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31"/>
  </p:notesMasterIdLst>
  <p:handoutMasterIdLst>
    <p:handoutMasterId r:id="rId32"/>
  </p:handoutMasterIdLst>
  <p:sldIdLst>
    <p:sldId id="256" r:id="rId4"/>
    <p:sldId id="266" r:id="rId5"/>
    <p:sldId id="270" r:id="rId6"/>
    <p:sldId id="271" r:id="rId7"/>
    <p:sldId id="272" r:id="rId8"/>
    <p:sldId id="267" r:id="rId9"/>
    <p:sldId id="289" r:id="rId10"/>
    <p:sldId id="290" r:id="rId11"/>
    <p:sldId id="291" r:id="rId12"/>
    <p:sldId id="282" r:id="rId13"/>
    <p:sldId id="283" r:id="rId14"/>
    <p:sldId id="284" r:id="rId15"/>
    <p:sldId id="285" r:id="rId16"/>
    <p:sldId id="292" r:id="rId17"/>
    <p:sldId id="269" r:id="rId18"/>
    <p:sldId id="278" r:id="rId19"/>
    <p:sldId id="281" r:id="rId20"/>
    <p:sldId id="280" r:id="rId21"/>
    <p:sldId id="279" r:id="rId22"/>
    <p:sldId id="287" r:id="rId23"/>
    <p:sldId id="277" r:id="rId24"/>
    <p:sldId id="288" r:id="rId25"/>
    <p:sldId id="276" r:id="rId26"/>
    <p:sldId id="293" r:id="rId27"/>
    <p:sldId id="274" r:id="rId28"/>
    <p:sldId id="273" r:id="rId29"/>
    <p:sldId id="263" r:id="rId3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A"/>
    <a:srgbClr val="005E5E"/>
    <a:srgbClr val="00B7B7"/>
    <a:srgbClr val="D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660"/>
  </p:normalViewPr>
  <p:slideViewPr>
    <p:cSldViewPr>
      <p:cViewPr varScale="1">
        <p:scale>
          <a:sx n="55" d="100"/>
          <a:sy n="55" d="100"/>
        </p:scale>
        <p:origin x="408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498A51-2A57-4B01-B3B5-E2E0F4D16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E6A84-2D83-4218-BC7E-747B6B535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BF1072-48A6-431C-AFD8-42A5C6FAA0B1}" type="datetimeFigureOut">
              <a:rPr lang="en-US" altLang="en-US"/>
              <a:pPr/>
              <a:t>10/23/2017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3F2F9-14F1-4F28-9422-AA3F338521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5D825-06F2-406E-9395-BB0F4AA1D1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949E3C-8447-4D27-954E-AFC9A10CFB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2D7F98-BEFA-42E3-8C63-0CA07DCA8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DAAAE-6F65-4FDD-AD5B-390546D4A2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F2B9C6-B7AF-4559-B46A-D974B27425F4}" type="datetimeFigureOut">
              <a:rPr lang="en-US" altLang="en-US"/>
              <a:pPr/>
              <a:t>10/23/2017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F5D579-7DED-4976-9291-9C5B2D8301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4BFFD5-7577-4DAE-8698-198DA5BDE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2CD5-964F-4FA2-A7D1-EC741E7BA3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A9CB1-629B-4BBA-A31F-1C919E5F2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E1DF58-457F-4E5C-BA21-3C719CDA6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F58-457F-4E5C-BA21-3C719CDA617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7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orld’s largest online platform for finding and managing family care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Largest provider of payroll and tax services for household employees – caregivers -- in all 50 states.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25 years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Innovating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A lot at stake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Two tasks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For this I chose Jenkins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7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Release in a reliable manner</a:t>
            </a:r>
          </a:p>
          <a:p>
            <a:r>
              <a:rPr lang="en-US" dirty="0"/>
              <a:t>Reduce regression</a:t>
            </a:r>
          </a:p>
          <a:p>
            <a:r>
              <a:rPr lang="en-US" dirty="0"/>
              <a:t>Process not testing at the end</a:t>
            </a:r>
          </a:p>
          <a:p>
            <a:r>
              <a:rPr lang="en-US" dirty="0"/>
              <a:t>Minimize merge conflicts</a:t>
            </a:r>
          </a:p>
          <a:p>
            <a:r>
              <a:rPr lang="en-US" dirty="0"/>
              <a:t>Continuous  Integration</a:t>
            </a:r>
          </a:p>
          <a:p>
            <a:r>
              <a:rPr lang="en-US" dirty="0"/>
              <a:t>Continuous Delivery</a:t>
            </a:r>
          </a:p>
          <a:p>
            <a:r>
              <a:rPr lang="en-US" dirty="0"/>
              <a:t>Business cares about quality?  Why?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8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throttle</a:t>
            </a:r>
          </a:p>
          <a:p>
            <a:r>
              <a:rPr lang="en-US" dirty="0"/>
              <a:t>Stop reliably</a:t>
            </a:r>
          </a:p>
          <a:p>
            <a:r>
              <a:rPr lang="en-US" dirty="0"/>
              <a:t>Confidently release code fast</a:t>
            </a:r>
          </a:p>
          <a:p>
            <a:r>
              <a:rPr lang="en-US" dirty="0"/>
              <a:t>Lightening speeds</a:t>
            </a:r>
          </a:p>
          <a:p>
            <a:r>
              <a:rPr lang="en-US" dirty="0"/>
              <a:t>Edge of safety</a:t>
            </a:r>
          </a:p>
          <a:p>
            <a:r>
              <a:rPr lang="en-US" dirty="0"/>
              <a:t>Transition: Fortunately, release quality software is simple,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5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What does this look like?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How does my team use Jenkins every day?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Let’s look at how Jenkins is indispensable to our continuous deliver process.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Do you see what we’ve done here?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570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67" y="1828800"/>
            <a:ext cx="23134637" cy="1036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56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0059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E0E940-32B1-4CCD-B2E3-8C2DDCAF3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2171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987C177-3C40-41CC-A633-8A208F724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6400800"/>
            <a:ext cx="21704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4E1297E-C806-40D9-8C7E-238770213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53CD0B4C-0B6D-4F69-922C-A93C4B51E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56EA4-E91C-415C-A9C2-AC3C151BB7F0}"/>
              </a:ext>
            </a:extLst>
          </p:cNvPr>
          <p:cNvSpPr txBox="1"/>
          <p:nvPr userDrawn="1"/>
        </p:nvSpPr>
        <p:spPr>
          <a:xfrm>
            <a:off x="10569773" y="12725400"/>
            <a:ext cx="323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DevMandy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00B7B7"/>
        </a:buClr>
        <a:buSzPct val="100000"/>
        <a:buFont typeface="Wingdings" panose="05000000000000000000" pitchFamily="2" charset="2"/>
        <a:buChar char="§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62100" indent="-457200" algn="l" rtl="0" eaLnBrk="0" fontAlgn="base" hangingPunct="0">
        <a:spcBef>
          <a:spcPts val="16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9300" indent="-457200" algn="l" rtl="0" eaLnBrk="0" fontAlgn="base" hangingPunct="0">
        <a:spcBef>
          <a:spcPts val="13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76500" indent="-457200" algn="l" rtl="0" eaLnBrk="0" fontAlgn="base" hangingPunct="0">
        <a:spcBef>
          <a:spcPts val="13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933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909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48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05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D1E0DD50-E2F3-4AF6-B606-FDCA46035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4C8CE60-BDF2-4FE9-9EEF-9216C3888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88A11-AFF1-435A-A005-59A15E0892A1}"/>
              </a:ext>
            </a:extLst>
          </p:cNvPr>
          <p:cNvSpPr txBox="1"/>
          <p:nvPr userDrawn="1"/>
        </p:nvSpPr>
        <p:spPr>
          <a:xfrm>
            <a:off x="10569773" y="12725400"/>
            <a:ext cx="323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DevMandy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00B7B7"/>
        </a:buClr>
        <a:buSzPct val="100000"/>
        <a:buFont typeface="Wingdings" panose="05000000000000000000" pitchFamily="2" charset="2"/>
        <a:buChar char="§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00B7B7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ndy.Hubbard@yahoo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538D673-67CC-41EB-AA93-BC512E4E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Indispensable, Disposable Jenkins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BF2B107-356F-4AB3-9383-109BE5B65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indent="-914400" eaLnBrk="1" hangingPunct="1"/>
            <a:r>
              <a:rPr lang="en-US" sz="4800" dirty="0"/>
              <a:t>Mandy Hubbard, London, 20 October 2017</a:t>
            </a:r>
            <a:endParaRPr lang="en-US" altLang="en-US" sz="4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BB38-F0FC-46B0-998C-5B4252A3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GitHub Webhook Configuration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8755E-6AFC-4513-AAC2-DDD8730BE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368" y="2057400"/>
            <a:ext cx="19218975" cy="99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01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BB38-F0FC-46B0-998C-5B4252A3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GitHub Webhook Configuration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EC859-D2D0-4D95-8648-EF244937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57" y="1828800"/>
            <a:ext cx="13937998" cy="104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487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BB38-F0FC-46B0-998C-5B4252A3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Protected Branch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31C69-E9F9-4B93-A14B-C52FE438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00200"/>
            <a:ext cx="16608725" cy="105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43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02298" y="4343400"/>
            <a:ext cx="12268200" cy="4572000"/>
          </a:xfrm>
        </p:spPr>
        <p:txBody>
          <a:bodyPr/>
          <a:lstStyle/>
          <a:p>
            <a:r>
              <a:rPr lang="en-US" sz="13800" dirty="0">
                <a:solidFill>
                  <a:schemeClr val="accent5"/>
                </a:solidFill>
                <a:latin typeface="+mn-lt"/>
              </a:rPr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20148571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AB29-0838-46A4-8C84-77A55711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649C-9C8E-4EBB-9F4E-92E41E4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400" dirty="0"/>
          </a:p>
          <a:p>
            <a:r>
              <a:rPr lang="en-US" sz="5400" dirty="0"/>
              <a:t>Docker</a:t>
            </a:r>
          </a:p>
          <a:p>
            <a:r>
              <a:rPr lang="en-US" sz="5400" dirty="0" err="1"/>
              <a:t>ContainerPilot</a:t>
            </a:r>
            <a:r>
              <a:rPr lang="en-US" sz="5400" dirty="0"/>
              <a:t> </a:t>
            </a:r>
          </a:p>
          <a:p>
            <a:r>
              <a:rPr lang="en-US" sz="5400" dirty="0"/>
              <a:t>Consul</a:t>
            </a:r>
          </a:p>
          <a:p>
            <a:r>
              <a:rPr lang="en-US" sz="5400" dirty="0"/>
              <a:t>Docker Compose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91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8C1B-17ED-4314-B44D-66DA2969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241300"/>
            <a:ext cx="23134637" cy="1587500"/>
          </a:xfrm>
        </p:spPr>
        <p:txBody>
          <a:bodyPr/>
          <a:lstStyle/>
          <a:p>
            <a:r>
              <a:rPr lang="en-US" dirty="0"/>
              <a:t>Container Processes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2168248-C120-4E69-8AD2-BE6C0D77C9D1}"/>
              </a:ext>
            </a:extLst>
          </p:cNvPr>
          <p:cNvSpPr/>
          <p:nvPr/>
        </p:nvSpPr>
        <p:spPr bwMode="auto">
          <a:xfrm>
            <a:off x="2611075" y="1802212"/>
            <a:ext cx="5867400" cy="212147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PreStart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2441D2-9F6A-4EB6-8070-9B3CD3F6C5BF}"/>
              </a:ext>
            </a:extLst>
          </p:cNvPr>
          <p:cNvSpPr/>
          <p:nvPr/>
        </p:nvSpPr>
        <p:spPr bwMode="auto">
          <a:xfrm>
            <a:off x="11450275" y="1844643"/>
            <a:ext cx="11125200" cy="2036613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Jenkins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85C642-3D8B-4A7D-A7CE-D197DBC1806C}"/>
              </a:ext>
            </a:extLst>
          </p:cNvPr>
          <p:cNvSpPr/>
          <p:nvPr/>
        </p:nvSpPr>
        <p:spPr bwMode="auto">
          <a:xfrm>
            <a:off x="5250873" y="4086393"/>
            <a:ext cx="3124200" cy="2057400"/>
          </a:xfrm>
          <a:prstGeom prst="rightArrow">
            <a:avLst/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Health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E326D34-7CE5-4601-A032-B97B1EE2DC6B}"/>
              </a:ext>
            </a:extLst>
          </p:cNvPr>
          <p:cNvSpPr/>
          <p:nvPr/>
        </p:nvSpPr>
        <p:spPr bwMode="auto">
          <a:xfrm>
            <a:off x="12115800" y="3921870"/>
            <a:ext cx="3124200" cy="2057400"/>
          </a:xfrm>
          <a:prstGeom prst="rightArrow">
            <a:avLst/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Health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4D9269E-31C2-44F2-AB05-A82EB54097C1}"/>
              </a:ext>
            </a:extLst>
          </p:cNvPr>
          <p:cNvSpPr/>
          <p:nvPr/>
        </p:nvSpPr>
        <p:spPr bwMode="auto">
          <a:xfrm>
            <a:off x="15309273" y="5210869"/>
            <a:ext cx="3124200" cy="2057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+mn-lt"/>
                <a:ea typeface="ヒラギノ角ゴ ProN W3" charset="0"/>
                <a:cs typeface="ヒラギノ角ゴ ProN W3" charset="0"/>
              </a:rPr>
              <a:t>Task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7B229D-4DE2-49F2-999F-A98B24A41C6C}"/>
              </a:ext>
            </a:extLst>
          </p:cNvPr>
          <p:cNvSpPr/>
          <p:nvPr/>
        </p:nvSpPr>
        <p:spPr bwMode="auto">
          <a:xfrm>
            <a:off x="8375073" y="5299192"/>
            <a:ext cx="3124200" cy="20574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latin typeface="+mn-lt"/>
                <a:ea typeface="ヒラギノ角ゴ ProN W3" charset="0"/>
                <a:cs typeface="ヒラギノ角ゴ ProN W3" charset="0"/>
              </a:rPr>
              <a:t>Task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8C4CAE8-D9B1-43AA-867E-7B1CAC7D8ADE}"/>
              </a:ext>
            </a:extLst>
          </p:cNvPr>
          <p:cNvSpPr/>
          <p:nvPr/>
        </p:nvSpPr>
        <p:spPr bwMode="auto">
          <a:xfrm>
            <a:off x="2614123" y="7156922"/>
            <a:ext cx="19961352" cy="23336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ContainerPilot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8B433DB-297A-4E2A-A355-0DAEF79199F0}"/>
              </a:ext>
            </a:extLst>
          </p:cNvPr>
          <p:cNvSpPr/>
          <p:nvPr/>
        </p:nvSpPr>
        <p:spPr bwMode="auto">
          <a:xfrm>
            <a:off x="2611075" y="9959521"/>
            <a:ext cx="19964400" cy="23336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Consul Agent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BE17A7-8708-4DB5-8F5C-6BC94A3EE78A}"/>
              </a:ext>
            </a:extLst>
          </p:cNvPr>
          <p:cNvCxnSpPr>
            <a:cxnSpLocks/>
          </p:cNvCxnSpPr>
          <p:nvPr/>
        </p:nvCxnSpPr>
        <p:spPr bwMode="auto">
          <a:xfrm>
            <a:off x="3047999" y="9067800"/>
            <a:ext cx="1" cy="144780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23E62C-686B-4A1F-B9B7-CBC64CFA0A2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8000" y="3639076"/>
            <a:ext cx="0" cy="3904724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7594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3DE45-47C8-41E2-8CF0-509FC4A8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Docker Compose Environment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953C3-AD24-4F50-B0E7-09F8EE4558C0}"/>
              </a:ext>
            </a:extLst>
          </p:cNvPr>
          <p:cNvSpPr txBox="1"/>
          <p:nvPr/>
        </p:nvSpPr>
        <p:spPr>
          <a:xfrm>
            <a:off x="2590800" y="1905000"/>
            <a:ext cx="16298779" cy="9982284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LDAP_SERVER=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openldap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LDAP_ROOT_DN=dc=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LDAP_MANAGER_DN=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cn</a:t>
            </a:r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admin,dc</a:t>
            </a:r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LDAP_MANAGER_PASSWORD_SECRET=password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LDAP_USERNAME=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mandy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LDAP_PASSWORD=password</a:t>
            </a:r>
          </a:p>
          <a:p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GITHUB_TOKEN=</a:t>
            </a:r>
            <a:r>
              <a:rPr lang="de-DE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305fa17c9af90d1351541357528a5c49592d4260 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GITHUB_USERNAME=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GITHUB_ORGANIZATION=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GITHUB_CREDENTIALS_ID=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DOCKERHUB_ORGANIZATION=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DOCKERHUB_USERNAME=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DOCKERHUB_PASSWORD=password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DOCKER_REGISTRY=https://index.docker.io/v1/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DOCKERHUB_CREDENTIALS_ID=</a:t>
            </a:r>
            <a:r>
              <a:rPr lang="en-US" sz="3200" b="1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</a:t>
            </a:r>
            <a:endParaRPr lang="en-US" sz="3200" b="1" dirty="0">
              <a:solidFill>
                <a:schemeClr val="accent4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32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DOCKER_HOST=tcp://10.0.2.15:2375</a:t>
            </a:r>
          </a:p>
          <a:p>
            <a:r>
              <a:rPr lang="en-US" sz="3467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 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6537C-8115-4639-A394-E09726A95DF1}"/>
              </a:ext>
            </a:extLst>
          </p:cNvPr>
          <p:cNvSpPr txBox="1"/>
          <p:nvPr/>
        </p:nvSpPr>
        <p:spPr>
          <a:xfrm>
            <a:off x="1080138" y="4880205"/>
            <a:ext cx="22209435" cy="40318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LDAP_SERVER=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openldap</a:t>
            </a:r>
            <a:endParaRPr lang="en-US" sz="6400" b="1" dirty="0">
              <a:solidFill>
                <a:schemeClr val="bg1"/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LDAP_ROOT_DN=dc=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LDAP_MANAGER_DN=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cn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admin,dc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LDAP_MANAGER_PASSWORD_SECRET=password</a:t>
            </a:r>
          </a:p>
        </p:txBody>
      </p:sp>
    </p:spTree>
    <p:extLst>
      <p:ext uri="{BB962C8B-B14F-4D97-AF65-F5344CB8AC3E}">
        <p14:creationId xmlns:p14="http://schemas.microsoft.com/office/powerpoint/2010/main" val="2880261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3DE45-47C8-41E2-8CF0-509FC4A8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Plugin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45F55-0070-4E59-952D-06110CC40902}"/>
              </a:ext>
            </a:extLst>
          </p:cNvPr>
          <p:cNvSpPr txBox="1"/>
          <p:nvPr/>
        </p:nvSpPr>
        <p:spPr>
          <a:xfrm>
            <a:off x="4804421" y="5410200"/>
            <a:ext cx="421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Read / Write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DE4667-B5AA-4911-9408-F22E9F665626}"/>
              </a:ext>
            </a:extLst>
          </p:cNvPr>
          <p:cNvSpPr txBox="1"/>
          <p:nvPr/>
        </p:nvSpPr>
        <p:spPr>
          <a:xfrm>
            <a:off x="9209321" y="3402510"/>
            <a:ext cx="13624832" cy="58938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&lt;plugin="docker-plugin@0.16.1-SNAPSHOT"&gt;</a:t>
            </a:r>
          </a:p>
          <a:p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&lt;scope&gt;GLOBAL&lt;/scope&gt;</a:t>
            </a:r>
          </a:p>
          <a:p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&lt;id&gt;unique-id&lt;/id&gt;</a:t>
            </a:r>
          </a:p>
          <a:p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&lt;description&gt;Triton Certificates&lt;/description&gt;   &lt;path&gt;/</a:t>
            </a:r>
            <a:r>
              <a:rPr lang="en-US" sz="3400" b="1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</a:t>
            </a:r>
            <a:r>
              <a:rPr lang="en-US" sz="3400" b="1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jenkins_home</a:t>
            </a:r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/.</a:t>
            </a:r>
            <a:r>
              <a:rPr lang="en-US" sz="3400" b="1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sdc</a:t>
            </a:r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/docker/</a:t>
            </a:r>
            <a:r>
              <a:rPr lang="en-US" sz="3400" b="1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jenkins</a:t>
            </a:r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&lt;/path&gt; </a:t>
            </a:r>
          </a:p>
          <a:p>
            <a:r>
              <a:rPr lang="en-US" sz="3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&lt;/com.nirima.jenkins.plugins.docker.utils.DockerDirectoryCredentials&gt;</a:t>
            </a:r>
          </a:p>
          <a:p>
            <a:endParaRPr lang="en-US" sz="3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CC054-F9C6-416A-906D-C819AE0C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57" y="4100538"/>
            <a:ext cx="2628229" cy="36283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ADF96B-D60D-4388-A582-611D234BF8B1}"/>
              </a:ext>
            </a:extLst>
          </p:cNvPr>
          <p:cNvSpPr txBox="1"/>
          <p:nvPr/>
        </p:nvSpPr>
        <p:spPr>
          <a:xfrm>
            <a:off x="11658600" y="9563075"/>
            <a:ext cx="34060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+mn-lt"/>
              </a:rPr>
              <a:t>config.xml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721D9A-92D2-4025-807F-26C4302C9FB4}"/>
              </a:ext>
            </a:extLst>
          </p:cNvPr>
          <p:cNvCxnSpPr>
            <a:cxnSpLocks/>
          </p:cNvCxnSpPr>
          <p:nvPr/>
        </p:nvCxnSpPr>
        <p:spPr bwMode="auto">
          <a:xfrm>
            <a:off x="4922419" y="6248400"/>
            <a:ext cx="3983844" cy="0"/>
          </a:xfrm>
          <a:prstGeom prst="straightConnector1">
            <a:avLst/>
          </a:prstGeom>
          <a:solidFill>
            <a:srgbClr val="BBE0E3"/>
          </a:solidFill>
          <a:ln w="34925" cap="flat" cmpd="sng" algn="ctr">
            <a:solidFill>
              <a:schemeClr val="accent5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F69DD7E-294F-4459-BA99-B5C46C292637}"/>
              </a:ext>
            </a:extLst>
          </p:cNvPr>
          <p:cNvSpPr txBox="1"/>
          <p:nvPr/>
        </p:nvSpPr>
        <p:spPr>
          <a:xfrm>
            <a:off x="1522311" y="7728890"/>
            <a:ext cx="339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/>
                </a:solidFill>
                <a:latin typeface="+mn-lt"/>
              </a:rPr>
              <a:t>Jenkins 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59A9B-9AF4-4014-AEFD-88DC86C08FDD}"/>
              </a:ext>
            </a:extLst>
          </p:cNvPr>
          <p:cNvSpPr txBox="1"/>
          <p:nvPr/>
        </p:nvSpPr>
        <p:spPr>
          <a:xfrm>
            <a:off x="13267570" y="9429737"/>
            <a:ext cx="550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nsolas" panose="020B0609020204030204" pitchFamily="49" charset="0"/>
              </a:rPr>
              <a:t>Config.xml</a:t>
            </a:r>
          </a:p>
        </p:txBody>
      </p:sp>
    </p:spTree>
    <p:extLst>
      <p:ext uri="{BB962C8B-B14F-4D97-AF65-F5344CB8AC3E}">
        <p14:creationId xmlns:p14="http://schemas.microsoft.com/office/powerpoint/2010/main" val="786783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Plugin UI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8201F-9558-4056-AB94-33BE46B9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33" y="1828800"/>
            <a:ext cx="21570846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7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646AF-6183-43A8-A3D4-580711CB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Configuration File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087E6-16C7-4D99-97A3-196378B816EE}"/>
              </a:ext>
            </a:extLst>
          </p:cNvPr>
          <p:cNvSpPr txBox="1"/>
          <p:nvPr/>
        </p:nvSpPr>
        <p:spPr>
          <a:xfrm>
            <a:off x="1278386" y="4376747"/>
            <a:ext cx="22324381" cy="46885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986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D5D74-7B51-4D3C-A274-432A023B9C5A}"/>
              </a:ext>
            </a:extLst>
          </p:cNvPr>
          <p:cNvSpPr/>
          <p:nvPr/>
        </p:nvSpPr>
        <p:spPr>
          <a:xfrm>
            <a:off x="6096000" y="-12028632"/>
            <a:ext cx="12192000" cy="794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2133"/>
              </a:spcAft>
            </a:pPr>
            <a:endParaRPr lang="en-US" sz="42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4970C4-7F4F-49FD-A637-1B2FC896F253}"/>
              </a:ext>
            </a:extLst>
          </p:cNvPr>
          <p:cNvSpPr>
            <a:spLocks/>
          </p:cNvSpPr>
          <p:nvPr/>
        </p:nvSpPr>
        <p:spPr>
          <a:xfrm>
            <a:off x="1364745" y="2262932"/>
            <a:ext cx="21469167" cy="1022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467" dirty="0">
                <a:latin typeface="Consolas" panose="020B0609020204030204" pitchFamily="49" charset="0"/>
              </a:rPr>
              <a:t>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securityRealm</a:t>
            </a:r>
            <a:r>
              <a:rPr lang="en-US" sz="3467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sz="3467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467" b="1" dirty="0">
                <a:solidFill>
                  <a:srgbClr val="008000"/>
                </a:solidFill>
                <a:latin typeface="Consolas" panose="020B0609020204030204" pitchFamily="49" charset="0"/>
              </a:rPr>
              <a:t>="</a:t>
            </a:r>
            <a:r>
              <a:rPr lang="en-US" sz="3467" b="1" dirty="0" err="1">
                <a:solidFill>
                  <a:srgbClr val="008000"/>
                </a:solidFill>
                <a:latin typeface="Consolas" panose="020B0609020204030204" pitchFamily="49" charset="0"/>
              </a:rPr>
              <a:t>hudson.security.LDAPSecurityRealm</a:t>
            </a:r>
            <a:r>
              <a:rPr lang="en-US" sz="3467" b="1" dirty="0">
                <a:solidFill>
                  <a:srgbClr val="008000"/>
                </a:solidFill>
                <a:latin typeface="Consolas" panose="020B0609020204030204" pitchFamily="49" charset="0"/>
              </a:rPr>
              <a:t>" </a:t>
            </a:r>
            <a:r>
              <a:rPr lang="en-US" sz="3467" b="1" dirty="0">
                <a:solidFill>
                  <a:srgbClr val="0000FF"/>
                </a:solidFill>
                <a:latin typeface="Consolas" panose="020B0609020204030204" pitchFamily="49" charset="0"/>
              </a:rPr>
              <a:t>plugin</a:t>
            </a:r>
            <a:r>
              <a:rPr lang="en-US" sz="3467" b="1" dirty="0">
                <a:solidFill>
                  <a:srgbClr val="008000"/>
                </a:solidFill>
                <a:latin typeface="Consolas" panose="020B0609020204030204" pitchFamily="49" charset="0"/>
              </a:rPr>
              <a:t>="ldap@1.16"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jenkins.security.plugins.ldap.LDAPConfiguration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>
                <a:solidFill>
                  <a:srgbClr val="000080"/>
                </a:solidFill>
                <a:latin typeface="Consolas" panose="020B0609020204030204" pitchFamily="49" charset="0"/>
              </a:rPr>
              <a:t>server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r>
              <a:rPr lang="en-US" sz="3467" dirty="0" err="1">
                <a:latin typeface="Consolas" panose="020B0609020204030204" pitchFamily="49" charset="0"/>
              </a:rPr>
              <a:t>ldap</a:t>
            </a:r>
            <a:r>
              <a:rPr lang="en-US" sz="3467" dirty="0">
                <a:latin typeface="Consolas" panose="020B0609020204030204" pitchFamily="49" charset="0"/>
              </a:rPr>
              <a:t>-server&lt;/</a:t>
            </a:r>
            <a:r>
              <a:rPr lang="en-US" sz="3467" b="1" dirty="0">
                <a:solidFill>
                  <a:srgbClr val="000080"/>
                </a:solidFill>
                <a:latin typeface="Consolas" panose="020B0609020204030204" pitchFamily="49" charset="0"/>
              </a:rPr>
              <a:t>server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rootDN</a:t>
            </a:r>
            <a:r>
              <a:rPr lang="en-US" sz="3467" dirty="0">
                <a:latin typeface="Consolas" panose="020B0609020204030204" pitchFamily="49" charset="0"/>
              </a:rPr>
              <a:t>&gt;root-</a:t>
            </a:r>
            <a:r>
              <a:rPr lang="en-US" sz="3467" dirty="0" err="1">
                <a:latin typeface="Consolas" panose="020B0609020204030204" pitchFamily="49" charset="0"/>
              </a:rPr>
              <a:t>dn</a:t>
            </a:r>
            <a:r>
              <a:rPr lang="en-US" sz="3467" dirty="0">
                <a:latin typeface="Consolas" panose="020B0609020204030204" pitchFamily="49" charset="0"/>
              </a:rPr>
              <a:t>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rootDN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inhibitInferRootDN</a:t>
            </a:r>
            <a:r>
              <a:rPr lang="en-US" sz="3467" dirty="0">
                <a:latin typeface="Consolas" panose="020B0609020204030204" pitchFamily="49" charset="0"/>
              </a:rPr>
              <a:t>&gt;false&lt;/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inhibitInferRootDN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userSearchBase</a:t>
            </a:r>
            <a:r>
              <a:rPr lang="en-US" sz="3467" dirty="0">
                <a:latin typeface="Consolas" panose="020B0609020204030204" pitchFamily="49" charset="0"/>
              </a:rPr>
              <a:t>&gt;&lt;/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userSearchBase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userSearch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r>
              <a:rPr lang="en-US" sz="3467" dirty="0" err="1">
                <a:latin typeface="Consolas" panose="020B0609020204030204" pitchFamily="49" charset="0"/>
              </a:rPr>
              <a:t>uid</a:t>
            </a:r>
            <a:r>
              <a:rPr lang="en-US" sz="3467" dirty="0">
                <a:latin typeface="Consolas" panose="020B0609020204030204" pitchFamily="49" charset="0"/>
              </a:rPr>
              <a:t>={0}&lt;/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userSearch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groupMembershipStrategy</a:t>
            </a:r>
            <a:r>
              <a:rPr lang="en-US" sz="3467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sz="3467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467" b="1" dirty="0">
                <a:solidFill>
                  <a:srgbClr val="008000"/>
                </a:solidFill>
                <a:latin typeface="Consolas" panose="020B0609020204030204" pitchFamily="49" charset="0"/>
              </a:rPr>
              <a:t>="jenkins.security.plugins.ldap.FromGroupSearchLDAPGroupMembershipStrategy"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   &lt;</a:t>
            </a:r>
            <a:r>
              <a:rPr lang="en-US" sz="3467" b="1" dirty="0">
                <a:solidFill>
                  <a:srgbClr val="000080"/>
                </a:solidFill>
                <a:latin typeface="Consolas" panose="020B0609020204030204" pitchFamily="49" charset="0"/>
              </a:rPr>
              <a:t>filter</a:t>
            </a:r>
            <a:r>
              <a:rPr lang="en-US" sz="3467" dirty="0">
                <a:latin typeface="Consolas" panose="020B0609020204030204" pitchFamily="49" charset="0"/>
              </a:rPr>
              <a:t>&gt;&lt;/</a:t>
            </a:r>
            <a:r>
              <a:rPr lang="en-US" sz="3467" b="1" dirty="0">
                <a:solidFill>
                  <a:srgbClr val="000080"/>
                </a:solidFill>
                <a:latin typeface="Consolas" panose="020B0609020204030204" pitchFamily="49" charset="0"/>
              </a:rPr>
              <a:t>filter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groupMembershipStrategy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managerDN</a:t>
            </a:r>
            <a:r>
              <a:rPr lang="en-US" sz="3467" dirty="0">
                <a:latin typeface="Consolas" panose="020B0609020204030204" pitchFamily="49" charset="0"/>
              </a:rPr>
              <a:t>&gt;manager-</a:t>
            </a:r>
            <a:r>
              <a:rPr lang="en-US" sz="3467" dirty="0" err="1">
                <a:latin typeface="Consolas" panose="020B0609020204030204" pitchFamily="49" charset="0"/>
              </a:rPr>
              <a:t>dn</a:t>
            </a:r>
            <a:r>
              <a:rPr lang="en-US" sz="3467" dirty="0">
                <a:latin typeface="Consolas" panose="020B0609020204030204" pitchFamily="49" charset="0"/>
              </a:rPr>
              <a:t>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managerDN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managerPasswordSecret</a:t>
            </a:r>
            <a:r>
              <a:rPr lang="en-US" sz="3467" dirty="0">
                <a:latin typeface="Consolas" panose="020B0609020204030204" pitchFamily="49" charset="0"/>
              </a:rPr>
              <a:t>&gt;password&lt;/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managerPasswordSecret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displayNameAttributeName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r>
              <a:rPr lang="en-US" sz="3467" dirty="0" err="1">
                <a:latin typeface="Consolas" panose="020B0609020204030204" pitchFamily="49" charset="0"/>
              </a:rPr>
              <a:t>givenName</a:t>
            </a:r>
            <a:r>
              <a:rPr lang="en-US" sz="3467" dirty="0">
                <a:latin typeface="Consolas" panose="020B0609020204030204" pitchFamily="49" charset="0"/>
              </a:rPr>
              <a:t>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displayNameAttributeName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    &lt;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mailAddressAttributeName</a:t>
            </a:r>
            <a:r>
              <a:rPr lang="en-US" sz="3467" dirty="0">
                <a:latin typeface="Consolas" panose="020B0609020204030204" pitchFamily="49" charset="0"/>
              </a:rPr>
              <a:t>&gt;mail&lt;/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mailAddressAttributeName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        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jenkins.security.plugins.ldap.LDAPConfiguration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  <a:br>
              <a:rPr lang="en-US" sz="3467" dirty="0">
                <a:latin typeface="Consolas" panose="020B0609020204030204" pitchFamily="49" charset="0"/>
              </a:rPr>
            </a:br>
            <a:r>
              <a:rPr lang="en-US" sz="3467" dirty="0">
                <a:latin typeface="Consolas" panose="020B0609020204030204" pitchFamily="49" charset="0"/>
              </a:rPr>
              <a:t>&lt;/</a:t>
            </a:r>
            <a:r>
              <a:rPr lang="en-US" sz="3467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securityRealm</a:t>
            </a:r>
            <a:r>
              <a:rPr lang="en-US" sz="3467" dirty="0">
                <a:latin typeface="Consolas" panose="020B0609020204030204" pitchFamily="49" charset="0"/>
              </a:rPr>
              <a:t>&gt;</a:t>
            </a:r>
          </a:p>
          <a:p>
            <a:endParaRPr lang="en-US" sz="3467" dirty="0">
              <a:latin typeface="Consolas" panose="020B0609020204030204" pitchFamily="49" charset="0"/>
            </a:endParaRPr>
          </a:p>
          <a:p>
            <a:endParaRPr lang="en-US" sz="3467" dirty="0"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5BB0A9-925C-4F56-AB73-8AF0D4D1BB8E}"/>
              </a:ext>
            </a:extLst>
          </p:cNvPr>
          <p:cNvSpPr txBox="1"/>
          <p:nvPr/>
        </p:nvSpPr>
        <p:spPr>
          <a:xfrm>
            <a:off x="1242826" y="2848426"/>
            <a:ext cx="21958367" cy="33750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endParaRPr lang="en-US" sz="5333" dirty="0">
              <a:latin typeface="Courier New" panose="02070309020205020404" pitchFamily="49" charset="0"/>
            </a:endParaRPr>
          </a:p>
          <a:p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sz="5333" b="1" dirty="0">
                <a:solidFill>
                  <a:schemeClr val="bg1"/>
                </a:solidFill>
                <a:latin typeface="Consolas" panose="020B0609020204030204" pitchFamily="49" charset="0"/>
              </a:rPr>
              <a:t>server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r>
              <a:rPr lang="en-US" sz="5333" dirty="0" err="1">
                <a:solidFill>
                  <a:schemeClr val="bg1"/>
                </a:solidFill>
                <a:latin typeface="Consolas" panose="020B0609020204030204" pitchFamily="49" charset="0"/>
              </a:rPr>
              <a:t>ldap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-server&lt;/</a:t>
            </a:r>
            <a:r>
              <a:rPr lang="en-US" sz="5333" b="1" dirty="0">
                <a:solidFill>
                  <a:schemeClr val="bg1"/>
                </a:solidFill>
                <a:latin typeface="Consolas" panose="020B0609020204030204" pitchFamily="49" charset="0"/>
              </a:rPr>
              <a:t>server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b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sz="5333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rootDN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&gt;root-</a:t>
            </a:r>
            <a:r>
              <a:rPr lang="en-US" sz="5333" dirty="0" err="1">
                <a:solidFill>
                  <a:schemeClr val="bg1"/>
                </a:solidFill>
                <a:latin typeface="Consolas" panose="020B0609020204030204" pitchFamily="49" charset="0"/>
              </a:rPr>
              <a:t>dn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&lt;/</a:t>
            </a:r>
            <a:r>
              <a:rPr lang="en-US" sz="5333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rootDN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sz="5333" dirty="0"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65ADD-4E02-46F2-969B-438CA99821B0}"/>
              </a:ext>
            </a:extLst>
          </p:cNvPr>
          <p:cNvSpPr txBox="1"/>
          <p:nvPr/>
        </p:nvSpPr>
        <p:spPr>
          <a:xfrm rot="10800000" flipV="1">
            <a:off x="1242825" y="7377762"/>
            <a:ext cx="21958367" cy="33750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333" dirty="0">
              <a:latin typeface="Courier New" panose="02070309020205020404" pitchFamily="49" charset="0"/>
            </a:endParaRPr>
          </a:p>
          <a:p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sz="5333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managerDN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&gt;manager-</a:t>
            </a:r>
            <a:r>
              <a:rPr lang="en-US" sz="5333" dirty="0" err="1">
                <a:solidFill>
                  <a:schemeClr val="bg1"/>
                </a:solidFill>
                <a:latin typeface="Consolas" panose="020B0609020204030204" pitchFamily="49" charset="0"/>
              </a:rPr>
              <a:t>dn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&lt;/</a:t>
            </a:r>
            <a:r>
              <a:rPr lang="en-US" sz="5333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managerDN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b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sz="5333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managerPasswordSecret</a:t>
            </a:r>
            <a:r>
              <a:rPr lang="en-US" sz="5333" dirty="0">
                <a:solidFill>
                  <a:schemeClr val="bg1"/>
                </a:solidFill>
                <a:latin typeface="Consolas" panose="020B0609020204030204" pitchFamily="49" charset="0"/>
              </a:rPr>
              <a:t>&gt;password&lt;/</a:t>
            </a:r>
            <a:r>
              <a:rPr lang="en-US" sz="5333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managerPasswordSecret</a:t>
            </a:r>
            <a:r>
              <a:rPr lang="en-US" sz="5333" b="1" dirty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sz="5333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91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F850-3261-4AE1-835A-EEAB7C04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118208"/>
            <a:ext cx="23134637" cy="15875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import "me"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F94ADF-DEE6-407C-ABC9-112EFC5C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15697200" y="1705709"/>
            <a:ext cx="6532066" cy="9800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EAC9B1-A629-4E91-A1F4-7D6847C9F48F}"/>
              </a:ext>
            </a:extLst>
          </p:cNvPr>
          <p:cNvSpPr txBox="1"/>
          <p:nvPr/>
        </p:nvSpPr>
        <p:spPr>
          <a:xfrm>
            <a:off x="2134691" y="2512824"/>
            <a:ext cx="1203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Mandy Hubbard</a:t>
            </a:r>
          </a:p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QA Architect, Care.com </a:t>
            </a:r>
            <a:r>
              <a:rPr lang="en-US" sz="6000" dirty="0" err="1">
                <a:solidFill>
                  <a:schemeClr val="bg1"/>
                </a:solidFill>
                <a:latin typeface="+mj-lt"/>
              </a:rPr>
              <a:t>Homepay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  <a:p>
            <a:endParaRPr lang="en-US" sz="6600" dirty="0">
              <a:solidFill>
                <a:schemeClr val="bg1"/>
              </a:solidFill>
              <a:latin typeface="+mj-lt"/>
            </a:endParaRPr>
          </a:p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6000" dirty="0" err="1">
                <a:solidFill>
                  <a:schemeClr val="bg1"/>
                </a:solidFill>
                <a:latin typeface="+mj-lt"/>
              </a:rPr>
              <a:t>DevMandy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58470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F149-B522-41D7-98BA-A128EDC1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Compose Environment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B9A44-CDF2-4002-91C2-AFBDA234C03B}"/>
              </a:ext>
            </a:extLst>
          </p:cNvPr>
          <p:cNvSpPr txBox="1"/>
          <p:nvPr/>
        </p:nvSpPr>
        <p:spPr>
          <a:xfrm>
            <a:off x="2743200" y="1905000"/>
            <a:ext cx="17297400" cy="10210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LDAP_SERVER=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openldap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LDAP_ROOT_DN=dc=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LDAP_MANAGER_DN=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cn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admin,dc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LDAP_MANAGER_PASSWORD_SECRET=password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LDAP_USERNAME=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mandy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LDAP_PASSWORD=password</a:t>
            </a:r>
          </a:p>
          <a:p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GITHUB_TOKEN=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305fa17c9af90d1351541357528a5c49592d4260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GITHUB_USERNAME=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GITHUB_ORGANIZATION=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GITHUB_CREDENTIALS_ID=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github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DOCKERHUB_ORGANIZATION=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DOCKERHUB_USERNAME=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DOCKERHUB_PASSWORD=password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DOCKER_REGISTRY=https://index.docker.io/v1/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DOCKERHUB_CREDENTIALS_ID=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dockerhub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 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DOCKER_HOST=tcp://10.0.2.15:2375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 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D3C38-8BE1-4C80-80BE-79506635AF35}"/>
              </a:ext>
            </a:extLst>
          </p:cNvPr>
          <p:cNvSpPr txBox="1"/>
          <p:nvPr/>
        </p:nvSpPr>
        <p:spPr>
          <a:xfrm>
            <a:off x="1524000" y="4572000"/>
            <a:ext cx="21770976" cy="426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LDAP_SERVER=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openldap</a:t>
            </a:r>
            <a:endParaRPr lang="en-US" sz="6400" b="1" dirty="0">
              <a:solidFill>
                <a:schemeClr val="bg1"/>
              </a:solidFill>
              <a:latin typeface="Consolas" panose="020B0609020204030204" pitchFamily="49" charset="0"/>
              <a:ea typeface="Courier New" charset="0"/>
              <a:cs typeface="Courier New" charset="0"/>
            </a:endParaRPr>
          </a:p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LDAP_ROOT_DN=dc=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LDAP_MANAGER_DN=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cn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admin,dc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</a:t>
            </a:r>
            <a:r>
              <a:rPr lang="en-US" sz="6400" b="1" dirty="0" err="1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devmandy,dc</a:t>
            </a:r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=org</a:t>
            </a:r>
          </a:p>
          <a:p>
            <a:r>
              <a:rPr lang="en-US" sz="6400" b="1" dirty="0">
                <a:solidFill>
                  <a:schemeClr val="bg1"/>
                </a:solidFill>
                <a:latin typeface="Consolas" panose="020B0609020204030204" pitchFamily="49" charset="0"/>
                <a:ea typeface="Courier New" charset="0"/>
                <a:cs typeface="Courier New" charset="0"/>
              </a:rPr>
              <a:t>LDAP_MANAGER_PASSWORD_SECRET=password</a:t>
            </a:r>
          </a:p>
        </p:txBody>
      </p:sp>
    </p:spTree>
    <p:extLst>
      <p:ext uri="{BB962C8B-B14F-4D97-AF65-F5344CB8AC3E}">
        <p14:creationId xmlns:p14="http://schemas.microsoft.com/office/powerpoint/2010/main" val="129359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D489-9B1A-4B32-9214-2C3AFDE8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Jenkins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EA07-BC46-4DDF-B73E-C32139FB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667000"/>
            <a:ext cx="19713616" cy="755681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333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jenkins@b10065bda8f4:/$ </a:t>
            </a:r>
            <a:r>
              <a:rPr lang="en-US" sz="6000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printenv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| grep LDAP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LDAP_ROOT_DN=dc=</a:t>
            </a:r>
            <a:r>
              <a:rPr lang="en-US" sz="6000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devmandy,dc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=org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LDAP_MANAGER_PASSWORD_SECRET=password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LDAP_SERVER=</a:t>
            </a:r>
            <a:r>
              <a:rPr lang="en-US" sz="6000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openldap</a:t>
            </a:r>
            <a:endParaRPr lang="en-US" sz="6000" dirty="0">
              <a:solidFill>
                <a:schemeClr val="accent5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LDAP_MANAGER_DN=</a:t>
            </a:r>
            <a:r>
              <a:rPr lang="en-US" sz="6000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cn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6000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admin,dc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6000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devmandy,dc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=org</a:t>
            </a:r>
          </a:p>
        </p:txBody>
      </p:sp>
    </p:spTree>
    <p:extLst>
      <p:ext uri="{BB962C8B-B14F-4D97-AF65-F5344CB8AC3E}">
        <p14:creationId xmlns:p14="http://schemas.microsoft.com/office/powerpoint/2010/main" val="40783099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3DE45-47C8-41E2-8CF0-509FC4A8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first-run.sh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C2226-DEBD-4682-946C-8C88820A6BFF}"/>
              </a:ext>
            </a:extLst>
          </p:cNvPr>
          <p:cNvSpPr txBox="1"/>
          <p:nvPr/>
        </p:nvSpPr>
        <p:spPr>
          <a:xfrm>
            <a:off x="530224" y="2971800"/>
            <a:ext cx="2330926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'//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jenkins.security.plugins.ldap.LDAPConfiguration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/server'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		-v ${</a:t>
            </a:r>
            <a:r>
              <a:rPr lang="en-US" sz="4400" dirty="0">
                <a:solidFill>
                  <a:srgbClr val="FFC000"/>
                </a:solidFill>
                <a:latin typeface="Consolas" panose="020B0609020204030204" pitchFamily="49" charset="0"/>
              </a:rPr>
              <a:t>LDAP_SERVER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}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-u '//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jenkins.security.plugins.ldap.LDAPConfiguration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rootDN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'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-v ${</a:t>
            </a:r>
            <a:r>
              <a:rPr lang="en-US" sz="4400" dirty="0">
                <a:solidFill>
                  <a:srgbClr val="FFC000"/>
                </a:solidFill>
                <a:latin typeface="Consolas" panose="020B0609020204030204" pitchFamily="49" charset="0"/>
              </a:rPr>
              <a:t>LDAP_ROOT_DN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}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-u '//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jenkins.security.plugins.ldap.LDAPConfiguration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managerDN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'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-v ${</a:t>
            </a:r>
            <a:r>
              <a:rPr lang="en-US" sz="4400" dirty="0">
                <a:solidFill>
                  <a:srgbClr val="FFC000"/>
                </a:solidFill>
                <a:latin typeface="Consolas" panose="020B0609020204030204" pitchFamily="49" charset="0"/>
              </a:rPr>
              <a:t>LDAP_MANAGER_DN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}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-u '//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jenkins.security.plugins.ldap.LDAPConfiguration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/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managerPasswordSecret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'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-v ${</a:t>
            </a:r>
            <a:r>
              <a:rPr lang="en-US" sz="4400" dirty="0">
                <a:solidFill>
                  <a:srgbClr val="FFC000"/>
                </a:solidFill>
                <a:latin typeface="Consolas" panose="020B0609020204030204" pitchFamily="49" charset="0"/>
              </a:rPr>
              <a:t>LDAP_MANAGER_PASSWORD_SECRET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} \</a:t>
            </a:r>
            <a:b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      ${</a:t>
            </a:r>
            <a:r>
              <a:rPr lang="en-US" sz="4400" dirty="0">
                <a:solidFill>
                  <a:srgbClr val="FFC000"/>
                </a:solidFill>
                <a:latin typeface="Consolas" panose="020B0609020204030204" pitchFamily="49" charset="0"/>
              </a:rPr>
              <a:t>JENKINS_HOME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</a:rPr>
              <a:t>}/config.xml</a:t>
            </a:r>
            <a:br>
              <a:rPr lang="en-US" sz="4000" dirty="0">
                <a:latin typeface="Courier New" panose="02070309020205020404" pitchFamily="49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64137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3DE45-47C8-41E2-8CF0-509FC4A8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ContainerPilot</a:t>
            </a:r>
            <a:r>
              <a:rPr lang="en-US" dirty="0"/>
              <a:t> Prestart Config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66A0F-BA4B-430A-BAB9-12A433F863B6}"/>
              </a:ext>
            </a:extLst>
          </p:cNvPr>
          <p:cNvSpPr txBox="1"/>
          <p:nvPr/>
        </p:nvSpPr>
        <p:spPr>
          <a:xfrm>
            <a:off x="2797016" y="3886200"/>
            <a:ext cx="18775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{</a:t>
            </a:r>
            <a:b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"consul"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: 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b="1" dirty="0">
                <a:solidFill>
                  <a:srgbClr val="92D050"/>
                </a:solidFill>
                <a:latin typeface="Consolas" panose="020B0609020204030204" pitchFamily="49" charset="0"/>
              </a:rPr>
              <a:t>http://localhost:8500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,</a:t>
            </a:r>
            <a:b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preStart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: 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b="1" dirty="0">
                <a:solidFill>
                  <a:srgbClr val="FFC000"/>
                </a:solidFill>
                <a:latin typeface="Consolas" panose="020B0609020204030204" pitchFamily="49" charset="0"/>
              </a:rPr>
              <a:t>/</a:t>
            </a:r>
            <a:r>
              <a:rPr lang="en-US" sz="6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usr</a:t>
            </a:r>
            <a:r>
              <a:rPr lang="en-US" sz="6000" b="1" dirty="0">
                <a:solidFill>
                  <a:srgbClr val="FFC000"/>
                </a:solidFill>
                <a:latin typeface="Consolas" panose="020B0609020204030204" pitchFamily="49" charset="0"/>
              </a:rPr>
              <a:t>/local/bin/first-run.sh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,</a:t>
            </a:r>
            <a:b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stopTimeout</a:t>
            </a: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"</a:t>
            </a: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: 5,</a:t>
            </a:r>
            <a:b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  <a:t>  . . . </a:t>
            </a:r>
            <a:br>
              <a:rPr lang="en-US" sz="6000" dirty="0">
                <a:solidFill>
                  <a:schemeClr val="accent5"/>
                </a:solidFill>
                <a:latin typeface="Consolas" panose="020B0609020204030204" pitchFamily="49" charset="0"/>
              </a:rPr>
            </a:br>
            <a:r>
              <a:rPr lang="en-US" sz="6000" b="1" dirty="0">
                <a:solidFill>
                  <a:schemeClr val="accent5"/>
                </a:solidFill>
                <a:latin typeface="Consolas" panose="020B0609020204030204" pitchFamily="49" charset="0"/>
              </a:rPr>
              <a:t>}</a:t>
            </a:r>
            <a:endParaRPr lang="en-US" sz="8800" b="1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067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EE3E-02D3-4B7E-88A9-63A82C8D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Do Try This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750-36CF-4CE0-805C-1379F314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400" dirty="0"/>
          </a:p>
          <a:p>
            <a:r>
              <a:rPr lang="en-US" sz="5400" dirty="0"/>
              <a:t>Quality makes the business go fast</a:t>
            </a:r>
          </a:p>
          <a:p>
            <a:r>
              <a:rPr lang="en-US" sz="5400" dirty="0"/>
              <a:t>Jenkins automates our pipeline so we can go fast</a:t>
            </a:r>
          </a:p>
          <a:p>
            <a:r>
              <a:rPr lang="en-US" sz="5400" dirty="0"/>
              <a:t>Jenkins is critical</a:t>
            </a:r>
          </a:p>
          <a:p>
            <a:r>
              <a:rPr lang="en-US" sz="5400" dirty="0"/>
              <a:t>Software-define your Jenkins!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004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C308-676D-4E0A-82D3-D8B67642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7BE7-C1F9-45BE-B068-0F2D75A5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2752373"/>
            <a:ext cx="19281496" cy="7687027"/>
          </a:xfrm>
        </p:spPr>
        <p:txBody>
          <a:bodyPr>
            <a:normAutofit/>
          </a:bodyPr>
          <a:lstStyle/>
          <a:p>
            <a:r>
              <a:rPr lang="en-US" sz="5400" dirty="0"/>
              <a:t>Thanks for attending!</a:t>
            </a:r>
            <a:endParaRPr lang="en-US" sz="5400" dirty="0">
              <a:hlinkClick r:id="rId2"/>
            </a:endParaRPr>
          </a:p>
          <a:p>
            <a:endParaRPr lang="en-US" sz="5400" dirty="0"/>
          </a:p>
          <a:p>
            <a:r>
              <a:rPr lang="en-US" sz="5400" dirty="0"/>
              <a:t>Contact: </a:t>
            </a:r>
          </a:p>
          <a:p>
            <a:pPr marL="1219215" lvl="1" indent="0">
              <a:buNone/>
            </a:pPr>
            <a:r>
              <a:rPr lang="en-US" sz="4800" dirty="0"/>
              <a:t>Mandy.Hubbard@yahoo.com @</a:t>
            </a:r>
            <a:r>
              <a:rPr lang="en-US" sz="4800" dirty="0" err="1"/>
              <a:t>DevMandy</a:t>
            </a:r>
            <a:endParaRPr lang="en-US" sz="4800" dirty="0"/>
          </a:p>
          <a:p>
            <a:endParaRPr lang="en-US" sz="5400" dirty="0"/>
          </a:p>
          <a:p>
            <a:r>
              <a:rPr lang="en-US" sz="5400" dirty="0"/>
              <a:t>I encourage your questions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25583561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7163-D43D-434E-A0EC-CB3B03B6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AE240-1619-4126-9059-746D937D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400" dirty="0">
              <a:solidFill>
                <a:schemeClr val="accent5"/>
              </a:solidFill>
            </a:endParaRPr>
          </a:p>
          <a:p>
            <a:r>
              <a:rPr lang="en-US" sz="5400" dirty="0">
                <a:solidFill>
                  <a:schemeClr val="accent5"/>
                </a:solidFill>
              </a:rPr>
              <a:t>https://github.com/autopilotpattern/jenkins</a:t>
            </a:r>
          </a:p>
          <a:p>
            <a:r>
              <a:rPr lang="en-US" sz="5400" dirty="0">
                <a:solidFill>
                  <a:schemeClr val="accent5"/>
                </a:solidFill>
              </a:rPr>
              <a:t>https://jenkins.io/blog/2017/07/17/speaker-blog-care/</a:t>
            </a:r>
          </a:p>
          <a:p>
            <a:r>
              <a:rPr lang="en-US" sz="5400" dirty="0">
                <a:solidFill>
                  <a:schemeClr val="accent5"/>
                </a:solidFill>
              </a:rPr>
              <a:t>https://www.joyent.com/containerpilot</a:t>
            </a:r>
          </a:p>
          <a:p>
            <a:endParaRPr lang="en-US" sz="6000" dirty="0">
              <a:latin typeface="Gill Sans"/>
            </a:endParaRPr>
          </a:p>
          <a:p>
            <a:endParaRPr lang="en-US" sz="60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47087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5090F37-3C9D-40A4-A2F5-F7A277752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9615245-D8F6-441A-BB0A-55B4FD36B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3" y="1775885"/>
            <a:ext cx="17260048" cy="2302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3" y="5029200"/>
            <a:ext cx="8630024" cy="5753349"/>
          </a:xfrm>
          <a:prstGeom prst="rect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5042210"/>
            <a:ext cx="8610600" cy="5740400"/>
          </a:xfrm>
          <a:prstGeom prst="rect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52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 a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278" y="3505200"/>
            <a:ext cx="17059155" cy="360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+mj-lt"/>
              </a:rPr>
              <a:t>“Quality is not an act, it is a habit.”</a:t>
            </a:r>
          </a:p>
          <a:p>
            <a:pPr marL="0" indent="0">
              <a:buNone/>
            </a:pPr>
            <a:r>
              <a:rPr lang="en-US" sz="6000" i="1" dirty="0">
                <a:latin typeface="+mj-lt"/>
              </a:rPr>
              <a:t>   — Aristotle</a:t>
            </a:r>
          </a:p>
        </p:txBody>
      </p:sp>
    </p:spTree>
    <p:extLst>
      <p:ext uri="{BB962C8B-B14F-4D97-AF65-F5344CB8AC3E}">
        <p14:creationId xmlns:p14="http://schemas.microsoft.com/office/powerpoint/2010/main" val="13235030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Analogy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122766"/>
            <a:ext cx="21031200" cy="155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+mj-lt"/>
              </a:rPr>
              <a:t>Q: Why do cars have brakes?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ED931-C2FC-46EF-AB58-326EFDAE18ED}"/>
              </a:ext>
            </a:extLst>
          </p:cNvPr>
          <p:cNvSpPr txBox="1"/>
          <p:nvPr/>
        </p:nvSpPr>
        <p:spPr>
          <a:xfrm>
            <a:off x="1676400" y="4676341"/>
            <a:ext cx="13903157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67" dirty="0">
                <a:latin typeface="+mj-lt"/>
              </a:rPr>
              <a:t>A: So they can go fast!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8E3F29-75BA-4B20-BB7D-7DB35DD2BAAB}"/>
              </a:ext>
            </a:extLst>
          </p:cNvPr>
          <p:cNvSpPr txBox="1">
            <a:spLocks/>
          </p:cNvSpPr>
          <p:nvPr/>
        </p:nvSpPr>
        <p:spPr bwMode="auto">
          <a:xfrm>
            <a:off x="1676400" y="4333068"/>
            <a:ext cx="21031200" cy="155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rgbClr val="00B7B7"/>
              </a:buClr>
              <a:buSzPct val="100000"/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876300" indent="-4572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00B7B7"/>
              </a:buClr>
              <a:buSzPct val="100000"/>
              <a:buFont typeface="Arial" panose="020B0604020202020204" pitchFamily="34" charset="0"/>
              <a:buChar char="-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62100" indent="-4572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00B7B7"/>
              </a:buClr>
              <a:buSzPct val="100000"/>
              <a:buFont typeface="Arial" panose="020B0604020202020204" pitchFamily="34" charset="0"/>
              <a:buChar char="-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0193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00B7B7"/>
              </a:buClr>
              <a:buSzPct val="100000"/>
              <a:buFont typeface="Arial" panose="020B0604020202020204" pitchFamily="34" charset="0"/>
              <a:buChar char="-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476500" indent="-457200" algn="l" rtl="0" eaLnBrk="0" fontAlgn="base" hangingPunct="0">
              <a:spcBef>
                <a:spcPts val="1300"/>
              </a:spcBef>
              <a:spcAft>
                <a:spcPct val="0"/>
              </a:spcAft>
              <a:buClr>
                <a:srgbClr val="00B7B7"/>
              </a:buClr>
              <a:buSzPct val="100000"/>
              <a:buFont typeface="Arial" panose="020B0604020202020204" pitchFamily="34" charset="0"/>
              <a:buChar char="-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9337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3909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8481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05300" indent="-457200" algn="l" rtl="0" fontAlgn="base">
              <a:spcBef>
                <a:spcPts val="1300"/>
              </a:spcBef>
              <a:spcAft>
                <a:spcPct val="0"/>
              </a:spcAft>
              <a:buClr>
                <a:srgbClr val="D3002D"/>
              </a:buClr>
              <a:buSzPct val="100000"/>
              <a:buFont typeface="Arial" charset="0"/>
              <a:buChar char="-"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0" kern="0" dirty="0">
                <a:latin typeface="+mj-lt"/>
              </a:rPr>
              <a:t>A: So they can go fast.</a:t>
            </a:r>
          </a:p>
        </p:txBody>
      </p:sp>
    </p:spTree>
    <p:extLst>
      <p:ext uri="{BB962C8B-B14F-4D97-AF65-F5344CB8AC3E}">
        <p14:creationId xmlns:p14="http://schemas.microsoft.com/office/powerpoint/2010/main" val="1433511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2D2EA8-D599-4125-8129-485315FA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241300"/>
            <a:ext cx="23134637" cy="1587500"/>
          </a:xfrm>
        </p:spPr>
        <p:txBody>
          <a:bodyPr/>
          <a:lstStyle/>
          <a:p>
            <a:r>
              <a:rPr lang="en-US" dirty="0"/>
              <a:t>Developer Friendly Quality Software Process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705F72-CB37-4709-97B3-2E9EFDB1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606" y="3657599"/>
            <a:ext cx="4538349" cy="626533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76CA4BD-EFC9-4695-9066-F08F369DFF0E}"/>
              </a:ext>
            </a:extLst>
          </p:cNvPr>
          <p:cNvSpPr/>
          <p:nvPr/>
        </p:nvSpPr>
        <p:spPr>
          <a:xfrm>
            <a:off x="9631142" y="5442745"/>
            <a:ext cx="4354491" cy="3176638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Upstream Master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F7B41B-D205-4E0B-B3FD-B431CAD84C4B}"/>
              </a:ext>
            </a:extLst>
          </p:cNvPr>
          <p:cNvSpPr txBox="1"/>
          <p:nvPr/>
        </p:nvSpPr>
        <p:spPr>
          <a:xfrm>
            <a:off x="14599339" y="5972124"/>
            <a:ext cx="331395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dirty="0">
                <a:solidFill>
                  <a:schemeClr val="bg1"/>
                </a:solidFill>
                <a:latin typeface="+mj-lt"/>
                <a:ea typeface="MS PGothic" panose="020B0600070205080204" pitchFamily="34" charset="-128"/>
              </a:rPr>
              <a:t>(Trigger)</a:t>
            </a:r>
          </a:p>
        </p:txBody>
      </p:sp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EDA52D47-CFC1-4CB5-A804-54276C10FC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3539" y="9702739"/>
            <a:ext cx="779599" cy="779599"/>
          </a:xfrm>
          <a:prstGeom prst="rect">
            <a:avLst/>
          </a:prstGeom>
          <a:ln>
            <a:noFill/>
          </a:ln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259EEBE0-0192-4FA0-94A9-A60B3D5257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139" y="8296983"/>
            <a:ext cx="779599" cy="779599"/>
          </a:xfrm>
          <a:prstGeom prst="rect">
            <a:avLst/>
          </a:prstGeom>
          <a:ln>
            <a:noFill/>
          </a:ln>
        </p:spPr>
      </p:pic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F29114D9-1C67-49E5-A481-798B4D405F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939" y="6434027"/>
            <a:ext cx="779599" cy="779599"/>
          </a:xfrm>
          <a:prstGeom prst="rect">
            <a:avLst/>
          </a:prstGeom>
          <a:ln>
            <a:noFill/>
          </a:ln>
        </p:spPr>
      </p:pic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E85D3396-5D1A-4A96-8516-2098B49007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9139" y="4503613"/>
            <a:ext cx="779599" cy="779599"/>
          </a:xfrm>
          <a:prstGeom prst="rect">
            <a:avLst/>
          </a:prstGeom>
          <a:ln>
            <a:noFill/>
          </a:ln>
        </p:spPr>
      </p:pic>
      <p:pic>
        <p:nvPicPr>
          <p:cNvPr id="11" name="Graphic 10" descr="User">
            <a:extLst>
              <a:ext uri="{FF2B5EF4-FFF2-40B4-BE49-F238E27FC236}">
                <a16:creationId xmlns:a16="http://schemas.microsoft.com/office/drawing/2014/main" id="{54B78A1B-3292-4A78-BCA6-C40EAC5376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3539" y="2925038"/>
            <a:ext cx="779599" cy="779599"/>
          </a:xfrm>
          <a:prstGeom prst="rect">
            <a:avLst/>
          </a:prstGeom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457611-2B06-42A1-81EA-3F04E3A760D3}"/>
              </a:ext>
            </a:extLst>
          </p:cNvPr>
          <p:cNvCxnSpPr>
            <a:cxnSpLocks/>
          </p:cNvCxnSpPr>
          <p:nvPr/>
        </p:nvCxnSpPr>
        <p:spPr bwMode="auto">
          <a:xfrm>
            <a:off x="3371407" y="3623054"/>
            <a:ext cx="5921532" cy="2085679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79FC72-157E-41E2-99E6-578E2C276911}"/>
              </a:ext>
            </a:extLst>
          </p:cNvPr>
          <p:cNvCxnSpPr>
            <a:cxnSpLocks/>
          </p:cNvCxnSpPr>
          <p:nvPr/>
        </p:nvCxnSpPr>
        <p:spPr bwMode="auto">
          <a:xfrm flipV="1">
            <a:off x="2683795" y="7620141"/>
            <a:ext cx="6609144" cy="1066641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A33D9E-DD0B-44A8-A74F-CE66CE72ECC0}"/>
              </a:ext>
            </a:extLst>
          </p:cNvPr>
          <p:cNvCxnSpPr>
            <a:cxnSpLocks/>
          </p:cNvCxnSpPr>
          <p:nvPr/>
        </p:nvCxnSpPr>
        <p:spPr bwMode="auto">
          <a:xfrm>
            <a:off x="2120300" y="7010400"/>
            <a:ext cx="7172639" cy="20664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4A18FC-FF8D-4B51-B080-CB4EFFB39854}"/>
              </a:ext>
            </a:extLst>
          </p:cNvPr>
          <p:cNvCxnSpPr>
            <a:cxnSpLocks/>
          </p:cNvCxnSpPr>
          <p:nvPr/>
        </p:nvCxnSpPr>
        <p:spPr bwMode="auto">
          <a:xfrm>
            <a:off x="2823048" y="5091996"/>
            <a:ext cx="6477698" cy="1280160"/>
          </a:xfrm>
          <a:prstGeom prst="straightConnector1">
            <a:avLst/>
          </a:prstGeom>
          <a:solidFill>
            <a:srgbClr val="BBE0E3"/>
          </a:solidFill>
          <a:ln w="4762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B8288B-CF10-4202-BA08-BA89D0F0AEAA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8714" y="8188908"/>
            <a:ext cx="5874225" cy="2047243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3A30D51-CB8D-4389-9C63-F1BC17AF09D0}"/>
              </a:ext>
            </a:extLst>
          </p:cNvPr>
          <p:cNvSpPr txBox="1"/>
          <p:nvPr/>
        </p:nvSpPr>
        <p:spPr>
          <a:xfrm>
            <a:off x="3515003" y="6216049"/>
            <a:ext cx="43832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(Pull Requests)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B50072-F90F-4E27-A9DA-9FC4C862F9E2}"/>
              </a:ext>
            </a:extLst>
          </p:cNvPr>
          <p:cNvCxnSpPr>
            <a:cxnSpLocks/>
          </p:cNvCxnSpPr>
          <p:nvPr/>
        </p:nvCxnSpPr>
        <p:spPr bwMode="auto">
          <a:xfrm>
            <a:off x="14859000" y="6888203"/>
            <a:ext cx="3200400" cy="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2AE652-7CFF-4A93-81BC-04EF3AE3053E}"/>
              </a:ext>
            </a:extLst>
          </p:cNvPr>
          <p:cNvGrpSpPr/>
          <p:nvPr/>
        </p:nvGrpSpPr>
        <p:grpSpPr>
          <a:xfrm>
            <a:off x="14979119" y="7341970"/>
            <a:ext cx="2651883" cy="2360769"/>
            <a:chOff x="5068270" y="2769400"/>
            <a:chExt cx="1340561" cy="11755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C9E2C9-FAE0-41E3-A674-0ACB624D1158}"/>
                </a:ext>
              </a:extLst>
            </p:cNvPr>
            <p:cNvSpPr txBox="1"/>
            <p:nvPr/>
          </p:nvSpPr>
          <p:spPr>
            <a:xfrm>
              <a:off x="5068270" y="2923454"/>
              <a:ext cx="1340561" cy="8735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Auto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build and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test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7202BD-89AB-4813-89B0-E45141511753}"/>
                </a:ext>
              </a:extLst>
            </p:cNvPr>
            <p:cNvGrpSpPr/>
            <p:nvPr/>
          </p:nvGrpSpPr>
          <p:grpSpPr>
            <a:xfrm rot="326089">
              <a:off x="5124928" y="2769400"/>
              <a:ext cx="1208377" cy="1175575"/>
              <a:chOff x="5124928" y="2769400"/>
              <a:chExt cx="1208377" cy="1175575"/>
            </a:xfrm>
          </p:grpSpPr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A77B9402-484F-4846-9D25-888ECDEA33B5}"/>
                  </a:ext>
                </a:extLst>
              </p:cNvPr>
              <p:cNvSpPr/>
              <p:nvPr/>
            </p:nvSpPr>
            <p:spPr>
              <a:xfrm>
                <a:off x="5180875" y="2779045"/>
                <a:ext cx="1152430" cy="115243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5"/>
                </a:solidFill>
                <a:prstDash val="dash"/>
                <a:miter lim="800000"/>
                <a:tailEnd type="triangle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575A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065CA65B-2B3B-41BA-82D2-325DA9ACC591}"/>
                  </a:ext>
                </a:extLst>
              </p:cNvPr>
              <p:cNvSpPr/>
              <p:nvPr/>
            </p:nvSpPr>
            <p:spPr>
              <a:xfrm rot="5400000">
                <a:off x="5171226" y="2792545"/>
                <a:ext cx="1152430" cy="115243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5"/>
                </a:solidFill>
                <a:prstDash val="dash"/>
                <a:miter lim="800000"/>
                <a:tailEnd type="triangle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575A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8B061FE7-16FE-4F29-B976-3A53602B9C78}"/>
                  </a:ext>
                </a:extLst>
              </p:cNvPr>
              <p:cNvSpPr/>
              <p:nvPr/>
            </p:nvSpPr>
            <p:spPr>
              <a:xfrm rot="10800000">
                <a:off x="5124928" y="2780971"/>
                <a:ext cx="1152430" cy="115243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5"/>
                </a:solidFill>
                <a:prstDash val="dash"/>
                <a:miter lim="800000"/>
                <a:tailEnd type="triangle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575A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0830E67E-39FB-4CED-AC18-F5A7CD9EBED1}"/>
                  </a:ext>
                </a:extLst>
              </p:cNvPr>
              <p:cNvSpPr/>
              <p:nvPr/>
            </p:nvSpPr>
            <p:spPr>
              <a:xfrm rot="16200000">
                <a:off x="5136509" y="2769400"/>
                <a:ext cx="1152430" cy="115243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5"/>
                </a:solidFill>
                <a:prstDash val="dash"/>
                <a:miter lim="800000"/>
                <a:tailEnd type="triangle" w="lg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575A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53748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1871B7CC-D856-45A1-AEAE-87C7CF58703F}"/>
              </a:ext>
            </a:extLst>
          </p:cNvPr>
          <p:cNvSpPr txBox="1"/>
          <p:nvPr/>
        </p:nvSpPr>
        <p:spPr>
          <a:xfrm>
            <a:off x="8325636" y="2059680"/>
            <a:ext cx="15562858" cy="9525000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87A8C-9F3B-4450-8CF6-A56260B9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Process Flow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3B5B9D-7402-4DFB-9823-0012372E181D}"/>
              </a:ext>
            </a:extLst>
          </p:cNvPr>
          <p:cNvSpPr/>
          <p:nvPr/>
        </p:nvSpPr>
        <p:spPr>
          <a:xfrm>
            <a:off x="9296997" y="2438400"/>
            <a:ext cx="3657600" cy="36576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 A’s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>
                <a:solidFill>
                  <a:srgbClr val="54575A"/>
                </a:solidFill>
                <a:latin typeface="+mn-lt"/>
                <a:ea typeface="+mn-ea"/>
              </a:rPr>
              <a:t>Fork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(origin)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02DA3E-518E-44A1-8407-824F628A5FD7}"/>
              </a:ext>
            </a:extLst>
          </p:cNvPr>
          <p:cNvSpPr/>
          <p:nvPr/>
        </p:nvSpPr>
        <p:spPr>
          <a:xfrm>
            <a:off x="1289054" y="7503820"/>
            <a:ext cx="3657600" cy="36576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 B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(local)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5457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5DCE7A-604F-4FE2-AC18-0F2BD099AA39}"/>
              </a:ext>
            </a:extLst>
          </p:cNvPr>
          <p:cNvSpPr/>
          <p:nvPr/>
        </p:nvSpPr>
        <p:spPr>
          <a:xfrm>
            <a:off x="1289054" y="2438400"/>
            <a:ext cx="3657600" cy="36576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 A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(local)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5457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9C4BD5-A631-43A0-9ADA-B9B4D29DC2C1}"/>
              </a:ext>
            </a:extLst>
          </p:cNvPr>
          <p:cNvSpPr/>
          <p:nvPr/>
        </p:nvSpPr>
        <p:spPr>
          <a:xfrm>
            <a:off x="9296997" y="7503820"/>
            <a:ext cx="3657600" cy="36576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 B’s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>
                <a:solidFill>
                  <a:srgbClr val="54575A"/>
                </a:solidFill>
                <a:latin typeface="+mn-lt"/>
                <a:ea typeface="+mn-ea"/>
              </a:rPr>
              <a:t>Fork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5457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>
                <a:solidFill>
                  <a:srgbClr val="54575A"/>
                </a:solidFill>
                <a:latin typeface="+mn-lt"/>
                <a:ea typeface="+mn-ea"/>
              </a:rPr>
              <a:t>(origin)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5457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168C6-2E80-43CC-B59B-7986CDB5F3EB}"/>
              </a:ext>
            </a:extLst>
          </p:cNvPr>
          <p:cNvSpPr/>
          <p:nvPr/>
        </p:nvSpPr>
        <p:spPr>
          <a:xfrm>
            <a:off x="18668996" y="3653967"/>
            <a:ext cx="4572004" cy="640443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(upstream)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B7D2FF-AAAA-4645-BEEC-E2137F37F33A}"/>
              </a:ext>
            </a:extLst>
          </p:cNvPr>
          <p:cNvCxnSpPr>
            <a:cxnSpLocks/>
          </p:cNvCxnSpPr>
          <p:nvPr/>
        </p:nvCxnSpPr>
        <p:spPr bwMode="auto">
          <a:xfrm>
            <a:off x="13273087" y="5254603"/>
            <a:ext cx="5186360" cy="1070241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93D5B1-9B9B-4DDB-82D0-DEFFDBA256A7}"/>
              </a:ext>
            </a:extLst>
          </p:cNvPr>
          <p:cNvCxnSpPr>
            <a:cxnSpLocks/>
          </p:cNvCxnSpPr>
          <p:nvPr/>
        </p:nvCxnSpPr>
        <p:spPr bwMode="auto">
          <a:xfrm flipV="1">
            <a:off x="13184979" y="7904730"/>
            <a:ext cx="5362576" cy="931244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73A543-72A7-481B-A5E6-C3DB51A0D327}"/>
              </a:ext>
            </a:extLst>
          </p:cNvPr>
          <p:cNvCxnSpPr>
            <a:cxnSpLocks/>
          </p:cNvCxnSpPr>
          <p:nvPr/>
        </p:nvCxnSpPr>
        <p:spPr bwMode="auto">
          <a:xfrm>
            <a:off x="13220104" y="3177872"/>
            <a:ext cx="5292327" cy="1131126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31A7CD-6BB9-47DD-9556-7186395BBFD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182600" y="9595601"/>
            <a:ext cx="5367335" cy="1055779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9B211D0-45CA-4620-A7D1-656D23BDBFB8}"/>
              </a:ext>
            </a:extLst>
          </p:cNvPr>
          <p:cNvSpPr/>
          <p:nvPr/>
        </p:nvSpPr>
        <p:spPr bwMode="auto">
          <a:xfrm>
            <a:off x="14792325" y="7852232"/>
            <a:ext cx="2209800" cy="910768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Fork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C4288C-10EF-4277-8EFD-11ED2F9F9B73}"/>
              </a:ext>
            </a:extLst>
          </p:cNvPr>
          <p:cNvSpPr/>
          <p:nvPr/>
        </p:nvSpPr>
        <p:spPr bwMode="auto">
          <a:xfrm>
            <a:off x="14792325" y="9681032"/>
            <a:ext cx="2209800" cy="910768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bg1"/>
                </a:solidFill>
                <a:latin typeface="+mn-lt"/>
                <a:ea typeface="ヒラギノ角ゴ ProN W3" charset="0"/>
                <a:cs typeface="ヒラギノ角ゴ ProN W3" charset="0"/>
              </a:rPr>
              <a:t>PR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01DAD9-A1B8-4683-96E3-FCB30D60BB55}"/>
              </a:ext>
            </a:extLst>
          </p:cNvPr>
          <p:cNvSpPr/>
          <p:nvPr/>
        </p:nvSpPr>
        <p:spPr bwMode="auto">
          <a:xfrm>
            <a:off x="14792325" y="5413832"/>
            <a:ext cx="2209800" cy="910768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0F1226-B1B0-4C5C-B31F-EB889A8888CF}"/>
              </a:ext>
            </a:extLst>
          </p:cNvPr>
          <p:cNvSpPr/>
          <p:nvPr/>
        </p:nvSpPr>
        <p:spPr bwMode="auto">
          <a:xfrm>
            <a:off x="14792325" y="3283007"/>
            <a:ext cx="2209800" cy="910768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Fork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A4ACCF-CA68-4B4E-AF25-3F7A134963A5}"/>
              </a:ext>
            </a:extLst>
          </p:cNvPr>
          <p:cNvCxnSpPr>
            <a:cxnSpLocks/>
          </p:cNvCxnSpPr>
          <p:nvPr/>
        </p:nvCxnSpPr>
        <p:spPr bwMode="auto">
          <a:xfrm>
            <a:off x="5280826" y="5254603"/>
            <a:ext cx="3829838" cy="3197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6DE9ED-2DF9-4518-B5D3-C8F96C03A25F}"/>
              </a:ext>
            </a:extLst>
          </p:cNvPr>
          <p:cNvCxnSpPr>
            <a:cxnSpLocks/>
          </p:cNvCxnSpPr>
          <p:nvPr/>
        </p:nvCxnSpPr>
        <p:spPr bwMode="auto">
          <a:xfrm>
            <a:off x="5340358" y="10421370"/>
            <a:ext cx="3710774" cy="35634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C1EA0F-0687-402B-A182-FA3E7DC98817}"/>
              </a:ext>
            </a:extLst>
          </p:cNvPr>
          <p:cNvSpPr txBox="1"/>
          <p:nvPr/>
        </p:nvSpPr>
        <p:spPr>
          <a:xfrm>
            <a:off x="5849540" y="3033980"/>
            <a:ext cx="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Clone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181629-856C-40C9-A6F9-FC95EDAB746C}"/>
              </a:ext>
            </a:extLst>
          </p:cNvPr>
          <p:cNvSpPr txBox="1"/>
          <p:nvPr/>
        </p:nvSpPr>
        <p:spPr>
          <a:xfrm>
            <a:off x="5917405" y="5254603"/>
            <a:ext cx="165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Push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51704C-A757-4CCB-A1AE-DBC73FB92E2C}"/>
              </a:ext>
            </a:extLst>
          </p:cNvPr>
          <p:cNvSpPr txBox="1"/>
          <p:nvPr/>
        </p:nvSpPr>
        <p:spPr>
          <a:xfrm>
            <a:off x="5897759" y="10457004"/>
            <a:ext cx="168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Push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B015B5-0E2C-48BB-BF57-7DB140AD97E6}"/>
              </a:ext>
            </a:extLst>
          </p:cNvPr>
          <p:cNvSpPr txBox="1"/>
          <p:nvPr/>
        </p:nvSpPr>
        <p:spPr>
          <a:xfrm>
            <a:off x="5790008" y="827130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Clone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076C246-8C4F-42C1-BFDE-53D2E3162FBD}"/>
              </a:ext>
            </a:extLst>
          </p:cNvPr>
          <p:cNvCxnSpPr>
            <a:cxnSpLocks/>
          </p:cNvCxnSpPr>
          <p:nvPr/>
        </p:nvCxnSpPr>
        <p:spPr bwMode="auto">
          <a:xfrm>
            <a:off x="5280826" y="3068901"/>
            <a:ext cx="3829838" cy="33423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2ABCB9D-F02E-4321-8267-D1F9B4CBC7AC}"/>
              </a:ext>
            </a:extLst>
          </p:cNvPr>
          <p:cNvCxnSpPr>
            <a:cxnSpLocks/>
          </p:cNvCxnSpPr>
          <p:nvPr/>
        </p:nvCxnSpPr>
        <p:spPr bwMode="auto">
          <a:xfrm>
            <a:off x="5340358" y="8271302"/>
            <a:ext cx="3710774" cy="2090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CF0DEF4-B2BE-45EE-B830-679A9DCB7E52}"/>
              </a:ext>
            </a:extLst>
          </p:cNvPr>
          <p:cNvSpPr/>
          <p:nvPr/>
        </p:nvSpPr>
        <p:spPr bwMode="auto">
          <a:xfrm>
            <a:off x="6285308" y="1905000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3CDACDF-8293-4ACE-B184-C0C91E00C2AC}"/>
              </a:ext>
            </a:extLst>
          </p:cNvPr>
          <p:cNvSpPr/>
          <p:nvPr/>
        </p:nvSpPr>
        <p:spPr bwMode="auto">
          <a:xfrm>
            <a:off x="15440025" y="2263472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</a:rPr>
              <a:t>1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3C6C5BE-D42F-414B-BED1-CF88D0918A5C}"/>
              </a:ext>
            </a:extLst>
          </p:cNvPr>
          <p:cNvSpPr/>
          <p:nvPr/>
        </p:nvSpPr>
        <p:spPr bwMode="auto">
          <a:xfrm>
            <a:off x="15440025" y="4343400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6F4BAB3-9E99-4943-A438-B3DBEDEC5A8E}"/>
              </a:ext>
            </a:extLst>
          </p:cNvPr>
          <p:cNvSpPr/>
          <p:nvPr/>
        </p:nvSpPr>
        <p:spPr bwMode="auto">
          <a:xfrm>
            <a:off x="6285308" y="4114800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22EF3F-652C-4CB5-A503-7FEF42DA3CE5}"/>
              </a:ext>
            </a:extLst>
          </p:cNvPr>
          <p:cNvSpPr txBox="1"/>
          <p:nvPr/>
        </p:nvSpPr>
        <p:spPr>
          <a:xfrm>
            <a:off x="20195106" y="2222806"/>
            <a:ext cx="3416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accent5"/>
                </a:solidFill>
                <a:latin typeface="+mn-lt"/>
              </a:rPr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15856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665E-E29B-45AB-9489-E72A3891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6203B-5A02-46E6-B581-D1011F45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379" y="1807983"/>
            <a:ext cx="2886688" cy="39851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3987AA-ECFB-4F07-98F8-AE47EFC43E71}"/>
              </a:ext>
            </a:extLst>
          </p:cNvPr>
          <p:cNvSpPr/>
          <p:nvPr/>
        </p:nvSpPr>
        <p:spPr>
          <a:xfrm>
            <a:off x="2933449" y="2328381"/>
            <a:ext cx="3200400" cy="2944368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 A’s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54575A"/>
                </a:solidFill>
                <a:latin typeface="+mn-lt"/>
                <a:ea typeface="+mn-ea"/>
              </a:rPr>
              <a:t>Fork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457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(origin)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292A7B-0E78-42F7-9055-660AD4D7B4AE}"/>
              </a:ext>
            </a:extLst>
          </p:cNvPr>
          <p:cNvSpPr/>
          <p:nvPr/>
        </p:nvSpPr>
        <p:spPr>
          <a:xfrm>
            <a:off x="10584907" y="2326699"/>
            <a:ext cx="3199897" cy="294773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54575A"/>
                </a:solidFill>
                <a:latin typeface="+mn-lt"/>
                <a:ea typeface="+mn-ea"/>
              </a:rPr>
              <a:t>Upstream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5457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883916-C440-4D82-9D88-191CFCC00A37}"/>
              </a:ext>
            </a:extLst>
          </p:cNvPr>
          <p:cNvCxnSpPr>
            <a:cxnSpLocks/>
          </p:cNvCxnSpPr>
          <p:nvPr/>
        </p:nvCxnSpPr>
        <p:spPr bwMode="auto">
          <a:xfrm>
            <a:off x="6477000" y="3800565"/>
            <a:ext cx="3810000" cy="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9C76B9-B86B-4F73-9165-2968DF5EEA1C}"/>
              </a:ext>
            </a:extLst>
          </p:cNvPr>
          <p:cNvCxnSpPr>
            <a:cxnSpLocks/>
          </p:cNvCxnSpPr>
          <p:nvPr/>
        </p:nvCxnSpPr>
        <p:spPr bwMode="auto">
          <a:xfrm>
            <a:off x="14047411" y="3006423"/>
            <a:ext cx="5307389" cy="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F195DB-A5F3-47D9-88DD-35CF54762BC1}"/>
              </a:ext>
            </a:extLst>
          </p:cNvPr>
          <p:cNvCxnSpPr>
            <a:cxnSpLocks/>
          </p:cNvCxnSpPr>
          <p:nvPr/>
        </p:nvCxnSpPr>
        <p:spPr bwMode="auto">
          <a:xfrm>
            <a:off x="14047411" y="4724400"/>
            <a:ext cx="5459789" cy="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BF3D59A-F473-4CCB-A525-5721622B0BC2}"/>
              </a:ext>
            </a:extLst>
          </p:cNvPr>
          <p:cNvSpPr/>
          <p:nvPr/>
        </p:nvSpPr>
        <p:spPr bwMode="auto">
          <a:xfrm>
            <a:off x="7124700" y="3345181"/>
            <a:ext cx="2209800" cy="910768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4B96B4-F431-4D7E-9B54-1099FA7DBC49}"/>
              </a:ext>
            </a:extLst>
          </p:cNvPr>
          <p:cNvSpPr/>
          <p:nvPr/>
        </p:nvSpPr>
        <p:spPr bwMode="auto">
          <a:xfrm>
            <a:off x="7772400" y="2209800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580FC3-9ABF-48D8-BA57-13573237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09" y="6549724"/>
            <a:ext cx="15240000" cy="5579162"/>
          </a:xfrm>
          <a:prstGeom prst="rect">
            <a:avLst/>
          </a:prstGeom>
          <a:ln>
            <a:noFill/>
          </a:ln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8A380BC1-411F-4AFD-A875-65AB784A1961}"/>
              </a:ext>
            </a:extLst>
          </p:cNvPr>
          <p:cNvSpPr/>
          <p:nvPr/>
        </p:nvSpPr>
        <p:spPr bwMode="auto">
          <a:xfrm>
            <a:off x="14522260" y="3345181"/>
            <a:ext cx="4510089" cy="910768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Build/Test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AD48D-2496-4E38-BF67-81754DADCEE2}"/>
              </a:ext>
            </a:extLst>
          </p:cNvPr>
          <p:cNvSpPr/>
          <p:nvPr/>
        </p:nvSpPr>
        <p:spPr bwMode="auto">
          <a:xfrm>
            <a:off x="16320104" y="1882473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</a:rPr>
              <a:t>5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14FA9-439D-4B4E-8E64-F0C4911EDF8A}"/>
              </a:ext>
            </a:extLst>
          </p:cNvPr>
          <p:cNvSpPr txBox="1"/>
          <p:nvPr/>
        </p:nvSpPr>
        <p:spPr>
          <a:xfrm>
            <a:off x="15177104" y="4724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Build Status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49FEAC-E06E-48DA-8B7B-5F3DEE589EFF}"/>
              </a:ext>
            </a:extLst>
          </p:cNvPr>
          <p:cNvSpPr/>
          <p:nvPr/>
        </p:nvSpPr>
        <p:spPr bwMode="auto">
          <a:xfrm>
            <a:off x="16320104" y="5486400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65098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56EA-215B-4BEE-852E-8BC04F20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Delivery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4DF61-D5F0-4E21-A172-442E7104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72" y="1674341"/>
            <a:ext cx="15982568" cy="55745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78818E-89E5-44DC-B1B5-081E27FF3A97}"/>
              </a:ext>
            </a:extLst>
          </p:cNvPr>
          <p:cNvSpPr/>
          <p:nvPr/>
        </p:nvSpPr>
        <p:spPr>
          <a:xfrm>
            <a:off x="2189104" y="8834304"/>
            <a:ext cx="3199897" cy="2947732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rgbClr val="5457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rgbClr val="54575A"/>
                </a:solidFill>
                <a:latin typeface="+mn-lt"/>
                <a:ea typeface="+mn-ea"/>
              </a:rPr>
              <a:t>Upstream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5457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0C5BD-5C41-4607-AC2B-29BEBF499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504" y="8315588"/>
            <a:ext cx="2886688" cy="398516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AC155F8B-06B1-4686-BA33-2B53D523B208}"/>
              </a:ext>
            </a:extLst>
          </p:cNvPr>
          <p:cNvSpPr/>
          <p:nvPr/>
        </p:nvSpPr>
        <p:spPr bwMode="auto">
          <a:xfrm>
            <a:off x="17657704" y="8681904"/>
            <a:ext cx="5562600" cy="3252532"/>
          </a:xfrm>
          <a:prstGeom prst="cloud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FC1178-8F47-40D6-BFD8-0AA4E05A8405}"/>
              </a:ext>
            </a:extLst>
          </p:cNvPr>
          <p:cNvSpPr/>
          <p:nvPr/>
        </p:nvSpPr>
        <p:spPr bwMode="auto">
          <a:xfrm>
            <a:off x="2716734" y="6629400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</a:rPr>
              <a:t>7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6F67F3-909D-4A87-8B32-C4BE78AF205B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1134" y="7543800"/>
            <a:ext cx="562438" cy="1072376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7F31098-96C0-4D9E-BF0B-D3A30639B1E3}"/>
              </a:ext>
            </a:extLst>
          </p:cNvPr>
          <p:cNvSpPr/>
          <p:nvPr/>
        </p:nvSpPr>
        <p:spPr bwMode="auto">
          <a:xfrm>
            <a:off x="4022122" y="7716530"/>
            <a:ext cx="1896508" cy="791177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push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D4B9E-ED6B-4E90-878C-8D3C2567716A}"/>
              </a:ext>
            </a:extLst>
          </p:cNvPr>
          <p:cNvCxnSpPr>
            <a:cxnSpLocks/>
          </p:cNvCxnSpPr>
          <p:nvPr/>
        </p:nvCxnSpPr>
        <p:spPr bwMode="auto">
          <a:xfrm>
            <a:off x="5847633" y="10308170"/>
            <a:ext cx="4572000" cy="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DB3733-CA43-441A-95AF-4EE86DDD5942}"/>
              </a:ext>
            </a:extLst>
          </p:cNvPr>
          <p:cNvCxnSpPr>
            <a:cxnSpLocks/>
          </p:cNvCxnSpPr>
          <p:nvPr/>
        </p:nvCxnSpPr>
        <p:spPr bwMode="auto">
          <a:xfrm>
            <a:off x="13716000" y="10308170"/>
            <a:ext cx="3810000" cy="0"/>
          </a:xfrm>
          <a:prstGeom prst="straightConnector1">
            <a:avLst/>
          </a:prstGeom>
          <a:solidFill>
            <a:srgbClr val="BBE0E3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BF5822D-4AB6-4EC0-B49D-3CA7467FC64E}"/>
              </a:ext>
            </a:extLst>
          </p:cNvPr>
          <p:cNvSpPr/>
          <p:nvPr/>
        </p:nvSpPr>
        <p:spPr bwMode="auto">
          <a:xfrm>
            <a:off x="10500155" y="7507655"/>
            <a:ext cx="3673045" cy="724277"/>
          </a:xfrm>
          <a:prstGeom prst="ellipse">
            <a:avLst/>
          </a:prstGeom>
          <a:solidFill>
            <a:schemeClr val="bg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Build/Test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B44DDF-71A8-4696-AA32-A4875D06AFD9}"/>
              </a:ext>
            </a:extLst>
          </p:cNvPr>
          <p:cNvSpPr txBox="1"/>
          <p:nvPr/>
        </p:nvSpPr>
        <p:spPr>
          <a:xfrm>
            <a:off x="5846704" y="9579114"/>
            <a:ext cx="457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n-lt"/>
              </a:rPr>
              <a:t>Webhook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Event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1781DF-CA92-4AF3-ABDD-5545F96E9599}"/>
              </a:ext>
            </a:extLst>
          </p:cNvPr>
          <p:cNvSpPr/>
          <p:nvPr/>
        </p:nvSpPr>
        <p:spPr bwMode="auto">
          <a:xfrm>
            <a:off x="7676433" y="10503388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C54DD4-6998-448E-BE9C-7A0A145161BE}"/>
              </a:ext>
            </a:extLst>
          </p:cNvPr>
          <p:cNvSpPr/>
          <p:nvPr/>
        </p:nvSpPr>
        <p:spPr bwMode="auto">
          <a:xfrm>
            <a:off x="15163800" y="10503388"/>
            <a:ext cx="914400" cy="9144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B100A2-FDDE-42A5-93AE-C5DAB9EB4104}"/>
              </a:ext>
            </a:extLst>
          </p:cNvPr>
          <p:cNvSpPr txBox="1"/>
          <p:nvPr/>
        </p:nvSpPr>
        <p:spPr>
          <a:xfrm>
            <a:off x="14385199" y="9579114"/>
            <a:ext cx="247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74827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Pages>0</Pages>
  <Words>853</Words>
  <Characters>0</Characters>
  <Application>Microsoft Office PowerPoint</Application>
  <PresentationFormat>Custom</PresentationFormat>
  <Lines>0</Lines>
  <Paragraphs>214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Consolas</vt:lpstr>
      <vt:lpstr>Courier New</vt:lpstr>
      <vt:lpstr>Gill Sans</vt:lpstr>
      <vt:lpstr>Times New Roman</vt:lpstr>
      <vt:lpstr>Wingdings</vt:lpstr>
      <vt:lpstr>ヒラギノ角ゴ ProN W3</vt:lpstr>
      <vt:lpstr>ヒラギノ角ゴ ProN W6</vt:lpstr>
      <vt:lpstr>Default - Title Slide</vt:lpstr>
      <vt:lpstr>Default - Title and Content</vt:lpstr>
      <vt:lpstr>Default - 1_Title and Content</vt:lpstr>
      <vt:lpstr>Indispensable, Disposable Jenkins</vt:lpstr>
      <vt:lpstr>import "me"</vt:lpstr>
      <vt:lpstr>PowerPoint Presentation</vt:lpstr>
      <vt:lpstr>Quality as a Service</vt:lpstr>
      <vt:lpstr>Canonical Analogy Time</vt:lpstr>
      <vt:lpstr>Developer Friendly Quality Software Process</vt:lpstr>
      <vt:lpstr>GitHub Process Flow</vt:lpstr>
      <vt:lpstr>Continuous Integration</vt:lpstr>
      <vt:lpstr>Continuous Delivery</vt:lpstr>
      <vt:lpstr>GitHub Webhook Configuration</vt:lpstr>
      <vt:lpstr>GitHub Webhook Configuration</vt:lpstr>
      <vt:lpstr>Protected Branch</vt:lpstr>
      <vt:lpstr>Demo Time</vt:lpstr>
      <vt:lpstr>Technology Stack</vt:lpstr>
      <vt:lpstr>Container Processes</vt:lpstr>
      <vt:lpstr>Docker Compose Environment File</vt:lpstr>
      <vt:lpstr>Anatomy of a Plugin</vt:lpstr>
      <vt:lpstr>LDAP Plugin UI</vt:lpstr>
      <vt:lpstr>Configuration File</vt:lpstr>
      <vt:lpstr>Docker Compose Environment File</vt:lpstr>
      <vt:lpstr>Jenkins Environment Variables</vt:lpstr>
      <vt:lpstr>first-run.sh</vt:lpstr>
      <vt:lpstr>ContainerPilot Prestart Config</vt:lpstr>
      <vt:lpstr>Summary: Do Try This at Home</vt:lpstr>
      <vt:lpstr>Q&amp;A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Mandy Hubbard</cp:lastModifiedBy>
  <cp:revision>50</cp:revision>
  <dcterms:modified xsi:type="dcterms:W3CDTF">2017-10-23T21:09:40Z</dcterms:modified>
</cp:coreProperties>
</file>