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2" r:id="rId3"/>
    <p:sldId id="264" r:id="rId4"/>
    <p:sldId id="318" r:id="rId5"/>
    <p:sldId id="315" r:id="rId6"/>
    <p:sldId id="265" r:id="rId7"/>
    <p:sldId id="290" r:id="rId8"/>
    <p:sldId id="291" r:id="rId9"/>
    <p:sldId id="308" r:id="rId10"/>
    <p:sldId id="292" r:id="rId11"/>
    <p:sldId id="309" r:id="rId12"/>
    <p:sldId id="293" r:id="rId13"/>
    <p:sldId id="294" r:id="rId14"/>
    <p:sldId id="310" r:id="rId15"/>
    <p:sldId id="295" r:id="rId16"/>
    <p:sldId id="296" r:id="rId17"/>
    <p:sldId id="297" r:id="rId18"/>
    <p:sldId id="298" r:id="rId19"/>
    <p:sldId id="311" r:id="rId20"/>
    <p:sldId id="300" r:id="rId21"/>
    <p:sldId id="301" r:id="rId22"/>
    <p:sldId id="302" r:id="rId23"/>
    <p:sldId id="312" r:id="rId24"/>
    <p:sldId id="313" r:id="rId25"/>
    <p:sldId id="317" r:id="rId26"/>
    <p:sldId id="319" r:id="rId27"/>
    <p:sldId id="306" r:id="rId28"/>
    <p:sldId id="307" r:id="rId29"/>
    <p:sldId id="314" r:id="rId3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B3D82"/>
    <a:srgbClr val="705FA0"/>
    <a:srgbClr val="9082CC"/>
    <a:srgbClr val="7B6EB4"/>
    <a:srgbClr val="897CC2"/>
    <a:srgbClr val="B97900"/>
    <a:srgbClr val="C08000"/>
    <a:srgbClr val="A56E00"/>
    <a:srgbClr val="E7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48"/>
    <p:restoredTop sz="59461"/>
  </p:normalViewPr>
  <p:slideViewPr>
    <p:cSldViewPr snapToGrid="0" snapToObjects="1">
      <p:cViewPr>
        <p:scale>
          <a:sx n="110" d="100"/>
          <a:sy n="110" d="100"/>
        </p:scale>
        <p:origin x="1720" y="-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58E0C-22EB-C14C-88E1-90BDC9A1188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D056-E826-6242-84BB-D091CF18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1DD3E-CCC4-E348-A025-1A3D134C5B71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DFD89-BBD1-6349-95D8-C2691879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8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92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2353" y="4400550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7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4263" y="363538"/>
            <a:ext cx="1530350" cy="860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2012" y="1340549"/>
            <a:ext cx="5486400" cy="75882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3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1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3988" y="389965"/>
            <a:ext cx="3052482" cy="171702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7279"/>
            <a:ext cx="5486400" cy="360045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96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24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8118" y="605118"/>
            <a:ext cx="3198813" cy="179933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248" y="2692774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98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0200" y="336177"/>
            <a:ext cx="2796988" cy="157330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2353" y="2316256"/>
            <a:ext cx="5486400" cy="65991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0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03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3953" y="215153"/>
            <a:ext cx="2218765" cy="124805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3376" y="1657350"/>
            <a:ext cx="5486400" cy="71370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74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3647" y="336176"/>
            <a:ext cx="2931459" cy="164894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6142" y="2168337"/>
            <a:ext cx="5486400" cy="66125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0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2247" y="147918"/>
            <a:ext cx="2675965" cy="150523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6482" y="1778373"/>
            <a:ext cx="5661212" cy="7042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1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16100" y="336550"/>
            <a:ext cx="2809875" cy="158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246" y="2074209"/>
            <a:ext cx="5876365" cy="66110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92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15353" y="228600"/>
            <a:ext cx="2864224" cy="16111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5486400" cy="594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3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88459" y="188259"/>
            <a:ext cx="2823882" cy="15884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5486400" cy="594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5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45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5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38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88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1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43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835" y="514257"/>
            <a:ext cx="2944906" cy="16565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0426" y="2328863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6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DFD89-BBD1-6349-95D8-C26918794D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5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tif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tif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tif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tif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tif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tif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tif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tif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tif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microsoft.com/office/2007/relationships/hdphoto" Target="../media/hdphoto1.wdp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2356" y="0"/>
            <a:ext cx="9156356" cy="5155505"/>
          </a:xfrm>
          <a:prstGeom prst="rect">
            <a:avLst/>
          </a:prstGeom>
          <a:gradFill>
            <a:gsLst>
              <a:gs pos="78000">
                <a:srgbClr val="F0F4FC"/>
              </a:gs>
              <a:gs pos="57000">
                <a:schemeClr val="bg1"/>
              </a:gs>
              <a:gs pos="99000">
                <a:srgbClr val="E3EBF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300508" y="2616785"/>
            <a:ext cx="6518275" cy="239229"/>
          </a:xfrm>
          <a:prstGeom prst="rect">
            <a:avLst/>
          </a:prstGeom>
        </p:spPr>
        <p:txBody>
          <a:bodyPr>
            <a:normAutofit/>
          </a:bodyPr>
          <a:lstStyle>
            <a:lvl1pPr marL="14049" indent="0" algn="ctr">
              <a:buNone/>
              <a:defRPr sz="105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 to go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909" y="2260895"/>
            <a:ext cx="6517471" cy="2891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1950"/>
              </a:lnSpc>
              <a:buNone/>
              <a:defRPr sz="19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300908" y="1339048"/>
            <a:ext cx="6517472" cy="85666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2850"/>
              </a:lnSpc>
              <a:defRPr/>
            </a:lvl1pPr>
          </a:lstStyle>
          <a:p>
            <a:r>
              <a:rPr lang="en-US" dirty="0" smtClean="0"/>
              <a:t>Basic Cover Slide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503" y="4039811"/>
            <a:ext cx="3436639" cy="245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8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356" y="1"/>
            <a:ext cx="9156356" cy="4775886"/>
          </a:xfrm>
          <a:prstGeom prst="rect">
            <a:avLst/>
          </a:prstGeom>
          <a:gradFill>
            <a:gsLst>
              <a:gs pos="78000">
                <a:srgbClr val="F0F4FC">
                  <a:alpha val="50000"/>
                </a:srgbClr>
              </a:gs>
              <a:gs pos="57000">
                <a:schemeClr val="bg1"/>
              </a:gs>
              <a:gs pos="99000">
                <a:srgbClr val="E3EBF2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213" y="181517"/>
            <a:ext cx="8314542" cy="446567"/>
          </a:xfrm>
          <a:prstGeom prst="rect">
            <a:avLst/>
          </a:prstGeom>
        </p:spPr>
        <p:txBody>
          <a:bodyPr/>
          <a:lstStyle>
            <a:lvl1pPr>
              <a:defRPr sz="27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826" y="4632722"/>
            <a:ext cx="9144000" cy="1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356" y="1"/>
            <a:ext cx="9156356" cy="4775886"/>
          </a:xfrm>
          <a:prstGeom prst="rect">
            <a:avLst/>
          </a:prstGeom>
          <a:gradFill>
            <a:gsLst>
              <a:gs pos="78000">
                <a:srgbClr val="F0F4FC">
                  <a:alpha val="50000"/>
                </a:srgbClr>
              </a:gs>
              <a:gs pos="57000">
                <a:schemeClr val="bg1"/>
              </a:gs>
              <a:gs pos="99000">
                <a:srgbClr val="E3EBF2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764292" y="1033174"/>
            <a:ext cx="4041775" cy="3227300"/>
          </a:xfrm>
        </p:spPr>
        <p:txBody>
          <a:bodyPr/>
          <a:lstStyle>
            <a:lvl1pPr marL="14049" marR="0" indent="0" algn="l" defTabSz="3429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 baseline="0"/>
            </a:lvl1pPr>
          </a:lstStyle>
          <a:p>
            <a:pPr marL="14049" marR="0" lvl="0" indent="0" algn="l" defTabSz="3429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lang="en-US" dirty="0" smtClean="0"/>
              <a:t>Add graphics, chart or tables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222" y="1033477"/>
            <a:ext cx="4040188" cy="31234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222" y="1345823"/>
            <a:ext cx="4040188" cy="29146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6562" y="181517"/>
            <a:ext cx="8529610" cy="446567"/>
          </a:xfrm>
          <a:prstGeom prst="rect">
            <a:avLst/>
          </a:prstGeom>
        </p:spPr>
        <p:txBody>
          <a:bodyPr/>
          <a:lstStyle>
            <a:lvl1pPr>
              <a:defRPr sz="27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826" y="4632722"/>
            <a:ext cx="9144000" cy="1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356" y="1"/>
            <a:ext cx="9156356" cy="4775886"/>
          </a:xfrm>
          <a:prstGeom prst="rect">
            <a:avLst/>
          </a:prstGeom>
          <a:gradFill>
            <a:gsLst>
              <a:gs pos="78000">
                <a:srgbClr val="F0F4FC">
                  <a:alpha val="50000"/>
                </a:srgbClr>
              </a:gs>
              <a:gs pos="57000">
                <a:schemeClr val="bg1"/>
              </a:gs>
              <a:gs pos="99000">
                <a:srgbClr val="E3EBF2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100" y="1027513"/>
            <a:ext cx="4041775" cy="31234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100" y="1339860"/>
            <a:ext cx="4041775" cy="291199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6562" y="192233"/>
            <a:ext cx="8529610" cy="446567"/>
          </a:xfrm>
          <a:prstGeom prst="rect">
            <a:avLst/>
          </a:prstGeom>
        </p:spPr>
        <p:txBody>
          <a:bodyPr/>
          <a:lstStyle>
            <a:lvl1pPr>
              <a:defRPr sz="27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90222" y="1033477"/>
            <a:ext cx="4040188" cy="31234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90222" y="1345823"/>
            <a:ext cx="4040188" cy="29146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826" y="4632722"/>
            <a:ext cx="9144000" cy="1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4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796765"/>
          </a:xfrm>
          <a:prstGeom prst="rect">
            <a:avLst/>
          </a:prstGeom>
          <a:gradFill flip="none" rotWithShape="1">
            <a:gsLst>
              <a:gs pos="60000">
                <a:srgbClr val="4CB0DD"/>
              </a:gs>
              <a:gs pos="34000">
                <a:schemeClr val="tx2"/>
              </a:gs>
              <a:gs pos="0">
                <a:srgbClr val="4FB5E2"/>
              </a:gs>
              <a:gs pos="100000">
                <a:srgbClr val="1B749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86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53" y="1555520"/>
            <a:ext cx="7176269" cy="1025741"/>
          </a:xfrm>
          <a:prstGeom prst="rect">
            <a:avLst/>
          </a:prstGeom>
        </p:spPr>
        <p:txBody>
          <a:bodyPr/>
          <a:lstStyle>
            <a:lvl1pPr algn="l">
              <a:lnSpc>
                <a:spcPts val="3750"/>
              </a:lnSpc>
              <a:defRPr sz="45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4753" y="2589136"/>
            <a:ext cx="7176268" cy="707888"/>
          </a:xfrm>
          <a:prstGeom prst="rect">
            <a:avLst/>
          </a:prstGeom>
        </p:spPr>
        <p:txBody>
          <a:bodyPr lIns="91440" tIns="0" rIns="91440" bIns="0" anchor="t" anchorCtr="0">
            <a:normAutofit/>
          </a:bodyPr>
          <a:lstStyle>
            <a:lvl1pPr marL="0" indent="0" algn="l">
              <a:lnSpc>
                <a:spcPts val="1950"/>
              </a:lnSpc>
              <a:buNone/>
              <a:defRPr sz="1650" b="1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126" y="4499968"/>
            <a:ext cx="9144000" cy="29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83749"/>
          </a:xfrm>
          <a:prstGeom prst="rect">
            <a:avLst/>
          </a:prstGeom>
          <a:gradFill flip="none" rotWithShape="1">
            <a:gsLst>
              <a:gs pos="60000">
                <a:srgbClr val="4CB0DD"/>
              </a:gs>
              <a:gs pos="34000">
                <a:schemeClr val="tx2"/>
              </a:gs>
              <a:gs pos="0">
                <a:srgbClr val="4FB5E2"/>
              </a:gs>
              <a:gs pos="100000">
                <a:srgbClr val="1B749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9959"/>
            <a:ext cx="9144000" cy="1063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909" y="443965"/>
            <a:ext cx="8229600" cy="46469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7909" y="178177"/>
            <a:ext cx="8229600" cy="232349"/>
          </a:xfrm>
          <a:prstGeom prst="rect">
            <a:avLst/>
          </a:prstGeom>
        </p:spPr>
        <p:txBody>
          <a:bodyPr>
            <a:noAutofit/>
          </a:bodyPr>
          <a:lstStyle>
            <a:lvl1pPr marL="14049" indent="0">
              <a:buFontTx/>
              <a:buNone/>
              <a:defRPr sz="1500" b="1" cap="all" baseline="0"/>
            </a:lvl1pPr>
          </a:lstStyle>
          <a:p>
            <a:pPr lvl="0"/>
            <a:r>
              <a:rPr lang="en-US" dirty="0" smtClean="0"/>
              <a:t>Click to edit SECTION HEADING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73116" y="1196584"/>
            <a:ext cx="8529610" cy="3415325"/>
          </a:xfrm>
          <a:prstGeom prst="rect">
            <a:avLst/>
          </a:prstGeom>
        </p:spPr>
        <p:txBody>
          <a:bodyPr/>
          <a:lstStyle>
            <a:lvl1pPr marL="14049" indent="0">
              <a:buNone/>
              <a:defRPr/>
            </a:lvl1pPr>
            <a:lvl2pPr>
              <a:buClr>
                <a:schemeClr val="tx2"/>
              </a:buClr>
              <a:defRPr/>
            </a:lvl2pPr>
            <a:lvl3pPr marL="445770" indent="-102870">
              <a:buClr>
                <a:schemeClr val="tx2"/>
              </a:buClr>
              <a:buFont typeface="Wingdings" charset="2"/>
              <a:buChar char="§"/>
              <a:defRPr/>
            </a:lvl3pPr>
            <a:lvl4pPr marL="720090" indent="-102870">
              <a:buClr>
                <a:schemeClr val="tx2"/>
              </a:buClr>
              <a:buFont typeface="Arial" charset="0"/>
              <a:buChar char="•"/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633" y="802761"/>
            <a:ext cx="9144000" cy="2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356" y="1"/>
            <a:ext cx="9156356" cy="4775886"/>
          </a:xfrm>
          <a:prstGeom prst="rect">
            <a:avLst/>
          </a:prstGeom>
          <a:gradFill>
            <a:gsLst>
              <a:gs pos="78000">
                <a:srgbClr val="F0F4FC"/>
              </a:gs>
              <a:gs pos="57000">
                <a:schemeClr val="bg1"/>
              </a:gs>
              <a:gs pos="99000">
                <a:srgbClr val="E3EBF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399912"/>
            <a:ext cx="9144000" cy="2061236"/>
          </a:xfrm>
          <a:prstGeom prst="rect">
            <a:avLst/>
          </a:prstGeom>
          <a:gradFill flip="none" rotWithShape="1">
            <a:gsLst>
              <a:gs pos="60000">
                <a:srgbClr val="4CB0DD"/>
              </a:gs>
              <a:gs pos="34000">
                <a:schemeClr val="tx2"/>
              </a:gs>
              <a:gs pos="0">
                <a:srgbClr val="4FB5E2"/>
              </a:gs>
              <a:gs pos="100000">
                <a:srgbClr val="1B749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47"/>
          <a:stretch/>
        </p:blipFill>
        <p:spPr>
          <a:xfrm>
            <a:off x="0" y="0"/>
            <a:ext cx="9144000" cy="4775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5254" y="2159734"/>
            <a:ext cx="6517472" cy="5333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36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Section Divider </a:t>
            </a:r>
            <a:r>
              <a:rPr lang="en-US" dirty="0" smtClean="0"/>
              <a:t>Page Title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4712" y="3153636"/>
            <a:ext cx="9144000" cy="296797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3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24712" y="1403252"/>
            <a:ext cx="9144000" cy="296797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826" y="4632722"/>
            <a:ext cx="9144000" cy="1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73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lu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796765"/>
          </a:xfrm>
          <a:prstGeom prst="rect">
            <a:avLst/>
          </a:prstGeom>
          <a:gradFill flip="none" rotWithShape="1">
            <a:gsLst>
              <a:gs pos="60000">
                <a:srgbClr val="C62060"/>
              </a:gs>
              <a:gs pos="34000">
                <a:schemeClr val="accent2"/>
              </a:gs>
              <a:gs pos="0">
                <a:srgbClr val="E84589"/>
              </a:gs>
              <a:gs pos="100000">
                <a:srgbClr val="91144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6" y="11207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76" y="1555520"/>
            <a:ext cx="7176269" cy="1025741"/>
          </a:xfrm>
          <a:prstGeom prst="rect">
            <a:avLst/>
          </a:prstGeom>
        </p:spPr>
        <p:txBody>
          <a:bodyPr/>
          <a:lstStyle>
            <a:lvl1pPr algn="l">
              <a:lnSpc>
                <a:spcPts val="3750"/>
              </a:lnSpc>
              <a:defRPr sz="45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476" y="2589136"/>
            <a:ext cx="7176268" cy="707888"/>
          </a:xfrm>
          <a:prstGeom prst="rect">
            <a:avLst/>
          </a:prstGeom>
        </p:spPr>
        <p:txBody>
          <a:bodyPr lIns="91440" tIns="0" rIns="91440" bIns="0" anchor="t" anchorCtr="0">
            <a:normAutofit/>
          </a:bodyPr>
          <a:lstStyle>
            <a:lvl1pPr marL="0" indent="0" algn="l">
              <a:lnSpc>
                <a:spcPts val="1950"/>
              </a:lnSpc>
              <a:buNone/>
              <a:defRPr sz="1650" b="1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126" y="4499968"/>
            <a:ext cx="9144000" cy="29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083749"/>
          </a:xfrm>
          <a:prstGeom prst="rect">
            <a:avLst/>
          </a:prstGeom>
          <a:gradFill flip="none" rotWithShape="1">
            <a:gsLst>
              <a:gs pos="60000">
                <a:srgbClr val="C62060"/>
              </a:gs>
              <a:gs pos="34000">
                <a:schemeClr val="accent2"/>
              </a:gs>
              <a:gs pos="0">
                <a:srgbClr val="E84589"/>
              </a:gs>
              <a:gs pos="100000">
                <a:srgbClr val="91144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" y="15275"/>
            <a:ext cx="9144000" cy="1063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186" y="443965"/>
            <a:ext cx="8229600" cy="46469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6186" y="178177"/>
            <a:ext cx="8229600" cy="232349"/>
          </a:xfrm>
          <a:prstGeom prst="rect">
            <a:avLst/>
          </a:prstGeom>
        </p:spPr>
        <p:txBody>
          <a:bodyPr>
            <a:noAutofit/>
          </a:bodyPr>
          <a:lstStyle>
            <a:lvl1pPr marL="14049" indent="0">
              <a:buFontTx/>
              <a:buNone/>
              <a:defRPr sz="1500" b="1" cap="all" baseline="0"/>
            </a:lvl1pPr>
          </a:lstStyle>
          <a:p>
            <a:pPr lvl="0"/>
            <a:r>
              <a:rPr lang="en-US" dirty="0" smtClean="0"/>
              <a:t>Click to edit SECTION HEADING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96562" y="1196584"/>
            <a:ext cx="8529610" cy="3415325"/>
          </a:xfrm>
          <a:prstGeom prst="rect">
            <a:avLst/>
          </a:prstGeom>
        </p:spPr>
        <p:txBody>
          <a:bodyPr/>
          <a:lstStyle>
            <a:lvl1pPr marL="14049" indent="0">
              <a:buNone/>
              <a:defRPr/>
            </a:lvl1pPr>
            <a:lvl2pPr>
              <a:buClr>
                <a:schemeClr val="tx2"/>
              </a:buClr>
              <a:defRPr/>
            </a:lvl2pPr>
            <a:lvl3pPr marL="445770" indent="-102870">
              <a:buClr>
                <a:schemeClr val="accent2"/>
              </a:buClr>
              <a:buFont typeface="Wingdings" charset="2"/>
              <a:buChar char="§"/>
              <a:defRPr/>
            </a:lvl3pPr>
            <a:lvl4pPr marL="720090" indent="-102870">
              <a:buClr>
                <a:schemeClr val="accent2"/>
              </a:buClr>
              <a:buFont typeface="Arial" charset="0"/>
              <a:buChar char="•"/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633" y="802761"/>
            <a:ext cx="9144000" cy="2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8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356" y="1"/>
            <a:ext cx="9156356" cy="4775886"/>
          </a:xfrm>
          <a:prstGeom prst="rect">
            <a:avLst/>
          </a:prstGeom>
          <a:gradFill>
            <a:gsLst>
              <a:gs pos="78000">
                <a:srgbClr val="F0F4FC"/>
              </a:gs>
              <a:gs pos="57000">
                <a:schemeClr val="bg1"/>
              </a:gs>
              <a:gs pos="99000">
                <a:srgbClr val="E3EBF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399912"/>
            <a:ext cx="9144000" cy="2061236"/>
          </a:xfrm>
          <a:prstGeom prst="rect">
            <a:avLst/>
          </a:prstGeom>
          <a:gradFill flip="none" rotWithShape="1">
            <a:gsLst>
              <a:gs pos="60000">
                <a:srgbClr val="C62060"/>
              </a:gs>
              <a:gs pos="34000">
                <a:schemeClr val="accent2"/>
              </a:gs>
              <a:gs pos="0">
                <a:srgbClr val="E84589"/>
              </a:gs>
              <a:gs pos="100000">
                <a:srgbClr val="91144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4712" y="3153636"/>
            <a:ext cx="9144000" cy="296797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24712" y="1403252"/>
            <a:ext cx="9144000" cy="296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47"/>
          <a:stretch/>
        </p:blipFill>
        <p:spPr>
          <a:xfrm>
            <a:off x="0" y="0"/>
            <a:ext cx="9144000" cy="477588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215254" y="2187958"/>
            <a:ext cx="6517472" cy="5333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36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Page Title</a:t>
            </a:r>
            <a:endParaRPr lang="en-US" dirty="0"/>
          </a:p>
        </p:txBody>
      </p:sp>
      <p:pic>
        <p:nvPicPr>
          <p:cNvPr id="15" name="Picture 14"/>
          <p:cNvPicPr>
            <a:picLocks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826" y="4632722"/>
            <a:ext cx="9144000" cy="1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ver with clien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2356" y="0"/>
            <a:ext cx="9156356" cy="5155505"/>
          </a:xfrm>
          <a:prstGeom prst="rect">
            <a:avLst/>
          </a:prstGeom>
          <a:gradFill>
            <a:gsLst>
              <a:gs pos="78000">
                <a:srgbClr val="F0F4FC"/>
              </a:gs>
              <a:gs pos="57000">
                <a:schemeClr val="bg1"/>
              </a:gs>
              <a:gs pos="99000">
                <a:srgbClr val="E3EBF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300508" y="2616785"/>
            <a:ext cx="6518275" cy="239229"/>
          </a:xfrm>
          <a:prstGeom prst="rect">
            <a:avLst/>
          </a:prstGeom>
        </p:spPr>
        <p:txBody>
          <a:bodyPr>
            <a:normAutofit/>
          </a:bodyPr>
          <a:lstStyle>
            <a:lvl1pPr marL="14049" indent="0" algn="ctr">
              <a:buNone/>
              <a:defRPr sz="105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 to go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909" y="2260895"/>
            <a:ext cx="6517471" cy="2891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1950"/>
              </a:lnSpc>
              <a:buNone/>
              <a:defRPr sz="19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300908" y="1339048"/>
            <a:ext cx="6517472" cy="85666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2850"/>
              </a:lnSpc>
              <a:defRPr/>
            </a:lvl1pPr>
          </a:lstStyle>
          <a:p>
            <a:r>
              <a:rPr lang="en-US" dirty="0" smtClean="0"/>
              <a:t>Cover With Client Logo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843453" y="3312493"/>
            <a:ext cx="2125474" cy="7585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4049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Place Client</a:t>
            </a:r>
            <a:br>
              <a:rPr lang="en-US" dirty="0" smtClean="0"/>
            </a:br>
            <a:r>
              <a:rPr lang="en-US" dirty="0" smtClean="0"/>
              <a:t>Logo here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352228" y="3407251"/>
            <a:ext cx="377026" cy="5539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+</a:t>
            </a:r>
            <a:endParaRPr lang="en-US" sz="3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102" y="3126462"/>
            <a:ext cx="1703311" cy="1135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737" y="4310682"/>
            <a:ext cx="1818408" cy="5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Blu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796765"/>
          </a:xfrm>
          <a:prstGeom prst="rect">
            <a:avLst/>
          </a:prstGeom>
          <a:gradFill flip="none" rotWithShape="1">
            <a:gsLst>
              <a:gs pos="62000">
                <a:srgbClr val="C08000"/>
              </a:gs>
              <a:gs pos="34000">
                <a:schemeClr val="accent3"/>
              </a:gs>
              <a:gs pos="0">
                <a:srgbClr val="E79600"/>
              </a:gs>
              <a:gs pos="100000">
                <a:srgbClr val="B97900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76" y="626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53" y="1555520"/>
            <a:ext cx="7176269" cy="1025741"/>
          </a:xfrm>
          <a:prstGeom prst="rect">
            <a:avLst/>
          </a:prstGeom>
        </p:spPr>
        <p:txBody>
          <a:bodyPr/>
          <a:lstStyle>
            <a:lvl1pPr algn="l">
              <a:lnSpc>
                <a:spcPts val="3750"/>
              </a:lnSpc>
              <a:defRPr sz="45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4753" y="2589136"/>
            <a:ext cx="7176268" cy="707888"/>
          </a:xfrm>
          <a:prstGeom prst="rect">
            <a:avLst/>
          </a:prstGeom>
        </p:spPr>
        <p:txBody>
          <a:bodyPr lIns="91440" tIns="0" rIns="91440" bIns="0" anchor="t" anchorCtr="0">
            <a:normAutofit/>
          </a:bodyPr>
          <a:lstStyle>
            <a:lvl1pPr marL="0" indent="0" algn="l">
              <a:lnSpc>
                <a:spcPts val="1950"/>
              </a:lnSpc>
              <a:buNone/>
              <a:defRPr sz="1650" b="1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826" y="4632722"/>
            <a:ext cx="9144000" cy="1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083749"/>
          </a:xfrm>
          <a:prstGeom prst="rect">
            <a:avLst/>
          </a:prstGeom>
          <a:gradFill flip="none" rotWithShape="1">
            <a:gsLst>
              <a:gs pos="62000">
                <a:srgbClr val="C08000"/>
              </a:gs>
              <a:gs pos="34000">
                <a:schemeClr val="accent3"/>
              </a:gs>
              <a:gs pos="0">
                <a:srgbClr val="E79600"/>
              </a:gs>
              <a:gs pos="100000">
                <a:srgbClr val="B97900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83" y="-265060"/>
            <a:ext cx="9144000" cy="1063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632" y="443965"/>
            <a:ext cx="8229600" cy="46469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9632" y="178177"/>
            <a:ext cx="8229600" cy="232349"/>
          </a:xfrm>
          <a:prstGeom prst="rect">
            <a:avLst/>
          </a:prstGeom>
        </p:spPr>
        <p:txBody>
          <a:bodyPr>
            <a:noAutofit/>
          </a:bodyPr>
          <a:lstStyle>
            <a:lvl1pPr marL="14049" indent="0">
              <a:buFontTx/>
              <a:buNone/>
              <a:defRPr sz="1500" b="1" cap="all" baseline="0"/>
            </a:lvl1pPr>
          </a:lstStyle>
          <a:p>
            <a:pPr lvl="0"/>
            <a:r>
              <a:rPr lang="en-US" dirty="0" smtClean="0"/>
              <a:t>Click to edit SECTION HEADING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96562" y="1196584"/>
            <a:ext cx="8529610" cy="3415325"/>
          </a:xfrm>
          <a:prstGeom prst="rect">
            <a:avLst/>
          </a:prstGeom>
        </p:spPr>
        <p:txBody>
          <a:bodyPr/>
          <a:lstStyle>
            <a:lvl1pPr marL="14049" indent="0">
              <a:buNone/>
              <a:defRPr/>
            </a:lvl1pPr>
            <a:lvl2pPr>
              <a:buClr>
                <a:schemeClr val="tx2"/>
              </a:buClr>
              <a:defRPr/>
            </a:lvl2pPr>
            <a:lvl3pPr marL="445770" indent="-102870">
              <a:buClr>
                <a:schemeClr val="accent3"/>
              </a:buClr>
              <a:buFont typeface="Wingdings" charset="2"/>
              <a:buChar char="§"/>
              <a:defRPr/>
            </a:lvl3pPr>
            <a:lvl4pPr marL="720090" indent="-102870">
              <a:buClr>
                <a:schemeClr val="accent3"/>
              </a:buClr>
              <a:buFont typeface="Arial" charset="0"/>
              <a:buChar char="•"/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633" y="802761"/>
            <a:ext cx="9144000" cy="2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356" y="1"/>
            <a:ext cx="9156356" cy="4775886"/>
          </a:xfrm>
          <a:prstGeom prst="rect">
            <a:avLst/>
          </a:prstGeom>
          <a:gradFill>
            <a:gsLst>
              <a:gs pos="78000">
                <a:srgbClr val="F0F4FC"/>
              </a:gs>
              <a:gs pos="57000">
                <a:schemeClr val="bg1"/>
              </a:gs>
              <a:gs pos="99000">
                <a:srgbClr val="E3EBF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5242"/>
            <a:ext cx="9144000" cy="2035190"/>
          </a:xfrm>
          <a:prstGeom prst="rect">
            <a:avLst/>
          </a:prstGeom>
          <a:gradFill flip="none" rotWithShape="1">
            <a:gsLst>
              <a:gs pos="62000">
                <a:srgbClr val="C08000"/>
              </a:gs>
              <a:gs pos="34000">
                <a:schemeClr val="accent3"/>
              </a:gs>
              <a:gs pos="0">
                <a:srgbClr val="E79600"/>
              </a:gs>
              <a:gs pos="100000">
                <a:srgbClr val="B97900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4712" y="3153636"/>
            <a:ext cx="9144000" cy="296797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24712" y="1403252"/>
            <a:ext cx="9144000" cy="296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47"/>
          <a:stretch/>
        </p:blipFill>
        <p:spPr>
          <a:xfrm>
            <a:off x="2005" y="12744"/>
            <a:ext cx="9144000" cy="477588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215254" y="2165837"/>
            <a:ext cx="6517472" cy="5333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36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Page Title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826" y="4632722"/>
            <a:ext cx="9144000" cy="1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55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Blu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796765"/>
          </a:xfrm>
          <a:prstGeom prst="rect">
            <a:avLst/>
          </a:prstGeom>
          <a:gradFill flip="none" rotWithShape="1">
            <a:gsLst>
              <a:gs pos="60000">
                <a:srgbClr val="705FA0"/>
              </a:gs>
              <a:gs pos="34000">
                <a:schemeClr val="accent4"/>
              </a:gs>
              <a:gs pos="0">
                <a:srgbClr val="9082CC"/>
              </a:gs>
              <a:gs pos="100000">
                <a:srgbClr val="4B3D8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" y="3332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53" y="1555520"/>
            <a:ext cx="7176269" cy="1025741"/>
          </a:xfrm>
          <a:prstGeom prst="rect">
            <a:avLst/>
          </a:prstGeom>
        </p:spPr>
        <p:txBody>
          <a:bodyPr/>
          <a:lstStyle>
            <a:lvl1pPr algn="l">
              <a:lnSpc>
                <a:spcPts val="3750"/>
              </a:lnSpc>
              <a:defRPr sz="45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4753" y="2589136"/>
            <a:ext cx="7176268" cy="707888"/>
          </a:xfrm>
          <a:prstGeom prst="rect">
            <a:avLst/>
          </a:prstGeom>
        </p:spPr>
        <p:txBody>
          <a:bodyPr lIns="91440" tIns="0" rIns="91440" bIns="0" anchor="t" anchorCtr="0">
            <a:normAutofit/>
          </a:bodyPr>
          <a:lstStyle>
            <a:lvl1pPr marL="0" indent="0" algn="l">
              <a:lnSpc>
                <a:spcPts val="1950"/>
              </a:lnSpc>
              <a:buNone/>
              <a:defRPr sz="1650" b="1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126" y="4499968"/>
            <a:ext cx="9144000" cy="29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083749"/>
          </a:xfrm>
          <a:prstGeom prst="rect">
            <a:avLst/>
          </a:prstGeom>
          <a:gradFill flip="none" rotWithShape="1">
            <a:gsLst>
              <a:gs pos="60000">
                <a:srgbClr val="705FA0"/>
              </a:gs>
              <a:gs pos="34000">
                <a:schemeClr val="accent4"/>
              </a:gs>
              <a:gs pos="0">
                <a:srgbClr val="9082CC"/>
              </a:gs>
              <a:gs pos="100000">
                <a:srgbClr val="4B3D8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19918"/>
            <a:ext cx="9144000" cy="1063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909" y="443965"/>
            <a:ext cx="8229600" cy="46469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7909" y="178177"/>
            <a:ext cx="8229600" cy="232349"/>
          </a:xfrm>
          <a:prstGeom prst="rect">
            <a:avLst/>
          </a:prstGeom>
        </p:spPr>
        <p:txBody>
          <a:bodyPr>
            <a:noAutofit/>
          </a:bodyPr>
          <a:lstStyle>
            <a:lvl1pPr marL="14049" indent="0">
              <a:buFontTx/>
              <a:buNone/>
              <a:defRPr sz="1500" b="1" cap="all" baseline="0"/>
            </a:lvl1pPr>
          </a:lstStyle>
          <a:p>
            <a:pPr lvl="0"/>
            <a:r>
              <a:rPr lang="en-US" dirty="0" smtClean="0"/>
              <a:t>Click to edit SECTION HEADING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96562" y="1196584"/>
            <a:ext cx="8529610" cy="3415325"/>
          </a:xfrm>
          <a:prstGeom prst="rect">
            <a:avLst/>
          </a:prstGeom>
        </p:spPr>
        <p:txBody>
          <a:bodyPr/>
          <a:lstStyle>
            <a:lvl1pPr marL="14049" indent="0">
              <a:buNone/>
              <a:defRPr/>
            </a:lvl1pPr>
            <a:lvl2pPr>
              <a:buClr>
                <a:schemeClr val="accent4"/>
              </a:buClr>
              <a:defRPr/>
            </a:lvl2pPr>
            <a:lvl3pPr marL="445770" indent="-102870">
              <a:buClr>
                <a:schemeClr val="accent4"/>
              </a:buClr>
              <a:buFont typeface="Wingdings" charset="2"/>
              <a:buChar char="§"/>
              <a:defRPr/>
            </a:lvl3pPr>
            <a:lvl4pPr marL="720090" indent="-102870">
              <a:buClr>
                <a:schemeClr val="accent4"/>
              </a:buClr>
              <a:buFont typeface="Arial" charset="0"/>
              <a:buChar char="•"/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633" y="802761"/>
            <a:ext cx="9144000" cy="2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356" y="1"/>
            <a:ext cx="9156356" cy="4775886"/>
          </a:xfrm>
          <a:prstGeom prst="rect">
            <a:avLst/>
          </a:prstGeom>
          <a:gradFill>
            <a:gsLst>
              <a:gs pos="78000">
                <a:srgbClr val="F0F4FC"/>
              </a:gs>
              <a:gs pos="57000">
                <a:schemeClr val="bg1"/>
              </a:gs>
              <a:gs pos="99000">
                <a:srgbClr val="E3EBF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5182" y="1424974"/>
            <a:ext cx="9144000" cy="2038574"/>
          </a:xfrm>
          <a:prstGeom prst="rect">
            <a:avLst/>
          </a:prstGeom>
          <a:gradFill flip="none" rotWithShape="1">
            <a:gsLst>
              <a:gs pos="60000">
                <a:srgbClr val="705FA0"/>
              </a:gs>
              <a:gs pos="34000">
                <a:schemeClr val="accent4"/>
              </a:gs>
              <a:gs pos="0">
                <a:srgbClr val="9082CC"/>
              </a:gs>
              <a:gs pos="100000">
                <a:srgbClr val="4B3D8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47"/>
          <a:stretch/>
        </p:blipFill>
        <p:spPr>
          <a:xfrm>
            <a:off x="-14288" y="2737"/>
            <a:ext cx="9144000" cy="4775887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3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5750" y="3160777"/>
            <a:ext cx="9144000" cy="296797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 userDrawn="1"/>
        </p:nvPicPr>
        <p:blipFill>
          <a:blip r:embed="rId3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23674" y="1410393"/>
            <a:ext cx="9144000" cy="296797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215254" y="2180587"/>
            <a:ext cx="6517472" cy="5333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36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Page Title</a:t>
            </a:r>
            <a:endParaRPr lang="en-US" dirty="0"/>
          </a:p>
        </p:txBody>
      </p:sp>
      <p:pic>
        <p:nvPicPr>
          <p:cNvPr id="28" name="Picture 27"/>
          <p:cNvPicPr>
            <a:picLocks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826" y="4632722"/>
            <a:ext cx="9144000" cy="1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50000">
                <a:srgbClr val="2B73AA"/>
              </a:gs>
              <a:gs pos="0">
                <a:srgbClr val="3E89C2"/>
              </a:gs>
              <a:gs pos="100000">
                <a:srgbClr val="174870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290" y="3627548"/>
            <a:ext cx="1987196" cy="14194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90838" y="2213055"/>
            <a:ext cx="3340100" cy="1376959"/>
          </a:xfrm>
          <a:prstGeom prst="rect">
            <a:avLst/>
          </a:prstGeom>
        </p:spPr>
        <p:txBody>
          <a:bodyPr>
            <a:noAutofit/>
          </a:bodyPr>
          <a:lstStyle>
            <a:lvl1pPr marL="14049" indent="0" algn="ctr" rtl="0">
              <a:lnSpc>
                <a:spcPts val="1725"/>
              </a:lnSpc>
              <a:spcBef>
                <a:spcPts val="0"/>
              </a:spcBef>
              <a:buNone/>
              <a:defRPr lang="pl-PL" sz="2400" b="0" i="0" u="none" strike="noStrike" baseline="30000" smtClean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dirty="0" smtClean="0"/>
              <a:t>Presenter Contact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ov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2356" y="3893272"/>
            <a:ext cx="9156356" cy="1262233"/>
          </a:xfrm>
          <a:prstGeom prst="rect">
            <a:avLst/>
          </a:prstGeom>
          <a:gradFill>
            <a:gsLst>
              <a:gs pos="78000">
                <a:srgbClr val="F0F4FC"/>
              </a:gs>
              <a:gs pos="57000">
                <a:schemeClr val="bg1"/>
              </a:gs>
              <a:gs pos="99000">
                <a:srgbClr val="E3EBF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0800000">
            <a:off x="-2" y="1"/>
            <a:ext cx="9144000" cy="233570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accent6">
                  <a:lumMod val="10000"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6474"/>
            <a:ext cx="9144000" cy="2967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30"/>
          <a:stretch/>
        </p:blipFill>
        <p:spPr>
          <a:xfrm>
            <a:off x="-12356" y="18264"/>
            <a:ext cx="9144000" cy="3871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375"/>
          <a:stretch/>
        </p:blipFill>
        <p:spPr>
          <a:xfrm rot="10800000">
            <a:off x="1906" y="0"/>
            <a:ext cx="9144000" cy="388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3" y="4026183"/>
            <a:ext cx="3072543" cy="1024181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596641" y="4788995"/>
            <a:ext cx="5362575" cy="2154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4049" indent="0" algn="l">
              <a:buNone/>
              <a:defRPr sz="105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 to go here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6641" y="4426596"/>
            <a:ext cx="5362575" cy="289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1950"/>
              </a:lnSpc>
              <a:buNone/>
              <a:defRPr sz="1650" baseline="0">
                <a:solidFill>
                  <a:schemeClr val="accent2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596640" y="3891452"/>
            <a:ext cx="5362574" cy="53652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5954" indent="0" algn="l">
              <a:lnSpc>
                <a:spcPts val="2850"/>
              </a:lnSpc>
              <a:tabLst/>
              <a:defRPr sz="2400" baseline="0"/>
            </a:lvl1pPr>
          </a:lstStyle>
          <a:p>
            <a:r>
              <a:rPr lang="en-US" dirty="0" smtClean="0"/>
              <a:t>Cover Slide With Image</a:t>
            </a:r>
            <a:endParaRPr lang="en-US" dirty="0"/>
          </a:p>
        </p:txBody>
      </p:sp>
      <p:pic>
        <p:nvPicPr>
          <p:cNvPr id="27" name="Picture 26"/>
          <p:cNvPicPr>
            <a:picLocks/>
          </p:cNvPicPr>
          <p:nvPr userDrawn="1"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06903" y="4427028"/>
            <a:ext cx="1139752" cy="2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over with client 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-12356" y="3893272"/>
            <a:ext cx="9156356" cy="1262233"/>
          </a:xfrm>
          <a:prstGeom prst="rect">
            <a:avLst/>
          </a:prstGeom>
          <a:gradFill>
            <a:gsLst>
              <a:gs pos="78000">
                <a:srgbClr val="F0F4FC"/>
              </a:gs>
              <a:gs pos="57000">
                <a:schemeClr val="bg1"/>
              </a:gs>
              <a:gs pos="99000">
                <a:srgbClr val="E3EBF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 rot="10800000">
            <a:off x="-2" y="1"/>
            <a:ext cx="9144000" cy="233570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accent6">
                  <a:lumMod val="10000"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6474"/>
            <a:ext cx="9144000" cy="2967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30"/>
          <a:stretch/>
        </p:blipFill>
        <p:spPr>
          <a:xfrm>
            <a:off x="-12356" y="18264"/>
            <a:ext cx="9144000" cy="38715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375"/>
          <a:stretch/>
        </p:blipFill>
        <p:spPr>
          <a:xfrm rot="10800000">
            <a:off x="1906" y="0"/>
            <a:ext cx="9144000" cy="3889773"/>
          </a:xfrm>
          <a:prstGeom prst="rect">
            <a:avLst/>
          </a:prstGeom>
        </p:spPr>
      </p:pic>
      <p:sp>
        <p:nvSpPr>
          <p:cNvPr id="3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596641" y="4788995"/>
            <a:ext cx="5362575" cy="2154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4049" indent="0" algn="l">
              <a:buNone/>
              <a:defRPr sz="105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 to go here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6641" y="4426596"/>
            <a:ext cx="5362575" cy="289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1950"/>
              </a:lnSpc>
              <a:buNone/>
              <a:defRPr sz="1650" baseline="0">
                <a:solidFill>
                  <a:schemeClr val="accent2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ctrTitle" hasCustomPrompt="1"/>
          </p:nvPr>
        </p:nvSpPr>
        <p:spPr>
          <a:xfrm>
            <a:off x="3596640" y="3891452"/>
            <a:ext cx="5362574" cy="53652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5954" indent="0" algn="l">
              <a:lnSpc>
                <a:spcPts val="2850"/>
              </a:lnSpc>
              <a:tabLst/>
              <a:defRPr sz="2400" baseline="0"/>
            </a:lvl1pPr>
          </a:lstStyle>
          <a:p>
            <a:r>
              <a:rPr lang="en-US" dirty="0" smtClean="0"/>
              <a:t>Cover With Image and Client</a:t>
            </a:r>
            <a:endParaRPr lang="en-US" dirty="0"/>
          </a:p>
        </p:txBody>
      </p:sp>
      <p:pic>
        <p:nvPicPr>
          <p:cNvPr id="42" name="Picture 41"/>
          <p:cNvPicPr>
            <a:picLocks/>
          </p:cNvPicPr>
          <p:nvPr userDrawn="1"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06903" y="4427028"/>
            <a:ext cx="1139752" cy="2030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53" y="3987062"/>
            <a:ext cx="1407695" cy="9384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72" y="4779826"/>
            <a:ext cx="1502816" cy="429376"/>
          </a:xfrm>
          <a:prstGeom prst="rect">
            <a:avLst/>
          </a:prstGeom>
        </p:spPr>
      </p:pic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853453" y="4138900"/>
            <a:ext cx="1451727" cy="6268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4049" indent="0" algn="ctr"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Place Logo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71065" y="4227454"/>
            <a:ext cx="338554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+</a:t>
            </a:r>
            <a:endParaRPr lang="en-US"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 flip="none" rotWithShape="1">
          <a:gsLst>
            <a:gs pos="0">
              <a:srgbClr val="3E89C2"/>
            </a:gs>
            <a:gs pos="52000">
              <a:srgbClr val="2A70A7"/>
            </a:gs>
            <a:gs pos="100000">
              <a:srgbClr val="16436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1693" y="1132818"/>
            <a:ext cx="8282863" cy="535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tIns="0" bIns="0" numCol="1" spcCol="0" anchor="ctr" anchorCtr="0"/>
          <a:lstStyle>
            <a:lvl1pPr marL="628650" indent="0">
              <a:lnSpc>
                <a:spcPts val="1575"/>
              </a:lnSpc>
              <a:buSzPct val="100000"/>
              <a:buFontTx/>
              <a:buNone/>
              <a:tabLst/>
              <a:defRPr sz="1575" b="0" i="0" baseline="0">
                <a:solidFill>
                  <a:schemeClr val="tx1"/>
                </a:solidFill>
              </a:defRPr>
            </a:lvl1pPr>
            <a:lvl2pPr marL="62865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200" baseline="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agenda point</a:t>
            </a:r>
          </a:p>
          <a:p>
            <a:pPr lvl="1"/>
            <a:r>
              <a:rPr lang="en-US" dirty="0" smtClean="0"/>
              <a:t>Agenda point description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69632" y="179602"/>
            <a:ext cx="8229600" cy="2879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i="0" cap="all" spc="75" baseline="0" dirty="0" smtClean="0">
                <a:solidFill>
                  <a:schemeClr val="tx1"/>
                </a:solidFill>
                <a:latin typeface="+mn-lt"/>
              </a:rPr>
              <a:t>Agenda</a:t>
            </a:r>
            <a:endParaRPr lang="en-US" sz="1800" b="1" i="0" cap="all" spc="75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92668" y="1217954"/>
            <a:ext cx="877888" cy="466725"/>
          </a:xfrm>
          <a:prstGeom prst="rect">
            <a:avLst/>
          </a:prstGeom>
        </p:spPr>
        <p:txBody>
          <a:bodyPr anchor="ctr" anchorCtr="1"/>
          <a:lstStyle>
            <a:lvl1pPr marL="0" indent="0">
              <a:lnSpc>
                <a:spcPts val="1500"/>
              </a:lnSpc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351693" y="1758407"/>
            <a:ext cx="8282863" cy="535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tIns="0" bIns="0" numCol="1" spcCol="0" anchor="ctr" anchorCtr="0"/>
          <a:lstStyle>
            <a:lvl1pPr marL="628650" indent="0">
              <a:lnSpc>
                <a:spcPts val="1575"/>
              </a:lnSpc>
              <a:buSzPct val="100000"/>
              <a:buFontTx/>
              <a:buNone/>
              <a:tabLst/>
              <a:defRPr sz="1575" b="0" i="0" baseline="0">
                <a:solidFill>
                  <a:schemeClr val="tx1"/>
                </a:solidFill>
              </a:defRPr>
            </a:lvl1pPr>
            <a:lvl2pPr marL="62865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200" baseline="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agenda point</a:t>
            </a:r>
          </a:p>
          <a:p>
            <a:pPr lvl="1"/>
            <a:r>
              <a:rPr lang="en-US" dirty="0" smtClean="0"/>
              <a:t>Agenda point description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92668" y="1843543"/>
            <a:ext cx="877888" cy="466725"/>
          </a:xfrm>
          <a:prstGeom prst="rect">
            <a:avLst/>
          </a:prstGeom>
        </p:spPr>
        <p:txBody>
          <a:bodyPr anchor="ctr" anchorCtr="1"/>
          <a:lstStyle>
            <a:lvl1pPr marL="0" indent="0">
              <a:lnSpc>
                <a:spcPts val="1500"/>
              </a:lnSpc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51693" y="2367089"/>
            <a:ext cx="8282863" cy="535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tIns="0" bIns="0" numCol="1" spcCol="0" anchor="ctr" anchorCtr="0"/>
          <a:lstStyle>
            <a:lvl1pPr marL="628650" indent="0">
              <a:lnSpc>
                <a:spcPts val="1575"/>
              </a:lnSpc>
              <a:buSzPct val="100000"/>
              <a:buFontTx/>
              <a:buNone/>
              <a:tabLst/>
              <a:defRPr sz="1575" b="0" i="0" baseline="0">
                <a:solidFill>
                  <a:schemeClr val="tx1"/>
                </a:solidFill>
              </a:defRPr>
            </a:lvl1pPr>
            <a:lvl2pPr marL="62865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200" baseline="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agenda point</a:t>
            </a:r>
          </a:p>
          <a:p>
            <a:pPr lvl="1"/>
            <a:r>
              <a:rPr lang="en-US" dirty="0" smtClean="0"/>
              <a:t>Agenda point description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2668" y="2452224"/>
            <a:ext cx="877888" cy="466725"/>
          </a:xfrm>
          <a:prstGeom prst="rect">
            <a:avLst/>
          </a:prstGeom>
        </p:spPr>
        <p:txBody>
          <a:bodyPr anchor="ctr" anchorCtr="1"/>
          <a:lstStyle>
            <a:lvl1pPr marL="0" indent="0">
              <a:lnSpc>
                <a:spcPts val="1500"/>
              </a:lnSpc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51693" y="2987042"/>
            <a:ext cx="8282863" cy="535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tIns="0" bIns="0" numCol="1" spcCol="0" anchor="ctr" anchorCtr="0"/>
          <a:lstStyle>
            <a:lvl1pPr marL="628650" indent="0">
              <a:lnSpc>
                <a:spcPts val="1575"/>
              </a:lnSpc>
              <a:buSzPct val="100000"/>
              <a:buFontTx/>
              <a:buNone/>
              <a:tabLst/>
              <a:defRPr sz="1575" b="0" i="0" baseline="0">
                <a:solidFill>
                  <a:schemeClr val="tx1"/>
                </a:solidFill>
              </a:defRPr>
            </a:lvl1pPr>
            <a:lvl2pPr marL="62865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200" baseline="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agenda point</a:t>
            </a:r>
          </a:p>
          <a:p>
            <a:pPr lvl="1"/>
            <a:r>
              <a:rPr lang="en-US" dirty="0" smtClean="0"/>
              <a:t>Agenda point description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92668" y="3072178"/>
            <a:ext cx="877888" cy="466725"/>
          </a:xfrm>
          <a:prstGeom prst="rect">
            <a:avLst/>
          </a:prstGeom>
        </p:spPr>
        <p:txBody>
          <a:bodyPr anchor="ctr" anchorCtr="1"/>
          <a:lstStyle>
            <a:lvl1pPr marL="0" indent="0">
              <a:lnSpc>
                <a:spcPts val="1500"/>
              </a:lnSpc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51693" y="3601360"/>
            <a:ext cx="8282863" cy="535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tIns="0" bIns="0" numCol="1" spcCol="0" anchor="ctr" anchorCtr="0"/>
          <a:lstStyle>
            <a:lvl1pPr marL="628650" indent="0">
              <a:lnSpc>
                <a:spcPts val="1575"/>
              </a:lnSpc>
              <a:buSzPct val="100000"/>
              <a:buFontTx/>
              <a:buNone/>
              <a:tabLst/>
              <a:defRPr sz="1575" b="0" i="0" baseline="0">
                <a:solidFill>
                  <a:schemeClr val="tx1"/>
                </a:solidFill>
              </a:defRPr>
            </a:lvl1pPr>
            <a:lvl2pPr marL="62865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200" baseline="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agenda point</a:t>
            </a:r>
          </a:p>
          <a:p>
            <a:pPr lvl="1"/>
            <a:r>
              <a:rPr lang="en-US" dirty="0" smtClean="0"/>
              <a:t>Agenda point description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92668" y="3686495"/>
            <a:ext cx="877888" cy="466725"/>
          </a:xfrm>
          <a:prstGeom prst="rect">
            <a:avLst/>
          </a:prstGeom>
        </p:spPr>
        <p:txBody>
          <a:bodyPr anchor="ctr" anchorCtr="1"/>
          <a:lstStyle>
            <a:lvl1pPr marL="0" indent="0">
              <a:lnSpc>
                <a:spcPts val="1500"/>
              </a:lnSpc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31914" y="479418"/>
            <a:ext cx="6518275" cy="632918"/>
          </a:xfrm>
          <a:prstGeom prst="rect">
            <a:avLst/>
          </a:prstGeom>
        </p:spPr>
        <p:txBody>
          <a:bodyPr>
            <a:noAutofit/>
          </a:bodyPr>
          <a:lstStyle>
            <a:lvl1pPr marL="14049" indent="0" algn="l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 to go here</a:t>
            </a:r>
            <a:endParaRPr lang="en-US" dirty="0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126" y="4478886"/>
            <a:ext cx="9144000" cy="29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gradFill>
          <a:gsLst>
            <a:gs pos="0">
              <a:srgbClr val="3E89C2"/>
            </a:gs>
            <a:gs pos="52000">
              <a:srgbClr val="2A70A7"/>
            </a:gs>
            <a:gs pos="100000">
              <a:srgbClr val="16436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646626" y="1200151"/>
            <a:ext cx="4038600" cy="3257550"/>
          </a:xfrm>
          <a:prstGeom prst="rect">
            <a:avLst/>
          </a:prstGeom>
        </p:spPr>
        <p:txBody>
          <a:bodyPr/>
          <a:lstStyle>
            <a:lvl1pPr marL="274320" indent="-260604">
              <a:lnSpc>
                <a:spcPts val="2025"/>
              </a:lnSpc>
              <a:buSzPct val="100000"/>
              <a:buFontTx/>
              <a:buBlip>
                <a:blip r:embed="rId3"/>
              </a:buBlip>
              <a:defRPr sz="1800" b="1" i="0" baseline="0">
                <a:solidFill>
                  <a:schemeClr val="bg1"/>
                </a:solidFill>
              </a:defRPr>
            </a:lvl1pPr>
            <a:lvl2pPr marL="273606" indent="0">
              <a:lnSpc>
                <a:spcPts val="1800"/>
              </a:lnSpc>
              <a:spcBef>
                <a:spcPts val="0"/>
              </a:spcBef>
              <a:buFontTx/>
              <a:buNone/>
              <a:defRPr sz="1350" baseline="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agenda point</a:t>
            </a:r>
          </a:p>
          <a:p>
            <a:pPr lvl="1"/>
            <a:r>
              <a:rPr lang="en-US" dirty="0" smtClean="0"/>
              <a:t>Agenda point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7909" y="1200151"/>
            <a:ext cx="4038600" cy="3257550"/>
          </a:xfrm>
          <a:prstGeom prst="rect">
            <a:avLst/>
          </a:prstGeom>
        </p:spPr>
        <p:txBody>
          <a:bodyPr/>
          <a:lstStyle>
            <a:lvl1pPr marL="274320" indent="-260604">
              <a:lnSpc>
                <a:spcPts val="2025"/>
              </a:lnSpc>
              <a:buSzPct val="100000"/>
              <a:buFontTx/>
              <a:buBlip>
                <a:blip r:embed="rId3"/>
              </a:buBlip>
              <a:defRPr sz="1800" b="1" i="0" baseline="0">
                <a:solidFill>
                  <a:schemeClr val="bg1"/>
                </a:solidFill>
              </a:defRPr>
            </a:lvl1pPr>
            <a:lvl2pPr marL="273606" indent="0">
              <a:lnSpc>
                <a:spcPts val="1800"/>
              </a:lnSpc>
              <a:spcBef>
                <a:spcPts val="0"/>
              </a:spcBef>
              <a:buFontTx/>
              <a:buNone/>
              <a:defRPr sz="1350" baseline="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agenda point</a:t>
            </a:r>
          </a:p>
          <a:p>
            <a:pPr lvl="1"/>
            <a:r>
              <a:rPr lang="en-US" dirty="0" smtClean="0"/>
              <a:t>Agenda point description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0191" y="461833"/>
            <a:ext cx="6518275" cy="632918"/>
          </a:xfrm>
          <a:prstGeom prst="rect">
            <a:avLst/>
          </a:prstGeom>
        </p:spPr>
        <p:txBody>
          <a:bodyPr>
            <a:noAutofit/>
          </a:bodyPr>
          <a:lstStyle>
            <a:lvl1pPr marL="14049" indent="0" algn="l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 to go here</a:t>
            </a:r>
            <a:endParaRPr lang="en-US" dirty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6" y="4485065"/>
            <a:ext cx="9144000" cy="2967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281355" y="179602"/>
            <a:ext cx="8229600" cy="2879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i="0" cap="all" spc="75" baseline="0" dirty="0" smtClean="0">
                <a:solidFill>
                  <a:schemeClr val="tx1"/>
                </a:solidFill>
                <a:latin typeface="+mn-lt"/>
              </a:rPr>
              <a:t>Agenda</a:t>
            </a:r>
            <a:endParaRPr lang="en-US" sz="1800" b="1" i="0" cap="all" spc="75" baseline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2356" y="1"/>
            <a:ext cx="9156356" cy="4775886"/>
          </a:xfrm>
          <a:prstGeom prst="rect">
            <a:avLst/>
          </a:prstGeom>
          <a:gradFill>
            <a:gsLst>
              <a:gs pos="78000">
                <a:srgbClr val="F0F4FC"/>
              </a:gs>
              <a:gs pos="57000">
                <a:schemeClr val="bg1"/>
              </a:gs>
              <a:gs pos="99000">
                <a:srgbClr val="E3EBF2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826" y="4485065"/>
            <a:ext cx="9144000" cy="296797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4712" y="3164352"/>
            <a:ext cx="9144000" cy="296797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24712" y="1403252"/>
            <a:ext cx="9144000" cy="296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47"/>
          <a:stretch/>
        </p:blipFill>
        <p:spPr>
          <a:xfrm>
            <a:off x="1932" y="-4741"/>
            <a:ext cx="9144000" cy="4775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3264" y="2149018"/>
            <a:ext cx="6517472" cy="5333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3600"/>
              </a:lnSpc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Divider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356" y="1"/>
            <a:ext cx="9156356" cy="4775886"/>
          </a:xfrm>
          <a:prstGeom prst="rect">
            <a:avLst/>
          </a:prstGeom>
          <a:gradFill>
            <a:gsLst>
              <a:gs pos="78000">
                <a:srgbClr val="F0F4FC">
                  <a:alpha val="50000"/>
                </a:srgbClr>
              </a:gs>
              <a:gs pos="57000">
                <a:schemeClr val="bg1"/>
              </a:gs>
              <a:gs pos="99000">
                <a:srgbClr val="E3EBF2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562" y="181517"/>
            <a:ext cx="8529610" cy="446567"/>
          </a:xfrm>
          <a:prstGeom prst="rect">
            <a:avLst/>
          </a:prstGeom>
        </p:spPr>
        <p:txBody>
          <a:bodyPr/>
          <a:lstStyle>
            <a:lvl1pPr>
              <a:defRPr sz="27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96562" y="685801"/>
            <a:ext cx="8529610" cy="394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826" y="4632722"/>
            <a:ext cx="9144000" cy="1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356" y="1"/>
            <a:ext cx="9156356" cy="4775886"/>
          </a:xfrm>
          <a:prstGeom prst="rect">
            <a:avLst/>
          </a:prstGeom>
          <a:gradFill>
            <a:gsLst>
              <a:gs pos="78000">
                <a:srgbClr val="F0F4FC">
                  <a:alpha val="50000"/>
                </a:srgbClr>
              </a:gs>
              <a:gs pos="57000">
                <a:schemeClr val="bg1"/>
              </a:gs>
              <a:gs pos="99000">
                <a:srgbClr val="E3EBF2">
                  <a:alpha val="5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562" y="170801"/>
            <a:ext cx="8529610" cy="446567"/>
          </a:xfrm>
          <a:prstGeom prst="rect">
            <a:avLst/>
          </a:prstGeom>
        </p:spPr>
        <p:txBody>
          <a:bodyPr/>
          <a:lstStyle>
            <a:lvl1pPr>
              <a:defRPr sz="27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6864" y="595250"/>
            <a:ext cx="8529637" cy="352425"/>
          </a:xfrm>
          <a:prstGeom prst="rect">
            <a:avLst/>
          </a:prstGeom>
        </p:spPr>
        <p:txBody>
          <a:bodyPr/>
          <a:lstStyle>
            <a:lvl1pPr marL="14049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96562" y="956089"/>
            <a:ext cx="8529610" cy="367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826" y="4632722"/>
            <a:ext cx="9144000" cy="1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tiff"/><Relationship Id="rId29" Type="http://schemas.openxmlformats.org/officeDocument/2006/relationships/image" Target="../media/image2.png"/><Relationship Id="rId30" Type="http://schemas.openxmlformats.org/officeDocument/2006/relationships/image" Target="../media/image3.png"/><Relationship Id="rId31" Type="http://schemas.openxmlformats.org/officeDocument/2006/relationships/image" Target="../media/image4.png"/><Relationship Id="rId3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8">
            <a:alphaModFix amt="50000"/>
          </a:blip>
          <a:stretch>
            <a:fillRect/>
          </a:stretch>
        </p:blipFill>
        <p:spPr>
          <a:xfrm>
            <a:off x="2826" y="4632722"/>
            <a:ext cx="9144000" cy="1491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2356" y="4787688"/>
            <a:ext cx="9156356" cy="361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2356" y="4781509"/>
            <a:ext cx="9156356" cy="373997"/>
          </a:xfrm>
          <a:prstGeom prst="rect">
            <a:avLst/>
          </a:prstGeom>
          <a:gradFill flip="none" rotWithShape="1">
            <a:gsLst>
              <a:gs pos="78000">
                <a:srgbClr val="F0F4FC">
                  <a:alpha val="29000"/>
                </a:srgbClr>
              </a:gs>
              <a:gs pos="57000">
                <a:schemeClr val="bg1"/>
              </a:gs>
              <a:gs pos="99000">
                <a:srgbClr val="F0EEF2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42900" y="234055"/>
            <a:ext cx="8449408" cy="49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42900" y="811480"/>
            <a:ext cx="8449408" cy="382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748109" y="4848000"/>
            <a:ext cx="2132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©2017 MediaMath Inc.  </a:t>
            </a:r>
            <a:fld id="{8BE427C1-E60B-024F-BB97-CF2F3A1929AB}" type="slidenum">
              <a:rPr lang="en-US" sz="900" smtClean="0">
                <a:solidFill>
                  <a:schemeClr val="accent2"/>
                </a:solidFill>
              </a:rPr>
              <a:t>‹#›</a:t>
            </a:fld>
            <a:endParaRPr lang="en-US" sz="900" dirty="0">
              <a:solidFill>
                <a:schemeClr val="accent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9" y="4750106"/>
            <a:ext cx="1111216" cy="4167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194" y="4768449"/>
            <a:ext cx="1391533" cy="3975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59" r:id="rId26"/>
  </p:sldLayoutIdLst>
  <p:hf sldNum="0" hdr="0" dt="0"/>
  <p:txStyles>
    <p:titleStyle>
      <a:lvl1pPr algn="l" defTabSz="3429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05740" indent="-191691" algn="l" defTabSz="342900" rtl="0" eaLnBrk="1" fontAlgn="base" hangingPunct="1">
        <a:lnSpc>
          <a:spcPct val="100000"/>
        </a:lnSpc>
        <a:spcBef>
          <a:spcPts val="225"/>
        </a:spcBef>
        <a:spcAft>
          <a:spcPct val="0"/>
        </a:spcAft>
        <a:buClr>
          <a:schemeClr val="tx2"/>
        </a:buClr>
        <a:buFont typeface="Wingdings" charset="2"/>
        <a:buChar char="§"/>
        <a:defRPr sz="2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42900" indent="-137160" algn="l" defTabSz="342900" rtl="0" eaLnBrk="1" fontAlgn="base" hangingPunct="1">
        <a:lnSpc>
          <a:spcPct val="100000"/>
        </a:lnSpc>
        <a:spcBef>
          <a:spcPts val="450"/>
        </a:spcBef>
        <a:spcAft>
          <a:spcPct val="0"/>
        </a:spcAft>
        <a:buSzPct val="95000"/>
        <a:buBlip>
          <a:blip r:embed="rId31"/>
        </a:buBlip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45770" indent="-102870" algn="l" defTabSz="342900" rtl="0" eaLnBrk="1" fontAlgn="base" hangingPunct="1">
        <a:lnSpc>
          <a:spcPct val="100000"/>
        </a:lnSpc>
        <a:spcBef>
          <a:spcPts val="450"/>
        </a:spcBef>
        <a:spcAft>
          <a:spcPct val="0"/>
        </a:spcAft>
        <a:buClr>
          <a:schemeClr val="accent4"/>
        </a:buClr>
        <a:buSzPct val="100000"/>
        <a:buFont typeface="Arial" charset="0"/>
        <a:buChar char="•"/>
        <a:defRPr sz="135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20090" indent="-102870" algn="l" defTabSz="342900" rtl="0" eaLnBrk="1" fontAlgn="base" hangingPunct="1">
        <a:lnSpc>
          <a:spcPct val="100000"/>
        </a:lnSpc>
        <a:spcBef>
          <a:spcPts val="225"/>
        </a:spcBef>
        <a:spcAft>
          <a:spcPct val="0"/>
        </a:spcAft>
        <a:buSzPct val="100000"/>
        <a:buBlip>
          <a:blip r:embed="rId32"/>
        </a:buBlip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062990" indent="-102870" algn="l" defTabSz="342900" rtl="0" eaLnBrk="1" fontAlgn="base" hangingPunct="1">
        <a:lnSpc>
          <a:spcPct val="100000"/>
        </a:lnSpc>
        <a:spcBef>
          <a:spcPts val="225"/>
        </a:spcBef>
        <a:spcAft>
          <a:spcPct val="0"/>
        </a:spcAft>
        <a:buClr>
          <a:srgbClr val="888888"/>
        </a:buClr>
        <a:buFont typeface="Lucida Grande" charset="0"/>
        <a:buChar char="-"/>
        <a:defRPr sz="1200" kern="1200">
          <a:solidFill>
            <a:srgbClr val="888888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00908" y="1339048"/>
            <a:ext cx="6517472" cy="856661"/>
          </a:xfrm>
        </p:spPr>
        <p:txBody>
          <a:bodyPr/>
          <a:lstStyle/>
          <a:p>
            <a:r>
              <a:rPr lang="en-US" dirty="0"/>
              <a:t>Unlocking the mysteries of distributed </a:t>
            </a:r>
            <a:r>
              <a:rPr lang="en-US" dirty="0" err="1"/>
              <a:t>microservice</a:t>
            </a:r>
            <a:r>
              <a:rPr lang="en-US" dirty="0"/>
              <a:t> authorization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00508" y="2462676"/>
            <a:ext cx="3595583" cy="1150544"/>
          </a:xfrm>
        </p:spPr>
        <p:txBody>
          <a:bodyPr>
            <a:normAutofit/>
          </a:bodyPr>
          <a:lstStyle/>
          <a:p>
            <a:r>
              <a:rPr lang="en-US" dirty="0" smtClean="0"/>
              <a:t>Wil </a:t>
            </a:r>
            <a:r>
              <a:rPr lang="en-US" dirty="0" err="1" smtClean="0"/>
              <a:t>Schobeiri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CTO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MediaMath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22797" y="2462676"/>
            <a:ext cx="3595583" cy="99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ctr" defTabSz="342900" rtl="0" eaLnBrk="1" fontAlgn="base" hangingPunct="1">
              <a:lnSpc>
                <a:spcPts val="195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 sz="1950" kern="1200" baseline="0">
                <a:solidFill>
                  <a:schemeClr val="accent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0" algn="ctr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0" algn="ctr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028700" indent="0" algn="ctr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0" algn="ctr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Kasey </a:t>
            </a:r>
            <a:r>
              <a:rPr lang="en-US" dirty="0" err="1" smtClean="0"/>
              <a:t>Klipsch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Principal Engineer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MediaMath</a:t>
            </a:r>
          </a:p>
        </p:txBody>
      </p:sp>
    </p:spTree>
    <p:extLst>
      <p:ext uri="{BB962C8B-B14F-4D97-AF65-F5344CB8AC3E}">
        <p14:creationId xmlns:p14="http://schemas.microsoft.com/office/powerpoint/2010/main" val="7392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 bwMode="auto">
          <a:xfrm>
            <a:off x="4754497" y="2338844"/>
            <a:ext cx="4121182" cy="14662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Enter the </a:t>
            </a:r>
            <a:r>
              <a:rPr lang="en-US" dirty="0" err="1" smtClean="0"/>
              <a:t>microservices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6562" y="2119983"/>
            <a:ext cx="626996" cy="553357"/>
            <a:chOff x="1371600" y="3865563"/>
            <a:chExt cx="1884363" cy="1389062"/>
          </a:xfrm>
          <a:solidFill>
            <a:schemeClr val="tx1"/>
          </a:solidFill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885950" y="4459288"/>
              <a:ext cx="125413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152650" y="4349750"/>
              <a:ext cx="125413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403475" y="4459288"/>
              <a:ext cx="127000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2640013" y="4349750"/>
              <a:ext cx="123825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793875" y="4076700"/>
              <a:ext cx="1039813" cy="350837"/>
            </a:xfrm>
            <a:custGeom>
              <a:avLst/>
              <a:gdLst>
                <a:gd name="T0" fmla="*/ 1376 w 3281"/>
                <a:gd name="T1" fmla="*/ 448 h 1108"/>
                <a:gd name="T2" fmla="*/ 2175 w 3281"/>
                <a:gd name="T3" fmla="*/ 960 h 1108"/>
                <a:gd name="T4" fmla="*/ 3281 w 3281"/>
                <a:gd name="T5" fmla="*/ 160 h 1108"/>
                <a:gd name="T6" fmla="*/ 3165 w 3281"/>
                <a:gd name="T7" fmla="*/ 0 h 1108"/>
                <a:gd name="T8" fmla="*/ 2169 w 3281"/>
                <a:gd name="T9" fmla="*/ 721 h 1108"/>
                <a:gd name="T10" fmla="*/ 1386 w 3281"/>
                <a:gd name="T11" fmla="*/ 219 h 1108"/>
                <a:gd name="T12" fmla="*/ 0 w 3281"/>
                <a:gd name="T13" fmla="*/ 932 h 1108"/>
                <a:gd name="T14" fmla="*/ 91 w 3281"/>
                <a:gd name="T15" fmla="*/ 1108 h 1108"/>
                <a:gd name="T16" fmla="*/ 1376 w 3281"/>
                <a:gd name="T17" fmla="*/ 44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1" h="1108">
                  <a:moveTo>
                    <a:pt x="1376" y="448"/>
                  </a:moveTo>
                  <a:lnTo>
                    <a:pt x="2175" y="960"/>
                  </a:lnTo>
                  <a:lnTo>
                    <a:pt x="3281" y="160"/>
                  </a:lnTo>
                  <a:lnTo>
                    <a:pt x="3165" y="0"/>
                  </a:lnTo>
                  <a:lnTo>
                    <a:pt x="2169" y="721"/>
                  </a:lnTo>
                  <a:lnTo>
                    <a:pt x="1386" y="219"/>
                  </a:lnTo>
                  <a:lnTo>
                    <a:pt x="0" y="932"/>
                  </a:lnTo>
                  <a:lnTo>
                    <a:pt x="91" y="1108"/>
                  </a:lnTo>
                  <a:lnTo>
                    <a:pt x="1376" y="4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995488" y="4913313"/>
              <a:ext cx="631825" cy="341312"/>
            </a:xfrm>
            <a:custGeom>
              <a:avLst/>
              <a:gdLst>
                <a:gd name="T0" fmla="*/ 1203 w 1993"/>
                <a:gd name="T1" fmla="*/ 141 h 1078"/>
                <a:gd name="T2" fmla="*/ 1516 w 1993"/>
                <a:gd name="T3" fmla="*/ 13 h 1078"/>
                <a:gd name="T4" fmla="*/ 1993 w 1993"/>
                <a:gd name="T5" fmla="*/ 1078 h 1078"/>
                <a:gd name="T6" fmla="*/ 0 w 1993"/>
                <a:gd name="T7" fmla="*/ 1078 h 1078"/>
                <a:gd name="T8" fmla="*/ 480 w 1993"/>
                <a:gd name="T9" fmla="*/ 0 h 1078"/>
                <a:gd name="T10" fmla="*/ 787 w 1993"/>
                <a:gd name="T11" fmla="*/ 14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1078">
                  <a:moveTo>
                    <a:pt x="1203" y="141"/>
                  </a:moveTo>
                  <a:lnTo>
                    <a:pt x="1516" y="13"/>
                  </a:lnTo>
                  <a:lnTo>
                    <a:pt x="1993" y="1078"/>
                  </a:lnTo>
                  <a:lnTo>
                    <a:pt x="0" y="1078"/>
                  </a:lnTo>
                  <a:lnTo>
                    <a:pt x="480" y="0"/>
                  </a:lnTo>
                  <a:lnTo>
                    <a:pt x="787" y="141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1371600" y="3865563"/>
              <a:ext cx="1884363" cy="1095375"/>
            </a:xfrm>
            <a:custGeom>
              <a:avLst/>
              <a:gdLst>
                <a:gd name="T0" fmla="*/ 338 w 5940"/>
                <a:gd name="T1" fmla="*/ 337 h 3456"/>
                <a:gd name="T2" fmla="*/ 5603 w 5940"/>
                <a:gd name="T3" fmla="*/ 337 h 3456"/>
                <a:gd name="T4" fmla="*/ 5603 w 5940"/>
                <a:gd name="T5" fmla="*/ 3119 h 3456"/>
                <a:gd name="T6" fmla="*/ 338 w 5940"/>
                <a:gd name="T7" fmla="*/ 3119 h 3456"/>
                <a:gd name="T8" fmla="*/ 338 w 5940"/>
                <a:gd name="T9" fmla="*/ 337 h 3456"/>
                <a:gd name="T10" fmla="*/ 5940 w 5940"/>
                <a:gd name="T11" fmla="*/ 0 h 3456"/>
                <a:gd name="T12" fmla="*/ 0 w 5940"/>
                <a:gd name="T13" fmla="*/ 0 h 3456"/>
                <a:gd name="T14" fmla="*/ 0 w 5940"/>
                <a:gd name="T15" fmla="*/ 3456 h 3456"/>
                <a:gd name="T16" fmla="*/ 5939 w 5940"/>
                <a:gd name="T17" fmla="*/ 3456 h 3456"/>
                <a:gd name="T18" fmla="*/ 5939 w 5940"/>
                <a:gd name="T19" fmla="*/ 3164 h 3456"/>
                <a:gd name="T20" fmla="*/ 5940 w 5940"/>
                <a:gd name="T21" fmla="*/ 3164 h 3456"/>
                <a:gd name="T22" fmla="*/ 5940 w 5940"/>
                <a:gd name="T23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0" h="3456">
                  <a:moveTo>
                    <a:pt x="338" y="337"/>
                  </a:moveTo>
                  <a:lnTo>
                    <a:pt x="5603" y="337"/>
                  </a:lnTo>
                  <a:lnTo>
                    <a:pt x="5603" y="3119"/>
                  </a:lnTo>
                  <a:lnTo>
                    <a:pt x="338" y="3119"/>
                  </a:lnTo>
                  <a:lnTo>
                    <a:pt x="338" y="337"/>
                  </a:lnTo>
                  <a:close/>
                  <a:moveTo>
                    <a:pt x="5940" y="0"/>
                  </a:moveTo>
                  <a:lnTo>
                    <a:pt x="0" y="0"/>
                  </a:lnTo>
                  <a:lnTo>
                    <a:pt x="0" y="3456"/>
                  </a:lnTo>
                  <a:lnTo>
                    <a:pt x="5939" y="3456"/>
                  </a:lnTo>
                  <a:lnTo>
                    <a:pt x="5939" y="3164"/>
                  </a:lnTo>
                  <a:lnTo>
                    <a:pt x="5940" y="3164"/>
                  </a:lnTo>
                  <a:lnTo>
                    <a:pt x="594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1017064" y="2393786"/>
            <a:ext cx="438113" cy="10163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Wil</a:t>
            </a:r>
          </a:p>
        </p:txBody>
      </p:sp>
      <p:sp>
        <p:nvSpPr>
          <p:cNvPr id="57" name="Content Placeholder 5"/>
          <p:cNvSpPr>
            <a:spLocks noGrp="1"/>
          </p:cNvSpPr>
          <p:nvPr>
            <p:ph idx="1"/>
          </p:nvPr>
        </p:nvSpPr>
        <p:spPr>
          <a:xfrm>
            <a:off x="4901731" y="2493538"/>
            <a:ext cx="3850133" cy="1156828"/>
          </a:xfrm>
        </p:spPr>
        <p:txBody>
          <a:bodyPr>
            <a:normAutofit/>
          </a:bodyPr>
          <a:lstStyle/>
          <a:p>
            <a:pPr marL="14049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Authorization was </a:t>
            </a:r>
            <a:r>
              <a:rPr lang="en-US" sz="1800" b="1" dirty="0" err="1" smtClean="0">
                <a:solidFill>
                  <a:schemeClr val="accent1"/>
                </a:solidFill>
              </a:rPr>
              <a:t>proxied</a:t>
            </a:r>
            <a:r>
              <a:rPr lang="en-US" sz="1800" b="1" dirty="0" smtClean="0">
                <a:solidFill>
                  <a:schemeClr val="accent1"/>
                </a:solidFill>
              </a:rPr>
              <a:t>:</a:t>
            </a:r>
            <a:endParaRPr lang="en-US" sz="1800" b="1" dirty="0">
              <a:solidFill>
                <a:schemeClr val="accent1"/>
              </a:solidFill>
            </a:endParaRPr>
          </a:p>
          <a:p>
            <a:pPr lvl="1"/>
            <a:r>
              <a:rPr lang="en-US" sz="1400" dirty="0" smtClean="0"/>
              <a:t>Monolith enforced rules.</a:t>
            </a:r>
            <a:endParaRPr lang="en-US" sz="1400" dirty="0"/>
          </a:p>
          <a:p>
            <a:pPr lvl="1"/>
            <a:r>
              <a:rPr lang="en-US" sz="1400" dirty="0" smtClean="0"/>
              <a:t>Forwarded enough information for the </a:t>
            </a:r>
            <a:r>
              <a:rPr lang="en-US" sz="1400" dirty="0" err="1" smtClean="0"/>
              <a:t>microservice</a:t>
            </a:r>
            <a:r>
              <a:rPr lang="en-US" sz="1400" dirty="0" smtClean="0"/>
              <a:t> to proceed.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754497" y="846945"/>
            <a:ext cx="4121182" cy="1273038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" name="Content Placeholder 5"/>
          <p:cNvSpPr txBox="1">
            <a:spLocks/>
          </p:cNvSpPr>
          <p:nvPr/>
        </p:nvSpPr>
        <p:spPr>
          <a:xfrm>
            <a:off x="4890021" y="976666"/>
            <a:ext cx="3850133" cy="96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3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Font typeface="Wingdings" charset="2"/>
              <a:buNone/>
            </a:pPr>
            <a:r>
              <a:rPr lang="en-US" sz="1800" b="1" dirty="0" smtClean="0">
                <a:solidFill>
                  <a:schemeClr val="accent4"/>
                </a:solidFill>
              </a:rPr>
              <a:t>Completely separate authorization:</a:t>
            </a:r>
          </a:p>
          <a:p>
            <a:pPr lvl="1"/>
            <a:r>
              <a:rPr lang="en-US" sz="1400" dirty="0" smtClean="0"/>
              <a:t>No interaction with existing entities.</a:t>
            </a:r>
          </a:p>
          <a:p>
            <a:pPr lvl="1"/>
            <a:r>
              <a:rPr lang="en-US" sz="1400" dirty="0" smtClean="0"/>
              <a:t>Different set of rules.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44462" y="3114407"/>
            <a:ext cx="332318" cy="405131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48875" y="3219322"/>
            <a:ext cx="332318" cy="405131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30510" y="3316972"/>
            <a:ext cx="332318" cy="405131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59088" y="3640274"/>
            <a:ext cx="332318" cy="405131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63501" y="3745190"/>
            <a:ext cx="332318" cy="405131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45136" y="3842840"/>
            <a:ext cx="332318" cy="405131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178636" y="3857819"/>
            <a:ext cx="438113" cy="10163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709711" y="3619465"/>
            <a:ext cx="446288" cy="557762"/>
            <a:chOff x="5892800" y="3820795"/>
            <a:chExt cx="1731962" cy="1885954"/>
          </a:xfrm>
          <a:solidFill>
            <a:schemeClr val="tx1"/>
          </a:solidFill>
        </p:grpSpPr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5892800" y="5114611"/>
              <a:ext cx="1731962" cy="592138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532435" y="2435839"/>
            <a:ext cx="605437" cy="1978546"/>
          </a:xfrm>
          <a:prstGeom prst="roundRect">
            <a:avLst>
              <a:gd name="adj" fmla="val 11262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710278" y="2353927"/>
            <a:ext cx="430354" cy="561293"/>
            <a:chOff x="5892800" y="3820795"/>
            <a:chExt cx="1731962" cy="1812925"/>
          </a:xfrm>
          <a:solidFill>
            <a:schemeClr val="tx2"/>
          </a:solidFill>
        </p:grpSpPr>
        <p:sp>
          <p:nvSpPr>
            <p:cNvPr id="31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2793182" y="2371878"/>
            <a:ext cx="266480" cy="726279"/>
          </a:xfrm>
          <a:prstGeom prst="roundRect">
            <a:avLst>
              <a:gd name="adj" fmla="val 11262"/>
            </a:avLst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689541" y="1150370"/>
            <a:ext cx="406114" cy="547326"/>
            <a:chOff x="5892800" y="3820795"/>
            <a:chExt cx="1731962" cy="1812925"/>
          </a:xfrm>
          <a:solidFill>
            <a:schemeClr val="accent4"/>
          </a:solidFill>
        </p:grpSpPr>
        <p:sp>
          <p:nvSpPr>
            <p:cNvPr id="50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1533888" y="846945"/>
            <a:ext cx="471914" cy="1333141"/>
          </a:xfrm>
          <a:prstGeom prst="roundRect">
            <a:avLst>
              <a:gd name="adj" fmla="val 11262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2216804" y="1407162"/>
            <a:ext cx="389993" cy="8928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216804" y="2643468"/>
            <a:ext cx="389993" cy="8928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16804" y="3861562"/>
            <a:ext cx="389993" cy="8928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178636" y="2634181"/>
            <a:ext cx="438113" cy="10163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Enter more different </a:t>
            </a:r>
            <a:r>
              <a:rPr lang="en-US" dirty="0" err="1" smtClean="0"/>
              <a:t>microservices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 -&gt; Wil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60995" y="783099"/>
            <a:ext cx="1844056" cy="3754462"/>
            <a:chOff x="1560995" y="896312"/>
            <a:chExt cx="1578576" cy="3213950"/>
          </a:xfrm>
        </p:grpSpPr>
        <p:grpSp>
          <p:nvGrpSpPr>
            <p:cNvPr id="67" name="Group 66"/>
            <p:cNvGrpSpPr/>
            <p:nvPr/>
          </p:nvGrpSpPr>
          <p:grpSpPr>
            <a:xfrm>
              <a:off x="1560995" y="896312"/>
              <a:ext cx="1433828" cy="1853986"/>
              <a:chOff x="1532435" y="846945"/>
              <a:chExt cx="2758971" cy="3567440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3744462" y="3114407"/>
                <a:ext cx="332318" cy="405131"/>
              </a:xfrm>
              <a:prstGeom prst="roundRect">
                <a:avLst>
                  <a:gd name="adj" fmla="val 1126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3648875" y="3219322"/>
                <a:ext cx="332318" cy="405131"/>
              </a:xfrm>
              <a:prstGeom prst="roundRect">
                <a:avLst>
                  <a:gd name="adj" fmla="val 1126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3530510" y="3316972"/>
                <a:ext cx="332318" cy="405131"/>
              </a:xfrm>
              <a:prstGeom prst="roundRect">
                <a:avLst>
                  <a:gd name="adj" fmla="val 1126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3959088" y="3640274"/>
                <a:ext cx="332318" cy="405131"/>
              </a:xfrm>
              <a:prstGeom prst="roundRect">
                <a:avLst>
                  <a:gd name="adj" fmla="val 1126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3863501" y="3745190"/>
                <a:ext cx="332318" cy="405131"/>
              </a:xfrm>
              <a:prstGeom prst="roundRect">
                <a:avLst>
                  <a:gd name="adj" fmla="val 1126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745136" y="3842840"/>
                <a:ext cx="332318" cy="405131"/>
              </a:xfrm>
              <a:prstGeom prst="roundRect">
                <a:avLst>
                  <a:gd name="adj" fmla="val 1126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3178636" y="3857819"/>
                <a:ext cx="438113" cy="10163"/>
              </a:xfrm>
              <a:prstGeom prst="line">
                <a:avLst/>
              </a:prstGeom>
              <a:ln w="12700" cap="rnd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stealt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Group 74"/>
              <p:cNvGrpSpPr/>
              <p:nvPr/>
            </p:nvGrpSpPr>
            <p:grpSpPr>
              <a:xfrm>
                <a:off x="2709711" y="3619465"/>
                <a:ext cx="446288" cy="557762"/>
                <a:chOff x="5892800" y="3820795"/>
                <a:chExt cx="1731962" cy="1885954"/>
              </a:xfrm>
              <a:solidFill>
                <a:schemeClr val="tx1"/>
              </a:solidFill>
            </p:grpSpPr>
            <p:sp>
              <p:nvSpPr>
                <p:cNvPr id="153" name="Oval 39"/>
                <p:cNvSpPr>
                  <a:spLocks noChangeArrowheads="1"/>
                </p:cNvSpPr>
                <p:nvPr/>
              </p:nvSpPr>
              <p:spPr bwMode="auto">
                <a:xfrm>
                  <a:off x="5892800" y="3820795"/>
                  <a:ext cx="1731962" cy="4921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40"/>
                <p:cNvSpPr>
                  <a:spLocks/>
                </p:cNvSpPr>
                <p:nvPr/>
              </p:nvSpPr>
              <p:spPr bwMode="auto">
                <a:xfrm>
                  <a:off x="5892800" y="4171633"/>
                  <a:ext cx="1731962" cy="592137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1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1"/>
                      </a:lnTo>
                      <a:cubicBezTo>
                        <a:pt x="4546" y="871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41"/>
                <p:cNvSpPr>
                  <a:spLocks/>
                </p:cNvSpPr>
                <p:nvPr/>
              </p:nvSpPr>
              <p:spPr bwMode="auto">
                <a:xfrm>
                  <a:off x="5892800" y="4612958"/>
                  <a:ext cx="1731962" cy="592137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1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1"/>
                      </a:lnTo>
                      <a:cubicBezTo>
                        <a:pt x="4546" y="871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42"/>
                <p:cNvSpPr>
                  <a:spLocks/>
                </p:cNvSpPr>
                <p:nvPr/>
              </p:nvSpPr>
              <p:spPr bwMode="auto">
                <a:xfrm>
                  <a:off x="5892800" y="5114611"/>
                  <a:ext cx="1731962" cy="592138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2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2"/>
                      </a:lnTo>
                      <a:cubicBezTo>
                        <a:pt x="4546" y="872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6" name="Rounded Rectangle 75"/>
              <p:cNvSpPr/>
              <p:nvPr/>
            </p:nvSpPr>
            <p:spPr>
              <a:xfrm>
                <a:off x="1532435" y="2435839"/>
                <a:ext cx="605437" cy="1978546"/>
              </a:xfrm>
              <a:prstGeom prst="roundRect">
                <a:avLst>
                  <a:gd name="adj" fmla="val 11262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710278" y="2353927"/>
                <a:ext cx="430354" cy="561293"/>
                <a:chOff x="5892800" y="3820795"/>
                <a:chExt cx="1731962" cy="1812925"/>
              </a:xfrm>
              <a:solidFill>
                <a:schemeClr val="tx2"/>
              </a:solidFill>
            </p:grpSpPr>
            <p:sp>
              <p:nvSpPr>
                <p:cNvPr id="149" name="Oval 39"/>
                <p:cNvSpPr>
                  <a:spLocks noChangeArrowheads="1"/>
                </p:cNvSpPr>
                <p:nvPr/>
              </p:nvSpPr>
              <p:spPr bwMode="auto">
                <a:xfrm>
                  <a:off x="5892800" y="3820795"/>
                  <a:ext cx="1731962" cy="4921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40"/>
                <p:cNvSpPr>
                  <a:spLocks/>
                </p:cNvSpPr>
                <p:nvPr/>
              </p:nvSpPr>
              <p:spPr bwMode="auto">
                <a:xfrm>
                  <a:off x="5892800" y="4171633"/>
                  <a:ext cx="1731962" cy="592137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1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1"/>
                      </a:lnTo>
                      <a:cubicBezTo>
                        <a:pt x="4546" y="871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41"/>
                <p:cNvSpPr>
                  <a:spLocks/>
                </p:cNvSpPr>
                <p:nvPr/>
              </p:nvSpPr>
              <p:spPr bwMode="auto">
                <a:xfrm>
                  <a:off x="5892800" y="4612958"/>
                  <a:ext cx="1731962" cy="592137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1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1"/>
                      </a:lnTo>
                      <a:cubicBezTo>
                        <a:pt x="4546" y="871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42"/>
                <p:cNvSpPr>
                  <a:spLocks/>
                </p:cNvSpPr>
                <p:nvPr/>
              </p:nvSpPr>
              <p:spPr bwMode="auto">
                <a:xfrm>
                  <a:off x="5892800" y="5041583"/>
                  <a:ext cx="1731962" cy="592137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2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2"/>
                      </a:lnTo>
                      <a:cubicBezTo>
                        <a:pt x="4546" y="872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8" name="Rounded Rectangle 77"/>
              <p:cNvSpPr/>
              <p:nvPr/>
            </p:nvSpPr>
            <p:spPr>
              <a:xfrm>
                <a:off x="2793182" y="2371878"/>
                <a:ext cx="266480" cy="726279"/>
              </a:xfrm>
              <a:prstGeom prst="roundRect">
                <a:avLst>
                  <a:gd name="adj" fmla="val 11262"/>
                </a:avLst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2689541" y="1150370"/>
                <a:ext cx="406114" cy="547326"/>
                <a:chOff x="5892800" y="3820795"/>
                <a:chExt cx="1731962" cy="1812925"/>
              </a:xfrm>
              <a:solidFill>
                <a:schemeClr val="accent4"/>
              </a:solidFill>
            </p:grpSpPr>
            <p:sp>
              <p:nvSpPr>
                <p:cNvPr id="145" name="Oval 39"/>
                <p:cNvSpPr>
                  <a:spLocks noChangeArrowheads="1"/>
                </p:cNvSpPr>
                <p:nvPr/>
              </p:nvSpPr>
              <p:spPr bwMode="auto">
                <a:xfrm>
                  <a:off x="5892800" y="3820795"/>
                  <a:ext cx="1731962" cy="4921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40"/>
                <p:cNvSpPr>
                  <a:spLocks/>
                </p:cNvSpPr>
                <p:nvPr/>
              </p:nvSpPr>
              <p:spPr bwMode="auto">
                <a:xfrm>
                  <a:off x="5892800" y="4171633"/>
                  <a:ext cx="1731962" cy="592137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1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1"/>
                      </a:lnTo>
                      <a:cubicBezTo>
                        <a:pt x="4546" y="871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41"/>
                <p:cNvSpPr>
                  <a:spLocks/>
                </p:cNvSpPr>
                <p:nvPr/>
              </p:nvSpPr>
              <p:spPr bwMode="auto">
                <a:xfrm>
                  <a:off x="5892800" y="4612958"/>
                  <a:ext cx="1731962" cy="592137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1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1"/>
                      </a:lnTo>
                      <a:cubicBezTo>
                        <a:pt x="4546" y="871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42"/>
                <p:cNvSpPr>
                  <a:spLocks/>
                </p:cNvSpPr>
                <p:nvPr/>
              </p:nvSpPr>
              <p:spPr bwMode="auto">
                <a:xfrm>
                  <a:off x="5892800" y="5041583"/>
                  <a:ext cx="1731962" cy="592137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2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2"/>
                      </a:lnTo>
                      <a:cubicBezTo>
                        <a:pt x="4546" y="872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1" name="Rounded Rectangle 80"/>
              <p:cNvSpPr/>
              <p:nvPr/>
            </p:nvSpPr>
            <p:spPr>
              <a:xfrm>
                <a:off x="1533888" y="846945"/>
                <a:ext cx="471914" cy="1333141"/>
              </a:xfrm>
              <a:prstGeom prst="roundRect">
                <a:avLst>
                  <a:gd name="adj" fmla="val 1126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2216804" y="1407162"/>
                <a:ext cx="389993" cy="8928"/>
              </a:xfrm>
              <a:prstGeom prst="line">
                <a:avLst/>
              </a:prstGeom>
              <a:ln w="12700" cap="rnd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stealt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216804" y="2643468"/>
                <a:ext cx="389993" cy="8928"/>
              </a:xfrm>
              <a:prstGeom prst="line">
                <a:avLst/>
              </a:prstGeom>
              <a:ln w="12700" cap="rnd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stealt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2216804" y="3861562"/>
                <a:ext cx="389993" cy="8928"/>
              </a:xfrm>
              <a:prstGeom prst="line">
                <a:avLst/>
              </a:prstGeom>
              <a:ln w="12700" cap="rnd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stealt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3178636" y="2634181"/>
                <a:ext cx="438113" cy="10163"/>
              </a:xfrm>
              <a:prstGeom prst="line">
                <a:avLst/>
              </a:prstGeom>
              <a:ln w="12700" cap="rnd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stealth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/>
          </p:nvGrpSpPr>
          <p:grpSpPr>
            <a:xfrm>
              <a:off x="2162339" y="3067134"/>
              <a:ext cx="211056" cy="284443"/>
              <a:chOff x="5892800" y="3820795"/>
              <a:chExt cx="1731962" cy="1812925"/>
            </a:xfrm>
            <a:solidFill>
              <a:schemeClr val="accent3"/>
            </a:solidFill>
          </p:grpSpPr>
          <p:sp>
            <p:nvSpPr>
              <p:cNvPr id="175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Rounded Rectangle 169"/>
            <p:cNvSpPr/>
            <p:nvPr/>
          </p:nvSpPr>
          <p:spPr>
            <a:xfrm>
              <a:off x="1561750" y="2909445"/>
              <a:ext cx="245252" cy="692829"/>
            </a:xfrm>
            <a:prstGeom prst="roundRect">
              <a:avLst>
                <a:gd name="adj" fmla="val 1126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1916659" y="3200588"/>
              <a:ext cx="202678" cy="4640"/>
            </a:xfrm>
            <a:prstGeom prst="line">
              <a:avLst/>
            </a:prstGeom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ys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Chevron 186"/>
            <p:cNvSpPr/>
            <p:nvPr/>
          </p:nvSpPr>
          <p:spPr>
            <a:xfrm rot="10800000">
              <a:off x="2498847" y="3134028"/>
              <a:ext cx="140682" cy="128758"/>
            </a:xfrm>
            <a:prstGeom prst="chevron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Chevron 187"/>
            <p:cNvSpPr/>
            <p:nvPr/>
          </p:nvSpPr>
          <p:spPr>
            <a:xfrm rot="10800000">
              <a:off x="2621361" y="3139539"/>
              <a:ext cx="140680" cy="128758"/>
            </a:xfrm>
            <a:prstGeom prst="chevron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1561750" y="3674519"/>
              <a:ext cx="245252" cy="348841"/>
            </a:xfrm>
            <a:prstGeom prst="roundRect">
              <a:avLst>
                <a:gd name="adj" fmla="val 11262"/>
              </a:avLst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1640010" y="3761421"/>
              <a:ext cx="245252" cy="348841"/>
            </a:xfrm>
            <a:prstGeom prst="roundRect">
              <a:avLst>
                <a:gd name="adj" fmla="val 11262"/>
              </a:avLst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/>
            <p:nvPr/>
          </p:nvCxnSpPr>
          <p:spPr>
            <a:xfrm flipH="1" flipV="1">
              <a:off x="1914993" y="3925287"/>
              <a:ext cx="204344" cy="242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/>
            <p:cNvGrpSpPr/>
            <p:nvPr/>
          </p:nvGrpSpPr>
          <p:grpSpPr>
            <a:xfrm rot="5400000">
              <a:off x="2252894" y="3761422"/>
              <a:ext cx="211056" cy="284443"/>
              <a:chOff x="5892800" y="3820795"/>
              <a:chExt cx="1731962" cy="1812925"/>
            </a:xfrm>
            <a:solidFill>
              <a:schemeClr val="accent5"/>
            </a:solidFill>
          </p:grpSpPr>
          <p:sp>
            <p:nvSpPr>
              <p:cNvPr id="193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7" name="Rounded Rectangle 196"/>
            <p:cNvSpPr/>
            <p:nvPr/>
          </p:nvSpPr>
          <p:spPr>
            <a:xfrm>
              <a:off x="2816059" y="3674519"/>
              <a:ext cx="245252" cy="348841"/>
            </a:xfrm>
            <a:prstGeom prst="roundRect">
              <a:avLst>
                <a:gd name="adj" fmla="val 11262"/>
              </a:avLst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2894319" y="3761421"/>
              <a:ext cx="245252" cy="348841"/>
            </a:xfrm>
            <a:prstGeom prst="roundRect">
              <a:avLst>
                <a:gd name="adj" fmla="val 11262"/>
              </a:avLst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/>
            <p:nvPr/>
          </p:nvCxnSpPr>
          <p:spPr>
            <a:xfrm flipH="1" flipV="1">
              <a:off x="2526952" y="3925287"/>
              <a:ext cx="204344" cy="242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Rectangle 199"/>
          <p:cNvSpPr/>
          <p:nvPr/>
        </p:nvSpPr>
        <p:spPr bwMode="auto">
          <a:xfrm>
            <a:off x="4754497" y="2570993"/>
            <a:ext cx="4121182" cy="1848475"/>
          </a:xfrm>
          <a:prstGeom prst="rect">
            <a:avLst/>
          </a:prstGeom>
          <a:solidFill>
            <a:schemeClr val="accent5">
              <a:alpha val="6000"/>
            </a:schemeClr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1" name="Content Placeholder 5"/>
          <p:cNvSpPr txBox="1">
            <a:spLocks/>
          </p:cNvSpPr>
          <p:nvPr/>
        </p:nvSpPr>
        <p:spPr>
          <a:xfrm>
            <a:off x="4901731" y="2725687"/>
            <a:ext cx="3850133" cy="1538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3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None/>
            </a:pPr>
            <a:r>
              <a:rPr lang="en-US" sz="1800" b="1" dirty="0">
                <a:solidFill>
                  <a:schemeClr val="accent5"/>
                </a:solidFill>
              </a:rPr>
              <a:t>Event based </a:t>
            </a:r>
            <a:r>
              <a:rPr lang="en-US" sz="1800" b="1" dirty="0" err="1">
                <a:solidFill>
                  <a:schemeClr val="accent5"/>
                </a:solidFill>
              </a:rPr>
              <a:t>microservices</a:t>
            </a:r>
            <a:r>
              <a:rPr lang="en-US" sz="1800" b="1" dirty="0">
                <a:solidFill>
                  <a:schemeClr val="accent5"/>
                </a:solidFill>
              </a:rPr>
              <a:t>:</a:t>
            </a:r>
          </a:p>
          <a:p>
            <a:pPr lvl="1"/>
            <a:r>
              <a:rPr lang="en-US" sz="1400" dirty="0"/>
              <a:t>RESTful interactions with </a:t>
            </a:r>
            <a:r>
              <a:rPr lang="en-US" sz="1400" dirty="0" smtClean="0"/>
              <a:t>an entity bus</a:t>
            </a:r>
            <a:r>
              <a:rPr lang="en-US" sz="1400" dirty="0"/>
              <a:t>.</a:t>
            </a:r>
          </a:p>
          <a:p>
            <a:pPr lvl="1"/>
            <a:r>
              <a:rPr lang="en-US" sz="1400" dirty="0"/>
              <a:t>Standardized system for communicating entity data.</a:t>
            </a:r>
          </a:p>
          <a:p>
            <a:pPr lvl="1"/>
            <a:r>
              <a:rPr lang="en-US" sz="1400" dirty="0"/>
              <a:t>Encourages cross cutting </a:t>
            </a:r>
            <a:r>
              <a:rPr lang="en-US" sz="1400" dirty="0" err="1"/>
              <a:t>microservices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202" name="Rectangle 201"/>
          <p:cNvSpPr/>
          <p:nvPr/>
        </p:nvSpPr>
        <p:spPr bwMode="auto">
          <a:xfrm>
            <a:off x="4754497" y="846944"/>
            <a:ext cx="4121182" cy="1557005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3" name="Content Placeholder 5"/>
          <p:cNvSpPr txBox="1">
            <a:spLocks/>
          </p:cNvSpPr>
          <p:nvPr/>
        </p:nvSpPr>
        <p:spPr>
          <a:xfrm>
            <a:off x="4890021" y="939276"/>
            <a:ext cx="3861843" cy="1404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3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Batch/Analytics:</a:t>
            </a:r>
          </a:p>
          <a:p>
            <a:pPr lvl="1"/>
            <a:r>
              <a:rPr lang="en-US" dirty="0" smtClean="0"/>
              <a:t>Batch driven (thousands of entities to authorize)</a:t>
            </a:r>
          </a:p>
          <a:p>
            <a:pPr lvl="1"/>
            <a:r>
              <a:rPr lang="en-US" dirty="0" smtClean="0"/>
              <a:t>Internal to the response (e.g. authorizing lines in a report)</a:t>
            </a:r>
          </a:p>
          <a:p>
            <a:pPr lvl="1"/>
            <a:r>
              <a:rPr lang="en-US" dirty="0" smtClean="0"/>
              <a:t>Naturally cross cutting</a:t>
            </a:r>
            <a:endParaRPr lang="en-US" dirty="0"/>
          </a:p>
        </p:txBody>
      </p:sp>
      <p:grpSp>
        <p:nvGrpSpPr>
          <p:cNvPr id="204" name="Group 203"/>
          <p:cNvGrpSpPr/>
          <p:nvPr/>
        </p:nvGrpSpPr>
        <p:grpSpPr>
          <a:xfrm>
            <a:off x="296562" y="2119983"/>
            <a:ext cx="626996" cy="553357"/>
            <a:chOff x="1371600" y="3865563"/>
            <a:chExt cx="1884363" cy="1389062"/>
          </a:xfrm>
          <a:solidFill>
            <a:schemeClr val="tx1"/>
          </a:solidFill>
        </p:grpSpPr>
        <p:sp>
          <p:nvSpPr>
            <p:cNvPr id="205" name="Rectangle 5"/>
            <p:cNvSpPr>
              <a:spLocks noChangeArrowheads="1"/>
            </p:cNvSpPr>
            <p:nvPr/>
          </p:nvSpPr>
          <p:spPr bwMode="auto">
            <a:xfrm>
              <a:off x="1885950" y="4459288"/>
              <a:ext cx="125413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"/>
            <p:cNvSpPr>
              <a:spLocks noChangeArrowheads="1"/>
            </p:cNvSpPr>
            <p:nvPr/>
          </p:nvSpPr>
          <p:spPr bwMode="auto">
            <a:xfrm>
              <a:off x="2152650" y="4349750"/>
              <a:ext cx="125413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7"/>
            <p:cNvSpPr>
              <a:spLocks noChangeArrowheads="1"/>
            </p:cNvSpPr>
            <p:nvPr/>
          </p:nvSpPr>
          <p:spPr bwMode="auto">
            <a:xfrm>
              <a:off x="2403475" y="4459288"/>
              <a:ext cx="127000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8"/>
            <p:cNvSpPr>
              <a:spLocks noChangeArrowheads="1"/>
            </p:cNvSpPr>
            <p:nvPr/>
          </p:nvSpPr>
          <p:spPr bwMode="auto">
            <a:xfrm>
              <a:off x="2640013" y="4349750"/>
              <a:ext cx="123825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9"/>
            <p:cNvSpPr>
              <a:spLocks/>
            </p:cNvSpPr>
            <p:nvPr/>
          </p:nvSpPr>
          <p:spPr bwMode="auto">
            <a:xfrm>
              <a:off x="1793875" y="4076700"/>
              <a:ext cx="1039813" cy="350837"/>
            </a:xfrm>
            <a:custGeom>
              <a:avLst/>
              <a:gdLst>
                <a:gd name="T0" fmla="*/ 1376 w 3281"/>
                <a:gd name="T1" fmla="*/ 448 h 1108"/>
                <a:gd name="T2" fmla="*/ 2175 w 3281"/>
                <a:gd name="T3" fmla="*/ 960 h 1108"/>
                <a:gd name="T4" fmla="*/ 3281 w 3281"/>
                <a:gd name="T5" fmla="*/ 160 h 1108"/>
                <a:gd name="T6" fmla="*/ 3165 w 3281"/>
                <a:gd name="T7" fmla="*/ 0 h 1108"/>
                <a:gd name="T8" fmla="*/ 2169 w 3281"/>
                <a:gd name="T9" fmla="*/ 721 h 1108"/>
                <a:gd name="T10" fmla="*/ 1386 w 3281"/>
                <a:gd name="T11" fmla="*/ 219 h 1108"/>
                <a:gd name="T12" fmla="*/ 0 w 3281"/>
                <a:gd name="T13" fmla="*/ 932 h 1108"/>
                <a:gd name="T14" fmla="*/ 91 w 3281"/>
                <a:gd name="T15" fmla="*/ 1108 h 1108"/>
                <a:gd name="T16" fmla="*/ 1376 w 3281"/>
                <a:gd name="T17" fmla="*/ 44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1" h="1108">
                  <a:moveTo>
                    <a:pt x="1376" y="448"/>
                  </a:moveTo>
                  <a:lnTo>
                    <a:pt x="2175" y="960"/>
                  </a:lnTo>
                  <a:lnTo>
                    <a:pt x="3281" y="160"/>
                  </a:lnTo>
                  <a:lnTo>
                    <a:pt x="3165" y="0"/>
                  </a:lnTo>
                  <a:lnTo>
                    <a:pt x="2169" y="721"/>
                  </a:lnTo>
                  <a:lnTo>
                    <a:pt x="1386" y="219"/>
                  </a:lnTo>
                  <a:lnTo>
                    <a:pt x="0" y="932"/>
                  </a:lnTo>
                  <a:lnTo>
                    <a:pt x="91" y="1108"/>
                  </a:lnTo>
                  <a:lnTo>
                    <a:pt x="1376" y="4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0"/>
            <p:cNvSpPr>
              <a:spLocks/>
            </p:cNvSpPr>
            <p:nvPr/>
          </p:nvSpPr>
          <p:spPr bwMode="auto">
            <a:xfrm>
              <a:off x="1995488" y="4913313"/>
              <a:ext cx="631825" cy="341312"/>
            </a:xfrm>
            <a:custGeom>
              <a:avLst/>
              <a:gdLst>
                <a:gd name="T0" fmla="*/ 1203 w 1993"/>
                <a:gd name="T1" fmla="*/ 141 h 1078"/>
                <a:gd name="T2" fmla="*/ 1516 w 1993"/>
                <a:gd name="T3" fmla="*/ 13 h 1078"/>
                <a:gd name="T4" fmla="*/ 1993 w 1993"/>
                <a:gd name="T5" fmla="*/ 1078 h 1078"/>
                <a:gd name="T6" fmla="*/ 0 w 1993"/>
                <a:gd name="T7" fmla="*/ 1078 h 1078"/>
                <a:gd name="T8" fmla="*/ 480 w 1993"/>
                <a:gd name="T9" fmla="*/ 0 h 1078"/>
                <a:gd name="T10" fmla="*/ 787 w 1993"/>
                <a:gd name="T11" fmla="*/ 14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1078">
                  <a:moveTo>
                    <a:pt x="1203" y="141"/>
                  </a:moveTo>
                  <a:lnTo>
                    <a:pt x="1516" y="13"/>
                  </a:lnTo>
                  <a:lnTo>
                    <a:pt x="1993" y="1078"/>
                  </a:lnTo>
                  <a:lnTo>
                    <a:pt x="0" y="1078"/>
                  </a:lnTo>
                  <a:lnTo>
                    <a:pt x="480" y="0"/>
                  </a:lnTo>
                  <a:lnTo>
                    <a:pt x="787" y="141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1"/>
            <p:cNvSpPr>
              <a:spLocks noEditPoints="1"/>
            </p:cNvSpPr>
            <p:nvPr/>
          </p:nvSpPr>
          <p:spPr bwMode="auto">
            <a:xfrm>
              <a:off x="1371600" y="3865563"/>
              <a:ext cx="1884363" cy="1095375"/>
            </a:xfrm>
            <a:custGeom>
              <a:avLst/>
              <a:gdLst>
                <a:gd name="T0" fmla="*/ 338 w 5940"/>
                <a:gd name="T1" fmla="*/ 337 h 3456"/>
                <a:gd name="T2" fmla="*/ 5603 w 5940"/>
                <a:gd name="T3" fmla="*/ 337 h 3456"/>
                <a:gd name="T4" fmla="*/ 5603 w 5940"/>
                <a:gd name="T5" fmla="*/ 3119 h 3456"/>
                <a:gd name="T6" fmla="*/ 338 w 5940"/>
                <a:gd name="T7" fmla="*/ 3119 h 3456"/>
                <a:gd name="T8" fmla="*/ 338 w 5940"/>
                <a:gd name="T9" fmla="*/ 337 h 3456"/>
                <a:gd name="T10" fmla="*/ 5940 w 5940"/>
                <a:gd name="T11" fmla="*/ 0 h 3456"/>
                <a:gd name="T12" fmla="*/ 0 w 5940"/>
                <a:gd name="T13" fmla="*/ 0 h 3456"/>
                <a:gd name="T14" fmla="*/ 0 w 5940"/>
                <a:gd name="T15" fmla="*/ 3456 h 3456"/>
                <a:gd name="T16" fmla="*/ 5939 w 5940"/>
                <a:gd name="T17" fmla="*/ 3456 h 3456"/>
                <a:gd name="T18" fmla="*/ 5939 w 5940"/>
                <a:gd name="T19" fmla="*/ 3164 h 3456"/>
                <a:gd name="T20" fmla="*/ 5940 w 5940"/>
                <a:gd name="T21" fmla="*/ 3164 h 3456"/>
                <a:gd name="T22" fmla="*/ 5940 w 5940"/>
                <a:gd name="T23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0" h="3456">
                  <a:moveTo>
                    <a:pt x="338" y="337"/>
                  </a:moveTo>
                  <a:lnTo>
                    <a:pt x="5603" y="337"/>
                  </a:lnTo>
                  <a:lnTo>
                    <a:pt x="5603" y="3119"/>
                  </a:lnTo>
                  <a:lnTo>
                    <a:pt x="338" y="3119"/>
                  </a:lnTo>
                  <a:lnTo>
                    <a:pt x="338" y="337"/>
                  </a:lnTo>
                  <a:close/>
                  <a:moveTo>
                    <a:pt x="5940" y="0"/>
                  </a:moveTo>
                  <a:lnTo>
                    <a:pt x="0" y="0"/>
                  </a:lnTo>
                  <a:lnTo>
                    <a:pt x="0" y="3456"/>
                  </a:lnTo>
                  <a:lnTo>
                    <a:pt x="5939" y="3456"/>
                  </a:lnTo>
                  <a:lnTo>
                    <a:pt x="5939" y="3164"/>
                  </a:lnTo>
                  <a:lnTo>
                    <a:pt x="5940" y="3164"/>
                  </a:lnTo>
                  <a:lnTo>
                    <a:pt x="594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12" name="Straight Connector 211"/>
          <p:cNvCxnSpPr/>
          <p:nvPr/>
        </p:nvCxnSpPr>
        <p:spPr>
          <a:xfrm flipV="1">
            <a:off x="1017064" y="2393786"/>
            <a:ext cx="438113" cy="10163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</p:spTree>
    <p:extLst>
      <p:ext uri="{BB962C8B-B14F-4D97-AF65-F5344CB8AC3E}">
        <p14:creationId xmlns:p14="http://schemas.microsoft.com/office/powerpoint/2010/main" val="15504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microservice</a:t>
            </a:r>
            <a:r>
              <a:rPr lang="en-US" dirty="0" smtClean="0"/>
              <a:t> controls its own authorization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idx="1"/>
          </p:nvPr>
        </p:nvSpPr>
        <p:spPr>
          <a:xfrm>
            <a:off x="4039565" y="1219263"/>
            <a:ext cx="4572496" cy="28340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Authorization rules can be arbitrarily complex.</a:t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Team most familiar with the entity able to make all the decisions about it.</a:t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Straightforward mapping of monolith behavior onto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96562" y="2119983"/>
            <a:ext cx="626996" cy="553357"/>
            <a:chOff x="1371600" y="3865563"/>
            <a:chExt cx="1884363" cy="1389062"/>
          </a:xfrm>
          <a:solidFill>
            <a:schemeClr val="tx1"/>
          </a:solidFill>
        </p:grpSpPr>
        <p:sp>
          <p:nvSpPr>
            <p:cNvPr id="53" name="Rectangle 5"/>
            <p:cNvSpPr>
              <a:spLocks noChangeArrowheads="1"/>
            </p:cNvSpPr>
            <p:nvPr/>
          </p:nvSpPr>
          <p:spPr bwMode="auto">
            <a:xfrm>
              <a:off x="1885950" y="4459288"/>
              <a:ext cx="125413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6"/>
            <p:cNvSpPr>
              <a:spLocks noChangeArrowheads="1"/>
            </p:cNvSpPr>
            <p:nvPr/>
          </p:nvSpPr>
          <p:spPr bwMode="auto">
            <a:xfrm>
              <a:off x="2152650" y="4349750"/>
              <a:ext cx="125413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>
              <a:off x="2403475" y="4459288"/>
              <a:ext cx="127000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8"/>
            <p:cNvSpPr>
              <a:spLocks noChangeArrowheads="1"/>
            </p:cNvSpPr>
            <p:nvPr/>
          </p:nvSpPr>
          <p:spPr bwMode="auto">
            <a:xfrm>
              <a:off x="2640013" y="4349750"/>
              <a:ext cx="123825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1793875" y="4076700"/>
              <a:ext cx="1039813" cy="350837"/>
            </a:xfrm>
            <a:custGeom>
              <a:avLst/>
              <a:gdLst>
                <a:gd name="T0" fmla="*/ 1376 w 3281"/>
                <a:gd name="T1" fmla="*/ 448 h 1108"/>
                <a:gd name="T2" fmla="*/ 2175 w 3281"/>
                <a:gd name="T3" fmla="*/ 960 h 1108"/>
                <a:gd name="T4" fmla="*/ 3281 w 3281"/>
                <a:gd name="T5" fmla="*/ 160 h 1108"/>
                <a:gd name="T6" fmla="*/ 3165 w 3281"/>
                <a:gd name="T7" fmla="*/ 0 h 1108"/>
                <a:gd name="T8" fmla="*/ 2169 w 3281"/>
                <a:gd name="T9" fmla="*/ 721 h 1108"/>
                <a:gd name="T10" fmla="*/ 1386 w 3281"/>
                <a:gd name="T11" fmla="*/ 219 h 1108"/>
                <a:gd name="T12" fmla="*/ 0 w 3281"/>
                <a:gd name="T13" fmla="*/ 932 h 1108"/>
                <a:gd name="T14" fmla="*/ 91 w 3281"/>
                <a:gd name="T15" fmla="*/ 1108 h 1108"/>
                <a:gd name="T16" fmla="*/ 1376 w 3281"/>
                <a:gd name="T17" fmla="*/ 44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1" h="1108">
                  <a:moveTo>
                    <a:pt x="1376" y="448"/>
                  </a:moveTo>
                  <a:lnTo>
                    <a:pt x="2175" y="960"/>
                  </a:lnTo>
                  <a:lnTo>
                    <a:pt x="3281" y="160"/>
                  </a:lnTo>
                  <a:lnTo>
                    <a:pt x="3165" y="0"/>
                  </a:lnTo>
                  <a:lnTo>
                    <a:pt x="2169" y="721"/>
                  </a:lnTo>
                  <a:lnTo>
                    <a:pt x="1386" y="219"/>
                  </a:lnTo>
                  <a:lnTo>
                    <a:pt x="0" y="932"/>
                  </a:lnTo>
                  <a:lnTo>
                    <a:pt x="91" y="1108"/>
                  </a:lnTo>
                  <a:lnTo>
                    <a:pt x="1376" y="4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1995488" y="4913313"/>
              <a:ext cx="631825" cy="341312"/>
            </a:xfrm>
            <a:custGeom>
              <a:avLst/>
              <a:gdLst>
                <a:gd name="T0" fmla="*/ 1203 w 1993"/>
                <a:gd name="T1" fmla="*/ 141 h 1078"/>
                <a:gd name="T2" fmla="*/ 1516 w 1993"/>
                <a:gd name="T3" fmla="*/ 13 h 1078"/>
                <a:gd name="T4" fmla="*/ 1993 w 1993"/>
                <a:gd name="T5" fmla="*/ 1078 h 1078"/>
                <a:gd name="T6" fmla="*/ 0 w 1993"/>
                <a:gd name="T7" fmla="*/ 1078 h 1078"/>
                <a:gd name="T8" fmla="*/ 480 w 1993"/>
                <a:gd name="T9" fmla="*/ 0 h 1078"/>
                <a:gd name="T10" fmla="*/ 787 w 1993"/>
                <a:gd name="T11" fmla="*/ 14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1078">
                  <a:moveTo>
                    <a:pt x="1203" y="141"/>
                  </a:moveTo>
                  <a:lnTo>
                    <a:pt x="1516" y="13"/>
                  </a:lnTo>
                  <a:lnTo>
                    <a:pt x="1993" y="1078"/>
                  </a:lnTo>
                  <a:lnTo>
                    <a:pt x="0" y="1078"/>
                  </a:lnTo>
                  <a:lnTo>
                    <a:pt x="480" y="0"/>
                  </a:lnTo>
                  <a:lnTo>
                    <a:pt x="787" y="141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/>
            <p:cNvSpPr>
              <a:spLocks noEditPoints="1"/>
            </p:cNvSpPr>
            <p:nvPr/>
          </p:nvSpPr>
          <p:spPr bwMode="auto">
            <a:xfrm>
              <a:off x="1371600" y="3865563"/>
              <a:ext cx="1884363" cy="1095375"/>
            </a:xfrm>
            <a:custGeom>
              <a:avLst/>
              <a:gdLst>
                <a:gd name="T0" fmla="*/ 338 w 5940"/>
                <a:gd name="T1" fmla="*/ 337 h 3456"/>
                <a:gd name="T2" fmla="*/ 5603 w 5940"/>
                <a:gd name="T3" fmla="*/ 337 h 3456"/>
                <a:gd name="T4" fmla="*/ 5603 w 5940"/>
                <a:gd name="T5" fmla="*/ 3119 h 3456"/>
                <a:gd name="T6" fmla="*/ 338 w 5940"/>
                <a:gd name="T7" fmla="*/ 3119 h 3456"/>
                <a:gd name="T8" fmla="*/ 338 w 5940"/>
                <a:gd name="T9" fmla="*/ 337 h 3456"/>
                <a:gd name="T10" fmla="*/ 5940 w 5940"/>
                <a:gd name="T11" fmla="*/ 0 h 3456"/>
                <a:gd name="T12" fmla="*/ 0 w 5940"/>
                <a:gd name="T13" fmla="*/ 0 h 3456"/>
                <a:gd name="T14" fmla="*/ 0 w 5940"/>
                <a:gd name="T15" fmla="*/ 3456 h 3456"/>
                <a:gd name="T16" fmla="*/ 5939 w 5940"/>
                <a:gd name="T17" fmla="*/ 3456 h 3456"/>
                <a:gd name="T18" fmla="*/ 5939 w 5940"/>
                <a:gd name="T19" fmla="*/ 3164 h 3456"/>
                <a:gd name="T20" fmla="*/ 5940 w 5940"/>
                <a:gd name="T21" fmla="*/ 3164 h 3456"/>
                <a:gd name="T22" fmla="*/ 5940 w 5940"/>
                <a:gd name="T23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0" h="3456">
                  <a:moveTo>
                    <a:pt x="338" y="337"/>
                  </a:moveTo>
                  <a:lnTo>
                    <a:pt x="5603" y="337"/>
                  </a:lnTo>
                  <a:lnTo>
                    <a:pt x="5603" y="3119"/>
                  </a:lnTo>
                  <a:lnTo>
                    <a:pt x="338" y="3119"/>
                  </a:lnTo>
                  <a:lnTo>
                    <a:pt x="338" y="337"/>
                  </a:lnTo>
                  <a:close/>
                  <a:moveTo>
                    <a:pt x="5940" y="0"/>
                  </a:moveTo>
                  <a:lnTo>
                    <a:pt x="0" y="0"/>
                  </a:lnTo>
                  <a:lnTo>
                    <a:pt x="0" y="3456"/>
                  </a:lnTo>
                  <a:lnTo>
                    <a:pt x="5939" y="3456"/>
                  </a:lnTo>
                  <a:lnTo>
                    <a:pt x="5939" y="3164"/>
                  </a:lnTo>
                  <a:lnTo>
                    <a:pt x="5940" y="3164"/>
                  </a:lnTo>
                  <a:lnTo>
                    <a:pt x="594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V="1">
            <a:off x="1017064" y="2393786"/>
            <a:ext cx="438113" cy="10163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533888" y="846946"/>
            <a:ext cx="1445014" cy="3499637"/>
            <a:chOff x="1533888" y="846946"/>
            <a:chExt cx="1445014" cy="3499637"/>
          </a:xfrm>
        </p:grpSpPr>
        <p:grpSp>
          <p:nvGrpSpPr>
            <p:cNvPr id="61" name="Group 60"/>
            <p:cNvGrpSpPr/>
            <p:nvPr/>
          </p:nvGrpSpPr>
          <p:grpSpPr>
            <a:xfrm>
              <a:off x="2572788" y="950708"/>
              <a:ext cx="406114" cy="547326"/>
              <a:chOff x="5892800" y="3820795"/>
              <a:chExt cx="1731962" cy="1812925"/>
            </a:xfrm>
            <a:solidFill>
              <a:schemeClr val="accent1"/>
            </a:solidFill>
          </p:grpSpPr>
          <p:sp>
            <p:nvSpPr>
              <p:cNvPr id="62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" name="Rounded Rectangle 65"/>
            <p:cNvSpPr/>
            <p:nvPr/>
          </p:nvSpPr>
          <p:spPr>
            <a:xfrm>
              <a:off x="1533888" y="846946"/>
              <a:ext cx="471914" cy="721348"/>
            </a:xfrm>
            <a:prstGeom prst="roundRect">
              <a:avLst>
                <a:gd name="adj" fmla="val 1126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2100051" y="1207500"/>
              <a:ext cx="389993" cy="8928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ys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2572788" y="1867293"/>
              <a:ext cx="406114" cy="547326"/>
              <a:chOff x="5892800" y="3820795"/>
              <a:chExt cx="1731962" cy="1812925"/>
            </a:xfrm>
            <a:solidFill>
              <a:schemeClr val="accent4"/>
            </a:solidFill>
          </p:grpSpPr>
          <p:sp>
            <p:nvSpPr>
              <p:cNvPr id="69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" name="Rounded Rectangle 72"/>
            <p:cNvSpPr/>
            <p:nvPr/>
          </p:nvSpPr>
          <p:spPr>
            <a:xfrm>
              <a:off x="1533888" y="1783955"/>
              <a:ext cx="471914" cy="721348"/>
            </a:xfrm>
            <a:prstGeom prst="roundRect">
              <a:avLst>
                <a:gd name="adj" fmla="val 1126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100051" y="2124085"/>
              <a:ext cx="389993" cy="8928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ys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2572788" y="2803745"/>
              <a:ext cx="406114" cy="547326"/>
              <a:chOff x="5892800" y="3820795"/>
              <a:chExt cx="1731962" cy="1812925"/>
            </a:xfrm>
            <a:solidFill>
              <a:schemeClr val="accent2"/>
            </a:solidFill>
          </p:grpSpPr>
          <p:sp>
            <p:nvSpPr>
              <p:cNvPr id="76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Rounded Rectangle 79"/>
            <p:cNvSpPr/>
            <p:nvPr/>
          </p:nvSpPr>
          <p:spPr>
            <a:xfrm>
              <a:off x="1533888" y="2699983"/>
              <a:ext cx="471914" cy="721348"/>
            </a:xfrm>
            <a:prstGeom prst="roundRect">
              <a:avLst>
                <a:gd name="adj" fmla="val 1126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2100051" y="3060537"/>
              <a:ext cx="389993" cy="8928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ys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2572788" y="3728997"/>
              <a:ext cx="406114" cy="547326"/>
              <a:chOff x="5892800" y="3820795"/>
              <a:chExt cx="1731962" cy="1812925"/>
            </a:xfrm>
            <a:solidFill>
              <a:schemeClr val="accent6">
                <a:lumMod val="10000"/>
              </a:schemeClr>
            </a:solidFill>
          </p:grpSpPr>
          <p:sp>
            <p:nvSpPr>
              <p:cNvPr id="83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Rounded Rectangle 86"/>
            <p:cNvSpPr/>
            <p:nvPr/>
          </p:nvSpPr>
          <p:spPr>
            <a:xfrm>
              <a:off x="1533888" y="3625235"/>
              <a:ext cx="471914" cy="721348"/>
            </a:xfrm>
            <a:prstGeom prst="roundRect">
              <a:avLst>
                <a:gd name="adj" fmla="val 11262"/>
              </a:avLst>
            </a:prstGeom>
            <a:solidFill>
              <a:schemeClr val="accent6">
                <a:lumMod val="1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2100051" y="3985789"/>
              <a:ext cx="389993" cy="8928"/>
            </a:xfrm>
            <a:prstGeom prst="line">
              <a:avLst/>
            </a:prstGeom>
            <a:ln w="12700" cap="rnd">
              <a:solidFill>
                <a:schemeClr val="accent6">
                  <a:lumMod val="10000"/>
                </a:schemeClr>
              </a:solidFill>
              <a:prstDash val="sys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16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microservice</a:t>
            </a:r>
            <a:r>
              <a:rPr lang="en-US" dirty="0" smtClean="0"/>
              <a:t> controls its own authorization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  <p:sp>
        <p:nvSpPr>
          <p:cNvPr id="113" name="Content Placeholder 5"/>
          <p:cNvSpPr>
            <a:spLocks noGrp="1"/>
          </p:cNvSpPr>
          <p:nvPr>
            <p:ph idx="1"/>
          </p:nvPr>
        </p:nvSpPr>
        <p:spPr>
          <a:xfrm>
            <a:off x="4102917" y="912330"/>
            <a:ext cx="5041083" cy="3827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Requires rigorous standardization.</a:t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Requires all teams to think about and develop authorization systems.</a:t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Boilerplate authorization functionality like audit/compliance is spread everywhere.</a:t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Does not answer the cross cutting concerns problem.</a:t>
            </a:r>
          </a:p>
          <a:p>
            <a:pPr marL="14049" indent="0">
              <a:lnSpc>
                <a:spcPct val="150000"/>
              </a:lnSpc>
              <a:buNone/>
            </a:pPr>
            <a:endParaRPr lang="en-US" sz="1600" dirty="0" smtClean="0"/>
          </a:p>
        </p:txBody>
      </p:sp>
      <p:grpSp>
        <p:nvGrpSpPr>
          <p:cNvPr id="144" name="Group 143"/>
          <p:cNvGrpSpPr/>
          <p:nvPr/>
        </p:nvGrpSpPr>
        <p:grpSpPr>
          <a:xfrm>
            <a:off x="296562" y="2119983"/>
            <a:ext cx="626996" cy="553357"/>
            <a:chOff x="1371600" y="3865563"/>
            <a:chExt cx="1884363" cy="1389062"/>
          </a:xfrm>
          <a:solidFill>
            <a:schemeClr val="tx1"/>
          </a:solidFill>
        </p:grpSpPr>
        <p:sp>
          <p:nvSpPr>
            <p:cNvPr id="145" name="Rectangle 5"/>
            <p:cNvSpPr>
              <a:spLocks noChangeArrowheads="1"/>
            </p:cNvSpPr>
            <p:nvPr/>
          </p:nvSpPr>
          <p:spPr bwMode="auto">
            <a:xfrm>
              <a:off x="1885950" y="4459288"/>
              <a:ext cx="125413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6"/>
            <p:cNvSpPr>
              <a:spLocks noChangeArrowheads="1"/>
            </p:cNvSpPr>
            <p:nvPr/>
          </p:nvSpPr>
          <p:spPr bwMode="auto">
            <a:xfrm>
              <a:off x="2152650" y="4349750"/>
              <a:ext cx="125413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7"/>
            <p:cNvSpPr>
              <a:spLocks noChangeArrowheads="1"/>
            </p:cNvSpPr>
            <p:nvPr/>
          </p:nvSpPr>
          <p:spPr bwMode="auto">
            <a:xfrm>
              <a:off x="2403475" y="4459288"/>
              <a:ext cx="127000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8"/>
            <p:cNvSpPr>
              <a:spLocks noChangeArrowheads="1"/>
            </p:cNvSpPr>
            <p:nvPr/>
          </p:nvSpPr>
          <p:spPr bwMode="auto">
            <a:xfrm>
              <a:off x="2640013" y="4349750"/>
              <a:ext cx="123825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9"/>
            <p:cNvSpPr>
              <a:spLocks/>
            </p:cNvSpPr>
            <p:nvPr/>
          </p:nvSpPr>
          <p:spPr bwMode="auto">
            <a:xfrm>
              <a:off x="1793875" y="4076700"/>
              <a:ext cx="1039813" cy="350837"/>
            </a:xfrm>
            <a:custGeom>
              <a:avLst/>
              <a:gdLst>
                <a:gd name="T0" fmla="*/ 1376 w 3281"/>
                <a:gd name="T1" fmla="*/ 448 h 1108"/>
                <a:gd name="T2" fmla="*/ 2175 w 3281"/>
                <a:gd name="T3" fmla="*/ 960 h 1108"/>
                <a:gd name="T4" fmla="*/ 3281 w 3281"/>
                <a:gd name="T5" fmla="*/ 160 h 1108"/>
                <a:gd name="T6" fmla="*/ 3165 w 3281"/>
                <a:gd name="T7" fmla="*/ 0 h 1108"/>
                <a:gd name="T8" fmla="*/ 2169 w 3281"/>
                <a:gd name="T9" fmla="*/ 721 h 1108"/>
                <a:gd name="T10" fmla="*/ 1386 w 3281"/>
                <a:gd name="T11" fmla="*/ 219 h 1108"/>
                <a:gd name="T12" fmla="*/ 0 w 3281"/>
                <a:gd name="T13" fmla="*/ 932 h 1108"/>
                <a:gd name="T14" fmla="*/ 91 w 3281"/>
                <a:gd name="T15" fmla="*/ 1108 h 1108"/>
                <a:gd name="T16" fmla="*/ 1376 w 3281"/>
                <a:gd name="T17" fmla="*/ 44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1" h="1108">
                  <a:moveTo>
                    <a:pt x="1376" y="448"/>
                  </a:moveTo>
                  <a:lnTo>
                    <a:pt x="2175" y="960"/>
                  </a:lnTo>
                  <a:lnTo>
                    <a:pt x="3281" y="160"/>
                  </a:lnTo>
                  <a:lnTo>
                    <a:pt x="3165" y="0"/>
                  </a:lnTo>
                  <a:lnTo>
                    <a:pt x="2169" y="721"/>
                  </a:lnTo>
                  <a:lnTo>
                    <a:pt x="1386" y="219"/>
                  </a:lnTo>
                  <a:lnTo>
                    <a:pt x="0" y="932"/>
                  </a:lnTo>
                  <a:lnTo>
                    <a:pt x="91" y="1108"/>
                  </a:lnTo>
                  <a:lnTo>
                    <a:pt x="1376" y="4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0"/>
            <p:cNvSpPr>
              <a:spLocks/>
            </p:cNvSpPr>
            <p:nvPr/>
          </p:nvSpPr>
          <p:spPr bwMode="auto">
            <a:xfrm>
              <a:off x="1995488" y="4913313"/>
              <a:ext cx="631825" cy="341312"/>
            </a:xfrm>
            <a:custGeom>
              <a:avLst/>
              <a:gdLst>
                <a:gd name="T0" fmla="*/ 1203 w 1993"/>
                <a:gd name="T1" fmla="*/ 141 h 1078"/>
                <a:gd name="T2" fmla="*/ 1516 w 1993"/>
                <a:gd name="T3" fmla="*/ 13 h 1078"/>
                <a:gd name="T4" fmla="*/ 1993 w 1993"/>
                <a:gd name="T5" fmla="*/ 1078 h 1078"/>
                <a:gd name="T6" fmla="*/ 0 w 1993"/>
                <a:gd name="T7" fmla="*/ 1078 h 1078"/>
                <a:gd name="T8" fmla="*/ 480 w 1993"/>
                <a:gd name="T9" fmla="*/ 0 h 1078"/>
                <a:gd name="T10" fmla="*/ 787 w 1993"/>
                <a:gd name="T11" fmla="*/ 14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1078">
                  <a:moveTo>
                    <a:pt x="1203" y="141"/>
                  </a:moveTo>
                  <a:lnTo>
                    <a:pt x="1516" y="13"/>
                  </a:lnTo>
                  <a:lnTo>
                    <a:pt x="1993" y="1078"/>
                  </a:lnTo>
                  <a:lnTo>
                    <a:pt x="0" y="1078"/>
                  </a:lnTo>
                  <a:lnTo>
                    <a:pt x="480" y="0"/>
                  </a:lnTo>
                  <a:lnTo>
                    <a:pt x="787" y="141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"/>
            <p:cNvSpPr>
              <a:spLocks noEditPoints="1"/>
            </p:cNvSpPr>
            <p:nvPr/>
          </p:nvSpPr>
          <p:spPr bwMode="auto">
            <a:xfrm>
              <a:off x="1371600" y="3865563"/>
              <a:ext cx="1884363" cy="1095375"/>
            </a:xfrm>
            <a:custGeom>
              <a:avLst/>
              <a:gdLst>
                <a:gd name="T0" fmla="*/ 338 w 5940"/>
                <a:gd name="T1" fmla="*/ 337 h 3456"/>
                <a:gd name="T2" fmla="*/ 5603 w 5940"/>
                <a:gd name="T3" fmla="*/ 337 h 3456"/>
                <a:gd name="T4" fmla="*/ 5603 w 5940"/>
                <a:gd name="T5" fmla="*/ 3119 h 3456"/>
                <a:gd name="T6" fmla="*/ 338 w 5940"/>
                <a:gd name="T7" fmla="*/ 3119 h 3456"/>
                <a:gd name="T8" fmla="*/ 338 w 5940"/>
                <a:gd name="T9" fmla="*/ 337 h 3456"/>
                <a:gd name="T10" fmla="*/ 5940 w 5940"/>
                <a:gd name="T11" fmla="*/ 0 h 3456"/>
                <a:gd name="T12" fmla="*/ 0 w 5940"/>
                <a:gd name="T13" fmla="*/ 0 h 3456"/>
                <a:gd name="T14" fmla="*/ 0 w 5940"/>
                <a:gd name="T15" fmla="*/ 3456 h 3456"/>
                <a:gd name="T16" fmla="*/ 5939 w 5940"/>
                <a:gd name="T17" fmla="*/ 3456 h 3456"/>
                <a:gd name="T18" fmla="*/ 5939 w 5940"/>
                <a:gd name="T19" fmla="*/ 3164 h 3456"/>
                <a:gd name="T20" fmla="*/ 5940 w 5940"/>
                <a:gd name="T21" fmla="*/ 3164 h 3456"/>
                <a:gd name="T22" fmla="*/ 5940 w 5940"/>
                <a:gd name="T23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0" h="3456">
                  <a:moveTo>
                    <a:pt x="338" y="337"/>
                  </a:moveTo>
                  <a:lnTo>
                    <a:pt x="5603" y="337"/>
                  </a:lnTo>
                  <a:lnTo>
                    <a:pt x="5603" y="3119"/>
                  </a:lnTo>
                  <a:lnTo>
                    <a:pt x="338" y="3119"/>
                  </a:lnTo>
                  <a:lnTo>
                    <a:pt x="338" y="337"/>
                  </a:lnTo>
                  <a:close/>
                  <a:moveTo>
                    <a:pt x="5940" y="0"/>
                  </a:moveTo>
                  <a:lnTo>
                    <a:pt x="0" y="0"/>
                  </a:lnTo>
                  <a:lnTo>
                    <a:pt x="0" y="3456"/>
                  </a:lnTo>
                  <a:lnTo>
                    <a:pt x="5939" y="3456"/>
                  </a:lnTo>
                  <a:lnTo>
                    <a:pt x="5939" y="3164"/>
                  </a:lnTo>
                  <a:lnTo>
                    <a:pt x="5940" y="3164"/>
                  </a:lnTo>
                  <a:lnTo>
                    <a:pt x="594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52" name="Straight Connector 151"/>
          <p:cNvCxnSpPr/>
          <p:nvPr/>
        </p:nvCxnSpPr>
        <p:spPr>
          <a:xfrm flipV="1">
            <a:off x="1017064" y="2393786"/>
            <a:ext cx="438113" cy="10163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534142" y="750793"/>
            <a:ext cx="2090002" cy="3686824"/>
            <a:chOff x="2254233" y="773755"/>
            <a:chExt cx="1843174" cy="3251412"/>
          </a:xfrm>
        </p:grpSpPr>
        <p:grpSp>
          <p:nvGrpSpPr>
            <p:cNvPr id="116" name="Group 115"/>
            <p:cNvGrpSpPr/>
            <p:nvPr/>
          </p:nvGrpSpPr>
          <p:grpSpPr>
            <a:xfrm>
              <a:off x="2840758" y="832335"/>
              <a:ext cx="229277" cy="309000"/>
              <a:chOff x="5892800" y="3820795"/>
              <a:chExt cx="1731962" cy="1812925"/>
            </a:xfrm>
            <a:solidFill>
              <a:schemeClr val="accent1"/>
            </a:solidFill>
          </p:grpSpPr>
          <p:sp>
            <p:nvSpPr>
              <p:cNvPr id="140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7" name="Rounded Rectangle 116"/>
            <p:cNvSpPr/>
            <p:nvPr/>
          </p:nvSpPr>
          <p:spPr>
            <a:xfrm>
              <a:off x="2254233" y="773755"/>
              <a:ext cx="266425" cy="407246"/>
            </a:xfrm>
            <a:prstGeom prst="roundRect">
              <a:avLst>
                <a:gd name="adj" fmla="val 1126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2573868" y="977310"/>
              <a:ext cx="220176" cy="5040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ys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2840758" y="1349805"/>
              <a:ext cx="229277" cy="309000"/>
              <a:chOff x="5892800" y="3820795"/>
              <a:chExt cx="1731962" cy="1812925"/>
            </a:xfrm>
            <a:solidFill>
              <a:schemeClr val="accent4"/>
            </a:solidFill>
          </p:grpSpPr>
          <p:sp>
            <p:nvSpPr>
              <p:cNvPr id="136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0" name="Rounded Rectangle 119"/>
            <p:cNvSpPr/>
            <p:nvPr/>
          </p:nvSpPr>
          <p:spPr>
            <a:xfrm>
              <a:off x="2254233" y="1302756"/>
              <a:ext cx="266425" cy="407246"/>
            </a:xfrm>
            <a:prstGeom prst="roundRect">
              <a:avLst>
                <a:gd name="adj" fmla="val 1126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2573868" y="1494781"/>
              <a:ext cx="220176" cy="5040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ys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840758" y="1878492"/>
              <a:ext cx="229277" cy="309000"/>
              <a:chOff x="5892800" y="3820795"/>
              <a:chExt cx="1731962" cy="1812925"/>
            </a:xfrm>
            <a:solidFill>
              <a:schemeClr val="accent2"/>
            </a:solidFill>
          </p:grpSpPr>
          <p:sp>
            <p:nvSpPr>
              <p:cNvPr id="132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" name="Rounded Rectangle 122"/>
            <p:cNvSpPr/>
            <p:nvPr/>
          </p:nvSpPr>
          <p:spPr>
            <a:xfrm>
              <a:off x="2254233" y="1819911"/>
              <a:ext cx="266425" cy="407246"/>
            </a:xfrm>
            <a:prstGeom prst="roundRect">
              <a:avLst>
                <a:gd name="adj" fmla="val 1126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2573868" y="2023467"/>
              <a:ext cx="220176" cy="5040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ys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2840758" y="2400855"/>
              <a:ext cx="229277" cy="309000"/>
              <a:chOff x="5892800" y="3820795"/>
              <a:chExt cx="1731962" cy="1812925"/>
            </a:xfrm>
            <a:solidFill>
              <a:schemeClr val="accent6">
                <a:lumMod val="10000"/>
              </a:schemeClr>
            </a:solidFill>
          </p:grpSpPr>
          <p:sp>
            <p:nvSpPr>
              <p:cNvPr id="128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6" name="Rounded Rectangle 125"/>
            <p:cNvSpPr/>
            <p:nvPr/>
          </p:nvSpPr>
          <p:spPr>
            <a:xfrm>
              <a:off x="2254233" y="2342275"/>
              <a:ext cx="266425" cy="407246"/>
            </a:xfrm>
            <a:prstGeom prst="roundRect">
              <a:avLst>
                <a:gd name="adj" fmla="val 11262"/>
              </a:avLst>
            </a:prstGeom>
            <a:solidFill>
              <a:schemeClr val="accent6">
                <a:lumMod val="1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2573868" y="2545830"/>
              <a:ext cx="220176" cy="5040"/>
            </a:xfrm>
            <a:prstGeom prst="line">
              <a:avLst/>
            </a:prstGeom>
            <a:ln w="12700" cap="rnd">
              <a:solidFill>
                <a:schemeClr val="accent6">
                  <a:lumMod val="10000"/>
                </a:schemeClr>
              </a:solidFill>
              <a:prstDash val="sys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2254233" y="3516142"/>
              <a:ext cx="1843174" cy="509025"/>
              <a:chOff x="8960182" y="4803317"/>
              <a:chExt cx="1843174" cy="509025"/>
            </a:xfrm>
          </p:grpSpPr>
          <p:sp>
            <p:nvSpPr>
              <p:cNvPr id="160" name="Rounded Rectangle 159"/>
              <p:cNvSpPr/>
              <p:nvPr/>
            </p:nvSpPr>
            <p:spPr>
              <a:xfrm>
                <a:off x="8960182" y="4803317"/>
                <a:ext cx="286498" cy="407508"/>
              </a:xfrm>
              <a:prstGeom prst="roundRect">
                <a:avLst>
                  <a:gd name="adj" fmla="val 11262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9051603" y="4904834"/>
                <a:ext cx="286498" cy="407508"/>
              </a:xfrm>
              <a:prstGeom prst="roundRect">
                <a:avLst>
                  <a:gd name="adj" fmla="val 11262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9372832" y="5096258"/>
                <a:ext cx="238710" cy="283"/>
              </a:xfrm>
              <a:prstGeom prst="line">
                <a:avLst/>
              </a:prstGeom>
              <a:ln w="6350" cap="rnd">
                <a:solidFill>
                  <a:schemeClr val="bg2">
                    <a:lumMod val="50000"/>
                  </a:schemeClr>
                </a:solidFill>
                <a:headEnd type="oval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" name="Group 162"/>
              <p:cNvGrpSpPr/>
              <p:nvPr/>
            </p:nvGrpSpPr>
            <p:grpSpPr>
              <a:xfrm rot="5400000">
                <a:off x="9767560" y="4904835"/>
                <a:ext cx="246551" cy="332280"/>
                <a:chOff x="5892800" y="3820795"/>
                <a:chExt cx="1731962" cy="1812925"/>
              </a:xfrm>
              <a:solidFill>
                <a:schemeClr val="accent5"/>
              </a:solidFill>
            </p:grpSpPr>
            <p:sp>
              <p:nvSpPr>
                <p:cNvPr id="167" name="Oval 39"/>
                <p:cNvSpPr>
                  <a:spLocks noChangeArrowheads="1"/>
                </p:cNvSpPr>
                <p:nvPr/>
              </p:nvSpPr>
              <p:spPr bwMode="auto">
                <a:xfrm>
                  <a:off x="5892800" y="3820795"/>
                  <a:ext cx="1731962" cy="4921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0"/>
                <p:cNvSpPr>
                  <a:spLocks/>
                </p:cNvSpPr>
                <p:nvPr/>
              </p:nvSpPr>
              <p:spPr bwMode="auto">
                <a:xfrm>
                  <a:off x="5892800" y="4171633"/>
                  <a:ext cx="1731962" cy="592137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1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1"/>
                      </a:lnTo>
                      <a:cubicBezTo>
                        <a:pt x="4546" y="871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1"/>
                <p:cNvSpPr>
                  <a:spLocks/>
                </p:cNvSpPr>
                <p:nvPr/>
              </p:nvSpPr>
              <p:spPr bwMode="auto">
                <a:xfrm>
                  <a:off x="5892800" y="4612958"/>
                  <a:ext cx="1731962" cy="592137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1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1"/>
                      </a:lnTo>
                      <a:cubicBezTo>
                        <a:pt x="4546" y="871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2"/>
                <p:cNvSpPr>
                  <a:spLocks/>
                </p:cNvSpPr>
                <p:nvPr/>
              </p:nvSpPr>
              <p:spPr bwMode="auto">
                <a:xfrm>
                  <a:off x="5892800" y="5041583"/>
                  <a:ext cx="1731962" cy="592137"/>
                </a:xfrm>
                <a:custGeom>
                  <a:avLst/>
                  <a:gdLst>
                    <a:gd name="T0" fmla="*/ 0 w 4546"/>
                    <a:gd name="T1" fmla="*/ 861 h 1553"/>
                    <a:gd name="T2" fmla="*/ 0 w 4546"/>
                    <a:gd name="T3" fmla="*/ 0 h 1553"/>
                    <a:gd name="T4" fmla="*/ 2273 w 4546"/>
                    <a:gd name="T5" fmla="*/ 639 h 1553"/>
                    <a:gd name="T6" fmla="*/ 4546 w 4546"/>
                    <a:gd name="T7" fmla="*/ 0 h 1553"/>
                    <a:gd name="T8" fmla="*/ 4546 w 4546"/>
                    <a:gd name="T9" fmla="*/ 872 h 1553"/>
                    <a:gd name="T10" fmla="*/ 2266 w 4546"/>
                    <a:gd name="T11" fmla="*/ 1553 h 1553"/>
                    <a:gd name="T12" fmla="*/ 0 w 4546"/>
                    <a:gd name="T13" fmla="*/ 861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46" h="1553">
                      <a:moveTo>
                        <a:pt x="0" y="861"/>
                      </a:moveTo>
                      <a:lnTo>
                        <a:pt x="0" y="0"/>
                      </a:lnTo>
                      <a:cubicBezTo>
                        <a:pt x="0" y="0"/>
                        <a:pt x="7" y="639"/>
                        <a:pt x="2273" y="639"/>
                      </a:cubicBezTo>
                      <a:cubicBezTo>
                        <a:pt x="4539" y="639"/>
                        <a:pt x="4546" y="0"/>
                        <a:pt x="4546" y="0"/>
                      </a:cubicBezTo>
                      <a:lnTo>
                        <a:pt x="4546" y="872"/>
                      </a:lnTo>
                      <a:cubicBezTo>
                        <a:pt x="4546" y="872"/>
                        <a:pt x="4531" y="1553"/>
                        <a:pt x="2266" y="1553"/>
                      </a:cubicBezTo>
                      <a:cubicBezTo>
                        <a:pt x="0" y="1553"/>
                        <a:pt x="0" y="861"/>
                        <a:pt x="0" y="8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" name="Rounded Rectangle 163"/>
              <p:cNvSpPr/>
              <p:nvPr/>
            </p:nvSpPr>
            <p:spPr>
              <a:xfrm>
                <a:off x="10425437" y="4803317"/>
                <a:ext cx="286498" cy="407508"/>
              </a:xfrm>
              <a:prstGeom prst="roundRect">
                <a:avLst>
                  <a:gd name="adj" fmla="val 11262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>
                <a:off x="10516858" y="4904834"/>
                <a:ext cx="286498" cy="407508"/>
              </a:xfrm>
              <a:prstGeom prst="roundRect">
                <a:avLst>
                  <a:gd name="adj" fmla="val 11262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flipH="1" flipV="1">
                <a:off x="10087709" y="5096258"/>
                <a:ext cx="238710" cy="283"/>
              </a:xfrm>
              <a:prstGeom prst="line">
                <a:avLst/>
              </a:prstGeom>
              <a:ln w="6350" cap="rnd">
                <a:solidFill>
                  <a:schemeClr val="bg2">
                    <a:lumMod val="50000"/>
                  </a:schemeClr>
                </a:solidFill>
                <a:headEnd type="oval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/>
            <p:nvPr/>
          </p:nvGrpSpPr>
          <p:grpSpPr>
            <a:xfrm>
              <a:off x="2840758" y="2968163"/>
              <a:ext cx="229277" cy="309000"/>
              <a:chOff x="5892800" y="3820795"/>
              <a:chExt cx="1731962" cy="1812925"/>
            </a:xfrm>
            <a:solidFill>
              <a:schemeClr val="accent3"/>
            </a:solidFill>
          </p:grpSpPr>
          <p:sp>
            <p:nvSpPr>
              <p:cNvPr id="205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9" name="Rounded Rectangle 208"/>
            <p:cNvSpPr/>
            <p:nvPr/>
          </p:nvSpPr>
          <p:spPr>
            <a:xfrm>
              <a:off x="2254233" y="2909583"/>
              <a:ext cx="266425" cy="407246"/>
            </a:xfrm>
            <a:prstGeom prst="roundRect">
              <a:avLst>
                <a:gd name="adj" fmla="val 1126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2573868" y="3113138"/>
              <a:ext cx="220176" cy="5040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ys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Chevron 210"/>
            <p:cNvSpPr/>
            <p:nvPr/>
          </p:nvSpPr>
          <p:spPr>
            <a:xfrm rot="10800000">
              <a:off x="3182600" y="3061065"/>
              <a:ext cx="164341" cy="150412"/>
            </a:xfrm>
            <a:prstGeom prst="chevron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Chevron 211"/>
            <p:cNvSpPr/>
            <p:nvPr/>
          </p:nvSpPr>
          <p:spPr>
            <a:xfrm rot="10800000">
              <a:off x="3325718" y="3067503"/>
              <a:ext cx="164339" cy="150412"/>
            </a:xfrm>
            <a:prstGeom prst="chevron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3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Authorization middleware for all user interactions.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548683" y="772783"/>
            <a:ext cx="563369" cy="3871515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idx="1"/>
          </p:nvPr>
        </p:nvSpPr>
        <p:spPr>
          <a:xfrm>
            <a:off x="4770017" y="786584"/>
            <a:ext cx="4167961" cy="1807927"/>
          </a:xfrm>
        </p:spPr>
        <p:txBody>
          <a:bodyPr>
            <a:normAutofit lnSpcReduction="10000"/>
          </a:bodyPr>
          <a:lstStyle/>
          <a:p>
            <a:pPr marL="14049" indent="0">
              <a:lnSpc>
                <a:spcPct val="150000"/>
              </a:lnSpc>
              <a:buNone/>
            </a:pPr>
            <a:r>
              <a:rPr lang="en-US" sz="1600" b="1" dirty="0" smtClean="0"/>
              <a:t>Pros: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Authorization team handles authorization complexity and boilerplate.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No standardization difficulty.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Aligns with other edge elements like load balancing.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796917" y="950708"/>
            <a:ext cx="406114" cy="547326"/>
            <a:chOff x="5892800" y="3820795"/>
            <a:chExt cx="1731962" cy="1812925"/>
          </a:xfrm>
          <a:solidFill>
            <a:schemeClr val="accent1"/>
          </a:solidFill>
        </p:grpSpPr>
        <p:sp>
          <p:nvSpPr>
            <p:cNvPr id="78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2758017" y="846946"/>
            <a:ext cx="471914" cy="721348"/>
          </a:xfrm>
          <a:prstGeom prst="roundRect">
            <a:avLst>
              <a:gd name="adj" fmla="val 1126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3324180" y="1207500"/>
            <a:ext cx="389993" cy="8928"/>
          </a:xfrm>
          <a:prstGeom prst="line">
            <a:avLst/>
          </a:prstGeom>
          <a:ln w="12700" cap="rnd">
            <a:solidFill>
              <a:schemeClr val="accent1"/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796917" y="1867293"/>
            <a:ext cx="406114" cy="547326"/>
            <a:chOff x="5892800" y="3820795"/>
            <a:chExt cx="1731962" cy="1812925"/>
          </a:xfrm>
          <a:solidFill>
            <a:schemeClr val="accent4"/>
          </a:solidFill>
        </p:grpSpPr>
        <p:sp>
          <p:nvSpPr>
            <p:cNvPr id="74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2758017" y="1783955"/>
            <a:ext cx="471914" cy="721348"/>
          </a:xfrm>
          <a:prstGeom prst="roundRect">
            <a:avLst>
              <a:gd name="adj" fmla="val 11262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3324180" y="2124085"/>
            <a:ext cx="389993" cy="8928"/>
          </a:xfrm>
          <a:prstGeom prst="line">
            <a:avLst/>
          </a:prstGeom>
          <a:ln w="12700" cap="rnd">
            <a:solidFill>
              <a:schemeClr val="accent4"/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796917" y="2803745"/>
            <a:ext cx="406114" cy="547326"/>
            <a:chOff x="5892800" y="3820795"/>
            <a:chExt cx="1731962" cy="1812925"/>
          </a:xfrm>
          <a:solidFill>
            <a:schemeClr val="accent2"/>
          </a:solidFill>
        </p:grpSpPr>
        <p:sp>
          <p:nvSpPr>
            <p:cNvPr id="70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2758017" y="2699983"/>
            <a:ext cx="471914" cy="721348"/>
          </a:xfrm>
          <a:prstGeom prst="roundRect">
            <a:avLst>
              <a:gd name="adj" fmla="val 1126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3324180" y="3060537"/>
            <a:ext cx="389993" cy="8928"/>
          </a:xfrm>
          <a:prstGeom prst="line">
            <a:avLst/>
          </a:prstGeom>
          <a:ln w="12700" cap="rnd">
            <a:solidFill>
              <a:schemeClr val="accent2"/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796917" y="3728997"/>
            <a:ext cx="406114" cy="547326"/>
            <a:chOff x="5892800" y="3820795"/>
            <a:chExt cx="1731962" cy="1812925"/>
          </a:xfrm>
          <a:solidFill>
            <a:schemeClr val="accent6">
              <a:lumMod val="10000"/>
            </a:schemeClr>
          </a:solidFill>
        </p:grpSpPr>
        <p:sp>
          <p:nvSpPr>
            <p:cNvPr id="66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2758017" y="3625235"/>
            <a:ext cx="471914" cy="721348"/>
          </a:xfrm>
          <a:prstGeom prst="roundRect">
            <a:avLst>
              <a:gd name="adj" fmla="val 11262"/>
            </a:avLst>
          </a:prstGeom>
          <a:solidFill>
            <a:schemeClr val="accent6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3324180" y="3985789"/>
            <a:ext cx="389993" cy="8928"/>
          </a:xfrm>
          <a:prstGeom prst="line">
            <a:avLst/>
          </a:prstGeom>
          <a:ln w="12700" cap="rnd">
            <a:solidFill>
              <a:schemeClr val="accent6">
                <a:lumMod val="1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213646" y="1207500"/>
            <a:ext cx="389993" cy="8928"/>
          </a:xfrm>
          <a:prstGeom prst="line">
            <a:avLst/>
          </a:prstGeom>
          <a:ln w="12700" cap="rnd">
            <a:solidFill>
              <a:schemeClr val="accent1"/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213646" y="2124085"/>
            <a:ext cx="389993" cy="8928"/>
          </a:xfrm>
          <a:prstGeom prst="line">
            <a:avLst/>
          </a:prstGeom>
          <a:ln w="12700" cap="rnd">
            <a:solidFill>
              <a:schemeClr val="accent4"/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213646" y="3060537"/>
            <a:ext cx="389993" cy="8928"/>
          </a:xfrm>
          <a:prstGeom prst="line">
            <a:avLst/>
          </a:prstGeom>
          <a:ln w="12700" cap="rnd">
            <a:solidFill>
              <a:schemeClr val="accent2"/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213646" y="3985789"/>
            <a:ext cx="389993" cy="8928"/>
          </a:xfrm>
          <a:prstGeom prst="line">
            <a:avLst/>
          </a:prstGeom>
          <a:ln w="12700" cap="rnd">
            <a:solidFill>
              <a:schemeClr val="accent6">
                <a:lumMod val="1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96562" y="2119983"/>
            <a:ext cx="626996" cy="553357"/>
            <a:chOff x="1371600" y="3865563"/>
            <a:chExt cx="1884363" cy="1389062"/>
          </a:xfrm>
          <a:solidFill>
            <a:schemeClr val="tx1"/>
          </a:solidFill>
        </p:grpSpPr>
        <p:sp>
          <p:nvSpPr>
            <p:cNvPr id="87" name="Rectangle 5"/>
            <p:cNvSpPr>
              <a:spLocks noChangeArrowheads="1"/>
            </p:cNvSpPr>
            <p:nvPr/>
          </p:nvSpPr>
          <p:spPr bwMode="auto">
            <a:xfrm>
              <a:off x="1885950" y="4459288"/>
              <a:ext cx="125413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2152650" y="4349750"/>
              <a:ext cx="125413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2403475" y="4459288"/>
              <a:ext cx="127000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2640013" y="4349750"/>
              <a:ext cx="123825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1793875" y="4076700"/>
              <a:ext cx="1039813" cy="350837"/>
            </a:xfrm>
            <a:custGeom>
              <a:avLst/>
              <a:gdLst>
                <a:gd name="T0" fmla="*/ 1376 w 3281"/>
                <a:gd name="T1" fmla="*/ 448 h 1108"/>
                <a:gd name="T2" fmla="*/ 2175 w 3281"/>
                <a:gd name="T3" fmla="*/ 960 h 1108"/>
                <a:gd name="T4" fmla="*/ 3281 w 3281"/>
                <a:gd name="T5" fmla="*/ 160 h 1108"/>
                <a:gd name="T6" fmla="*/ 3165 w 3281"/>
                <a:gd name="T7" fmla="*/ 0 h 1108"/>
                <a:gd name="T8" fmla="*/ 2169 w 3281"/>
                <a:gd name="T9" fmla="*/ 721 h 1108"/>
                <a:gd name="T10" fmla="*/ 1386 w 3281"/>
                <a:gd name="T11" fmla="*/ 219 h 1108"/>
                <a:gd name="T12" fmla="*/ 0 w 3281"/>
                <a:gd name="T13" fmla="*/ 932 h 1108"/>
                <a:gd name="T14" fmla="*/ 91 w 3281"/>
                <a:gd name="T15" fmla="*/ 1108 h 1108"/>
                <a:gd name="T16" fmla="*/ 1376 w 3281"/>
                <a:gd name="T17" fmla="*/ 44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1" h="1108">
                  <a:moveTo>
                    <a:pt x="1376" y="448"/>
                  </a:moveTo>
                  <a:lnTo>
                    <a:pt x="2175" y="960"/>
                  </a:lnTo>
                  <a:lnTo>
                    <a:pt x="3281" y="160"/>
                  </a:lnTo>
                  <a:lnTo>
                    <a:pt x="3165" y="0"/>
                  </a:lnTo>
                  <a:lnTo>
                    <a:pt x="2169" y="721"/>
                  </a:lnTo>
                  <a:lnTo>
                    <a:pt x="1386" y="219"/>
                  </a:lnTo>
                  <a:lnTo>
                    <a:pt x="0" y="932"/>
                  </a:lnTo>
                  <a:lnTo>
                    <a:pt x="91" y="1108"/>
                  </a:lnTo>
                  <a:lnTo>
                    <a:pt x="1376" y="4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1995488" y="4913313"/>
              <a:ext cx="631825" cy="341312"/>
            </a:xfrm>
            <a:custGeom>
              <a:avLst/>
              <a:gdLst>
                <a:gd name="T0" fmla="*/ 1203 w 1993"/>
                <a:gd name="T1" fmla="*/ 141 h 1078"/>
                <a:gd name="T2" fmla="*/ 1516 w 1993"/>
                <a:gd name="T3" fmla="*/ 13 h 1078"/>
                <a:gd name="T4" fmla="*/ 1993 w 1993"/>
                <a:gd name="T5" fmla="*/ 1078 h 1078"/>
                <a:gd name="T6" fmla="*/ 0 w 1993"/>
                <a:gd name="T7" fmla="*/ 1078 h 1078"/>
                <a:gd name="T8" fmla="*/ 480 w 1993"/>
                <a:gd name="T9" fmla="*/ 0 h 1078"/>
                <a:gd name="T10" fmla="*/ 787 w 1993"/>
                <a:gd name="T11" fmla="*/ 14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1078">
                  <a:moveTo>
                    <a:pt x="1203" y="141"/>
                  </a:moveTo>
                  <a:lnTo>
                    <a:pt x="1516" y="13"/>
                  </a:lnTo>
                  <a:lnTo>
                    <a:pt x="1993" y="1078"/>
                  </a:lnTo>
                  <a:lnTo>
                    <a:pt x="0" y="1078"/>
                  </a:lnTo>
                  <a:lnTo>
                    <a:pt x="480" y="0"/>
                  </a:lnTo>
                  <a:lnTo>
                    <a:pt x="787" y="141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"/>
            <p:cNvSpPr>
              <a:spLocks noEditPoints="1"/>
            </p:cNvSpPr>
            <p:nvPr/>
          </p:nvSpPr>
          <p:spPr bwMode="auto">
            <a:xfrm>
              <a:off x="1371600" y="3865563"/>
              <a:ext cx="1884363" cy="1095375"/>
            </a:xfrm>
            <a:custGeom>
              <a:avLst/>
              <a:gdLst>
                <a:gd name="T0" fmla="*/ 338 w 5940"/>
                <a:gd name="T1" fmla="*/ 337 h 3456"/>
                <a:gd name="T2" fmla="*/ 5603 w 5940"/>
                <a:gd name="T3" fmla="*/ 337 h 3456"/>
                <a:gd name="T4" fmla="*/ 5603 w 5940"/>
                <a:gd name="T5" fmla="*/ 3119 h 3456"/>
                <a:gd name="T6" fmla="*/ 338 w 5940"/>
                <a:gd name="T7" fmla="*/ 3119 h 3456"/>
                <a:gd name="T8" fmla="*/ 338 w 5940"/>
                <a:gd name="T9" fmla="*/ 337 h 3456"/>
                <a:gd name="T10" fmla="*/ 5940 w 5940"/>
                <a:gd name="T11" fmla="*/ 0 h 3456"/>
                <a:gd name="T12" fmla="*/ 0 w 5940"/>
                <a:gd name="T13" fmla="*/ 0 h 3456"/>
                <a:gd name="T14" fmla="*/ 0 w 5940"/>
                <a:gd name="T15" fmla="*/ 3456 h 3456"/>
                <a:gd name="T16" fmla="*/ 5939 w 5940"/>
                <a:gd name="T17" fmla="*/ 3456 h 3456"/>
                <a:gd name="T18" fmla="*/ 5939 w 5940"/>
                <a:gd name="T19" fmla="*/ 3164 h 3456"/>
                <a:gd name="T20" fmla="*/ 5940 w 5940"/>
                <a:gd name="T21" fmla="*/ 3164 h 3456"/>
                <a:gd name="T22" fmla="*/ 5940 w 5940"/>
                <a:gd name="T23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0" h="3456">
                  <a:moveTo>
                    <a:pt x="338" y="337"/>
                  </a:moveTo>
                  <a:lnTo>
                    <a:pt x="5603" y="337"/>
                  </a:lnTo>
                  <a:lnTo>
                    <a:pt x="5603" y="3119"/>
                  </a:lnTo>
                  <a:lnTo>
                    <a:pt x="338" y="3119"/>
                  </a:lnTo>
                  <a:lnTo>
                    <a:pt x="338" y="337"/>
                  </a:lnTo>
                  <a:close/>
                  <a:moveTo>
                    <a:pt x="5940" y="0"/>
                  </a:moveTo>
                  <a:lnTo>
                    <a:pt x="0" y="0"/>
                  </a:lnTo>
                  <a:lnTo>
                    <a:pt x="0" y="3456"/>
                  </a:lnTo>
                  <a:lnTo>
                    <a:pt x="5939" y="3456"/>
                  </a:lnTo>
                  <a:lnTo>
                    <a:pt x="5939" y="3164"/>
                  </a:lnTo>
                  <a:lnTo>
                    <a:pt x="5940" y="3164"/>
                  </a:lnTo>
                  <a:lnTo>
                    <a:pt x="594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Connector 93"/>
          <p:cNvCxnSpPr/>
          <p:nvPr/>
        </p:nvCxnSpPr>
        <p:spPr>
          <a:xfrm flipV="1">
            <a:off x="1017064" y="2393786"/>
            <a:ext cx="438113" cy="10163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Content Placeholder 5"/>
          <p:cNvSpPr txBox="1">
            <a:spLocks/>
          </p:cNvSpPr>
          <p:nvPr/>
        </p:nvSpPr>
        <p:spPr>
          <a:xfrm>
            <a:off x="4770017" y="2789191"/>
            <a:ext cx="4246020" cy="180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3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lnSpc>
                <a:spcPct val="150000"/>
              </a:lnSpc>
              <a:buNone/>
            </a:pPr>
            <a:r>
              <a:rPr lang="en-US" sz="1600" b="1" dirty="0"/>
              <a:t>Cons: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Must scale to highest scale system.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Reintroduces many of the negatives of the monolith.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Still doesn’t solve for non-request reply semantics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93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33" r="25833" b="6914"/>
          <a:stretch/>
        </p:blipFill>
        <p:spPr>
          <a:xfrm>
            <a:off x="0" y="0"/>
            <a:ext cx="9144000" cy="4787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-10633" y="1355"/>
            <a:ext cx="9144000" cy="4787900"/>
          </a:xfrm>
          <a:prstGeom prst="rect">
            <a:avLst/>
          </a:prstGeom>
          <a:gradFill flip="none" rotWithShape="1">
            <a:gsLst>
              <a:gs pos="91000">
                <a:schemeClr val="bg1">
                  <a:alpha val="0"/>
                </a:schemeClr>
              </a:gs>
              <a:gs pos="39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do would we ideally want?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137" y="942983"/>
            <a:ext cx="5190963" cy="3834697"/>
          </a:xfrm>
        </p:spPr>
        <p:txBody>
          <a:bodyPr>
            <a:normAutofit/>
          </a:bodyPr>
          <a:lstStyle/>
          <a:p>
            <a:pPr marL="14049" indent="0">
              <a:buNone/>
            </a:pPr>
            <a:r>
              <a:rPr lang="en-US" sz="1400" dirty="0" smtClean="0"/>
              <a:t>Management </a:t>
            </a:r>
            <a:r>
              <a:rPr lang="en-US" sz="1400" dirty="0"/>
              <a:t>of what a user’s rules are should occur in one place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endParaRPr lang="en-US" sz="1400" dirty="0" smtClean="0"/>
          </a:p>
          <a:p>
            <a:pPr marL="14049" indent="0">
              <a:buNone/>
            </a:pPr>
            <a:r>
              <a:rPr lang="en-US" sz="1400" dirty="0" smtClean="0"/>
              <a:t>Resolution of the rules should be distributable.</a:t>
            </a:r>
            <a:br>
              <a:rPr lang="en-US" sz="1400" dirty="0" smtClean="0"/>
            </a:br>
            <a:endParaRPr lang="en-US" sz="1400" dirty="0" smtClean="0"/>
          </a:p>
          <a:p>
            <a:pPr marL="14049" indent="0">
              <a:buNone/>
            </a:pPr>
            <a:r>
              <a:rPr lang="en-US" sz="1400" dirty="0" smtClean="0"/>
              <a:t>Creation of authorization rules about entities should be controllable by the owners of the entities.</a:t>
            </a:r>
            <a:br>
              <a:rPr lang="en-US" sz="1400" dirty="0" smtClean="0"/>
            </a:br>
            <a:endParaRPr lang="en-US" sz="1400" dirty="0" smtClean="0"/>
          </a:p>
          <a:p>
            <a:pPr marL="14049" indent="0">
              <a:buNone/>
            </a:pPr>
            <a:r>
              <a:rPr lang="en-US" sz="1400" dirty="0" smtClean="0"/>
              <a:t>Services other than the owners of the entities, must be able to display the entities.</a:t>
            </a:r>
            <a:br>
              <a:rPr lang="en-US" sz="1400" dirty="0" smtClean="0"/>
            </a:br>
            <a:endParaRPr lang="en-US" sz="1400" dirty="0" smtClean="0"/>
          </a:p>
          <a:p>
            <a:pPr marL="14049" indent="0">
              <a:buNone/>
            </a:pPr>
            <a:r>
              <a:rPr lang="en-US" sz="1400" dirty="0"/>
              <a:t>An authorization system must not assume all use cases are request/reply single entity contexts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endParaRPr lang="en-US" sz="1400" dirty="0" smtClean="0"/>
          </a:p>
          <a:p>
            <a:pPr marL="14049" indent="0">
              <a:buNone/>
            </a:pPr>
            <a:r>
              <a:rPr lang="en-US" sz="1400" dirty="0" smtClean="0"/>
              <a:t>Rule resolution must not require talking to the owners of entity data.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Kasey/Wil</a:t>
            </a:r>
          </a:p>
        </p:txBody>
      </p:sp>
    </p:spTree>
    <p:extLst>
      <p:ext uri="{BB962C8B-B14F-4D97-AF65-F5344CB8AC3E}">
        <p14:creationId xmlns:p14="http://schemas.microsoft.com/office/powerpoint/2010/main" val="9108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</p:spTree>
    <p:extLst>
      <p:ext uri="{BB962C8B-B14F-4D97-AF65-F5344CB8AC3E}">
        <p14:creationId xmlns:p14="http://schemas.microsoft.com/office/powerpoint/2010/main" val="19597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system we want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  <p:sp>
        <p:nvSpPr>
          <p:cNvPr id="155" name="Content Placeholder 5"/>
          <p:cNvSpPr>
            <a:spLocks noGrp="1"/>
          </p:cNvSpPr>
          <p:nvPr>
            <p:ph idx="1"/>
          </p:nvPr>
        </p:nvSpPr>
        <p:spPr>
          <a:xfrm>
            <a:off x="4460051" y="942244"/>
            <a:ext cx="4366121" cy="33802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Rules are stored as data.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Distributed by our existing event entity system.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Rules can be updated via a system that the authorization team controls.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Microservices</a:t>
            </a:r>
            <a:r>
              <a:rPr lang="en-US" sz="1600" dirty="0" smtClean="0"/>
              <a:t> with scalability concerns or that are not request/reply can cache locally via events.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Others can use a restful API into the data.</a:t>
            </a:r>
          </a:p>
          <a:p>
            <a:pPr marL="14049" indent="0">
              <a:lnSpc>
                <a:spcPct val="150000"/>
              </a:lnSpc>
              <a:buNone/>
            </a:pPr>
            <a:endParaRPr lang="en-US" sz="1600" dirty="0" smtClean="0"/>
          </a:p>
        </p:txBody>
      </p:sp>
      <p:grpSp>
        <p:nvGrpSpPr>
          <p:cNvPr id="76" name="Group 75"/>
          <p:cNvGrpSpPr/>
          <p:nvPr/>
        </p:nvGrpSpPr>
        <p:grpSpPr>
          <a:xfrm>
            <a:off x="296562" y="2119983"/>
            <a:ext cx="626996" cy="553357"/>
            <a:chOff x="1371600" y="3865563"/>
            <a:chExt cx="1884363" cy="1389062"/>
          </a:xfrm>
          <a:solidFill>
            <a:schemeClr val="tx1"/>
          </a:solidFill>
        </p:grpSpPr>
        <p:sp>
          <p:nvSpPr>
            <p:cNvPr id="78" name="Rectangle 5"/>
            <p:cNvSpPr>
              <a:spLocks noChangeArrowheads="1"/>
            </p:cNvSpPr>
            <p:nvPr/>
          </p:nvSpPr>
          <p:spPr bwMode="auto">
            <a:xfrm>
              <a:off x="1885950" y="4459288"/>
              <a:ext cx="125413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"/>
            <p:cNvSpPr>
              <a:spLocks noChangeArrowheads="1"/>
            </p:cNvSpPr>
            <p:nvPr/>
          </p:nvSpPr>
          <p:spPr bwMode="auto">
            <a:xfrm>
              <a:off x="2152650" y="4349750"/>
              <a:ext cx="125413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2403475" y="4459288"/>
              <a:ext cx="127000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"/>
            <p:cNvSpPr>
              <a:spLocks noChangeArrowheads="1"/>
            </p:cNvSpPr>
            <p:nvPr/>
          </p:nvSpPr>
          <p:spPr bwMode="auto">
            <a:xfrm>
              <a:off x="2640013" y="4349750"/>
              <a:ext cx="123825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1793875" y="4076700"/>
              <a:ext cx="1039813" cy="350837"/>
            </a:xfrm>
            <a:custGeom>
              <a:avLst/>
              <a:gdLst>
                <a:gd name="T0" fmla="*/ 1376 w 3281"/>
                <a:gd name="T1" fmla="*/ 448 h 1108"/>
                <a:gd name="T2" fmla="*/ 2175 w 3281"/>
                <a:gd name="T3" fmla="*/ 960 h 1108"/>
                <a:gd name="T4" fmla="*/ 3281 w 3281"/>
                <a:gd name="T5" fmla="*/ 160 h 1108"/>
                <a:gd name="T6" fmla="*/ 3165 w 3281"/>
                <a:gd name="T7" fmla="*/ 0 h 1108"/>
                <a:gd name="T8" fmla="*/ 2169 w 3281"/>
                <a:gd name="T9" fmla="*/ 721 h 1108"/>
                <a:gd name="T10" fmla="*/ 1386 w 3281"/>
                <a:gd name="T11" fmla="*/ 219 h 1108"/>
                <a:gd name="T12" fmla="*/ 0 w 3281"/>
                <a:gd name="T13" fmla="*/ 932 h 1108"/>
                <a:gd name="T14" fmla="*/ 91 w 3281"/>
                <a:gd name="T15" fmla="*/ 1108 h 1108"/>
                <a:gd name="T16" fmla="*/ 1376 w 3281"/>
                <a:gd name="T17" fmla="*/ 44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1" h="1108">
                  <a:moveTo>
                    <a:pt x="1376" y="448"/>
                  </a:moveTo>
                  <a:lnTo>
                    <a:pt x="2175" y="960"/>
                  </a:lnTo>
                  <a:lnTo>
                    <a:pt x="3281" y="160"/>
                  </a:lnTo>
                  <a:lnTo>
                    <a:pt x="3165" y="0"/>
                  </a:lnTo>
                  <a:lnTo>
                    <a:pt x="2169" y="721"/>
                  </a:lnTo>
                  <a:lnTo>
                    <a:pt x="1386" y="219"/>
                  </a:lnTo>
                  <a:lnTo>
                    <a:pt x="0" y="932"/>
                  </a:lnTo>
                  <a:lnTo>
                    <a:pt x="91" y="1108"/>
                  </a:lnTo>
                  <a:lnTo>
                    <a:pt x="1376" y="4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1995488" y="4913313"/>
              <a:ext cx="631825" cy="341312"/>
            </a:xfrm>
            <a:custGeom>
              <a:avLst/>
              <a:gdLst>
                <a:gd name="T0" fmla="*/ 1203 w 1993"/>
                <a:gd name="T1" fmla="*/ 141 h 1078"/>
                <a:gd name="T2" fmla="*/ 1516 w 1993"/>
                <a:gd name="T3" fmla="*/ 13 h 1078"/>
                <a:gd name="T4" fmla="*/ 1993 w 1993"/>
                <a:gd name="T5" fmla="*/ 1078 h 1078"/>
                <a:gd name="T6" fmla="*/ 0 w 1993"/>
                <a:gd name="T7" fmla="*/ 1078 h 1078"/>
                <a:gd name="T8" fmla="*/ 480 w 1993"/>
                <a:gd name="T9" fmla="*/ 0 h 1078"/>
                <a:gd name="T10" fmla="*/ 787 w 1993"/>
                <a:gd name="T11" fmla="*/ 14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1078">
                  <a:moveTo>
                    <a:pt x="1203" y="141"/>
                  </a:moveTo>
                  <a:lnTo>
                    <a:pt x="1516" y="13"/>
                  </a:lnTo>
                  <a:lnTo>
                    <a:pt x="1993" y="1078"/>
                  </a:lnTo>
                  <a:lnTo>
                    <a:pt x="0" y="1078"/>
                  </a:lnTo>
                  <a:lnTo>
                    <a:pt x="480" y="0"/>
                  </a:lnTo>
                  <a:lnTo>
                    <a:pt x="787" y="141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"/>
            <p:cNvSpPr>
              <a:spLocks noEditPoints="1"/>
            </p:cNvSpPr>
            <p:nvPr/>
          </p:nvSpPr>
          <p:spPr bwMode="auto">
            <a:xfrm>
              <a:off x="1371600" y="3865563"/>
              <a:ext cx="1884363" cy="1095375"/>
            </a:xfrm>
            <a:custGeom>
              <a:avLst/>
              <a:gdLst>
                <a:gd name="T0" fmla="*/ 338 w 5940"/>
                <a:gd name="T1" fmla="*/ 337 h 3456"/>
                <a:gd name="T2" fmla="*/ 5603 w 5940"/>
                <a:gd name="T3" fmla="*/ 337 h 3456"/>
                <a:gd name="T4" fmla="*/ 5603 w 5940"/>
                <a:gd name="T5" fmla="*/ 3119 h 3456"/>
                <a:gd name="T6" fmla="*/ 338 w 5940"/>
                <a:gd name="T7" fmla="*/ 3119 h 3456"/>
                <a:gd name="T8" fmla="*/ 338 w 5940"/>
                <a:gd name="T9" fmla="*/ 337 h 3456"/>
                <a:gd name="T10" fmla="*/ 5940 w 5940"/>
                <a:gd name="T11" fmla="*/ 0 h 3456"/>
                <a:gd name="T12" fmla="*/ 0 w 5940"/>
                <a:gd name="T13" fmla="*/ 0 h 3456"/>
                <a:gd name="T14" fmla="*/ 0 w 5940"/>
                <a:gd name="T15" fmla="*/ 3456 h 3456"/>
                <a:gd name="T16" fmla="*/ 5939 w 5940"/>
                <a:gd name="T17" fmla="*/ 3456 h 3456"/>
                <a:gd name="T18" fmla="*/ 5939 w 5940"/>
                <a:gd name="T19" fmla="*/ 3164 h 3456"/>
                <a:gd name="T20" fmla="*/ 5940 w 5940"/>
                <a:gd name="T21" fmla="*/ 3164 h 3456"/>
                <a:gd name="T22" fmla="*/ 5940 w 5940"/>
                <a:gd name="T23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0" h="3456">
                  <a:moveTo>
                    <a:pt x="338" y="337"/>
                  </a:moveTo>
                  <a:lnTo>
                    <a:pt x="5603" y="337"/>
                  </a:lnTo>
                  <a:lnTo>
                    <a:pt x="5603" y="3119"/>
                  </a:lnTo>
                  <a:lnTo>
                    <a:pt x="338" y="3119"/>
                  </a:lnTo>
                  <a:lnTo>
                    <a:pt x="338" y="337"/>
                  </a:lnTo>
                  <a:close/>
                  <a:moveTo>
                    <a:pt x="5940" y="0"/>
                  </a:moveTo>
                  <a:lnTo>
                    <a:pt x="0" y="0"/>
                  </a:lnTo>
                  <a:lnTo>
                    <a:pt x="0" y="3456"/>
                  </a:lnTo>
                  <a:lnTo>
                    <a:pt x="5939" y="3456"/>
                  </a:lnTo>
                  <a:lnTo>
                    <a:pt x="5939" y="3164"/>
                  </a:lnTo>
                  <a:lnTo>
                    <a:pt x="5940" y="3164"/>
                  </a:lnTo>
                  <a:lnTo>
                    <a:pt x="594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V="1">
            <a:off x="1017064" y="2393786"/>
            <a:ext cx="438113" cy="10163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199211" y="817218"/>
            <a:ext cx="259981" cy="350380"/>
            <a:chOff x="5892800" y="3820795"/>
            <a:chExt cx="1731962" cy="1812925"/>
          </a:xfrm>
          <a:solidFill>
            <a:schemeClr val="accent1"/>
          </a:solidFill>
        </p:grpSpPr>
        <p:sp>
          <p:nvSpPr>
            <p:cNvPr id="196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1534142" y="750793"/>
            <a:ext cx="302103" cy="461782"/>
          </a:xfrm>
          <a:prstGeom prst="roundRect">
            <a:avLst>
              <a:gd name="adj" fmla="val 1126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1896581" y="981607"/>
            <a:ext cx="249661" cy="5715"/>
          </a:xfrm>
          <a:prstGeom prst="line">
            <a:avLst/>
          </a:prstGeom>
          <a:ln w="12700" cap="rnd">
            <a:solidFill>
              <a:schemeClr val="accent1"/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2199211" y="1403985"/>
            <a:ext cx="259981" cy="350380"/>
            <a:chOff x="5892800" y="3820795"/>
            <a:chExt cx="1731962" cy="1812925"/>
          </a:xfrm>
          <a:solidFill>
            <a:schemeClr val="accent4"/>
          </a:solidFill>
        </p:grpSpPr>
        <p:sp>
          <p:nvSpPr>
            <p:cNvPr id="192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1534142" y="1350635"/>
            <a:ext cx="302103" cy="461782"/>
          </a:xfrm>
          <a:prstGeom prst="roundRect">
            <a:avLst>
              <a:gd name="adj" fmla="val 11262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>
            <a:off x="1896581" y="1568375"/>
            <a:ext cx="249661" cy="5715"/>
          </a:xfrm>
          <a:prstGeom prst="line">
            <a:avLst/>
          </a:prstGeom>
          <a:ln w="12700" cap="rnd">
            <a:solidFill>
              <a:schemeClr val="accent4"/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2199211" y="2003471"/>
            <a:ext cx="259981" cy="350380"/>
            <a:chOff x="5892800" y="3820795"/>
            <a:chExt cx="1731962" cy="1812925"/>
          </a:xfrm>
          <a:solidFill>
            <a:schemeClr val="accent2"/>
          </a:solidFill>
        </p:grpSpPr>
        <p:sp>
          <p:nvSpPr>
            <p:cNvPr id="188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Rounded Rectangle 157"/>
          <p:cNvSpPr/>
          <p:nvPr/>
        </p:nvSpPr>
        <p:spPr>
          <a:xfrm>
            <a:off x="1534142" y="1937045"/>
            <a:ext cx="302103" cy="461782"/>
          </a:xfrm>
          <a:prstGeom prst="roundRect">
            <a:avLst>
              <a:gd name="adj" fmla="val 1126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>
            <a:off x="1896581" y="2167860"/>
            <a:ext cx="249661" cy="5715"/>
          </a:xfrm>
          <a:prstGeom prst="line">
            <a:avLst/>
          </a:prstGeom>
          <a:ln w="12700" cap="rnd">
            <a:solidFill>
              <a:schemeClr val="accent2"/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2199211" y="2595786"/>
            <a:ext cx="259981" cy="350380"/>
            <a:chOff x="5892800" y="3820795"/>
            <a:chExt cx="1731962" cy="1812925"/>
          </a:xfrm>
          <a:solidFill>
            <a:schemeClr val="accent6">
              <a:lumMod val="10000"/>
            </a:schemeClr>
          </a:solidFill>
        </p:grpSpPr>
        <p:sp>
          <p:nvSpPr>
            <p:cNvPr id="184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" name="Rounded Rectangle 160"/>
          <p:cNvSpPr/>
          <p:nvPr/>
        </p:nvSpPr>
        <p:spPr>
          <a:xfrm>
            <a:off x="1534142" y="2529361"/>
            <a:ext cx="302103" cy="461782"/>
          </a:xfrm>
          <a:prstGeom prst="roundRect">
            <a:avLst>
              <a:gd name="adj" fmla="val 11262"/>
            </a:avLst>
          </a:prstGeom>
          <a:solidFill>
            <a:schemeClr val="accent6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1896581" y="2760175"/>
            <a:ext cx="249661" cy="5715"/>
          </a:xfrm>
          <a:prstGeom prst="line">
            <a:avLst/>
          </a:prstGeom>
          <a:ln w="12700" cap="rnd">
            <a:solidFill>
              <a:schemeClr val="accent6">
                <a:lumMod val="1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Rounded Rectangle 172"/>
          <p:cNvSpPr/>
          <p:nvPr/>
        </p:nvSpPr>
        <p:spPr>
          <a:xfrm>
            <a:off x="1534142" y="3860426"/>
            <a:ext cx="324864" cy="462079"/>
          </a:xfrm>
          <a:prstGeom prst="roundRect">
            <a:avLst>
              <a:gd name="adj" fmla="val 11262"/>
            </a:avLst>
          </a:prstGeom>
          <a:solidFill>
            <a:schemeClr val="accent5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173"/>
          <p:cNvSpPr/>
          <p:nvPr/>
        </p:nvSpPr>
        <p:spPr>
          <a:xfrm>
            <a:off x="1637806" y="3975538"/>
            <a:ext cx="324864" cy="462079"/>
          </a:xfrm>
          <a:prstGeom prst="roundRect">
            <a:avLst>
              <a:gd name="adj" fmla="val 11262"/>
            </a:avLst>
          </a:prstGeom>
          <a:solidFill>
            <a:schemeClr val="accent5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/>
          <p:cNvCxnSpPr/>
          <p:nvPr/>
        </p:nvCxnSpPr>
        <p:spPr>
          <a:xfrm flipH="1" flipV="1">
            <a:off x="2002052" y="4192596"/>
            <a:ext cx="270677" cy="321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 rot="5400000">
            <a:off x="2449640" y="3975539"/>
            <a:ext cx="279568" cy="376777"/>
            <a:chOff x="5892800" y="3820795"/>
            <a:chExt cx="1731962" cy="1812925"/>
          </a:xfrm>
          <a:solidFill>
            <a:schemeClr val="accent5"/>
          </a:solidFill>
        </p:grpSpPr>
        <p:sp>
          <p:nvSpPr>
            <p:cNvPr id="180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7" name="Rounded Rectangle 176"/>
          <p:cNvSpPr/>
          <p:nvPr/>
        </p:nvSpPr>
        <p:spPr>
          <a:xfrm>
            <a:off x="3195616" y="3860426"/>
            <a:ext cx="324864" cy="462079"/>
          </a:xfrm>
          <a:prstGeom prst="roundRect">
            <a:avLst>
              <a:gd name="adj" fmla="val 11262"/>
            </a:avLst>
          </a:prstGeom>
          <a:solidFill>
            <a:schemeClr val="accent5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77"/>
          <p:cNvSpPr/>
          <p:nvPr/>
        </p:nvSpPr>
        <p:spPr>
          <a:xfrm>
            <a:off x="3299280" y="3975538"/>
            <a:ext cx="324864" cy="462079"/>
          </a:xfrm>
          <a:prstGeom prst="roundRect">
            <a:avLst>
              <a:gd name="adj" fmla="val 11262"/>
            </a:avLst>
          </a:prstGeom>
          <a:solidFill>
            <a:schemeClr val="accent5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/>
          <p:nvPr/>
        </p:nvCxnSpPr>
        <p:spPr>
          <a:xfrm flipH="1" flipV="1">
            <a:off x="2812661" y="4192596"/>
            <a:ext cx="270677" cy="321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2199211" y="3239065"/>
            <a:ext cx="259981" cy="350380"/>
            <a:chOff x="5892800" y="3820795"/>
            <a:chExt cx="1731962" cy="1812925"/>
          </a:xfrm>
          <a:solidFill>
            <a:schemeClr val="accent3"/>
          </a:solidFill>
        </p:grpSpPr>
        <p:sp>
          <p:nvSpPr>
            <p:cNvPr id="169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" name="Rounded Rectangle 164"/>
          <p:cNvSpPr/>
          <p:nvPr/>
        </p:nvSpPr>
        <p:spPr>
          <a:xfrm>
            <a:off x="1534142" y="3172640"/>
            <a:ext cx="302103" cy="461782"/>
          </a:xfrm>
          <a:prstGeom prst="roundRect">
            <a:avLst>
              <a:gd name="adj" fmla="val 11262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1896581" y="3403454"/>
            <a:ext cx="249661" cy="5715"/>
          </a:xfrm>
          <a:prstGeom prst="line">
            <a:avLst/>
          </a:prstGeom>
          <a:ln w="12700" cap="rnd">
            <a:solidFill>
              <a:schemeClr val="accent3"/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Chevron 166"/>
          <p:cNvSpPr/>
          <p:nvPr/>
        </p:nvSpPr>
        <p:spPr>
          <a:xfrm rot="10800000">
            <a:off x="2586831" y="3344408"/>
            <a:ext cx="186349" cy="170554"/>
          </a:xfrm>
          <a:prstGeom prst="chevron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8" name="Chevron 167"/>
          <p:cNvSpPr/>
          <p:nvPr/>
        </p:nvSpPr>
        <p:spPr>
          <a:xfrm rot="10800000">
            <a:off x="2749115" y="3351708"/>
            <a:ext cx="186346" cy="170554"/>
          </a:xfrm>
          <a:prstGeom prst="chevron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3019179" y="1408213"/>
            <a:ext cx="324864" cy="462079"/>
          </a:xfrm>
          <a:prstGeom prst="roundRect">
            <a:avLst>
              <a:gd name="adj" fmla="val 11262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ounded Rectangle 201"/>
          <p:cNvSpPr/>
          <p:nvPr/>
        </p:nvSpPr>
        <p:spPr>
          <a:xfrm>
            <a:off x="3136848" y="1543958"/>
            <a:ext cx="324864" cy="462079"/>
          </a:xfrm>
          <a:prstGeom prst="roundRect">
            <a:avLst>
              <a:gd name="adj" fmla="val 11262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Group 202"/>
          <p:cNvGrpSpPr/>
          <p:nvPr/>
        </p:nvGrpSpPr>
        <p:grpSpPr>
          <a:xfrm rot="5400000">
            <a:off x="3138290" y="2563215"/>
            <a:ext cx="279568" cy="376777"/>
            <a:chOff x="5892800" y="3820795"/>
            <a:chExt cx="1731962" cy="1812925"/>
          </a:xfrm>
          <a:solidFill>
            <a:schemeClr val="bg1">
              <a:lumMod val="50000"/>
            </a:schemeClr>
          </a:solidFill>
        </p:grpSpPr>
        <p:sp>
          <p:nvSpPr>
            <p:cNvPr id="204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8" name="Straight Connector 207"/>
          <p:cNvCxnSpPr/>
          <p:nvPr/>
        </p:nvCxnSpPr>
        <p:spPr>
          <a:xfrm>
            <a:off x="3237367" y="2134678"/>
            <a:ext cx="0" cy="272668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H="1" flipV="1">
            <a:off x="2623897" y="2768963"/>
            <a:ext cx="270677" cy="321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2603551" y="1568375"/>
            <a:ext cx="249661" cy="5715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9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First step: Determine a data model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6587" y="825425"/>
            <a:ext cx="5160639" cy="1544266"/>
            <a:chOff x="217953" y="3100402"/>
            <a:chExt cx="5160639" cy="1544266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892210" y="4228202"/>
              <a:ext cx="571295" cy="8114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888092" y="4216473"/>
              <a:ext cx="571295" cy="8114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910796" y="4216473"/>
              <a:ext cx="571295" cy="8114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908267" y="3536774"/>
              <a:ext cx="571295" cy="8114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26808" y="3505377"/>
              <a:ext cx="701399" cy="655725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99142" y="3544888"/>
              <a:ext cx="571295" cy="8114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86161" y="3158744"/>
              <a:ext cx="798629" cy="616214"/>
            </a:xfrm>
            <a:prstGeom prst="roundRect">
              <a:avLst>
                <a:gd name="adj" fmla="val 1126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99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69450" y="3158744"/>
              <a:ext cx="745487" cy="616214"/>
            </a:xfrm>
            <a:prstGeom prst="roundRect">
              <a:avLst>
                <a:gd name="adj" fmla="val 11262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569449" y="3896619"/>
              <a:ext cx="745488" cy="616214"/>
            </a:xfrm>
            <a:prstGeom prst="roundRect">
              <a:avLst>
                <a:gd name="adj" fmla="val 11262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500928" y="3158744"/>
              <a:ext cx="774707" cy="616214"/>
            </a:xfrm>
            <a:prstGeom prst="roundRect">
              <a:avLst>
                <a:gd name="adj" fmla="val 1126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00927" y="3896619"/>
              <a:ext cx="774708" cy="616214"/>
            </a:xfrm>
            <a:prstGeom prst="roundRect">
              <a:avLst>
                <a:gd name="adj" fmla="val 1126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461625" y="3861986"/>
              <a:ext cx="774705" cy="616214"/>
            </a:xfrm>
            <a:prstGeom prst="roundRect">
              <a:avLst>
                <a:gd name="adj" fmla="val 1126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422325" y="3872535"/>
              <a:ext cx="774705" cy="616214"/>
            </a:xfrm>
            <a:prstGeom prst="roundRect">
              <a:avLst>
                <a:gd name="adj" fmla="val 11262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89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953" y="3100402"/>
              <a:ext cx="5160639" cy="1544266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12991" y="2491352"/>
            <a:ext cx="2326508" cy="2252813"/>
            <a:chOff x="5666477" y="1083520"/>
            <a:chExt cx="3338623" cy="3256986"/>
          </a:xfrm>
        </p:grpSpPr>
        <p:sp>
          <p:nvSpPr>
            <p:cNvPr id="53" name="Oval 52"/>
            <p:cNvSpPr/>
            <p:nvPr/>
          </p:nvSpPr>
          <p:spPr>
            <a:xfrm>
              <a:off x="5666477" y="1083520"/>
              <a:ext cx="3338623" cy="32569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6318174" y="1316709"/>
              <a:ext cx="1444901" cy="1440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405734" y="1410325"/>
              <a:ext cx="1254649" cy="1246215"/>
            </a:xfrm>
            <a:prstGeom prst="ellipse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493294" y="1503942"/>
              <a:ext cx="1070279" cy="104594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580854" y="1597558"/>
              <a:ext cx="889617" cy="8385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/>
                <a:t>89</a:t>
              </a:r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7146042" y="2584613"/>
              <a:ext cx="1444901" cy="1440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241167" y="2712013"/>
              <a:ext cx="1254649" cy="1246215"/>
            </a:xfrm>
            <a:prstGeom prst="ellipse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Content Placeholder 5"/>
          <p:cNvSpPr>
            <a:spLocks noGrp="1"/>
          </p:cNvSpPr>
          <p:nvPr>
            <p:ph idx="1"/>
          </p:nvPr>
        </p:nvSpPr>
        <p:spPr>
          <a:xfrm>
            <a:off x="5677003" y="1499981"/>
            <a:ext cx="3466997" cy="2954768"/>
          </a:xfrm>
        </p:spPr>
        <p:txBody>
          <a:bodyPr>
            <a:normAutofit/>
          </a:bodyPr>
          <a:lstStyle/>
          <a:p>
            <a:pPr marL="14049" indent="0">
              <a:buNone/>
            </a:pPr>
            <a:r>
              <a:rPr lang="en-US" sz="1800" b="1" dirty="0" smtClean="0">
                <a:solidFill>
                  <a:schemeClr val="accent5"/>
                </a:solidFill>
              </a:rPr>
              <a:t>EVERY ENTITY HAS A: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/>
              <a:t>Path</a:t>
            </a:r>
            <a:r>
              <a:rPr lang="en-US" sz="1400" dirty="0" smtClean="0"/>
              <a:t>: </a:t>
            </a:r>
            <a:r>
              <a:rPr lang="en-US" sz="1400" dirty="0" err="1" smtClean="0"/>
              <a:t>Denormalized</a:t>
            </a:r>
            <a:r>
              <a:rPr lang="en-US" sz="1400" dirty="0" smtClean="0"/>
              <a:t> encoding of the full branch to the entity.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/>
              <a:t>Required Roles</a:t>
            </a:r>
            <a:r>
              <a:rPr lang="en-US" sz="1400" dirty="0" smtClean="0"/>
              <a:t>: Roles needed to perform one of the CRUD operations.</a:t>
            </a:r>
          </a:p>
          <a:p>
            <a:endParaRPr lang="en-US" sz="1400" dirty="0"/>
          </a:p>
          <a:p>
            <a:pPr marL="14049" indent="0">
              <a:buNone/>
            </a:pPr>
            <a:r>
              <a:rPr lang="en-US" sz="1800" b="1" dirty="0" smtClean="0">
                <a:solidFill>
                  <a:schemeClr val="accent5"/>
                </a:solidFill>
              </a:rPr>
              <a:t>EVERY USER HAS A LIST OF</a:t>
            </a:r>
            <a:r>
              <a:rPr lang="en-US" sz="1800" dirty="0" smtClean="0">
                <a:solidFill>
                  <a:schemeClr val="accent5"/>
                </a:solidFill>
              </a:rPr>
              <a:t>: 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/>
              <a:t>Path walk</a:t>
            </a:r>
            <a:r>
              <a:rPr lang="en-US" sz="1400" dirty="0" smtClean="0"/>
              <a:t>: Description of the part of the hierarchy being applied to.</a:t>
            </a:r>
          </a:p>
          <a:p>
            <a:pPr>
              <a:lnSpc>
                <a:spcPct val="125000"/>
              </a:lnSpc>
            </a:pPr>
            <a:r>
              <a:rPr lang="en-US" sz="1400" b="1" dirty="0" smtClean="0"/>
              <a:t>Role</a:t>
            </a:r>
            <a:r>
              <a:rPr lang="en-US" sz="1400" dirty="0" smtClean="0"/>
              <a:t>: The role being given.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</p:spTree>
    <p:extLst>
      <p:ext uri="{BB962C8B-B14F-4D97-AF65-F5344CB8AC3E}">
        <p14:creationId xmlns:p14="http://schemas.microsoft.com/office/powerpoint/2010/main" val="1128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this talk is (and is not)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 smtClean="0"/>
              <a:t>Description of the problem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5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2017.10.17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1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/>
        </p:blipFill>
        <p:spPr>
          <a:xfrm>
            <a:off x="0" y="0"/>
            <a:ext cx="9144000" cy="4787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47879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3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 worked! The case of the massive security hole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296562" y="809601"/>
            <a:ext cx="8529610" cy="3620624"/>
          </a:xfrm>
        </p:spPr>
        <p:txBody>
          <a:bodyPr>
            <a:normAutofit/>
          </a:bodyPr>
          <a:lstStyle/>
          <a:p>
            <a:pPr marL="14049" indent="0">
              <a:lnSpc>
                <a:spcPct val="125000"/>
              </a:lnSpc>
              <a:buNone/>
            </a:pPr>
            <a:r>
              <a:rPr lang="en-US" dirty="0" smtClean="0"/>
              <a:t>The model check exercise found: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h</a:t>
            </a:r>
            <a:r>
              <a:rPr lang="en-US" sz="2000" dirty="0" smtClean="0"/>
              <a:t>oles in our data model (expected)</a:t>
            </a:r>
          </a:p>
          <a:p>
            <a:pPr>
              <a:lnSpc>
                <a:spcPct val="125000"/>
              </a:lnSpc>
            </a:pPr>
            <a:r>
              <a:rPr lang="en-US" sz="2000" dirty="0" smtClean="0"/>
              <a:t>edge cases where the monolith was doing odd things (not surprising)</a:t>
            </a:r>
          </a:p>
          <a:p>
            <a:pPr>
              <a:lnSpc>
                <a:spcPct val="125000"/>
              </a:lnSpc>
            </a:pPr>
            <a:r>
              <a:rPr lang="en-US" sz="2000" dirty="0" smtClean="0"/>
              <a:t>a massive security hole (</a:t>
            </a:r>
            <a:r>
              <a:rPr lang="en-US" sz="2000" dirty="0" err="1" smtClean="0"/>
              <a:t>headdesk</a:t>
            </a:r>
            <a:r>
              <a:rPr lang="en-US" sz="2000" dirty="0" smtClean="0"/>
              <a:t>)</a:t>
            </a:r>
          </a:p>
          <a:p>
            <a:pPr lvl="2">
              <a:lnSpc>
                <a:spcPct val="125000"/>
              </a:lnSpc>
            </a:pPr>
            <a:r>
              <a:rPr lang="en-US" sz="1400" dirty="0" smtClean="0"/>
              <a:t>Top level entity allowed update/delete for any user attached to it, regardless of role/scope</a:t>
            </a:r>
          </a:p>
          <a:p>
            <a:pPr lvl="2">
              <a:lnSpc>
                <a:spcPct val="125000"/>
              </a:lnSpc>
            </a:pPr>
            <a:r>
              <a:rPr lang="en-US" sz="1400" dirty="0" smtClean="0"/>
              <a:t>A frequent pattern was to add read only users at the top level to leverage the inheritance rules</a:t>
            </a:r>
          </a:p>
          <a:p>
            <a:pPr lvl="2">
              <a:lnSpc>
                <a:spcPct val="125000"/>
              </a:lnSpc>
            </a:pPr>
            <a:r>
              <a:rPr lang="en-US" sz="1400" dirty="0" smtClean="0"/>
              <a:t>Result was *lots* of users with highly elevated abilities. Oops.</a:t>
            </a:r>
            <a:endParaRPr lang="en-US" dirty="0" smtClean="0"/>
          </a:p>
          <a:p>
            <a:pPr>
              <a:lnSpc>
                <a:spcPct val="125000"/>
              </a:lnSpc>
            </a:pPr>
            <a:endParaRPr lang="en-US" dirty="0" smtClean="0"/>
          </a:p>
          <a:p>
            <a:pPr marL="14049" indent="0">
              <a:lnSpc>
                <a:spcPct val="125000"/>
              </a:lnSpc>
              <a:buNone/>
            </a:pPr>
            <a:r>
              <a:rPr lang="en-US" dirty="0" smtClean="0"/>
              <a:t>Finding this validated the exercise independent of any other results.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Wil</a:t>
            </a:r>
          </a:p>
        </p:txBody>
      </p:sp>
    </p:spTree>
    <p:extLst>
      <p:ext uri="{BB962C8B-B14F-4D97-AF65-F5344CB8AC3E}">
        <p14:creationId xmlns:p14="http://schemas.microsoft.com/office/powerpoint/2010/main" val="17557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Second step: Publish rules in a distributed data store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8474" y="831358"/>
            <a:ext cx="108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USERS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idx="1"/>
          </p:nvPr>
        </p:nvSpPr>
        <p:spPr>
          <a:xfrm>
            <a:off x="4855561" y="1175473"/>
            <a:ext cx="3339315" cy="3243761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1400" dirty="0" smtClean="0"/>
              <a:t>Monolith entities already exist in our entity event system (including users).</a:t>
            </a:r>
            <a:br>
              <a:rPr lang="en-US" sz="1400" dirty="0" smtClean="0"/>
            </a:br>
            <a:endParaRPr lang="en-US" sz="1400" dirty="0" smtClean="0"/>
          </a:p>
          <a:p>
            <a:pPr>
              <a:lnSpc>
                <a:spcPct val="125000"/>
              </a:lnSpc>
            </a:pPr>
            <a:r>
              <a:rPr lang="en-US" sz="1400" dirty="0" smtClean="0"/>
              <a:t>Daemon that translates monolith user data to new user model.</a:t>
            </a:r>
            <a:br>
              <a:rPr lang="en-US" sz="1400" dirty="0" smtClean="0"/>
            </a:br>
            <a:endParaRPr lang="en-US" sz="1400" dirty="0" smtClean="0"/>
          </a:p>
          <a:p>
            <a:pPr>
              <a:lnSpc>
                <a:spcPct val="125000"/>
              </a:lnSpc>
            </a:pPr>
            <a:r>
              <a:rPr lang="en-US" sz="1400" dirty="0" smtClean="0"/>
              <a:t>Daemon that translates monolith entity data to new entity model.</a:t>
            </a:r>
            <a:br>
              <a:rPr lang="en-US" sz="1400" dirty="0" smtClean="0"/>
            </a:br>
            <a:endParaRPr lang="en-US" sz="1400" dirty="0" smtClean="0"/>
          </a:p>
          <a:p>
            <a:pPr>
              <a:lnSpc>
                <a:spcPct val="125000"/>
              </a:lnSpc>
            </a:pPr>
            <a:r>
              <a:rPr lang="en-US" sz="1400" dirty="0" smtClean="0"/>
              <a:t>Published to existing entity event system as new entities.</a:t>
            </a:r>
          </a:p>
        </p:txBody>
      </p:sp>
      <p:grpSp>
        <p:nvGrpSpPr>
          <p:cNvPr id="57" name="Group 56"/>
          <p:cNvGrpSpPr/>
          <p:nvPr/>
        </p:nvGrpSpPr>
        <p:grpSpPr>
          <a:xfrm rot="5400000">
            <a:off x="820821" y="1388082"/>
            <a:ext cx="550206" cy="741518"/>
            <a:chOff x="5892800" y="3820795"/>
            <a:chExt cx="1731962" cy="1812925"/>
          </a:xfrm>
          <a:solidFill>
            <a:schemeClr val="accent5"/>
          </a:solidFill>
        </p:grpSpPr>
        <p:sp>
          <p:nvSpPr>
            <p:cNvPr id="58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1961490" y="1483738"/>
            <a:ext cx="324864" cy="462079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alpha val="28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589404" y="1700796"/>
            <a:ext cx="270677" cy="321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 rot="5400000">
            <a:off x="3037200" y="1388082"/>
            <a:ext cx="550206" cy="741518"/>
            <a:chOff x="5892800" y="3820795"/>
            <a:chExt cx="1731962" cy="1812925"/>
          </a:xfrm>
          <a:solidFill>
            <a:schemeClr val="bg1">
              <a:lumMod val="95000"/>
            </a:schemeClr>
          </a:solidFill>
        </p:grpSpPr>
        <p:sp>
          <p:nvSpPr>
            <p:cNvPr id="67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1" name="Straight Connector 70"/>
          <p:cNvCxnSpPr/>
          <p:nvPr/>
        </p:nvCxnSpPr>
        <p:spPr>
          <a:xfrm flipV="1">
            <a:off x="2468944" y="1700796"/>
            <a:ext cx="270677" cy="321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 rot="5400000">
            <a:off x="820821" y="3773372"/>
            <a:ext cx="550206" cy="741518"/>
            <a:chOff x="5892800" y="3820795"/>
            <a:chExt cx="1731962" cy="1812925"/>
          </a:xfrm>
          <a:solidFill>
            <a:schemeClr val="accent5"/>
          </a:solidFill>
        </p:grpSpPr>
        <p:sp>
          <p:nvSpPr>
            <p:cNvPr id="73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1961490" y="3653586"/>
            <a:ext cx="324864" cy="462079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alpha val="28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1589404" y="3870644"/>
            <a:ext cx="270677" cy="321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 rot="5400000">
            <a:off x="3037200" y="3557930"/>
            <a:ext cx="550206" cy="741518"/>
            <a:chOff x="5892800" y="3820795"/>
            <a:chExt cx="1731962" cy="1812925"/>
          </a:xfrm>
          <a:solidFill>
            <a:schemeClr val="bg1">
              <a:lumMod val="95000"/>
            </a:schemeClr>
          </a:solidFill>
        </p:grpSpPr>
        <p:sp>
          <p:nvSpPr>
            <p:cNvPr id="80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V="1">
            <a:off x="2468944" y="3870644"/>
            <a:ext cx="270677" cy="321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 rot="5400000">
            <a:off x="820821" y="3117244"/>
            <a:ext cx="550206" cy="741518"/>
            <a:chOff x="5892800" y="3820795"/>
            <a:chExt cx="1731962" cy="1812925"/>
          </a:xfrm>
          <a:solidFill>
            <a:schemeClr val="accent5"/>
          </a:solidFill>
        </p:grpSpPr>
        <p:sp>
          <p:nvSpPr>
            <p:cNvPr id="86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18474" y="2698274"/>
            <a:ext cx="166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ENTITIES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Third step: Build client libraries and REST API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  <p:sp>
        <p:nvSpPr>
          <p:cNvPr id="87" name="Content Placeholder 5"/>
          <p:cNvSpPr>
            <a:spLocks noGrp="1"/>
          </p:cNvSpPr>
          <p:nvPr>
            <p:ph idx="1"/>
          </p:nvPr>
        </p:nvSpPr>
        <p:spPr>
          <a:xfrm>
            <a:off x="4904296" y="1268856"/>
            <a:ext cx="2964195" cy="2902351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1400" dirty="0" smtClean="0"/>
              <a:t>Reference client library that takes user model &amp; entity model.  Answers does this user have this access to this entity?</a:t>
            </a:r>
          </a:p>
          <a:p>
            <a:pPr>
              <a:lnSpc>
                <a:spcPct val="125000"/>
              </a:lnSpc>
            </a:pPr>
            <a:endParaRPr lang="en-US" sz="1400" dirty="0" smtClean="0"/>
          </a:p>
          <a:p>
            <a:pPr>
              <a:lnSpc>
                <a:spcPct val="125000"/>
              </a:lnSpc>
            </a:pPr>
            <a:r>
              <a:rPr lang="en-US" sz="1400" dirty="0" smtClean="0"/>
              <a:t>Can be embedded in </a:t>
            </a:r>
            <a:r>
              <a:rPr lang="en-US" sz="1400" dirty="0" err="1" smtClean="0"/>
              <a:t>microservices</a:t>
            </a:r>
            <a:r>
              <a:rPr lang="en-US" sz="1400" dirty="0" smtClean="0"/>
              <a:t> that need local resolution.</a:t>
            </a:r>
          </a:p>
          <a:p>
            <a:pPr>
              <a:lnSpc>
                <a:spcPct val="125000"/>
              </a:lnSpc>
            </a:pPr>
            <a:endParaRPr lang="en-US" sz="1400" dirty="0" smtClean="0"/>
          </a:p>
          <a:p>
            <a:pPr>
              <a:lnSpc>
                <a:spcPct val="125000"/>
              </a:lnSpc>
            </a:pPr>
            <a:r>
              <a:rPr lang="en-US" sz="1400" dirty="0" smtClean="0"/>
              <a:t>Also wrapped with a REST API for clients who don’t.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57861" y="1603157"/>
            <a:ext cx="2909976" cy="2019720"/>
            <a:chOff x="708006" y="2071852"/>
            <a:chExt cx="2226465" cy="1545317"/>
          </a:xfrm>
        </p:grpSpPr>
        <p:sp>
          <p:nvSpPr>
            <p:cNvPr id="26" name="Rounded Rectangle 25"/>
            <p:cNvSpPr/>
            <p:nvPr/>
          </p:nvSpPr>
          <p:spPr>
            <a:xfrm>
              <a:off x="2268621" y="2071852"/>
              <a:ext cx="665850" cy="690780"/>
            </a:xfrm>
            <a:prstGeom prst="roundRect">
              <a:avLst>
                <a:gd name="adj" fmla="val 11262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75000"/>
                  <a:alpha val="28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93577" y="2808093"/>
              <a:ext cx="270677" cy="321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 rot="5400000">
              <a:off x="803662" y="2046483"/>
              <a:ext cx="550206" cy="741518"/>
              <a:chOff x="5892800" y="3820795"/>
              <a:chExt cx="1731962" cy="1812925"/>
            </a:xfrm>
            <a:solidFill>
              <a:schemeClr val="bg1">
                <a:lumMod val="95000"/>
              </a:schemeClr>
            </a:solidFill>
          </p:grpSpPr>
          <p:sp>
            <p:nvSpPr>
              <p:cNvPr id="41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75000"/>
                    <a:alpha val="28000"/>
                  </a:schemeClr>
                </a:solidFill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alpha val="28000"/>
                  </a:schemeClr>
                </a:solidFill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alpha val="28000"/>
                  </a:schemeClr>
                </a:solidFill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alpha val="28000"/>
                  </a:schemeClr>
                </a:solidFill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5400000">
              <a:off x="803662" y="2925007"/>
              <a:ext cx="550206" cy="741518"/>
              <a:chOff x="5892800" y="3820795"/>
              <a:chExt cx="1731962" cy="1812925"/>
            </a:xfrm>
            <a:solidFill>
              <a:schemeClr val="bg1">
                <a:lumMod val="95000"/>
              </a:schemeClr>
            </a:solidFill>
          </p:grpSpPr>
          <p:sp>
            <p:nvSpPr>
              <p:cNvPr id="46" name="Oval 39"/>
              <p:cNvSpPr>
                <a:spLocks noChangeArrowheads="1"/>
              </p:cNvSpPr>
              <p:nvPr/>
            </p:nvSpPr>
            <p:spPr bwMode="auto">
              <a:xfrm>
                <a:off x="5892800" y="3820795"/>
                <a:ext cx="1731962" cy="492125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75000"/>
                    <a:alpha val="28000"/>
                  </a:schemeClr>
                </a:solidFill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5892800" y="417163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alpha val="28000"/>
                  </a:schemeClr>
                </a:solidFill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auto">
              <a:xfrm>
                <a:off x="5892800" y="4612958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1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1"/>
                    </a:lnTo>
                    <a:cubicBezTo>
                      <a:pt x="4546" y="871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alpha val="28000"/>
                  </a:schemeClr>
                </a:solidFill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2"/>
              <p:cNvSpPr>
                <a:spLocks/>
              </p:cNvSpPr>
              <p:nvPr/>
            </p:nvSpPr>
            <p:spPr bwMode="auto">
              <a:xfrm>
                <a:off x="5892800" y="5041583"/>
                <a:ext cx="1731962" cy="592137"/>
              </a:xfrm>
              <a:custGeom>
                <a:avLst/>
                <a:gdLst>
                  <a:gd name="T0" fmla="*/ 0 w 4546"/>
                  <a:gd name="T1" fmla="*/ 861 h 1553"/>
                  <a:gd name="T2" fmla="*/ 0 w 4546"/>
                  <a:gd name="T3" fmla="*/ 0 h 1553"/>
                  <a:gd name="T4" fmla="*/ 2273 w 4546"/>
                  <a:gd name="T5" fmla="*/ 639 h 1553"/>
                  <a:gd name="T6" fmla="*/ 4546 w 4546"/>
                  <a:gd name="T7" fmla="*/ 0 h 1553"/>
                  <a:gd name="T8" fmla="*/ 4546 w 4546"/>
                  <a:gd name="T9" fmla="*/ 872 h 1553"/>
                  <a:gd name="T10" fmla="*/ 2266 w 4546"/>
                  <a:gd name="T11" fmla="*/ 1553 h 1553"/>
                  <a:gd name="T12" fmla="*/ 0 w 4546"/>
                  <a:gd name="T13" fmla="*/ 861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46" h="1553">
                    <a:moveTo>
                      <a:pt x="0" y="861"/>
                    </a:moveTo>
                    <a:lnTo>
                      <a:pt x="0" y="0"/>
                    </a:lnTo>
                    <a:cubicBezTo>
                      <a:pt x="0" y="0"/>
                      <a:pt x="7" y="639"/>
                      <a:pt x="2273" y="639"/>
                    </a:cubicBezTo>
                    <a:cubicBezTo>
                      <a:pt x="4539" y="639"/>
                      <a:pt x="4546" y="0"/>
                      <a:pt x="4546" y="0"/>
                    </a:cubicBezTo>
                    <a:lnTo>
                      <a:pt x="4546" y="872"/>
                    </a:lnTo>
                    <a:cubicBezTo>
                      <a:pt x="4546" y="872"/>
                      <a:pt x="4531" y="1553"/>
                      <a:pt x="2266" y="1553"/>
                    </a:cubicBezTo>
                    <a:cubicBezTo>
                      <a:pt x="0" y="1553"/>
                      <a:pt x="0" y="861"/>
                      <a:pt x="0" y="861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alpha val="28000"/>
                  </a:schemeClr>
                </a:solidFill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2268621" y="2926389"/>
              <a:ext cx="665850" cy="690780"/>
            </a:xfrm>
            <a:prstGeom prst="roundRect">
              <a:avLst>
                <a:gd name="adj" fmla="val 11262"/>
              </a:avLst>
            </a:prstGeom>
            <a:solidFill>
              <a:schemeClr val="tx2"/>
            </a:solidFill>
            <a:ln w="3175">
              <a:solidFill>
                <a:schemeClr val="tx1">
                  <a:lumMod val="75000"/>
                  <a:alpha val="28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2368137" y="3020663"/>
              <a:ext cx="466818" cy="5018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alpha val="1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368137" y="2166318"/>
              <a:ext cx="466818" cy="5018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alpha val="31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33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Fourth step: Add support for </a:t>
            </a:r>
            <a:r>
              <a:rPr lang="en-US" dirty="0" err="1" smtClean="0"/>
              <a:t>microservice</a:t>
            </a:r>
            <a:r>
              <a:rPr lang="en-US" dirty="0" smtClean="0"/>
              <a:t> based entities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  <p:sp>
        <p:nvSpPr>
          <p:cNvPr id="87" name="Content Placeholder 5"/>
          <p:cNvSpPr>
            <a:spLocks noGrp="1"/>
          </p:cNvSpPr>
          <p:nvPr>
            <p:ph idx="1"/>
          </p:nvPr>
        </p:nvSpPr>
        <p:spPr>
          <a:xfrm>
            <a:off x="5543198" y="1202579"/>
            <a:ext cx="3850133" cy="1270320"/>
          </a:xfrm>
        </p:spPr>
        <p:txBody>
          <a:bodyPr>
            <a:normAutofit/>
          </a:bodyPr>
          <a:lstStyle/>
          <a:p>
            <a:pPr marL="14049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5"/>
                </a:solidFill>
              </a:rPr>
              <a:t>Administration API: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Add new required role types to entities.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Assign paths and roles to users.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51116" y="2113997"/>
            <a:ext cx="870262" cy="902845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alpha val="28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378103" y="2565420"/>
            <a:ext cx="353773" cy="42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 rot="5400000">
            <a:off x="4039182" y="1570000"/>
            <a:ext cx="719116" cy="969159"/>
            <a:chOff x="5892800" y="3820795"/>
            <a:chExt cx="1731962" cy="1812925"/>
          </a:xfrm>
          <a:solidFill>
            <a:schemeClr val="bg1">
              <a:lumMod val="95000"/>
            </a:schemeClr>
          </a:solidFill>
        </p:grpSpPr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>
            <a:off x="4039182" y="2718225"/>
            <a:ext cx="719116" cy="969159"/>
            <a:chOff x="5892800" y="3820795"/>
            <a:chExt cx="1731962" cy="1812925"/>
          </a:xfrm>
          <a:solidFill>
            <a:schemeClr val="bg1">
              <a:lumMod val="95000"/>
            </a:schemeClr>
          </a:solidFill>
        </p:grpSpPr>
        <p:sp>
          <p:nvSpPr>
            <p:cNvPr id="31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5892800" y="504158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alpha val="28000"/>
                </a:schemeClr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07434" y="1608358"/>
            <a:ext cx="870262" cy="902845"/>
          </a:xfrm>
          <a:prstGeom prst="roundRect">
            <a:avLst>
              <a:gd name="adj" fmla="val 11262"/>
            </a:avLst>
          </a:prstGeom>
          <a:solidFill>
            <a:schemeClr val="accent3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76829" y="1800702"/>
            <a:ext cx="870262" cy="902845"/>
          </a:xfrm>
          <a:prstGeom prst="roundRect">
            <a:avLst>
              <a:gd name="adj" fmla="val 11262"/>
            </a:avLst>
          </a:prstGeom>
          <a:solidFill>
            <a:schemeClr val="accent2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73983" y="2021477"/>
            <a:ext cx="870262" cy="902845"/>
          </a:xfrm>
          <a:prstGeom prst="roundRect">
            <a:avLst>
              <a:gd name="adj" fmla="val 11262"/>
            </a:avLst>
          </a:prstGeom>
          <a:solidFill>
            <a:schemeClr val="accent4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46156" y="2283151"/>
            <a:ext cx="870262" cy="902845"/>
          </a:xfrm>
          <a:prstGeom prst="roundRect">
            <a:avLst>
              <a:gd name="adj" fmla="val 11262"/>
            </a:avLst>
          </a:prstGeom>
          <a:solidFill>
            <a:schemeClr val="tx2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1908508" y="2562561"/>
            <a:ext cx="249661" cy="5715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does this system score on our principles?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Wil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07195" y="1181100"/>
            <a:ext cx="3731405" cy="3509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3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Management of what a user’s rules are should occur in one place.</a:t>
            </a:r>
          </a:p>
          <a:p>
            <a:pPr lvl="1"/>
            <a:r>
              <a:rPr lang="en-US" dirty="0" smtClean="0"/>
              <a:t>The authorization teams publisher acts as the gatekeeper for this.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1800" dirty="0" smtClean="0"/>
              <a:t>Resolution of the rules should be distributable.</a:t>
            </a:r>
          </a:p>
          <a:p>
            <a:pPr lvl="1"/>
            <a:r>
              <a:rPr lang="en-US" dirty="0" smtClean="0"/>
              <a:t>Any system can subscribe to the authorization feeds.</a:t>
            </a:r>
          </a:p>
          <a:p>
            <a:endParaRPr lang="en-US" dirty="0" smtClean="0"/>
          </a:p>
          <a:p>
            <a:pPr marL="14049" indent="0">
              <a:buFont typeface="Wingdings" charset="2"/>
              <a:buNone/>
            </a:pP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675668" y="1181100"/>
            <a:ext cx="4468332" cy="394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3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Creation of authorization rules about entities should be controllable by the owners of the entities.</a:t>
            </a:r>
          </a:p>
          <a:p>
            <a:pPr lvl="1"/>
            <a:r>
              <a:rPr lang="en-US" dirty="0" smtClean="0"/>
              <a:t>External systems can change the rules via an authorization team endpoint.</a:t>
            </a:r>
            <a:br>
              <a:rPr lang="en-US" dirty="0" smtClean="0"/>
            </a:br>
            <a:endParaRPr lang="en-US" dirty="0" smtClean="0"/>
          </a:p>
          <a:p>
            <a:r>
              <a:rPr lang="en-US" sz="1800" dirty="0" smtClean="0"/>
              <a:t>Services other than the owners of the entities must be able to display the entities.</a:t>
            </a:r>
          </a:p>
          <a:p>
            <a:pPr lvl="1"/>
            <a:r>
              <a:rPr lang="en-US" dirty="0" smtClean="0"/>
              <a:t>By marrying the authorization streams, client library and the entity streams any service can show data correctly.</a:t>
            </a:r>
          </a:p>
          <a:p>
            <a:endParaRPr lang="en-US" dirty="0" smtClean="0"/>
          </a:p>
          <a:p>
            <a:endParaRPr lang="en-US" dirty="0" smtClean="0"/>
          </a:p>
          <a:p>
            <a:pPr marL="14049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/>
        </p:blipFill>
        <p:spPr>
          <a:xfrm>
            <a:off x="0" y="0"/>
            <a:ext cx="9144000" cy="4787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1355"/>
            <a:ext cx="9144000" cy="47879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does this system score on our principles?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08137" y="942983"/>
            <a:ext cx="4098763" cy="310831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An </a:t>
            </a:r>
            <a:r>
              <a:rPr lang="en-US" sz="1800" dirty="0"/>
              <a:t>authorization system must not assume all use cases are request/reply single entity contexts</a:t>
            </a:r>
            <a:r>
              <a:rPr lang="en-US" sz="1800" dirty="0" smtClean="0"/>
              <a:t>.</a:t>
            </a:r>
          </a:p>
          <a:p>
            <a:pPr lvl="1"/>
            <a:r>
              <a:rPr lang="en-US" dirty="0" smtClean="0"/>
              <a:t>System works as well for event driven and batch supplied systems as request/reply ones.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 smtClean="0"/>
          </a:p>
          <a:p>
            <a:r>
              <a:rPr lang="en-US" sz="1800" dirty="0" smtClean="0"/>
              <a:t>Rule resolution must not require talking to the owners of entity data.</a:t>
            </a:r>
          </a:p>
          <a:p>
            <a:pPr lvl="1"/>
            <a:r>
              <a:rPr lang="en-US" dirty="0" smtClean="0"/>
              <a:t>All of the data is available by our existing Kafka data system.</a:t>
            </a:r>
          </a:p>
          <a:p>
            <a:pPr marL="14049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Wil</a:t>
            </a:r>
          </a:p>
        </p:txBody>
      </p:sp>
    </p:spTree>
    <p:extLst>
      <p:ext uri="{BB962C8B-B14F-4D97-AF65-F5344CB8AC3E}">
        <p14:creationId xmlns:p14="http://schemas.microsoft.com/office/powerpoint/2010/main" val="12119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>
          <a:xfrm>
            <a:off x="0" y="25400"/>
            <a:ext cx="9144000" cy="4762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 rot="5400000">
            <a:off x="2178052" y="-2178048"/>
            <a:ext cx="4787896" cy="9144000"/>
          </a:xfrm>
          <a:prstGeom prst="rect">
            <a:avLst/>
          </a:prstGeom>
          <a:gradFill flip="none" rotWithShape="1">
            <a:gsLst>
              <a:gs pos="74000">
                <a:schemeClr val="bg1">
                  <a:alpha val="44000"/>
                </a:schemeClr>
              </a:gs>
              <a:gs pos="38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7194" y="181517"/>
            <a:ext cx="8529610" cy="446567"/>
          </a:xfrm>
        </p:spPr>
        <p:txBody>
          <a:bodyPr>
            <a:noAutofit/>
          </a:bodyPr>
          <a:lstStyle/>
          <a:p>
            <a:r>
              <a:rPr lang="en-US" dirty="0" smtClean="0"/>
              <a:t>What are we worried about?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08634" y="822297"/>
            <a:ext cx="2350413" cy="549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600" dirty="0" smtClean="0"/>
              <a:t>Globally distributed data is a hard problem.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642507" y="809597"/>
            <a:ext cx="4887103" cy="285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600" dirty="0"/>
              <a:t>Can the data model hold up into the future</a:t>
            </a:r>
            <a:r>
              <a:rPr lang="en-US" sz="1600" dirty="0" smtClean="0"/>
              <a:t>:</a:t>
            </a:r>
            <a:endParaRPr lang="en-US" sz="1600" dirty="0"/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lang="en-US" sz="1200" dirty="0"/>
              <a:t>In the face of arbitrarily complex rules or new use cases?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lang="en-US" sz="1200" dirty="0"/>
              <a:t>Are we going to see cyclical entity relationships?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08634" y="1484864"/>
            <a:ext cx="2718713" cy="549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600" dirty="0" smtClean="0"/>
              <a:t>Adoption difficulty</a:t>
            </a:r>
          </a:p>
        </p:txBody>
      </p:sp>
    </p:spTree>
    <p:extLst>
      <p:ext uri="{BB962C8B-B14F-4D97-AF65-F5344CB8AC3E}">
        <p14:creationId xmlns:p14="http://schemas.microsoft.com/office/powerpoint/2010/main" val="20839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>
          <a:xfrm>
            <a:off x="0" y="25400"/>
            <a:ext cx="9144000" cy="4762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 rot="5400000">
            <a:off x="2178052" y="-2154899"/>
            <a:ext cx="4787896" cy="9144000"/>
          </a:xfrm>
          <a:prstGeom prst="rect">
            <a:avLst/>
          </a:prstGeom>
          <a:gradFill flip="none" rotWithShape="1">
            <a:gsLst>
              <a:gs pos="74000">
                <a:schemeClr val="bg1">
                  <a:alpha val="44000"/>
                </a:schemeClr>
              </a:gs>
              <a:gs pos="38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7194" y="181517"/>
            <a:ext cx="8529610" cy="446567"/>
          </a:xfrm>
        </p:spPr>
        <p:txBody>
          <a:bodyPr>
            <a:noAutofit/>
          </a:bodyPr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08634" y="822297"/>
            <a:ext cx="7159857" cy="549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600" dirty="0" smtClean="0"/>
              <a:t>Authorizations are now resolvable by all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!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08634" y="1484864"/>
            <a:ext cx="7159857" cy="549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600" dirty="0" smtClean="0"/>
              <a:t>Modeling things as data instead of code makes them more distributable </a:t>
            </a:r>
            <a:r>
              <a:rPr lang="mr-IN" sz="1600" dirty="0" smtClean="0"/>
              <a:t>–</a:t>
            </a:r>
            <a:r>
              <a:rPr lang="en-US" sz="1600" dirty="0" smtClean="0"/>
              <a:t> across both systems and people.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08633" y="2228380"/>
            <a:ext cx="7159857" cy="549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600" dirty="0"/>
              <a:t>Changes to the data are self </a:t>
            </a:r>
            <a:r>
              <a:rPr lang="en-US" sz="1600" dirty="0" smtClean="0"/>
              <a:t>serve</a:t>
            </a:r>
            <a:endParaRPr lang="en-US" sz="1600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708633" y="2890947"/>
            <a:ext cx="7159857" cy="549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600" dirty="0"/>
              <a:t>One team owns the data model</a:t>
            </a:r>
          </a:p>
        </p:txBody>
      </p:sp>
    </p:spTree>
    <p:extLst>
      <p:ext uri="{BB962C8B-B14F-4D97-AF65-F5344CB8AC3E}">
        <p14:creationId xmlns:p14="http://schemas.microsoft.com/office/powerpoint/2010/main" val="2312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0"/>
          <a:stretch/>
        </p:blipFill>
        <p:spPr>
          <a:xfrm>
            <a:off x="0" y="0"/>
            <a:ext cx="9144000" cy="477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 rot="5400000">
            <a:off x="3403600" y="-3403600"/>
            <a:ext cx="2336800" cy="9144000"/>
          </a:xfrm>
          <a:prstGeom prst="rect">
            <a:avLst/>
          </a:prstGeom>
          <a:gradFill flip="none" rotWithShape="1">
            <a:gsLst>
              <a:gs pos="93000">
                <a:schemeClr val="accent6">
                  <a:lumMod val="10000"/>
                  <a:alpha val="0"/>
                </a:schemeClr>
              </a:gs>
              <a:gs pos="0">
                <a:srgbClr val="000000">
                  <a:alpha val="72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Thanks and questions?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Kasey</a:t>
            </a: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2698752" y="-1670051"/>
            <a:ext cx="3746500" cy="9144001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10000"/>
                  <a:alpha val="0"/>
                </a:schemeClr>
              </a:gs>
              <a:gs pos="27000">
                <a:srgbClr val="000000">
                  <a:alpha val="72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794" y="3609325"/>
            <a:ext cx="5572906" cy="966444"/>
          </a:xfrm>
        </p:spPr>
        <p:txBody>
          <a:bodyPr>
            <a:normAutofit/>
          </a:bodyPr>
          <a:lstStyle/>
          <a:p>
            <a:pPr marL="14049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There is a whole team at </a:t>
            </a:r>
            <a:r>
              <a:rPr lang="en-US" sz="1800" dirty="0" err="1" smtClean="0">
                <a:solidFill>
                  <a:schemeClr val="bg1"/>
                </a:solidFill>
              </a:rPr>
              <a:t>MediaMath</a:t>
            </a:r>
            <a:r>
              <a:rPr lang="en-US" sz="1800" dirty="0" smtClean="0">
                <a:solidFill>
                  <a:schemeClr val="bg1"/>
                </a:solidFill>
              </a:rPr>
              <a:t> doing the hard work of getting this system in place and making sure it meets our needs.  They deserve the credit for this system.</a:t>
            </a:r>
            <a:endParaRPr lang="en-US" sz="1800" dirty="0">
              <a:solidFill>
                <a:schemeClr val="bg1"/>
              </a:solidFill>
            </a:endParaRPr>
          </a:p>
          <a:p>
            <a:pPr marL="14049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14049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086600" y="4227706"/>
            <a:ext cx="2088600" cy="348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ANY QUESTIONS?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0"/>
          <a:stretch/>
        </p:blipFill>
        <p:spPr>
          <a:xfrm>
            <a:off x="0" y="0"/>
            <a:ext cx="9144000" cy="4775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 rot="5400000">
            <a:off x="3155950" y="-3155950"/>
            <a:ext cx="2832100" cy="9144000"/>
          </a:xfrm>
          <a:prstGeom prst="rect">
            <a:avLst/>
          </a:prstGeom>
          <a:gradFill flip="none" rotWithShape="1">
            <a:gsLst>
              <a:gs pos="93000">
                <a:schemeClr val="accent6">
                  <a:lumMod val="10000"/>
                  <a:alpha val="0"/>
                </a:schemeClr>
              </a:gs>
              <a:gs pos="0">
                <a:srgbClr val="000000">
                  <a:alpha val="72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"/>
            <a:ext cx="8204200" cy="4775200"/>
          </a:xfrm>
          <a:prstGeom prst="rect">
            <a:avLst/>
          </a:prstGeom>
          <a:gradFill flip="none" rotWithShape="1">
            <a:gsLst>
              <a:gs pos="93000">
                <a:schemeClr val="accent6">
                  <a:lumMod val="10000"/>
                  <a:alpha val="0"/>
                </a:schemeClr>
              </a:gs>
              <a:gs pos="37000">
                <a:srgbClr val="000000">
                  <a:alpha val="72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6562" y="525159"/>
            <a:ext cx="8529610" cy="1088483"/>
          </a:xfrm>
        </p:spPr>
        <p:txBody>
          <a:bodyPr>
            <a:no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137" y="2984500"/>
            <a:ext cx="8529610" cy="1282700"/>
          </a:xfrm>
        </p:spPr>
        <p:txBody>
          <a:bodyPr>
            <a:normAutofit/>
          </a:bodyPr>
          <a:lstStyle/>
          <a:p>
            <a:pPr marL="14049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PS: </a:t>
            </a:r>
            <a:r>
              <a:rPr lang="en-US" sz="4000" dirty="0" smtClean="0">
                <a:solidFill>
                  <a:schemeClr val="bg1"/>
                </a:solidFill>
              </a:rPr>
              <a:t>We’re hiring.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14049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Come talk to us</a:t>
            </a:r>
            <a:r>
              <a:rPr lang="en-US" sz="32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Calibri" charset="0"/>
              </a:rPr>
              <a:t>Wil</a:t>
            </a:r>
            <a:endParaRPr lang="en-US" dirty="0" smtClean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0" y="1355"/>
            <a:ext cx="9143999" cy="4787900"/>
          </a:xfrm>
          <a:prstGeom prst="rect">
            <a:avLst/>
          </a:prstGeom>
          <a:gradFill flip="none" rotWithShape="1">
            <a:gsLst>
              <a:gs pos="65000">
                <a:srgbClr val="FFFFFF">
                  <a:alpha val="76000"/>
                </a:srgbClr>
              </a:gs>
              <a:gs pos="100000">
                <a:schemeClr val="bg1">
                  <a:alpha val="0"/>
                </a:schemeClr>
              </a:gs>
              <a:gs pos="39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6562" y="206917"/>
            <a:ext cx="8529610" cy="44656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Who is </a:t>
            </a:r>
            <a:r>
              <a:rPr lang="en-US" dirty="0" err="1" smtClean="0">
                <a:solidFill>
                  <a:schemeClr val="accent2"/>
                </a:solidFill>
              </a:rPr>
              <a:t>MediaMath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Wil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96562" y="653484"/>
            <a:ext cx="6680200" cy="314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3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None/>
            </a:pPr>
            <a:r>
              <a:rPr lang="en-US" sz="1600" dirty="0" err="1"/>
              <a:t>MediaMath</a:t>
            </a:r>
            <a:r>
              <a:rPr lang="en-US" sz="1600" dirty="0"/>
              <a:t> is the leading independent </a:t>
            </a:r>
            <a:r>
              <a:rPr lang="en-US" sz="1600" dirty="0" smtClean="0"/>
              <a:t>programmatic </a:t>
            </a:r>
            <a:r>
              <a:rPr lang="en-US" sz="1600" dirty="0"/>
              <a:t>company for </a:t>
            </a:r>
            <a:r>
              <a:rPr lang="en-US" sz="1600" dirty="0" smtClean="0"/>
              <a:t>marketers.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96562" y="1270000"/>
            <a:ext cx="5422900" cy="533400"/>
            <a:chOff x="296562" y="1270000"/>
            <a:chExt cx="5422900" cy="533400"/>
          </a:xfrm>
          <a:solidFill>
            <a:schemeClr val="accent2"/>
          </a:solidFill>
        </p:grpSpPr>
        <p:sp>
          <p:nvSpPr>
            <p:cNvPr id="3" name="Rectangle 2"/>
            <p:cNvSpPr/>
            <p:nvPr/>
          </p:nvSpPr>
          <p:spPr bwMode="auto">
            <a:xfrm>
              <a:off x="296562" y="1270000"/>
              <a:ext cx="5422900" cy="533400"/>
            </a:xfrm>
            <a:prstGeom prst="rect">
              <a:avLst/>
            </a:prstGeom>
            <a:grpFill/>
            <a:ln>
              <a:noFill/>
            </a:ln>
            <a:effectLst>
              <a:outerShdw blurRad="25400" dist="38100" dir="5400000" algn="t" rotWithShape="0">
                <a:prstClr val="black">
                  <a:alpha val="15000"/>
                </a:prstClr>
              </a:outerShdw>
            </a:effectLst>
            <a:extLst/>
          </p:spPr>
          <p:txBody>
            <a:bodyPr rtlCol="0"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321962" y="1364684"/>
              <a:ext cx="5268610" cy="314899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05740" indent="-191691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1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342900" indent="-13716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SzPct val="95000"/>
                <a:buBlip>
                  <a:blip r:embed="rId3"/>
                </a:buBlip>
                <a:defRPr sz="15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445770" indent="-10287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buFont typeface="Arial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7200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SzPct val="100000"/>
                <a:buBlip>
                  <a:blip r:embed="rId4"/>
                </a:buBlip>
                <a:defRPr sz="1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0629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rgbClr val="888888"/>
                </a:buClr>
                <a:buFont typeface="Lucida Grande" charset="0"/>
                <a:buChar char="-"/>
                <a:defRPr sz="1200" kern="1200">
                  <a:solidFill>
                    <a:srgbClr val="888888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049" indent="0">
                <a:buFont typeface="Wingdings" charset="2"/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Went from 30 to 200 engineers in the last 5 years.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6562" y="1900039"/>
            <a:ext cx="5422900" cy="533400"/>
            <a:chOff x="296562" y="1900039"/>
            <a:chExt cx="5422900" cy="533400"/>
          </a:xfrm>
          <a:solidFill>
            <a:schemeClr val="accent2"/>
          </a:solidFill>
        </p:grpSpPr>
        <p:sp>
          <p:nvSpPr>
            <p:cNvPr id="10" name="Rectangle 9"/>
            <p:cNvSpPr/>
            <p:nvPr/>
          </p:nvSpPr>
          <p:spPr bwMode="auto">
            <a:xfrm>
              <a:off x="296562" y="1900039"/>
              <a:ext cx="5422900" cy="533400"/>
            </a:xfrm>
            <a:prstGeom prst="rect">
              <a:avLst/>
            </a:prstGeom>
            <a:grpFill/>
            <a:ln>
              <a:noFill/>
            </a:ln>
            <a:effectLst>
              <a:outerShdw blurRad="25400" dist="38100" dir="5400000" algn="t" rotWithShape="0">
                <a:prstClr val="black">
                  <a:alpha val="15000"/>
                </a:prstClr>
              </a:outerShdw>
            </a:effectLst>
            <a:extLst/>
          </p:spPr>
          <p:txBody>
            <a:bodyPr rtlCol="0"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" name="Content Placeholder 5"/>
            <p:cNvSpPr txBox="1">
              <a:spLocks/>
            </p:cNvSpPr>
            <p:nvPr/>
          </p:nvSpPr>
          <p:spPr>
            <a:xfrm>
              <a:off x="321962" y="1994723"/>
              <a:ext cx="5397500" cy="314899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05740" indent="-191691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1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342900" indent="-13716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SzPct val="95000"/>
                <a:buBlip>
                  <a:blip r:embed="rId3"/>
                </a:buBlip>
                <a:defRPr sz="15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445770" indent="-10287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buFont typeface="Arial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7200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SzPct val="100000"/>
                <a:buBlip>
                  <a:blip r:embed="rId4"/>
                </a:buBlip>
                <a:defRPr sz="1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0629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rgbClr val="888888"/>
                </a:buClr>
                <a:buFont typeface="Lucida Grande" charset="0"/>
                <a:buChar char="-"/>
                <a:defRPr sz="1200" kern="1200">
                  <a:solidFill>
                    <a:srgbClr val="888888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049" indent="0">
                <a:buFont typeface="Wingdings" charset="2"/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In the same time, grew from 1 to 6 engineering offices globally.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6562" y="2541955"/>
            <a:ext cx="5422900" cy="533400"/>
            <a:chOff x="296562" y="2541955"/>
            <a:chExt cx="5422900" cy="533400"/>
          </a:xfrm>
          <a:solidFill>
            <a:schemeClr val="accent2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296562" y="2541955"/>
              <a:ext cx="5422900" cy="533400"/>
            </a:xfrm>
            <a:prstGeom prst="rect">
              <a:avLst/>
            </a:prstGeom>
            <a:grpFill/>
            <a:ln>
              <a:noFill/>
            </a:ln>
            <a:effectLst>
              <a:outerShdw blurRad="25400" dist="38100" dir="5400000" algn="t" rotWithShape="0">
                <a:prstClr val="black">
                  <a:alpha val="15000"/>
                </a:prstClr>
              </a:outerShdw>
            </a:effectLst>
            <a:extLst/>
          </p:spPr>
          <p:txBody>
            <a:bodyPr rtlCol="0"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3" name="Content Placeholder 5"/>
            <p:cNvSpPr txBox="1">
              <a:spLocks/>
            </p:cNvSpPr>
            <p:nvPr/>
          </p:nvSpPr>
          <p:spPr>
            <a:xfrm>
              <a:off x="321962" y="2636639"/>
              <a:ext cx="5397500" cy="314899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05740" indent="-191691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1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342900" indent="-13716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SzPct val="95000"/>
                <a:buBlip>
                  <a:blip r:embed="rId3"/>
                </a:buBlip>
                <a:defRPr sz="15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445770" indent="-10287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buFont typeface="Arial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7200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SzPct val="100000"/>
                <a:buBlip>
                  <a:blip r:embed="rId4"/>
                </a:buBlip>
                <a:defRPr sz="1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0629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rgbClr val="888888"/>
                </a:buClr>
                <a:buFont typeface="Lucida Grande" charset="0"/>
                <a:buChar char="-"/>
                <a:defRPr sz="1200" kern="1200">
                  <a:solidFill>
                    <a:srgbClr val="888888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049" indent="0">
                <a:buFont typeface="Wingdings" charset="2"/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Currently handle 5 million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rps</a:t>
              </a:r>
              <a:r>
                <a:rPr lang="en-US" sz="1600" dirty="0" smtClean="0">
                  <a:solidFill>
                    <a:schemeClr val="bg1"/>
                  </a:solidFill>
                </a:rPr>
                <a:t> across all of our systems.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6562" y="3184694"/>
            <a:ext cx="5422900" cy="533400"/>
            <a:chOff x="296562" y="3184694"/>
            <a:chExt cx="5422900" cy="533400"/>
          </a:xfrm>
          <a:solidFill>
            <a:schemeClr val="accent2"/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296562" y="3184694"/>
              <a:ext cx="5422900" cy="533400"/>
            </a:xfrm>
            <a:prstGeom prst="rect">
              <a:avLst/>
            </a:prstGeom>
            <a:grpFill/>
            <a:ln>
              <a:noFill/>
            </a:ln>
            <a:effectLst>
              <a:outerShdw blurRad="25400" dist="38100" dir="5400000" algn="t" rotWithShape="0">
                <a:prstClr val="black">
                  <a:alpha val="15000"/>
                </a:prstClr>
              </a:outerShdw>
            </a:effectLst>
            <a:extLst/>
          </p:spPr>
          <p:txBody>
            <a:bodyPr rtlCol="0"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Content Placeholder 5"/>
            <p:cNvSpPr txBox="1">
              <a:spLocks/>
            </p:cNvSpPr>
            <p:nvPr/>
          </p:nvSpPr>
          <p:spPr>
            <a:xfrm>
              <a:off x="321962" y="3279378"/>
              <a:ext cx="5397500" cy="314899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05740" indent="-191691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1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342900" indent="-13716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SzPct val="95000"/>
                <a:buBlip>
                  <a:blip r:embed="rId3"/>
                </a:buBlip>
                <a:defRPr sz="15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445770" indent="-10287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buFont typeface="Arial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7200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SzPct val="100000"/>
                <a:buBlip>
                  <a:blip r:embed="rId4"/>
                </a:buBlip>
                <a:defRPr sz="1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0629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rgbClr val="888888"/>
                </a:buClr>
                <a:buFont typeface="Lucida Grande" charset="0"/>
                <a:buChar char="-"/>
                <a:defRPr sz="1200" kern="1200">
                  <a:solidFill>
                    <a:srgbClr val="888888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049" indent="0">
                <a:buFont typeface="Wingdings" charset="2"/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There are 100s of millions of entities in our configuration system.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7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0"/>
          <a:stretch/>
        </p:blipFill>
        <p:spPr>
          <a:xfrm>
            <a:off x="0" y="0"/>
            <a:ext cx="9144000" cy="4775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0" y="1355"/>
            <a:ext cx="9144000" cy="4787900"/>
          </a:xfrm>
          <a:prstGeom prst="rect">
            <a:avLst/>
          </a:prstGeom>
          <a:gradFill flip="none" rotWithShape="1">
            <a:gsLst>
              <a:gs pos="65000">
                <a:srgbClr val="FFFFFF">
                  <a:alpha val="76000"/>
                </a:srgbClr>
              </a:gs>
              <a:gs pos="100000">
                <a:schemeClr val="bg1">
                  <a:alpha val="0"/>
                </a:schemeClr>
              </a:gs>
              <a:gs pos="39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6562" y="206917"/>
            <a:ext cx="8529610" cy="446567"/>
          </a:xfrm>
        </p:spPr>
        <p:txBody>
          <a:bodyPr>
            <a:noAutofit/>
          </a:bodyPr>
          <a:lstStyle/>
          <a:p>
            <a:r>
              <a:rPr lang="en-US" dirty="0" smtClean="0"/>
              <a:t>What this talk 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Wil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96562" y="653484"/>
            <a:ext cx="6680200" cy="314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Font typeface="Wingdings" charset="2"/>
              <a:buNone/>
            </a:pPr>
            <a:r>
              <a:rPr lang="en-US" sz="1600" dirty="0" smtClean="0"/>
              <a:t>How we are </a:t>
            </a:r>
            <a:r>
              <a:rPr lang="en-US" sz="1600" dirty="0" err="1" smtClean="0"/>
              <a:t>rearchitecting</a:t>
            </a:r>
            <a:r>
              <a:rPr lang="en-US" sz="1600" dirty="0" smtClean="0"/>
              <a:t> our authorization system for </a:t>
            </a:r>
            <a:r>
              <a:rPr lang="en-US" sz="1600" dirty="0" err="1" smtClean="0"/>
              <a:t>microservices</a:t>
            </a:r>
            <a:r>
              <a:rPr lang="en-US" sz="1600" dirty="0" smtClean="0"/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96562" y="1270000"/>
            <a:ext cx="5422900" cy="533400"/>
            <a:chOff x="296562" y="1270000"/>
            <a:chExt cx="5422900" cy="533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96562" y="1270000"/>
              <a:ext cx="5422900" cy="533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25400" dist="38100" dir="5400000" algn="t" rotWithShape="0">
                <a:prstClr val="black">
                  <a:alpha val="15000"/>
                </a:prstClr>
              </a:outerShdw>
            </a:effectLst>
            <a:extLst/>
          </p:spPr>
          <p:txBody>
            <a:bodyPr rtlCol="0"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321962" y="1364684"/>
              <a:ext cx="2776838" cy="3148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05740" indent="-191691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1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342900" indent="-13716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SzPct val="95000"/>
                <a:buBlip>
                  <a:blip r:embed="rId4"/>
                </a:buBlip>
                <a:defRPr sz="15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445770" indent="-10287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buFont typeface="Arial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7200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SzPct val="100000"/>
                <a:buBlip>
                  <a:blip r:embed="rId5"/>
                </a:buBlip>
                <a:defRPr sz="1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0629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rgbClr val="888888"/>
                </a:buClr>
                <a:buFont typeface="Lucida Grande" charset="0"/>
                <a:buChar char="-"/>
                <a:defRPr sz="1200" kern="1200">
                  <a:solidFill>
                    <a:srgbClr val="888888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049" indent="0">
                <a:buFont typeface="Wingdings" charset="2"/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Start from our typical monolith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6562" y="1900039"/>
            <a:ext cx="5422900" cy="533400"/>
            <a:chOff x="296562" y="1900039"/>
            <a:chExt cx="5422900" cy="5334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96562" y="1900039"/>
              <a:ext cx="5422900" cy="533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25400" dist="38100" dir="5400000" algn="t" rotWithShape="0">
                <a:prstClr val="black">
                  <a:alpha val="15000"/>
                </a:prstClr>
              </a:outerShdw>
            </a:effectLst>
            <a:extLst/>
          </p:spPr>
          <p:txBody>
            <a:bodyPr rtlCol="0"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" name="Content Placeholder 5"/>
            <p:cNvSpPr txBox="1">
              <a:spLocks/>
            </p:cNvSpPr>
            <p:nvPr/>
          </p:nvSpPr>
          <p:spPr>
            <a:xfrm>
              <a:off x="321962" y="1994723"/>
              <a:ext cx="5397500" cy="3148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05740" indent="-191691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1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342900" indent="-13716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SzPct val="95000"/>
                <a:buBlip>
                  <a:blip r:embed="rId4"/>
                </a:buBlip>
                <a:defRPr sz="15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445770" indent="-10287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buFont typeface="Arial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7200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SzPct val="100000"/>
                <a:buBlip>
                  <a:blip r:embed="rId5"/>
                </a:buBlip>
                <a:defRPr sz="1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0629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rgbClr val="888888"/>
                </a:buClr>
                <a:buFont typeface="Lucida Grande" charset="0"/>
                <a:buChar char="-"/>
                <a:defRPr sz="1200" kern="1200">
                  <a:solidFill>
                    <a:srgbClr val="888888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049" indent="0">
                <a:buFont typeface="Wingdings" charset="2"/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Show several options we considered by rejected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6562" y="2541955"/>
            <a:ext cx="5422900" cy="533400"/>
            <a:chOff x="296562" y="2541955"/>
            <a:chExt cx="5422900" cy="533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96562" y="2541955"/>
              <a:ext cx="5422900" cy="533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25400" dist="38100" dir="5400000" algn="t" rotWithShape="0">
                <a:prstClr val="black">
                  <a:alpha val="15000"/>
                </a:prstClr>
              </a:outerShdw>
            </a:effectLst>
            <a:extLst/>
          </p:spPr>
          <p:txBody>
            <a:bodyPr rtlCol="0"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3" name="Content Placeholder 5"/>
            <p:cNvSpPr txBox="1">
              <a:spLocks/>
            </p:cNvSpPr>
            <p:nvPr/>
          </p:nvSpPr>
          <p:spPr>
            <a:xfrm>
              <a:off x="321962" y="2636639"/>
              <a:ext cx="5397500" cy="3148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05740" indent="-191691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1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342900" indent="-13716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SzPct val="95000"/>
                <a:buBlip>
                  <a:blip r:embed="rId4"/>
                </a:buBlip>
                <a:defRPr sz="15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445770" indent="-10287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buFont typeface="Arial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7200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SzPct val="100000"/>
                <a:buBlip>
                  <a:blip r:embed="rId5"/>
                </a:buBlip>
                <a:defRPr sz="1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0629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rgbClr val="888888"/>
                </a:buClr>
                <a:buFont typeface="Lucida Grande" charset="0"/>
                <a:buChar char="-"/>
                <a:defRPr sz="1200" kern="1200">
                  <a:solidFill>
                    <a:srgbClr val="888888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049" indent="0">
                <a:buFont typeface="Wingdings" charset="2"/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Show the solution we are currently deploying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6562" y="3184694"/>
            <a:ext cx="5422900" cy="533400"/>
            <a:chOff x="296562" y="3184694"/>
            <a:chExt cx="5422900" cy="5334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96562" y="3184694"/>
              <a:ext cx="5422900" cy="533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25400" dist="38100" dir="5400000" algn="t" rotWithShape="0">
                <a:prstClr val="black">
                  <a:alpha val="15000"/>
                </a:prstClr>
              </a:outerShdw>
            </a:effectLst>
            <a:extLst/>
          </p:spPr>
          <p:txBody>
            <a:bodyPr rtlCol="0" anchor="ctr"/>
            <a:lstStyle/>
            <a:p>
              <a:pPr algn="ctr"/>
              <a:endParaRPr lang="en-US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Content Placeholder 5"/>
            <p:cNvSpPr txBox="1">
              <a:spLocks/>
            </p:cNvSpPr>
            <p:nvPr/>
          </p:nvSpPr>
          <p:spPr>
            <a:xfrm>
              <a:off x="321962" y="3279378"/>
              <a:ext cx="5397500" cy="3148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05740" indent="-191691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1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342900" indent="-13716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SzPct val="95000"/>
                <a:buBlip>
                  <a:blip r:embed="rId4"/>
                </a:buBlip>
                <a:defRPr sz="15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445770" indent="-102870" algn="l" defTabSz="342900" rtl="0" eaLnBrk="1" fontAlgn="base" hangingPunct="1">
                <a:lnSpc>
                  <a:spcPct val="100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buFont typeface="Arial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7200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SzPct val="100000"/>
                <a:buBlip>
                  <a:blip r:embed="rId5"/>
                </a:buBlip>
                <a:defRPr sz="1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062990" indent="-102870" algn="l" defTabSz="342900" rtl="0" eaLnBrk="1" fontAlgn="base" hangingPunct="1">
                <a:lnSpc>
                  <a:spcPct val="100000"/>
                </a:lnSpc>
                <a:spcBef>
                  <a:spcPts val="225"/>
                </a:spcBef>
                <a:spcAft>
                  <a:spcPct val="0"/>
                </a:spcAft>
                <a:buClr>
                  <a:srgbClr val="888888"/>
                </a:buClr>
                <a:buFont typeface="Lucida Grande" charset="0"/>
                <a:buChar char="-"/>
                <a:defRPr sz="1200" kern="1200">
                  <a:solidFill>
                    <a:srgbClr val="888888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049" indent="0">
                <a:buFont typeface="Wingdings" charset="2"/>
                <a:buNone/>
              </a:pPr>
              <a:r>
                <a:rPr lang="en-US" sz="1600" dirty="0" smtClean="0">
                  <a:solidFill>
                    <a:schemeClr val="bg1"/>
                  </a:solidFill>
                </a:rPr>
                <a:t>Discuss things we are worried about with our solution</a:t>
              </a:r>
            </a:p>
          </p:txBody>
        </p:sp>
      </p:grpSp>
      <p:sp>
        <p:nvSpPr>
          <p:cNvPr id="17" name="Content Placeholder 5"/>
          <p:cNvSpPr txBox="1">
            <a:spLocks/>
          </p:cNvSpPr>
          <p:nvPr/>
        </p:nvSpPr>
        <p:spPr>
          <a:xfrm>
            <a:off x="296562" y="4125633"/>
            <a:ext cx="6680200" cy="314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Font typeface="Wingdings" charset="2"/>
              <a:buNone/>
            </a:pPr>
            <a:r>
              <a:rPr lang="en-US" sz="1600" dirty="0" smtClean="0"/>
              <a:t>Reminder: Authorization is determining if a user has access to a entity</a:t>
            </a:r>
          </a:p>
        </p:txBody>
      </p:sp>
    </p:spTree>
    <p:extLst>
      <p:ext uri="{BB962C8B-B14F-4D97-AF65-F5344CB8AC3E}">
        <p14:creationId xmlns:p14="http://schemas.microsoft.com/office/powerpoint/2010/main" val="1151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/>
        </p:blipFill>
        <p:spPr>
          <a:xfrm>
            <a:off x="0" y="0"/>
            <a:ext cx="9144000" cy="4787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-23150" y="1355"/>
            <a:ext cx="9144000" cy="4787900"/>
          </a:xfrm>
          <a:prstGeom prst="rect">
            <a:avLst/>
          </a:prstGeom>
          <a:gradFill flip="none" rotWithShape="1">
            <a:gsLst>
              <a:gs pos="65000">
                <a:srgbClr val="FFFFFF">
                  <a:alpha val="76000"/>
                </a:srgbClr>
              </a:gs>
              <a:gs pos="100000">
                <a:schemeClr val="bg1">
                  <a:alpha val="0"/>
                </a:schemeClr>
              </a:gs>
              <a:gs pos="39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6562" y="206917"/>
            <a:ext cx="8529610" cy="44656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What this talk is not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Wil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96562" y="1278640"/>
            <a:ext cx="5422900" cy="533400"/>
          </a:xfrm>
          <a:prstGeom prst="rect">
            <a:avLst/>
          </a:prstGeom>
          <a:solidFill>
            <a:schemeClr val="accent3">
              <a:alpha val="72000"/>
            </a:schemeClr>
          </a:soli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21962" y="1373324"/>
            <a:ext cx="5397500" cy="314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 discussion about authentication generally or </a:t>
            </a:r>
            <a:r>
              <a:rPr lang="en-US" sz="1600" dirty="0" err="1">
                <a:solidFill>
                  <a:schemeClr val="bg1"/>
                </a:solidFill>
              </a:rPr>
              <a:t>oauth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specifically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6562" y="1908679"/>
            <a:ext cx="5422900" cy="533400"/>
          </a:xfrm>
          <a:prstGeom prst="rect">
            <a:avLst/>
          </a:prstGeom>
          <a:solidFill>
            <a:schemeClr val="accent3">
              <a:alpha val="72000"/>
            </a:schemeClr>
          </a:soli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21962" y="2003363"/>
            <a:ext cx="5397500" cy="314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 security </a:t>
            </a:r>
            <a:r>
              <a:rPr lang="en-US" sz="1600" dirty="0" smtClean="0">
                <a:solidFill>
                  <a:schemeClr val="bg1"/>
                </a:solidFill>
              </a:rPr>
              <a:t>presentation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21962" y="2645279"/>
            <a:ext cx="5397500" cy="314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 generic rules engine </a:t>
            </a:r>
            <a:r>
              <a:rPr lang="en-US" sz="1600" dirty="0" smtClean="0">
                <a:solidFill>
                  <a:schemeClr val="bg1"/>
                </a:solidFill>
              </a:rPr>
              <a:t>talk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6562" y="2536028"/>
            <a:ext cx="5422900" cy="533400"/>
          </a:xfrm>
          <a:prstGeom prst="rect">
            <a:avLst/>
          </a:prstGeom>
          <a:solidFill>
            <a:schemeClr val="accent3">
              <a:alpha val="72000"/>
            </a:schemeClr>
          </a:solidFill>
          <a:ln>
            <a:noFill/>
          </a:ln>
          <a:effectLst>
            <a:outerShdw blurRad="25400" dist="38100" dir="5400000" algn="t" rotWithShape="0">
              <a:prstClr val="black">
                <a:alpha val="15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en-US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345112" y="2633161"/>
            <a:ext cx="5397500" cy="314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 big reveal of a </a:t>
            </a:r>
            <a:r>
              <a:rPr lang="en-US" sz="1600" dirty="0" smtClean="0">
                <a:solidFill>
                  <a:schemeClr val="bg1"/>
                </a:solidFill>
              </a:rPr>
              <a:t>product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296562" y="4125633"/>
            <a:ext cx="6680200" cy="314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5740" indent="-191691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-13716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SzPct val="95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445770" indent="-102870" algn="l" defTabSz="34290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00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SzPct val="100000"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62990" indent="-102870" algn="l" defTabSz="342900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888888"/>
              </a:buClr>
              <a:buFont typeface="Lucida Grande" charset="0"/>
              <a:buChar char="-"/>
              <a:defRPr sz="1200" kern="1200">
                <a:solidFill>
                  <a:srgbClr val="888888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9" indent="0">
              <a:buNone/>
            </a:pPr>
            <a:r>
              <a:rPr lang="en-US" sz="1600" dirty="0"/>
              <a:t>Reminder: if access is *not* based on the user its not authorization.</a:t>
            </a:r>
          </a:p>
        </p:txBody>
      </p:sp>
    </p:spTree>
    <p:extLst>
      <p:ext uri="{BB962C8B-B14F-4D97-AF65-F5344CB8AC3E}">
        <p14:creationId xmlns:p14="http://schemas.microsoft.com/office/powerpoint/2010/main" val="1646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did we start?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 flipV="1">
            <a:off x="3822366" y="2628262"/>
            <a:ext cx="571295" cy="8114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89042" y="2601516"/>
            <a:ext cx="571295" cy="8114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9" idx="1"/>
          </p:cNvCxnSpPr>
          <p:nvPr/>
        </p:nvCxnSpPr>
        <p:spPr>
          <a:xfrm>
            <a:off x="1918061" y="1880461"/>
            <a:ext cx="582867" cy="755915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921572" y="1872347"/>
            <a:ext cx="571295" cy="8114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13" idx="1"/>
          </p:cNvCxnSpPr>
          <p:nvPr/>
        </p:nvCxnSpPr>
        <p:spPr>
          <a:xfrm>
            <a:off x="986521" y="1095730"/>
            <a:ext cx="582931" cy="768513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827760" y="1110742"/>
            <a:ext cx="571295" cy="8114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888281" y="1120390"/>
            <a:ext cx="571295" cy="8114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921572" y="1108328"/>
            <a:ext cx="571295" cy="8114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997748" y="1088053"/>
            <a:ext cx="571295" cy="8114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headEnd type="oval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Our Authorization Model (briefly)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6161" y="784003"/>
            <a:ext cx="798629" cy="616214"/>
          </a:xfrm>
          <a:prstGeom prst="roundRect">
            <a:avLst>
              <a:gd name="adj" fmla="val 1126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69452" y="784003"/>
            <a:ext cx="745485" cy="616214"/>
          </a:xfrm>
          <a:prstGeom prst="roundRect">
            <a:avLst>
              <a:gd name="adj" fmla="val 11262"/>
            </a:avLst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569452" y="1556136"/>
            <a:ext cx="745485" cy="616214"/>
          </a:xfrm>
          <a:prstGeom prst="roundRect">
            <a:avLst>
              <a:gd name="adj" fmla="val 11262"/>
            </a:avLst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500930" y="784003"/>
            <a:ext cx="774705" cy="616214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00929" y="1556136"/>
            <a:ext cx="774706" cy="616214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00928" y="2328269"/>
            <a:ext cx="774707" cy="616214"/>
          </a:xfrm>
          <a:prstGeom prst="roundRect">
            <a:avLst>
              <a:gd name="adj" fmla="val 112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61628" y="784003"/>
            <a:ext cx="774705" cy="616214"/>
          </a:xfrm>
          <a:prstGeom prst="roundRect">
            <a:avLst>
              <a:gd name="adj" fmla="val 1126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61628" y="2328269"/>
            <a:ext cx="774705" cy="616214"/>
          </a:xfrm>
          <a:prstGeom prst="roundRect">
            <a:avLst>
              <a:gd name="adj" fmla="val 1126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2326" y="784003"/>
            <a:ext cx="774705" cy="616214"/>
          </a:xfrm>
          <a:prstGeom prst="roundRect">
            <a:avLst>
              <a:gd name="adj" fmla="val 11262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422325" y="2328269"/>
            <a:ext cx="774705" cy="616214"/>
          </a:xfrm>
          <a:prstGeom prst="roundRect">
            <a:avLst>
              <a:gd name="adj" fmla="val 11262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1001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481284" y="784003"/>
            <a:ext cx="39840" cy="3556503"/>
          </a:xfrm>
          <a:prstGeom prst="line">
            <a:avLst/>
          </a:prstGeom>
          <a:ln w="12700" cap="rnd">
            <a:solidFill>
              <a:schemeClr val="bg2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17953" y="3100402"/>
            <a:ext cx="5160639" cy="1544266"/>
            <a:chOff x="217953" y="3100402"/>
            <a:chExt cx="5160639" cy="1544266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892210" y="4228202"/>
              <a:ext cx="571295" cy="8114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888092" y="4216473"/>
              <a:ext cx="571295" cy="8114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910796" y="4216473"/>
              <a:ext cx="571295" cy="8114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908267" y="3536774"/>
              <a:ext cx="571295" cy="8114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26808" y="3505377"/>
              <a:ext cx="701399" cy="655725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99142" y="3544888"/>
              <a:ext cx="571295" cy="8114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headEnd type="oval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86161" y="3158744"/>
              <a:ext cx="798629" cy="616214"/>
            </a:xfrm>
            <a:prstGeom prst="roundRect">
              <a:avLst>
                <a:gd name="adj" fmla="val 1126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99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69450" y="3158744"/>
              <a:ext cx="745487" cy="616214"/>
            </a:xfrm>
            <a:prstGeom prst="roundRect">
              <a:avLst>
                <a:gd name="adj" fmla="val 11262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569449" y="3896619"/>
              <a:ext cx="745488" cy="616214"/>
            </a:xfrm>
            <a:prstGeom prst="roundRect">
              <a:avLst>
                <a:gd name="adj" fmla="val 11262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500928" y="3158744"/>
              <a:ext cx="774707" cy="616214"/>
            </a:xfrm>
            <a:prstGeom prst="roundRect">
              <a:avLst>
                <a:gd name="adj" fmla="val 1126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00927" y="3896619"/>
              <a:ext cx="774708" cy="616214"/>
            </a:xfrm>
            <a:prstGeom prst="roundRect">
              <a:avLst>
                <a:gd name="adj" fmla="val 1126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461625" y="3861986"/>
              <a:ext cx="774705" cy="616214"/>
            </a:xfrm>
            <a:prstGeom prst="roundRect">
              <a:avLst>
                <a:gd name="adj" fmla="val 1126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422325" y="3872535"/>
              <a:ext cx="774705" cy="616214"/>
            </a:xfrm>
            <a:prstGeom prst="roundRect">
              <a:avLst>
                <a:gd name="adj" fmla="val 11262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89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953" y="3100402"/>
              <a:ext cx="5160639" cy="1544266"/>
            </a:xfrm>
            <a:prstGeom prst="rect">
              <a:avLst/>
            </a:prstGeom>
            <a:noFill/>
            <a:ln w="6350">
              <a:solidFill>
                <a:schemeClr val="bg2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66477" y="1083520"/>
            <a:ext cx="3338623" cy="3256986"/>
            <a:chOff x="5666477" y="1083520"/>
            <a:chExt cx="3338623" cy="3256986"/>
          </a:xfrm>
        </p:grpSpPr>
        <p:sp>
          <p:nvSpPr>
            <p:cNvPr id="29" name="Oval 28"/>
            <p:cNvSpPr/>
            <p:nvPr/>
          </p:nvSpPr>
          <p:spPr>
            <a:xfrm>
              <a:off x="5666477" y="1083520"/>
              <a:ext cx="3338623" cy="32569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318174" y="1316709"/>
              <a:ext cx="1444901" cy="1440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405734" y="1410325"/>
              <a:ext cx="1254649" cy="1246215"/>
            </a:xfrm>
            <a:prstGeom prst="ellipse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493294" y="1503942"/>
              <a:ext cx="1070279" cy="104594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580854" y="1597558"/>
              <a:ext cx="889617" cy="8385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/>
                <a:t>89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146042" y="2584613"/>
              <a:ext cx="1444901" cy="1440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41167" y="2712013"/>
              <a:ext cx="1254649" cy="1246215"/>
            </a:xfrm>
            <a:prstGeom prst="ellipse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7868491" y="-816690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Wil</a:t>
            </a:r>
          </a:p>
        </p:txBody>
      </p:sp>
    </p:spTree>
    <p:extLst>
      <p:ext uri="{BB962C8B-B14F-4D97-AF65-F5344CB8AC3E}">
        <p14:creationId xmlns:p14="http://schemas.microsoft.com/office/powerpoint/2010/main" val="1584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Where we started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868491" y="-816690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Wil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803755" y="1970003"/>
            <a:ext cx="1194839" cy="1339804"/>
            <a:chOff x="5892800" y="3820795"/>
            <a:chExt cx="1731962" cy="1885954"/>
          </a:xfrm>
          <a:solidFill>
            <a:schemeClr val="tx1"/>
          </a:solidFill>
        </p:grpSpPr>
        <p:sp>
          <p:nvSpPr>
            <p:cNvPr id="24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5892800" y="5114611"/>
              <a:ext cx="1731962" cy="592138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879936" y="1219286"/>
            <a:ext cx="1026380" cy="3009418"/>
          </a:xfrm>
          <a:prstGeom prst="roundRect">
            <a:avLst>
              <a:gd name="adj" fmla="val 11262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99590" y="2260134"/>
            <a:ext cx="1062929" cy="880890"/>
            <a:chOff x="1371600" y="3865563"/>
            <a:chExt cx="1884363" cy="1389062"/>
          </a:xfrm>
          <a:solidFill>
            <a:schemeClr val="tx1"/>
          </a:solidFill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885950" y="4459288"/>
              <a:ext cx="125413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2152650" y="4349750"/>
              <a:ext cx="125413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2403475" y="4459288"/>
              <a:ext cx="127000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2640013" y="4349750"/>
              <a:ext cx="123825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1793875" y="4076700"/>
              <a:ext cx="1039813" cy="350837"/>
            </a:xfrm>
            <a:custGeom>
              <a:avLst/>
              <a:gdLst>
                <a:gd name="T0" fmla="*/ 1376 w 3281"/>
                <a:gd name="T1" fmla="*/ 448 h 1108"/>
                <a:gd name="T2" fmla="*/ 2175 w 3281"/>
                <a:gd name="T3" fmla="*/ 960 h 1108"/>
                <a:gd name="T4" fmla="*/ 3281 w 3281"/>
                <a:gd name="T5" fmla="*/ 160 h 1108"/>
                <a:gd name="T6" fmla="*/ 3165 w 3281"/>
                <a:gd name="T7" fmla="*/ 0 h 1108"/>
                <a:gd name="T8" fmla="*/ 2169 w 3281"/>
                <a:gd name="T9" fmla="*/ 721 h 1108"/>
                <a:gd name="T10" fmla="*/ 1386 w 3281"/>
                <a:gd name="T11" fmla="*/ 219 h 1108"/>
                <a:gd name="T12" fmla="*/ 0 w 3281"/>
                <a:gd name="T13" fmla="*/ 932 h 1108"/>
                <a:gd name="T14" fmla="*/ 91 w 3281"/>
                <a:gd name="T15" fmla="*/ 1108 h 1108"/>
                <a:gd name="T16" fmla="*/ 1376 w 3281"/>
                <a:gd name="T17" fmla="*/ 44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1" h="1108">
                  <a:moveTo>
                    <a:pt x="1376" y="448"/>
                  </a:moveTo>
                  <a:lnTo>
                    <a:pt x="2175" y="960"/>
                  </a:lnTo>
                  <a:lnTo>
                    <a:pt x="3281" y="160"/>
                  </a:lnTo>
                  <a:lnTo>
                    <a:pt x="3165" y="0"/>
                  </a:lnTo>
                  <a:lnTo>
                    <a:pt x="2169" y="721"/>
                  </a:lnTo>
                  <a:lnTo>
                    <a:pt x="1386" y="219"/>
                  </a:lnTo>
                  <a:lnTo>
                    <a:pt x="0" y="932"/>
                  </a:lnTo>
                  <a:lnTo>
                    <a:pt x="91" y="1108"/>
                  </a:lnTo>
                  <a:lnTo>
                    <a:pt x="1376" y="4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995488" y="4913313"/>
              <a:ext cx="631825" cy="341312"/>
            </a:xfrm>
            <a:custGeom>
              <a:avLst/>
              <a:gdLst>
                <a:gd name="T0" fmla="*/ 1203 w 1993"/>
                <a:gd name="T1" fmla="*/ 141 h 1078"/>
                <a:gd name="T2" fmla="*/ 1516 w 1993"/>
                <a:gd name="T3" fmla="*/ 13 h 1078"/>
                <a:gd name="T4" fmla="*/ 1993 w 1993"/>
                <a:gd name="T5" fmla="*/ 1078 h 1078"/>
                <a:gd name="T6" fmla="*/ 0 w 1993"/>
                <a:gd name="T7" fmla="*/ 1078 h 1078"/>
                <a:gd name="T8" fmla="*/ 480 w 1993"/>
                <a:gd name="T9" fmla="*/ 0 h 1078"/>
                <a:gd name="T10" fmla="*/ 787 w 1993"/>
                <a:gd name="T11" fmla="*/ 14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1078">
                  <a:moveTo>
                    <a:pt x="1203" y="141"/>
                  </a:moveTo>
                  <a:lnTo>
                    <a:pt x="1516" y="13"/>
                  </a:lnTo>
                  <a:lnTo>
                    <a:pt x="1993" y="1078"/>
                  </a:lnTo>
                  <a:lnTo>
                    <a:pt x="0" y="1078"/>
                  </a:lnTo>
                  <a:lnTo>
                    <a:pt x="480" y="0"/>
                  </a:lnTo>
                  <a:lnTo>
                    <a:pt x="787" y="141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1371600" y="3865563"/>
              <a:ext cx="1884363" cy="1095375"/>
            </a:xfrm>
            <a:custGeom>
              <a:avLst/>
              <a:gdLst>
                <a:gd name="T0" fmla="*/ 338 w 5940"/>
                <a:gd name="T1" fmla="*/ 337 h 3456"/>
                <a:gd name="T2" fmla="*/ 5603 w 5940"/>
                <a:gd name="T3" fmla="*/ 337 h 3456"/>
                <a:gd name="T4" fmla="*/ 5603 w 5940"/>
                <a:gd name="T5" fmla="*/ 3119 h 3456"/>
                <a:gd name="T6" fmla="*/ 338 w 5940"/>
                <a:gd name="T7" fmla="*/ 3119 h 3456"/>
                <a:gd name="T8" fmla="*/ 338 w 5940"/>
                <a:gd name="T9" fmla="*/ 337 h 3456"/>
                <a:gd name="T10" fmla="*/ 5940 w 5940"/>
                <a:gd name="T11" fmla="*/ 0 h 3456"/>
                <a:gd name="T12" fmla="*/ 0 w 5940"/>
                <a:gd name="T13" fmla="*/ 0 h 3456"/>
                <a:gd name="T14" fmla="*/ 0 w 5940"/>
                <a:gd name="T15" fmla="*/ 3456 h 3456"/>
                <a:gd name="T16" fmla="*/ 5939 w 5940"/>
                <a:gd name="T17" fmla="*/ 3456 h 3456"/>
                <a:gd name="T18" fmla="*/ 5939 w 5940"/>
                <a:gd name="T19" fmla="*/ 3164 h 3456"/>
                <a:gd name="T20" fmla="*/ 5940 w 5940"/>
                <a:gd name="T21" fmla="*/ 3164 h 3456"/>
                <a:gd name="T22" fmla="*/ 5940 w 5940"/>
                <a:gd name="T23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0" h="3456">
                  <a:moveTo>
                    <a:pt x="338" y="337"/>
                  </a:moveTo>
                  <a:lnTo>
                    <a:pt x="5603" y="337"/>
                  </a:lnTo>
                  <a:lnTo>
                    <a:pt x="5603" y="3119"/>
                  </a:lnTo>
                  <a:lnTo>
                    <a:pt x="338" y="3119"/>
                  </a:lnTo>
                  <a:lnTo>
                    <a:pt x="338" y="337"/>
                  </a:lnTo>
                  <a:close/>
                  <a:moveTo>
                    <a:pt x="5940" y="0"/>
                  </a:moveTo>
                  <a:lnTo>
                    <a:pt x="0" y="0"/>
                  </a:lnTo>
                  <a:lnTo>
                    <a:pt x="0" y="3456"/>
                  </a:lnTo>
                  <a:lnTo>
                    <a:pt x="5939" y="3456"/>
                  </a:lnTo>
                  <a:lnTo>
                    <a:pt x="5939" y="3164"/>
                  </a:lnTo>
                  <a:lnTo>
                    <a:pt x="5940" y="3164"/>
                  </a:lnTo>
                  <a:lnTo>
                    <a:pt x="594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V="1">
            <a:off x="1978164" y="2617187"/>
            <a:ext cx="742721" cy="15458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94133" y="2589945"/>
            <a:ext cx="576085" cy="11445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Where we (actually) started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296711" y="1531939"/>
            <a:ext cx="1892410" cy="1724180"/>
            <a:chOff x="6258210" y="1398698"/>
            <a:chExt cx="1892410" cy="1724180"/>
          </a:xfrm>
        </p:grpSpPr>
        <p:sp>
          <p:nvSpPr>
            <p:cNvPr id="24" name="Rounded Rectangle 23"/>
            <p:cNvSpPr/>
            <p:nvPr/>
          </p:nvSpPr>
          <p:spPr>
            <a:xfrm>
              <a:off x="7223401" y="1398698"/>
              <a:ext cx="563369" cy="616214"/>
            </a:xfrm>
            <a:prstGeom prst="roundRect">
              <a:avLst>
                <a:gd name="adj" fmla="val 1126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061355" y="1558277"/>
              <a:ext cx="563369" cy="616214"/>
            </a:xfrm>
            <a:prstGeom prst="roundRect">
              <a:avLst>
                <a:gd name="adj" fmla="val 1126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860694" y="1706805"/>
              <a:ext cx="563369" cy="616214"/>
            </a:xfrm>
            <a:prstGeom prst="roundRect">
              <a:avLst>
                <a:gd name="adj" fmla="val 1126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587251" y="2198557"/>
              <a:ext cx="563369" cy="616214"/>
            </a:xfrm>
            <a:prstGeom prst="roundRect">
              <a:avLst>
                <a:gd name="adj" fmla="val 1126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425205" y="2358136"/>
              <a:ext cx="563369" cy="616214"/>
            </a:xfrm>
            <a:prstGeom prst="roundRect">
              <a:avLst>
                <a:gd name="adj" fmla="val 1126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224544" y="2506664"/>
              <a:ext cx="563369" cy="616214"/>
            </a:xfrm>
            <a:prstGeom prst="roundRect">
              <a:avLst>
                <a:gd name="adj" fmla="val 1126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6258210" y="2543637"/>
              <a:ext cx="742721" cy="15458"/>
            </a:xfrm>
            <a:prstGeom prst="line">
              <a:avLst/>
            </a:prstGeom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ysDash"/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803755" y="1970003"/>
            <a:ext cx="1194839" cy="1339804"/>
            <a:chOff x="5892800" y="3820795"/>
            <a:chExt cx="1731962" cy="1885954"/>
          </a:xfrm>
          <a:solidFill>
            <a:schemeClr val="tx1"/>
          </a:solidFill>
        </p:grpSpPr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5892800" y="3820795"/>
              <a:ext cx="1731962" cy="4921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5892800" y="4171633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5892800" y="4612958"/>
              <a:ext cx="1731962" cy="592137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1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1"/>
                  </a:lnTo>
                  <a:cubicBezTo>
                    <a:pt x="4546" y="871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5892800" y="5114611"/>
              <a:ext cx="1731962" cy="592138"/>
            </a:xfrm>
            <a:custGeom>
              <a:avLst/>
              <a:gdLst>
                <a:gd name="T0" fmla="*/ 0 w 4546"/>
                <a:gd name="T1" fmla="*/ 861 h 1553"/>
                <a:gd name="T2" fmla="*/ 0 w 4546"/>
                <a:gd name="T3" fmla="*/ 0 h 1553"/>
                <a:gd name="T4" fmla="*/ 2273 w 4546"/>
                <a:gd name="T5" fmla="*/ 639 h 1553"/>
                <a:gd name="T6" fmla="*/ 4546 w 4546"/>
                <a:gd name="T7" fmla="*/ 0 h 1553"/>
                <a:gd name="T8" fmla="*/ 4546 w 4546"/>
                <a:gd name="T9" fmla="*/ 872 h 1553"/>
                <a:gd name="T10" fmla="*/ 2266 w 4546"/>
                <a:gd name="T11" fmla="*/ 1553 h 1553"/>
                <a:gd name="T12" fmla="*/ 0 w 4546"/>
                <a:gd name="T13" fmla="*/ 861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6" h="1553">
                  <a:moveTo>
                    <a:pt x="0" y="861"/>
                  </a:moveTo>
                  <a:lnTo>
                    <a:pt x="0" y="0"/>
                  </a:lnTo>
                  <a:cubicBezTo>
                    <a:pt x="0" y="0"/>
                    <a:pt x="7" y="639"/>
                    <a:pt x="2273" y="639"/>
                  </a:cubicBezTo>
                  <a:cubicBezTo>
                    <a:pt x="4539" y="639"/>
                    <a:pt x="4546" y="0"/>
                    <a:pt x="4546" y="0"/>
                  </a:cubicBezTo>
                  <a:lnTo>
                    <a:pt x="4546" y="872"/>
                  </a:lnTo>
                  <a:cubicBezTo>
                    <a:pt x="4546" y="872"/>
                    <a:pt x="4531" y="1553"/>
                    <a:pt x="2266" y="1553"/>
                  </a:cubicBezTo>
                  <a:cubicBezTo>
                    <a:pt x="0" y="1553"/>
                    <a:pt x="0" y="861"/>
                    <a:pt x="0" y="8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2879936" y="1219286"/>
            <a:ext cx="1026380" cy="3009418"/>
          </a:xfrm>
          <a:prstGeom prst="roundRect">
            <a:avLst>
              <a:gd name="adj" fmla="val 11262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99590" y="2260134"/>
            <a:ext cx="1062929" cy="880890"/>
            <a:chOff x="1371600" y="3865563"/>
            <a:chExt cx="1884363" cy="1389062"/>
          </a:xfrm>
          <a:solidFill>
            <a:schemeClr val="tx1"/>
          </a:solidFill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1885950" y="4459288"/>
              <a:ext cx="125413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2152650" y="4349750"/>
              <a:ext cx="125413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2403475" y="4459288"/>
              <a:ext cx="127000" cy="23653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2640013" y="4349750"/>
              <a:ext cx="123825" cy="34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1793875" y="4076700"/>
              <a:ext cx="1039813" cy="350837"/>
            </a:xfrm>
            <a:custGeom>
              <a:avLst/>
              <a:gdLst>
                <a:gd name="T0" fmla="*/ 1376 w 3281"/>
                <a:gd name="T1" fmla="*/ 448 h 1108"/>
                <a:gd name="T2" fmla="*/ 2175 w 3281"/>
                <a:gd name="T3" fmla="*/ 960 h 1108"/>
                <a:gd name="T4" fmla="*/ 3281 w 3281"/>
                <a:gd name="T5" fmla="*/ 160 h 1108"/>
                <a:gd name="T6" fmla="*/ 3165 w 3281"/>
                <a:gd name="T7" fmla="*/ 0 h 1108"/>
                <a:gd name="T8" fmla="*/ 2169 w 3281"/>
                <a:gd name="T9" fmla="*/ 721 h 1108"/>
                <a:gd name="T10" fmla="*/ 1386 w 3281"/>
                <a:gd name="T11" fmla="*/ 219 h 1108"/>
                <a:gd name="T12" fmla="*/ 0 w 3281"/>
                <a:gd name="T13" fmla="*/ 932 h 1108"/>
                <a:gd name="T14" fmla="*/ 91 w 3281"/>
                <a:gd name="T15" fmla="*/ 1108 h 1108"/>
                <a:gd name="T16" fmla="*/ 1376 w 3281"/>
                <a:gd name="T17" fmla="*/ 44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1" h="1108">
                  <a:moveTo>
                    <a:pt x="1376" y="448"/>
                  </a:moveTo>
                  <a:lnTo>
                    <a:pt x="2175" y="960"/>
                  </a:lnTo>
                  <a:lnTo>
                    <a:pt x="3281" y="160"/>
                  </a:lnTo>
                  <a:lnTo>
                    <a:pt x="3165" y="0"/>
                  </a:lnTo>
                  <a:lnTo>
                    <a:pt x="2169" y="721"/>
                  </a:lnTo>
                  <a:lnTo>
                    <a:pt x="1386" y="219"/>
                  </a:lnTo>
                  <a:lnTo>
                    <a:pt x="0" y="932"/>
                  </a:lnTo>
                  <a:lnTo>
                    <a:pt x="91" y="1108"/>
                  </a:lnTo>
                  <a:lnTo>
                    <a:pt x="1376" y="4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1995488" y="4913313"/>
              <a:ext cx="631825" cy="341312"/>
            </a:xfrm>
            <a:custGeom>
              <a:avLst/>
              <a:gdLst>
                <a:gd name="T0" fmla="*/ 1203 w 1993"/>
                <a:gd name="T1" fmla="*/ 141 h 1078"/>
                <a:gd name="T2" fmla="*/ 1516 w 1993"/>
                <a:gd name="T3" fmla="*/ 13 h 1078"/>
                <a:gd name="T4" fmla="*/ 1993 w 1993"/>
                <a:gd name="T5" fmla="*/ 1078 h 1078"/>
                <a:gd name="T6" fmla="*/ 0 w 1993"/>
                <a:gd name="T7" fmla="*/ 1078 h 1078"/>
                <a:gd name="T8" fmla="*/ 480 w 1993"/>
                <a:gd name="T9" fmla="*/ 0 h 1078"/>
                <a:gd name="T10" fmla="*/ 787 w 1993"/>
                <a:gd name="T11" fmla="*/ 14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1078">
                  <a:moveTo>
                    <a:pt x="1203" y="141"/>
                  </a:moveTo>
                  <a:lnTo>
                    <a:pt x="1516" y="13"/>
                  </a:lnTo>
                  <a:lnTo>
                    <a:pt x="1993" y="1078"/>
                  </a:lnTo>
                  <a:lnTo>
                    <a:pt x="0" y="1078"/>
                  </a:lnTo>
                  <a:lnTo>
                    <a:pt x="480" y="0"/>
                  </a:lnTo>
                  <a:lnTo>
                    <a:pt x="787" y="141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1371600" y="3865563"/>
              <a:ext cx="1884363" cy="1095375"/>
            </a:xfrm>
            <a:custGeom>
              <a:avLst/>
              <a:gdLst>
                <a:gd name="T0" fmla="*/ 338 w 5940"/>
                <a:gd name="T1" fmla="*/ 337 h 3456"/>
                <a:gd name="T2" fmla="*/ 5603 w 5940"/>
                <a:gd name="T3" fmla="*/ 337 h 3456"/>
                <a:gd name="T4" fmla="*/ 5603 w 5940"/>
                <a:gd name="T5" fmla="*/ 3119 h 3456"/>
                <a:gd name="T6" fmla="*/ 338 w 5940"/>
                <a:gd name="T7" fmla="*/ 3119 h 3456"/>
                <a:gd name="T8" fmla="*/ 338 w 5940"/>
                <a:gd name="T9" fmla="*/ 337 h 3456"/>
                <a:gd name="T10" fmla="*/ 5940 w 5940"/>
                <a:gd name="T11" fmla="*/ 0 h 3456"/>
                <a:gd name="T12" fmla="*/ 0 w 5940"/>
                <a:gd name="T13" fmla="*/ 0 h 3456"/>
                <a:gd name="T14" fmla="*/ 0 w 5940"/>
                <a:gd name="T15" fmla="*/ 3456 h 3456"/>
                <a:gd name="T16" fmla="*/ 5939 w 5940"/>
                <a:gd name="T17" fmla="*/ 3456 h 3456"/>
                <a:gd name="T18" fmla="*/ 5939 w 5940"/>
                <a:gd name="T19" fmla="*/ 3164 h 3456"/>
                <a:gd name="T20" fmla="*/ 5940 w 5940"/>
                <a:gd name="T21" fmla="*/ 3164 h 3456"/>
                <a:gd name="T22" fmla="*/ 5940 w 5940"/>
                <a:gd name="T23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0" h="3456">
                  <a:moveTo>
                    <a:pt x="338" y="337"/>
                  </a:moveTo>
                  <a:lnTo>
                    <a:pt x="5603" y="337"/>
                  </a:lnTo>
                  <a:lnTo>
                    <a:pt x="5603" y="3119"/>
                  </a:lnTo>
                  <a:lnTo>
                    <a:pt x="338" y="3119"/>
                  </a:lnTo>
                  <a:lnTo>
                    <a:pt x="338" y="337"/>
                  </a:lnTo>
                  <a:close/>
                  <a:moveTo>
                    <a:pt x="5940" y="0"/>
                  </a:moveTo>
                  <a:lnTo>
                    <a:pt x="0" y="0"/>
                  </a:lnTo>
                  <a:lnTo>
                    <a:pt x="0" y="3456"/>
                  </a:lnTo>
                  <a:lnTo>
                    <a:pt x="5939" y="3456"/>
                  </a:lnTo>
                  <a:lnTo>
                    <a:pt x="5939" y="3164"/>
                  </a:lnTo>
                  <a:lnTo>
                    <a:pt x="5940" y="3164"/>
                  </a:lnTo>
                  <a:lnTo>
                    <a:pt x="594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V="1">
            <a:off x="1978164" y="2617187"/>
            <a:ext cx="742721" cy="15458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94133" y="2589945"/>
            <a:ext cx="576085" cy="11445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  <a:prstDash val="sysDash"/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 bwMode="auto">
          <a:xfrm>
            <a:off x="7868491" y="-824185"/>
            <a:ext cx="2181619" cy="50928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Wil</a:t>
            </a:r>
          </a:p>
        </p:txBody>
      </p:sp>
    </p:spTree>
    <p:extLst>
      <p:ext uri="{BB962C8B-B14F-4D97-AF65-F5344CB8AC3E}">
        <p14:creationId xmlns:p14="http://schemas.microsoft.com/office/powerpoint/2010/main" val="1879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Math Default Theme">
  <a:themeElements>
    <a:clrScheme name="MediaMath Master Colors">
      <a:dk1>
        <a:srgbClr val="383838"/>
      </a:dk1>
      <a:lt1>
        <a:srgbClr val="FFFFFF"/>
      </a:lt1>
      <a:dk2>
        <a:srgbClr val="58BCEB"/>
      </a:dk2>
      <a:lt2>
        <a:srgbClr val="F2F2F2"/>
      </a:lt2>
      <a:accent1>
        <a:srgbClr val="54BCEB"/>
      </a:accent1>
      <a:accent2>
        <a:srgbClr val="DE396E"/>
      </a:accent2>
      <a:accent3>
        <a:srgbClr val="F6A01A"/>
      </a:accent3>
      <a:accent4>
        <a:srgbClr val="7A68AE"/>
      </a:accent4>
      <a:accent5>
        <a:srgbClr val="005288"/>
      </a:accent5>
      <a:accent6>
        <a:srgbClr val="F2F2F2"/>
      </a:accent6>
      <a:hlink>
        <a:srgbClr val="54BCEB"/>
      </a:hlink>
      <a:folHlink>
        <a:srgbClr val="00528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</a:ln>
        <a:effectLst>
          <a:outerShdw blurRad="25400" dist="38100" dir="5400000" algn="t" rotWithShape="0">
            <a:prstClr val="black">
              <a:alpha val="15000"/>
            </a:prstClr>
          </a:outerShdw>
        </a:effectLst>
        <a:extLst/>
      </a:spPr>
      <a:bodyPr anchor="ctr"/>
      <a:lstStyle>
        <a:defPPr algn="ctr">
          <a:defRPr smtClean="0">
            <a:solidFill>
              <a:srgbClr val="FFFFFF"/>
            </a:solidFill>
            <a:latin typeface="Calibri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2553</TotalTime>
  <Words>1068</Words>
  <Application>Microsoft Macintosh PowerPoint</Application>
  <PresentationFormat>On-screen Show (16:9)</PresentationFormat>
  <Paragraphs>242</Paragraphs>
  <Slides>29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Lucida Grande</vt:lpstr>
      <vt:lpstr>ＭＳ Ｐゴシック</vt:lpstr>
      <vt:lpstr>Wingdings</vt:lpstr>
      <vt:lpstr>MediaMath Default Theme</vt:lpstr>
      <vt:lpstr>Unlocking the mysteries of distributed microservice authorization</vt:lpstr>
      <vt:lpstr>PowerPoint Presentation</vt:lpstr>
      <vt:lpstr>Who is MediaMath?</vt:lpstr>
      <vt:lpstr>What this talk is</vt:lpstr>
      <vt:lpstr>What this talk is not</vt:lpstr>
      <vt:lpstr>Where did we start?</vt:lpstr>
      <vt:lpstr>Our Authorization Model (briefly)</vt:lpstr>
      <vt:lpstr>Where we started</vt:lpstr>
      <vt:lpstr>Where we (actually) started</vt:lpstr>
      <vt:lpstr>Enter the microservices</vt:lpstr>
      <vt:lpstr>Enter more different microservices</vt:lpstr>
      <vt:lpstr>Design Patterns</vt:lpstr>
      <vt:lpstr>Each microservice controls its own authorization</vt:lpstr>
      <vt:lpstr>Each microservice controls its own authorization</vt:lpstr>
      <vt:lpstr>Authorization middleware for all user interactions.</vt:lpstr>
      <vt:lpstr>What do would we ideally want?</vt:lpstr>
      <vt:lpstr>Our Solution</vt:lpstr>
      <vt:lpstr>The system we want</vt:lpstr>
      <vt:lpstr>First step: Determine a data model</vt:lpstr>
      <vt:lpstr>It worked! The case of the massive security hole</vt:lpstr>
      <vt:lpstr>Second step: Publish rules in a distributed data store</vt:lpstr>
      <vt:lpstr>Third step: Build client libraries and REST API</vt:lpstr>
      <vt:lpstr>Fourth step: Add support for microservice based entities</vt:lpstr>
      <vt:lpstr>How does this system score on our principles?</vt:lpstr>
      <vt:lpstr>How does this system score on our principles?</vt:lpstr>
      <vt:lpstr>What are we worried about?</vt:lpstr>
      <vt:lpstr>Key Takeaways</vt:lpstr>
      <vt:lpstr>Thanks and questions?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Gosling</dc:creator>
  <cp:lastModifiedBy>Microsoft Office User</cp:lastModifiedBy>
  <cp:revision>607</cp:revision>
  <dcterms:created xsi:type="dcterms:W3CDTF">2015-12-05T03:58:45Z</dcterms:created>
  <dcterms:modified xsi:type="dcterms:W3CDTF">2017-10-18T16:17:46Z</dcterms:modified>
</cp:coreProperties>
</file>