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75" r:id="rId1"/>
  </p:sldMasterIdLst>
  <p:notesMasterIdLst>
    <p:notesMasterId r:id="rId24"/>
  </p:notesMasterIdLst>
  <p:sldIdLst>
    <p:sldId id="256" r:id="rId2"/>
    <p:sldId id="294" r:id="rId3"/>
    <p:sldId id="295" r:id="rId4"/>
    <p:sldId id="296" r:id="rId5"/>
    <p:sldId id="297" r:id="rId6"/>
    <p:sldId id="298" r:id="rId7"/>
    <p:sldId id="305" r:id="rId8"/>
    <p:sldId id="309" r:id="rId9"/>
    <p:sldId id="310" r:id="rId10"/>
    <p:sldId id="301" r:id="rId11"/>
    <p:sldId id="306" r:id="rId12"/>
    <p:sldId id="304" r:id="rId13"/>
    <p:sldId id="303" r:id="rId14"/>
    <p:sldId id="311" r:id="rId15"/>
    <p:sldId id="293" r:id="rId16"/>
    <p:sldId id="308" r:id="rId17"/>
    <p:sldId id="312" r:id="rId18"/>
    <p:sldId id="292" r:id="rId19"/>
    <p:sldId id="288" r:id="rId20"/>
    <p:sldId id="300" r:id="rId21"/>
    <p:sldId id="307" r:id="rId22"/>
    <p:sldId id="299"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9173" autoAdjust="0"/>
    <p:restoredTop sz="86482"/>
  </p:normalViewPr>
  <p:slideViewPr>
    <p:cSldViewPr snapToGrid="0">
      <p:cViewPr>
        <p:scale>
          <a:sx n="85" d="100"/>
          <a:sy n="85" d="100"/>
        </p:scale>
        <p:origin x="-416" y="-8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notesMaster" Target="notesMasters/notesMaster1.xml"/><Relationship Id="rId25" Type="http://schemas.openxmlformats.org/officeDocument/2006/relationships/printerSettings" Target="printerSettings/printerSettings1.bin"/><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95C6614-0CAD-D34C-91E7-7788857FA0CD}" type="doc">
      <dgm:prSet loTypeId="urn:microsoft.com/office/officeart/2005/8/layout/gear1" loCatId="" qsTypeId="urn:microsoft.com/office/officeart/2005/8/quickstyle/simple4" qsCatId="simple" csTypeId="urn:microsoft.com/office/officeart/2005/8/colors/accent1_2" csCatId="accent1" phldr="1"/>
      <dgm:spPr/>
    </dgm:pt>
    <dgm:pt modelId="{0276CA77-90A2-564A-B966-AAF439DF93C1}">
      <dgm:prSet phldrT="[Text]" custT="1"/>
      <dgm:spPr/>
      <dgm:t>
        <a:bodyPr/>
        <a:lstStyle/>
        <a:p>
          <a:r>
            <a:rPr lang="en-US" sz="1100" dirty="0" smtClean="0"/>
            <a:t>Evaluation</a:t>
          </a:r>
          <a:endParaRPr lang="en-US" sz="600" dirty="0"/>
        </a:p>
      </dgm:t>
    </dgm:pt>
    <dgm:pt modelId="{49AA988B-BD32-744E-852C-54C8347931D1}" type="parTrans" cxnId="{63A001DD-7EC5-154C-950E-F49DFCBD37C8}">
      <dgm:prSet/>
      <dgm:spPr/>
      <dgm:t>
        <a:bodyPr/>
        <a:lstStyle/>
        <a:p>
          <a:endParaRPr lang="en-US"/>
        </a:p>
      </dgm:t>
    </dgm:pt>
    <dgm:pt modelId="{54A82530-1649-8A41-A213-50604B95D635}" type="sibTrans" cxnId="{63A001DD-7EC5-154C-950E-F49DFCBD37C8}">
      <dgm:prSet/>
      <dgm:spPr/>
      <dgm:t>
        <a:bodyPr/>
        <a:lstStyle/>
        <a:p>
          <a:endParaRPr lang="en-US"/>
        </a:p>
      </dgm:t>
    </dgm:pt>
    <dgm:pt modelId="{8730DEDD-6E43-C349-BFE0-0AE535EFE909}">
      <dgm:prSet phldrT="[Text]" custT="1"/>
      <dgm:spPr/>
      <dgm:t>
        <a:bodyPr/>
        <a:lstStyle/>
        <a:p>
          <a:r>
            <a:rPr lang="en-US" sz="1050" dirty="0" smtClean="0"/>
            <a:t>On-Board</a:t>
          </a:r>
          <a:endParaRPr lang="en-US" sz="1050" dirty="0"/>
        </a:p>
      </dgm:t>
    </dgm:pt>
    <dgm:pt modelId="{0B836295-018B-834D-BBED-2886F0EA1466}" type="parTrans" cxnId="{C4D3AC38-D418-F447-9AC8-4FEB7A46972A}">
      <dgm:prSet/>
      <dgm:spPr/>
      <dgm:t>
        <a:bodyPr/>
        <a:lstStyle/>
        <a:p>
          <a:endParaRPr lang="en-US"/>
        </a:p>
      </dgm:t>
    </dgm:pt>
    <dgm:pt modelId="{1D3C4BF4-CABB-204C-9610-C8BB1BC58B0B}" type="sibTrans" cxnId="{C4D3AC38-D418-F447-9AC8-4FEB7A46972A}">
      <dgm:prSet/>
      <dgm:spPr/>
      <dgm:t>
        <a:bodyPr/>
        <a:lstStyle/>
        <a:p>
          <a:endParaRPr lang="en-US"/>
        </a:p>
      </dgm:t>
    </dgm:pt>
    <dgm:pt modelId="{5F23DD97-1C07-D14B-8A82-BDFD05CD7FF8}">
      <dgm:prSet phldrT="[Text]" custT="1"/>
      <dgm:spPr/>
      <dgm:t>
        <a:bodyPr/>
        <a:lstStyle/>
        <a:p>
          <a:r>
            <a:rPr lang="en-US" sz="900" dirty="0" smtClean="0"/>
            <a:t>Acquire</a:t>
          </a:r>
          <a:endParaRPr lang="en-US" sz="600" dirty="0"/>
        </a:p>
      </dgm:t>
    </dgm:pt>
    <dgm:pt modelId="{6B5923AA-C336-6144-9AAA-65DA87482978}" type="parTrans" cxnId="{0B947D4C-8C84-164B-83C0-DAA326D6011F}">
      <dgm:prSet/>
      <dgm:spPr/>
      <dgm:t>
        <a:bodyPr/>
        <a:lstStyle/>
        <a:p>
          <a:endParaRPr lang="en-US"/>
        </a:p>
      </dgm:t>
    </dgm:pt>
    <dgm:pt modelId="{43206606-88F8-F746-9F60-EAF9FD40B909}" type="sibTrans" cxnId="{0B947D4C-8C84-164B-83C0-DAA326D6011F}">
      <dgm:prSet/>
      <dgm:spPr/>
      <dgm:t>
        <a:bodyPr/>
        <a:lstStyle/>
        <a:p>
          <a:endParaRPr lang="en-US"/>
        </a:p>
      </dgm:t>
    </dgm:pt>
    <dgm:pt modelId="{CCCEA114-4634-0E4C-B88C-B7DCD6A88CE8}" type="pres">
      <dgm:prSet presAssocID="{695C6614-0CAD-D34C-91E7-7788857FA0CD}" presName="composite" presStyleCnt="0">
        <dgm:presLayoutVars>
          <dgm:chMax val="3"/>
          <dgm:animLvl val="lvl"/>
          <dgm:resizeHandles val="exact"/>
        </dgm:presLayoutVars>
      </dgm:prSet>
      <dgm:spPr/>
    </dgm:pt>
    <dgm:pt modelId="{0C43EBDC-2217-A649-9B84-EE5ABBD38FCD}" type="pres">
      <dgm:prSet presAssocID="{0276CA77-90A2-564A-B966-AAF439DF93C1}" presName="gear1" presStyleLbl="node1" presStyleIdx="0" presStyleCnt="3">
        <dgm:presLayoutVars>
          <dgm:chMax val="1"/>
          <dgm:bulletEnabled val="1"/>
        </dgm:presLayoutVars>
      </dgm:prSet>
      <dgm:spPr/>
      <dgm:t>
        <a:bodyPr/>
        <a:lstStyle/>
        <a:p>
          <a:endParaRPr lang="en-US"/>
        </a:p>
      </dgm:t>
    </dgm:pt>
    <dgm:pt modelId="{D5DE8833-E2A5-4E40-B271-C77C5B3FFBB1}" type="pres">
      <dgm:prSet presAssocID="{0276CA77-90A2-564A-B966-AAF439DF93C1}" presName="gear1srcNode" presStyleLbl="node1" presStyleIdx="0" presStyleCnt="3"/>
      <dgm:spPr/>
      <dgm:t>
        <a:bodyPr/>
        <a:lstStyle/>
        <a:p>
          <a:endParaRPr lang="en-US"/>
        </a:p>
      </dgm:t>
    </dgm:pt>
    <dgm:pt modelId="{A45D804B-4851-DE43-BB1A-A193AC9AE421}" type="pres">
      <dgm:prSet presAssocID="{0276CA77-90A2-564A-B966-AAF439DF93C1}" presName="gear1dstNode" presStyleLbl="node1" presStyleIdx="0" presStyleCnt="3"/>
      <dgm:spPr/>
      <dgm:t>
        <a:bodyPr/>
        <a:lstStyle/>
        <a:p>
          <a:endParaRPr lang="en-US"/>
        </a:p>
      </dgm:t>
    </dgm:pt>
    <dgm:pt modelId="{FF33A4CF-F02E-0C40-B9AC-A80D49092929}" type="pres">
      <dgm:prSet presAssocID="{8730DEDD-6E43-C349-BFE0-0AE535EFE909}" presName="gear2" presStyleLbl="node1" presStyleIdx="1" presStyleCnt="3">
        <dgm:presLayoutVars>
          <dgm:chMax val="1"/>
          <dgm:bulletEnabled val="1"/>
        </dgm:presLayoutVars>
      </dgm:prSet>
      <dgm:spPr/>
      <dgm:t>
        <a:bodyPr/>
        <a:lstStyle/>
        <a:p>
          <a:endParaRPr lang="en-US"/>
        </a:p>
      </dgm:t>
    </dgm:pt>
    <dgm:pt modelId="{7217B2B2-96B9-B34D-AED4-CF9234CF2729}" type="pres">
      <dgm:prSet presAssocID="{8730DEDD-6E43-C349-BFE0-0AE535EFE909}" presName="gear2srcNode" presStyleLbl="node1" presStyleIdx="1" presStyleCnt="3"/>
      <dgm:spPr/>
      <dgm:t>
        <a:bodyPr/>
        <a:lstStyle/>
        <a:p>
          <a:endParaRPr lang="en-US"/>
        </a:p>
      </dgm:t>
    </dgm:pt>
    <dgm:pt modelId="{A2E444B8-86BB-4F42-9998-EFF8832BF61F}" type="pres">
      <dgm:prSet presAssocID="{8730DEDD-6E43-C349-BFE0-0AE535EFE909}" presName="gear2dstNode" presStyleLbl="node1" presStyleIdx="1" presStyleCnt="3"/>
      <dgm:spPr/>
      <dgm:t>
        <a:bodyPr/>
        <a:lstStyle/>
        <a:p>
          <a:endParaRPr lang="en-US"/>
        </a:p>
      </dgm:t>
    </dgm:pt>
    <dgm:pt modelId="{6A2B8B7C-7D1E-D941-AE36-700CE842CE4B}" type="pres">
      <dgm:prSet presAssocID="{5F23DD97-1C07-D14B-8A82-BDFD05CD7FF8}" presName="gear3" presStyleLbl="node1" presStyleIdx="2" presStyleCnt="3"/>
      <dgm:spPr/>
      <dgm:t>
        <a:bodyPr/>
        <a:lstStyle/>
        <a:p>
          <a:endParaRPr lang="en-US"/>
        </a:p>
      </dgm:t>
    </dgm:pt>
    <dgm:pt modelId="{2D1C581D-CDD9-1F43-B488-3ECA9397074B}" type="pres">
      <dgm:prSet presAssocID="{5F23DD97-1C07-D14B-8A82-BDFD05CD7FF8}" presName="gear3tx" presStyleLbl="node1" presStyleIdx="2" presStyleCnt="3">
        <dgm:presLayoutVars>
          <dgm:chMax val="1"/>
          <dgm:bulletEnabled val="1"/>
        </dgm:presLayoutVars>
      </dgm:prSet>
      <dgm:spPr/>
      <dgm:t>
        <a:bodyPr/>
        <a:lstStyle/>
        <a:p>
          <a:endParaRPr lang="en-US"/>
        </a:p>
      </dgm:t>
    </dgm:pt>
    <dgm:pt modelId="{36E0F781-5511-044E-9375-34A109253213}" type="pres">
      <dgm:prSet presAssocID="{5F23DD97-1C07-D14B-8A82-BDFD05CD7FF8}" presName="gear3srcNode" presStyleLbl="node1" presStyleIdx="2" presStyleCnt="3"/>
      <dgm:spPr/>
      <dgm:t>
        <a:bodyPr/>
        <a:lstStyle/>
        <a:p>
          <a:endParaRPr lang="en-US"/>
        </a:p>
      </dgm:t>
    </dgm:pt>
    <dgm:pt modelId="{50788387-9D1E-1549-9611-98EE98DBAF2C}" type="pres">
      <dgm:prSet presAssocID="{5F23DD97-1C07-D14B-8A82-BDFD05CD7FF8}" presName="gear3dstNode" presStyleLbl="node1" presStyleIdx="2" presStyleCnt="3"/>
      <dgm:spPr/>
      <dgm:t>
        <a:bodyPr/>
        <a:lstStyle/>
        <a:p>
          <a:endParaRPr lang="en-US"/>
        </a:p>
      </dgm:t>
    </dgm:pt>
    <dgm:pt modelId="{71394D3F-8054-B244-AC4B-E2C00C1AA815}" type="pres">
      <dgm:prSet presAssocID="{54A82530-1649-8A41-A213-50604B95D635}" presName="connector1" presStyleLbl="sibTrans2D1" presStyleIdx="0" presStyleCnt="3"/>
      <dgm:spPr/>
      <dgm:t>
        <a:bodyPr/>
        <a:lstStyle/>
        <a:p>
          <a:endParaRPr lang="en-US"/>
        </a:p>
      </dgm:t>
    </dgm:pt>
    <dgm:pt modelId="{04ADF315-5F22-AC45-972C-D5E305B45001}" type="pres">
      <dgm:prSet presAssocID="{1D3C4BF4-CABB-204C-9610-C8BB1BC58B0B}" presName="connector2" presStyleLbl="sibTrans2D1" presStyleIdx="1" presStyleCnt="3"/>
      <dgm:spPr/>
      <dgm:t>
        <a:bodyPr/>
        <a:lstStyle/>
        <a:p>
          <a:endParaRPr lang="en-US"/>
        </a:p>
      </dgm:t>
    </dgm:pt>
    <dgm:pt modelId="{4DC28A45-136D-E84E-9CA2-9035A74445BB}" type="pres">
      <dgm:prSet presAssocID="{43206606-88F8-F746-9F60-EAF9FD40B909}" presName="connector3" presStyleLbl="sibTrans2D1" presStyleIdx="2" presStyleCnt="3"/>
      <dgm:spPr/>
      <dgm:t>
        <a:bodyPr/>
        <a:lstStyle/>
        <a:p>
          <a:endParaRPr lang="en-US"/>
        </a:p>
      </dgm:t>
    </dgm:pt>
  </dgm:ptLst>
  <dgm:cxnLst>
    <dgm:cxn modelId="{809DACE1-9D22-2E4E-9998-67346731C204}" type="presOf" srcId="{695C6614-0CAD-D34C-91E7-7788857FA0CD}" destId="{CCCEA114-4634-0E4C-B88C-B7DCD6A88CE8}" srcOrd="0" destOrd="0" presId="urn:microsoft.com/office/officeart/2005/8/layout/gear1"/>
    <dgm:cxn modelId="{6AA9E722-BD75-9443-8D79-6EA96BD20B6D}" type="presOf" srcId="{0276CA77-90A2-564A-B966-AAF439DF93C1}" destId="{A45D804B-4851-DE43-BB1A-A193AC9AE421}" srcOrd="2" destOrd="0" presId="urn:microsoft.com/office/officeart/2005/8/layout/gear1"/>
    <dgm:cxn modelId="{C46569AF-853A-2E47-B6A4-00931F517CDE}" type="presOf" srcId="{8730DEDD-6E43-C349-BFE0-0AE535EFE909}" destId="{7217B2B2-96B9-B34D-AED4-CF9234CF2729}" srcOrd="1" destOrd="0" presId="urn:microsoft.com/office/officeart/2005/8/layout/gear1"/>
    <dgm:cxn modelId="{F745228B-82ED-7E4B-941C-F93677DCC183}" type="presOf" srcId="{8730DEDD-6E43-C349-BFE0-0AE535EFE909}" destId="{FF33A4CF-F02E-0C40-B9AC-A80D49092929}" srcOrd="0" destOrd="0" presId="urn:microsoft.com/office/officeart/2005/8/layout/gear1"/>
    <dgm:cxn modelId="{FD33D412-14E4-A941-B84E-69BEFC6347FB}" type="presOf" srcId="{0276CA77-90A2-564A-B966-AAF439DF93C1}" destId="{0C43EBDC-2217-A649-9B84-EE5ABBD38FCD}" srcOrd="0" destOrd="0" presId="urn:microsoft.com/office/officeart/2005/8/layout/gear1"/>
    <dgm:cxn modelId="{80587692-0EE1-5143-A3EA-C7F7518E81C4}" type="presOf" srcId="{8730DEDD-6E43-C349-BFE0-0AE535EFE909}" destId="{A2E444B8-86BB-4F42-9998-EFF8832BF61F}" srcOrd="2" destOrd="0" presId="urn:microsoft.com/office/officeart/2005/8/layout/gear1"/>
    <dgm:cxn modelId="{78353911-A366-4E45-83DC-8F651DF9C44C}" type="presOf" srcId="{1D3C4BF4-CABB-204C-9610-C8BB1BC58B0B}" destId="{04ADF315-5F22-AC45-972C-D5E305B45001}" srcOrd="0" destOrd="0" presId="urn:microsoft.com/office/officeart/2005/8/layout/gear1"/>
    <dgm:cxn modelId="{E56C5D0A-7451-7543-A754-6B3030009C76}" type="presOf" srcId="{5F23DD97-1C07-D14B-8A82-BDFD05CD7FF8}" destId="{36E0F781-5511-044E-9375-34A109253213}" srcOrd="2" destOrd="0" presId="urn:microsoft.com/office/officeart/2005/8/layout/gear1"/>
    <dgm:cxn modelId="{3FD3ACBF-3E13-BD4E-9C37-30CC8BD0113F}" type="presOf" srcId="{54A82530-1649-8A41-A213-50604B95D635}" destId="{71394D3F-8054-B244-AC4B-E2C00C1AA815}" srcOrd="0" destOrd="0" presId="urn:microsoft.com/office/officeart/2005/8/layout/gear1"/>
    <dgm:cxn modelId="{C4D3AC38-D418-F447-9AC8-4FEB7A46972A}" srcId="{695C6614-0CAD-D34C-91E7-7788857FA0CD}" destId="{8730DEDD-6E43-C349-BFE0-0AE535EFE909}" srcOrd="1" destOrd="0" parTransId="{0B836295-018B-834D-BBED-2886F0EA1466}" sibTransId="{1D3C4BF4-CABB-204C-9610-C8BB1BC58B0B}"/>
    <dgm:cxn modelId="{5DF74429-4974-BD47-B5AC-C754B59D0800}" type="presOf" srcId="{5F23DD97-1C07-D14B-8A82-BDFD05CD7FF8}" destId="{2D1C581D-CDD9-1F43-B488-3ECA9397074B}" srcOrd="1" destOrd="0" presId="urn:microsoft.com/office/officeart/2005/8/layout/gear1"/>
    <dgm:cxn modelId="{C38FF5D2-0F2C-5248-B514-83597C92AEDA}" type="presOf" srcId="{43206606-88F8-F746-9F60-EAF9FD40B909}" destId="{4DC28A45-136D-E84E-9CA2-9035A74445BB}" srcOrd="0" destOrd="0" presId="urn:microsoft.com/office/officeart/2005/8/layout/gear1"/>
    <dgm:cxn modelId="{A4F637A1-35C4-1C4B-80D9-7990814DEDF7}" type="presOf" srcId="{5F23DD97-1C07-D14B-8A82-BDFD05CD7FF8}" destId="{6A2B8B7C-7D1E-D941-AE36-700CE842CE4B}" srcOrd="0" destOrd="0" presId="urn:microsoft.com/office/officeart/2005/8/layout/gear1"/>
    <dgm:cxn modelId="{63A001DD-7EC5-154C-950E-F49DFCBD37C8}" srcId="{695C6614-0CAD-D34C-91E7-7788857FA0CD}" destId="{0276CA77-90A2-564A-B966-AAF439DF93C1}" srcOrd="0" destOrd="0" parTransId="{49AA988B-BD32-744E-852C-54C8347931D1}" sibTransId="{54A82530-1649-8A41-A213-50604B95D635}"/>
    <dgm:cxn modelId="{0B947D4C-8C84-164B-83C0-DAA326D6011F}" srcId="{695C6614-0CAD-D34C-91E7-7788857FA0CD}" destId="{5F23DD97-1C07-D14B-8A82-BDFD05CD7FF8}" srcOrd="2" destOrd="0" parTransId="{6B5923AA-C336-6144-9AAA-65DA87482978}" sibTransId="{43206606-88F8-F746-9F60-EAF9FD40B909}"/>
    <dgm:cxn modelId="{5C3B6EBF-49B1-4E40-A150-D53CA04EE465}" type="presOf" srcId="{0276CA77-90A2-564A-B966-AAF439DF93C1}" destId="{D5DE8833-E2A5-4E40-B271-C77C5B3FFBB1}" srcOrd="1" destOrd="0" presId="urn:microsoft.com/office/officeart/2005/8/layout/gear1"/>
    <dgm:cxn modelId="{DA5DDED4-10AF-2A45-86A9-682CA0FA738D}" type="presOf" srcId="{5F23DD97-1C07-D14B-8A82-BDFD05CD7FF8}" destId="{50788387-9D1E-1549-9611-98EE98DBAF2C}" srcOrd="3" destOrd="0" presId="urn:microsoft.com/office/officeart/2005/8/layout/gear1"/>
    <dgm:cxn modelId="{435D89E0-C40D-AF42-AD27-9A559F9533EF}" type="presParOf" srcId="{CCCEA114-4634-0E4C-B88C-B7DCD6A88CE8}" destId="{0C43EBDC-2217-A649-9B84-EE5ABBD38FCD}" srcOrd="0" destOrd="0" presId="urn:microsoft.com/office/officeart/2005/8/layout/gear1"/>
    <dgm:cxn modelId="{3649FDA5-E906-A84B-BACC-8E12C6F48565}" type="presParOf" srcId="{CCCEA114-4634-0E4C-B88C-B7DCD6A88CE8}" destId="{D5DE8833-E2A5-4E40-B271-C77C5B3FFBB1}" srcOrd="1" destOrd="0" presId="urn:microsoft.com/office/officeart/2005/8/layout/gear1"/>
    <dgm:cxn modelId="{2FC0E406-AFDC-DB40-88B7-328E41A6A573}" type="presParOf" srcId="{CCCEA114-4634-0E4C-B88C-B7DCD6A88CE8}" destId="{A45D804B-4851-DE43-BB1A-A193AC9AE421}" srcOrd="2" destOrd="0" presId="urn:microsoft.com/office/officeart/2005/8/layout/gear1"/>
    <dgm:cxn modelId="{6CB4F6D3-1DB2-8945-B667-583AAC75FBD8}" type="presParOf" srcId="{CCCEA114-4634-0E4C-B88C-B7DCD6A88CE8}" destId="{FF33A4CF-F02E-0C40-B9AC-A80D49092929}" srcOrd="3" destOrd="0" presId="urn:microsoft.com/office/officeart/2005/8/layout/gear1"/>
    <dgm:cxn modelId="{C5DDC321-8121-8E4E-B5E9-40267D596779}" type="presParOf" srcId="{CCCEA114-4634-0E4C-B88C-B7DCD6A88CE8}" destId="{7217B2B2-96B9-B34D-AED4-CF9234CF2729}" srcOrd="4" destOrd="0" presId="urn:microsoft.com/office/officeart/2005/8/layout/gear1"/>
    <dgm:cxn modelId="{D9B0C7E7-A96A-C745-A3EF-E0F558FF750B}" type="presParOf" srcId="{CCCEA114-4634-0E4C-B88C-B7DCD6A88CE8}" destId="{A2E444B8-86BB-4F42-9998-EFF8832BF61F}" srcOrd="5" destOrd="0" presId="urn:microsoft.com/office/officeart/2005/8/layout/gear1"/>
    <dgm:cxn modelId="{058ED9F2-462C-604E-8425-443182EB1235}" type="presParOf" srcId="{CCCEA114-4634-0E4C-B88C-B7DCD6A88CE8}" destId="{6A2B8B7C-7D1E-D941-AE36-700CE842CE4B}" srcOrd="6" destOrd="0" presId="urn:microsoft.com/office/officeart/2005/8/layout/gear1"/>
    <dgm:cxn modelId="{799310D6-B7C4-974F-8F8A-A3A9CAC4B8F4}" type="presParOf" srcId="{CCCEA114-4634-0E4C-B88C-B7DCD6A88CE8}" destId="{2D1C581D-CDD9-1F43-B488-3ECA9397074B}" srcOrd="7" destOrd="0" presId="urn:microsoft.com/office/officeart/2005/8/layout/gear1"/>
    <dgm:cxn modelId="{5025ED28-1D2B-554D-A790-53A7105AE393}" type="presParOf" srcId="{CCCEA114-4634-0E4C-B88C-B7DCD6A88CE8}" destId="{36E0F781-5511-044E-9375-34A109253213}" srcOrd="8" destOrd="0" presId="urn:microsoft.com/office/officeart/2005/8/layout/gear1"/>
    <dgm:cxn modelId="{37F62AFD-4ED5-A54A-AF5D-94989542D941}" type="presParOf" srcId="{CCCEA114-4634-0E4C-B88C-B7DCD6A88CE8}" destId="{50788387-9D1E-1549-9611-98EE98DBAF2C}" srcOrd="9" destOrd="0" presId="urn:microsoft.com/office/officeart/2005/8/layout/gear1"/>
    <dgm:cxn modelId="{D07666FE-47B8-D149-BC89-CBFBB999B47A}" type="presParOf" srcId="{CCCEA114-4634-0E4C-B88C-B7DCD6A88CE8}" destId="{71394D3F-8054-B244-AC4B-E2C00C1AA815}" srcOrd="10" destOrd="0" presId="urn:microsoft.com/office/officeart/2005/8/layout/gear1"/>
    <dgm:cxn modelId="{062D7E6E-64B5-264D-B715-B19C5A1B3614}" type="presParOf" srcId="{CCCEA114-4634-0E4C-B88C-B7DCD6A88CE8}" destId="{04ADF315-5F22-AC45-972C-D5E305B45001}" srcOrd="11" destOrd="0" presId="urn:microsoft.com/office/officeart/2005/8/layout/gear1"/>
    <dgm:cxn modelId="{B58AF006-8E82-1542-B851-391E41769159}" type="presParOf" srcId="{CCCEA114-4634-0E4C-B88C-B7DCD6A88CE8}" destId="{4DC28A45-136D-E84E-9CA2-9035A74445BB}"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EC8FD65-91B7-DC45-A2AD-6994A73C7717}" type="doc">
      <dgm:prSet loTypeId="urn:microsoft.com/office/officeart/2005/8/layout/process1" loCatId="" qsTypeId="urn:microsoft.com/office/officeart/2005/8/quickstyle/simple4" qsCatId="simple" csTypeId="urn:microsoft.com/office/officeart/2005/8/colors/accent1_2" csCatId="accent1" phldr="1"/>
      <dgm:spPr/>
    </dgm:pt>
    <dgm:pt modelId="{F8265EC6-1F27-DE48-A189-8F98ECA2F50D}">
      <dgm:prSet phldrT="[Text]"/>
      <dgm:spPr/>
      <dgm:t>
        <a:bodyPr/>
        <a:lstStyle/>
        <a:p>
          <a:r>
            <a:rPr lang="en-US" dirty="0" smtClean="0"/>
            <a:t>Data Delivery</a:t>
          </a:r>
          <a:endParaRPr lang="en-US" dirty="0"/>
        </a:p>
      </dgm:t>
    </dgm:pt>
    <dgm:pt modelId="{FD2E997C-12A1-2A4B-8356-CAA3F6776B50}" type="parTrans" cxnId="{F009A1AA-E972-744E-BF15-48BF9B17B648}">
      <dgm:prSet/>
      <dgm:spPr/>
      <dgm:t>
        <a:bodyPr/>
        <a:lstStyle/>
        <a:p>
          <a:endParaRPr lang="en-US"/>
        </a:p>
      </dgm:t>
    </dgm:pt>
    <dgm:pt modelId="{522DE6D6-507A-9545-B73A-0C29449E1088}" type="sibTrans" cxnId="{F009A1AA-E972-744E-BF15-48BF9B17B648}">
      <dgm:prSet/>
      <dgm:spPr/>
      <dgm:t>
        <a:bodyPr/>
        <a:lstStyle/>
        <a:p>
          <a:endParaRPr lang="en-US"/>
        </a:p>
      </dgm:t>
    </dgm:pt>
    <dgm:pt modelId="{5277EF25-2DE3-644E-ADFE-D0477F43FA7A}">
      <dgm:prSet phldrT="[Text]"/>
      <dgm:spPr/>
      <dgm:t>
        <a:bodyPr/>
        <a:lstStyle/>
        <a:p>
          <a:r>
            <a:rPr lang="en-US" dirty="0" smtClean="0"/>
            <a:t>Data Analysts</a:t>
          </a:r>
          <a:endParaRPr lang="en-US" dirty="0"/>
        </a:p>
      </dgm:t>
    </dgm:pt>
    <dgm:pt modelId="{5DA39BB8-5860-0C4E-A4D0-DC86F3C52613}" type="parTrans" cxnId="{5412512D-8280-2449-BF5E-C5A158A76C0F}">
      <dgm:prSet/>
      <dgm:spPr/>
      <dgm:t>
        <a:bodyPr/>
        <a:lstStyle/>
        <a:p>
          <a:endParaRPr lang="en-US"/>
        </a:p>
      </dgm:t>
    </dgm:pt>
    <dgm:pt modelId="{BF4E2032-89EA-984D-A683-025EE43A20A8}" type="sibTrans" cxnId="{5412512D-8280-2449-BF5E-C5A158A76C0F}">
      <dgm:prSet/>
      <dgm:spPr/>
      <dgm:t>
        <a:bodyPr/>
        <a:lstStyle/>
        <a:p>
          <a:endParaRPr lang="en-US"/>
        </a:p>
      </dgm:t>
    </dgm:pt>
    <dgm:pt modelId="{F7AF3F6F-36B1-3D45-8BFB-E01D2AF1055F}" type="pres">
      <dgm:prSet presAssocID="{4EC8FD65-91B7-DC45-A2AD-6994A73C7717}" presName="Name0" presStyleCnt="0">
        <dgm:presLayoutVars>
          <dgm:dir/>
          <dgm:resizeHandles val="exact"/>
        </dgm:presLayoutVars>
      </dgm:prSet>
      <dgm:spPr/>
    </dgm:pt>
    <dgm:pt modelId="{EDED8098-6BB1-A54E-9931-CE0224F602BB}" type="pres">
      <dgm:prSet presAssocID="{F8265EC6-1F27-DE48-A189-8F98ECA2F50D}" presName="node" presStyleLbl="node1" presStyleIdx="0" presStyleCnt="2">
        <dgm:presLayoutVars>
          <dgm:bulletEnabled val="1"/>
        </dgm:presLayoutVars>
      </dgm:prSet>
      <dgm:spPr/>
      <dgm:t>
        <a:bodyPr/>
        <a:lstStyle/>
        <a:p>
          <a:endParaRPr lang="en-US"/>
        </a:p>
      </dgm:t>
    </dgm:pt>
    <dgm:pt modelId="{AF5A4881-A9AE-834B-AD39-445D287DEF69}" type="pres">
      <dgm:prSet presAssocID="{522DE6D6-507A-9545-B73A-0C29449E1088}" presName="sibTrans" presStyleLbl="sibTrans2D1" presStyleIdx="0" presStyleCnt="1"/>
      <dgm:spPr/>
      <dgm:t>
        <a:bodyPr/>
        <a:lstStyle/>
        <a:p>
          <a:endParaRPr lang="en-US"/>
        </a:p>
      </dgm:t>
    </dgm:pt>
    <dgm:pt modelId="{45F09EDB-970B-F144-9333-C0A08FE6D1FD}" type="pres">
      <dgm:prSet presAssocID="{522DE6D6-507A-9545-B73A-0C29449E1088}" presName="connectorText" presStyleLbl="sibTrans2D1" presStyleIdx="0" presStyleCnt="1"/>
      <dgm:spPr/>
      <dgm:t>
        <a:bodyPr/>
        <a:lstStyle/>
        <a:p>
          <a:endParaRPr lang="en-US"/>
        </a:p>
      </dgm:t>
    </dgm:pt>
    <dgm:pt modelId="{D2932B1B-DEAB-4343-AC94-96559CF2E548}" type="pres">
      <dgm:prSet presAssocID="{5277EF25-2DE3-644E-ADFE-D0477F43FA7A}" presName="node" presStyleLbl="node1" presStyleIdx="1" presStyleCnt="2">
        <dgm:presLayoutVars>
          <dgm:bulletEnabled val="1"/>
        </dgm:presLayoutVars>
      </dgm:prSet>
      <dgm:spPr/>
      <dgm:t>
        <a:bodyPr/>
        <a:lstStyle/>
        <a:p>
          <a:endParaRPr lang="en-US"/>
        </a:p>
      </dgm:t>
    </dgm:pt>
  </dgm:ptLst>
  <dgm:cxnLst>
    <dgm:cxn modelId="{5412512D-8280-2449-BF5E-C5A158A76C0F}" srcId="{4EC8FD65-91B7-DC45-A2AD-6994A73C7717}" destId="{5277EF25-2DE3-644E-ADFE-D0477F43FA7A}" srcOrd="1" destOrd="0" parTransId="{5DA39BB8-5860-0C4E-A4D0-DC86F3C52613}" sibTransId="{BF4E2032-89EA-984D-A683-025EE43A20A8}"/>
    <dgm:cxn modelId="{FACFDE47-5776-1B40-B9F8-46C076BCEE00}" type="presOf" srcId="{4EC8FD65-91B7-DC45-A2AD-6994A73C7717}" destId="{F7AF3F6F-36B1-3D45-8BFB-E01D2AF1055F}" srcOrd="0" destOrd="0" presId="urn:microsoft.com/office/officeart/2005/8/layout/process1"/>
    <dgm:cxn modelId="{A0B01447-D977-2945-A3B8-E6F5512A5691}" type="presOf" srcId="{522DE6D6-507A-9545-B73A-0C29449E1088}" destId="{45F09EDB-970B-F144-9333-C0A08FE6D1FD}" srcOrd="1" destOrd="0" presId="urn:microsoft.com/office/officeart/2005/8/layout/process1"/>
    <dgm:cxn modelId="{F2661763-A8AD-F54E-82E1-92022392D6CE}" type="presOf" srcId="{522DE6D6-507A-9545-B73A-0C29449E1088}" destId="{AF5A4881-A9AE-834B-AD39-445D287DEF69}" srcOrd="0" destOrd="0" presId="urn:microsoft.com/office/officeart/2005/8/layout/process1"/>
    <dgm:cxn modelId="{F009A1AA-E972-744E-BF15-48BF9B17B648}" srcId="{4EC8FD65-91B7-DC45-A2AD-6994A73C7717}" destId="{F8265EC6-1F27-DE48-A189-8F98ECA2F50D}" srcOrd="0" destOrd="0" parTransId="{FD2E997C-12A1-2A4B-8356-CAA3F6776B50}" sibTransId="{522DE6D6-507A-9545-B73A-0C29449E1088}"/>
    <dgm:cxn modelId="{5BFC3450-CE77-F243-97A3-BB00DDB192B1}" type="presOf" srcId="{F8265EC6-1F27-DE48-A189-8F98ECA2F50D}" destId="{EDED8098-6BB1-A54E-9931-CE0224F602BB}" srcOrd="0" destOrd="0" presId="urn:microsoft.com/office/officeart/2005/8/layout/process1"/>
    <dgm:cxn modelId="{2235E72F-B11B-8E4E-A1E0-F742E58ECFD1}" type="presOf" srcId="{5277EF25-2DE3-644E-ADFE-D0477F43FA7A}" destId="{D2932B1B-DEAB-4343-AC94-96559CF2E548}" srcOrd="0" destOrd="0" presId="urn:microsoft.com/office/officeart/2005/8/layout/process1"/>
    <dgm:cxn modelId="{1615410F-C4CA-2441-9F62-9A07EA0B4C7F}" type="presParOf" srcId="{F7AF3F6F-36B1-3D45-8BFB-E01D2AF1055F}" destId="{EDED8098-6BB1-A54E-9931-CE0224F602BB}" srcOrd="0" destOrd="0" presId="urn:microsoft.com/office/officeart/2005/8/layout/process1"/>
    <dgm:cxn modelId="{52436A0A-6878-1D4F-A8E5-48545A9E3570}" type="presParOf" srcId="{F7AF3F6F-36B1-3D45-8BFB-E01D2AF1055F}" destId="{AF5A4881-A9AE-834B-AD39-445D287DEF69}" srcOrd="1" destOrd="0" presId="urn:microsoft.com/office/officeart/2005/8/layout/process1"/>
    <dgm:cxn modelId="{2C0F091A-48DB-5440-923D-FD92CA49F70C}" type="presParOf" srcId="{AF5A4881-A9AE-834B-AD39-445D287DEF69}" destId="{45F09EDB-970B-F144-9333-C0A08FE6D1FD}" srcOrd="0" destOrd="0" presId="urn:microsoft.com/office/officeart/2005/8/layout/process1"/>
    <dgm:cxn modelId="{F3BBD9B6-576B-D241-B0C3-B85109D75821}" type="presParOf" srcId="{F7AF3F6F-36B1-3D45-8BFB-E01D2AF1055F}" destId="{D2932B1B-DEAB-4343-AC94-96559CF2E548}" srcOrd="2" destOrd="0" presId="urn:microsoft.com/office/officeart/2005/8/layout/process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43EBDC-2217-A649-9B84-EE5ABBD38FCD}">
      <dsp:nvSpPr>
        <dsp:cNvPr id="0" name=""/>
        <dsp:cNvSpPr/>
      </dsp:nvSpPr>
      <dsp:spPr>
        <a:xfrm>
          <a:off x="1595676" y="1049968"/>
          <a:ext cx="1283294" cy="1283294"/>
        </a:xfrm>
        <a:prstGeom prst="gear9">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t>Evaluation</a:t>
          </a:r>
          <a:endParaRPr lang="en-US" sz="600" kern="1200" dirty="0"/>
        </a:p>
      </dsp:txBody>
      <dsp:txXfrm>
        <a:off x="1853675" y="1350573"/>
        <a:ext cx="767296" cy="659640"/>
      </dsp:txXfrm>
    </dsp:sp>
    <dsp:sp modelId="{FF33A4CF-F02E-0C40-B9AC-A80D49092929}">
      <dsp:nvSpPr>
        <dsp:cNvPr id="0" name=""/>
        <dsp:cNvSpPr/>
      </dsp:nvSpPr>
      <dsp:spPr>
        <a:xfrm>
          <a:off x="849032" y="746644"/>
          <a:ext cx="933305" cy="933305"/>
        </a:xfrm>
        <a:prstGeom prst="gear6">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66725">
            <a:lnSpc>
              <a:spcPct val="90000"/>
            </a:lnSpc>
            <a:spcBef>
              <a:spcPct val="0"/>
            </a:spcBef>
            <a:spcAft>
              <a:spcPct val="35000"/>
            </a:spcAft>
          </a:pPr>
          <a:r>
            <a:rPr lang="en-US" sz="1050" kern="1200" dirty="0" smtClean="0"/>
            <a:t>On-Board</a:t>
          </a:r>
          <a:endParaRPr lang="en-US" sz="1050" kern="1200" dirty="0"/>
        </a:p>
      </dsp:txBody>
      <dsp:txXfrm>
        <a:off x="1083994" y="983026"/>
        <a:ext cx="463381" cy="460541"/>
      </dsp:txXfrm>
    </dsp:sp>
    <dsp:sp modelId="{6A2B8B7C-7D1E-D941-AE36-700CE842CE4B}">
      <dsp:nvSpPr>
        <dsp:cNvPr id="0" name=""/>
        <dsp:cNvSpPr/>
      </dsp:nvSpPr>
      <dsp:spPr>
        <a:xfrm rot="20700000">
          <a:off x="1371778" y="102758"/>
          <a:ext cx="914448" cy="914448"/>
        </a:xfrm>
        <a:prstGeom prst="gear6">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kern="1200" dirty="0" smtClean="0"/>
            <a:t>Acquire</a:t>
          </a:r>
          <a:endParaRPr lang="en-US" sz="600" kern="1200" dirty="0"/>
        </a:p>
      </dsp:txBody>
      <dsp:txXfrm rot="-20700000">
        <a:off x="1572343" y="303324"/>
        <a:ext cx="513317" cy="513317"/>
      </dsp:txXfrm>
    </dsp:sp>
    <dsp:sp modelId="{71394D3F-8054-B244-AC4B-E2C00C1AA815}">
      <dsp:nvSpPr>
        <dsp:cNvPr id="0" name=""/>
        <dsp:cNvSpPr/>
      </dsp:nvSpPr>
      <dsp:spPr>
        <a:xfrm>
          <a:off x="1477897" y="866935"/>
          <a:ext cx="1642617" cy="1642617"/>
        </a:xfrm>
        <a:prstGeom prst="circularArrow">
          <a:avLst>
            <a:gd name="adj1" fmla="val 4687"/>
            <a:gd name="adj2" fmla="val 299029"/>
            <a:gd name="adj3" fmla="val 2444643"/>
            <a:gd name="adj4" fmla="val 16024991"/>
            <a:gd name="adj5" fmla="val 5469"/>
          </a:avLst>
        </a:prstGeom>
        <a:gradFill rotWithShape="0">
          <a:gsLst>
            <a:gs pos="0">
              <a:schemeClr val="accent1">
                <a:tint val="60000"/>
                <a:hueOff val="0"/>
                <a:satOff val="0"/>
                <a:lumOff val="0"/>
                <a:alphaOff val="0"/>
                <a:shade val="85000"/>
                <a:satMod val="130000"/>
              </a:schemeClr>
            </a:gs>
            <a:gs pos="34000">
              <a:schemeClr val="accent1">
                <a:tint val="60000"/>
                <a:hueOff val="0"/>
                <a:satOff val="0"/>
                <a:lumOff val="0"/>
                <a:alphaOff val="0"/>
                <a:shade val="87000"/>
                <a:satMod val="125000"/>
              </a:schemeClr>
            </a:gs>
            <a:gs pos="70000">
              <a:schemeClr val="accent1">
                <a:tint val="60000"/>
                <a:hueOff val="0"/>
                <a:satOff val="0"/>
                <a:lumOff val="0"/>
                <a:alphaOff val="0"/>
                <a:tint val="100000"/>
                <a:shade val="90000"/>
                <a:satMod val="130000"/>
              </a:schemeClr>
            </a:gs>
            <a:gs pos="100000">
              <a:schemeClr val="accent1">
                <a:tint val="60000"/>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04ADF315-5F22-AC45-972C-D5E305B45001}">
      <dsp:nvSpPr>
        <dsp:cNvPr id="0" name=""/>
        <dsp:cNvSpPr/>
      </dsp:nvSpPr>
      <dsp:spPr>
        <a:xfrm>
          <a:off x="683745" y="548125"/>
          <a:ext cx="1193464" cy="1193464"/>
        </a:xfrm>
        <a:prstGeom prst="leftCircularArrow">
          <a:avLst>
            <a:gd name="adj1" fmla="val 6452"/>
            <a:gd name="adj2" fmla="val 429999"/>
            <a:gd name="adj3" fmla="val 10489124"/>
            <a:gd name="adj4" fmla="val 14837806"/>
            <a:gd name="adj5" fmla="val 7527"/>
          </a:avLst>
        </a:prstGeom>
        <a:gradFill rotWithShape="0">
          <a:gsLst>
            <a:gs pos="0">
              <a:schemeClr val="accent1">
                <a:tint val="60000"/>
                <a:hueOff val="0"/>
                <a:satOff val="0"/>
                <a:lumOff val="0"/>
                <a:alphaOff val="0"/>
                <a:shade val="85000"/>
                <a:satMod val="130000"/>
              </a:schemeClr>
            </a:gs>
            <a:gs pos="34000">
              <a:schemeClr val="accent1">
                <a:tint val="60000"/>
                <a:hueOff val="0"/>
                <a:satOff val="0"/>
                <a:lumOff val="0"/>
                <a:alphaOff val="0"/>
                <a:shade val="87000"/>
                <a:satMod val="125000"/>
              </a:schemeClr>
            </a:gs>
            <a:gs pos="70000">
              <a:schemeClr val="accent1">
                <a:tint val="60000"/>
                <a:hueOff val="0"/>
                <a:satOff val="0"/>
                <a:lumOff val="0"/>
                <a:alphaOff val="0"/>
                <a:tint val="100000"/>
                <a:shade val="90000"/>
                <a:satMod val="130000"/>
              </a:schemeClr>
            </a:gs>
            <a:gs pos="100000">
              <a:schemeClr val="accent1">
                <a:tint val="60000"/>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4DC28A45-136D-E84E-9CA2-9035A74445BB}">
      <dsp:nvSpPr>
        <dsp:cNvPr id="0" name=""/>
        <dsp:cNvSpPr/>
      </dsp:nvSpPr>
      <dsp:spPr>
        <a:xfrm>
          <a:off x="1160256" y="-89553"/>
          <a:ext cx="1286794" cy="1286794"/>
        </a:xfrm>
        <a:prstGeom prst="circularArrow">
          <a:avLst>
            <a:gd name="adj1" fmla="val 5984"/>
            <a:gd name="adj2" fmla="val 394124"/>
            <a:gd name="adj3" fmla="val 13313824"/>
            <a:gd name="adj4" fmla="val 10508221"/>
            <a:gd name="adj5" fmla="val 6981"/>
          </a:avLst>
        </a:prstGeom>
        <a:gradFill rotWithShape="0">
          <a:gsLst>
            <a:gs pos="0">
              <a:schemeClr val="accent1">
                <a:tint val="60000"/>
                <a:hueOff val="0"/>
                <a:satOff val="0"/>
                <a:lumOff val="0"/>
                <a:alphaOff val="0"/>
                <a:shade val="85000"/>
                <a:satMod val="130000"/>
              </a:schemeClr>
            </a:gs>
            <a:gs pos="34000">
              <a:schemeClr val="accent1">
                <a:tint val="60000"/>
                <a:hueOff val="0"/>
                <a:satOff val="0"/>
                <a:lumOff val="0"/>
                <a:alphaOff val="0"/>
                <a:shade val="87000"/>
                <a:satMod val="125000"/>
              </a:schemeClr>
            </a:gs>
            <a:gs pos="70000">
              <a:schemeClr val="accent1">
                <a:tint val="60000"/>
                <a:hueOff val="0"/>
                <a:satOff val="0"/>
                <a:lumOff val="0"/>
                <a:alphaOff val="0"/>
                <a:tint val="100000"/>
                <a:shade val="90000"/>
                <a:satMod val="130000"/>
              </a:schemeClr>
            </a:gs>
            <a:gs pos="100000">
              <a:schemeClr val="accent1">
                <a:tint val="60000"/>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ED8098-6BB1-A54E-9931-CE0224F602BB}">
      <dsp:nvSpPr>
        <dsp:cNvPr id="0" name=""/>
        <dsp:cNvSpPr/>
      </dsp:nvSpPr>
      <dsp:spPr>
        <a:xfrm>
          <a:off x="618" y="367811"/>
          <a:ext cx="1318183" cy="790910"/>
        </a:xfrm>
        <a:prstGeom prst="roundRect">
          <a:avLst>
            <a:gd name="adj" fmla="val 10000"/>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Data Delivery</a:t>
          </a:r>
          <a:endParaRPr lang="en-US" sz="2100" kern="1200" dirty="0"/>
        </a:p>
      </dsp:txBody>
      <dsp:txXfrm>
        <a:off x="23783" y="390976"/>
        <a:ext cx="1271853" cy="744580"/>
      </dsp:txXfrm>
    </dsp:sp>
    <dsp:sp modelId="{AF5A4881-A9AE-834B-AD39-445D287DEF69}">
      <dsp:nvSpPr>
        <dsp:cNvPr id="0" name=""/>
        <dsp:cNvSpPr/>
      </dsp:nvSpPr>
      <dsp:spPr>
        <a:xfrm>
          <a:off x="1450620" y="599811"/>
          <a:ext cx="279454" cy="326909"/>
        </a:xfrm>
        <a:prstGeom prst="rightArrow">
          <a:avLst>
            <a:gd name="adj1" fmla="val 60000"/>
            <a:gd name="adj2" fmla="val 50000"/>
          </a:avLst>
        </a:prstGeom>
        <a:gradFill rotWithShape="0">
          <a:gsLst>
            <a:gs pos="0">
              <a:schemeClr val="accent1">
                <a:tint val="60000"/>
                <a:hueOff val="0"/>
                <a:satOff val="0"/>
                <a:lumOff val="0"/>
                <a:alphaOff val="0"/>
                <a:shade val="85000"/>
                <a:satMod val="130000"/>
              </a:schemeClr>
            </a:gs>
            <a:gs pos="34000">
              <a:schemeClr val="accent1">
                <a:tint val="60000"/>
                <a:hueOff val="0"/>
                <a:satOff val="0"/>
                <a:lumOff val="0"/>
                <a:alphaOff val="0"/>
                <a:shade val="87000"/>
                <a:satMod val="125000"/>
              </a:schemeClr>
            </a:gs>
            <a:gs pos="70000">
              <a:schemeClr val="accent1">
                <a:tint val="60000"/>
                <a:hueOff val="0"/>
                <a:satOff val="0"/>
                <a:lumOff val="0"/>
                <a:alphaOff val="0"/>
                <a:tint val="100000"/>
                <a:shade val="90000"/>
                <a:satMod val="130000"/>
              </a:schemeClr>
            </a:gs>
            <a:gs pos="100000">
              <a:schemeClr val="accent1">
                <a:tint val="60000"/>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1450620" y="665193"/>
        <a:ext cx="195618" cy="196145"/>
      </dsp:txXfrm>
    </dsp:sp>
    <dsp:sp modelId="{D2932B1B-DEAB-4343-AC94-96559CF2E548}">
      <dsp:nvSpPr>
        <dsp:cNvPr id="0" name=""/>
        <dsp:cNvSpPr/>
      </dsp:nvSpPr>
      <dsp:spPr>
        <a:xfrm>
          <a:off x="1846075" y="367811"/>
          <a:ext cx="1318183" cy="790910"/>
        </a:xfrm>
        <a:prstGeom prst="roundRect">
          <a:avLst>
            <a:gd name="adj" fmla="val 10000"/>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Data Analysts</a:t>
          </a:r>
          <a:endParaRPr lang="en-US" sz="2100" kern="1200" dirty="0"/>
        </a:p>
      </dsp:txBody>
      <dsp:txXfrm>
        <a:off x="1869240" y="390976"/>
        <a:ext cx="1271853" cy="744580"/>
      </dsp:txXfrm>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B5CAC0-E026-304D-AD69-8E37AF13EA0A}" type="datetimeFigureOut">
              <a:rPr lang="en-US" smtClean="0"/>
              <a:t>9/25/17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BF581F-CF06-B443-B35E-DB4986B9AB14}" type="slidenum">
              <a:rPr lang="en-US" smtClean="0"/>
              <a:t>‹#›</a:t>
            </a:fld>
            <a:endParaRPr lang="en-US"/>
          </a:p>
        </p:txBody>
      </p:sp>
    </p:spTree>
    <p:extLst>
      <p:ext uri="{BB962C8B-B14F-4D97-AF65-F5344CB8AC3E}">
        <p14:creationId xmlns:p14="http://schemas.microsoft.com/office/powerpoint/2010/main" val="12640120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Woman</a:t>
            </a:r>
            <a:r>
              <a:rPr lang="en-US" baseline="0" dirty="0" smtClean="0"/>
              <a:t> in a bind thanks to her dad, the miller</a:t>
            </a:r>
            <a:r>
              <a:rPr lang="mr-IN" baseline="0" dirty="0" smtClean="0"/>
              <a:t>…</a:t>
            </a:r>
            <a:r>
              <a:rPr lang="en-US" baseline="0" dirty="0" smtClean="0"/>
              <a:t> needs to spin straw into gold for the king </a:t>
            </a:r>
            <a:r>
              <a:rPr lang="mr-IN" baseline="0" dirty="0" smtClean="0"/>
              <a:t>…</a:t>
            </a:r>
            <a:r>
              <a:rPr lang="en-US" baseline="0" dirty="0" smtClean="0"/>
              <a:t> </a:t>
            </a:r>
            <a:endParaRPr lang="en-US" dirty="0" smtClean="0"/>
          </a:p>
          <a:p>
            <a:endParaRPr lang="en-US" dirty="0" smtClean="0"/>
          </a:p>
          <a:p>
            <a:r>
              <a:rPr lang="en-US" dirty="0" smtClean="0"/>
              <a:t>Straw is an agricultural by-product, the dry stalks of cereal plants, after the grain and chaff have been removed. Straw makes up about half of the yield of cereal crops such as barley, oats, rice, rye and wheat. It has many uses, including fuel, livestock bedding and fodder, thatching and basket-making. </a:t>
            </a:r>
            <a:endParaRPr lang="en-US" dirty="0"/>
          </a:p>
        </p:txBody>
      </p:sp>
      <p:sp>
        <p:nvSpPr>
          <p:cNvPr id="4" name="Slide Number Placeholder 3"/>
          <p:cNvSpPr>
            <a:spLocks noGrp="1"/>
          </p:cNvSpPr>
          <p:nvPr>
            <p:ph type="sldNum" sz="quarter" idx="10"/>
          </p:nvPr>
        </p:nvSpPr>
        <p:spPr/>
        <p:txBody>
          <a:bodyPr/>
          <a:lstStyle/>
          <a:p>
            <a:fld id="{29BF581F-CF06-B443-B35E-DB4986B9AB14}" type="slidenum">
              <a:rPr lang="en-US" smtClean="0"/>
              <a:t>2</a:t>
            </a:fld>
            <a:endParaRPr lang="en-US"/>
          </a:p>
        </p:txBody>
      </p:sp>
    </p:spTree>
    <p:extLst>
      <p:ext uri="{BB962C8B-B14F-4D97-AF65-F5344CB8AC3E}">
        <p14:creationId xmlns:p14="http://schemas.microsoft.com/office/powerpoint/2010/main" val="2102350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This all depends on positioning an investment before the market reaction </a:t>
            </a:r>
            <a:r>
              <a:rPr lang="mr-IN" baseline="0" dirty="0" smtClean="0"/>
              <a:t>…</a:t>
            </a:r>
            <a:r>
              <a:rPr lang="en-US" baseline="0" dirty="0" smtClean="0"/>
              <a:t> Once the reaction happens the market is aware of the information. From the beginning of time people have looked for ways to gain insight (the edge) on the real time nature of the firm’s measures to position before the reaction. Insider information is the illegal case </a:t>
            </a:r>
            <a:r>
              <a:rPr lang="mr-IN" baseline="0" dirty="0" smtClean="0"/>
              <a:t>…</a:t>
            </a:r>
            <a:r>
              <a:rPr lang="en-US" baseline="0" dirty="0" smtClean="0"/>
              <a:t> collecting data on your own (analysts taking pictures of parking lots or watching ships unload) </a:t>
            </a:r>
            <a:endParaRPr lang="en-US" dirty="0"/>
          </a:p>
        </p:txBody>
      </p:sp>
      <p:sp>
        <p:nvSpPr>
          <p:cNvPr id="4" name="Slide Number Placeholder 3"/>
          <p:cNvSpPr>
            <a:spLocks noGrp="1"/>
          </p:cNvSpPr>
          <p:nvPr>
            <p:ph type="sldNum" sz="quarter" idx="10"/>
          </p:nvPr>
        </p:nvSpPr>
        <p:spPr/>
        <p:txBody>
          <a:bodyPr/>
          <a:lstStyle/>
          <a:p>
            <a:fld id="{29BF581F-CF06-B443-B35E-DB4986B9AB14}" type="slidenum">
              <a:rPr lang="en-US" smtClean="0"/>
              <a:t>11</a:t>
            </a:fld>
            <a:endParaRPr lang="en-US"/>
          </a:p>
        </p:txBody>
      </p:sp>
    </p:spTree>
    <p:extLst>
      <p:ext uri="{BB962C8B-B14F-4D97-AF65-F5344CB8AC3E}">
        <p14:creationId xmlns:p14="http://schemas.microsoft.com/office/powerpoint/2010/main" val="13601547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That problem is</a:t>
            </a:r>
            <a:r>
              <a:rPr lang="en-US" baseline="0" dirty="0" smtClean="0"/>
              <a:t> the</a:t>
            </a:r>
            <a:r>
              <a:rPr lang="en-US" dirty="0" smtClean="0"/>
              <a:t> time between</a:t>
            </a:r>
            <a:r>
              <a:rPr lang="en-US" baseline="0" dirty="0" smtClean="0"/>
              <a:t> collection and release of data leads to large mismatches and opportunities in investing.  WAITING for data to </a:t>
            </a:r>
            <a:r>
              <a:rPr lang="en-US" baseline="0" dirty="0" err="1" smtClean="0"/>
              <a:t>imporve</a:t>
            </a:r>
            <a:r>
              <a:rPr lang="en-US" baseline="0" dirty="0" smtClean="0"/>
              <a:t> forecasts or models </a:t>
            </a:r>
            <a:endParaRPr lang="en-US" dirty="0"/>
          </a:p>
        </p:txBody>
      </p:sp>
      <p:sp>
        <p:nvSpPr>
          <p:cNvPr id="4" name="Slide Number Placeholder 3"/>
          <p:cNvSpPr>
            <a:spLocks noGrp="1"/>
          </p:cNvSpPr>
          <p:nvPr>
            <p:ph type="sldNum" sz="quarter" idx="10"/>
          </p:nvPr>
        </p:nvSpPr>
        <p:spPr/>
        <p:txBody>
          <a:bodyPr/>
          <a:lstStyle/>
          <a:p>
            <a:fld id="{29BF581F-CF06-B443-B35E-DB4986B9AB14}" type="slidenum">
              <a:rPr lang="en-US" smtClean="0"/>
              <a:t>12</a:t>
            </a:fld>
            <a:endParaRPr lang="en-US"/>
          </a:p>
        </p:txBody>
      </p:sp>
    </p:spTree>
    <p:extLst>
      <p:ext uri="{BB962C8B-B14F-4D97-AF65-F5344CB8AC3E}">
        <p14:creationId xmlns:p14="http://schemas.microsoft.com/office/powerpoint/2010/main" val="20290497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PEOPLE </a:t>
            </a:r>
            <a:r>
              <a:rPr lang="mr-IN" baseline="0" dirty="0" smtClean="0"/>
              <a:t>…</a:t>
            </a:r>
            <a:r>
              <a:rPr lang="en-US" baseline="0" dirty="0" smtClean="0"/>
              <a:t>are the engines of economic transactions</a:t>
            </a:r>
            <a:r>
              <a:rPr lang="mr-IN" baseline="0" dirty="0" smtClean="0"/>
              <a:t>…</a:t>
            </a:r>
            <a:r>
              <a:rPr lang="en-US" baseline="0" dirty="0" smtClean="0"/>
              <a:t> our activity shows up on incomes statements of companies .. Tracking us any way we can is the key.. And there are devices and applications that make this possible .. </a:t>
            </a:r>
            <a:r>
              <a:rPr lang="en-US" baseline="0" dirty="0" err="1" smtClean="0"/>
              <a:t>iphone</a:t>
            </a:r>
            <a:r>
              <a:rPr lang="en-US" baseline="0" dirty="0" smtClean="0"/>
              <a:t> anyone?</a:t>
            </a:r>
            <a:endParaRPr lang="en-US" dirty="0"/>
          </a:p>
        </p:txBody>
      </p:sp>
      <p:sp>
        <p:nvSpPr>
          <p:cNvPr id="4" name="Slide Number Placeholder 3"/>
          <p:cNvSpPr>
            <a:spLocks noGrp="1"/>
          </p:cNvSpPr>
          <p:nvPr>
            <p:ph type="sldNum" sz="quarter" idx="10"/>
          </p:nvPr>
        </p:nvSpPr>
        <p:spPr/>
        <p:txBody>
          <a:bodyPr/>
          <a:lstStyle/>
          <a:p>
            <a:fld id="{29BF581F-CF06-B443-B35E-DB4986B9AB14}" type="slidenum">
              <a:rPr lang="en-US" smtClean="0"/>
              <a:t>13</a:t>
            </a:fld>
            <a:endParaRPr lang="en-US"/>
          </a:p>
        </p:txBody>
      </p:sp>
    </p:spTree>
    <p:extLst>
      <p:ext uri="{BB962C8B-B14F-4D97-AF65-F5344CB8AC3E}">
        <p14:creationId xmlns:p14="http://schemas.microsoft.com/office/powerpoint/2010/main" val="21197174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straw</a:t>
            </a:r>
            <a:r>
              <a:rPr lang="en-US" baseline="0" dirty="0" smtClean="0"/>
              <a:t> in our story is what is known as exhaust data</a:t>
            </a:r>
            <a:r>
              <a:rPr lang="mr-IN" baseline="0" dirty="0" smtClean="0"/>
              <a:t>…</a:t>
            </a:r>
            <a:r>
              <a:rPr lang="en-US" baseline="0" dirty="0" smtClean="0"/>
              <a:t> think of this as the data created from &amp; as a byproduct of applications and devices .. Many of theses devices are capturing all types of economic activity. </a:t>
            </a:r>
            <a:endParaRPr lang="en-US" dirty="0"/>
          </a:p>
        </p:txBody>
      </p:sp>
      <p:sp>
        <p:nvSpPr>
          <p:cNvPr id="4" name="Slide Number Placeholder 3"/>
          <p:cNvSpPr>
            <a:spLocks noGrp="1"/>
          </p:cNvSpPr>
          <p:nvPr>
            <p:ph type="sldNum" sz="quarter" idx="10"/>
          </p:nvPr>
        </p:nvSpPr>
        <p:spPr/>
        <p:txBody>
          <a:bodyPr/>
          <a:lstStyle/>
          <a:p>
            <a:fld id="{29BF581F-CF06-B443-B35E-DB4986B9AB14}" type="slidenum">
              <a:rPr lang="en-US" smtClean="0"/>
              <a:t>14</a:t>
            </a:fld>
            <a:endParaRPr lang="en-US"/>
          </a:p>
        </p:txBody>
      </p:sp>
    </p:spTree>
    <p:extLst>
      <p:ext uri="{BB962C8B-B14F-4D97-AF65-F5344CB8AC3E}">
        <p14:creationId xmlns:p14="http://schemas.microsoft.com/office/powerpoint/2010/main" val="20692447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Documents,</a:t>
            </a:r>
            <a:r>
              <a:rPr lang="en-US" baseline="0" dirty="0" smtClean="0"/>
              <a:t> Video, Satellite, locations, </a:t>
            </a:r>
            <a:r>
              <a:rPr lang="en-US" baseline="0" dirty="0" err="1" smtClean="0"/>
              <a:t>IoT</a:t>
            </a:r>
            <a:r>
              <a:rPr lang="en-US" baseline="0" dirty="0" smtClean="0"/>
              <a:t> </a:t>
            </a:r>
            <a:r>
              <a:rPr lang="mr-IN" baseline="0" dirty="0" smtClean="0"/>
              <a:t>…</a:t>
            </a:r>
            <a:r>
              <a:rPr lang="en-US" baseline="0" dirty="0" smtClean="0"/>
              <a:t> all of these growing technologies are throwing off data at an incredible rate </a:t>
            </a:r>
            <a:r>
              <a:rPr lang="mr-IN" baseline="0" dirty="0" smtClean="0"/>
              <a:t>…</a:t>
            </a:r>
            <a:r>
              <a:rPr lang="en-US" baseline="0" dirty="0" smtClean="0"/>
              <a:t> it is becoming the raw material for both Quants and Fundamental funds alike. This data is as close to real-time (certainly better than waiting for the company to release it) and can be tested in respect </a:t>
            </a:r>
            <a:r>
              <a:rPr lang="en-US" baseline="0" smtClean="0"/>
              <a:t>to predictability. </a:t>
            </a:r>
            <a:r>
              <a:rPr lang="en-US" baseline="0" dirty="0" smtClean="0"/>
              <a:t>It can answer both short-term and depending on history, long-term questions.</a:t>
            </a:r>
            <a:endParaRPr lang="en-US" dirty="0"/>
          </a:p>
        </p:txBody>
      </p:sp>
      <p:sp>
        <p:nvSpPr>
          <p:cNvPr id="4" name="Slide Number Placeholder 3"/>
          <p:cNvSpPr>
            <a:spLocks noGrp="1"/>
          </p:cNvSpPr>
          <p:nvPr>
            <p:ph type="sldNum" sz="quarter" idx="10"/>
          </p:nvPr>
        </p:nvSpPr>
        <p:spPr/>
        <p:txBody>
          <a:bodyPr/>
          <a:lstStyle/>
          <a:p>
            <a:fld id="{29BF581F-CF06-B443-B35E-DB4986B9AB14}" type="slidenum">
              <a:rPr lang="en-US" smtClean="0"/>
              <a:t>15</a:t>
            </a:fld>
            <a:endParaRPr lang="en-US"/>
          </a:p>
        </p:txBody>
      </p:sp>
    </p:spTree>
    <p:extLst>
      <p:ext uri="{BB962C8B-B14F-4D97-AF65-F5344CB8AC3E}">
        <p14:creationId xmlns:p14="http://schemas.microsoft.com/office/powerpoint/2010/main" val="16540711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key</a:t>
            </a:r>
            <a:r>
              <a:rPr lang="en-US" baseline="0" dirty="0" smtClean="0"/>
              <a:t> is to look for data that can proxy for the company measures </a:t>
            </a:r>
            <a:r>
              <a:rPr lang="mr-IN" baseline="0" dirty="0" smtClean="0"/>
              <a:t>…</a:t>
            </a:r>
            <a:r>
              <a:rPr lang="en-US" baseline="0" dirty="0" smtClean="0"/>
              <a:t> for example Netflix revs are based on subscribers </a:t>
            </a:r>
            <a:r>
              <a:rPr lang="mr-IN" baseline="0" dirty="0" smtClean="0"/>
              <a:t>–</a:t>
            </a:r>
            <a:r>
              <a:rPr lang="en-US" baseline="0" dirty="0" smtClean="0"/>
              <a:t> new, cancellations, and renewals along with usage. Data can be found from mobile devices identifying packet traffic, browser extensions and credit card transactions (billing) </a:t>
            </a:r>
            <a:r>
              <a:rPr lang="mr-IN" baseline="0" dirty="0" smtClean="0"/>
              <a:t>–</a:t>
            </a:r>
            <a:r>
              <a:rPr lang="en-US" baseline="0" dirty="0" smtClean="0"/>
              <a:t> That can be tested and tracked on a persistent basis. It is where we are headed </a:t>
            </a:r>
            <a:r>
              <a:rPr lang="mr-IN" baseline="0" dirty="0" smtClean="0"/>
              <a:t>…</a:t>
            </a:r>
            <a:r>
              <a:rPr lang="en-US" baseline="0" dirty="0" smtClean="0"/>
              <a:t> Companies provide the final benchmark </a:t>
            </a:r>
            <a:r>
              <a:rPr lang="mr-IN" baseline="0" dirty="0" smtClean="0"/>
              <a:t>…</a:t>
            </a:r>
            <a:r>
              <a:rPr lang="en-US" baseline="0" dirty="0" smtClean="0"/>
              <a:t> eps, income, revs, etc.. But others are distributing data that has predictive power on those company benchmarks</a:t>
            </a:r>
            <a:endParaRPr lang="en-US" dirty="0"/>
          </a:p>
        </p:txBody>
      </p:sp>
      <p:sp>
        <p:nvSpPr>
          <p:cNvPr id="4" name="Slide Number Placeholder 3"/>
          <p:cNvSpPr>
            <a:spLocks noGrp="1"/>
          </p:cNvSpPr>
          <p:nvPr>
            <p:ph type="sldNum" sz="quarter" idx="10"/>
          </p:nvPr>
        </p:nvSpPr>
        <p:spPr/>
        <p:txBody>
          <a:bodyPr/>
          <a:lstStyle/>
          <a:p>
            <a:fld id="{29BF581F-CF06-B443-B35E-DB4986B9AB14}" type="slidenum">
              <a:rPr lang="en-US" smtClean="0"/>
              <a:t>16</a:t>
            </a:fld>
            <a:endParaRPr lang="en-US"/>
          </a:p>
        </p:txBody>
      </p:sp>
    </p:spTree>
    <p:extLst>
      <p:ext uri="{BB962C8B-B14F-4D97-AF65-F5344CB8AC3E}">
        <p14:creationId xmlns:p14="http://schemas.microsoft.com/office/powerpoint/2010/main" val="10479644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Alternative</a:t>
            </a:r>
            <a:r>
              <a:rPr lang="en-US" baseline="0" dirty="0" smtClean="0"/>
              <a:t> Data </a:t>
            </a:r>
            <a:r>
              <a:rPr lang="mr-IN" baseline="0" dirty="0" smtClean="0"/>
              <a:t>…</a:t>
            </a:r>
            <a:r>
              <a:rPr lang="en-US" baseline="0" dirty="0" smtClean="0"/>
              <a:t> the race in on to find sources to proxy and add to current data and signals </a:t>
            </a:r>
            <a:r>
              <a:rPr lang="mr-IN" baseline="0" dirty="0" smtClean="0"/>
              <a:t>…</a:t>
            </a:r>
            <a:r>
              <a:rPr lang="en-US" baseline="0" dirty="0" smtClean="0"/>
              <a:t> You’ll hear more about this later in the program </a:t>
            </a:r>
            <a:endParaRPr lang="en-US" dirty="0"/>
          </a:p>
        </p:txBody>
      </p:sp>
      <p:sp>
        <p:nvSpPr>
          <p:cNvPr id="4" name="Slide Number Placeholder 3"/>
          <p:cNvSpPr>
            <a:spLocks noGrp="1"/>
          </p:cNvSpPr>
          <p:nvPr>
            <p:ph type="sldNum" sz="quarter" idx="10"/>
          </p:nvPr>
        </p:nvSpPr>
        <p:spPr/>
        <p:txBody>
          <a:bodyPr/>
          <a:lstStyle/>
          <a:p>
            <a:fld id="{29BF581F-CF06-B443-B35E-DB4986B9AB14}" type="slidenum">
              <a:rPr lang="en-US" smtClean="0"/>
              <a:t>17</a:t>
            </a:fld>
            <a:endParaRPr lang="en-US"/>
          </a:p>
        </p:txBody>
      </p:sp>
    </p:spTree>
    <p:extLst>
      <p:ext uri="{BB962C8B-B14F-4D97-AF65-F5344CB8AC3E}">
        <p14:creationId xmlns:p14="http://schemas.microsoft.com/office/powerpoint/2010/main" val="17481979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Because</a:t>
            </a:r>
            <a:r>
              <a:rPr lang="en-US" baseline="0" dirty="0" smtClean="0"/>
              <a:t> of this every fund that wants to stay alive is finding, evaluating and and using data from non-traditional sources </a:t>
            </a:r>
            <a:r>
              <a:rPr lang="mr-IN" baseline="0" dirty="0" smtClean="0"/>
              <a:t>…</a:t>
            </a:r>
            <a:r>
              <a:rPr lang="en-US" baseline="0" dirty="0" smtClean="0"/>
              <a:t> managing the data process for either quant or fundamental is a new pain point</a:t>
            </a:r>
            <a:r>
              <a:rPr lang="mr-IN" baseline="0" dirty="0" smtClean="0"/>
              <a:t>…</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29BF581F-CF06-B443-B35E-DB4986B9AB14}" type="slidenum">
              <a:rPr lang="en-US" smtClean="0"/>
              <a:t>18</a:t>
            </a:fld>
            <a:endParaRPr lang="en-US"/>
          </a:p>
        </p:txBody>
      </p:sp>
    </p:spTree>
    <p:extLst>
      <p:ext uri="{BB962C8B-B14F-4D97-AF65-F5344CB8AC3E}">
        <p14:creationId xmlns:p14="http://schemas.microsoft.com/office/powerpoint/2010/main" val="17148624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Firms are thinking about data in new ways and are looking for</a:t>
            </a:r>
            <a:r>
              <a:rPr lang="en-US" baseline="0" dirty="0" smtClean="0"/>
              <a:t> ways to analyze it in mass --- to figure out it’s usefulness</a:t>
            </a:r>
            <a:endParaRPr lang="en-US" dirty="0"/>
          </a:p>
        </p:txBody>
      </p:sp>
      <p:sp>
        <p:nvSpPr>
          <p:cNvPr id="4" name="Slide Number Placeholder 3"/>
          <p:cNvSpPr>
            <a:spLocks noGrp="1"/>
          </p:cNvSpPr>
          <p:nvPr>
            <p:ph type="sldNum" sz="quarter" idx="10"/>
          </p:nvPr>
        </p:nvSpPr>
        <p:spPr/>
        <p:txBody>
          <a:bodyPr/>
          <a:lstStyle/>
          <a:p>
            <a:fld id="{29BF581F-CF06-B443-B35E-DB4986B9AB14}" type="slidenum">
              <a:rPr lang="en-US" smtClean="0"/>
              <a:t>19</a:t>
            </a:fld>
            <a:endParaRPr lang="en-US"/>
          </a:p>
        </p:txBody>
      </p:sp>
    </p:spTree>
    <p:extLst>
      <p:ext uri="{BB962C8B-B14F-4D97-AF65-F5344CB8AC3E}">
        <p14:creationId xmlns:p14="http://schemas.microsoft.com/office/powerpoint/2010/main" val="5198494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rigid lines of Quant</a:t>
            </a:r>
            <a:r>
              <a:rPr lang="en-US" baseline="0" dirty="0" smtClean="0"/>
              <a:t> and fundamental are being blurred ... Bruce Lee as inspiration on the “style of no style” if the goal is winning use what helps you to win </a:t>
            </a:r>
            <a:r>
              <a:rPr lang="mr-IN" baseline="0" dirty="0" smtClean="0"/>
              <a:t>…</a:t>
            </a:r>
            <a:r>
              <a:rPr lang="en-US" baseline="0" dirty="0" smtClean="0"/>
              <a:t> If the goal is better predictions .. Then use what you need to make better predictions eliminate orthodoxy.</a:t>
            </a:r>
            <a:endParaRPr lang="en-US" dirty="0"/>
          </a:p>
        </p:txBody>
      </p:sp>
      <p:sp>
        <p:nvSpPr>
          <p:cNvPr id="4" name="Slide Number Placeholder 3"/>
          <p:cNvSpPr>
            <a:spLocks noGrp="1"/>
          </p:cNvSpPr>
          <p:nvPr>
            <p:ph type="sldNum" sz="quarter" idx="10"/>
          </p:nvPr>
        </p:nvSpPr>
        <p:spPr/>
        <p:txBody>
          <a:bodyPr/>
          <a:lstStyle/>
          <a:p>
            <a:fld id="{29BF581F-CF06-B443-B35E-DB4986B9AB14}" type="slidenum">
              <a:rPr lang="en-US" smtClean="0"/>
              <a:t>20</a:t>
            </a:fld>
            <a:endParaRPr lang="en-US"/>
          </a:p>
        </p:txBody>
      </p:sp>
    </p:spTree>
    <p:extLst>
      <p:ext uri="{BB962C8B-B14F-4D97-AF65-F5344CB8AC3E}">
        <p14:creationId xmlns:p14="http://schemas.microsoft.com/office/powerpoint/2010/main" val="9513708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Alchemy </a:t>
            </a:r>
            <a:r>
              <a:rPr lang="mr-IN" dirty="0" smtClean="0"/>
              <a:t>–</a:t>
            </a:r>
            <a:r>
              <a:rPr lang="en-US" dirty="0" smtClean="0"/>
              <a:t> transformation of matter </a:t>
            </a:r>
            <a:r>
              <a:rPr lang="mr-IN" dirty="0" smtClean="0"/>
              <a:t>…</a:t>
            </a:r>
            <a:r>
              <a:rPr lang="en-US" dirty="0" smtClean="0"/>
              <a:t> base metals into gold </a:t>
            </a:r>
            <a:r>
              <a:rPr lang="mr-IN" dirty="0" smtClean="0"/>
              <a:t>…</a:t>
            </a:r>
            <a:r>
              <a:rPr lang="en-US" dirty="0" smtClean="0"/>
              <a:t> idea of taking something of little value and making it more valuable through a process </a:t>
            </a:r>
            <a:endParaRPr lang="en-US" dirty="0"/>
          </a:p>
        </p:txBody>
      </p:sp>
      <p:sp>
        <p:nvSpPr>
          <p:cNvPr id="4" name="Slide Number Placeholder 3"/>
          <p:cNvSpPr>
            <a:spLocks noGrp="1"/>
          </p:cNvSpPr>
          <p:nvPr>
            <p:ph type="sldNum" sz="quarter" idx="10"/>
          </p:nvPr>
        </p:nvSpPr>
        <p:spPr/>
        <p:txBody>
          <a:bodyPr/>
          <a:lstStyle/>
          <a:p>
            <a:fld id="{29BF581F-CF06-B443-B35E-DB4986B9AB14}" type="slidenum">
              <a:rPr lang="en-US" smtClean="0"/>
              <a:t>3</a:t>
            </a:fld>
            <a:endParaRPr lang="en-US"/>
          </a:p>
        </p:txBody>
      </p:sp>
    </p:spTree>
    <p:extLst>
      <p:ext uri="{BB962C8B-B14F-4D97-AF65-F5344CB8AC3E}">
        <p14:creationId xmlns:p14="http://schemas.microsoft.com/office/powerpoint/2010/main" val="9150484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new Yin</a:t>
            </a:r>
            <a:r>
              <a:rPr lang="en-US" baseline="0" dirty="0" smtClean="0"/>
              <a:t> &amp; Yang of Investment research </a:t>
            </a:r>
            <a:endParaRPr lang="en-US" dirty="0"/>
          </a:p>
        </p:txBody>
      </p:sp>
      <p:sp>
        <p:nvSpPr>
          <p:cNvPr id="4" name="Slide Number Placeholder 3"/>
          <p:cNvSpPr>
            <a:spLocks noGrp="1"/>
          </p:cNvSpPr>
          <p:nvPr>
            <p:ph type="sldNum" sz="quarter" idx="10"/>
          </p:nvPr>
        </p:nvSpPr>
        <p:spPr/>
        <p:txBody>
          <a:bodyPr/>
          <a:lstStyle/>
          <a:p>
            <a:fld id="{29BF581F-CF06-B443-B35E-DB4986B9AB14}" type="slidenum">
              <a:rPr lang="en-US" smtClean="0"/>
              <a:t>21</a:t>
            </a:fld>
            <a:endParaRPr lang="en-US"/>
          </a:p>
        </p:txBody>
      </p:sp>
    </p:spTree>
    <p:extLst>
      <p:ext uri="{BB962C8B-B14F-4D97-AF65-F5344CB8AC3E}">
        <p14:creationId xmlns:p14="http://schemas.microsoft.com/office/powerpoint/2010/main" val="16088633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Paul</a:t>
            </a:r>
            <a:r>
              <a:rPr lang="en-US" baseline="0" dirty="0" smtClean="0"/>
              <a:t> Tudor Jones </a:t>
            </a:r>
            <a:r>
              <a:rPr lang="mr-IN" baseline="0" dirty="0" smtClean="0"/>
              <a:t>…</a:t>
            </a:r>
            <a:r>
              <a:rPr lang="en-US" baseline="0" dirty="0" smtClean="0"/>
              <a:t> probably the poster boy of the hedge fund era (1980’s </a:t>
            </a:r>
            <a:r>
              <a:rPr lang="mr-IN" baseline="0" dirty="0" smtClean="0"/>
              <a:t>–</a:t>
            </a:r>
            <a:r>
              <a:rPr lang="en-US" baseline="0" dirty="0" smtClean="0"/>
              <a:t> 2008) embracing </a:t>
            </a:r>
            <a:r>
              <a:rPr lang="en-US" baseline="0" dirty="0" err="1" smtClean="0"/>
              <a:t>quantamental</a:t>
            </a:r>
            <a:r>
              <a:rPr lang="en-US" baseline="0" dirty="0" smtClean="0"/>
              <a:t> --- which is starting to be defined as Wo(Man) + Plus Machine </a:t>
            </a:r>
            <a:endParaRPr lang="en-US" dirty="0"/>
          </a:p>
        </p:txBody>
      </p:sp>
      <p:sp>
        <p:nvSpPr>
          <p:cNvPr id="4" name="Slide Number Placeholder 3"/>
          <p:cNvSpPr>
            <a:spLocks noGrp="1"/>
          </p:cNvSpPr>
          <p:nvPr>
            <p:ph type="sldNum" sz="quarter" idx="10"/>
          </p:nvPr>
        </p:nvSpPr>
        <p:spPr/>
        <p:txBody>
          <a:bodyPr/>
          <a:lstStyle/>
          <a:p>
            <a:fld id="{29BF581F-CF06-B443-B35E-DB4986B9AB14}" type="slidenum">
              <a:rPr lang="en-US" smtClean="0"/>
              <a:t>22</a:t>
            </a:fld>
            <a:endParaRPr lang="en-US"/>
          </a:p>
        </p:txBody>
      </p:sp>
    </p:spTree>
    <p:extLst>
      <p:ext uri="{BB962C8B-B14F-4D97-AF65-F5344CB8AC3E}">
        <p14:creationId xmlns:p14="http://schemas.microsoft.com/office/powerpoint/2010/main" val="19851388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George</a:t>
            </a:r>
            <a:r>
              <a:rPr lang="en-US" baseline="0" dirty="0" smtClean="0"/>
              <a:t> Soros and the Alchemy of Finance </a:t>
            </a:r>
            <a:r>
              <a:rPr lang="mr-IN" baseline="0" dirty="0" smtClean="0"/>
              <a:t>–</a:t>
            </a:r>
            <a:r>
              <a:rPr lang="en-US" baseline="0" dirty="0" smtClean="0"/>
              <a:t> The context and comprehension </a:t>
            </a:r>
            <a:r>
              <a:rPr lang="mr-IN" baseline="0" dirty="0" smtClean="0"/>
              <a:t>…</a:t>
            </a:r>
            <a:r>
              <a:rPr lang="en-US" baseline="0" dirty="0" smtClean="0"/>
              <a:t> the edge is better understanding of the data and the catalysts of events</a:t>
            </a:r>
            <a:endParaRPr lang="en-US" dirty="0"/>
          </a:p>
        </p:txBody>
      </p:sp>
      <p:sp>
        <p:nvSpPr>
          <p:cNvPr id="4" name="Slide Number Placeholder 3"/>
          <p:cNvSpPr>
            <a:spLocks noGrp="1"/>
          </p:cNvSpPr>
          <p:nvPr>
            <p:ph type="sldNum" sz="quarter" idx="10"/>
          </p:nvPr>
        </p:nvSpPr>
        <p:spPr/>
        <p:txBody>
          <a:bodyPr/>
          <a:lstStyle/>
          <a:p>
            <a:fld id="{29BF581F-CF06-B443-B35E-DB4986B9AB14}" type="slidenum">
              <a:rPr lang="en-US" smtClean="0"/>
              <a:t>4</a:t>
            </a:fld>
            <a:endParaRPr lang="en-US"/>
          </a:p>
        </p:txBody>
      </p:sp>
    </p:spTree>
    <p:extLst>
      <p:ext uri="{BB962C8B-B14F-4D97-AF65-F5344CB8AC3E}">
        <p14:creationId xmlns:p14="http://schemas.microsoft.com/office/powerpoint/2010/main" val="13601791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Renaissance</a:t>
            </a:r>
            <a:r>
              <a:rPr lang="en-US" baseline="0" dirty="0" smtClean="0"/>
              <a:t> </a:t>
            </a:r>
            <a:r>
              <a:rPr lang="en-US" baseline="0" dirty="0" err="1" smtClean="0"/>
              <a:t>Technlogy</a:t>
            </a:r>
            <a:r>
              <a:rPr lang="en-US" baseline="0" dirty="0" smtClean="0"/>
              <a:t> with it’s Medallion Fund and greater than 40% returns </a:t>
            </a:r>
            <a:r>
              <a:rPr lang="mr-IN" baseline="0" dirty="0" smtClean="0"/>
              <a:t>…</a:t>
            </a:r>
            <a:r>
              <a:rPr lang="en-US" baseline="0" dirty="0" smtClean="0"/>
              <a:t> Co-CEO’s Bob Mercer &amp; Peter Brown </a:t>
            </a:r>
            <a:r>
              <a:rPr lang="mr-IN" baseline="0" dirty="0" smtClean="0"/>
              <a:t>–</a:t>
            </a:r>
            <a:r>
              <a:rPr lang="en-US" baseline="0" dirty="0" smtClean="0"/>
              <a:t> Machine learning backgrounds IBM research </a:t>
            </a:r>
            <a:r>
              <a:rPr lang="mr-IN" baseline="0" dirty="0" smtClean="0"/>
              <a:t>–</a:t>
            </a:r>
            <a:r>
              <a:rPr lang="en-US" baseline="0" dirty="0" smtClean="0"/>
              <a:t> Language Translation by machine </a:t>
            </a:r>
            <a:r>
              <a:rPr lang="mr-IN" baseline="0" dirty="0" smtClean="0"/>
              <a:t>…</a:t>
            </a:r>
            <a:r>
              <a:rPr lang="en-US" baseline="0" dirty="0" smtClean="0"/>
              <a:t> Pure stat without understanding the language </a:t>
            </a:r>
            <a:r>
              <a:rPr lang="mr-IN" baseline="0" dirty="0" smtClean="0"/>
              <a:t>–</a:t>
            </a:r>
            <a:r>
              <a:rPr lang="en-US" baseline="0" dirty="0" smtClean="0"/>
              <a:t> ubiquitous today (google translate) </a:t>
            </a:r>
            <a:r>
              <a:rPr lang="mr-IN" baseline="0" dirty="0" smtClean="0"/>
              <a:t>–</a:t>
            </a:r>
            <a:r>
              <a:rPr lang="en-US" baseline="0" dirty="0" smtClean="0"/>
              <a:t> The </a:t>
            </a:r>
            <a:r>
              <a:rPr lang="en-US" baseline="0" dirty="0" err="1" smtClean="0"/>
              <a:t>wuant</a:t>
            </a:r>
            <a:r>
              <a:rPr lang="en-US" baseline="0" dirty="0" smtClean="0"/>
              <a:t> method of translating language</a:t>
            </a:r>
            <a:endParaRPr lang="en-US" dirty="0"/>
          </a:p>
        </p:txBody>
      </p:sp>
      <p:sp>
        <p:nvSpPr>
          <p:cNvPr id="4" name="Slide Number Placeholder 3"/>
          <p:cNvSpPr>
            <a:spLocks noGrp="1"/>
          </p:cNvSpPr>
          <p:nvPr>
            <p:ph type="sldNum" sz="quarter" idx="10"/>
          </p:nvPr>
        </p:nvSpPr>
        <p:spPr/>
        <p:txBody>
          <a:bodyPr/>
          <a:lstStyle/>
          <a:p>
            <a:fld id="{29BF581F-CF06-B443-B35E-DB4986B9AB14}" type="slidenum">
              <a:rPr lang="en-US" smtClean="0"/>
              <a:t>5</a:t>
            </a:fld>
            <a:endParaRPr lang="en-US"/>
          </a:p>
        </p:txBody>
      </p:sp>
    </p:spTree>
    <p:extLst>
      <p:ext uri="{BB962C8B-B14F-4D97-AF65-F5344CB8AC3E}">
        <p14:creationId xmlns:p14="http://schemas.microsoft.com/office/powerpoint/2010/main" val="7196627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great divide </a:t>
            </a:r>
            <a:r>
              <a:rPr lang="mr-IN" dirty="0" smtClean="0"/>
              <a:t>–</a:t>
            </a:r>
            <a:r>
              <a:rPr lang="en-US" dirty="0" smtClean="0"/>
              <a:t> Quant based</a:t>
            </a:r>
            <a:r>
              <a:rPr lang="en-US" baseline="0" dirty="0" smtClean="0"/>
              <a:t> Strategies and fundamental based strategies </a:t>
            </a:r>
            <a:r>
              <a:rPr lang="mr-IN" baseline="0" dirty="0" smtClean="0"/>
              <a:t>…</a:t>
            </a:r>
            <a:r>
              <a:rPr lang="en-US" baseline="0" dirty="0" smtClean="0"/>
              <a:t> Predominate style is fundamental in the hedge fund word </a:t>
            </a:r>
            <a:r>
              <a:rPr lang="mr-IN" baseline="0" dirty="0" smtClean="0"/>
              <a:t>…</a:t>
            </a:r>
            <a:r>
              <a:rPr lang="en-US" baseline="0" dirty="0" smtClean="0"/>
              <a:t> known as long short </a:t>
            </a:r>
            <a:r>
              <a:rPr lang="mr-IN" baseline="0" dirty="0" smtClean="0"/>
              <a:t>…</a:t>
            </a:r>
            <a:r>
              <a:rPr lang="en-US" baseline="0" dirty="0" smtClean="0"/>
              <a:t> it is under siege as quant strategies which make up 10 </a:t>
            </a:r>
            <a:r>
              <a:rPr lang="mr-IN" baseline="0" dirty="0" smtClean="0"/>
              <a:t>–</a:t>
            </a:r>
            <a:r>
              <a:rPr lang="en-US" baseline="0" dirty="0" smtClean="0"/>
              <a:t> 13% of the fund managers are finding greater success and asset gathering. The long short world is getting killed</a:t>
            </a:r>
            <a:r>
              <a:rPr lang="mr-IN" baseline="0" dirty="0" smtClean="0"/>
              <a:t>…</a:t>
            </a:r>
            <a:endParaRPr lang="en-US" dirty="0"/>
          </a:p>
        </p:txBody>
      </p:sp>
      <p:sp>
        <p:nvSpPr>
          <p:cNvPr id="4" name="Slide Number Placeholder 3"/>
          <p:cNvSpPr>
            <a:spLocks noGrp="1"/>
          </p:cNvSpPr>
          <p:nvPr>
            <p:ph type="sldNum" sz="quarter" idx="10"/>
          </p:nvPr>
        </p:nvSpPr>
        <p:spPr/>
        <p:txBody>
          <a:bodyPr/>
          <a:lstStyle/>
          <a:p>
            <a:fld id="{29BF581F-CF06-B443-B35E-DB4986B9AB14}" type="slidenum">
              <a:rPr lang="en-US" smtClean="0"/>
              <a:t>6</a:t>
            </a:fld>
            <a:endParaRPr lang="en-US"/>
          </a:p>
        </p:txBody>
      </p:sp>
    </p:spTree>
    <p:extLst>
      <p:ext uri="{BB962C8B-B14F-4D97-AF65-F5344CB8AC3E}">
        <p14:creationId xmlns:p14="http://schemas.microsoft.com/office/powerpoint/2010/main" val="19521558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is Quant? Sorry my quant friends</a:t>
            </a:r>
            <a:r>
              <a:rPr lang="en-US" baseline="0" dirty="0" smtClean="0"/>
              <a:t> in the audience </a:t>
            </a:r>
            <a:r>
              <a:rPr lang="mr-IN" baseline="0" dirty="0" smtClean="0"/>
              <a:t>…</a:t>
            </a:r>
            <a:r>
              <a:rPr lang="en-US" baseline="0" dirty="0" smtClean="0"/>
              <a:t> at it basic level its about large sets of data that can be looked at historically for patterns (read that as yes correlations) Correlations to return measures </a:t>
            </a:r>
            <a:r>
              <a:rPr lang="mr-IN" baseline="0" dirty="0" smtClean="0"/>
              <a:t>…</a:t>
            </a:r>
            <a:r>
              <a:rPr lang="en-US" baseline="0" dirty="0" smtClean="0"/>
              <a:t> it can be deeply complex in finding patterns sure .. But it is about how numbers move.</a:t>
            </a:r>
            <a:endParaRPr lang="en-US" dirty="0"/>
          </a:p>
        </p:txBody>
      </p:sp>
      <p:sp>
        <p:nvSpPr>
          <p:cNvPr id="4" name="Slide Number Placeholder 3"/>
          <p:cNvSpPr>
            <a:spLocks noGrp="1"/>
          </p:cNvSpPr>
          <p:nvPr>
            <p:ph type="sldNum" sz="quarter" idx="10"/>
          </p:nvPr>
        </p:nvSpPr>
        <p:spPr/>
        <p:txBody>
          <a:bodyPr/>
          <a:lstStyle/>
          <a:p>
            <a:fld id="{29BF581F-CF06-B443-B35E-DB4986B9AB14}" type="slidenum">
              <a:rPr lang="en-US" smtClean="0"/>
              <a:t>7</a:t>
            </a:fld>
            <a:endParaRPr lang="en-US"/>
          </a:p>
        </p:txBody>
      </p:sp>
    </p:spTree>
    <p:extLst>
      <p:ext uri="{BB962C8B-B14F-4D97-AF65-F5344CB8AC3E}">
        <p14:creationId xmlns:p14="http://schemas.microsoft.com/office/powerpoint/2010/main" val="1684036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Fundamental analysis</a:t>
            </a:r>
            <a:r>
              <a:rPr lang="en-US" baseline="0" dirty="0" smtClean="0"/>
              <a:t> the driver of the long/short world is concerned with the company and industry in part and whole. This is about key pieces of the company metrics, revenues, incomes, costs, key performance indicators and how they interact in the overall firm’s performance measures in share price. Commonly this is what we think of as investing at it’s ultimate practice we think of Warren Buffet and Value Investing </a:t>
            </a:r>
            <a:r>
              <a:rPr lang="mr-IN" baseline="0" dirty="0" smtClean="0"/>
              <a:t>…</a:t>
            </a:r>
            <a:r>
              <a:rPr lang="en-US" baseline="0" dirty="0" smtClean="0"/>
              <a:t> The data is what the company says and produces and all the context in between </a:t>
            </a:r>
            <a:r>
              <a:rPr lang="mr-IN" baseline="0" dirty="0" smtClean="0"/>
              <a:t>…</a:t>
            </a:r>
            <a:r>
              <a:rPr lang="en-US" baseline="0" dirty="0" smtClean="0"/>
              <a:t> think of this as people reading things</a:t>
            </a:r>
            <a:endParaRPr lang="en-US" dirty="0"/>
          </a:p>
        </p:txBody>
      </p:sp>
      <p:sp>
        <p:nvSpPr>
          <p:cNvPr id="4" name="Slide Number Placeholder 3"/>
          <p:cNvSpPr>
            <a:spLocks noGrp="1"/>
          </p:cNvSpPr>
          <p:nvPr>
            <p:ph type="sldNum" sz="quarter" idx="10"/>
          </p:nvPr>
        </p:nvSpPr>
        <p:spPr/>
        <p:txBody>
          <a:bodyPr/>
          <a:lstStyle/>
          <a:p>
            <a:fld id="{29BF581F-CF06-B443-B35E-DB4986B9AB14}" type="slidenum">
              <a:rPr lang="en-US" smtClean="0"/>
              <a:t>8</a:t>
            </a:fld>
            <a:endParaRPr lang="en-US"/>
          </a:p>
        </p:txBody>
      </p:sp>
    </p:spTree>
    <p:extLst>
      <p:ext uri="{BB962C8B-B14F-4D97-AF65-F5344CB8AC3E}">
        <p14:creationId xmlns:p14="http://schemas.microsoft.com/office/powerpoint/2010/main" val="4570403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both</a:t>
            </a:r>
            <a:r>
              <a:rPr lang="en-US" baseline="0" dirty="0" smtClean="0"/>
              <a:t> quant and fundamental are trying to do is predict the future</a:t>
            </a:r>
            <a:r>
              <a:rPr lang="mr-IN" baseline="0" dirty="0" smtClean="0"/>
              <a:t>…</a:t>
            </a:r>
            <a:r>
              <a:rPr lang="en-US" baseline="0" dirty="0" smtClean="0"/>
              <a:t> That is the goal, you can vary the horizon but each is trying to make predictions based on the data available </a:t>
            </a:r>
            <a:r>
              <a:rPr lang="mr-IN" baseline="0" dirty="0" smtClean="0"/>
              <a:t>…</a:t>
            </a:r>
            <a:r>
              <a:rPr lang="en-US" baseline="0" dirty="0" smtClean="0"/>
              <a:t> we would call this modeling (quant) and </a:t>
            </a:r>
            <a:r>
              <a:rPr lang="en-US" baseline="0" dirty="0" err="1" smtClean="0"/>
              <a:t>orecasting</a:t>
            </a:r>
            <a:r>
              <a:rPr lang="en-US" baseline="0" dirty="0" smtClean="0"/>
              <a:t> (fundamental)</a:t>
            </a:r>
            <a:endParaRPr lang="en-US" dirty="0"/>
          </a:p>
        </p:txBody>
      </p:sp>
      <p:sp>
        <p:nvSpPr>
          <p:cNvPr id="4" name="Slide Number Placeholder 3"/>
          <p:cNvSpPr>
            <a:spLocks noGrp="1"/>
          </p:cNvSpPr>
          <p:nvPr>
            <p:ph type="sldNum" sz="quarter" idx="10"/>
          </p:nvPr>
        </p:nvSpPr>
        <p:spPr/>
        <p:txBody>
          <a:bodyPr/>
          <a:lstStyle/>
          <a:p>
            <a:fld id="{29BF581F-CF06-B443-B35E-DB4986B9AB14}" type="slidenum">
              <a:rPr lang="en-US" smtClean="0"/>
              <a:t>9</a:t>
            </a:fld>
            <a:endParaRPr lang="en-US"/>
          </a:p>
        </p:txBody>
      </p:sp>
    </p:spTree>
    <p:extLst>
      <p:ext uri="{BB962C8B-B14F-4D97-AF65-F5344CB8AC3E}">
        <p14:creationId xmlns:p14="http://schemas.microsoft.com/office/powerpoint/2010/main" val="16588276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But</a:t>
            </a:r>
            <a:r>
              <a:rPr lang="en-US" baseline="0" dirty="0" smtClean="0"/>
              <a:t> given the established sources of data .. Market data, company releases, industry data we have a problem </a:t>
            </a:r>
            <a:r>
              <a:rPr lang="mr-IN" baseline="0" dirty="0" smtClean="0"/>
              <a:t>…</a:t>
            </a:r>
            <a:r>
              <a:rPr lang="en-US" baseline="0" dirty="0" smtClean="0"/>
              <a:t>we are always looking forward but with backward data (it’s the only way you can)  but the problem is with in the data and the cycle of analysis to create forecasts or models</a:t>
            </a:r>
            <a:endParaRPr lang="en-US" dirty="0"/>
          </a:p>
        </p:txBody>
      </p:sp>
      <p:sp>
        <p:nvSpPr>
          <p:cNvPr id="4" name="Slide Number Placeholder 3"/>
          <p:cNvSpPr>
            <a:spLocks noGrp="1"/>
          </p:cNvSpPr>
          <p:nvPr>
            <p:ph type="sldNum" sz="quarter" idx="10"/>
          </p:nvPr>
        </p:nvSpPr>
        <p:spPr/>
        <p:txBody>
          <a:bodyPr/>
          <a:lstStyle/>
          <a:p>
            <a:fld id="{29BF581F-CF06-B443-B35E-DB4986B9AB14}" type="slidenum">
              <a:rPr lang="en-US" smtClean="0"/>
              <a:t>10</a:t>
            </a:fld>
            <a:endParaRPr lang="en-US"/>
          </a:p>
        </p:txBody>
      </p:sp>
    </p:spTree>
    <p:extLst>
      <p:ext uri="{BB962C8B-B14F-4D97-AF65-F5344CB8AC3E}">
        <p14:creationId xmlns:p14="http://schemas.microsoft.com/office/powerpoint/2010/main" val="20611876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9/25/17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9/25/17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9/25/17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9/25/17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9/25/17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9/25/17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9/25/17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9/25/17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B61BEF0D-F0BB-DE4B-95CE-6DB70DBA9567}" type="datetimeFigureOut">
              <a:rPr lang="en-US" smtClean="0"/>
              <a:pPr/>
              <a:t>9/25/17</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B61BEF0D-F0BB-DE4B-95CE-6DB70DBA9567}" type="datetimeFigureOut">
              <a:rPr lang="en-US" smtClean="0"/>
              <a:pPr/>
              <a:t>9/25/17</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D57F1E4F-1CFF-5643-939E-217C01CDF565}"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9/25/17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B61BEF0D-F0BB-DE4B-95CE-6DB70DBA9567}" type="datetimeFigureOut">
              <a:rPr lang="en-US" smtClean="0"/>
              <a:pPr/>
              <a:t>9/25/17</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D57F1E4F-1CFF-5643-939E-217C01CDF565}" type="slidenum">
              <a:rPr lang="en-US" smtClean="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8341295"/>
      </p:ext>
    </p:extLst>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81" r:id="rId6"/>
    <p:sldLayoutId id="2147483782" r:id="rId7"/>
    <p:sldLayoutId id="2147483783" r:id="rId8"/>
    <p:sldLayoutId id="2147483784" r:id="rId9"/>
    <p:sldLayoutId id="2147483785" r:id="rId10"/>
    <p:sldLayoutId id="2147483786"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13.gi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14.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15.jp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5" Type="http://schemas.openxmlformats.org/officeDocument/2006/relationships/image" Target="../media/image18.png"/><Relationship Id="rId6" Type="http://schemas.openxmlformats.org/officeDocument/2006/relationships/image" Target="../media/image19.png"/><Relationship Id="rId7" Type="http://schemas.openxmlformats.org/officeDocument/2006/relationships/image" Target="../media/image20.png"/><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 Id="rId3" Type="http://schemas.openxmlformats.org/officeDocument/2006/relationships/image" Target="../media/image21.jpeg"/></Relationships>
</file>

<file path=ppt/slides/_rels/slide18.xml.rels><?xml version="1.0" encoding="UTF-8" standalone="yes"?>
<Relationships xmlns="http://schemas.openxmlformats.org/package/2006/relationships"><Relationship Id="rId11" Type="http://schemas.openxmlformats.org/officeDocument/2006/relationships/diagramColors" Target="../diagrams/colors2.xml"/><Relationship Id="rId12" Type="http://schemas.microsoft.com/office/2007/relationships/diagramDrawing" Target="../diagrams/drawing2.xml"/><Relationship Id="rId1" Type="http://schemas.openxmlformats.org/officeDocument/2006/relationships/slideLayout" Target="../slideLayouts/slideLayout7.xml"/><Relationship Id="rId2" Type="http://schemas.openxmlformats.org/officeDocument/2006/relationships/notesSlide" Target="../notesSlides/notesSlide17.xml"/><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8" Type="http://schemas.openxmlformats.org/officeDocument/2006/relationships/diagramData" Target="../diagrams/data2.xml"/><Relationship Id="rId9" Type="http://schemas.openxmlformats.org/officeDocument/2006/relationships/diagramLayout" Target="../diagrams/layout2.xml"/><Relationship Id="rId10" Type="http://schemas.openxmlformats.org/officeDocument/2006/relationships/diagramQuickStyle" Target="../diagrams/quickStyle2.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4" Type="http://schemas.openxmlformats.org/officeDocument/2006/relationships/image" Target="../media/image23.jpeg"/><Relationship Id="rId5" Type="http://schemas.openxmlformats.org/officeDocument/2006/relationships/image" Target="../media/image24.jpeg"/><Relationship Id="rId6" Type="http://schemas.openxmlformats.org/officeDocument/2006/relationships/image" Target="../media/image25.jpeg"/><Relationship Id="rId1" Type="http://schemas.openxmlformats.org/officeDocument/2006/relationships/slideLayout" Target="../slideLayouts/slideLayout7.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 Id="rId3" Type="http://schemas.openxmlformats.org/officeDocument/2006/relationships/image" Target="../media/image2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 Id="rId3" Type="http://schemas.openxmlformats.org/officeDocument/2006/relationships/image" Target="../media/image2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 Id="rId3" Type="http://schemas.openxmlformats.org/officeDocument/2006/relationships/image" Target="../media/image2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9.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10.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lphaFeaturesLOGO.jpg"/>
          <p:cNvPicPr>
            <a:picLocks noChangeAspect="1"/>
          </p:cNvPicPr>
          <p:nvPr/>
        </p:nvPicPr>
        <p:blipFill>
          <a:blip r:embed="rId2">
            <a:alphaModFix/>
            <a:extLst>
              <a:ext uri="{28A0092B-C50C-407E-A947-70E740481C1C}">
                <a14:useLocalDpi xmlns:a14="http://schemas.microsoft.com/office/drawing/2010/main"/>
              </a:ext>
            </a:extLst>
          </a:blip>
          <a:stretch>
            <a:fillRect/>
          </a:stretch>
        </p:blipFill>
        <p:spPr>
          <a:xfrm>
            <a:off x="9134773" y="5306518"/>
            <a:ext cx="3057227" cy="1008460"/>
          </a:xfrm>
          <a:prstGeom prst="rect">
            <a:avLst/>
          </a:prstGeom>
        </p:spPr>
      </p:pic>
      <p:sp>
        <p:nvSpPr>
          <p:cNvPr id="2" name="TextBox 1"/>
          <p:cNvSpPr txBox="1"/>
          <p:nvPr/>
        </p:nvSpPr>
        <p:spPr>
          <a:xfrm>
            <a:off x="1154243" y="5333694"/>
            <a:ext cx="2269980" cy="954107"/>
          </a:xfrm>
          <a:prstGeom prst="rect">
            <a:avLst/>
          </a:prstGeom>
          <a:noFill/>
        </p:spPr>
        <p:txBody>
          <a:bodyPr wrap="none" rtlCol="0">
            <a:spAutoFit/>
          </a:bodyPr>
          <a:lstStyle/>
          <a:p>
            <a:r>
              <a:rPr lang="en-US" sz="2800" smtClean="0"/>
              <a:t>Rob Passarella</a:t>
            </a:r>
          </a:p>
          <a:p>
            <a:r>
              <a:rPr lang="en-US" sz="2800" dirty="0" smtClean="0"/>
              <a:t>CEO</a:t>
            </a:r>
            <a:endParaRPr lang="en-US" sz="2800" dirty="0"/>
          </a:p>
        </p:txBody>
      </p:sp>
      <p:sp>
        <p:nvSpPr>
          <p:cNvPr id="3" name="Rectangle 2"/>
          <p:cNvSpPr/>
          <p:nvPr/>
        </p:nvSpPr>
        <p:spPr>
          <a:xfrm>
            <a:off x="1782746" y="2689698"/>
            <a:ext cx="8745728" cy="707886"/>
          </a:xfrm>
          <a:prstGeom prst="rect">
            <a:avLst/>
          </a:prstGeom>
        </p:spPr>
        <p:txBody>
          <a:bodyPr wrap="none">
            <a:spAutoFit/>
          </a:bodyPr>
          <a:lstStyle/>
          <a:p>
            <a:r>
              <a:rPr lang="en-US" sz="4000" dirty="0"/>
              <a:t>Rumpelstiltskin and the financial markets</a:t>
            </a:r>
          </a:p>
        </p:txBody>
      </p:sp>
    </p:spTree>
    <p:extLst>
      <p:ext uri="{BB962C8B-B14F-4D97-AF65-F5344CB8AC3E}">
        <p14:creationId xmlns:p14="http://schemas.microsoft.com/office/powerpoint/2010/main" val="179663498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143594" y="462609"/>
            <a:ext cx="8147250" cy="5436019"/>
          </a:xfrm>
          <a:prstGeom prst="rect">
            <a:avLst/>
          </a:prstGeom>
        </p:spPr>
      </p:pic>
    </p:spTree>
    <p:extLst>
      <p:ext uri="{BB962C8B-B14F-4D97-AF65-F5344CB8AC3E}">
        <p14:creationId xmlns:p14="http://schemas.microsoft.com/office/powerpoint/2010/main" val="168369299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Group 41"/>
          <p:cNvGrpSpPr/>
          <p:nvPr/>
        </p:nvGrpSpPr>
        <p:grpSpPr>
          <a:xfrm>
            <a:off x="2338691" y="375272"/>
            <a:ext cx="7514618" cy="5635236"/>
            <a:chOff x="2338691" y="375272"/>
            <a:chExt cx="7514618" cy="5635236"/>
          </a:xfrm>
        </p:grpSpPr>
        <p:grpSp>
          <p:nvGrpSpPr>
            <p:cNvPr id="38" name="Group 37"/>
            <p:cNvGrpSpPr/>
            <p:nvPr/>
          </p:nvGrpSpPr>
          <p:grpSpPr>
            <a:xfrm>
              <a:off x="2338691" y="375272"/>
              <a:ext cx="7514618" cy="5635236"/>
              <a:chOff x="2293718" y="450223"/>
              <a:chExt cx="7514618" cy="5635236"/>
            </a:xfrm>
          </p:grpSpPr>
          <p:grpSp>
            <p:nvGrpSpPr>
              <p:cNvPr id="28" name="Group 27"/>
              <p:cNvGrpSpPr/>
              <p:nvPr/>
            </p:nvGrpSpPr>
            <p:grpSpPr>
              <a:xfrm>
                <a:off x="2293718" y="450223"/>
                <a:ext cx="7514618" cy="2339767"/>
                <a:chOff x="2171527" y="1182102"/>
                <a:chExt cx="7514618" cy="2339767"/>
              </a:xfrm>
            </p:grpSpPr>
            <p:grpSp>
              <p:nvGrpSpPr>
                <p:cNvPr id="23" name="Group 22"/>
                <p:cNvGrpSpPr/>
                <p:nvPr/>
              </p:nvGrpSpPr>
              <p:grpSpPr>
                <a:xfrm>
                  <a:off x="2171527" y="1182102"/>
                  <a:ext cx="7514618" cy="1436788"/>
                  <a:chOff x="2411370" y="1122141"/>
                  <a:chExt cx="7514618" cy="1436788"/>
                </a:xfrm>
              </p:grpSpPr>
              <p:sp>
                <p:nvSpPr>
                  <p:cNvPr id="15" name="TextBox 14"/>
                  <p:cNvSpPr txBox="1"/>
                  <p:nvPr/>
                </p:nvSpPr>
                <p:spPr>
                  <a:xfrm>
                    <a:off x="4255656" y="1122141"/>
                    <a:ext cx="3826047" cy="461665"/>
                  </a:xfrm>
                  <a:prstGeom prst="rect">
                    <a:avLst/>
                  </a:prstGeom>
                  <a:noFill/>
                </p:spPr>
                <p:txBody>
                  <a:bodyPr wrap="none" rtlCol="0">
                    <a:spAutoFit/>
                  </a:bodyPr>
                  <a:lstStyle/>
                  <a:p>
                    <a:r>
                      <a:rPr lang="en-US" sz="2400" dirty="0" smtClean="0"/>
                      <a:t>COMPANY REPORTING CYCLE</a:t>
                    </a:r>
                    <a:endParaRPr lang="en-US" sz="2400" dirty="0"/>
                  </a:p>
                </p:txBody>
              </p:sp>
              <p:grpSp>
                <p:nvGrpSpPr>
                  <p:cNvPr id="22" name="Group 21"/>
                  <p:cNvGrpSpPr/>
                  <p:nvPr/>
                </p:nvGrpSpPr>
                <p:grpSpPr>
                  <a:xfrm>
                    <a:off x="2411370" y="1820265"/>
                    <a:ext cx="7514618" cy="738664"/>
                    <a:chOff x="2411370" y="1820265"/>
                    <a:chExt cx="7514618" cy="738664"/>
                  </a:xfrm>
                </p:grpSpPr>
                <p:sp>
                  <p:nvSpPr>
                    <p:cNvPr id="3" name="Rectangle 2"/>
                    <p:cNvSpPr/>
                    <p:nvPr/>
                  </p:nvSpPr>
                  <p:spPr>
                    <a:xfrm>
                      <a:off x="2411370" y="1820265"/>
                      <a:ext cx="2730255" cy="369332"/>
                    </a:xfrm>
                    <a:prstGeom prst="rect">
                      <a:avLst/>
                    </a:prstGeom>
                    <a:solidFill>
                      <a:srgbClr val="0070C0"/>
                    </a:solidFill>
                    <a:ln>
                      <a:solidFill>
                        <a:schemeClr val="accent1">
                          <a:shade val="50000"/>
                        </a:schemeClr>
                      </a:solidFill>
                    </a:ln>
                  </p:spPr>
                  <p:txBody>
                    <a:bodyPr wrap="square">
                      <a:spAutoFit/>
                    </a:bodyPr>
                    <a:lstStyle/>
                    <a:p>
                      <a:pPr algn="ctr"/>
                      <a:r>
                        <a:rPr lang="en-US" dirty="0">
                          <a:solidFill>
                            <a:schemeClr val="bg1"/>
                          </a:solidFill>
                        </a:rPr>
                        <a:t>Quarterly Data</a:t>
                      </a:r>
                    </a:p>
                  </p:txBody>
                </p:sp>
                <p:sp>
                  <p:nvSpPr>
                    <p:cNvPr id="7" name="Rectangle 6"/>
                    <p:cNvSpPr/>
                    <p:nvPr/>
                  </p:nvSpPr>
                  <p:spPr>
                    <a:xfrm>
                      <a:off x="5141626" y="1820265"/>
                      <a:ext cx="1019332" cy="369332"/>
                    </a:xfrm>
                    <a:prstGeom prst="rect">
                      <a:avLst/>
                    </a:prstGeom>
                    <a:solidFill>
                      <a:srgbClr val="FF0000"/>
                    </a:solidFill>
                    <a:ln>
                      <a:solidFill>
                        <a:schemeClr val="accent1">
                          <a:shade val="50000"/>
                        </a:schemeClr>
                      </a:solidFill>
                    </a:ln>
                  </p:spPr>
                  <p:txBody>
                    <a:bodyPr wrap="square">
                      <a:spAutoFit/>
                    </a:bodyPr>
                    <a:lstStyle/>
                    <a:p>
                      <a:pPr algn="ctr"/>
                      <a:r>
                        <a:rPr lang="en-US" dirty="0" smtClean="0">
                          <a:solidFill>
                            <a:schemeClr val="bg1"/>
                          </a:solidFill>
                        </a:rPr>
                        <a:t>Review</a:t>
                      </a:r>
                      <a:endParaRPr lang="en-US" dirty="0">
                        <a:solidFill>
                          <a:schemeClr val="bg1"/>
                        </a:solidFill>
                      </a:endParaRPr>
                    </a:p>
                  </p:txBody>
                </p:sp>
                <p:sp>
                  <p:nvSpPr>
                    <p:cNvPr id="11" name="Rectangle 10"/>
                    <p:cNvSpPr/>
                    <p:nvPr/>
                  </p:nvSpPr>
                  <p:spPr>
                    <a:xfrm>
                      <a:off x="6160958" y="1820265"/>
                      <a:ext cx="1019332" cy="369332"/>
                    </a:xfrm>
                    <a:prstGeom prst="rect">
                      <a:avLst/>
                    </a:prstGeom>
                    <a:solidFill>
                      <a:srgbClr val="00B050"/>
                    </a:solidFill>
                    <a:ln>
                      <a:solidFill>
                        <a:schemeClr val="accent1">
                          <a:shade val="50000"/>
                        </a:schemeClr>
                      </a:solidFill>
                    </a:ln>
                  </p:spPr>
                  <p:txBody>
                    <a:bodyPr wrap="square">
                      <a:spAutoFit/>
                    </a:bodyPr>
                    <a:lstStyle/>
                    <a:p>
                      <a:pPr algn="ctr"/>
                      <a:r>
                        <a:rPr lang="en-US" dirty="0" smtClean="0">
                          <a:solidFill>
                            <a:schemeClr val="bg1"/>
                          </a:solidFill>
                        </a:rPr>
                        <a:t>Release</a:t>
                      </a:r>
                      <a:endParaRPr lang="en-US" dirty="0">
                        <a:solidFill>
                          <a:schemeClr val="bg1"/>
                        </a:solidFill>
                      </a:endParaRPr>
                    </a:p>
                  </p:txBody>
                </p:sp>
                <p:sp>
                  <p:nvSpPr>
                    <p:cNvPr id="19" name="Rectangle 18"/>
                    <p:cNvSpPr/>
                    <p:nvPr/>
                  </p:nvSpPr>
                  <p:spPr>
                    <a:xfrm>
                      <a:off x="5157068" y="2189597"/>
                      <a:ext cx="2730255" cy="369332"/>
                    </a:xfrm>
                    <a:prstGeom prst="rect">
                      <a:avLst/>
                    </a:prstGeom>
                    <a:solidFill>
                      <a:srgbClr val="0070C0"/>
                    </a:solidFill>
                    <a:ln>
                      <a:solidFill>
                        <a:schemeClr val="accent1">
                          <a:shade val="50000"/>
                        </a:schemeClr>
                      </a:solidFill>
                    </a:ln>
                  </p:spPr>
                  <p:txBody>
                    <a:bodyPr wrap="square">
                      <a:spAutoFit/>
                    </a:bodyPr>
                    <a:lstStyle/>
                    <a:p>
                      <a:pPr algn="ctr"/>
                      <a:r>
                        <a:rPr lang="en-US" dirty="0">
                          <a:solidFill>
                            <a:schemeClr val="bg1"/>
                          </a:solidFill>
                        </a:rPr>
                        <a:t>Quarterly Data</a:t>
                      </a:r>
                    </a:p>
                  </p:txBody>
                </p:sp>
                <p:sp>
                  <p:nvSpPr>
                    <p:cNvPr id="20" name="Rectangle 19"/>
                    <p:cNvSpPr/>
                    <p:nvPr/>
                  </p:nvSpPr>
                  <p:spPr>
                    <a:xfrm>
                      <a:off x="7887324" y="2189597"/>
                      <a:ext cx="1019332" cy="369332"/>
                    </a:xfrm>
                    <a:prstGeom prst="rect">
                      <a:avLst/>
                    </a:prstGeom>
                    <a:solidFill>
                      <a:srgbClr val="FF0000"/>
                    </a:solidFill>
                    <a:ln>
                      <a:solidFill>
                        <a:schemeClr val="accent1">
                          <a:shade val="50000"/>
                        </a:schemeClr>
                      </a:solidFill>
                    </a:ln>
                  </p:spPr>
                  <p:txBody>
                    <a:bodyPr wrap="square">
                      <a:spAutoFit/>
                    </a:bodyPr>
                    <a:lstStyle/>
                    <a:p>
                      <a:pPr algn="ctr"/>
                      <a:r>
                        <a:rPr lang="en-US" dirty="0" smtClean="0">
                          <a:solidFill>
                            <a:schemeClr val="bg1"/>
                          </a:solidFill>
                        </a:rPr>
                        <a:t>Review</a:t>
                      </a:r>
                      <a:endParaRPr lang="en-US" dirty="0">
                        <a:solidFill>
                          <a:schemeClr val="bg1"/>
                        </a:solidFill>
                      </a:endParaRPr>
                    </a:p>
                  </p:txBody>
                </p:sp>
                <p:sp>
                  <p:nvSpPr>
                    <p:cNvPr id="21" name="Rectangle 20"/>
                    <p:cNvSpPr/>
                    <p:nvPr/>
                  </p:nvSpPr>
                  <p:spPr>
                    <a:xfrm>
                      <a:off x="8906656" y="2189597"/>
                      <a:ext cx="1019332" cy="369332"/>
                    </a:xfrm>
                    <a:prstGeom prst="rect">
                      <a:avLst/>
                    </a:prstGeom>
                    <a:solidFill>
                      <a:srgbClr val="00B050"/>
                    </a:solidFill>
                    <a:ln>
                      <a:solidFill>
                        <a:schemeClr val="accent1">
                          <a:shade val="50000"/>
                        </a:schemeClr>
                      </a:solidFill>
                    </a:ln>
                  </p:spPr>
                  <p:txBody>
                    <a:bodyPr wrap="square">
                      <a:spAutoFit/>
                    </a:bodyPr>
                    <a:lstStyle/>
                    <a:p>
                      <a:pPr algn="ctr"/>
                      <a:r>
                        <a:rPr lang="en-US" dirty="0" smtClean="0">
                          <a:solidFill>
                            <a:schemeClr val="bg1"/>
                          </a:solidFill>
                        </a:rPr>
                        <a:t>Release</a:t>
                      </a:r>
                      <a:endParaRPr lang="en-US" dirty="0">
                        <a:solidFill>
                          <a:schemeClr val="bg1"/>
                        </a:solidFill>
                      </a:endParaRPr>
                    </a:p>
                  </p:txBody>
                </p:sp>
              </p:grpSp>
            </p:grpSp>
            <p:sp>
              <p:nvSpPr>
                <p:cNvPr id="26" name="TextBox 25"/>
                <p:cNvSpPr txBox="1"/>
                <p:nvPr/>
              </p:nvSpPr>
              <p:spPr>
                <a:xfrm>
                  <a:off x="6430781" y="2875538"/>
                  <a:ext cx="1003095" cy="646331"/>
                </a:xfrm>
                <a:prstGeom prst="rect">
                  <a:avLst/>
                </a:prstGeom>
                <a:noFill/>
                <a:ln>
                  <a:solidFill>
                    <a:schemeClr val="tx1"/>
                  </a:solidFill>
                </a:ln>
              </p:spPr>
              <p:txBody>
                <a:bodyPr wrap="none" rtlCol="0">
                  <a:spAutoFit/>
                </a:bodyPr>
                <a:lstStyle/>
                <a:p>
                  <a:pPr algn="ctr"/>
                  <a:r>
                    <a:rPr lang="en-US" dirty="0" smtClean="0"/>
                    <a:t>Market </a:t>
                  </a:r>
                </a:p>
                <a:p>
                  <a:pPr algn="ctr"/>
                  <a:r>
                    <a:rPr lang="en-US" dirty="0" smtClean="0"/>
                    <a:t>Reaction</a:t>
                  </a:r>
                  <a:endParaRPr lang="en-US" dirty="0"/>
                </a:p>
              </p:txBody>
            </p:sp>
          </p:grpSp>
          <p:grpSp>
            <p:nvGrpSpPr>
              <p:cNvPr id="37" name="Group 36"/>
              <p:cNvGrpSpPr/>
              <p:nvPr/>
            </p:nvGrpSpPr>
            <p:grpSpPr>
              <a:xfrm>
                <a:off x="4138005" y="3046638"/>
                <a:ext cx="5670331" cy="3038821"/>
                <a:chOff x="4138005" y="3204205"/>
                <a:chExt cx="5670331" cy="3038821"/>
              </a:xfrm>
            </p:grpSpPr>
            <p:grpSp>
              <p:nvGrpSpPr>
                <p:cNvPr id="35" name="Group 34"/>
                <p:cNvGrpSpPr/>
                <p:nvPr/>
              </p:nvGrpSpPr>
              <p:grpSpPr>
                <a:xfrm>
                  <a:off x="4138005" y="3204205"/>
                  <a:ext cx="5670331" cy="2209695"/>
                  <a:chOff x="4138005" y="3204205"/>
                  <a:chExt cx="5670331" cy="2209695"/>
                </a:xfrm>
              </p:grpSpPr>
              <p:sp>
                <p:nvSpPr>
                  <p:cNvPr id="29" name="Rectangle 28"/>
                  <p:cNvSpPr/>
                  <p:nvPr/>
                </p:nvSpPr>
                <p:spPr>
                  <a:xfrm>
                    <a:off x="7054522" y="5044568"/>
                    <a:ext cx="2629123" cy="369332"/>
                  </a:xfrm>
                  <a:prstGeom prst="rect">
                    <a:avLst/>
                  </a:prstGeom>
                  <a:solidFill>
                    <a:srgbClr val="00B050"/>
                  </a:solidFill>
                  <a:ln>
                    <a:solidFill>
                      <a:schemeClr val="accent1">
                        <a:shade val="50000"/>
                      </a:schemeClr>
                    </a:solidFill>
                  </a:ln>
                </p:spPr>
                <p:txBody>
                  <a:bodyPr wrap="square">
                    <a:spAutoFit/>
                  </a:bodyPr>
                  <a:lstStyle/>
                  <a:p>
                    <a:pPr algn="ctr"/>
                    <a:r>
                      <a:rPr lang="en-US" dirty="0" smtClean="0">
                        <a:solidFill>
                          <a:schemeClr val="bg1"/>
                        </a:solidFill>
                      </a:rPr>
                      <a:t>Forecast </a:t>
                    </a:r>
                    <a:endParaRPr lang="en-US" dirty="0">
                      <a:solidFill>
                        <a:schemeClr val="bg1"/>
                      </a:solidFill>
                    </a:endParaRPr>
                  </a:p>
                </p:txBody>
              </p:sp>
              <p:sp>
                <p:nvSpPr>
                  <p:cNvPr id="30" name="Curved Up Arrow 29"/>
                  <p:cNvSpPr/>
                  <p:nvPr/>
                </p:nvSpPr>
                <p:spPr>
                  <a:xfrm flipH="1">
                    <a:off x="4138005" y="3204205"/>
                    <a:ext cx="5670331" cy="1648362"/>
                  </a:xfrm>
                  <a:prstGeom prst="curvedUpArrow">
                    <a:avLst>
                      <a:gd name="adj1" fmla="val 25000"/>
                      <a:gd name="adj2" fmla="val 50000"/>
                      <a:gd name="adj3" fmla="val 26227"/>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3" name="Straight Connector 32"/>
                  <p:cNvCxnSpPr/>
                  <p:nvPr/>
                </p:nvCxnSpPr>
                <p:spPr>
                  <a:xfrm>
                    <a:off x="7054522" y="3222064"/>
                    <a:ext cx="8118" cy="1419342"/>
                  </a:xfrm>
                  <a:prstGeom prst="line">
                    <a:avLst/>
                  </a:prstGeom>
                  <a:ln w="41275">
                    <a:solidFill>
                      <a:schemeClr val="tx1"/>
                    </a:solidFill>
                    <a:prstDash val="dashDot"/>
                  </a:ln>
                </p:spPr>
                <p:style>
                  <a:lnRef idx="1">
                    <a:schemeClr val="accent1"/>
                  </a:lnRef>
                  <a:fillRef idx="0">
                    <a:schemeClr val="accent1"/>
                  </a:fillRef>
                  <a:effectRef idx="0">
                    <a:schemeClr val="accent1"/>
                  </a:effectRef>
                  <a:fontRef idx="minor">
                    <a:schemeClr val="tx1"/>
                  </a:fontRef>
                </p:style>
              </p:cxnSp>
            </p:grpSp>
            <p:sp>
              <p:nvSpPr>
                <p:cNvPr id="36" name="TextBox 35"/>
                <p:cNvSpPr txBox="1"/>
                <p:nvPr/>
              </p:nvSpPr>
              <p:spPr>
                <a:xfrm>
                  <a:off x="4501821" y="5781361"/>
                  <a:ext cx="3098412" cy="461665"/>
                </a:xfrm>
                <a:prstGeom prst="rect">
                  <a:avLst/>
                </a:prstGeom>
                <a:noFill/>
              </p:spPr>
              <p:txBody>
                <a:bodyPr wrap="none" rtlCol="0">
                  <a:spAutoFit/>
                </a:bodyPr>
                <a:lstStyle/>
                <a:p>
                  <a:r>
                    <a:rPr lang="en-US" sz="2400" dirty="0" smtClean="0"/>
                    <a:t>FUND RESEARCH CYCLE</a:t>
                  </a:r>
                  <a:endParaRPr lang="en-US" sz="2400" dirty="0"/>
                </a:p>
              </p:txBody>
            </p:sp>
          </p:grpSp>
        </p:grpSp>
        <p:sp>
          <p:nvSpPr>
            <p:cNvPr id="40" name="Rectangle 39"/>
            <p:cNvSpPr/>
            <p:nvPr/>
          </p:nvSpPr>
          <p:spPr>
            <a:xfrm>
              <a:off x="5068946" y="4812050"/>
              <a:ext cx="2030546" cy="369332"/>
            </a:xfrm>
            <a:prstGeom prst="rect">
              <a:avLst/>
            </a:prstGeom>
            <a:solidFill>
              <a:srgbClr val="FF0000"/>
            </a:solidFill>
            <a:ln>
              <a:solidFill>
                <a:schemeClr val="accent1">
                  <a:shade val="50000"/>
                </a:schemeClr>
              </a:solidFill>
            </a:ln>
          </p:spPr>
          <p:txBody>
            <a:bodyPr wrap="square">
              <a:spAutoFit/>
            </a:bodyPr>
            <a:lstStyle/>
            <a:p>
              <a:pPr algn="ctr"/>
              <a:r>
                <a:rPr lang="en-US" smtClean="0">
                  <a:solidFill>
                    <a:schemeClr val="bg1"/>
                  </a:solidFill>
                </a:rPr>
                <a:t>Lag</a:t>
              </a:r>
              <a:endParaRPr lang="en-US" dirty="0">
                <a:solidFill>
                  <a:schemeClr val="bg1"/>
                </a:solidFill>
              </a:endParaRPr>
            </a:p>
          </p:txBody>
        </p:sp>
        <p:sp>
          <p:nvSpPr>
            <p:cNvPr id="41" name="Rectangle 40"/>
            <p:cNvSpPr/>
            <p:nvPr/>
          </p:nvSpPr>
          <p:spPr>
            <a:xfrm>
              <a:off x="2338691" y="4812050"/>
              <a:ext cx="2730252" cy="369332"/>
            </a:xfrm>
            <a:prstGeom prst="rect">
              <a:avLst/>
            </a:prstGeom>
            <a:solidFill>
              <a:srgbClr val="00B050"/>
            </a:solidFill>
            <a:ln>
              <a:solidFill>
                <a:schemeClr val="accent1">
                  <a:shade val="50000"/>
                </a:schemeClr>
              </a:solidFill>
            </a:ln>
          </p:spPr>
          <p:txBody>
            <a:bodyPr wrap="square">
              <a:spAutoFit/>
            </a:bodyPr>
            <a:lstStyle/>
            <a:p>
              <a:pPr algn="ctr"/>
              <a:r>
                <a:rPr lang="en-US" dirty="0" smtClean="0">
                  <a:solidFill>
                    <a:schemeClr val="bg1"/>
                  </a:solidFill>
                </a:rPr>
                <a:t>Last Forecast</a:t>
              </a:r>
              <a:endParaRPr lang="en-US" dirty="0">
                <a:solidFill>
                  <a:schemeClr val="bg1"/>
                </a:solidFill>
              </a:endParaRPr>
            </a:p>
          </p:txBody>
        </p:sp>
      </p:grpSp>
    </p:spTree>
    <p:extLst>
      <p:ext uri="{BB962C8B-B14F-4D97-AF65-F5344CB8AC3E}">
        <p14:creationId xmlns:p14="http://schemas.microsoft.com/office/powerpoint/2010/main" val="171636144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068643" y="527804"/>
            <a:ext cx="8206698" cy="5416421"/>
          </a:xfrm>
          <a:prstGeom prst="rect">
            <a:avLst/>
          </a:prstGeom>
        </p:spPr>
      </p:pic>
    </p:spTree>
    <p:extLst>
      <p:ext uri="{BB962C8B-B14F-4D97-AF65-F5344CB8AC3E}">
        <p14:creationId xmlns:p14="http://schemas.microsoft.com/office/powerpoint/2010/main" val="198897930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39843" y="194873"/>
            <a:ext cx="11662347" cy="6003068"/>
          </a:xfrm>
          <a:prstGeom prst="rect">
            <a:avLst/>
          </a:prstGeom>
        </p:spPr>
      </p:pic>
    </p:spTree>
    <p:extLst>
      <p:ext uri="{BB962C8B-B14F-4D97-AF65-F5344CB8AC3E}">
        <p14:creationId xmlns:p14="http://schemas.microsoft.com/office/powerpoint/2010/main" val="736383462"/>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29522" y="300672"/>
            <a:ext cx="10732956" cy="5889081"/>
          </a:xfrm>
          <a:prstGeom prst="rect">
            <a:avLst/>
          </a:prstGeom>
        </p:spPr>
      </p:pic>
    </p:spTree>
    <p:extLst>
      <p:ext uri="{BB962C8B-B14F-4D97-AF65-F5344CB8AC3E}">
        <p14:creationId xmlns:p14="http://schemas.microsoft.com/office/powerpoint/2010/main" val="2017423070"/>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10826" y="373766"/>
            <a:ext cx="10744200" cy="480674"/>
          </a:xfrm>
        </p:spPr>
        <p:txBody>
          <a:bodyPr>
            <a:normAutofit/>
          </a:bodyPr>
          <a:lstStyle/>
          <a:p>
            <a:r>
              <a:rPr lang="en-US" sz="2400" b="1" dirty="0" smtClean="0">
                <a:latin typeface="+mn-lt"/>
              </a:rPr>
              <a:t>Unstructured data is growing rapidly</a:t>
            </a:r>
            <a:endParaRPr lang="en-US" sz="2400" b="1" dirty="0">
              <a:latin typeface="+mn-lt"/>
            </a:endParaRPr>
          </a:p>
        </p:txBody>
      </p:sp>
      <p:sp>
        <p:nvSpPr>
          <p:cNvPr id="3" name="TextBox 2"/>
          <p:cNvSpPr txBox="1"/>
          <p:nvPr/>
        </p:nvSpPr>
        <p:spPr>
          <a:xfrm>
            <a:off x="790541" y="4920461"/>
            <a:ext cx="10754436" cy="1077218"/>
          </a:xfrm>
          <a:prstGeom prst="rect">
            <a:avLst/>
          </a:prstGeom>
          <a:noFill/>
        </p:spPr>
        <p:txBody>
          <a:bodyPr wrap="square" rtlCol="0">
            <a:spAutoFit/>
          </a:bodyPr>
          <a:lstStyle/>
          <a:p>
            <a:r>
              <a:rPr lang="en-US" sz="1600" dirty="0" smtClean="0"/>
              <a:t>IDC: Rise in spending as </a:t>
            </a:r>
            <a:r>
              <a:rPr lang="en-US" sz="1600" dirty="0"/>
              <a:t>companies expand their </a:t>
            </a:r>
            <a:r>
              <a:rPr lang="en-US" sz="1600" dirty="0" smtClean="0"/>
              <a:t>unstructured data and </a:t>
            </a:r>
            <a:r>
              <a:rPr lang="en-US" sz="1600" dirty="0"/>
              <a:t>analytic </a:t>
            </a:r>
            <a:r>
              <a:rPr lang="en-US" sz="1600" dirty="0" smtClean="0"/>
              <a:t>activities growing 38.6% (CAGR)</a:t>
            </a:r>
          </a:p>
          <a:p>
            <a:r>
              <a:rPr lang="en-US" sz="1600" dirty="0" smtClean="0"/>
              <a:t>IDG</a:t>
            </a:r>
            <a:r>
              <a:rPr lang="en-US" sz="1600" dirty="0"/>
              <a:t>: Unstructured data is growing at the rate of 62% per year</a:t>
            </a:r>
            <a:r>
              <a:rPr lang="en-US" sz="1600" dirty="0" smtClean="0"/>
              <a:t>.</a:t>
            </a:r>
          </a:p>
          <a:p>
            <a:r>
              <a:rPr lang="en-US" sz="1600" dirty="0" smtClean="0"/>
              <a:t>IDG</a:t>
            </a:r>
            <a:r>
              <a:rPr lang="en-US" sz="1600" dirty="0"/>
              <a:t>: By 2022, 93% of all data in the digital universe was unstructured</a:t>
            </a:r>
            <a:r>
              <a:rPr lang="en-US" sz="1600" dirty="0" smtClean="0"/>
              <a:t>.</a:t>
            </a:r>
          </a:p>
          <a:p>
            <a:r>
              <a:rPr lang="en-US" sz="1600" dirty="0" smtClean="0"/>
              <a:t>Gartner</a:t>
            </a:r>
            <a:r>
              <a:rPr lang="en-US" sz="1600" dirty="0"/>
              <a:t>: Data volume is set to grow 800% over the next 5 years and 80% of it will reside as unstructured data.</a:t>
            </a:r>
          </a:p>
        </p:txBody>
      </p:sp>
      <p:grpSp>
        <p:nvGrpSpPr>
          <p:cNvPr id="17" name="Group 16"/>
          <p:cNvGrpSpPr/>
          <p:nvPr/>
        </p:nvGrpSpPr>
        <p:grpSpPr>
          <a:xfrm>
            <a:off x="1978958" y="1529637"/>
            <a:ext cx="8234085" cy="1513365"/>
            <a:chOff x="2348971" y="1799461"/>
            <a:chExt cx="7494059" cy="1224538"/>
          </a:xfrm>
        </p:grpSpPr>
        <p:pic>
          <p:nvPicPr>
            <p:cNvPr id="5" name="Picture 4"/>
            <p:cNvPicPr>
              <a:picLocks noChangeAspect="1"/>
            </p:cNvPicPr>
            <p:nvPr/>
          </p:nvPicPr>
          <p:blipFill>
            <a:blip r:embed="rId3">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2348971" y="1799461"/>
              <a:ext cx="1224538" cy="1224538"/>
            </a:xfrm>
            <a:prstGeom prst="rect">
              <a:avLst/>
            </a:prstGeom>
          </p:spPr>
        </p:pic>
        <p:pic>
          <p:nvPicPr>
            <p:cNvPr id="6" name="Picture 5"/>
            <p:cNvPicPr>
              <a:picLocks noChangeAspect="1"/>
            </p:cNvPicPr>
            <p:nvPr/>
          </p:nvPicPr>
          <p:blipFill>
            <a:blip r:embed="rId4">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3977169" y="1799461"/>
              <a:ext cx="1202097" cy="1148002"/>
            </a:xfrm>
            <a:prstGeom prst="rect">
              <a:avLst/>
            </a:prstGeom>
          </p:spPr>
        </p:pic>
        <p:pic>
          <p:nvPicPr>
            <p:cNvPr id="7" name="Picture 6"/>
            <p:cNvPicPr>
              <a:picLocks noChangeAspect="1"/>
            </p:cNvPicPr>
            <p:nvPr/>
          </p:nvPicPr>
          <p:blipFill>
            <a:blip r:embed="rId5">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5582926" y="1799461"/>
              <a:ext cx="1148002" cy="1148002"/>
            </a:xfrm>
            <a:prstGeom prst="rect">
              <a:avLst/>
            </a:prstGeom>
          </p:spPr>
        </p:pic>
        <p:pic>
          <p:nvPicPr>
            <p:cNvPr id="8" name="Picture 7"/>
            <p:cNvPicPr>
              <a:picLocks noChangeAspect="1"/>
            </p:cNvPicPr>
            <p:nvPr/>
          </p:nvPicPr>
          <p:blipFill>
            <a:blip r:embed="rId6">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7134588" y="1829941"/>
              <a:ext cx="1117858" cy="1117858"/>
            </a:xfrm>
            <a:prstGeom prst="rect">
              <a:avLst/>
            </a:prstGeom>
          </p:spPr>
        </p:pic>
        <p:pic>
          <p:nvPicPr>
            <p:cNvPr id="9" name="Picture 8"/>
            <p:cNvPicPr>
              <a:picLocks noChangeAspect="1"/>
            </p:cNvPicPr>
            <p:nvPr/>
          </p:nvPicPr>
          <p:blipFill>
            <a:blip r:embed="rId7">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8656107" y="1800844"/>
              <a:ext cx="1186923" cy="1186923"/>
            </a:xfrm>
            <a:prstGeom prst="rect">
              <a:avLst/>
            </a:prstGeom>
          </p:spPr>
        </p:pic>
      </p:grpSp>
      <p:sp>
        <p:nvSpPr>
          <p:cNvPr id="15" name="TextBox 14"/>
          <p:cNvSpPr txBox="1"/>
          <p:nvPr/>
        </p:nvSpPr>
        <p:spPr>
          <a:xfrm>
            <a:off x="790541" y="3582991"/>
            <a:ext cx="10610918" cy="830997"/>
          </a:xfrm>
          <a:prstGeom prst="rect">
            <a:avLst/>
          </a:prstGeom>
          <a:noFill/>
        </p:spPr>
        <p:txBody>
          <a:bodyPr wrap="none" rtlCol="0">
            <a:spAutoFit/>
          </a:bodyPr>
          <a:lstStyle/>
          <a:p>
            <a:pPr algn="ctr"/>
            <a:r>
              <a:rPr lang="en-US" sz="2400" dirty="0" smtClean="0"/>
              <a:t>This new “data” is used by many organizations for analytics and to make predictions</a:t>
            </a:r>
          </a:p>
          <a:p>
            <a:pPr algn="ctr"/>
            <a:r>
              <a:rPr lang="en-US" sz="2400" dirty="0" smtClean="0"/>
              <a:t>It’s quickly becoming the fastest spend within an organization</a:t>
            </a:r>
            <a:endParaRPr lang="en-US" sz="2400" dirty="0"/>
          </a:p>
        </p:txBody>
      </p:sp>
    </p:spTree>
    <p:extLst>
      <p:ext uri="{BB962C8B-B14F-4D97-AF65-F5344CB8AC3E}">
        <p14:creationId xmlns:p14="http://schemas.microsoft.com/office/powerpoint/2010/main" val="1665654004"/>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4197967" y="372636"/>
            <a:ext cx="3826047" cy="461665"/>
          </a:xfrm>
          <a:prstGeom prst="rect">
            <a:avLst/>
          </a:prstGeom>
          <a:noFill/>
        </p:spPr>
        <p:txBody>
          <a:bodyPr wrap="none" rtlCol="0">
            <a:spAutoFit/>
          </a:bodyPr>
          <a:lstStyle/>
          <a:p>
            <a:r>
              <a:rPr lang="en-US" sz="2400" dirty="0" smtClean="0"/>
              <a:t>COMPANY REPORTING CYCLE</a:t>
            </a:r>
            <a:endParaRPr lang="en-US" sz="2400" dirty="0"/>
          </a:p>
        </p:txBody>
      </p:sp>
      <p:grpSp>
        <p:nvGrpSpPr>
          <p:cNvPr id="22" name="Group 21"/>
          <p:cNvGrpSpPr/>
          <p:nvPr/>
        </p:nvGrpSpPr>
        <p:grpSpPr>
          <a:xfrm>
            <a:off x="2353681" y="1070760"/>
            <a:ext cx="7514618" cy="738664"/>
            <a:chOff x="2411370" y="1820265"/>
            <a:chExt cx="7514618" cy="738664"/>
          </a:xfrm>
        </p:grpSpPr>
        <p:sp>
          <p:nvSpPr>
            <p:cNvPr id="3" name="Rectangle 2"/>
            <p:cNvSpPr/>
            <p:nvPr/>
          </p:nvSpPr>
          <p:spPr>
            <a:xfrm>
              <a:off x="2411370" y="1820265"/>
              <a:ext cx="2730255" cy="369332"/>
            </a:xfrm>
            <a:prstGeom prst="rect">
              <a:avLst/>
            </a:prstGeom>
            <a:solidFill>
              <a:srgbClr val="0070C0"/>
            </a:solidFill>
            <a:ln>
              <a:solidFill>
                <a:schemeClr val="accent1">
                  <a:shade val="50000"/>
                </a:schemeClr>
              </a:solidFill>
            </a:ln>
          </p:spPr>
          <p:txBody>
            <a:bodyPr wrap="square">
              <a:spAutoFit/>
            </a:bodyPr>
            <a:lstStyle/>
            <a:p>
              <a:pPr algn="ctr"/>
              <a:r>
                <a:rPr lang="en-US" dirty="0">
                  <a:solidFill>
                    <a:schemeClr val="bg1"/>
                  </a:solidFill>
                </a:rPr>
                <a:t>Quarterly Data</a:t>
              </a:r>
            </a:p>
          </p:txBody>
        </p:sp>
        <p:sp>
          <p:nvSpPr>
            <p:cNvPr id="7" name="Rectangle 6"/>
            <p:cNvSpPr/>
            <p:nvPr/>
          </p:nvSpPr>
          <p:spPr>
            <a:xfrm>
              <a:off x="5141626" y="1820265"/>
              <a:ext cx="1019332" cy="369332"/>
            </a:xfrm>
            <a:prstGeom prst="rect">
              <a:avLst/>
            </a:prstGeom>
            <a:solidFill>
              <a:srgbClr val="FF0000"/>
            </a:solidFill>
            <a:ln>
              <a:solidFill>
                <a:schemeClr val="accent1">
                  <a:shade val="50000"/>
                </a:schemeClr>
              </a:solidFill>
            </a:ln>
          </p:spPr>
          <p:txBody>
            <a:bodyPr wrap="square">
              <a:spAutoFit/>
            </a:bodyPr>
            <a:lstStyle/>
            <a:p>
              <a:pPr algn="ctr"/>
              <a:r>
                <a:rPr lang="en-US" dirty="0" smtClean="0">
                  <a:solidFill>
                    <a:schemeClr val="bg1"/>
                  </a:solidFill>
                </a:rPr>
                <a:t>Review</a:t>
              </a:r>
              <a:endParaRPr lang="en-US" dirty="0">
                <a:solidFill>
                  <a:schemeClr val="bg1"/>
                </a:solidFill>
              </a:endParaRPr>
            </a:p>
          </p:txBody>
        </p:sp>
        <p:sp>
          <p:nvSpPr>
            <p:cNvPr id="11" name="Rectangle 10"/>
            <p:cNvSpPr/>
            <p:nvPr/>
          </p:nvSpPr>
          <p:spPr>
            <a:xfrm>
              <a:off x="6160958" y="1820265"/>
              <a:ext cx="1019332" cy="369332"/>
            </a:xfrm>
            <a:prstGeom prst="rect">
              <a:avLst/>
            </a:prstGeom>
            <a:solidFill>
              <a:srgbClr val="00B050"/>
            </a:solidFill>
            <a:ln>
              <a:solidFill>
                <a:schemeClr val="accent1">
                  <a:shade val="50000"/>
                </a:schemeClr>
              </a:solidFill>
            </a:ln>
          </p:spPr>
          <p:txBody>
            <a:bodyPr wrap="square">
              <a:spAutoFit/>
            </a:bodyPr>
            <a:lstStyle/>
            <a:p>
              <a:pPr algn="ctr"/>
              <a:r>
                <a:rPr lang="en-US" dirty="0" smtClean="0">
                  <a:solidFill>
                    <a:schemeClr val="bg1"/>
                  </a:solidFill>
                </a:rPr>
                <a:t>Release</a:t>
              </a:r>
              <a:endParaRPr lang="en-US" dirty="0">
                <a:solidFill>
                  <a:schemeClr val="bg1"/>
                </a:solidFill>
              </a:endParaRPr>
            </a:p>
          </p:txBody>
        </p:sp>
        <p:sp>
          <p:nvSpPr>
            <p:cNvPr id="19" name="Rectangle 18"/>
            <p:cNvSpPr/>
            <p:nvPr/>
          </p:nvSpPr>
          <p:spPr>
            <a:xfrm>
              <a:off x="5157068" y="2189597"/>
              <a:ext cx="2730255" cy="369332"/>
            </a:xfrm>
            <a:prstGeom prst="rect">
              <a:avLst/>
            </a:prstGeom>
            <a:solidFill>
              <a:srgbClr val="0070C0"/>
            </a:solidFill>
            <a:ln>
              <a:solidFill>
                <a:schemeClr val="accent1">
                  <a:shade val="50000"/>
                </a:schemeClr>
              </a:solidFill>
            </a:ln>
          </p:spPr>
          <p:txBody>
            <a:bodyPr wrap="square">
              <a:spAutoFit/>
            </a:bodyPr>
            <a:lstStyle/>
            <a:p>
              <a:pPr algn="ctr"/>
              <a:r>
                <a:rPr lang="en-US" dirty="0">
                  <a:solidFill>
                    <a:schemeClr val="bg1"/>
                  </a:solidFill>
                </a:rPr>
                <a:t>Quarterly Data</a:t>
              </a:r>
            </a:p>
          </p:txBody>
        </p:sp>
        <p:sp>
          <p:nvSpPr>
            <p:cNvPr id="20" name="Rectangle 19"/>
            <p:cNvSpPr/>
            <p:nvPr/>
          </p:nvSpPr>
          <p:spPr>
            <a:xfrm>
              <a:off x="7887324" y="2189597"/>
              <a:ext cx="1019332" cy="369332"/>
            </a:xfrm>
            <a:prstGeom prst="rect">
              <a:avLst/>
            </a:prstGeom>
            <a:solidFill>
              <a:srgbClr val="FF0000"/>
            </a:solidFill>
            <a:ln>
              <a:solidFill>
                <a:schemeClr val="accent1">
                  <a:shade val="50000"/>
                </a:schemeClr>
              </a:solidFill>
            </a:ln>
          </p:spPr>
          <p:txBody>
            <a:bodyPr wrap="square">
              <a:spAutoFit/>
            </a:bodyPr>
            <a:lstStyle/>
            <a:p>
              <a:pPr algn="ctr"/>
              <a:r>
                <a:rPr lang="en-US" dirty="0" smtClean="0">
                  <a:solidFill>
                    <a:schemeClr val="bg1"/>
                  </a:solidFill>
                </a:rPr>
                <a:t>Review</a:t>
              </a:r>
              <a:endParaRPr lang="en-US" dirty="0">
                <a:solidFill>
                  <a:schemeClr val="bg1"/>
                </a:solidFill>
              </a:endParaRPr>
            </a:p>
          </p:txBody>
        </p:sp>
        <p:sp>
          <p:nvSpPr>
            <p:cNvPr id="21" name="Rectangle 20"/>
            <p:cNvSpPr/>
            <p:nvPr/>
          </p:nvSpPr>
          <p:spPr>
            <a:xfrm>
              <a:off x="8906656" y="2189597"/>
              <a:ext cx="1019332" cy="369332"/>
            </a:xfrm>
            <a:prstGeom prst="rect">
              <a:avLst/>
            </a:prstGeom>
            <a:solidFill>
              <a:srgbClr val="00B050"/>
            </a:solidFill>
            <a:ln>
              <a:solidFill>
                <a:schemeClr val="accent1">
                  <a:shade val="50000"/>
                </a:schemeClr>
              </a:solidFill>
            </a:ln>
          </p:spPr>
          <p:txBody>
            <a:bodyPr wrap="square">
              <a:spAutoFit/>
            </a:bodyPr>
            <a:lstStyle/>
            <a:p>
              <a:pPr algn="ctr"/>
              <a:r>
                <a:rPr lang="en-US" dirty="0" smtClean="0">
                  <a:solidFill>
                    <a:schemeClr val="bg1"/>
                  </a:solidFill>
                </a:rPr>
                <a:t>Release</a:t>
              </a:r>
              <a:endParaRPr lang="en-US" dirty="0">
                <a:solidFill>
                  <a:schemeClr val="bg1"/>
                </a:solidFill>
              </a:endParaRPr>
            </a:p>
          </p:txBody>
        </p:sp>
      </p:grpSp>
      <p:sp>
        <p:nvSpPr>
          <p:cNvPr id="16" name="Rectangle 15"/>
          <p:cNvSpPr/>
          <p:nvPr/>
        </p:nvSpPr>
        <p:spPr>
          <a:xfrm>
            <a:off x="2353681" y="4335690"/>
            <a:ext cx="7514618" cy="369332"/>
          </a:xfrm>
          <a:prstGeom prst="rect">
            <a:avLst/>
          </a:prstGeom>
          <a:solidFill>
            <a:srgbClr val="0070C0"/>
          </a:solidFill>
          <a:ln>
            <a:solidFill>
              <a:schemeClr val="accent1">
                <a:shade val="50000"/>
              </a:schemeClr>
            </a:solidFill>
          </a:ln>
        </p:spPr>
        <p:txBody>
          <a:bodyPr wrap="square">
            <a:spAutoFit/>
          </a:bodyPr>
          <a:lstStyle/>
          <a:p>
            <a:pPr algn="ctr"/>
            <a:r>
              <a:rPr lang="en-US" dirty="0" smtClean="0">
                <a:solidFill>
                  <a:schemeClr val="bg1"/>
                </a:solidFill>
              </a:rPr>
              <a:t>Real-time Proxies</a:t>
            </a:r>
            <a:endParaRPr lang="en-US" dirty="0">
              <a:solidFill>
                <a:schemeClr val="bg1"/>
              </a:solidFill>
            </a:endParaRPr>
          </a:p>
        </p:txBody>
      </p:sp>
      <p:sp>
        <p:nvSpPr>
          <p:cNvPr id="17" name="Rectangle 16"/>
          <p:cNvSpPr/>
          <p:nvPr/>
        </p:nvSpPr>
        <p:spPr>
          <a:xfrm>
            <a:off x="2355954" y="4716631"/>
            <a:ext cx="7514618" cy="369332"/>
          </a:xfrm>
          <a:prstGeom prst="rect">
            <a:avLst/>
          </a:prstGeom>
          <a:solidFill>
            <a:srgbClr val="00B050"/>
          </a:solidFill>
          <a:ln>
            <a:solidFill>
              <a:schemeClr val="accent1">
                <a:shade val="50000"/>
              </a:schemeClr>
            </a:solidFill>
          </a:ln>
        </p:spPr>
        <p:txBody>
          <a:bodyPr wrap="square">
            <a:spAutoFit/>
          </a:bodyPr>
          <a:lstStyle/>
          <a:p>
            <a:pPr algn="ctr"/>
            <a:r>
              <a:rPr lang="en-US" dirty="0" err="1" smtClean="0">
                <a:solidFill>
                  <a:schemeClr val="bg1"/>
                </a:solidFill>
              </a:rPr>
              <a:t>NowCasting</a:t>
            </a:r>
            <a:endParaRPr lang="en-US" dirty="0">
              <a:solidFill>
                <a:schemeClr val="bg1"/>
              </a:solidFill>
            </a:endParaRPr>
          </a:p>
        </p:txBody>
      </p:sp>
      <p:grpSp>
        <p:nvGrpSpPr>
          <p:cNvPr id="2" name="Group 1"/>
          <p:cNvGrpSpPr/>
          <p:nvPr/>
        </p:nvGrpSpPr>
        <p:grpSpPr>
          <a:xfrm>
            <a:off x="6612935" y="1902467"/>
            <a:ext cx="1003095" cy="2340180"/>
            <a:chOff x="10386083" y="2094234"/>
            <a:chExt cx="1003095" cy="2340180"/>
          </a:xfrm>
        </p:grpSpPr>
        <p:sp>
          <p:nvSpPr>
            <p:cNvPr id="18" name="TextBox 17"/>
            <p:cNvSpPr txBox="1"/>
            <p:nvPr/>
          </p:nvSpPr>
          <p:spPr>
            <a:xfrm>
              <a:off x="10386083" y="2094234"/>
              <a:ext cx="1003095" cy="646331"/>
            </a:xfrm>
            <a:prstGeom prst="rect">
              <a:avLst/>
            </a:prstGeom>
            <a:noFill/>
            <a:ln>
              <a:solidFill>
                <a:schemeClr val="tx1"/>
              </a:solidFill>
            </a:ln>
          </p:spPr>
          <p:txBody>
            <a:bodyPr wrap="none" rtlCol="0">
              <a:spAutoFit/>
            </a:bodyPr>
            <a:lstStyle/>
            <a:p>
              <a:pPr algn="ctr"/>
              <a:r>
                <a:rPr lang="en-US" dirty="0" smtClean="0"/>
                <a:t>Market </a:t>
              </a:r>
            </a:p>
            <a:p>
              <a:pPr algn="ctr"/>
              <a:r>
                <a:rPr lang="en-US" dirty="0" smtClean="0"/>
                <a:t>Reaction</a:t>
              </a:r>
              <a:endParaRPr lang="en-US" dirty="0"/>
            </a:p>
          </p:txBody>
        </p:sp>
        <p:cxnSp>
          <p:nvCxnSpPr>
            <p:cNvPr id="24" name="Straight Connector 23"/>
            <p:cNvCxnSpPr/>
            <p:nvPr/>
          </p:nvCxnSpPr>
          <p:spPr>
            <a:xfrm>
              <a:off x="10887633" y="3015072"/>
              <a:ext cx="8118" cy="1419342"/>
            </a:xfrm>
            <a:prstGeom prst="line">
              <a:avLst/>
            </a:prstGeom>
            <a:ln w="41275">
              <a:solidFill>
                <a:schemeClr val="tx1"/>
              </a:solidFill>
              <a:prstDash val="dashDot"/>
            </a:ln>
          </p:spPr>
          <p:style>
            <a:lnRef idx="1">
              <a:schemeClr val="accent1"/>
            </a:lnRef>
            <a:fillRef idx="0">
              <a:schemeClr val="accent1"/>
            </a:fillRef>
            <a:effectRef idx="0">
              <a:schemeClr val="accent1"/>
            </a:effectRef>
            <a:fontRef idx="minor">
              <a:schemeClr val="tx1"/>
            </a:fontRef>
          </p:style>
        </p:cxnSp>
      </p:grpSp>
      <p:sp>
        <p:nvSpPr>
          <p:cNvPr id="29" name="TextBox 28"/>
          <p:cNvSpPr txBox="1"/>
          <p:nvPr/>
        </p:nvSpPr>
        <p:spPr>
          <a:xfrm>
            <a:off x="4561784" y="5473962"/>
            <a:ext cx="3098412" cy="461665"/>
          </a:xfrm>
          <a:prstGeom prst="rect">
            <a:avLst/>
          </a:prstGeom>
          <a:noFill/>
        </p:spPr>
        <p:txBody>
          <a:bodyPr wrap="none" rtlCol="0">
            <a:spAutoFit/>
          </a:bodyPr>
          <a:lstStyle/>
          <a:p>
            <a:r>
              <a:rPr lang="en-US" sz="2400" dirty="0" smtClean="0"/>
              <a:t>FUND RESEARCH CYCLE</a:t>
            </a:r>
            <a:endParaRPr lang="en-US" sz="2400" dirty="0"/>
          </a:p>
        </p:txBody>
      </p:sp>
    </p:spTree>
    <p:extLst>
      <p:ext uri="{BB962C8B-B14F-4D97-AF65-F5344CB8AC3E}">
        <p14:creationId xmlns:p14="http://schemas.microsoft.com/office/powerpoint/2010/main" val="274713743"/>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66800" y="576913"/>
            <a:ext cx="10058400" cy="5160711"/>
          </a:xfrm>
          <a:prstGeom prst="rect">
            <a:avLst/>
          </a:prstGeom>
        </p:spPr>
      </p:pic>
    </p:spTree>
    <p:extLst>
      <p:ext uri="{BB962C8B-B14F-4D97-AF65-F5344CB8AC3E}">
        <p14:creationId xmlns:p14="http://schemas.microsoft.com/office/powerpoint/2010/main" val="212079703"/>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angle 44"/>
          <p:cNvSpPr/>
          <p:nvPr/>
        </p:nvSpPr>
        <p:spPr>
          <a:xfrm>
            <a:off x="2555720" y="173809"/>
            <a:ext cx="7080560" cy="461665"/>
          </a:xfrm>
          <a:prstGeom prst="rect">
            <a:avLst/>
          </a:prstGeom>
        </p:spPr>
        <p:txBody>
          <a:bodyPr wrap="square">
            <a:spAutoFit/>
          </a:bodyPr>
          <a:lstStyle/>
          <a:p>
            <a:r>
              <a:rPr lang="en-US" sz="2400" b="1" dirty="0"/>
              <a:t>Data management is the new pain point in </a:t>
            </a:r>
            <a:r>
              <a:rPr lang="en-US" sz="2400" b="1"/>
              <a:t>every </a:t>
            </a:r>
            <a:r>
              <a:rPr lang="en-US" sz="2400" b="1" smtClean="0"/>
              <a:t>fund</a:t>
            </a:r>
            <a:endParaRPr lang="en-US" sz="2400" b="1" dirty="0"/>
          </a:p>
        </p:txBody>
      </p:sp>
      <p:grpSp>
        <p:nvGrpSpPr>
          <p:cNvPr id="4" name="Group 3"/>
          <p:cNvGrpSpPr/>
          <p:nvPr/>
        </p:nvGrpSpPr>
        <p:grpSpPr>
          <a:xfrm>
            <a:off x="1259174" y="839449"/>
            <a:ext cx="9908498" cy="5186597"/>
            <a:chOff x="1207899" y="937260"/>
            <a:chExt cx="9776203" cy="5166360"/>
          </a:xfrm>
        </p:grpSpPr>
        <p:grpSp>
          <p:nvGrpSpPr>
            <p:cNvPr id="48" name="Group 47"/>
            <p:cNvGrpSpPr/>
            <p:nvPr/>
          </p:nvGrpSpPr>
          <p:grpSpPr>
            <a:xfrm>
              <a:off x="1207899" y="1187490"/>
              <a:ext cx="9776203" cy="4483020"/>
              <a:chOff x="1207899" y="1187490"/>
              <a:chExt cx="9776203" cy="4483020"/>
            </a:xfrm>
          </p:grpSpPr>
          <p:sp>
            <p:nvSpPr>
              <p:cNvPr id="8" name="Freeform 7"/>
              <p:cNvSpPr/>
              <p:nvPr/>
            </p:nvSpPr>
            <p:spPr>
              <a:xfrm>
                <a:off x="2613190" y="2047053"/>
                <a:ext cx="812334" cy="764753"/>
              </a:xfrm>
              <a:custGeom>
                <a:avLst/>
                <a:gdLst>
                  <a:gd name="connsiteX0" fmla="*/ 0 w 826293"/>
                  <a:gd name="connsiteY0" fmla="*/ 413147 h 826293"/>
                  <a:gd name="connsiteX1" fmla="*/ 413147 w 826293"/>
                  <a:gd name="connsiteY1" fmla="*/ 0 h 826293"/>
                  <a:gd name="connsiteX2" fmla="*/ 826294 w 826293"/>
                  <a:gd name="connsiteY2" fmla="*/ 413147 h 826293"/>
                  <a:gd name="connsiteX3" fmla="*/ 413147 w 826293"/>
                  <a:gd name="connsiteY3" fmla="*/ 826294 h 826293"/>
                  <a:gd name="connsiteX4" fmla="*/ 0 w 826293"/>
                  <a:gd name="connsiteY4" fmla="*/ 413147 h 826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293" h="826293">
                    <a:moveTo>
                      <a:pt x="0" y="413147"/>
                    </a:moveTo>
                    <a:cubicBezTo>
                      <a:pt x="0" y="184972"/>
                      <a:pt x="184972" y="0"/>
                      <a:pt x="413147" y="0"/>
                    </a:cubicBezTo>
                    <a:cubicBezTo>
                      <a:pt x="641322" y="0"/>
                      <a:pt x="826294" y="184972"/>
                      <a:pt x="826294" y="413147"/>
                    </a:cubicBezTo>
                    <a:cubicBezTo>
                      <a:pt x="826294" y="641322"/>
                      <a:pt x="641322" y="826294"/>
                      <a:pt x="413147" y="826294"/>
                    </a:cubicBezTo>
                    <a:cubicBezTo>
                      <a:pt x="184972" y="826294"/>
                      <a:pt x="0" y="641322"/>
                      <a:pt x="0" y="413147"/>
                    </a:cubicBezTo>
                    <a:close/>
                  </a:path>
                </a:pathLst>
              </a:cu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137518" tIns="137518" rIns="137518" bIns="137518" numCol="1" spcCol="1270" anchor="ctr" anchorCtr="0">
                <a:noAutofit/>
              </a:bodyPr>
              <a:lstStyle/>
              <a:p>
                <a:pPr lvl="0" algn="ctr" defTabSz="577850">
                  <a:lnSpc>
                    <a:spcPct val="90000"/>
                  </a:lnSpc>
                  <a:spcBef>
                    <a:spcPct val="0"/>
                  </a:spcBef>
                  <a:spcAft>
                    <a:spcPct val="35000"/>
                  </a:spcAft>
                </a:pPr>
                <a:r>
                  <a:rPr lang="en-US" sz="1000" kern="1200" dirty="0" smtClean="0"/>
                  <a:t>Data Vendors</a:t>
                </a:r>
                <a:endParaRPr lang="en-US" sz="1000" kern="1200" dirty="0"/>
              </a:p>
            </p:txBody>
          </p:sp>
          <p:sp>
            <p:nvSpPr>
              <p:cNvPr id="5" name="Oval 4"/>
              <p:cNvSpPr/>
              <p:nvPr/>
            </p:nvSpPr>
            <p:spPr>
              <a:xfrm>
                <a:off x="1852928" y="1275428"/>
                <a:ext cx="2091124" cy="716302"/>
              </a:xfrm>
              <a:prstGeom prst="ellipse">
                <a:avLst/>
              </a:prstGeom>
            </p:spPr>
            <p:style>
              <a:lnRef idx="0">
                <a:schemeClr val="accent1">
                  <a:hueOff val="0"/>
                  <a:satOff val="0"/>
                  <a:lumOff val="0"/>
                  <a:alphaOff val="0"/>
                </a:schemeClr>
              </a:lnRef>
              <a:fillRef idx="1">
                <a:schemeClr val="accent1">
                  <a:tint val="50000"/>
                  <a:alpha val="40000"/>
                  <a:hueOff val="0"/>
                  <a:satOff val="0"/>
                  <a:lumOff val="0"/>
                  <a:alphaOff val="0"/>
                </a:schemeClr>
              </a:fillRef>
              <a:effectRef idx="0">
                <a:schemeClr val="accent1">
                  <a:tint val="50000"/>
                  <a:alpha val="40000"/>
                  <a:hueOff val="0"/>
                  <a:satOff val="0"/>
                  <a:lumOff val="0"/>
                  <a:alphaOff val="0"/>
                </a:schemeClr>
              </a:effectRef>
              <a:fontRef idx="minor">
                <a:schemeClr val="lt1">
                  <a:hueOff val="0"/>
                  <a:satOff val="0"/>
                  <a:lumOff val="0"/>
                  <a:alphaOff val="0"/>
                </a:schemeClr>
              </a:fontRef>
            </p:style>
          </p:sp>
          <p:sp>
            <p:nvSpPr>
              <p:cNvPr id="6" name="Down Arrow 5"/>
              <p:cNvSpPr/>
              <p:nvPr/>
            </p:nvSpPr>
            <p:spPr>
              <a:xfrm>
                <a:off x="2699104" y="3029411"/>
                <a:ext cx="405257" cy="255822"/>
              </a:xfrm>
              <a:prstGeom prst="downArrow">
                <a:avLst/>
              </a:prstGeom>
            </p:spPr>
            <p:style>
              <a:lnRef idx="0">
                <a:schemeClr val="lt1">
                  <a:hueOff val="0"/>
                  <a:satOff val="0"/>
                  <a:lumOff val="0"/>
                  <a:alphaOff val="0"/>
                </a:schemeClr>
              </a:lnRef>
              <a:fillRef idx="3">
                <a:schemeClr val="accent1">
                  <a:tint val="60000"/>
                  <a:hueOff val="0"/>
                  <a:satOff val="0"/>
                  <a:lumOff val="0"/>
                  <a:alphaOff val="0"/>
                </a:schemeClr>
              </a:fillRef>
              <a:effectRef idx="2">
                <a:schemeClr val="accent1">
                  <a:tint val="60000"/>
                  <a:hueOff val="0"/>
                  <a:satOff val="0"/>
                  <a:lumOff val="0"/>
                  <a:alphaOff val="0"/>
                </a:schemeClr>
              </a:effectRef>
              <a:fontRef idx="minor">
                <a:schemeClr val="dk1">
                  <a:hueOff val="0"/>
                  <a:satOff val="0"/>
                  <a:lumOff val="0"/>
                  <a:alphaOff val="0"/>
                </a:schemeClr>
              </a:fontRef>
            </p:style>
          </p:sp>
          <p:sp>
            <p:nvSpPr>
              <p:cNvPr id="7" name="Freeform 6"/>
              <p:cNvSpPr/>
              <p:nvPr/>
            </p:nvSpPr>
            <p:spPr>
              <a:xfrm>
                <a:off x="1929116" y="3234070"/>
                <a:ext cx="1945231" cy="479666"/>
              </a:xfrm>
              <a:custGeom>
                <a:avLst/>
                <a:gdLst>
                  <a:gd name="connsiteX0" fmla="*/ 0 w 2203450"/>
                  <a:gd name="connsiteY0" fmla="*/ 0 h 550862"/>
                  <a:gd name="connsiteX1" fmla="*/ 2203450 w 2203450"/>
                  <a:gd name="connsiteY1" fmla="*/ 0 h 550862"/>
                  <a:gd name="connsiteX2" fmla="*/ 2203450 w 2203450"/>
                  <a:gd name="connsiteY2" fmla="*/ 550862 h 550862"/>
                  <a:gd name="connsiteX3" fmla="*/ 0 w 2203450"/>
                  <a:gd name="connsiteY3" fmla="*/ 550862 h 550862"/>
                  <a:gd name="connsiteX4" fmla="*/ 0 w 2203450"/>
                  <a:gd name="connsiteY4" fmla="*/ 0 h 5508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3450" h="550862">
                    <a:moveTo>
                      <a:pt x="0" y="0"/>
                    </a:moveTo>
                    <a:lnTo>
                      <a:pt x="2203450" y="0"/>
                    </a:lnTo>
                    <a:lnTo>
                      <a:pt x="2203450" y="550862"/>
                    </a:lnTo>
                    <a:lnTo>
                      <a:pt x="0" y="55086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endParaRPr lang="en-US" sz="1900" kern="1200"/>
              </a:p>
            </p:txBody>
          </p:sp>
          <p:sp>
            <p:nvSpPr>
              <p:cNvPr id="9" name="Freeform 8"/>
              <p:cNvSpPr/>
              <p:nvPr/>
            </p:nvSpPr>
            <p:spPr>
              <a:xfrm>
                <a:off x="2091219" y="1507268"/>
                <a:ext cx="729462" cy="719500"/>
              </a:xfrm>
              <a:custGeom>
                <a:avLst/>
                <a:gdLst>
                  <a:gd name="connsiteX0" fmla="*/ 0 w 826293"/>
                  <a:gd name="connsiteY0" fmla="*/ 413147 h 826293"/>
                  <a:gd name="connsiteX1" fmla="*/ 413147 w 826293"/>
                  <a:gd name="connsiteY1" fmla="*/ 0 h 826293"/>
                  <a:gd name="connsiteX2" fmla="*/ 826294 w 826293"/>
                  <a:gd name="connsiteY2" fmla="*/ 413147 h 826293"/>
                  <a:gd name="connsiteX3" fmla="*/ 413147 w 826293"/>
                  <a:gd name="connsiteY3" fmla="*/ 826294 h 826293"/>
                  <a:gd name="connsiteX4" fmla="*/ 0 w 826293"/>
                  <a:gd name="connsiteY4" fmla="*/ 413147 h 826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293" h="826293">
                    <a:moveTo>
                      <a:pt x="0" y="413147"/>
                    </a:moveTo>
                    <a:cubicBezTo>
                      <a:pt x="0" y="184972"/>
                      <a:pt x="184972" y="0"/>
                      <a:pt x="413147" y="0"/>
                    </a:cubicBezTo>
                    <a:cubicBezTo>
                      <a:pt x="641322" y="0"/>
                      <a:pt x="826294" y="184972"/>
                      <a:pt x="826294" y="413147"/>
                    </a:cubicBezTo>
                    <a:cubicBezTo>
                      <a:pt x="826294" y="641322"/>
                      <a:pt x="641322" y="826294"/>
                      <a:pt x="413147" y="826294"/>
                    </a:cubicBezTo>
                    <a:cubicBezTo>
                      <a:pt x="184972" y="826294"/>
                      <a:pt x="0" y="641322"/>
                      <a:pt x="0" y="413147"/>
                    </a:cubicBezTo>
                    <a:close/>
                  </a:path>
                </a:pathLst>
              </a:cu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137518" tIns="137518" rIns="137518" bIns="137518" numCol="1" spcCol="1270" anchor="ctr" anchorCtr="0">
                <a:noAutofit/>
              </a:bodyPr>
              <a:lstStyle/>
              <a:p>
                <a:pPr lvl="0" algn="ctr" defTabSz="577850">
                  <a:lnSpc>
                    <a:spcPct val="90000"/>
                  </a:lnSpc>
                  <a:spcBef>
                    <a:spcPct val="0"/>
                  </a:spcBef>
                  <a:spcAft>
                    <a:spcPct val="35000"/>
                  </a:spcAft>
                </a:pPr>
                <a:r>
                  <a:rPr lang="en-US" sz="1300" kern="1200" dirty="0" smtClean="0"/>
                  <a:t>Raw Data </a:t>
                </a:r>
                <a:endParaRPr lang="en-US" sz="1300" kern="1200" dirty="0"/>
              </a:p>
            </p:txBody>
          </p:sp>
          <p:sp>
            <p:nvSpPr>
              <p:cNvPr id="10" name="Freeform 9"/>
              <p:cNvSpPr/>
              <p:nvPr/>
            </p:nvSpPr>
            <p:spPr>
              <a:xfrm>
                <a:off x="2836891" y="1343259"/>
                <a:ext cx="729462" cy="719500"/>
              </a:xfrm>
              <a:custGeom>
                <a:avLst/>
                <a:gdLst>
                  <a:gd name="connsiteX0" fmla="*/ 0 w 826293"/>
                  <a:gd name="connsiteY0" fmla="*/ 413147 h 826293"/>
                  <a:gd name="connsiteX1" fmla="*/ 413147 w 826293"/>
                  <a:gd name="connsiteY1" fmla="*/ 0 h 826293"/>
                  <a:gd name="connsiteX2" fmla="*/ 826294 w 826293"/>
                  <a:gd name="connsiteY2" fmla="*/ 413147 h 826293"/>
                  <a:gd name="connsiteX3" fmla="*/ 413147 w 826293"/>
                  <a:gd name="connsiteY3" fmla="*/ 826294 h 826293"/>
                  <a:gd name="connsiteX4" fmla="*/ 0 w 826293"/>
                  <a:gd name="connsiteY4" fmla="*/ 413147 h 826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293" h="826293">
                    <a:moveTo>
                      <a:pt x="0" y="413147"/>
                    </a:moveTo>
                    <a:cubicBezTo>
                      <a:pt x="0" y="184972"/>
                      <a:pt x="184972" y="0"/>
                      <a:pt x="413147" y="0"/>
                    </a:cubicBezTo>
                    <a:cubicBezTo>
                      <a:pt x="641322" y="0"/>
                      <a:pt x="826294" y="184972"/>
                      <a:pt x="826294" y="413147"/>
                    </a:cubicBezTo>
                    <a:cubicBezTo>
                      <a:pt x="826294" y="641322"/>
                      <a:pt x="641322" y="826294"/>
                      <a:pt x="413147" y="826294"/>
                    </a:cubicBezTo>
                    <a:cubicBezTo>
                      <a:pt x="184972" y="826294"/>
                      <a:pt x="0" y="641322"/>
                      <a:pt x="0" y="413147"/>
                    </a:cubicBezTo>
                    <a:close/>
                  </a:path>
                </a:pathLst>
              </a:cu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137518" tIns="137518" rIns="137518" bIns="137518" numCol="1" spcCol="1270" anchor="ctr" anchorCtr="0">
                <a:noAutofit/>
              </a:bodyPr>
              <a:lstStyle/>
              <a:p>
                <a:pPr lvl="0" algn="ctr" defTabSz="577850">
                  <a:lnSpc>
                    <a:spcPct val="90000"/>
                  </a:lnSpc>
                  <a:spcBef>
                    <a:spcPct val="0"/>
                  </a:spcBef>
                  <a:spcAft>
                    <a:spcPct val="35000"/>
                  </a:spcAft>
                </a:pPr>
                <a:r>
                  <a:rPr lang="en-US" sz="1000" kern="1200" dirty="0" smtClean="0"/>
                  <a:t>Third Party Sources</a:t>
                </a:r>
                <a:endParaRPr lang="en-US" sz="1000" kern="1200" dirty="0"/>
              </a:p>
            </p:txBody>
          </p:sp>
          <p:sp>
            <p:nvSpPr>
              <p:cNvPr id="11" name="Shape 10"/>
              <p:cNvSpPr/>
              <p:nvPr/>
            </p:nvSpPr>
            <p:spPr>
              <a:xfrm>
                <a:off x="1767013" y="1187490"/>
                <a:ext cx="2269437" cy="1790757"/>
              </a:xfrm>
              <a:prstGeom prst="funnel">
                <a:avLst/>
              </a:pr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sp>
          <p:graphicFrame>
            <p:nvGraphicFramePr>
              <p:cNvPr id="13" name="Diagram 12"/>
              <p:cNvGraphicFramePr/>
              <p:nvPr>
                <p:extLst>
                  <p:ext uri="{D42A27DB-BD31-4B8C-83A1-F6EECF244321}">
                    <p14:modId xmlns:p14="http://schemas.microsoft.com/office/powerpoint/2010/main" val="1016360400"/>
                  </p:ext>
                </p:extLst>
              </p:nvPr>
            </p:nvGraphicFramePr>
            <p:xfrm>
              <a:off x="1207899" y="3346351"/>
              <a:ext cx="3378954" cy="23241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6" name="Diagram 15"/>
              <p:cNvGraphicFramePr/>
              <p:nvPr>
                <p:extLst>
                  <p:ext uri="{D42A27DB-BD31-4B8C-83A1-F6EECF244321}">
                    <p14:modId xmlns:p14="http://schemas.microsoft.com/office/powerpoint/2010/main" val="1191567428"/>
                  </p:ext>
                </p:extLst>
              </p:nvPr>
            </p:nvGraphicFramePr>
            <p:xfrm>
              <a:off x="3834542" y="2597304"/>
              <a:ext cx="3122621" cy="152057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pSp>
            <p:nvGrpSpPr>
              <p:cNvPr id="22" name="Group 21"/>
              <p:cNvGrpSpPr/>
              <p:nvPr/>
            </p:nvGrpSpPr>
            <p:grpSpPr>
              <a:xfrm>
                <a:off x="5666099" y="3832156"/>
                <a:ext cx="1291064" cy="1191426"/>
                <a:chOff x="4743449" y="4358163"/>
                <a:chExt cx="1463041" cy="1368265"/>
              </a:xfrm>
            </p:grpSpPr>
            <p:sp>
              <p:nvSpPr>
                <p:cNvPr id="20" name="Freeform 19"/>
                <p:cNvSpPr/>
                <p:nvPr/>
              </p:nvSpPr>
              <p:spPr>
                <a:xfrm>
                  <a:off x="5292089" y="4358163"/>
                  <a:ext cx="365760" cy="356939"/>
                </a:xfrm>
                <a:custGeom>
                  <a:avLst/>
                  <a:gdLst>
                    <a:gd name="connsiteX0" fmla="*/ 0 w 405210"/>
                    <a:gd name="connsiteY0" fmla="*/ 97250 h 486252"/>
                    <a:gd name="connsiteX1" fmla="*/ 202605 w 405210"/>
                    <a:gd name="connsiteY1" fmla="*/ 97250 h 486252"/>
                    <a:gd name="connsiteX2" fmla="*/ 202605 w 405210"/>
                    <a:gd name="connsiteY2" fmla="*/ 0 h 486252"/>
                    <a:gd name="connsiteX3" fmla="*/ 405210 w 405210"/>
                    <a:gd name="connsiteY3" fmla="*/ 243126 h 486252"/>
                    <a:gd name="connsiteX4" fmla="*/ 202605 w 405210"/>
                    <a:gd name="connsiteY4" fmla="*/ 486252 h 486252"/>
                    <a:gd name="connsiteX5" fmla="*/ 202605 w 405210"/>
                    <a:gd name="connsiteY5" fmla="*/ 389002 h 486252"/>
                    <a:gd name="connsiteX6" fmla="*/ 0 w 405210"/>
                    <a:gd name="connsiteY6" fmla="*/ 389002 h 486252"/>
                    <a:gd name="connsiteX7" fmla="*/ 0 w 405210"/>
                    <a:gd name="connsiteY7" fmla="*/ 97250 h 486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5210" h="486252">
                      <a:moveTo>
                        <a:pt x="324168" y="1"/>
                      </a:moveTo>
                      <a:lnTo>
                        <a:pt x="324168" y="243126"/>
                      </a:lnTo>
                      <a:lnTo>
                        <a:pt x="405210" y="243126"/>
                      </a:lnTo>
                      <a:lnTo>
                        <a:pt x="202605" y="486251"/>
                      </a:lnTo>
                      <a:lnTo>
                        <a:pt x="0" y="243126"/>
                      </a:lnTo>
                      <a:lnTo>
                        <a:pt x="81042" y="243126"/>
                      </a:lnTo>
                      <a:lnTo>
                        <a:pt x="81042" y="1"/>
                      </a:lnTo>
                      <a:lnTo>
                        <a:pt x="324168" y="1"/>
                      </a:lnTo>
                      <a:close/>
                    </a:path>
                  </a:pathLst>
                </a:custGeom>
              </p:spPr>
              <p:style>
                <a:lnRef idx="0">
                  <a:schemeClr val="accent1">
                    <a:tint val="60000"/>
                    <a:hueOff val="0"/>
                    <a:satOff val="0"/>
                    <a:lumOff val="0"/>
                    <a:alphaOff val="0"/>
                  </a:schemeClr>
                </a:lnRef>
                <a:fillRef idx="3">
                  <a:schemeClr val="accent1">
                    <a:tint val="60000"/>
                    <a:hueOff val="0"/>
                    <a:satOff val="0"/>
                    <a:lumOff val="0"/>
                    <a:alphaOff val="0"/>
                  </a:schemeClr>
                </a:fillRef>
                <a:effectRef idx="2">
                  <a:schemeClr val="accent1">
                    <a:tint val="60000"/>
                    <a:hueOff val="0"/>
                    <a:satOff val="0"/>
                    <a:lumOff val="0"/>
                    <a:alphaOff val="0"/>
                  </a:schemeClr>
                </a:effectRef>
                <a:fontRef idx="minor">
                  <a:schemeClr val="lt1"/>
                </a:fontRef>
              </p:style>
              <p:txBody>
                <a:bodyPr spcFirstLastPara="0" vert="horz" wrap="square" lIns="97251" tIns="0" rIns="97249" bIns="121563" numCol="1" spcCol="1270" anchor="ctr" anchorCtr="0">
                  <a:noAutofit/>
                </a:bodyPr>
                <a:lstStyle/>
                <a:p>
                  <a:pPr lvl="0" algn="ctr" defTabSz="889000">
                    <a:lnSpc>
                      <a:spcPct val="90000"/>
                    </a:lnSpc>
                    <a:spcBef>
                      <a:spcPct val="0"/>
                    </a:spcBef>
                    <a:spcAft>
                      <a:spcPct val="35000"/>
                    </a:spcAft>
                  </a:pPr>
                  <a:endParaRPr lang="en-US" sz="2000" kern="1200"/>
                </a:p>
              </p:txBody>
            </p:sp>
            <p:sp>
              <p:nvSpPr>
                <p:cNvPr id="21" name="Freeform 20"/>
                <p:cNvSpPr/>
                <p:nvPr/>
              </p:nvSpPr>
              <p:spPr>
                <a:xfrm>
                  <a:off x="4743449" y="4774591"/>
                  <a:ext cx="1463041" cy="951837"/>
                </a:xfrm>
                <a:custGeom>
                  <a:avLst/>
                  <a:gdLst>
                    <a:gd name="connsiteX0" fmla="*/ 0 w 1945009"/>
                    <a:gd name="connsiteY0" fmla="*/ 108056 h 1080560"/>
                    <a:gd name="connsiteX1" fmla="*/ 108056 w 1945009"/>
                    <a:gd name="connsiteY1" fmla="*/ 0 h 1080560"/>
                    <a:gd name="connsiteX2" fmla="*/ 1836953 w 1945009"/>
                    <a:gd name="connsiteY2" fmla="*/ 0 h 1080560"/>
                    <a:gd name="connsiteX3" fmla="*/ 1945009 w 1945009"/>
                    <a:gd name="connsiteY3" fmla="*/ 108056 h 1080560"/>
                    <a:gd name="connsiteX4" fmla="*/ 1945009 w 1945009"/>
                    <a:gd name="connsiteY4" fmla="*/ 972504 h 1080560"/>
                    <a:gd name="connsiteX5" fmla="*/ 1836953 w 1945009"/>
                    <a:gd name="connsiteY5" fmla="*/ 1080560 h 1080560"/>
                    <a:gd name="connsiteX6" fmla="*/ 108056 w 1945009"/>
                    <a:gd name="connsiteY6" fmla="*/ 1080560 h 1080560"/>
                    <a:gd name="connsiteX7" fmla="*/ 0 w 1945009"/>
                    <a:gd name="connsiteY7" fmla="*/ 972504 h 1080560"/>
                    <a:gd name="connsiteX8" fmla="*/ 0 w 1945009"/>
                    <a:gd name="connsiteY8" fmla="*/ 108056 h 1080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45009" h="1080560">
                      <a:moveTo>
                        <a:pt x="0" y="108056"/>
                      </a:moveTo>
                      <a:cubicBezTo>
                        <a:pt x="0" y="48378"/>
                        <a:pt x="48378" y="0"/>
                        <a:pt x="108056" y="0"/>
                      </a:cubicBezTo>
                      <a:lnTo>
                        <a:pt x="1836953" y="0"/>
                      </a:lnTo>
                      <a:cubicBezTo>
                        <a:pt x="1896631" y="0"/>
                        <a:pt x="1945009" y="48378"/>
                        <a:pt x="1945009" y="108056"/>
                      </a:cubicBezTo>
                      <a:lnTo>
                        <a:pt x="1945009" y="972504"/>
                      </a:lnTo>
                      <a:cubicBezTo>
                        <a:pt x="1945009" y="1032182"/>
                        <a:pt x="1896631" y="1080560"/>
                        <a:pt x="1836953" y="1080560"/>
                      </a:cubicBezTo>
                      <a:lnTo>
                        <a:pt x="108056" y="1080560"/>
                      </a:lnTo>
                      <a:cubicBezTo>
                        <a:pt x="48378" y="1080560"/>
                        <a:pt x="0" y="1032182"/>
                        <a:pt x="0" y="972504"/>
                      </a:cubicBezTo>
                      <a:lnTo>
                        <a:pt x="0" y="108056"/>
                      </a:lnTo>
                      <a:close/>
                    </a:path>
                  </a:pathLst>
                </a:cu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210719" tIns="210719" rIns="210719" bIns="210719" numCol="1" spcCol="1270" anchor="ctr" anchorCtr="0">
                  <a:noAutofit/>
                </a:bodyPr>
                <a:lstStyle/>
                <a:p>
                  <a:pPr lvl="0" algn="ctr" defTabSz="2089150">
                    <a:lnSpc>
                      <a:spcPct val="90000"/>
                    </a:lnSpc>
                    <a:spcBef>
                      <a:spcPct val="0"/>
                    </a:spcBef>
                    <a:spcAft>
                      <a:spcPct val="35000"/>
                    </a:spcAft>
                  </a:pPr>
                  <a:r>
                    <a:rPr lang="en-US" sz="1400" kern="1200" dirty="0" smtClean="0"/>
                    <a:t>Data Scientists</a:t>
                  </a:r>
                  <a:endParaRPr lang="en-US" sz="1400" kern="1200" dirty="0"/>
                </a:p>
              </p:txBody>
            </p:sp>
          </p:grpSp>
          <p:grpSp>
            <p:nvGrpSpPr>
              <p:cNvPr id="24" name="Group 23"/>
              <p:cNvGrpSpPr/>
              <p:nvPr/>
            </p:nvGrpSpPr>
            <p:grpSpPr>
              <a:xfrm>
                <a:off x="7171831" y="3240210"/>
                <a:ext cx="275723" cy="318270"/>
                <a:chOff x="1621903" y="690381"/>
                <a:chExt cx="312451" cy="365509"/>
              </a:xfrm>
            </p:grpSpPr>
            <p:sp>
              <p:nvSpPr>
                <p:cNvPr id="28" name="Right Arrow 27"/>
                <p:cNvSpPr/>
                <p:nvPr/>
              </p:nvSpPr>
              <p:spPr>
                <a:xfrm>
                  <a:off x="1621903" y="690381"/>
                  <a:ext cx="312451" cy="365509"/>
                </a:xfrm>
                <a:prstGeom prst="rightArrow">
                  <a:avLst>
                    <a:gd name="adj1" fmla="val 60000"/>
                    <a:gd name="adj2" fmla="val 50000"/>
                  </a:avLst>
                </a:prstGeom>
              </p:spPr>
              <p:style>
                <a:lnRef idx="0">
                  <a:schemeClr val="accent1">
                    <a:tint val="60000"/>
                    <a:hueOff val="0"/>
                    <a:satOff val="0"/>
                    <a:lumOff val="0"/>
                    <a:alphaOff val="0"/>
                  </a:schemeClr>
                </a:lnRef>
                <a:fillRef idx="3">
                  <a:schemeClr val="accent1">
                    <a:tint val="60000"/>
                    <a:hueOff val="0"/>
                    <a:satOff val="0"/>
                    <a:lumOff val="0"/>
                    <a:alphaOff val="0"/>
                  </a:schemeClr>
                </a:fillRef>
                <a:effectRef idx="2">
                  <a:schemeClr val="accent1">
                    <a:tint val="60000"/>
                    <a:hueOff val="0"/>
                    <a:satOff val="0"/>
                    <a:lumOff val="0"/>
                    <a:alphaOff val="0"/>
                  </a:schemeClr>
                </a:effectRef>
                <a:fontRef idx="minor">
                  <a:schemeClr val="lt1"/>
                </a:fontRef>
              </p:style>
            </p:sp>
            <p:sp>
              <p:nvSpPr>
                <p:cNvPr id="29" name="Right Arrow 4"/>
                <p:cNvSpPr/>
                <p:nvPr/>
              </p:nvSpPr>
              <p:spPr>
                <a:xfrm>
                  <a:off x="1621903" y="763483"/>
                  <a:ext cx="218716" cy="21930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p:txBody>
            </p:sp>
          </p:grpSp>
          <p:grpSp>
            <p:nvGrpSpPr>
              <p:cNvPr id="25" name="Group 24"/>
              <p:cNvGrpSpPr/>
              <p:nvPr/>
            </p:nvGrpSpPr>
            <p:grpSpPr>
              <a:xfrm>
                <a:off x="7562005" y="1767906"/>
                <a:ext cx="1300583" cy="842196"/>
                <a:chOff x="2064051" y="195225"/>
                <a:chExt cx="1473829" cy="967200"/>
              </a:xfrm>
            </p:grpSpPr>
            <p:sp>
              <p:nvSpPr>
                <p:cNvPr id="26" name="Rounded Rectangle 25"/>
                <p:cNvSpPr/>
                <p:nvPr/>
              </p:nvSpPr>
              <p:spPr>
                <a:xfrm>
                  <a:off x="2064051" y="195225"/>
                  <a:ext cx="1473829" cy="967200"/>
                </a:xfrm>
                <a:prstGeom prst="roundRect">
                  <a:avLst>
                    <a:gd name="adj" fmla="val 10000"/>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27" name="Rounded Rectangle 6"/>
                <p:cNvSpPr/>
                <p:nvPr/>
              </p:nvSpPr>
              <p:spPr>
                <a:xfrm>
                  <a:off x="2092379" y="228850"/>
                  <a:ext cx="1417173" cy="91054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200" dirty="0" smtClean="0"/>
                    <a:t>Visualizations</a:t>
                  </a:r>
                </a:p>
              </p:txBody>
            </p:sp>
          </p:grpSp>
          <p:grpSp>
            <p:nvGrpSpPr>
              <p:cNvPr id="30" name="Group 29"/>
              <p:cNvGrpSpPr/>
              <p:nvPr/>
            </p:nvGrpSpPr>
            <p:grpSpPr>
              <a:xfrm>
                <a:off x="9018822" y="3240210"/>
                <a:ext cx="275723" cy="318270"/>
                <a:chOff x="1621903" y="690381"/>
                <a:chExt cx="312451" cy="365509"/>
              </a:xfrm>
            </p:grpSpPr>
            <p:sp>
              <p:nvSpPr>
                <p:cNvPr id="34" name="Right Arrow 33"/>
                <p:cNvSpPr/>
                <p:nvPr/>
              </p:nvSpPr>
              <p:spPr>
                <a:xfrm>
                  <a:off x="1621903" y="690381"/>
                  <a:ext cx="312451" cy="365509"/>
                </a:xfrm>
                <a:prstGeom prst="rightArrow">
                  <a:avLst>
                    <a:gd name="adj1" fmla="val 60000"/>
                    <a:gd name="adj2" fmla="val 50000"/>
                  </a:avLst>
                </a:prstGeom>
              </p:spPr>
              <p:style>
                <a:lnRef idx="0">
                  <a:schemeClr val="accent1">
                    <a:tint val="60000"/>
                    <a:hueOff val="0"/>
                    <a:satOff val="0"/>
                    <a:lumOff val="0"/>
                    <a:alphaOff val="0"/>
                  </a:schemeClr>
                </a:lnRef>
                <a:fillRef idx="3">
                  <a:schemeClr val="accent1">
                    <a:tint val="60000"/>
                    <a:hueOff val="0"/>
                    <a:satOff val="0"/>
                    <a:lumOff val="0"/>
                    <a:alphaOff val="0"/>
                  </a:schemeClr>
                </a:fillRef>
                <a:effectRef idx="2">
                  <a:schemeClr val="accent1">
                    <a:tint val="60000"/>
                    <a:hueOff val="0"/>
                    <a:satOff val="0"/>
                    <a:lumOff val="0"/>
                    <a:alphaOff val="0"/>
                  </a:schemeClr>
                </a:effectRef>
                <a:fontRef idx="minor">
                  <a:schemeClr val="lt1"/>
                </a:fontRef>
              </p:style>
            </p:sp>
            <p:sp>
              <p:nvSpPr>
                <p:cNvPr id="35" name="Right Arrow 4"/>
                <p:cNvSpPr/>
                <p:nvPr/>
              </p:nvSpPr>
              <p:spPr>
                <a:xfrm>
                  <a:off x="1621903" y="763483"/>
                  <a:ext cx="218716" cy="21930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p:txBody>
            </p:sp>
          </p:grpSp>
          <p:grpSp>
            <p:nvGrpSpPr>
              <p:cNvPr id="31" name="Group 30"/>
              <p:cNvGrpSpPr/>
              <p:nvPr/>
            </p:nvGrpSpPr>
            <p:grpSpPr>
              <a:xfrm>
                <a:off x="7562005" y="2976165"/>
                <a:ext cx="1300583" cy="842196"/>
                <a:chOff x="2064052" y="389535"/>
                <a:chExt cx="1473829" cy="967200"/>
              </a:xfrm>
            </p:grpSpPr>
            <p:sp>
              <p:nvSpPr>
                <p:cNvPr id="32" name="Rounded Rectangle 31"/>
                <p:cNvSpPr/>
                <p:nvPr/>
              </p:nvSpPr>
              <p:spPr>
                <a:xfrm>
                  <a:off x="2064052" y="389535"/>
                  <a:ext cx="1473829" cy="967200"/>
                </a:xfrm>
                <a:prstGeom prst="roundRect">
                  <a:avLst>
                    <a:gd name="adj" fmla="val 10000"/>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33" name="Rounded Rectangle 6"/>
                <p:cNvSpPr/>
                <p:nvPr/>
              </p:nvSpPr>
              <p:spPr>
                <a:xfrm>
                  <a:off x="2092380" y="417863"/>
                  <a:ext cx="1417173" cy="91054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dirty="0" smtClean="0"/>
                    <a:t>Analytics</a:t>
                  </a:r>
                  <a:endParaRPr lang="en-US" sz="1800" kern="1200" dirty="0"/>
                </a:p>
              </p:txBody>
            </p:sp>
          </p:grpSp>
          <p:grpSp>
            <p:nvGrpSpPr>
              <p:cNvPr id="36" name="Group 35"/>
              <p:cNvGrpSpPr/>
              <p:nvPr/>
            </p:nvGrpSpPr>
            <p:grpSpPr>
              <a:xfrm>
                <a:off x="7590918" y="4194763"/>
                <a:ext cx="1300583" cy="842196"/>
                <a:chOff x="2064051" y="583845"/>
                <a:chExt cx="1473829" cy="967200"/>
              </a:xfrm>
            </p:grpSpPr>
            <p:sp>
              <p:nvSpPr>
                <p:cNvPr id="37" name="Rounded Rectangle 36"/>
                <p:cNvSpPr/>
                <p:nvPr/>
              </p:nvSpPr>
              <p:spPr>
                <a:xfrm>
                  <a:off x="2064051" y="583845"/>
                  <a:ext cx="1473829" cy="967200"/>
                </a:xfrm>
                <a:prstGeom prst="roundRect">
                  <a:avLst>
                    <a:gd name="adj" fmla="val 10000"/>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38" name="Rounded Rectangle 6"/>
                <p:cNvSpPr/>
                <p:nvPr/>
              </p:nvSpPr>
              <p:spPr>
                <a:xfrm>
                  <a:off x="2092378" y="625138"/>
                  <a:ext cx="1417173" cy="91054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400" dirty="0" smtClean="0"/>
                    <a:t>Interpretive Research</a:t>
                  </a:r>
                  <a:endParaRPr lang="en-US" sz="1400" kern="1200" dirty="0"/>
                </a:p>
              </p:txBody>
            </p:sp>
          </p:grpSp>
          <p:grpSp>
            <p:nvGrpSpPr>
              <p:cNvPr id="39" name="Group 38"/>
              <p:cNvGrpSpPr/>
              <p:nvPr/>
            </p:nvGrpSpPr>
            <p:grpSpPr>
              <a:xfrm>
                <a:off x="9683519" y="1912435"/>
                <a:ext cx="1300583" cy="3041476"/>
                <a:chOff x="2064052" y="389535"/>
                <a:chExt cx="1473829" cy="967200"/>
              </a:xfrm>
            </p:grpSpPr>
            <p:sp>
              <p:nvSpPr>
                <p:cNvPr id="40" name="Rounded Rectangle 39"/>
                <p:cNvSpPr/>
                <p:nvPr/>
              </p:nvSpPr>
              <p:spPr>
                <a:xfrm>
                  <a:off x="2064052" y="389535"/>
                  <a:ext cx="1473829" cy="967200"/>
                </a:xfrm>
                <a:prstGeom prst="roundRect">
                  <a:avLst>
                    <a:gd name="adj" fmla="val 10000"/>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41" name="Rounded Rectangle 6"/>
                <p:cNvSpPr/>
                <p:nvPr/>
              </p:nvSpPr>
              <p:spPr>
                <a:xfrm>
                  <a:off x="2092380" y="417863"/>
                  <a:ext cx="1417173" cy="91054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600" dirty="0" smtClean="0"/>
                    <a:t>Reports &amp; Predictions</a:t>
                  </a:r>
                  <a:endParaRPr lang="en-US" sz="1600" kern="1200" dirty="0"/>
                </a:p>
              </p:txBody>
            </p:sp>
          </p:grpSp>
          <p:sp>
            <p:nvSpPr>
              <p:cNvPr id="46" name="Right Arrow 45"/>
              <p:cNvSpPr/>
              <p:nvPr/>
            </p:nvSpPr>
            <p:spPr>
              <a:xfrm>
                <a:off x="9022512" y="2029869"/>
                <a:ext cx="275723" cy="318270"/>
              </a:xfrm>
              <a:prstGeom prst="rightArrow">
                <a:avLst>
                  <a:gd name="adj1" fmla="val 60000"/>
                  <a:gd name="adj2" fmla="val 50000"/>
                </a:avLst>
              </a:prstGeom>
            </p:spPr>
            <p:style>
              <a:lnRef idx="0">
                <a:schemeClr val="accent1">
                  <a:tint val="60000"/>
                  <a:hueOff val="0"/>
                  <a:satOff val="0"/>
                  <a:lumOff val="0"/>
                  <a:alphaOff val="0"/>
                </a:schemeClr>
              </a:lnRef>
              <a:fillRef idx="3">
                <a:schemeClr val="accent1">
                  <a:tint val="60000"/>
                  <a:hueOff val="0"/>
                  <a:satOff val="0"/>
                  <a:lumOff val="0"/>
                  <a:alphaOff val="0"/>
                </a:schemeClr>
              </a:fillRef>
              <a:effectRef idx="2">
                <a:schemeClr val="accent1">
                  <a:tint val="60000"/>
                  <a:hueOff val="0"/>
                  <a:satOff val="0"/>
                  <a:lumOff val="0"/>
                  <a:alphaOff val="0"/>
                </a:schemeClr>
              </a:effectRef>
              <a:fontRef idx="minor">
                <a:schemeClr val="lt1"/>
              </a:fontRef>
            </p:style>
          </p:sp>
          <p:sp>
            <p:nvSpPr>
              <p:cNvPr id="47" name="Right Arrow 46"/>
              <p:cNvSpPr/>
              <p:nvPr/>
            </p:nvSpPr>
            <p:spPr>
              <a:xfrm>
                <a:off x="9024470" y="4349295"/>
                <a:ext cx="275723" cy="318270"/>
              </a:xfrm>
              <a:prstGeom prst="rightArrow">
                <a:avLst>
                  <a:gd name="adj1" fmla="val 60000"/>
                  <a:gd name="adj2" fmla="val 50000"/>
                </a:avLst>
              </a:prstGeom>
            </p:spPr>
            <p:style>
              <a:lnRef idx="0">
                <a:schemeClr val="accent1">
                  <a:tint val="60000"/>
                  <a:hueOff val="0"/>
                  <a:satOff val="0"/>
                  <a:lumOff val="0"/>
                  <a:alphaOff val="0"/>
                </a:schemeClr>
              </a:lnRef>
              <a:fillRef idx="3">
                <a:schemeClr val="accent1">
                  <a:tint val="60000"/>
                  <a:hueOff val="0"/>
                  <a:satOff val="0"/>
                  <a:lumOff val="0"/>
                  <a:alphaOff val="0"/>
                </a:schemeClr>
              </a:fillRef>
              <a:effectRef idx="2">
                <a:schemeClr val="accent1">
                  <a:tint val="60000"/>
                  <a:hueOff val="0"/>
                  <a:satOff val="0"/>
                  <a:lumOff val="0"/>
                  <a:alphaOff val="0"/>
                </a:schemeClr>
              </a:effectRef>
              <a:fontRef idx="minor">
                <a:schemeClr val="lt1"/>
              </a:fontRef>
            </p:style>
          </p:sp>
        </p:grpSp>
        <p:sp>
          <p:nvSpPr>
            <p:cNvPr id="2" name="Rectangle 1"/>
            <p:cNvSpPr/>
            <p:nvPr/>
          </p:nvSpPr>
          <p:spPr>
            <a:xfrm>
              <a:off x="1325880" y="937260"/>
              <a:ext cx="3897630" cy="5166360"/>
            </a:xfrm>
            <a:prstGeom prst="rect">
              <a:avLst/>
            </a:prstGeom>
            <a:noFill/>
            <a:ln w="44450">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0209867"/>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49705" y="554636"/>
            <a:ext cx="11287593" cy="5321508"/>
            <a:chOff x="1406235" y="928250"/>
            <a:chExt cx="9360034" cy="4170692"/>
          </a:xfrm>
        </p:grpSpPr>
        <p:pic>
          <p:nvPicPr>
            <p:cNvPr id="3" name="Picture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428540" y="928250"/>
              <a:ext cx="4337729" cy="4170692"/>
            </a:xfrm>
            <a:prstGeom prst="rect">
              <a:avLst/>
            </a:prstGeom>
          </p:spPr>
        </p:pic>
        <p:grpSp>
          <p:nvGrpSpPr>
            <p:cNvPr id="13" name="Group 12"/>
            <p:cNvGrpSpPr/>
            <p:nvPr/>
          </p:nvGrpSpPr>
          <p:grpSpPr>
            <a:xfrm>
              <a:off x="1406235" y="928250"/>
              <a:ext cx="4026398" cy="4170692"/>
              <a:chOff x="1406235" y="928250"/>
              <a:chExt cx="4026398" cy="4170692"/>
            </a:xfrm>
          </p:grpSpPr>
          <p:pic>
            <p:nvPicPr>
              <p:cNvPr id="9" name="Picture 8"/>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406235" y="3043144"/>
                <a:ext cx="4026397" cy="205579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406235" y="928250"/>
                <a:ext cx="4026398" cy="2115871"/>
              </a:xfrm>
              <a:prstGeom prst="rect">
                <a:avLst/>
              </a:prstGeom>
            </p:spPr>
          </p:pic>
        </p:grpSp>
      </p:grpSp>
      <p:pic>
        <p:nvPicPr>
          <p:cNvPr id="11" name="Picture 10" descr="AlphaFeaturesLOGO.jpg"/>
          <p:cNvPicPr>
            <a:picLocks noChangeAspect="1"/>
          </p:cNvPicPr>
          <p:nvPr/>
        </p:nvPicPr>
        <p:blipFill>
          <a:blip r:embed="rId6" cstate="hqprint">
            <a:alphaModFix/>
            <a:extLst>
              <a:ext uri="{28A0092B-C50C-407E-A947-70E740481C1C}">
                <a14:useLocalDpi xmlns:a14="http://schemas.microsoft.com/office/drawing/2010/main"/>
              </a:ext>
            </a:extLst>
          </a:blip>
          <a:stretch>
            <a:fillRect/>
          </a:stretch>
        </p:blipFill>
        <p:spPr>
          <a:xfrm>
            <a:off x="9923488" y="5636439"/>
            <a:ext cx="1998689" cy="659290"/>
          </a:xfrm>
          <a:prstGeom prst="rect">
            <a:avLst/>
          </a:prstGeom>
        </p:spPr>
      </p:pic>
    </p:spTree>
    <p:extLst>
      <p:ext uri="{BB962C8B-B14F-4D97-AF65-F5344CB8AC3E}">
        <p14:creationId xmlns:p14="http://schemas.microsoft.com/office/powerpoint/2010/main" val="12235685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873770" y="473031"/>
            <a:ext cx="8585388" cy="5515539"/>
          </a:xfrm>
          <a:prstGeom prst="rect">
            <a:avLst/>
          </a:prstGeom>
        </p:spPr>
      </p:pic>
    </p:spTree>
    <p:extLst>
      <p:ext uri="{BB962C8B-B14F-4D97-AF65-F5344CB8AC3E}">
        <p14:creationId xmlns:p14="http://schemas.microsoft.com/office/powerpoint/2010/main" val="1168170116"/>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1061595"/>
            <a:ext cx="12192000" cy="3835400"/>
          </a:xfrm>
          <a:prstGeom prst="rect">
            <a:avLst/>
          </a:prstGeom>
        </p:spPr>
      </p:pic>
      <p:sp>
        <p:nvSpPr>
          <p:cNvPr id="3" name="Rectangle 2"/>
          <p:cNvSpPr/>
          <p:nvPr/>
        </p:nvSpPr>
        <p:spPr>
          <a:xfrm>
            <a:off x="229849" y="5076877"/>
            <a:ext cx="11732302" cy="954107"/>
          </a:xfrm>
          <a:prstGeom prst="rect">
            <a:avLst/>
          </a:prstGeom>
        </p:spPr>
        <p:txBody>
          <a:bodyPr wrap="square">
            <a:spAutoFit/>
          </a:bodyPr>
          <a:lstStyle/>
          <a:p>
            <a:r>
              <a:rPr lang="en-US" sz="2800" dirty="0"/>
              <a:t>“Because of styles people are separated. Research your own experience, absorb what is useful, reject what is useless, add what is essentially your own.”</a:t>
            </a:r>
          </a:p>
        </p:txBody>
      </p:sp>
    </p:spTree>
    <p:extLst>
      <p:ext uri="{BB962C8B-B14F-4D97-AF65-F5344CB8AC3E}">
        <p14:creationId xmlns:p14="http://schemas.microsoft.com/office/powerpoint/2010/main" val="1320635877"/>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647990" y="996269"/>
            <a:ext cx="3028014" cy="3867460"/>
            <a:chOff x="716274" y="794481"/>
            <a:chExt cx="3028014" cy="3867460"/>
          </a:xfrm>
        </p:grpSpPr>
        <p:sp>
          <p:nvSpPr>
            <p:cNvPr id="2" name="TextBox 1"/>
            <p:cNvSpPr txBox="1"/>
            <p:nvPr/>
          </p:nvSpPr>
          <p:spPr>
            <a:xfrm>
              <a:off x="716274" y="794481"/>
              <a:ext cx="2991525" cy="646331"/>
            </a:xfrm>
            <a:prstGeom prst="rect">
              <a:avLst/>
            </a:prstGeom>
            <a:solidFill>
              <a:schemeClr val="bg1"/>
            </a:solidFill>
          </p:spPr>
          <p:txBody>
            <a:bodyPr wrap="none" rtlCol="0">
              <a:spAutoFit/>
            </a:bodyPr>
            <a:lstStyle/>
            <a:p>
              <a:r>
                <a:rPr lang="en-US" sz="3600" dirty="0" smtClean="0"/>
                <a:t>QUANTITATIVE</a:t>
              </a:r>
              <a:r>
                <a:rPr lang="en-US" dirty="0" smtClean="0"/>
                <a:t> </a:t>
              </a:r>
              <a:endParaRPr lang="en-US" dirty="0"/>
            </a:p>
          </p:txBody>
        </p:sp>
        <p:sp>
          <p:nvSpPr>
            <p:cNvPr id="3" name="Oval 2"/>
            <p:cNvSpPr/>
            <p:nvPr/>
          </p:nvSpPr>
          <p:spPr>
            <a:xfrm>
              <a:off x="716274" y="1680652"/>
              <a:ext cx="3028014" cy="298128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p:cNvGrpSpPr/>
          <p:nvPr/>
        </p:nvGrpSpPr>
        <p:grpSpPr>
          <a:xfrm>
            <a:off x="8439506" y="996269"/>
            <a:ext cx="3104504" cy="3867460"/>
            <a:chOff x="8507790" y="794481"/>
            <a:chExt cx="3104504" cy="3867460"/>
          </a:xfrm>
        </p:grpSpPr>
        <p:sp>
          <p:nvSpPr>
            <p:cNvPr id="4" name="TextBox 3"/>
            <p:cNvSpPr txBox="1"/>
            <p:nvPr/>
          </p:nvSpPr>
          <p:spPr>
            <a:xfrm>
              <a:off x="8507790" y="794481"/>
              <a:ext cx="3104504" cy="646331"/>
            </a:xfrm>
            <a:prstGeom prst="rect">
              <a:avLst/>
            </a:prstGeom>
            <a:solidFill>
              <a:schemeClr val="tx1"/>
            </a:solidFill>
          </p:spPr>
          <p:txBody>
            <a:bodyPr wrap="none" rtlCol="0">
              <a:spAutoFit/>
            </a:bodyPr>
            <a:lstStyle/>
            <a:p>
              <a:r>
                <a:rPr lang="en-US" sz="3600" dirty="0" smtClean="0">
                  <a:solidFill>
                    <a:schemeClr val="bg1"/>
                  </a:solidFill>
                </a:rPr>
                <a:t>FUNDAMENTAL</a:t>
              </a:r>
              <a:endParaRPr lang="en-US" dirty="0">
                <a:solidFill>
                  <a:schemeClr val="bg1"/>
                </a:solidFill>
              </a:endParaRPr>
            </a:p>
          </p:txBody>
        </p:sp>
        <p:sp>
          <p:nvSpPr>
            <p:cNvPr id="5" name="Oval 4"/>
            <p:cNvSpPr/>
            <p:nvPr/>
          </p:nvSpPr>
          <p:spPr>
            <a:xfrm>
              <a:off x="8546035" y="1680652"/>
              <a:ext cx="3028014" cy="2981289"/>
            </a:xfrm>
            <a:prstGeom prst="ellipse">
              <a:avLst/>
            </a:prstGeom>
            <a:solidFill>
              <a:schemeClr val="bg1"/>
            </a:solidFill>
            <a:ln w="146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613380" y="996269"/>
            <a:ext cx="6965240" cy="4865463"/>
            <a:chOff x="2613380" y="996269"/>
            <a:chExt cx="6965240" cy="4865463"/>
          </a:xfrm>
        </p:grpSpPr>
        <p:grpSp>
          <p:nvGrpSpPr>
            <p:cNvPr id="13" name="Group 12"/>
            <p:cNvGrpSpPr/>
            <p:nvPr/>
          </p:nvGrpSpPr>
          <p:grpSpPr>
            <a:xfrm>
              <a:off x="4304228" y="996269"/>
              <a:ext cx="3526720" cy="3979292"/>
              <a:chOff x="4242881" y="794481"/>
              <a:chExt cx="3526720" cy="3979292"/>
            </a:xfrm>
          </p:grpSpPr>
          <p:pic>
            <p:nvPicPr>
              <p:cNvPr id="8" name="Picture 7"/>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4403764" y="1568819"/>
                <a:ext cx="3204954" cy="3204954"/>
              </a:xfrm>
              <a:prstGeom prst="rect">
                <a:avLst/>
              </a:prstGeom>
            </p:spPr>
          </p:pic>
          <p:grpSp>
            <p:nvGrpSpPr>
              <p:cNvPr id="12" name="Group 11"/>
              <p:cNvGrpSpPr/>
              <p:nvPr/>
            </p:nvGrpSpPr>
            <p:grpSpPr>
              <a:xfrm>
                <a:off x="4242881" y="794481"/>
                <a:ext cx="3526720" cy="646331"/>
                <a:chOff x="4242881" y="794481"/>
                <a:chExt cx="3526720" cy="646331"/>
              </a:xfrm>
            </p:grpSpPr>
            <p:sp>
              <p:nvSpPr>
                <p:cNvPr id="9" name="TextBox 8"/>
                <p:cNvSpPr txBox="1"/>
                <p:nvPr/>
              </p:nvSpPr>
              <p:spPr>
                <a:xfrm>
                  <a:off x="4242881" y="794481"/>
                  <a:ext cx="1572803" cy="646331"/>
                </a:xfrm>
                <a:prstGeom prst="rect">
                  <a:avLst/>
                </a:prstGeom>
                <a:solidFill>
                  <a:schemeClr val="tx1"/>
                </a:solidFill>
              </p:spPr>
              <p:txBody>
                <a:bodyPr wrap="none" rtlCol="0">
                  <a:spAutoFit/>
                </a:bodyPr>
                <a:lstStyle/>
                <a:p>
                  <a:r>
                    <a:rPr lang="en-US" sz="3600" dirty="0" smtClean="0">
                      <a:solidFill>
                        <a:schemeClr val="bg1"/>
                      </a:solidFill>
                    </a:rPr>
                    <a:t>QUANT</a:t>
                  </a:r>
                  <a:endParaRPr lang="en-US" dirty="0">
                    <a:solidFill>
                      <a:schemeClr val="bg1"/>
                    </a:solidFill>
                  </a:endParaRPr>
                </a:p>
              </p:txBody>
            </p:sp>
            <p:sp>
              <p:nvSpPr>
                <p:cNvPr id="10" name="TextBox 9"/>
                <p:cNvSpPr txBox="1"/>
                <p:nvPr/>
              </p:nvSpPr>
              <p:spPr>
                <a:xfrm>
                  <a:off x="5695764" y="794481"/>
                  <a:ext cx="2073837" cy="646331"/>
                </a:xfrm>
                <a:prstGeom prst="rect">
                  <a:avLst/>
                </a:prstGeom>
                <a:solidFill>
                  <a:schemeClr val="bg1"/>
                </a:solidFill>
              </p:spPr>
              <p:txBody>
                <a:bodyPr wrap="none" rtlCol="0">
                  <a:spAutoFit/>
                </a:bodyPr>
                <a:lstStyle/>
                <a:p>
                  <a:r>
                    <a:rPr lang="en-US" sz="3600" dirty="0" smtClean="0"/>
                    <a:t>AMENTAL</a:t>
                  </a:r>
                  <a:r>
                    <a:rPr lang="en-US" dirty="0" smtClean="0"/>
                    <a:t> </a:t>
                  </a:r>
                  <a:endParaRPr lang="en-US" dirty="0"/>
                </a:p>
              </p:txBody>
            </p:sp>
          </p:grpSp>
        </p:grpSp>
        <p:sp>
          <p:nvSpPr>
            <p:cNvPr id="16" name="TextBox 15"/>
            <p:cNvSpPr txBox="1"/>
            <p:nvPr/>
          </p:nvSpPr>
          <p:spPr>
            <a:xfrm>
              <a:off x="2613380" y="5215401"/>
              <a:ext cx="6965240" cy="646331"/>
            </a:xfrm>
            <a:prstGeom prst="rect">
              <a:avLst/>
            </a:prstGeom>
            <a:noFill/>
          </p:spPr>
          <p:txBody>
            <a:bodyPr wrap="none" rtlCol="0">
              <a:spAutoFit/>
            </a:bodyPr>
            <a:lstStyle/>
            <a:p>
              <a:r>
                <a:rPr lang="en-US" sz="3600" dirty="0" smtClean="0"/>
                <a:t>DATA IS BRINGING THEM TOGETHER</a:t>
              </a:r>
              <a:endParaRPr lang="en-US" sz="3600" dirty="0"/>
            </a:p>
          </p:txBody>
        </p:sp>
      </p:grpSp>
    </p:spTree>
    <p:extLst>
      <p:ext uri="{BB962C8B-B14F-4D97-AF65-F5344CB8AC3E}">
        <p14:creationId xmlns:p14="http://schemas.microsoft.com/office/powerpoint/2010/main" val="11768639"/>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569625" y="2125597"/>
            <a:ext cx="11262610" cy="2841265"/>
          </a:xfrm>
          <a:prstGeom prst="rect">
            <a:avLst/>
          </a:prstGeom>
        </p:spPr>
      </p:pic>
      <p:sp>
        <p:nvSpPr>
          <p:cNvPr id="3" name="Rectangle 2"/>
          <p:cNvSpPr/>
          <p:nvPr/>
        </p:nvSpPr>
        <p:spPr>
          <a:xfrm>
            <a:off x="1786327" y="917271"/>
            <a:ext cx="8829207" cy="954107"/>
          </a:xfrm>
          <a:prstGeom prst="rect">
            <a:avLst/>
          </a:prstGeom>
        </p:spPr>
        <p:txBody>
          <a:bodyPr wrap="square">
            <a:spAutoFit/>
          </a:bodyPr>
          <a:lstStyle/>
          <a:p>
            <a:pPr algn="ctr"/>
            <a:r>
              <a:rPr lang="en-US" sz="2800" dirty="0"/>
              <a:t>“No man is better than a machine. No machine is better than a man with a machine.”</a:t>
            </a:r>
          </a:p>
        </p:txBody>
      </p:sp>
      <p:sp>
        <p:nvSpPr>
          <p:cNvPr id="4" name="TextBox 3"/>
          <p:cNvSpPr txBox="1"/>
          <p:nvPr/>
        </p:nvSpPr>
        <p:spPr>
          <a:xfrm>
            <a:off x="2046908" y="5456420"/>
            <a:ext cx="8308044" cy="523220"/>
          </a:xfrm>
          <a:prstGeom prst="rect">
            <a:avLst/>
          </a:prstGeom>
          <a:noFill/>
        </p:spPr>
        <p:txBody>
          <a:bodyPr wrap="none" rtlCol="0">
            <a:spAutoFit/>
          </a:bodyPr>
          <a:lstStyle/>
          <a:p>
            <a:r>
              <a:rPr lang="en-US" sz="2800" dirty="0" smtClean="0"/>
              <a:t>Data is the equalizer, from many sources and loads of it.</a:t>
            </a:r>
            <a:endParaRPr lang="en-US" sz="2800" dirty="0"/>
          </a:p>
        </p:txBody>
      </p:sp>
    </p:spTree>
    <p:extLst>
      <p:ext uri="{BB962C8B-B14F-4D97-AF65-F5344CB8AC3E}">
        <p14:creationId xmlns:p14="http://schemas.microsoft.com/office/powerpoint/2010/main" val="800051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1642241"/>
            <a:ext cx="12192000" cy="3573517"/>
          </a:xfrm>
          <a:prstGeom prst="rect">
            <a:avLst/>
          </a:prstGeom>
        </p:spPr>
      </p:pic>
    </p:spTree>
    <p:extLst>
      <p:ext uri="{BB962C8B-B14F-4D97-AF65-F5344CB8AC3E}">
        <p14:creationId xmlns:p14="http://schemas.microsoft.com/office/powerpoint/2010/main" val="113963873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866931" y="764498"/>
            <a:ext cx="3212892" cy="4819338"/>
          </a:xfrm>
          <a:prstGeom prst="rect">
            <a:avLst/>
          </a:prstGeom>
        </p:spPr>
      </p:pic>
      <p:sp>
        <p:nvSpPr>
          <p:cNvPr id="3" name="Rectangle 2"/>
          <p:cNvSpPr/>
          <p:nvPr/>
        </p:nvSpPr>
        <p:spPr>
          <a:xfrm>
            <a:off x="4996721" y="1466007"/>
            <a:ext cx="6635646" cy="3416320"/>
          </a:xfrm>
          <a:prstGeom prst="rect">
            <a:avLst/>
          </a:prstGeom>
        </p:spPr>
        <p:txBody>
          <a:bodyPr wrap="square">
            <a:spAutoFit/>
          </a:bodyPr>
          <a:lstStyle/>
          <a:p>
            <a:r>
              <a:rPr lang="en-US" sz="3600" dirty="0"/>
              <a:t>“Investors operate with limited funds and limited intelligence. They do not need to know everything. As long as they understand something better than others, they have an edge.” </a:t>
            </a:r>
          </a:p>
        </p:txBody>
      </p:sp>
    </p:spTree>
    <p:extLst>
      <p:ext uri="{BB962C8B-B14F-4D97-AF65-F5344CB8AC3E}">
        <p14:creationId xmlns:p14="http://schemas.microsoft.com/office/powerpoint/2010/main" val="50162197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455978" y="1499019"/>
            <a:ext cx="11386252" cy="3539430"/>
            <a:chOff x="530929" y="1364108"/>
            <a:chExt cx="11386252" cy="3539430"/>
          </a:xfrm>
        </p:grpSpPr>
        <p:pic>
          <p:nvPicPr>
            <p:cNvPr id="2" name="Picture 1"/>
            <p:cNvPicPr>
              <a:picLocks noChangeAspect="1"/>
            </p:cNvPicPr>
            <p:nvPr/>
          </p:nvPicPr>
          <p:blipFill>
            <a:blip r:embed="rId3"/>
            <a:stretch>
              <a:fillRect/>
            </a:stretch>
          </p:blipFill>
          <p:spPr>
            <a:xfrm>
              <a:off x="530929" y="1364108"/>
              <a:ext cx="5194783" cy="3522685"/>
            </a:xfrm>
            <a:prstGeom prst="rect">
              <a:avLst/>
            </a:prstGeom>
          </p:spPr>
        </p:pic>
        <p:sp>
          <p:nvSpPr>
            <p:cNvPr id="3" name="Rectangle 2"/>
            <p:cNvSpPr/>
            <p:nvPr/>
          </p:nvSpPr>
          <p:spPr>
            <a:xfrm>
              <a:off x="5821181" y="1364108"/>
              <a:ext cx="6096000" cy="3539430"/>
            </a:xfrm>
            <a:prstGeom prst="rect">
              <a:avLst/>
            </a:prstGeom>
          </p:spPr>
          <p:txBody>
            <a:bodyPr>
              <a:spAutoFit/>
            </a:bodyPr>
            <a:lstStyle/>
            <a:p>
              <a:r>
                <a:rPr lang="en-US" sz="3200" dirty="0"/>
                <a:t>“We collect all the publicly available data we can find that we believe might bear on the movement of the prices of tradable instruments…Our models use this data to make predictions about future price changes.”</a:t>
              </a:r>
            </a:p>
          </p:txBody>
        </p:sp>
      </p:grpSp>
    </p:spTree>
    <p:extLst>
      <p:ext uri="{BB962C8B-B14F-4D97-AF65-F5344CB8AC3E}">
        <p14:creationId xmlns:p14="http://schemas.microsoft.com/office/powerpoint/2010/main" val="188718573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509668" y="1485723"/>
            <a:ext cx="11163055" cy="3236180"/>
            <a:chOff x="509668" y="1485723"/>
            <a:chExt cx="11163055" cy="3236180"/>
          </a:xfrm>
        </p:grpSpPr>
        <p:pic>
          <p:nvPicPr>
            <p:cNvPr id="2" name="Picture 1"/>
            <p:cNvPicPr>
              <a:picLocks noChangeAspect="1"/>
            </p:cNvPicPr>
            <p:nvPr/>
          </p:nvPicPr>
          <p:blipFill>
            <a:blip r:embed="rId3"/>
            <a:stretch>
              <a:fillRect/>
            </a:stretch>
          </p:blipFill>
          <p:spPr>
            <a:xfrm>
              <a:off x="509668" y="1485723"/>
              <a:ext cx="3967780" cy="3236180"/>
            </a:xfrm>
            <a:prstGeom prst="rect">
              <a:avLst/>
            </a:prstGeom>
          </p:spPr>
        </p:pic>
        <p:pic>
          <p:nvPicPr>
            <p:cNvPr id="3" name="Picture 2"/>
            <p:cNvPicPr>
              <a:picLocks noChangeAspect="1"/>
            </p:cNvPicPr>
            <p:nvPr/>
          </p:nvPicPr>
          <p:blipFill>
            <a:blip r:embed="rId4"/>
            <a:stretch>
              <a:fillRect/>
            </a:stretch>
          </p:blipFill>
          <p:spPr>
            <a:xfrm>
              <a:off x="7704943" y="1485723"/>
              <a:ext cx="3967780" cy="3236180"/>
            </a:xfrm>
            <a:prstGeom prst="rect">
              <a:avLst/>
            </a:prstGeom>
          </p:spPr>
        </p:pic>
        <p:pic>
          <p:nvPicPr>
            <p:cNvPr id="6" name="Picture 5"/>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4476006" y="1485723"/>
              <a:ext cx="3230380" cy="3230380"/>
            </a:xfrm>
            <a:prstGeom prst="rect">
              <a:avLst/>
            </a:prstGeom>
          </p:spPr>
        </p:pic>
      </p:grpSp>
    </p:spTree>
    <p:extLst>
      <p:ext uri="{BB962C8B-B14F-4D97-AF65-F5344CB8AC3E}">
        <p14:creationId xmlns:p14="http://schemas.microsoft.com/office/powerpoint/2010/main" val="17022178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304144" y="321706"/>
            <a:ext cx="9413823" cy="5813448"/>
          </a:xfrm>
          <a:prstGeom prst="rect">
            <a:avLst/>
          </a:prstGeom>
        </p:spPr>
      </p:pic>
    </p:spTree>
    <p:extLst>
      <p:ext uri="{BB962C8B-B14F-4D97-AF65-F5344CB8AC3E}">
        <p14:creationId xmlns:p14="http://schemas.microsoft.com/office/powerpoint/2010/main" val="61737430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64629" y="277865"/>
            <a:ext cx="11062741" cy="5762625"/>
          </a:xfrm>
          <a:prstGeom prst="rect">
            <a:avLst/>
          </a:prstGeom>
        </p:spPr>
      </p:pic>
    </p:spTree>
    <p:extLst>
      <p:ext uri="{BB962C8B-B14F-4D97-AF65-F5344CB8AC3E}">
        <p14:creationId xmlns:p14="http://schemas.microsoft.com/office/powerpoint/2010/main" val="66525254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15763" y="689547"/>
            <a:ext cx="10960474" cy="5219273"/>
          </a:xfrm>
          <a:prstGeom prst="rect">
            <a:avLst/>
          </a:prstGeom>
        </p:spPr>
      </p:pic>
    </p:spTree>
    <p:extLst>
      <p:ext uri="{BB962C8B-B14F-4D97-AF65-F5344CB8AC3E}">
        <p14:creationId xmlns:p14="http://schemas.microsoft.com/office/powerpoint/2010/main" val="168365930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xmlns="" name="Retrospect" id="{5F128B03-DCCA-4EEB-AB3B-CF2899314A46}" vid="{9CC26709-368C-4D72-9060-94E5B3FF3C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132341</TotalTime>
  <Words>1466</Words>
  <Application>Microsoft Macintosh PowerPoint</Application>
  <PresentationFormat>Custom</PresentationFormat>
  <Paragraphs>103</Paragraphs>
  <Slides>22</Slides>
  <Notes>21</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Retrospect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Unstructured data is growing rapidly</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Alphafeatures</dc:title>
  <dc:creator>Robert Passarella</dc:creator>
  <cp:lastModifiedBy>Sophia DeMartini</cp:lastModifiedBy>
  <cp:revision>230</cp:revision>
  <cp:lastPrinted>2017-09-24T16:13:52Z</cp:lastPrinted>
  <dcterms:created xsi:type="dcterms:W3CDTF">2016-12-31T16:16:28Z</dcterms:created>
  <dcterms:modified xsi:type="dcterms:W3CDTF">2017-09-26T02:36:40Z</dcterms:modified>
</cp:coreProperties>
</file>