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HDFS is faster than other distributed storage systems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Fast in part because it supports data locality.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The job was TeraValidate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Two runs processed the same input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AWS CloudWatch chart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Shape 4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Shape 5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Shape 5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Shape 6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Shape 6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Designed and built for containers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My spark job failed with ClassNotFound exception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I had to change my Tomcat port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Containers create more isolation layers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Still very fast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This other person install only on his container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What if I have a server program like Tomcat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Both my Tomcat and your Tomcat can open the same port under different IPs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Like having VMS such that each program is the only program running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We have pod 1, 2, and 3.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Each pod gets a unique virtual IP address like 10.0.0.2.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Virtual pod IPs look very different from physical IP addresses of cluster nodes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Becomes important later when looking at Spark and HDFS together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3"/>
              </a:buClr>
              <a:buFont typeface="Arial"/>
              <a:buNone/>
              <a:defRPr b="1" i="0" sz="4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4710389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471038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5" name="Shape 55"/>
          <p:cNvSpPr/>
          <p:nvPr/>
        </p:nvSpPr>
        <p:spPr>
          <a:xfrm>
            <a:off x="0" y="5089160"/>
            <a:ext cx="9144000" cy="5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159" y="4458585"/>
            <a:ext cx="334800" cy="6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ithub.com/apache-spark-on-k8s/kubernetes-HDFS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hyperlink" Target="https://github.com/apache-spark-on-k8s/kubernetes-HDF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sciinema.org/a/136150?speed=2" TargetMode="External"/><Relationship Id="rId4" Type="http://schemas.openxmlformats.org/officeDocument/2006/relationships/hyperlink" Target="https://asciinema.org/a/136165?speed=2.0" TargetMode="External"/><Relationship Id="rId5" Type="http://schemas.openxmlformats.org/officeDocument/2006/relationships/hyperlink" Target="https://asciinema.org/a/136166?speed=1.5" TargetMode="External"/><Relationship Id="rId6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26.png"/><Relationship Id="rId8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9.png"/><Relationship Id="rId6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25.png"/><Relationship Id="rId6" Type="http://schemas.openxmlformats.org/officeDocument/2006/relationships/image" Target="../media/image19.png"/><Relationship Id="rId7" Type="http://schemas.openxmlformats.org/officeDocument/2006/relationships/image" Target="../media/image24.png"/><Relationship Id="rId8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hyperlink" Target="http://github.com/apache-spark-on-k8s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github.com/apache-spark-on-k8s" TargetMode="External"/><Relationship Id="rId4" Type="http://schemas.openxmlformats.org/officeDocument/2006/relationships/hyperlink" Target="http://apache-spark-developers-list.1001551.n3.nabble.com/SPIP-Spark-on-Kubernetes-td22147.html" TargetMode="External"/><Relationship Id="rId5" Type="http://schemas.openxmlformats.org/officeDocument/2006/relationships/hyperlink" Target="https://spark-summit.org/2017/events/apache-spark-on-kubernetes/" TargetMode="External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625"/>
            <a:ext cx="9144000" cy="395955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>
            <p:ph type="ctrTitle"/>
          </p:nvPr>
        </p:nvSpPr>
        <p:spPr>
          <a:xfrm>
            <a:off x="311700" y="597975"/>
            <a:ext cx="8520600" cy="1589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HDFS on Kubernetes -- Lessons Learned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11700" y="2686371"/>
            <a:ext cx="8520600" cy="886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Kimoon Kim, Pepperdata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4775" y="4127975"/>
            <a:ext cx="1594444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875" y="3155075"/>
            <a:ext cx="1266875" cy="12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about storage?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Spark on </a:t>
            </a:r>
            <a:r>
              <a:rPr lang="en"/>
              <a:t>Kubernetes supports cloud storages like S3.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Your data is often stored on HDFS.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Run HDFS itself on Kubernetes -- </a:t>
            </a:r>
            <a:r>
              <a:rPr lang="en" u="sng">
                <a:solidFill>
                  <a:schemeClr val="hlink"/>
                </a:solidFill>
                <a:hlinkClick r:id="rId3"/>
              </a:rPr>
              <a:t>github.com/apache-spark-on-k8s/kubernetes-HDFS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Access remote HDFS running outside Kubernetes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2784" y="4590269"/>
            <a:ext cx="880775" cy="4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HDFS on Kubernetes</a:t>
            </a:r>
          </a:p>
        </p:txBody>
      </p:sp>
      <p:sp>
        <p:nvSpPr>
          <p:cNvPr id="189" name="Shape 189"/>
          <p:cNvSpPr/>
          <p:nvPr/>
        </p:nvSpPr>
        <p:spPr>
          <a:xfrm>
            <a:off x="1002550" y="1283175"/>
            <a:ext cx="4980900" cy="364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6197425" y="1283198"/>
            <a:ext cx="2700600" cy="364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 txBox="1"/>
          <p:nvPr/>
        </p:nvSpPr>
        <p:spPr>
          <a:xfrm>
            <a:off x="1022400" y="4358050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A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6189625" y="43005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B</a:t>
            </a:r>
          </a:p>
        </p:txBody>
      </p:sp>
      <p:sp>
        <p:nvSpPr>
          <p:cNvPr id="193" name="Shape 193"/>
          <p:cNvSpPr/>
          <p:nvPr/>
        </p:nvSpPr>
        <p:spPr>
          <a:xfrm>
            <a:off x="1338100" y="1431975"/>
            <a:ext cx="1873200" cy="9126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1685300" y="1433625"/>
            <a:ext cx="1068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 Pod</a:t>
            </a:r>
          </a:p>
        </p:txBody>
      </p:sp>
      <p:sp>
        <p:nvSpPr>
          <p:cNvPr id="195" name="Shape 195"/>
          <p:cNvSpPr/>
          <p:nvPr/>
        </p:nvSpPr>
        <p:spPr>
          <a:xfrm>
            <a:off x="3624100" y="1431975"/>
            <a:ext cx="1873200" cy="9126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x="3844200" y="1433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197" name="Shape 197"/>
          <p:cNvSpPr/>
          <p:nvPr/>
        </p:nvSpPr>
        <p:spPr>
          <a:xfrm>
            <a:off x="6595900" y="1433114"/>
            <a:ext cx="1873200" cy="8589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 txBox="1"/>
          <p:nvPr/>
        </p:nvSpPr>
        <p:spPr>
          <a:xfrm>
            <a:off x="6814800" y="1433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2242725" y="1988562"/>
            <a:ext cx="1120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10.0.0.2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962287" y="451045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196.0.0.5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6149887" y="44816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196.0.0.6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4528725" y="1988562"/>
            <a:ext cx="1120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10.0.0.3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7500525" y="1935925"/>
            <a:ext cx="1120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10.0.1.2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805" y="17904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5017" y="1731224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117" y="17904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37900" y="1457925"/>
            <a:ext cx="887400" cy="5127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152400" y="1533100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Client</a:t>
            </a:r>
          </a:p>
        </p:txBody>
      </p:sp>
      <p:sp>
        <p:nvSpPr>
          <p:cNvPr id="209" name="Shape 209"/>
          <p:cNvSpPr/>
          <p:nvPr/>
        </p:nvSpPr>
        <p:spPr>
          <a:xfrm>
            <a:off x="37900" y="2677125"/>
            <a:ext cx="887400" cy="5127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 txBox="1"/>
          <p:nvPr/>
        </p:nvSpPr>
        <p:spPr>
          <a:xfrm>
            <a:off x="152400" y="2752300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Client</a:t>
            </a:r>
          </a:p>
        </p:txBody>
      </p:sp>
      <p:sp>
        <p:nvSpPr>
          <p:cNvPr id="211" name="Shape 211"/>
          <p:cNvSpPr/>
          <p:nvPr/>
        </p:nvSpPr>
        <p:spPr>
          <a:xfrm>
            <a:off x="1338100" y="2574975"/>
            <a:ext cx="1873200" cy="9981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1685300" y="2576625"/>
            <a:ext cx="1068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 Pod</a:t>
            </a:r>
          </a:p>
        </p:txBody>
      </p:sp>
      <p:sp>
        <p:nvSpPr>
          <p:cNvPr id="213" name="Shape 213"/>
          <p:cNvSpPr/>
          <p:nvPr/>
        </p:nvSpPr>
        <p:spPr>
          <a:xfrm>
            <a:off x="3624100" y="2574975"/>
            <a:ext cx="1873200" cy="9981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3844200" y="2576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215" name="Shape 215"/>
          <p:cNvSpPr/>
          <p:nvPr/>
        </p:nvSpPr>
        <p:spPr>
          <a:xfrm>
            <a:off x="6595900" y="2576221"/>
            <a:ext cx="1873200" cy="939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6814800" y="2576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2242725" y="3190783"/>
            <a:ext cx="11208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10.0.0.4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4528725" y="3190783"/>
            <a:ext cx="11208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10.0.0.5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7500525" y="3133219"/>
            <a:ext cx="11208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10.0.1.3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805" y="29334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5017" y="2874224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117" y="29334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7484300" y="391325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Job 1</a:t>
            </a:r>
          </a:p>
        </p:txBody>
      </p:sp>
      <p:sp>
        <p:nvSpPr>
          <p:cNvPr id="224" name="Shape 224"/>
          <p:cNvSpPr/>
          <p:nvPr/>
        </p:nvSpPr>
        <p:spPr>
          <a:xfrm>
            <a:off x="8103325" y="557875"/>
            <a:ext cx="782100" cy="789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7484300" y="619925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Job 2</a:t>
            </a:r>
          </a:p>
        </p:txBody>
      </p:sp>
      <p:sp>
        <p:nvSpPr>
          <p:cNvPr id="226" name="Shape 226"/>
          <p:cNvSpPr/>
          <p:nvPr/>
        </p:nvSpPr>
        <p:spPr>
          <a:xfrm>
            <a:off x="8103325" y="786475"/>
            <a:ext cx="782100" cy="78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278400" y="3937525"/>
            <a:ext cx="1873200" cy="51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 txBox="1"/>
          <p:nvPr/>
        </p:nvSpPr>
        <p:spPr>
          <a:xfrm>
            <a:off x="1261900" y="4005575"/>
            <a:ext cx="16074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Namenode Pod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1405" y="40764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3238525" y="3937525"/>
            <a:ext cx="1993200" cy="51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 txBox="1"/>
          <p:nvPr/>
        </p:nvSpPr>
        <p:spPr>
          <a:xfrm>
            <a:off x="3304975" y="400030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1</a:t>
            </a:r>
          </a:p>
        </p:txBody>
      </p:sp>
      <p:sp>
        <p:nvSpPr>
          <p:cNvPr id="232" name="Shape 232"/>
          <p:cNvSpPr/>
          <p:nvPr/>
        </p:nvSpPr>
        <p:spPr>
          <a:xfrm>
            <a:off x="6262900" y="3860675"/>
            <a:ext cx="1873200" cy="51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 txBox="1"/>
          <p:nvPr/>
        </p:nvSpPr>
        <p:spPr>
          <a:xfrm>
            <a:off x="6263650" y="392345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2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605" y="40764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4405" y="40002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7484300" y="848525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HDFS</a:t>
            </a:r>
          </a:p>
        </p:txBody>
      </p:sp>
      <p:sp>
        <p:nvSpPr>
          <p:cNvPr id="237" name="Shape 237"/>
          <p:cNvSpPr/>
          <p:nvPr/>
        </p:nvSpPr>
        <p:spPr>
          <a:xfrm>
            <a:off x="8103325" y="1015075"/>
            <a:ext cx="782100" cy="789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4299" y="4154169"/>
            <a:ext cx="782100" cy="73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249" y="4163319"/>
            <a:ext cx="782100" cy="73118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3997000" y="4487125"/>
            <a:ext cx="11631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HostPath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7197400" y="4334725"/>
            <a:ext cx="11631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HostPath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217125" y="4805950"/>
            <a:ext cx="43116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152400" marR="152400" rtl="0"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24292E"/>
                </a:solidFill>
                <a:highlight>
                  <a:srgbClr val="F6F8FA"/>
                </a:highlight>
                <a:latin typeface="Comic Sans MS"/>
                <a:ea typeface="Comic Sans MS"/>
                <a:cs typeface="Comic Sans MS"/>
                <a:sym typeface="Comic Sans MS"/>
              </a:rPr>
              <a:t>hdfs-namenode-selector = hdfs-namenode-0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881125" y="576625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accent5"/>
                </a:solidFill>
                <a:hlinkClick r:id="rId5"/>
              </a:rPr>
              <a:t>github.com/apache-spark-on-k8s/kubernetes-HDFS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Demo - Spark on K8s accessing</a:t>
            </a:r>
            <a:br>
              <a:rPr lang="en"/>
            </a:br>
            <a:r>
              <a:rPr lang="en"/>
              <a:t> secure HDFS</a:t>
            </a:r>
          </a:p>
        </p:txBody>
      </p:sp>
      <p:sp>
        <p:nvSpPr>
          <p:cNvPr id="249" name="Shape 249"/>
          <p:cNvSpPr txBox="1"/>
          <p:nvPr>
            <p:ph idx="4294967295" type="body"/>
          </p:nvPr>
        </p:nvSpPr>
        <p:spPr>
          <a:xfrm>
            <a:off x="1363775" y="3311850"/>
            <a:ext cx="6567300" cy="113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Launch HDFS on K8s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Run a Spark job on K8s to use HDFS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 u="sng">
                <a:solidFill>
                  <a:schemeClr val="hlink"/>
                </a:solidFill>
                <a:hlinkClick r:id="rId5"/>
              </a:rPr>
              <a:t>Check the job pods</a:t>
            </a:r>
          </a:p>
        </p:txBody>
      </p:sp>
      <p:pic>
        <p:nvPicPr>
          <p:cNvPr id="250" name="Shape 2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2784" y="4590269"/>
            <a:ext cx="880775" cy="4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Problems we fixed in Spark on K8s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311700" y="1152475"/>
            <a:ext cx="5022300" cy="382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400"/>
              <a:t>HDFS data locality support --</a:t>
            </a:r>
            <a:br>
              <a:rPr lang="en" sz="2400"/>
            </a:br>
            <a:r>
              <a:rPr lang="en" sz="2000"/>
              <a:t>Send compute to data</a:t>
            </a:r>
          </a:p>
          <a:p>
            <a:pPr indent="-342900" lvl="0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/>
              <a:t>Node locality</a:t>
            </a:r>
          </a:p>
          <a:p>
            <a:pPr indent="-342900" lvl="0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/>
              <a:t>Rack locality</a:t>
            </a:r>
          </a:p>
          <a:p>
            <a:pPr indent="-342900" lvl="0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/>
              <a:t>Where to launch executors</a:t>
            </a:r>
            <a:br>
              <a:rPr b="1" lang="en" sz="1800"/>
            </a:b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AutoNum type="arabicPeriod"/>
            </a:pPr>
            <a:r>
              <a:rPr lang="en" sz="2400">
                <a:solidFill>
                  <a:srgbClr val="999999"/>
                </a:solidFill>
              </a:rPr>
              <a:t>Secure</a:t>
            </a:r>
            <a:r>
              <a:rPr lang="en" sz="2400">
                <a:solidFill>
                  <a:srgbClr val="999999"/>
                </a:solidFill>
              </a:rPr>
              <a:t> HDFS support</a:t>
            </a:r>
          </a:p>
        </p:txBody>
      </p:sp>
      <p:sp>
        <p:nvSpPr>
          <p:cNvPr id="257" name="Shape 257"/>
          <p:cNvSpPr/>
          <p:nvPr/>
        </p:nvSpPr>
        <p:spPr>
          <a:xfrm>
            <a:off x="7428675" y="1385075"/>
            <a:ext cx="1596000" cy="3231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7681875" y="1450775"/>
            <a:ext cx="1120800" cy="3432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Executor</a:t>
            </a:r>
            <a:r>
              <a:rPr lang="en" sz="1000"/>
              <a:t> 2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7408825" y="4185940"/>
            <a:ext cx="8874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B</a:t>
            </a:r>
          </a:p>
        </p:txBody>
      </p:sp>
      <p:cxnSp>
        <p:nvCxnSpPr>
          <p:cNvPr id="260" name="Shape 260"/>
          <p:cNvCxnSpPr>
            <a:stCxn id="261" idx="0"/>
          </p:cNvCxnSpPr>
          <p:nvPr/>
        </p:nvCxnSpPr>
        <p:spPr>
          <a:xfrm rot="10800000">
            <a:off x="8213875" y="1793975"/>
            <a:ext cx="9300" cy="10761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dot"/>
            <a:round/>
            <a:headEnd len="lg" w="lg" type="none"/>
            <a:tailEnd len="lg" w="lg" type="triangle"/>
          </a:ln>
        </p:spPr>
      </p:cxnSp>
      <p:sp>
        <p:nvSpPr>
          <p:cNvPr id="262" name="Shape 262"/>
          <p:cNvSpPr/>
          <p:nvPr/>
        </p:nvSpPr>
        <p:spPr>
          <a:xfrm>
            <a:off x="5676075" y="1385075"/>
            <a:ext cx="1596000" cy="3231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5929275" y="1450775"/>
            <a:ext cx="1120800" cy="3432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Executor</a:t>
            </a:r>
            <a:r>
              <a:rPr lang="en" sz="1000"/>
              <a:t> 1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5656225" y="4185940"/>
            <a:ext cx="8874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A</a:t>
            </a:r>
          </a:p>
        </p:txBody>
      </p:sp>
      <p:cxnSp>
        <p:nvCxnSpPr>
          <p:cNvPr id="265" name="Shape 265"/>
          <p:cNvCxnSpPr>
            <a:stCxn id="266" idx="0"/>
            <a:endCxn id="263" idx="4"/>
          </p:cNvCxnSpPr>
          <p:nvPr/>
        </p:nvCxnSpPr>
        <p:spPr>
          <a:xfrm flipH="1" rot="10800000">
            <a:off x="6441837" y="1793875"/>
            <a:ext cx="47700" cy="10704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dot"/>
            <a:round/>
            <a:headEnd len="lg" w="lg" type="none"/>
            <a:tailEnd len="lg" w="lg" type="triangle"/>
          </a:ln>
        </p:spPr>
      </p:cxnSp>
      <p:sp>
        <p:nvSpPr>
          <p:cNvPr id="266" name="Shape 266"/>
          <p:cNvSpPr/>
          <p:nvPr/>
        </p:nvSpPr>
        <p:spPr>
          <a:xfrm>
            <a:off x="5832837" y="2864275"/>
            <a:ext cx="1218000" cy="4500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 txBox="1"/>
          <p:nvPr/>
        </p:nvSpPr>
        <p:spPr>
          <a:xfrm>
            <a:off x="5929275" y="2857300"/>
            <a:ext cx="1120799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Datanode 1</a:t>
            </a:r>
          </a:p>
        </p:txBody>
      </p:sp>
      <p:sp>
        <p:nvSpPr>
          <p:cNvPr id="261" name="Shape 261"/>
          <p:cNvSpPr/>
          <p:nvPr/>
        </p:nvSpPr>
        <p:spPr>
          <a:xfrm>
            <a:off x="7614175" y="2870075"/>
            <a:ext cx="1218000" cy="4500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 txBox="1"/>
          <p:nvPr/>
        </p:nvSpPr>
        <p:spPr>
          <a:xfrm>
            <a:off x="7690375" y="2856650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Datanode 2</a:t>
            </a:r>
          </a:p>
        </p:txBody>
      </p:sp>
      <p:cxnSp>
        <p:nvCxnSpPr>
          <p:cNvPr id="269" name="Shape 269"/>
          <p:cNvCxnSpPr>
            <a:stCxn id="268" idx="0"/>
            <a:endCxn id="263" idx="5"/>
          </p:cNvCxnSpPr>
          <p:nvPr/>
        </p:nvCxnSpPr>
        <p:spPr>
          <a:xfrm rot="10800000">
            <a:off x="6886075" y="1743650"/>
            <a:ext cx="1364700" cy="11130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dot"/>
            <a:round/>
            <a:headEnd len="lg" w="lg" type="none"/>
            <a:tailEnd len="lg" w="lg" type="triangle"/>
          </a:ln>
        </p:spPr>
      </p:cxnSp>
      <p:cxnSp>
        <p:nvCxnSpPr>
          <p:cNvPr id="270" name="Shape 270"/>
          <p:cNvCxnSpPr>
            <a:stCxn id="267" idx="0"/>
            <a:endCxn id="258" idx="3"/>
          </p:cNvCxnSpPr>
          <p:nvPr/>
        </p:nvCxnSpPr>
        <p:spPr>
          <a:xfrm flipH="1" rot="10800000">
            <a:off x="6489675" y="1743700"/>
            <a:ext cx="1356299" cy="11136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dot"/>
            <a:round/>
            <a:headEnd len="lg" w="lg" type="none"/>
            <a:tailEnd len="lg" w="lg" type="triangle"/>
          </a:ln>
        </p:spPr>
      </p:cxnSp>
      <p:sp>
        <p:nvSpPr>
          <p:cNvPr id="271" name="Shape 271"/>
          <p:cNvSpPr txBox="1"/>
          <p:nvPr/>
        </p:nvSpPr>
        <p:spPr>
          <a:xfrm>
            <a:off x="6996075" y="2323900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SLOW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5776875" y="2323900"/>
            <a:ext cx="1120799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FAST</a:t>
            </a:r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4649" y="3401319"/>
            <a:ext cx="782100" cy="73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249" y="3401319"/>
            <a:ext cx="782100" cy="73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4">
            <a:alphaModFix/>
          </a:blip>
          <a:srcRect b="45654" l="20076" r="23384" t="7868"/>
          <a:stretch/>
        </p:blipFill>
        <p:spPr>
          <a:xfrm>
            <a:off x="5552550" y="1307725"/>
            <a:ext cx="3472055" cy="195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5">
            <a:alphaModFix/>
          </a:blip>
          <a:srcRect b="9589" l="5069" r="0" t="15374"/>
          <a:stretch/>
        </p:blipFill>
        <p:spPr>
          <a:xfrm>
            <a:off x="5552544" y="3232725"/>
            <a:ext cx="3472054" cy="168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1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Solved: N</a:t>
            </a:r>
            <a:r>
              <a:rPr lang="en"/>
              <a:t>ode locality</a:t>
            </a:r>
          </a:p>
        </p:txBody>
      </p:sp>
      <p:sp>
        <p:nvSpPr>
          <p:cNvPr id="282" name="Shape 282"/>
          <p:cNvSpPr/>
          <p:nvPr/>
        </p:nvSpPr>
        <p:spPr>
          <a:xfrm>
            <a:off x="6197425" y="2182325"/>
            <a:ext cx="2700600" cy="277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6612000" y="2424225"/>
            <a:ext cx="1857000" cy="12435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 txBox="1"/>
          <p:nvPr/>
        </p:nvSpPr>
        <p:spPr>
          <a:xfrm>
            <a:off x="6891000" y="2424225"/>
            <a:ext cx="1593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7500525" y="32624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10.0.1.2</a:t>
            </a:r>
          </a:p>
        </p:txBody>
      </p:sp>
      <p:sp>
        <p:nvSpPr>
          <p:cNvPr id="286" name="Shape 286"/>
          <p:cNvSpPr/>
          <p:nvPr/>
        </p:nvSpPr>
        <p:spPr>
          <a:xfrm>
            <a:off x="851275" y="2182325"/>
            <a:ext cx="5208300" cy="277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1414300" y="24225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 txBox="1"/>
          <p:nvPr/>
        </p:nvSpPr>
        <p:spPr>
          <a:xfrm>
            <a:off x="1709400" y="24242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</a:t>
            </a:r>
          </a:p>
        </p:txBody>
      </p:sp>
      <p:sp>
        <p:nvSpPr>
          <p:cNvPr id="289" name="Shape 289"/>
          <p:cNvSpPr/>
          <p:nvPr/>
        </p:nvSpPr>
        <p:spPr>
          <a:xfrm>
            <a:off x="3700300" y="24225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 txBox="1"/>
          <p:nvPr/>
        </p:nvSpPr>
        <p:spPr>
          <a:xfrm>
            <a:off x="4089525" y="24242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2318925" y="33386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10.0.0.2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4604925" y="33386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10.0.0.3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2216700" y="1152475"/>
            <a:ext cx="473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Location of fileA</a:t>
            </a:r>
            <a:r>
              <a:rPr lang="en" sz="1800"/>
              <a:t>  ==  Location of Executor 1</a:t>
            </a:r>
            <a:br>
              <a:rPr lang="en" sz="1800"/>
            </a:br>
          </a:p>
        </p:txBody>
      </p:sp>
      <p:cxnSp>
        <p:nvCxnSpPr>
          <p:cNvPr id="294" name="Shape 294"/>
          <p:cNvCxnSpPr/>
          <p:nvPr/>
        </p:nvCxnSpPr>
        <p:spPr>
          <a:xfrm flipH="1" rot="10800000">
            <a:off x="2879375" y="2917525"/>
            <a:ext cx="1271700" cy="24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95" name="Shape 295"/>
          <p:cNvSpPr txBox="1"/>
          <p:nvPr/>
        </p:nvSpPr>
        <p:spPr>
          <a:xfrm>
            <a:off x="2701700" y="2496525"/>
            <a:ext cx="13074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Read /fileA</a:t>
            </a:r>
          </a:p>
        </p:txBody>
      </p:sp>
      <p:sp>
        <p:nvSpPr>
          <p:cNvPr id="296" name="Shape 296"/>
          <p:cNvSpPr/>
          <p:nvPr/>
        </p:nvSpPr>
        <p:spPr>
          <a:xfrm>
            <a:off x="2928600" y="2011535"/>
            <a:ext cx="3658700" cy="635275"/>
          </a:xfrm>
          <a:custGeom>
            <a:pathLst>
              <a:path extrusionOk="0" h="25411" w="146348">
                <a:moveTo>
                  <a:pt x="0" y="18520"/>
                </a:moveTo>
                <a:cubicBezTo>
                  <a:pt x="16734" y="15457"/>
                  <a:pt x="76017" y="-1004"/>
                  <a:pt x="100409" y="144"/>
                </a:cubicBezTo>
                <a:cubicBezTo>
                  <a:pt x="124800" y="1292"/>
                  <a:pt x="138691" y="21199"/>
                  <a:pt x="146348" y="25411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sp>
      <p:sp>
        <p:nvSpPr>
          <p:cNvPr id="297" name="Shape 297"/>
          <p:cNvSpPr txBox="1"/>
          <p:nvPr/>
        </p:nvSpPr>
        <p:spPr>
          <a:xfrm>
            <a:off x="5813825" y="1812175"/>
            <a:ext cx="13074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Read /fileB</a:t>
            </a:r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955" y="2896737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417" y="2843474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3917" y="2790924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5231675" y="3817800"/>
            <a:ext cx="1120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/fileA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8181350" y="3817800"/>
            <a:ext cx="1120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/fileB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872031" y="4434250"/>
            <a:ext cx="927899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A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809887" y="458665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196.0.0.5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6189625" y="43767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B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6149887" y="45578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196.0.0.6</a:t>
            </a:r>
          </a:p>
        </p:txBody>
      </p:sp>
      <p:cxnSp>
        <p:nvCxnSpPr>
          <p:cNvPr id="307" name="Shape 307"/>
          <p:cNvCxnSpPr/>
          <p:nvPr/>
        </p:nvCxnSpPr>
        <p:spPr>
          <a:xfrm rot="10800000">
            <a:off x="7375675" y="3089375"/>
            <a:ext cx="9300" cy="10761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dot"/>
            <a:round/>
            <a:headEnd len="lg" w="lg" type="none"/>
            <a:tailEnd len="lg" w="lg" type="triangle"/>
          </a:ln>
        </p:spPr>
      </p:cxnSp>
      <p:cxnSp>
        <p:nvCxnSpPr>
          <p:cNvPr id="308" name="Shape 308"/>
          <p:cNvCxnSpPr/>
          <p:nvPr/>
        </p:nvCxnSpPr>
        <p:spPr>
          <a:xfrm flipH="1" rot="10800000">
            <a:off x="4460637" y="3165475"/>
            <a:ext cx="19500" cy="10704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dot"/>
            <a:round/>
            <a:headEnd len="lg" w="lg" type="none"/>
            <a:tailEnd len="lg" w="lg" type="triangle"/>
          </a:ln>
        </p:spPr>
      </p:cxnSp>
      <p:sp>
        <p:nvSpPr>
          <p:cNvPr id="309" name="Shape 309"/>
          <p:cNvSpPr/>
          <p:nvPr/>
        </p:nvSpPr>
        <p:spPr>
          <a:xfrm>
            <a:off x="3088125" y="4013725"/>
            <a:ext cx="2063400" cy="57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 txBox="1"/>
          <p:nvPr/>
        </p:nvSpPr>
        <p:spPr>
          <a:xfrm>
            <a:off x="3088125" y="4076500"/>
            <a:ext cx="1593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1</a:t>
            </a:r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6405" y="41526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/>
          <p:nvPr/>
        </p:nvSpPr>
        <p:spPr>
          <a:xfrm>
            <a:off x="6288525" y="3937525"/>
            <a:ext cx="1857000" cy="57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x="6212325" y="4000300"/>
            <a:ext cx="1593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2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4405" y="40764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249" y="4163319"/>
            <a:ext cx="782100" cy="73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5849" y="4163319"/>
            <a:ext cx="782100" cy="73118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/>
          <p:nvPr/>
        </p:nvSpPr>
        <p:spPr>
          <a:xfrm>
            <a:off x="1049800" y="3937525"/>
            <a:ext cx="1873200" cy="51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 txBox="1"/>
          <p:nvPr/>
        </p:nvSpPr>
        <p:spPr>
          <a:xfrm>
            <a:off x="1033300" y="4005575"/>
            <a:ext cx="16074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Namenode Pod</a:t>
            </a:r>
          </a:p>
        </p:txBody>
      </p: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2805" y="40764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>
            <p:ph idx="1" type="body"/>
          </p:nvPr>
        </p:nvSpPr>
        <p:spPr>
          <a:xfrm>
            <a:off x="311700" y="1152475"/>
            <a:ext cx="8520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800"/>
              <a:t>(/fileA </a:t>
            </a:r>
            <a:r>
              <a:rPr lang="en" sz="1800">
                <a:solidFill>
                  <a:schemeClr val="dk1"/>
                </a:solidFill>
              </a:rPr>
              <a:t>→</a:t>
            </a:r>
            <a:r>
              <a:rPr lang="en" sz="1800"/>
              <a:t> Datanode 1 </a:t>
            </a:r>
            <a:r>
              <a:rPr lang="en" sz="1800">
                <a:solidFill>
                  <a:schemeClr val="dk1"/>
                </a:solidFill>
              </a:rPr>
              <a:t>→ </a:t>
            </a:r>
            <a:r>
              <a:rPr lang="en" sz="1800"/>
              <a:t>196.0.0.5)  ==  </a:t>
            </a:r>
            <a:r>
              <a:rPr lang="en"/>
              <a:t>Location of </a:t>
            </a:r>
            <a:r>
              <a:rPr lang="en" sz="1800"/>
              <a:t>Executor 1</a:t>
            </a:r>
            <a:br>
              <a:rPr lang="en" sz="1800"/>
            </a:b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311700" y="1152475"/>
            <a:ext cx="8520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800"/>
              <a:t>(/fileA </a:t>
            </a:r>
            <a:r>
              <a:rPr lang="en" sz="1800">
                <a:solidFill>
                  <a:schemeClr val="dk1"/>
                </a:solidFill>
              </a:rPr>
              <a:t>→</a:t>
            </a:r>
            <a:r>
              <a:rPr lang="en" sz="1800"/>
              <a:t> Datanode 1 </a:t>
            </a:r>
            <a:r>
              <a:rPr lang="en" sz="1800">
                <a:solidFill>
                  <a:schemeClr val="dk1"/>
                </a:solidFill>
              </a:rPr>
              <a:t>→ </a:t>
            </a:r>
            <a:r>
              <a:rPr lang="en" sz="1800"/>
              <a:t>196.0.0.5)  </a:t>
            </a:r>
            <a:r>
              <a:rPr lang="en"/>
              <a:t>!</a:t>
            </a:r>
            <a:r>
              <a:rPr lang="en" sz="1800"/>
              <a:t>=  (Executor 1 </a:t>
            </a:r>
            <a:r>
              <a:rPr lang="en" sz="1800">
                <a:solidFill>
                  <a:schemeClr val="dk1"/>
                </a:solidFill>
              </a:rPr>
              <a:t>→</a:t>
            </a:r>
            <a:r>
              <a:rPr b="1" lang="en" sz="1800"/>
              <a:t>10.0.0.3</a:t>
            </a:r>
            <a:r>
              <a:rPr lang="en" sz="1800"/>
              <a:t>)</a:t>
            </a:r>
            <a:br>
              <a:rPr lang="en" sz="1800"/>
            </a:br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311700" y="1152475"/>
            <a:ext cx="8520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800"/>
              <a:t>(/fileA </a:t>
            </a:r>
            <a:r>
              <a:rPr lang="en" sz="1800">
                <a:solidFill>
                  <a:schemeClr val="dk1"/>
                </a:solidFill>
              </a:rPr>
              <a:t>→</a:t>
            </a:r>
            <a:r>
              <a:rPr lang="en" sz="1800"/>
              <a:t> Datanode 1 </a:t>
            </a:r>
            <a:r>
              <a:rPr lang="en" sz="1800">
                <a:solidFill>
                  <a:schemeClr val="dk1"/>
                </a:solidFill>
              </a:rPr>
              <a:t>→ </a:t>
            </a:r>
            <a:r>
              <a:rPr lang="en" sz="1800"/>
              <a:t>196.0.0.5)  ==  (Executor 1 </a:t>
            </a:r>
            <a:r>
              <a:rPr lang="en" sz="1800">
                <a:solidFill>
                  <a:schemeClr val="dk1"/>
                </a:solidFill>
              </a:rPr>
              <a:t>→</a:t>
            </a:r>
            <a:r>
              <a:rPr b="1" lang="en" sz="1800"/>
              <a:t>10.0.0.3 </a:t>
            </a:r>
            <a:r>
              <a:rPr b="1" lang="en" sz="1800">
                <a:solidFill>
                  <a:schemeClr val="dk1"/>
                </a:solidFill>
              </a:rPr>
              <a:t>→</a:t>
            </a:r>
            <a:r>
              <a:rPr b="1" lang="en" sz="1800"/>
              <a:t> 196.0.0.5</a:t>
            </a:r>
            <a:r>
              <a:rPr lang="en" sz="1800"/>
              <a:t>)</a:t>
            </a:r>
            <a:br>
              <a:rPr lang="en" sz="1800"/>
            </a:b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Solved: Rack locality</a:t>
            </a:r>
          </a:p>
        </p:txBody>
      </p:sp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901" y="1157224"/>
            <a:ext cx="2605625" cy="33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/>
          <p:nvPr/>
        </p:nvSpPr>
        <p:spPr>
          <a:xfrm>
            <a:off x="3523250" y="1798675"/>
            <a:ext cx="2442900" cy="277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3945000" y="2043225"/>
            <a:ext cx="1857000" cy="12435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 txBox="1"/>
          <p:nvPr/>
        </p:nvSpPr>
        <p:spPr>
          <a:xfrm>
            <a:off x="4224000" y="2043225"/>
            <a:ext cx="1593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4833525" y="28814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10.0.1.2</a:t>
            </a:r>
          </a:p>
        </p:txBody>
      </p:sp>
      <p:sp>
        <p:nvSpPr>
          <p:cNvPr id="333" name="Shape 333"/>
          <p:cNvSpPr/>
          <p:nvPr/>
        </p:nvSpPr>
        <p:spPr>
          <a:xfrm>
            <a:off x="241675" y="1801325"/>
            <a:ext cx="3157800" cy="277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804700" y="20415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 txBox="1"/>
          <p:nvPr/>
        </p:nvSpPr>
        <p:spPr>
          <a:xfrm>
            <a:off x="1099800" y="20432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1709325" y="29576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10.0.0.2</a:t>
            </a:r>
          </a:p>
        </p:txBody>
      </p:sp>
      <p:cxnSp>
        <p:nvCxnSpPr>
          <p:cNvPr id="337" name="Shape 337"/>
          <p:cNvCxnSpPr/>
          <p:nvPr/>
        </p:nvCxnSpPr>
        <p:spPr>
          <a:xfrm flipH="1" rot="10800000">
            <a:off x="2269775" y="2532925"/>
            <a:ext cx="1808400" cy="28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38" name="Shape 338"/>
          <p:cNvSpPr txBox="1"/>
          <p:nvPr/>
        </p:nvSpPr>
        <p:spPr>
          <a:xfrm>
            <a:off x="2278825" y="2115525"/>
            <a:ext cx="1342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Read /fileA</a:t>
            </a:r>
          </a:p>
        </p:txBody>
      </p:sp>
      <p:pic>
        <p:nvPicPr>
          <p:cNvPr id="339" name="Shape 3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4355" y="2515737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6917" y="2409924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/>
        </p:nvSpPr>
        <p:spPr>
          <a:xfrm>
            <a:off x="2640875" y="3436800"/>
            <a:ext cx="1120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/fileA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262431" y="4053250"/>
            <a:ext cx="9279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A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200287" y="420565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196.0.0.5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3522625" y="39957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B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3482887" y="41768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196.0.0.6</a:t>
            </a:r>
          </a:p>
        </p:txBody>
      </p:sp>
      <p:cxnSp>
        <p:nvCxnSpPr>
          <p:cNvPr id="346" name="Shape 346"/>
          <p:cNvCxnSpPr/>
          <p:nvPr/>
        </p:nvCxnSpPr>
        <p:spPr>
          <a:xfrm flipH="1" rot="10800000">
            <a:off x="1717437" y="2837875"/>
            <a:ext cx="2648100" cy="10170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dot"/>
            <a:round/>
            <a:headEnd len="lg" w="lg" type="none"/>
            <a:tailEnd len="lg" w="lg" type="triangle"/>
          </a:ln>
        </p:spPr>
      </p:cxnSp>
      <p:sp>
        <p:nvSpPr>
          <p:cNvPr id="347" name="Shape 347"/>
          <p:cNvSpPr/>
          <p:nvPr/>
        </p:nvSpPr>
        <p:spPr>
          <a:xfrm>
            <a:off x="421125" y="3480325"/>
            <a:ext cx="2063400" cy="57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 txBox="1"/>
          <p:nvPr/>
        </p:nvSpPr>
        <p:spPr>
          <a:xfrm>
            <a:off x="421125" y="3543100"/>
            <a:ext cx="1593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1</a:t>
            </a:r>
          </a:p>
        </p:txBody>
      </p:sp>
      <p:pic>
        <p:nvPicPr>
          <p:cNvPr id="349" name="Shape 3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9405" y="36192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/>
          <p:nvPr/>
        </p:nvSpPr>
        <p:spPr>
          <a:xfrm>
            <a:off x="3621525" y="3556525"/>
            <a:ext cx="1857000" cy="57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 txBox="1"/>
          <p:nvPr/>
        </p:nvSpPr>
        <p:spPr>
          <a:xfrm>
            <a:off x="3545325" y="3619300"/>
            <a:ext cx="1593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2</a:t>
            </a:r>
          </a:p>
        </p:txBody>
      </p:sp>
      <p:pic>
        <p:nvPicPr>
          <p:cNvPr id="352" name="Shape 3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7405" y="36954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9449" y="3782319"/>
            <a:ext cx="782100" cy="73118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/>
          <p:nvPr>
            <p:ph idx="1" type="body"/>
          </p:nvPr>
        </p:nvSpPr>
        <p:spPr>
          <a:xfrm>
            <a:off x="311700" y="1000075"/>
            <a:ext cx="8520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500"/>
              <a:t>(/fileA </a:t>
            </a:r>
            <a:r>
              <a:rPr lang="en" sz="1500">
                <a:solidFill>
                  <a:schemeClr val="dk1"/>
                </a:solidFill>
              </a:rPr>
              <a:t>→</a:t>
            </a:r>
            <a:r>
              <a:rPr lang="en" sz="1500"/>
              <a:t> Datanode 1 </a:t>
            </a:r>
            <a:r>
              <a:rPr lang="en" sz="1500">
                <a:solidFill>
                  <a:schemeClr val="dk1"/>
                </a:solidFill>
              </a:rPr>
              <a:t>→ </a:t>
            </a:r>
            <a:r>
              <a:rPr lang="en" sz="1500"/>
              <a:t>196.0.0.5 </a:t>
            </a:r>
            <a:r>
              <a:rPr lang="en" sz="1500">
                <a:solidFill>
                  <a:schemeClr val="dk1"/>
                </a:solidFill>
              </a:rPr>
              <a:t>→ Rack 1</a:t>
            </a:r>
            <a:r>
              <a:rPr lang="en" sz="1500"/>
              <a:t>)  !=  (Executor 1 </a:t>
            </a:r>
            <a:r>
              <a:rPr lang="en" sz="1500">
                <a:solidFill>
                  <a:schemeClr val="dk1"/>
                </a:solidFill>
              </a:rPr>
              <a:t>→</a:t>
            </a:r>
            <a:r>
              <a:rPr b="1" lang="en" sz="1500"/>
              <a:t>10.0.</a:t>
            </a:r>
            <a:r>
              <a:rPr b="1" lang="en" sz="1500"/>
              <a:t>1.2</a:t>
            </a:r>
            <a:r>
              <a:rPr lang="en" sz="1500"/>
              <a:t>)</a:t>
            </a:r>
            <a:br>
              <a:rPr lang="en" sz="1500"/>
            </a:br>
          </a:p>
        </p:txBody>
      </p:sp>
      <p:sp>
        <p:nvSpPr>
          <p:cNvPr id="355" name="Shape 355"/>
          <p:cNvSpPr/>
          <p:nvPr/>
        </p:nvSpPr>
        <p:spPr>
          <a:xfrm>
            <a:off x="6349825" y="1801325"/>
            <a:ext cx="2700600" cy="277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6764400" y="2043225"/>
            <a:ext cx="1857000" cy="12435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 txBox="1"/>
          <p:nvPr/>
        </p:nvSpPr>
        <p:spPr>
          <a:xfrm>
            <a:off x="7043400" y="2043225"/>
            <a:ext cx="1593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7652925" y="28814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10.0.2.2</a:t>
            </a:r>
          </a:p>
        </p:txBody>
      </p:sp>
      <p:sp>
        <p:nvSpPr>
          <p:cNvPr id="359" name="Shape 359"/>
          <p:cNvSpPr/>
          <p:nvPr/>
        </p:nvSpPr>
        <p:spPr>
          <a:xfrm>
            <a:off x="2736425" y="1630525"/>
            <a:ext cx="4079450" cy="635275"/>
          </a:xfrm>
          <a:custGeom>
            <a:pathLst>
              <a:path extrusionOk="0" h="25411" w="146348">
                <a:moveTo>
                  <a:pt x="0" y="18520"/>
                </a:moveTo>
                <a:cubicBezTo>
                  <a:pt x="16734" y="15457"/>
                  <a:pt x="76017" y="-1004"/>
                  <a:pt x="100409" y="144"/>
                </a:cubicBezTo>
                <a:cubicBezTo>
                  <a:pt x="124800" y="1292"/>
                  <a:pt x="138691" y="21199"/>
                  <a:pt x="146348" y="25411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sp>
      <p:sp>
        <p:nvSpPr>
          <p:cNvPr id="360" name="Shape 360"/>
          <p:cNvSpPr txBox="1"/>
          <p:nvPr/>
        </p:nvSpPr>
        <p:spPr>
          <a:xfrm>
            <a:off x="5966225" y="1431175"/>
            <a:ext cx="14601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Read /fileB</a:t>
            </a:r>
          </a:p>
        </p:txBody>
      </p:sp>
      <p:pic>
        <p:nvPicPr>
          <p:cNvPr id="361" name="Shape 3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6317" y="2409924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/>
        </p:nvSpPr>
        <p:spPr>
          <a:xfrm>
            <a:off x="8333750" y="3436800"/>
            <a:ext cx="1120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/fileB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6342025" y="39957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C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6302287" y="41768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196.0.1.5</a:t>
            </a:r>
          </a:p>
        </p:txBody>
      </p:sp>
      <p:cxnSp>
        <p:nvCxnSpPr>
          <p:cNvPr id="365" name="Shape 365"/>
          <p:cNvCxnSpPr/>
          <p:nvPr/>
        </p:nvCxnSpPr>
        <p:spPr>
          <a:xfrm flipH="1" rot="10800000">
            <a:off x="7537375" y="2837975"/>
            <a:ext cx="2700" cy="9465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dot"/>
            <a:round/>
            <a:headEnd len="lg" w="lg" type="none"/>
            <a:tailEnd len="lg" w="lg" type="triangle"/>
          </a:ln>
        </p:spPr>
      </p:cxnSp>
      <p:sp>
        <p:nvSpPr>
          <p:cNvPr id="366" name="Shape 366"/>
          <p:cNvSpPr/>
          <p:nvPr/>
        </p:nvSpPr>
        <p:spPr>
          <a:xfrm>
            <a:off x="6440925" y="3556525"/>
            <a:ext cx="1857000" cy="57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 txBox="1"/>
          <p:nvPr/>
        </p:nvSpPr>
        <p:spPr>
          <a:xfrm>
            <a:off x="6364725" y="3619300"/>
            <a:ext cx="1593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3</a:t>
            </a:r>
          </a:p>
        </p:txBody>
      </p:sp>
      <p:pic>
        <p:nvPicPr>
          <p:cNvPr id="368" name="Shape 3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6805" y="36954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8249" y="3782319"/>
            <a:ext cx="782100" cy="7311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Shape 370"/>
          <p:cNvCxnSpPr/>
          <p:nvPr/>
        </p:nvCxnSpPr>
        <p:spPr>
          <a:xfrm flipH="1">
            <a:off x="6151400" y="1918200"/>
            <a:ext cx="22500" cy="31248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71" name="Shape 371"/>
          <p:cNvSpPr txBox="1"/>
          <p:nvPr/>
        </p:nvSpPr>
        <p:spPr>
          <a:xfrm>
            <a:off x="4869625" y="4630125"/>
            <a:ext cx="1120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Rack 1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6393625" y="4630125"/>
            <a:ext cx="1120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Rack 2</a:t>
            </a:r>
          </a:p>
        </p:txBody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3131100" y="1000075"/>
            <a:ext cx="33402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500"/>
              <a:t>Rack of fileA</a:t>
            </a:r>
            <a:r>
              <a:rPr lang="en" sz="1500"/>
              <a:t> ==  Rack of Executor 1</a:t>
            </a:r>
            <a:br>
              <a:rPr lang="en" sz="1500"/>
            </a:br>
          </a:p>
        </p:txBody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311700" y="1000075"/>
            <a:ext cx="8520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500"/>
              <a:t>(/fileA </a:t>
            </a:r>
            <a:r>
              <a:rPr lang="en" sz="1500">
                <a:solidFill>
                  <a:schemeClr val="dk1"/>
                </a:solidFill>
              </a:rPr>
              <a:t>→</a:t>
            </a:r>
            <a:r>
              <a:rPr lang="en" sz="1500"/>
              <a:t> Datanode 1 </a:t>
            </a:r>
            <a:r>
              <a:rPr lang="en" sz="1500">
                <a:solidFill>
                  <a:schemeClr val="dk1"/>
                </a:solidFill>
              </a:rPr>
              <a:t>→ </a:t>
            </a:r>
            <a:r>
              <a:rPr lang="en" sz="1500"/>
              <a:t>196.0.0.5 </a:t>
            </a:r>
            <a:r>
              <a:rPr lang="en" sz="1500">
                <a:solidFill>
                  <a:schemeClr val="dk1"/>
                </a:solidFill>
              </a:rPr>
              <a:t>→ Rack 1</a:t>
            </a:r>
            <a:r>
              <a:rPr lang="en" sz="1500"/>
              <a:t>)  ==  (Executor 1 </a:t>
            </a:r>
            <a:r>
              <a:rPr lang="en" sz="1500">
                <a:solidFill>
                  <a:schemeClr val="dk1"/>
                </a:solidFill>
              </a:rPr>
              <a:t>→</a:t>
            </a:r>
            <a:r>
              <a:rPr b="1" lang="en" sz="1500"/>
              <a:t>10.0.1.2 </a:t>
            </a:r>
            <a:r>
              <a:rPr b="1" lang="en" sz="1500">
                <a:solidFill>
                  <a:schemeClr val="dk1"/>
                </a:solidFill>
              </a:rPr>
              <a:t>→</a:t>
            </a:r>
            <a:r>
              <a:rPr b="1" lang="en" sz="1500"/>
              <a:t> 196.0.0.6 </a:t>
            </a:r>
            <a:r>
              <a:rPr lang="en" sz="1500">
                <a:solidFill>
                  <a:schemeClr val="dk1"/>
                </a:solidFill>
              </a:rPr>
              <a:t>→ Rack 1</a:t>
            </a:r>
            <a:r>
              <a:rPr lang="en" sz="1500"/>
              <a:t>)</a:t>
            </a:r>
            <a:br>
              <a:rPr lang="en" sz="1500"/>
            </a:br>
          </a:p>
        </p:txBody>
      </p:sp>
      <p:sp>
        <p:nvSpPr>
          <p:cNvPr id="375" name="Shape 375"/>
          <p:cNvSpPr txBox="1"/>
          <p:nvPr/>
        </p:nvSpPr>
        <p:spPr>
          <a:xfrm>
            <a:off x="5700675" y="3085900"/>
            <a:ext cx="1120799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SLOW</a:t>
            </a:r>
          </a:p>
        </p:txBody>
      </p:sp>
      <p:cxnSp>
        <p:nvCxnSpPr>
          <p:cNvPr id="376" name="Shape 376"/>
          <p:cNvCxnSpPr>
            <a:stCxn id="341" idx="0"/>
          </p:cNvCxnSpPr>
          <p:nvPr/>
        </p:nvCxnSpPr>
        <p:spPr>
          <a:xfrm flipH="1" rot="10800000">
            <a:off x="3201275" y="2761800"/>
            <a:ext cx="3983700" cy="6750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dot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Solved: Node </a:t>
            </a:r>
            <a:r>
              <a:rPr lang="en"/>
              <a:t>preference</a:t>
            </a:r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2094425" y="1152475"/>
            <a:ext cx="6030300" cy="60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Hey K8s, I’d like node A much more for my executors</a:t>
            </a:r>
          </a:p>
        </p:txBody>
      </p:sp>
      <p:sp>
        <p:nvSpPr>
          <p:cNvPr id="383" name="Shape 383"/>
          <p:cNvSpPr/>
          <p:nvPr/>
        </p:nvSpPr>
        <p:spPr>
          <a:xfrm>
            <a:off x="6197425" y="2182325"/>
            <a:ext cx="2700600" cy="277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1078750" y="2182325"/>
            <a:ext cx="4980900" cy="277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1414300" y="2574975"/>
            <a:ext cx="10818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 txBox="1"/>
          <p:nvPr/>
        </p:nvSpPr>
        <p:spPr>
          <a:xfrm>
            <a:off x="1633200" y="25766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</a:t>
            </a:r>
          </a:p>
        </p:txBody>
      </p:sp>
      <p:sp>
        <p:nvSpPr>
          <p:cNvPr id="387" name="Shape 387"/>
          <p:cNvSpPr/>
          <p:nvPr/>
        </p:nvSpPr>
        <p:spPr>
          <a:xfrm>
            <a:off x="2633500" y="2574975"/>
            <a:ext cx="15357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 txBox="1"/>
          <p:nvPr/>
        </p:nvSpPr>
        <p:spPr>
          <a:xfrm>
            <a:off x="2717925" y="25766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1469400" y="3338625"/>
            <a:ext cx="1026599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10.0.0.2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2852325" y="33386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10.0.0.3</a:t>
            </a:r>
          </a:p>
        </p:txBody>
      </p:sp>
      <p:pic>
        <p:nvPicPr>
          <p:cNvPr id="391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555" y="3049137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217" y="2995874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 txBox="1"/>
          <p:nvPr/>
        </p:nvSpPr>
        <p:spPr>
          <a:xfrm>
            <a:off x="4698275" y="3817800"/>
            <a:ext cx="1120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/fileA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1098600" y="4434250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A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1038487" y="458665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196.0.0.5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6189625" y="43767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B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6149887" y="45578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196.0.0.6</a:t>
            </a:r>
          </a:p>
        </p:txBody>
      </p:sp>
      <p:sp>
        <p:nvSpPr>
          <p:cNvPr id="398" name="Shape 398"/>
          <p:cNvSpPr/>
          <p:nvPr/>
        </p:nvSpPr>
        <p:spPr>
          <a:xfrm>
            <a:off x="2630925" y="4013725"/>
            <a:ext cx="2063400" cy="57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 txBox="1"/>
          <p:nvPr/>
        </p:nvSpPr>
        <p:spPr>
          <a:xfrm>
            <a:off x="2630925" y="4076500"/>
            <a:ext cx="1593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1</a:t>
            </a:r>
          </a:p>
        </p:txBody>
      </p:sp>
      <p:pic>
        <p:nvPicPr>
          <p:cNvPr id="400" name="Shape 4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205" y="41526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/>
          <p:nvPr/>
        </p:nvSpPr>
        <p:spPr>
          <a:xfrm>
            <a:off x="6288525" y="3937525"/>
            <a:ext cx="1857000" cy="57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 txBox="1"/>
          <p:nvPr/>
        </p:nvSpPr>
        <p:spPr>
          <a:xfrm>
            <a:off x="6212325" y="4000300"/>
            <a:ext cx="1593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2</a:t>
            </a:r>
          </a:p>
        </p:txBody>
      </p:sp>
      <p:pic>
        <p:nvPicPr>
          <p:cNvPr id="403" name="Shape 4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4405" y="40764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Shape 4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249" y="4163319"/>
            <a:ext cx="782100" cy="73118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Shape 405"/>
          <p:cNvSpPr txBox="1"/>
          <p:nvPr/>
        </p:nvSpPr>
        <p:spPr>
          <a:xfrm>
            <a:off x="4752350" y="4046400"/>
            <a:ext cx="1120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/fileB</a:t>
            </a:r>
          </a:p>
        </p:txBody>
      </p:sp>
      <p:sp>
        <p:nvSpPr>
          <p:cNvPr id="406" name="Shape 406"/>
          <p:cNvSpPr/>
          <p:nvPr/>
        </p:nvSpPr>
        <p:spPr>
          <a:xfrm>
            <a:off x="4309900" y="2574975"/>
            <a:ext cx="15357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 txBox="1"/>
          <p:nvPr/>
        </p:nvSpPr>
        <p:spPr>
          <a:xfrm>
            <a:off x="4394325" y="25766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4528725" y="33386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10.0.0.4</a:t>
            </a:r>
          </a:p>
        </p:txBody>
      </p:sp>
      <p:pic>
        <p:nvPicPr>
          <p:cNvPr id="409" name="Shape 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617" y="2995874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/>
          <p:nvPr/>
        </p:nvSpPr>
        <p:spPr>
          <a:xfrm>
            <a:off x="1406200" y="2124925"/>
            <a:ext cx="14361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Node affinity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Rescued data locality!</a:t>
            </a:r>
          </a:p>
        </p:txBody>
      </p:sp>
      <p:pic>
        <p:nvPicPr>
          <p:cNvPr id="416" name="Shape 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74" y="1605899"/>
            <a:ext cx="7581674" cy="338519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 txBox="1"/>
          <p:nvPr/>
        </p:nvSpPr>
        <p:spPr>
          <a:xfrm>
            <a:off x="5828450" y="1087475"/>
            <a:ext cx="228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with data locality fix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duration: 10 minutes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1932475" y="1087475"/>
            <a:ext cx="228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without data locality fix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duration: 25 minutes</a:t>
            </a:r>
          </a:p>
        </p:txBody>
      </p:sp>
      <p:sp>
        <p:nvSpPr>
          <p:cNvPr id="419" name="Shape 419"/>
          <p:cNvSpPr/>
          <p:nvPr/>
        </p:nvSpPr>
        <p:spPr>
          <a:xfrm>
            <a:off x="5623775" y="4366400"/>
            <a:ext cx="126600" cy="420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Problems we fixed in Spark on K8s</a:t>
            </a:r>
          </a:p>
        </p:txBody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311700" y="1152475"/>
            <a:ext cx="4632000" cy="382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400">
                <a:solidFill>
                  <a:srgbClr val="999999"/>
                </a:solidFill>
              </a:rPr>
              <a:t>HDFS data locality support</a:t>
            </a:r>
            <a:br>
              <a:rPr lang="en" sz="2400"/>
            </a:b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400"/>
              <a:t>Secure HDFS support</a:t>
            </a:r>
          </a:p>
          <a:p>
            <a:pPr indent="-228600" lvl="0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Kerberos tickets</a:t>
            </a:r>
          </a:p>
          <a:p>
            <a:pPr indent="-228600" lvl="0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HDFS tokens</a:t>
            </a:r>
          </a:p>
          <a:p>
            <a:pPr indent="-228600" lvl="0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Long running jobs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pic>
        <p:nvPicPr>
          <p:cNvPr id="427" name="Shape 4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6550" y="1663012"/>
            <a:ext cx="3227750" cy="181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8775" y="1750174"/>
            <a:ext cx="2289225" cy="171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Shape 4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6549" y="2846524"/>
            <a:ext cx="1893099" cy="1331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Shape 4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5303" y="3720394"/>
            <a:ext cx="1332969" cy="67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Shape 4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58000" y="2776375"/>
            <a:ext cx="1870499" cy="16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Shape 4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82125" y="31623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/>
        </p:nvSpPr>
        <p:spPr>
          <a:xfrm>
            <a:off x="6014075" y="4191150"/>
            <a:ext cx="1580100" cy="8349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HDFS namenode</a:t>
            </a:r>
          </a:p>
        </p:txBody>
      </p:sp>
      <p:sp>
        <p:nvSpPr>
          <p:cNvPr id="438" name="Shape 438"/>
          <p:cNvSpPr/>
          <p:nvPr/>
        </p:nvSpPr>
        <p:spPr>
          <a:xfrm>
            <a:off x="1031250" y="2792650"/>
            <a:ext cx="536400" cy="5727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 txBox="1"/>
          <p:nvPr/>
        </p:nvSpPr>
        <p:spPr>
          <a:xfrm>
            <a:off x="323825" y="2855250"/>
            <a:ext cx="1379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User A</a:t>
            </a:r>
          </a:p>
        </p:txBody>
      </p:sp>
      <p:cxnSp>
        <p:nvCxnSpPr>
          <p:cNvPr id="440" name="Shape 440"/>
          <p:cNvCxnSpPr/>
          <p:nvPr/>
        </p:nvCxnSpPr>
        <p:spPr>
          <a:xfrm rot="10800000">
            <a:off x="1733725" y="4187850"/>
            <a:ext cx="4047600" cy="15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441" name="Shape 441"/>
          <p:cNvSpPr txBox="1"/>
          <p:nvPr/>
        </p:nvSpPr>
        <p:spPr>
          <a:xfrm>
            <a:off x="6143275" y="489700"/>
            <a:ext cx="27828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encrypted with session key SK1</a:t>
            </a:r>
          </a:p>
        </p:txBody>
      </p:sp>
      <p:sp>
        <p:nvSpPr>
          <p:cNvPr id="442" name="Shape 442"/>
          <p:cNvSpPr/>
          <p:nvPr/>
        </p:nvSpPr>
        <p:spPr>
          <a:xfrm>
            <a:off x="5393700" y="671125"/>
            <a:ext cx="715500" cy="744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 txBox="1"/>
          <p:nvPr/>
        </p:nvSpPr>
        <p:spPr>
          <a:xfrm>
            <a:off x="6143275" y="32500"/>
            <a:ext cx="27828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encrypted with HDFS’ password</a:t>
            </a:r>
          </a:p>
        </p:txBody>
      </p:sp>
      <p:sp>
        <p:nvSpPr>
          <p:cNvPr id="444" name="Shape 444"/>
          <p:cNvSpPr/>
          <p:nvPr/>
        </p:nvSpPr>
        <p:spPr>
          <a:xfrm>
            <a:off x="5393700" y="213925"/>
            <a:ext cx="715500" cy="744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 txBox="1"/>
          <p:nvPr/>
        </p:nvSpPr>
        <p:spPr>
          <a:xfrm>
            <a:off x="6143275" y="261100"/>
            <a:ext cx="26097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encrypted with A’s password</a:t>
            </a:r>
          </a:p>
        </p:txBody>
      </p:sp>
      <p:sp>
        <p:nvSpPr>
          <p:cNvPr id="446" name="Shape 446"/>
          <p:cNvSpPr/>
          <p:nvPr/>
        </p:nvSpPr>
        <p:spPr>
          <a:xfrm>
            <a:off x="5393700" y="442525"/>
            <a:ext cx="715500" cy="744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2396225" y="4249225"/>
            <a:ext cx="2876400" cy="352200"/>
          </a:xfrm>
          <a:prstGeom prst="snip1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Session 1 Requests/Responses</a:t>
            </a:r>
          </a:p>
        </p:txBody>
      </p:sp>
      <p:sp>
        <p:nvSpPr>
          <p:cNvPr id="448" name="Shape 448"/>
          <p:cNvSpPr/>
          <p:nvPr/>
        </p:nvSpPr>
        <p:spPr>
          <a:xfrm>
            <a:off x="5861675" y="1143150"/>
            <a:ext cx="2152800" cy="8349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Kerberos</a:t>
            </a:r>
            <a:br>
              <a:rPr lang="en"/>
            </a:br>
            <a:r>
              <a:rPr lang="en"/>
              <a:t>Server</a:t>
            </a:r>
          </a:p>
        </p:txBody>
      </p:sp>
      <p:sp>
        <p:nvSpPr>
          <p:cNvPr id="449" name="Shape 449"/>
          <p:cNvSpPr/>
          <p:nvPr/>
        </p:nvSpPr>
        <p:spPr>
          <a:xfrm>
            <a:off x="7419075" y="1915175"/>
            <a:ext cx="1580100" cy="767700"/>
          </a:xfrm>
          <a:prstGeom prst="can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A’s password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HDFS’ password</a:t>
            </a:r>
          </a:p>
        </p:txBody>
      </p:sp>
      <p:sp>
        <p:nvSpPr>
          <p:cNvPr id="450" name="Shape 450"/>
          <p:cNvSpPr/>
          <p:nvPr/>
        </p:nvSpPr>
        <p:spPr>
          <a:xfrm>
            <a:off x="7696275" y="4353575"/>
            <a:ext cx="1379100" cy="767700"/>
          </a:xfrm>
          <a:prstGeom prst="can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HDFS’ password</a:t>
            </a:r>
          </a:p>
        </p:txBody>
      </p:sp>
      <p:pic>
        <p:nvPicPr>
          <p:cNvPr id="451" name="Shape 4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399" y="2121474"/>
            <a:ext cx="715500" cy="71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Shape 452"/>
          <p:cNvCxnSpPr/>
          <p:nvPr/>
        </p:nvCxnSpPr>
        <p:spPr>
          <a:xfrm flipH="1" rot="10800000">
            <a:off x="1735275" y="1272325"/>
            <a:ext cx="3891300" cy="22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53" name="Shape 453"/>
          <p:cNvSpPr txBox="1"/>
          <p:nvPr>
            <p:ph idx="1" type="body"/>
          </p:nvPr>
        </p:nvSpPr>
        <p:spPr>
          <a:xfrm>
            <a:off x="1153000" y="847675"/>
            <a:ext cx="3973200" cy="40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I’m user A. May I talk to HDFS?</a:t>
            </a:r>
          </a:p>
        </p:txBody>
      </p:sp>
      <p:cxnSp>
        <p:nvCxnSpPr>
          <p:cNvPr id="454" name="Shape 454"/>
          <p:cNvCxnSpPr/>
          <p:nvPr/>
        </p:nvCxnSpPr>
        <p:spPr>
          <a:xfrm>
            <a:off x="1755975" y="3522000"/>
            <a:ext cx="3973200" cy="7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55" name="Shape 455"/>
          <p:cNvSpPr/>
          <p:nvPr/>
        </p:nvSpPr>
        <p:spPr>
          <a:xfrm>
            <a:off x="2854775" y="3209400"/>
            <a:ext cx="1827900" cy="283800"/>
          </a:xfrm>
          <a:prstGeom prst="snip1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SK1 copy for HDFS</a:t>
            </a:r>
          </a:p>
        </p:txBody>
      </p:sp>
      <p:sp>
        <p:nvSpPr>
          <p:cNvPr id="456" name="Shape 456"/>
          <p:cNvSpPr/>
          <p:nvPr/>
        </p:nvSpPr>
        <p:spPr>
          <a:xfrm>
            <a:off x="2091425" y="1671925"/>
            <a:ext cx="2636100" cy="6153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SK1 copy for User A</a:t>
            </a:r>
          </a:p>
        </p:txBody>
      </p:sp>
      <p:sp>
        <p:nvSpPr>
          <p:cNvPr id="457" name="Shape 457"/>
          <p:cNvSpPr/>
          <p:nvPr/>
        </p:nvSpPr>
        <p:spPr>
          <a:xfrm>
            <a:off x="2809775" y="1685275"/>
            <a:ext cx="1872900" cy="283800"/>
          </a:xfrm>
          <a:prstGeom prst="snip1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SK1 copy for HDFS</a:t>
            </a:r>
          </a:p>
        </p:txBody>
      </p:sp>
      <p:cxnSp>
        <p:nvCxnSpPr>
          <p:cNvPr id="458" name="Shape 458"/>
          <p:cNvCxnSpPr/>
          <p:nvPr/>
        </p:nvCxnSpPr>
        <p:spPr>
          <a:xfrm rot="10800000">
            <a:off x="1700100" y="2393050"/>
            <a:ext cx="3883800" cy="3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59" name="Shape 459"/>
          <p:cNvSpPr txBox="1"/>
          <p:nvPr>
            <p:ph idx="1" type="body"/>
          </p:nvPr>
        </p:nvSpPr>
        <p:spPr>
          <a:xfrm>
            <a:off x="2753200" y="2828875"/>
            <a:ext cx="3262500" cy="40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Ticket to HDFS</a:t>
            </a:r>
          </a:p>
        </p:txBody>
      </p:sp>
      <p:pic>
        <p:nvPicPr>
          <p:cNvPr id="460" name="Shape 4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5806" y="1130874"/>
            <a:ext cx="1522842" cy="21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 txBox="1"/>
          <p:nvPr>
            <p:ph type="title"/>
          </p:nvPr>
        </p:nvSpPr>
        <p:spPr>
          <a:xfrm>
            <a:off x="159300" y="140225"/>
            <a:ext cx="47118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Kerberos, simplified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5626575" y="834325"/>
            <a:ext cx="594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SK1</a:t>
            </a:r>
          </a:p>
        </p:txBody>
      </p:sp>
      <p:sp>
        <p:nvSpPr>
          <p:cNvPr id="463" name="Shape 463"/>
          <p:cNvSpPr/>
          <p:nvPr/>
        </p:nvSpPr>
        <p:spPr>
          <a:xfrm>
            <a:off x="1889600" y="1530575"/>
            <a:ext cx="4289100" cy="24849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guys should talk only if the other side knows SK1.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I’ll secretly give SK1 only to each of you.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I guarantee that the other side is genuine if they know SK1.</a:t>
            </a:r>
          </a:p>
        </p:txBody>
      </p:sp>
      <p:sp>
        <p:nvSpPr>
          <p:cNvPr id="464" name="Shape 464"/>
          <p:cNvSpPr/>
          <p:nvPr/>
        </p:nvSpPr>
        <p:spPr>
          <a:xfrm>
            <a:off x="1726250" y="624800"/>
            <a:ext cx="1522800" cy="8592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Order # SK1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Customer copy</a:t>
            </a:r>
          </a:p>
        </p:txBody>
      </p:sp>
      <p:sp>
        <p:nvSpPr>
          <p:cNvPr id="465" name="Shape 465"/>
          <p:cNvSpPr/>
          <p:nvPr/>
        </p:nvSpPr>
        <p:spPr>
          <a:xfrm>
            <a:off x="3326450" y="624800"/>
            <a:ext cx="1522800" cy="8592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Order # SK1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Merchant copy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1138375" y="3541325"/>
            <a:ext cx="594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SK1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6017650" y="3538275"/>
            <a:ext cx="594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SK1</a:t>
            </a:r>
          </a:p>
        </p:txBody>
      </p:sp>
      <p:pic>
        <p:nvPicPr>
          <p:cNvPr id="468" name="Shape 4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0549" y="2414034"/>
            <a:ext cx="1580100" cy="900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Kubernetes intro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Spark and HDFS on Kubernetes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AutoNum type="arabicPeriod"/>
            </a:pPr>
            <a:r>
              <a:rPr lang="en"/>
              <a:t>Demo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/>
              <a:t>Problems we fixed in Spark on K8s -- HDFS data locality, Secure HDFS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784" y="4590269"/>
            <a:ext cx="880775" cy="4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HDFS Delegation Token</a:t>
            </a:r>
          </a:p>
        </p:txBody>
      </p:sp>
      <p:sp>
        <p:nvSpPr>
          <p:cNvPr id="474" name="Shape 474"/>
          <p:cNvSpPr txBox="1"/>
          <p:nvPr>
            <p:ph idx="1" type="body"/>
          </p:nvPr>
        </p:nvSpPr>
        <p:spPr>
          <a:xfrm>
            <a:off x="311700" y="1152475"/>
            <a:ext cx="61440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Kerberos ticket, no good for executors on cluster nodes.</a:t>
            </a:r>
          </a:p>
          <a:p>
            <a:pPr indent="-228600" lvl="0" marL="914400">
              <a:spcBef>
                <a:spcPts val="0"/>
              </a:spcBef>
            </a:pPr>
            <a:r>
              <a:rPr lang="en"/>
              <a:t>Stamped with the client IP.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Give tokens to driver and executors instead.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I</a:t>
            </a:r>
            <a:r>
              <a:rPr lang="en"/>
              <a:t>ssued by namenode only if the client has a valid Kerberos ticket.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No client IP stamped.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Permit for driver and executors to use HDFS </a:t>
            </a:r>
            <a:r>
              <a:rPr lang="en"/>
              <a:t>on your behalf </a:t>
            </a:r>
            <a:r>
              <a:rPr lang="en"/>
              <a:t>across all cluster nodes.</a:t>
            </a:r>
          </a:p>
        </p:txBody>
      </p:sp>
      <p:pic>
        <p:nvPicPr>
          <p:cNvPr id="475" name="Shape 4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2725" y="445025"/>
            <a:ext cx="2514924" cy="1824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3928" y="1642464"/>
            <a:ext cx="1770810" cy="92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Shape 4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5600" y="2852575"/>
            <a:ext cx="1870499" cy="16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Solved: Share tokens via K8s Secret</a:t>
            </a:r>
          </a:p>
        </p:txBody>
      </p:sp>
      <p:sp>
        <p:nvSpPr>
          <p:cNvPr id="483" name="Shape 483"/>
          <p:cNvSpPr/>
          <p:nvPr/>
        </p:nvSpPr>
        <p:spPr>
          <a:xfrm>
            <a:off x="1238455" y="1191725"/>
            <a:ext cx="4745100" cy="363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6197425" y="1191725"/>
            <a:ext cx="2700600" cy="363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5" name="Shape 485"/>
          <p:cNvSpPr txBox="1"/>
          <p:nvPr/>
        </p:nvSpPr>
        <p:spPr>
          <a:xfrm>
            <a:off x="1257365" y="4205650"/>
            <a:ext cx="845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A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6189625" y="42243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B</a:t>
            </a:r>
          </a:p>
        </p:txBody>
      </p:sp>
      <p:sp>
        <p:nvSpPr>
          <p:cNvPr id="487" name="Shape 487"/>
          <p:cNvSpPr/>
          <p:nvPr/>
        </p:nvSpPr>
        <p:spPr>
          <a:xfrm>
            <a:off x="1338100" y="14319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8" name="Shape 488"/>
          <p:cNvSpPr txBox="1"/>
          <p:nvPr/>
        </p:nvSpPr>
        <p:spPr>
          <a:xfrm>
            <a:off x="1685300" y="1433625"/>
            <a:ext cx="1068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 Pod</a:t>
            </a:r>
          </a:p>
        </p:txBody>
      </p:sp>
      <p:sp>
        <p:nvSpPr>
          <p:cNvPr id="489" name="Shape 489"/>
          <p:cNvSpPr/>
          <p:nvPr/>
        </p:nvSpPr>
        <p:spPr>
          <a:xfrm>
            <a:off x="3624100" y="14319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0" name="Shape 490"/>
          <p:cNvSpPr txBox="1"/>
          <p:nvPr/>
        </p:nvSpPr>
        <p:spPr>
          <a:xfrm>
            <a:off x="3844200" y="1433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491" name="Shape 491"/>
          <p:cNvSpPr/>
          <p:nvPr/>
        </p:nvSpPr>
        <p:spPr>
          <a:xfrm>
            <a:off x="6595900" y="1433625"/>
            <a:ext cx="1873200" cy="12435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2" name="Shape 492"/>
          <p:cNvSpPr txBox="1"/>
          <p:nvPr/>
        </p:nvSpPr>
        <p:spPr>
          <a:xfrm>
            <a:off x="6814800" y="1433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2242725" y="23480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10.0.0.2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1200100" y="4434250"/>
            <a:ext cx="1410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196.0.0.5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6149887" y="44054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196.0.0.6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4528725" y="23480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10.0.0.3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7500525" y="22718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10.0.1.2</a:t>
            </a:r>
          </a:p>
        </p:txBody>
      </p:sp>
      <p:pic>
        <p:nvPicPr>
          <p:cNvPr id="498" name="Shape 4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805" y="18666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Shape 4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5017" y="1807424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117" y="18666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Shape 501"/>
          <p:cNvSpPr/>
          <p:nvPr/>
        </p:nvSpPr>
        <p:spPr>
          <a:xfrm>
            <a:off x="37900" y="1457925"/>
            <a:ext cx="887400" cy="5127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2" name="Shape 502"/>
          <p:cNvSpPr txBox="1"/>
          <p:nvPr/>
        </p:nvSpPr>
        <p:spPr>
          <a:xfrm>
            <a:off x="152400" y="1533100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Client</a:t>
            </a:r>
          </a:p>
        </p:txBody>
      </p:sp>
      <p:pic>
        <p:nvPicPr>
          <p:cNvPr id="503" name="Shape 5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48" y="2145746"/>
            <a:ext cx="880775" cy="49719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Shape 504"/>
          <p:cNvSpPr/>
          <p:nvPr/>
        </p:nvSpPr>
        <p:spPr>
          <a:xfrm>
            <a:off x="1430800" y="3785125"/>
            <a:ext cx="1873200" cy="51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5" name="Shape 505"/>
          <p:cNvSpPr txBox="1"/>
          <p:nvPr/>
        </p:nvSpPr>
        <p:spPr>
          <a:xfrm>
            <a:off x="1414300" y="3853175"/>
            <a:ext cx="16074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Namenode Pod</a:t>
            </a:r>
          </a:p>
        </p:txBody>
      </p:sp>
      <p:pic>
        <p:nvPicPr>
          <p:cNvPr id="506" name="Shape 5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3805" y="39240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Shape 507"/>
          <p:cNvSpPr/>
          <p:nvPr/>
        </p:nvSpPr>
        <p:spPr>
          <a:xfrm>
            <a:off x="3619525" y="4013725"/>
            <a:ext cx="1993200" cy="51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8" name="Shape 508"/>
          <p:cNvSpPr txBox="1"/>
          <p:nvPr/>
        </p:nvSpPr>
        <p:spPr>
          <a:xfrm>
            <a:off x="3685975" y="407650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1</a:t>
            </a:r>
          </a:p>
        </p:txBody>
      </p:sp>
      <p:pic>
        <p:nvPicPr>
          <p:cNvPr id="509" name="Shape 5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3605" y="41526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Shape 510"/>
          <p:cNvSpPr/>
          <p:nvPr/>
        </p:nvSpPr>
        <p:spPr>
          <a:xfrm>
            <a:off x="6819925" y="4013725"/>
            <a:ext cx="1993200" cy="51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1" name="Shape 511"/>
          <p:cNvSpPr txBox="1"/>
          <p:nvPr/>
        </p:nvSpPr>
        <p:spPr>
          <a:xfrm>
            <a:off x="6886375" y="407650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2</a:t>
            </a:r>
          </a:p>
        </p:txBody>
      </p:sp>
      <p:pic>
        <p:nvPicPr>
          <p:cNvPr id="512" name="Shape 5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4005" y="41526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Shape 513"/>
          <p:cNvSpPr/>
          <p:nvPr/>
        </p:nvSpPr>
        <p:spPr>
          <a:xfrm>
            <a:off x="5673000" y="2710425"/>
            <a:ext cx="841200" cy="985500"/>
          </a:xfrm>
          <a:prstGeom prst="can">
            <a:avLst>
              <a:gd fmla="val 25000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14" name="Shape 5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2150" y="3221869"/>
            <a:ext cx="354974" cy="364981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Shape 515"/>
          <p:cNvSpPr txBox="1"/>
          <p:nvPr/>
        </p:nvSpPr>
        <p:spPr>
          <a:xfrm>
            <a:off x="5673000" y="2881425"/>
            <a:ext cx="8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Secret 1</a:t>
            </a:r>
          </a:p>
        </p:txBody>
      </p:sp>
      <p:pic>
        <p:nvPicPr>
          <p:cNvPr id="516" name="Shape 5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2200" y="2202569"/>
            <a:ext cx="354974" cy="364981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Shape 517"/>
          <p:cNvSpPr/>
          <p:nvPr/>
        </p:nvSpPr>
        <p:spPr>
          <a:xfrm>
            <a:off x="93700" y="3708925"/>
            <a:ext cx="1068600" cy="7158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/>
              <a:t>Kerberos</a:t>
            </a:r>
          </a:p>
        </p:txBody>
      </p:sp>
      <p:cxnSp>
        <p:nvCxnSpPr>
          <p:cNvPr id="518" name="Shape 518"/>
          <p:cNvCxnSpPr>
            <a:stCxn id="515" idx="3"/>
          </p:cNvCxnSpPr>
          <p:nvPr/>
        </p:nvCxnSpPr>
        <p:spPr>
          <a:xfrm flipH="1" rot="10800000">
            <a:off x="6553800" y="2710425"/>
            <a:ext cx="991800" cy="396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round/>
            <a:headEnd len="lg" w="lg" type="none"/>
            <a:tailEnd len="lg" w="lg" type="triangle"/>
          </a:ln>
        </p:spPr>
      </p:cxnSp>
      <p:cxnSp>
        <p:nvCxnSpPr>
          <p:cNvPr id="519" name="Shape 519"/>
          <p:cNvCxnSpPr/>
          <p:nvPr/>
        </p:nvCxnSpPr>
        <p:spPr>
          <a:xfrm rot="10800000">
            <a:off x="4457550" y="2770175"/>
            <a:ext cx="1062600" cy="3771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round/>
            <a:headEnd len="lg" w="lg" type="none"/>
            <a:tailEnd len="lg" w="lg" type="triangle"/>
          </a:ln>
        </p:spPr>
      </p:cxnSp>
      <p:cxnSp>
        <p:nvCxnSpPr>
          <p:cNvPr id="520" name="Shape 520"/>
          <p:cNvCxnSpPr/>
          <p:nvPr/>
        </p:nvCxnSpPr>
        <p:spPr>
          <a:xfrm rot="10800000">
            <a:off x="2541650" y="2859250"/>
            <a:ext cx="2938800" cy="486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round/>
            <a:headEnd len="lg" w="lg" type="none"/>
            <a:tailEnd len="lg" w="lg" type="triangle"/>
          </a:ln>
        </p:spPr>
      </p:cxnSp>
      <p:cxnSp>
        <p:nvCxnSpPr>
          <p:cNvPr id="521" name="Shape 521"/>
          <p:cNvCxnSpPr>
            <a:stCxn id="517" idx="0"/>
            <a:endCxn id="503" idx="2"/>
          </p:cNvCxnSpPr>
          <p:nvPr/>
        </p:nvCxnSpPr>
        <p:spPr>
          <a:xfrm rot="10800000">
            <a:off x="458500" y="2643025"/>
            <a:ext cx="169500" cy="1065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22" name="Shape 522"/>
          <p:cNvCxnSpPr/>
          <p:nvPr/>
        </p:nvCxnSpPr>
        <p:spPr>
          <a:xfrm rot="10800000">
            <a:off x="1141875" y="2644100"/>
            <a:ext cx="565800" cy="1032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Solved: Refresh tokens with K8s microservice</a:t>
            </a:r>
          </a:p>
        </p:txBody>
      </p:sp>
      <p:sp>
        <p:nvSpPr>
          <p:cNvPr id="528" name="Shape 528"/>
          <p:cNvSpPr/>
          <p:nvPr/>
        </p:nvSpPr>
        <p:spPr>
          <a:xfrm>
            <a:off x="1141875" y="1191725"/>
            <a:ext cx="4841700" cy="363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9" name="Shape 529"/>
          <p:cNvSpPr/>
          <p:nvPr/>
        </p:nvSpPr>
        <p:spPr>
          <a:xfrm>
            <a:off x="6197425" y="1191725"/>
            <a:ext cx="2700600" cy="363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0" name="Shape 530"/>
          <p:cNvSpPr txBox="1"/>
          <p:nvPr/>
        </p:nvSpPr>
        <p:spPr>
          <a:xfrm>
            <a:off x="1174800" y="4205650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A</a:t>
            </a:r>
          </a:p>
        </p:txBody>
      </p:sp>
      <p:sp>
        <p:nvSpPr>
          <p:cNvPr id="531" name="Shape 531"/>
          <p:cNvSpPr txBox="1"/>
          <p:nvPr/>
        </p:nvSpPr>
        <p:spPr>
          <a:xfrm>
            <a:off x="6189625" y="42243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B</a:t>
            </a:r>
          </a:p>
        </p:txBody>
      </p:sp>
      <p:sp>
        <p:nvSpPr>
          <p:cNvPr id="532" name="Shape 532"/>
          <p:cNvSpPr/>
          <p:nvPr/>
        </p:nvSpPr>
        <p:spPr>
          <a:xfrm>
            <a:off x="1338100" y="14319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3" name="Shape 533"/>
          <p:cNvSpPr txBox="1"/>
          <p:nvPr/>
        </p:nvSpPr>
        <p:spPr>
          <a:xfrm>
            <a:off x="1685300" y="1433625"/>
            <a:ext cx="1068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 Pod</a:t>
            </a:r>
          </a:p>
        </p:txBody>
      </p:sp>
      <p:sp>
        <p:nvSpPr>
          <p:cNvPr id="534" name="Shape 534"/>
          <p:cNvSpPr/>
          <p:nvPr/>
        </p:nvSpPr>
        <p:spPr>
          <a:xfrm>
            <a:off x="3624100" y="14319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5" name="Shape 535"/>
          <p:cNvSpPr txBox="1"/>
          <p:nvPr/>
        </p:nvSpPr>
        <p:spPr>
          <a:xfrm>
            <a:off x="3844200" y="1433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536" name="Shape 536"/>
          <p:cNvSpPr/>
          <p:nvPr/>
        </p:nvSpPr>
        <p:spPr>
          <a:xfrm>
            <a:off x="6595900" y="1433625"/>
            <a:ext cx="1873200" cy="12435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7" name="Shape 537"/>
          <p:cNvSpPr txBox="1"/>
          <p:nvPr/>
        </p:nvSpPr>
        <p:spPr>
          <a:xfrm>
            <a:off x="6814800" y="1433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2242725" y="23480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10.0.0.2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1114687" y="443425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196.0.0.5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6149887" y="44054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196.0.0.6</a:t>
            </a:r>
          </a:p>
        </p:txBody>
      </p:sp>
      <p:sp>
        <p:nvSpPr>
          <p:cNvPr id="541" name="Shape 541"/>
          <p:cNvSpPr txBox="1"/>
          <p:nvPr/>
        </p:nvSpPr>
        <p:spPr>
          <a:xfrm>
            <a:off x="4528725" y="23480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10.0.0.3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7500525" y="22718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10.0.1.2</a:t>
            </a:r>
          </a:p>
        </p:txBody>
      </p:sp>
      <p:pic>
        <p:nvPicPr>
          <p:cNvPr id="543" name="Shape 5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805" y="18666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Shape 5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5017" y="1807424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Shape 5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117" y="18666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Shape 546"/>
          <p:cNvSpPr/>
          <p:nvPr/>
        </p:nvSpPr>
        <p:spPr>
          <a:xfrm>
            <a:off x="37900" y="1457925"/>
            <a:ext cx="887400" cy="5127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7" name="Shape 547"/>
          <p:cNvSpPr txBox="1"/>
          <p:nvPr/>
        </p:nvSpPr>
        <p:spPr>
          <a:xfrm>
            <a:off x="152400" y="1533100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Client</a:t>
            </a:r>
          </a:p>
        </p:txBody>
      </p:sp>
      <p:sp>
        <p:nvSpPr>
          <p:cNvPr id="548" name="Shape 548"/>
          <p:cNvSpPr/>
          <p:nvPr/>
        </p:nvSpPr>
        <p:spPr>
          <a:xfrm>
            <a:off x="1430800" y="3785125"/>
            <a:ext cx="1873200" cy="51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9" name="Shape 549"/>
          <p:cNvSpPr txBox="1"/>
          <p:nvPr/>
        </p:nvSpPr>
        <p:spPr>
          <a:xfrm>
            <a:off x="1414300" y="3853175"/>
            <a:ext cx="16074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Namenode Pod</a:t>
            </a:r>
          </a:p>
        </p:txBody>
      </p:sp>
      <p:pic>
        <p:nvPicPr>
          <p:cNvPr id="550" name="Shape 5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805" y="39240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Shape 551"/>
          <p:cNvSpPr/>
          <p:nvPr/>
        </p:nvSpPr>
        <p:spPr>
          <a:xfrm>
            <a:off x="3619525" y="4089925"/>
            <a:ext cx="1993200" cy="51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2" name="Shape 552"/>
          <p:cNvSpPr txBox="1"/>
          <p:nvPr/>
        </p:nvSpPr>
        <p:spPr>
          <a:xfrm>
            <a:off x="3685975" y="415270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1</a:t>
            </a:r>
          </a:p>
        </p:txBody>
      </p:sp>
      <p:pic>
        <p:nvPicPr>
          <p:cNvPr id="553" name="Shape 5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3605" y="42288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Shape 554"/>
          <p:cNvSpPr/>
          <p:nvPr/>
        </p:nvSpPr>
        <p:spPr>
          <a:xfrm>
            <a:off x="6819925" y="4013725"/>
            <a:ext cx="1993200" cy="51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5" name="Shape 555"/>
          <p:cNvSpPr txBox="1"/>
          <p:nvPr/>
        </p:nvSpPr>
        <p:spPr>
          <a:xfrm>
            <a:off x="6886375" y="407650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2</a:t>
            </a:r>
          </a:p>
        </p:txBody>
      </p:sp>
      <p:pic>
        <p:nvPicPr>
          <p:cNvPr id="556" name="Shape 5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4005" y="41526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Shape 557"/>
          <p:cNvSpPr/>
          <p:nvPr/>
        </p:nvSpPr>
        <p:spPr>
          <a:xfrm>
            <a:off x="2899300" y="2879775"/>
            <a:ext cx="1607400" cy="830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8" name="Shape 558"/>
          <p:cNvSpPr txBox="1"/>
          <p:nvPr/>
        </p:nvSpPr>
        <p:spPr>
          <a:xfrm>
            <a:off x="2898600" y="287977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Refresh </a:t>
            </a:r>
            <a:r>
              <a:rPr lang="en"/>
              <a:t>Pod</a:t>
            </a:r>
          </a:p>
        </p:txBody>
      </p:sp>
      <p:sp>
        <p:nvSpPr>
          <p:cNvPr id="559" name="Shape 559"/>
          <p:cNvSpPr txBox="1"/>
          <p:nvPr/>
        </p:nvSpPr>
        <p:spPr>
          <a:xfrm>
            <a:off x="3538125" y="33386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10.0.0.8</a:t>
            </a:r>
          </a:p>
        </p:txBody>
      </p:sp>
      <p:pic>
        <p:nvPicPr>
          <p:cNvPr id="560" name="Shape 5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117" y="33144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Shape 561"/>
          <p:cNvSpPr/>
          <p:nvPr/>
        </p:nvSpPr>
        <p:spPr>
          <a:xfrm>
            <a:off x="5673000" y="2786625"/>
            <a:ext cx="841200" cy="985500"/>
          </a:xfrm>
          <a:prstGeom prst="can">
            <a:avLst>
              <a:gd fmla="val 25000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62" name="Shape 5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2150" y="3298069"/>
            <a:ext cx="354974" cy="364981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Shape 563"/>
          <p:cNvSpPr txBox="1"/>
          <p:nvPr/>
        </p:nvSpPr>
        <p:spPr>
          <a:xfrm>
            <a:off x="5673000" y="2957625"/>
            <a:ext cx="8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Secret 1</a:t>
            </a:r>
          </a:p>
        </p:txBody>
      </p:sp>
      <p:pic>
        <p:nvPicPr>
          <p:cNvPr id="564" name="Shape 5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3048" y="3136346"/>
            <a:ext cx="880775" cy="49719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Shape 565"/>
          <p:cNvSpPr/>
          <p:nvPr/>
        </p:nvSpPr>
        <p:spPr>
          <a:xfrm>
            <a:off x="17500" y="3708925"/>
            <a:ext cx="1068600" cy="7158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Kerberos</a:t>
            </a:r>
          </a:p>
        </p:txBody>
      </p:sp>
      <p:cxnSp>
        <p:nvCxnSpPr>
          <p:cNvPr id="566" name="Shape 566"/>
          <p:cNvCxnSpPr>
            <a:stCxn id="565" idx="7"/>
            <a:endCxn id="564" idx="1"/>
          </p:cNvCxnSpPr>
          <p:nvPr/>
        </p:nvCxnSpPr>
        <p:spPr>
          <a:xfrm flipH="1" rot="10800000">
            <a:off x="929607" y="3385051"/>
            <a:ext cx="993300" cy="428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67" name="Shape 567"/>
          <p:cNvCxnSpPr>
            <a:endCxn id="559" idx="3"/>
          </p:cNvCxnSpPr>
          <p:nvPr/>
        </p:nvCxnSpPr>
        <p:spPr>
          <a:xfrm flipH="1" rot="10800000">
            <a:off x="3459525" y="3563625"/>
            <a:ext cx="1199400" cy="4272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568" name="Shape 5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950" y="3298069"/>
            <a:ext cx="354974" cy="3649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9" name="Shape 569"/>
          <p:cNvCxnSpPr/>
          <p:nvPr/>
        </p:nvCxnSpPr>
        <p:spPr>
          <a:xfrm flipH="1" rot="10800000">
            <a:off x="6553800" y="2710425"/>
            <a:ext cx="991800" cy="396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round/>
            <a:headEnd len="lg" w="lg" type="none"/>
            <a:tailEnd len="lg" w="lg" type="triangle"/>
          </a:ln>
        </p:spPr>
      </p:cxnSp>
      <p:cxnSp>
        <p:nvCxnSpPr>
          <p:cNvPr id="570" name="Shape 570"/>
          <p:cNvCxnSpPr/>
          <p:nvPr/>
        </p:nvCxnSpPr>
        <p:spPr>
          <a:xfrm rot="10800000">
            <a:off x="4457550" y="2770175"/>
            <a:ext cx="1062600" cy="3771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round/>
            <a:headEnd len="lg" w="lg" type="none"/>
            <a:tailEnd len="lg" w="lg" type="triangle"/>
          </a:ln>
        </p:spPr>
      </p:cxnSp>
      <p:cxnSp>
        <p:nvCxnSpPr>
          <p:cNvPr id="571" name="Shape 571"/>
          <p:cNvCxnSpPr/>
          <p:nvPr/>
        </p:nvCxnSpPr>
        <p:spPr>
          <a:xfrm rot="10800000">
            <a:off x="2541650" y="2859250"/>
            <a:ext cx="2938800" cy="486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round/>
            <a:headEnd len="lg" w="lg" type="none"/>
            <a:tailEnd len="lg" w="lg" type="triangle"/>
          </a:ln>
        </p:spPr>
      </p:cxnSp>
      <p:pic>
        <p:nvPicPr>
          <p:cNvPr id="572" name="Shape 5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58604" y="1040359"/>
            <a:ext cx="2876424" cy="162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Shape 5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19903" y="1180900"/>
            <a:ext cx="2595271" cy="17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Shape 574"/>
          <p:cNvSpPr/>
          <p:nvPr/>
        </p:nvSpPr>
        <p:spPr>
          <a:xfrm>
            <a:off x="116850" y="2030650"/>
            <a:ext cx="536400" cy="572700"/>
          </a:xfrm>
          <a:prstGeom prst="smileyFace">
            <a:avLst>
              <a:gd fmla="val 4653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1183650" y="2868850"/>
            <a:ext cx="536400" cy="572700"/>
          </a:xfrm>
          <a:prstGeom prst="smileyFace">
            <a:avLst>
              <a:gd fmla="val 4653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Solved: K</a:t>
            </a:r>
            <a:r>
              <a:rPr lang="en" sz="2400"/>
              <a:t>eep Secret to yourself with K8s RBAC</a:t>
            </a:r>
          </a:p>
        </p:txBody>
      </p:sp>
      <p:sp>
        <p:nvSpPr>
          <p:cNvPr id="581" name="Shape 581"/>
          <p:cNvSpPr/>
          <p:nvPr/>
        </p:nvSpPr>
        <p:spPr>
          <a:xfrm>
            <a:off x="1002550" y="1283175"/>
            <a:ext cx="4980900" cy="364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2" name="Shape 582"/>
          <p:cNvSpPr/>
          <p:nvPr/>
        </p:nvSpPr>
        <p:spPr>
          <a:xfrm>
            <a:off x="6197425" y="1283198"/>
            <a:ext cx="2700600" cy="364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3" name="Shape 583"/>
          <p:cNvSpPr txBox="1"/>
          <p:nvPr/>
        </p:nvSpPr>
        <p:spPr>
          <a:xfrm>
            <a:off x="1022400" y="4358050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A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6189625" y="43005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B</a:t>
            </a:r>
          </a:p>
        </p:txBody>
      </p:sp>
      <p:sp>
        <p:nvSpPr>
          <p:cNvPr id="585" name="Shape 585"/>
          <p:cNvSpPr/>
          <p:nvPr/>
        </p:nvSpPr>
        <p:spPr>
          <a:xfrm>
            <a:off x="1338100" y="1431975"/>
            <a:ext cx="1873200" cy="9126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6" name="Shape 586"/>
          <p:cNvSpPr txBox="1"/>
          <p:nvPr/>
        </p:nvSpPr>
        <p:spPr>
          <a:xfrm>
            <a:off x="1685300" y="1433625"/>
            <a:ext cx="1068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 Pod</a:t>
            </a:r>
          </a:p>
        </p:txBody>
      </p:sp>
      <p:sp>
        <p:nvSpPr>
          <p:cNvPr id="587" name="Shape 587"/>
          <p:cNvSpPr/>
          <p:nvPr/>
        </p:nvSpPr>
        <p:spPr>
          <a:xfrm>
            <a:off x="3624100" y="1431975"/>
            <a:ext cx="1873200" cy="9126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8" name="Shape 588"/>
          <p:cNvSpPr txBox="1"/>
          <p:nvPr/>
        </p:nvSpPr>
        <p:spPr>
          <a:xfrm>
            <a:off x="3844200" y="1433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589" name="Shape 589"/>
          <p:cNvSpPr/>
          <p:nvPr/>
        </p:nvSpPr>
        <p:spPr>
          <a:xfrm>
            <a:off x="6595900" y="1433114"/>
            <a:ext cx="1873200" cy="8589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0" name="Shape 590"/>
          <p:cNvSpPr txBox="1"/>
          <p:nvPr/>
        </p:nvSpPr>
        <p:spPr>
          <a:xfrm>
            <a:off x="6814800" y="1433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591" name="Shape 591"/>
          <p:cNvSpPr txBox="1"/>
          <p:nvPr/>
        </p:nvSpPr>
        <p:spPr>
          <a:xfrm>
            <a:off x="2242725" y="1988562"/>
            <a:ext cx="1120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10.0.0.2</a:t>
            </a:r>
          </a:p>
        </p:txBody>
      </p:sp>
      <p:sp>
        <p:nvSpPr>
          <p:cNvPr id="592" name="Shape 592"/>
          <p:cNvSpPr txBox="1"/>
          <p:nvPr/>
        </p:nvSpPr>
        <p:spPr>
          <a:xfrm>
            <a:off x="962287" y="451045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196.0.0.5</a:t>
            </a:r>
          </a:p>
        </p:txBody>
      </p:sp>
      <p:sp>
        <p:nvSpPr>
          <p:cNvPr id="593" name="Shape 593"/>
          <p:cNvSpPr txBox="1"/>
          <p:nvPr/>
        </p:nvSpPr>
        <p:spPr>
          <a:xfrm>
            <a:off x="6149887" y="44816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196.0.0.6</a:t>
            </a:r>
          </a:p>
        </p:txBody>
      </p:sp>
      <p:sp>
        <p:nvSpPr>
          <p:cNvPr id="594" name="Shape 594"/>
          <p:cNvSpPr txBox="1"/>
          <p:nvPr/>
        </p:nvSpPr>
        <p:spPr>
          <a:xfrm>
            <a:off x="4528725" y="1988562"/>
            <a:ext cx="1120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10.0.0.3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7500525" y="1935925"/>
            <a:ext cx="1120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10.0.1.2</a:t>
            </a:r>
          </a:p>
        </p:txBody>
      </p:sp>
      <p:pic>
        <p:nvPicPr>
          <p:cNvPr id="596" name="Shape 5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805" y="17904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Shape 5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5017" y="1731224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Shape 5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117" y="17904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Shape 599"/>
          <p:cNvSpPr/>
          <p:nvPr/>
        </p:nvSpPr>
        <p:spPr>
          <a:xfrm>
            <a:off x="37900" y="1457925"/>
            <a:ext cx="887400" cy="5127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0" name="Shape 600"/>
          <p:cNvSpPr txBox="1"/>
          <p:nvPr/>
        </p:nvSpPr>
        <p:spPr>
          <a:xfrm>
            <a:off x="152400" y="1533100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Client</a:t>
            </a:r>
          </a:p>
        </p:txBody>
      </p:sp>
      <p:sp>
        <p:nvSpPr>
          <p:cNvPr id="601" name="Shape 601"/>
          <p:cNvSpPr/>
          <p:nvPr/>
        </p:nvSpPr>
        <p:spPr>
          <a:xfrm>
            <a:off x="37900" y="3439125"/>
            <a:ext cx="887400" cy="5127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2" name="Shape 602"/>
          <p:cNvSpPr txBox="1"/>
          <p:nvPr/>
        </p:nvSpPr>
        <p:spPr>
          <a:xfrm>
            <a:off x="152400" y="3514300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Client</a:t>
            </a:r>
          </a:p>
        </p:txBody>
      </p:sp>
      <p:sp>
        <p:nvSpPr>
          <p:cNvPr id="603" name="Shape 603"/>
          <p:cNvSpPr/>
          <p:nvPr/>
        </p:nvSpPr>
        <p:spPr>
          <a:xfrm>
            <a:off x="1338100" y="3336975"/>
            <a:ext cx="1873200" cy="9981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4" name="Shape 604"/>
          <p:cNvSpPr txBox="1"/>
          <p:nvPr/>
        </p:nvSpPr>
        <p:spPr>
          <a:xfrm>
            <a:off x="1685300" y="3338625"/>
            <a:ext cx="1068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 Pod</a:t>
            </a:r>
          </a:p>
        </p:txBody>
      </p:sp>
      <p:sp>
        <p:nvSpPr>
          <p:cNvPr id="605" name="Shape 605"/>
          <p:cNvSpPr/>
          <p:nvPr/>
        </p:nvSpPr>
        <p:spPr>
          <a:xfrm>
            <a:off x="3624100" y="3336975"/>
            <a:ext cx="1873200" cy="9981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6" name="Shape 606"/>
          <p:cNvSpPr txBox="1"/>
          <p:nvPr/>
        </p:nvSpPr>
        <p:spPr>
          <a:xfrm>
            <a:off x="3844200" y="3338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607" name="Shape 607"/>
          <p:cNvSpPr/>
          <p:nvPr/>
        </p:nvSpPr>
        <p:spPr>
          <a:xfrm>
            <a:off x="6595900" y="3338221"/>
            <a:ext cx="1873200" cy="939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8" name="Shape 608"/>
          <p:cNvSpPr txBox="1"/>
          <p:nvPr/>
        </p:nvSpPr>
        <p:spPr>
          <a:xfrm>
            <a:off x="6814800" y="3338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609" name="Shape 609"/>
          <p:cNvSpPr txBox="1"/>
          <p:nvPr/>
        </p:nvSpPr>
        <p:spPr>
          <a:xfrm>
            <a:off x="2242725" y="3952783"/>
            <a:ext cx="11208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10.0.0.4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4528725" y="3952783"/>
            <a:ext cx="11208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10.0.0.5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7500525" y="3895219"/>
            <a:ext cx="11208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10.0.1.3</a:t>
            </a:r>
          </a:p>
        </p:txBody>
      </p:sp>
      <p:pic>
        <p:nvPicPr>
          <p:cNvPr id="612" name="Shape 6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805" y="36954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Shape 6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5017" y="3636224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Shape 6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117" y="3695499"/>
            <a:ext cx="354969" cy="298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5" name="Shape 615"/>
          <p:cNvCxnSpPr/>
          <p:nvPr/>
        </p:nvCxnSpPr>
        <p:spPr>
          <a:xfrm flipH="1" rot="10800000">
            <a:off x="4759675" y="2676025"/>
            <a:ext cx="823800" cy="594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616" name="Shape 616"/>
          <p:cNvSpPr/>
          <p:nvPr/>
        </p:nvSpPr>
        <p:spPr>
          <a:xfrm>
            <a:off x="5596800" y="1719825"/>
            <a:ext cx="841200" cy="985500"/>
          </a:xfrm>
          <a:prstGeom prst="can">
            <a:avLst>
              <a:gd fmla="val 25000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7" name="Shape 6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5950" y="2231269"/>
            <a:ext cx="354974" cy="364981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 txBox="1"/>
          <p:nvPr/>
        </p:nvSpPr>
        <p:spPr>
          <a:xfrm>
            <a:off x="5596800" y="1890825"/>
            <a:ext cx="8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Secret 1</a:t>
            </a:r>
          </a:p>
        </p:txBody>
      </p:sp>
      <p:sp>
        <p:nvSpPr>
          <p:cNvPr id="619" name="Shape 619"/>
          <p:cNvSpPr/>
          <p:nvPr/>
        </p:nvSpPr>
        <p:spPr>
          <a:xfrm>
            <a:off x="5596800" y="3015225"/>
            <a:ext cx="841200" cy="985500"/>
          </a:xfrm>
          <a:prstGeom prst="can">
            <a:avLst>
              <a:gd fmla="val 25000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0" name="Shape 6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5950" y="3526669"/>
            <a:ext cx="354974" cy="364981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Shape 621"/>
          <p:cNvSpPr txBox="1"/>
          <p:nvPr/>
        </p:nvSpPr>
        <p:spPr>
          <a:xfrm>
            <a:off x="5596800" y="3186225"/>
            <a:ext cx="8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Secret 1</a:t>
            </a:r>
          </a:p>
        </p:txBody>
      </p:sp>
      <p:cxnSp>
        <p:nvCxnSpPr>
          <p:cNvPr id="622" name="Shape 622"/>
          <p:cNvCxnSpPr/>
          <p:nvPr/>
        </p:nvCxnSpPr>
        <p:spPr>
          <a:xfrm flipH="1" rot="10800000">
            <a:off x="721075" y="2635525"/>
            <a:ext cx="4752000" cy="787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623" name="Shape 6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9848" y="1294423"/>
            <a:ext cx="1873199" cy="1873199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Shape 624"/>
          <p:cNvSpPr txBox="1"/>
          <p:nvPr/>
        </p:nvSpPr>
        <p:spPr>
          <a:xfrm>
            <a:off x="7484300" y="619925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Job 1</a:t>
            </a:r>
          </a:p>
        </p:txBody>
      </p:sp>
      <p:sp>
        <p:nvSpPr>
          <p:cNvPr id="625" name="Shape 625"/>
          <p:cNvSpPr/>
          <p:nvPr/>
        </p:nvSpPr>
        <p:spPr>
          <a:xfrm>
            <a:off x="8103325" y="786475"/>
            <a:ext cx="782100" cy="789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6" name="Shape 626"/>
          <p:cNvSpPr txBox="1"/>
          <p:nvPr/>
        </p:nvSpPr>
        <p:spPr>
          <a:xfrm>
            <a:off x="7484300" y="848525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Job 2</a:t>
            </a:r>
          </a:p>
        </p:txBody>
      </p:sp>
      <p:sp>
        <p:nvSpPr>
          <p:cNvPr id="627" name="Shape 627"/>
          <p:cNvSpPr/>
          <p:nvPr/>
        </p:nvSpPr>
        <p:spPr>
          <a:xfrm>
            <a:off x="8103325" y="1015075"/>
            <a:ext cx="782100" cy="78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Recap</a:t>
            </a:r>
          </a:p>
        </p:txBody>
      </p:sp>
      <p:sp>
        <p:nvSpPr>
          <p:cNvPr id="633" name="Shape 633"/>
          <p:cNvSpPr txBox="1"/>
          <p:nvPr>
            <p:ph idx="1" type="body"/>
          </p:nvPr>
        </p:nvSpPr>
        <p:spPr>
          <a:xfrm>
            <a:off x="311700" y="1152475"/>
            <a:ext cx="8581200" cy="331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Data locality works.</a:t>
            </a:r>
          </a:p>
          <a:p>
            <a:pPr lv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Supports secure HDFS.</a:t>
            </a:r>
          </a:p>
          <a:p>
            <a:pPr lv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Open problems</a:t>
            </a:r>
          </a:p>
          <a:p>
            <a:pPr indent="-228600" lvl="0" marL="914400" rtl="0">
              <a:spcBef>
                <a:spcPts val="560"/>
              </a:spcBef>
              <a:spcAft>
                <a:spcPts val="0"/>
              </a:spcAft>
            </a:pPr>
            <a:r>
              <a:rPr lang="en"/>
              <a:t>Performance?</a:t>
            </a:r>
          </a:p>
          <a:p>
            <a:pPr indent="-228600" lvl="0" marL="914400" rtl="0">
              <a:spcBef>
                <a:spcPts val="560"/>
              </a:spcBef>
              <a:spcAft>
                <a:spcPts val="0"/>
              </a:spcAft>
            </a:pPr>
            <a:r>
              <a:rPr lang="en"/>
              <a:t>Namenode High Availability</a:t>
            </a:r>
          </a:p>
        </p:txBody>
      </p:sp>
      <p:pic>
        <p:nvPicPr>
          <p:cNvPr id="634" name="Shape 6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784" y="4590269"/>
            <a:ext cx="880775" cy="4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Shape 6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625"/>
            <a:ext cx="9144000" cy="3959551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Shape 640"/>
          <p:cNvSpPr txBox="1"/>
          <p:nvPr>
            <p:ph idx="1" type="body"/>
          </p:nvPr>
        </p:nvSpPr>
        <p:spPr>
          <a:xfrm>
            <a:off x="311700" y="630876"/>
            <a:ext cx="8520600" cy="1748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Join us</a:t>
            </a:r>
            <a:r>
              <a:rPr lang="en" sz="3600">
                <a:solidFill>
                  <a:srgbClr val="FFFFFF"/>
                </a:solidFill>
              </a:rPr>
              <a:t>!</a:t>
            </a:r>
          </a:p>
          <a:p>
            <a:pPr indent="-69850" lvl="0" marL="45720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u="sng">
                <a:solidFill>
                  <a:srgbClr val="FFFFFF"/>
                </a:solidFill>
                <a:hlinkClick r:id="rId4"/>
              </a:rPr>
              <a:t>github.com/apache-spark-on-k8s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>
                <a:solidFill>
                  <a:srgbClr val="FFFFFF"/>
                </a:solidFill>
              </a:rPr>
              <a:t>kimoon@pepperdata.com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41" name="Shape 6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4775" y="4127975"/>
            <a:ext cx="1594444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Shape 6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6100" y="2473050"/>
            <a:ext cx="1266875" cy="12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Kubernetes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New open-source cluster manager.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Runs programs in Linux containers.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1000+ contributors and 40,000+ commits.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9310" y="2282049"/>
            <a:ext cx="819264" cy="6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5200" y="2354374"/>
            <a:ext cx="1234474" cy="52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6224" y="972425"/>
            <a:ext cx="1491075" cy="127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707200"/>
            <a:ext cx="4856400" cy="245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3000">
                <a:latin typeface="Comic Sans MS"/>
                <a:ea typeface="Comic Sans MS"/>
                <a:cs typeface="Comic Sans MS"/>
                <a:sym typeface="Comic Sans MS"/>
              </a:rPr>
              <a:t>“My app was running fine until someone installed their software”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6725" y="533974"/>
            <a:ext cx="3610400" cy="437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isolation is good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/>
              <a:t>Kubernetes provides each program with: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a lightweight virtual file system -- Docker image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an independent set of S/W packages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a virtual network interface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a unique virtual IP address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an entire range of ports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784" y="4590269"/>
            <a:ext cx="880775" cy="4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Other isolation layers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Separate process ID space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Max memory limit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CPU share throttling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Mountable volumes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Config files -- ConfigMaps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Credentials -- Secrets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Local storages -- EmptyDir, HostPath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Network storages -- PersistentVolumes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784" y="4590269"/>
            <a:ext cx="880775" cy="4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Kubernetes architecture</a:t>
            </a:r>
          </a:p>
        </p:txBody>
      </p:sp>
      <p:sp>
        <p:nvSpPr>
          <p:cNvPr id="107" name="Shape 107"/>
          <p:cNvSpPr/>
          <p:nvPr/>
        </p:nvSpPr>
        <p:spPr>
          <a:xfrm>
            <a:off x="545350" y="2529350"/>
            <a:ext cx="4980900" cy="2431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6197425" y="2529350"/>
            <a:ext cx="2700600" cy="2431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573225" y="42243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A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6197425" y="42243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B</a:t>
            </a:r>
          </a:p>
        </p:txBody>
      </p:sp>
      <p:sp>
        <p:nvSpPr>
          <p:cNvPr id="111" name="Shape 111"/>
          <p:cNvSpPr/>
          <p:nvPr/>
        </p:nvSpPr>
        <p:spPr>
          <a:xfrm>
            <a:off x="880900" y="27273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1409400" y="272902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Pod 1</a:t>
            </a:r>
          </a:p>
        </p:txBody>
      </p:sp>
      <p:sp>
        <p:nvSpPr>
          <p:cNvPr id="113" name="Shape 113"/>
          <p:cNvSpPr/>
          <p:nvPr/>
        </p:nvSpPr>
        <p:spPr>
          <a:xfrm>
            <a:off x="3166900" y="27273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3695400" y="272902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Pod 2</a:t>
            </a:r>
          </a:p>
        </p:txBody>
      </p:sp>
      <p:sp>
        <p:nvSpPr>
          <p:cNvPr id="115" name="Shape 115"/>
          <p:cNvSpPr/>
          <p:nvPr/>
        </p:nvSpPr>
        <p:spPr>
          <a:xfrm>
            <a:off x="6643700" y="2729025"/>
            <a:ext cx="18255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7112750" y="272902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Pod 3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387" y="3162975"/>
            <a:ext cx="535187" cy="44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6487" y="3162975"/>
            <a:ext cx="535187" cy="44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900" y="3162975"/>
            <a:ext cx="535187" cy="44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785525" y="36434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10.0.0.2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497012" y="45112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196.0.0.5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6149887" y="45578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196.0.0.6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4071525" y="36434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10.0.0.3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7500525" y="36434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10.0.1.2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600"/>
              <a:t>Pod</a:t>
            </a:r>
            <a:r>
              <a:rPr lang="en" sz="1600"/>
              <a:t>, a unit of scheduling and isolation.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600"/>
              <a:t>runs a user program in a primary container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600"/>
              <a:t>holds isolation layers like a virtual IP in an infra container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5474" y="637099"/>
            <a:ext cx="2361400" cy="17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Big Data on Kubernetes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github.com/apache-spark-on-k8s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24292E"/>
              </a:buClr>
              <a:buSzPct val="100000"/>
            </a:pPr>
            <a:r>
              <a:rPr lang="en" sz="2000">
                <a:solidFill>
                  <a:srgbClr val="24292E"/>
                </a:solidFill>
              </a:rPr>
              <a:t>Bloomberg, Google, Haiwen, Hyperpilot, Intel, Palantir, Pepperdata, Red Hat, and growing.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24292E"/>
              </a:buClr>
              <a:buSzPct val="100000"/>
            </a:pPr>
            <a:r>
              <a:rPr lang="en" sz="2000">
                <a:solidFill>
                  <a:srgbClr val="24292E"/>
                </a:solidFill>
              </a:rPr>
              <a:t>patching up Spark Driver and Executor code to work on Kubernetes.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24292E"/>
              </a:buClr>
              <a:buSzPct val="100000"/>
            </a:pPr>
            <a:r>
              <a:rPr lang="en" sz="2000">
                <a:solidFill>
                  <a:srgbClr val="24292E"/>
                </a:solidFill>
              </a:rPr>
              <a:t>being upstreamed with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SPIP-Spark-on-Kubernetes</a:t>
            </a:r>
            <a:r>
              <a:rPr lang="en" sz="2000">
                <a:solidFill>
                  <a:srgbClr val="24292E"/>
                </a:solidFill>
              </a:rPr>
              <a:t>.</a:t>
            </a:r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24292E"/>
                </a:solidFill>
              </a:rPr>
              <a:t>Related talk: </a:t>
            </a:r>
            <a:r>
              <a:rPr lang="en" sz="2200" u="sng">
                <a:solidFill>
                  <a:schemeClr val="hlink"/>
                </a:solidFill>
                <a:hlinkClick r:id="rId5"/>
              </a:rPr>
              <a:t>spark-summit.org/2017/events/apache-spark-on-kubernetes/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2784" y="4590269"/>
            <a:ext cx="880775" cy="4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Spark on Kubernetes</a:t>
            </a:r>
          </a:p>
        </p:txBody>
      </p:sp>
      <p:sp>
        <p:nvSpPr>
          <p:cNvPr id="139" name="Shape 139"/>
          <p:cNvSpPr/>
          <p:nvPr/>
        </p:nvSpPr>
        <p:spPr>
          <a:xfrm>
            <a:off x="1002550" y="1191725"/>
            <a:ext cx="4980900" cy="363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6197425" y="1191725"/>
            <a:ext cx="2700600" cy="363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1022400" y="4205650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A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6189625" y="42243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B</a:t>
            </a:r>
          </a:p>
        </p:txBody>
      </p:sp>
      <p:sp>
        <p:nvSpPr>
          <p:cNvPr id="143" name="Shape 143"/>
          <p:cNvSpPr/>
          <p:nvPr/>
        </p:nvSpPr>
        <p:spPr>
          <a:xfrm>
            <a:off x="1338100" y="14319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1685300" y="1433625"/>
            <a:ext cx="1068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 Pod</a:t>
            </a:r>
          </a:p>
        </p:txBody>
      </p:sp>
      <p:sp>
        <p:nvSpPr>
          <p:cNvPr id="145" name="Shape 145"/>
          <p:cNvSpPr/>
          <p:nvPr/>
        </p:nvSpPr>
        <p:spPr>
          <a:xfrm>
            <a:off x="3624100" y="14319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3844200" y="1433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147" name="Shape 147"/>
          <p:cNvSpPr/>
          <p:nvPr/>
        </p:nvSpPr>
        <p:spPr>
          <a:xfrm>
            <a:off x="6595900" y="1433625"/>
            <a:ext cx="1873200" cy="12435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6814800" y="1433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2242725" y="23480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10.0.0.2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962287" y="443425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196.0.0.5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6149887" y="44054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196.0.0.6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4528725" y="23480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10.0.0.3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7500525" y="22718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10.0.1.2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805" y="18666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5017" y="1807424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117" y="18666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37900" y="1457925"/>
            <a:ext cx="887400" cy="5127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152400" y="1533100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Client</a:t>
            </a:r>
          </a:p>
        </p:txBody>
      </p:sp>
      <p:sp>
        <p:nvSpPr>
          <p:cNvPr id="159" name="Shape 159"/>
          <p:cNvSpPr/>
          <p:nvPr/>
        </p:nvSpPr>
        <p:spPr>
          <a:xfrm>
            <a:off x="37900" y="2981925"/>
            <a:ext cx="887400" cy="5127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152400" y="3057100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Client</a:t>
            </a:r>
          </a:p>
        </p:txBody>
      </p:sp>
      <p:sp>
        <p:nvSpPr>
          <p:cNvPr id="161" name="Shape 161"/>
          <p:cNvSpPr/>
          <p:nvPr/>
        </p:nvSpPr>
        <p:spPr>
          <a:xfrm>
            <a:off x="1338100" y="2879775"/>
            <a:ext cx="1873200" cy="1321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1685300" y="2881425"/>
            <a:ext cx="1068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 Pod</a:t>
            </a:r>
          </a:p>
        </p:txBody>
      </p:sp>
      <p:sp>
        <p:nvSpPr>
          <p:cNvPr id="163" name="Shape 163"/>
          <p:cNvSpPr/>
          <p:nvPr/>
        </p:nvSpPr>
        <p:spPr>
          <a:xfrm>
            <a:off x="3624100" y="2879775"/>
            <a:ext cx="1873200" cy="1321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3844200" y="28814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165" name="Shape 165"/>
          <p:cNvSpPr/>
          <p:nvPr/>
        </p:nvSpPr>
        <p:spPr>
          <a:xfrm>
            <a:off x="6595900" y="2881425"/>
            <a:ext cx="1873200" cy="12435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6814800" y="28814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2242725" y="37958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10.0.0.4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528725" y="37958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10.0.0.5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7500525" y="37196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10.0.1.3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805" y="33144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5017" y="3255224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117" y="33144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7484300" y="543725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Job 1</a:t>
            </a:r>
          </a:p>
        </p:txBody>
      </p:sp>
      <p:sp>
        <p:nvSpPr>
          <p:cNvPr id="174" name="Shape 174"/>
          <p:cNvSpPr/>
          <p:nvPr/>
        </p:nvSpPr>
        <p:spPr>
          <a:xfrm>
            <a:off x="8103325" y="710275"/>
            <a:ext cx="782100" cy="789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7484300" y="772325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Job 2</a:t>
            </a:r>
          </a:p>
        </p:txBody>
      </p:sp>
      <p:sp>
        <p:nvSpPr>
          <p:cNvPr id="176" name="Shape 176"/>
          <p:cNvSpPr/>
          <p:nvPr/>
        </p:nvSpPr>
        <p:spPr>
          <a:xfrm>
            <a:off x="8103325" y="938875"/>
            <a:ext cx="782100" cy="78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epperdata Basic Slid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