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7" r:id="rId28"/>
    <p:sldId id="280" r:id="rId29"/>
    <p:sldId id="281" r:id="rId30"/>
    <p:sldId id="284" r:id="rId31"/>
    <p:sldId id="283" r:id="rId32"/>
    <p:sldId id="282" r:id="rId3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99" userDrawn="1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B59"/>
    <a:srgbClr val="2D373D"/>
    <a:srgbClr val="2E3B42"/>
    <a:srgbClr val="2F383E"/>
    <a:srgbClr val="272E32"/>
    <a:srgbClr val="1A2126"/>
    <a:srgbClr val="2D3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/>
    <p:restoredTop sz="96405"/>
  </p:normalViewPr>
  <p:slideViewPr>
    <p:cSldViewPr snapToGrid="0" snapToObjects="1" showGuides="1">
      <p:cViewPr>
        <p:scale>
          <a:sx n="136" d="100"/>
          <a:sy n="136" d="100"/>
        </p:scale>
        <p:origin x="264" y="40"/>
      </p:cViewPr>
      <p:guideLst>
        <p:guide pos="5999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80BE-623B-EB45-BB4B-B02744D1DC90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FFE3-5B19-7949-9C30-C51A464A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652A8-60F0-4147-96DB-BE96E861DE5D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3031-336B-F74A-B3D1-4F651341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Titl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2147" y="3517795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bg1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8435" y="656874"/>
            <a:ext cx="1614660" cy="296779"/>
            <a:chOff x="566738" y="1811338"/>
            <a:chExt cx="5018087" cy="922337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365625" y="2020888"/>
              <a:ext cx="412750" cy="709612"/>
            </a:xfrm>
            <a:custGeom>
              <a:avLst/>
              <a:gdLst>
                <a:gd name="T0" fmla="*/ 98 w 110"/>
                <a:gd name="T1" fmla="*/ 0 h 189"/>
                <a:gd name="T2" fmla="*/ 61 w 110"/>
                <a:gd name="T3" fmla="*/ 5 h 189"/>
                <a:gd name="T4" fmla="*/ 45 w 110"/>
                <a:gd name="T5" fmla="*/ 10 h 189"/>
                <a:gd name="T6" fmla="*/ 42 w 110"/>
                <a:gd name="T7" fmla="*/ 6 h 189"/>
                <a:gd name="T8" fmla="*/ 25 w 110"/>
                <a:gd name="T9" fmla="*/ 0 h 189"/>
                <a:gd name="T10" fmla="*/ 0 w 110"/>
                <a:gd name="T11" fmla="*/ 0 h 189"/>
                <a:gd name="T12" fmla="*/ 0 w 110"/>
                <a:gd name="T13" fmla="*/ 189 h 189"/>
                <a:gd name="T14" fmla="*/ 49 w 110"/>
                <a:gd name="T15" fmla="*/ 189 h 189"/>
                <a:gd name="T16" fmla="*/ 49 w 110"/>
                <a:gd name="T17" fmla="*/ 90 h 189"/>
                <a:gd name="T18" fmla="*/ 59 w 110"/>
                <a:gd name="T19" fmla="*/ 57 h 189"/>
                <a:gd name="T20" fmla="*/ 89 w 110"/>
                <a:gd name="T21" fmla="*/ 48 h 189"/>
                <a:gd name="T22" fmla="*/ 110 w 110"/>
                <a:gd name="T23" fmla="*/ 48 h 189"/>
                <a:gd name="T24" fmla="*/ 110 w 110"/>
                <a:gd name="T25" fmla="*/ 0 h 189"/>
                <a:gd name="T26" fmla="*/ 98 w 110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89">
                  <a:moveTo>
                    <a:pt x="98" y="0"/>
                  </a:moveTo>
                  <a:cubicBezTo>
                    <a:pt x="86" y="0"/>
                    <a:pt x="73" y="1"/>
                    <a:pt x="61" y="5"/>
                  </a:cubicBezTo>
                  <a:cubicBezTo>
                    <a:pt x="56" y="6"/>
                    <a:pt x="50" y="8"/>
                    <a:pt x="45" y="10"/>
                  </a:cubicBezTo>
                  <a:cubicBezTo>
                    <a:pt x="44" y="9"/>
                    <a:pt x="43" y="8"/>
                    <a:pt x="42" y="6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71"/>
                    <a:pt x="52" y="64"/>
                    <a:pt x="59" y="57"/>
                  </a:cubicBezTo>
                  <a:cubicBezTo>
                    <a:pt x="65" y="51"/>
                    <a:pt x="75" y="48"/>
                    <a:pt x="8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268413" y="1811338"/>
              <a:ext cx="184150" cy="919162"/>
            </a:xfrm>
            <a:custGeom>
              <a:avLst/>
              <a:gdLst>
                <a:gd name="T0" fmla="*/ 25 w 49"/>
                <a:gd name="T1" fmla="*/ 0 h 245"/>
                <a:gd name="T2" fmla="*/ 0 w 49"/>
                <a:gd name="T3" fmla="*/ 0 h 245"/>
                <a:gd name="T4" fmla="*/ 0 w 49"/>
                <a:gd name="T5" fmla="*/ 221 h 245"/>
                <a:gd name="T6" fmla="*/ 7 w 49"/>
                <a:gd name="T7" fmla="*/ 238 h 245"/>
                <a:gd name="T8" fmla="*/ 24 w 49"/>
                <a:gd name="T9" fmla="*/ 245 h 245"/>
                <a:gd name="T10" fmla="*/ 49 w 49"/>
                <a:gd name="T11" fmla="*/ 245 h 245"/>
                <a:gd name="T12" fmla="*/ 49 w 49"/>
                <a:gd name="T13" fmla="*/ 23 h 245"/>
                <a:gd name="T14" fmla="*/ 42 w 49"/>
                <a:gd name="T15" fmla="*/ 7 h 245"/>
                <a:gd name="T16" fmla="*/ 25 w 49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5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8"/>
                    <a:pt x="2" y="233"/>
                    <a:pt x="7" y="238"/>
                  </a:cubicBezTo>
                  <a:cubicBezTo>
                    <a:pt x="11" y="242"/>
                    <a:pt x="17" y="245"/>
                    <a:pt x="24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16"/>
                    <a:pt x="47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522413" y="2001838"/>
              <a:ext cx="646112" cy="731837"/>
            </a:xfrm>
            <a:custGeom>
              <a:avLst/>
              <a:gdLst>
                <a:gd name="T0" fmla="*/ 86 w 172"/>
                <a:gd name="T1" fmla="*/ 155 h 195"/>
                <a:gd name="T2" fmla="*/ 124 w 172"/>
                <a:gd name="T3" fmla="*/ 98 h 195"/>
                <a:gd name="T4" fmla="*/ 86 w 172"/>
                <a:gd name="T5" fmla="*/ 41 h 195"/>
                <a:gd name="T6" fmla="*/ 48 w 172"/>
                <a:gd name="T7" fmla="*/ 98 h 195"/>
                <a:gd name="T8" fmla="*/ 86 w 172"/>
                <a:gd name="T9" fmla="*/ 155 h 195"/>
                <a:gd name="T10" fmla="*/ 86 w 172"/>
                <a:gd name="T11" fmla="*/ 0 h 195"/>
                <a:gd name="T12" fmla="*/ 172 w 172"/>
                <a:gd name="T13" fmla="*/ 98 h 195"/>
                <a:gd name="T14" fmla="*/ 86 w 172"/>
                <a:gd name="T15" fmla="*/ 195 h 195"/>
                <a:gd name="T16" fmla="*/ 0 w 172"/>
                <a:gd name="T17" fmla="*/ 98 h 195"/>
                <a:gd name="T18" fmla="*/ 86 w 1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95">
                  <a:moveTo>
                    <a:pt x="86" y="155"/>
                  </a:moveTo>
                  <a:cubicBezTo>
                    <a:pt x="115" y="155"/>
                    <a:pt x="124" y="124"/>
                    <a:pt x="124" y="98"/>
                  </a:cubicBezTo>
                  <a:cubicBezTo>
                    <a:pt x="124" y="73"/>
                    <a:pt x="115" y="41"/>
                    <a:pt x="86" y="41"/>
                  </a:cubicBezTo>
                  <a:cubicBezTo>
                    <a:pt x="57" y="41"/>
                    <a:pt x="48" y="73"/>
                    <a:pt x="48" y="98"/>
                  </a:cubicBezTo>
                  <a:cubicBezTo>
                    <a:pt x="48" y="124"/>
                    <a:pt x="57" y="155"/>
                    <a:pt x="86" y="155"/>
                  </a:cubicBezTo>
                  <a:close/>
                  <a:moveTo>
                    <a:pt x="86" y="0"/>
                  </a:moveTo>
                  <a:cubicBezTo>
                    <a:pt x="141" y="0"/>
                    <a:pt x="172" y="37"/>
                    <a:pt x="172" y="98"/>
                  </a:cubicBezTo>
                  <a:cubicBezTo>
                    <a:pt x="172" y="159"/>
                    <a:pt x="141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66738" y="2001838"/>
              <a:ext cx="630237" cy="731837"/>
            </a:xfrm>
            <a:custGeom>
              <a:avLst/>
              <a:gdLst>
                <a:gd name="T0" fmla="*/ 86 w 168"/>
                <a:gd name="T1" fmla="*/ 155 h 195"/>
                <a:gd name="T2" fmla="*/ 48 w 168"/>
                <a:gd name="T3" fmla="*/ 98 h 195"/>
                <a:gd name="T4" fmla="*/ 86 w 168"/>
                <a:gd name="T5" fmla="*/ 41 h 195"/>
                <a:gd name="T6" fmla="*/ 117 w 168"/>
                <a:gd name="T7" fmla="*/ 62 h 195"/>
                <a:gd name="T8" fmla="*/ 168 w 168"/>
                <a:gd name="T9" fmla="*/ 62 h 195"/>
                <a:gd name="T10" fmla="*/ 86 w 168"/>
                <a:gd name="T11" fmla="*/ 0 h 195"/>
                <a:gd name="T12" fmla="*/ 0 w 168"/>
                <a:gd name="T13" fmla="*/ 98 h 195"/>
                <a:gd name="T14" fmla="*/ 86 w 168"/>
                <a:gd name="T15" fmla="*/ 195 h 195"/>
                <a:gd name="T16" fmla="*/ 168 w 168"/>
                <a:gd name="T17" fmla="*/ 134 h 195"/>
                <a:gd name="T18" fmla="*/ 135 w 168"/>
                <a:gd name="T19" fmla="*/ 134 h 195"/>
                <a:gd name="T20" fmla="*/ 121 w 168"/>
                <a:gd name="T21" fmla="*/ 139 h 195"/>
                <a:gd name="T22" fmla="*/ 86 w 168"/>
                <a:gd name="T23" fmla="*/ 1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95">
                  <a:moveTo>
                    <a:pt x="86" y="155"/>
                  </a:moveTo>
                  <a:cubicBezTo>
                    <a:pt x="57" y="155"/>
                    <a:pt x="48" y="124"/>
                    <a:pt x="48" y="98"/>
                  </a:cubicBezTo>
                  <a:cubicBezTo>
                    <a:pt x="48" y="73"/>
                    <a:pt x="57" y="41"/>
                    <a:pt x="86" y="41"/>
                  </a:cubicBezTo>
                  <a:cubicBezTo>
                    <a:pt x="102" y="41"/>
                    <a:pt x="111" y="50"/>
                    <a:pt x="11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58" y="23"/>
                    <a:pt x="130" y="0"/>
                    <a:pt x="86" y="0"/>
                  </a:cubicBezTo>
                  <a:cubicBezTo>
                    <a:pt x="30" y="0"/>
                    <a:pt x="0" y="37"/>
                    <a:pt x="0" y="98"/>
                  </a:cubicBezTo>
                  <a:cubicBezTo>
                    <a:pt x="0" y="159"/>
                    <a:pt x="30" y="195"/>
                    <a:pt x="86" y="195"/>
                  </a:cubicBezTo>
                  <a:cubicBezTo>
                    <a:pt x="130" y="195"/>
                    <a:pt x="158" y="173"/>
                    <a:pt x="168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26" y="134"/>
                    <a:pt x="121" y="139"/>
                  </a:cubicBezTo>
                  <a:cubicBezTo>
                    <a:pt x="112" y="147"/>
                    <a:pt x="105" y="155"/>
                    <a:pt x="8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239963" y="2020888"/>
              <a:ext cx="611187" cy="712787"/>
            </a:xfrm>
            <a:custGeom>
              <a:avLst/>
              <a:gdLst>
                <a:gd name="T0" fmla="*/ 157 w 163"/>
                <a:gd name="T1" fmla="*/ 7 h 190"/>
                <a:gd name="T2" fmla="*/ 139 w 163"/>
                <a:gd name="T3" fmla="*/ 0 h 190"/>
                <a:gd name="T4" fmla="*/ 115 w 163"/>
                <a:gd name="T5" fmla="*/ 0 h 190"/>
                <a:gd name="T6" fmla="*/ 115 w 163"/>
                <a:gd name="T7" fmla="*/ 118 h 190"/>
                <a:gd name="T8" fmla="*/ 105 w 163"/>
                <a:gd name="T9" fmla="*/ 142 h 190"/>
                <a:gd name="T10" fmla="*/ 82 w 163"/>
                <a:gd name="T11" fmla="*/ 150 h 190"/>
                <a:gd name="T12" fmla="*/ 59 w 163"/>
                <a:gd name="T13" fmla="*/ 142 h 190"/>
                <a:gd name="T14" fmla="*/ 48 w 163"/>
                <a:gd name="T15" fmla="*/ 118 h 190"/>
                <a:gd name="T16" fmla="*/ 48 w 163"/>
                <a:gd name="T17" fmla="*/ 23 h 190"/>
                <a:gd name="T18" fmla="*/ 42 w 163"/>
                <a:gd name="T19" fmla="*/ 7 h 190"/>
                <a:gd name="T20" fmla="*/ 25 w 163"/>
                <a:gd name="T21" fmla="*/ 0 h 190"/>
                <a:gd name="T22" fmla="*/ 0 w 163"/>
                <a:gd name="T23" fmla="*/ 0 h 190"/>
                <a:gd name="T24" fmla="*/ 0 w 163"/>
                <a:gd name="T25" fmla="*/ 109 h 190"/>
                <a:gd name="T26" fmla="*/ 26 w 163"/>
                <a:gd name="T27" fmla="*/ 175 h 190"/>
                <a:gd name="T28" fmla="*/ 82 w 163"/>
                <a:gd name="T29" fmla="*/ 190 h 190"/>
                <a:gd name="T30" fmla="*/ 137 w 163"/>
                <a:gd name="T31" fmla="*/ 175 h 190"/>
                <a:gd name="T32" fmla="*/ 163 w 163"/>
                <a:gd name="T33" fmla="*/ 109 h 190"/>
                <a:gd name="T34" fmla="*/ 163 w 163"/>
                <a:gd name="T35" fmla="*/ 23 h 190"/>
                <a:gd name="T36" fmla="*/ 157 w 163"/>
                <a:gd name="T37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90">
                  <a:moveTo>
                    <a:pt x="157" y="7"/>
                  </a:moveTo>
                  <a:cubicBezTo>
                    <a:pt x="152" y="2"/>
                    <a:pt x="147" y="0"/>
                    <a:pt x="139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9"/>
                    <a:pt x="111" y="137"/>
                    <a:pt x="105" y="142"/>
                  </a:cubicBezTo>
                  <a:cubicBezTo>
                    <a:pt x="98" y="148"/>
                    <a:pt x="90" y="150"/>
                    <a:pt x="82" y="150"/>
                  </a:cubicBezTo>
                  <a:cubicBezTo>
                    <a:pt x="73" y="150"/>
                    <a:pt x="65" y="148"/>
                    <a:pt x="59" y="142"/>
                  </a:cubicBezTo>
                  <a:cubicBezTo>
                    <a:pt x="52" y="137"/>
                    <a:pt x="48" y="129"/>
                    <a:pt x="48" y="118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17"/>
                    <a:pt x="46" y="11"/>
                    <a:pt x="42" y="7"/>
                  </a:cubicBezTo>
                  <a:cubicBezTo>
                    <a:pt x="37" y="2"/>
                    <a:pt x="32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3"/>
                    <a:pt x="9" y="163"/>
                    <a:pt x="26" y="175"/>
                  </a:cubicBezTo>
                  <a:cubicBezTo>
                    <a:pt x="42" y="186"/>
                    <a:pt x="61" y="190"/>
                    <a:pt x="82" y="190"/>
                  </a:cubicBezTo>
                  <a:cubicBezTo>
                    <a:pt x="102" y="190"/>
                    <a:pt x="121" y="186"/>
                    <a:pt x="137" y="175"/>
                  </a:cubicBezTo>
                  <a:cubicBezTo>
                    <a:pt x="154" y="163"/>
                    <a:pt x="163" y="143"/>
                    <a:pt x="163" y="109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17"/>
                    <a:pt x="161" y="11"/>
                    <a:pt x="15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925763" y="1811338"/>
              <a:ext cx="655637" cy="922337"/>
            </a:xfrm>
            <a:custGeom>
              <a:avLst/>
              <a:gdLst>
                <a:gd name="T0" fmla="*/ 168 w 175"/>
                <a:gd name="T1" fmla="*/ 7 h 246"/>
                <a:gd name="T2" fmla="*/ 151 w 175"/>
                <a:gd name="T3" fmla="*/ 0 h 246"/>
                <a:gd name="T4" fmla="*/ 127 w 175"/>
                <a:gd name="T5" fmla="*/ 0 h 246"/>
                <a:gd name="T6" fmla="*/ 127 w 175"/>
                <a:gd name="T7" fmla="*/ 70 h 246"/>
                <a:gd name="T8" fmla="*/ 79 w 175"/>
                <a:gd name="T9" fmla="*/ 51 h 246"/>
                <a:gd name="T10" fmla="*/ 0 w 175"/>
                <a:gd name="T11" fmla="*/ 149 h 246"/>
                <a:gd name="T12" fmla="*/ 87 w 175"/>
                <a:gd name="T13" fmla="*/ 246 h 246"/>
                <a:gd name="T14" fmla="*/ 175 w 175"/>
                <a:gd name="T15" fmla="*/ 150 h 246"/>
                <a:gd name="T16" fmla="*/ 175 w 175"/>
                <a:gd name="T17" fmla="*/ 150 h 246"/>
                <a:gd name="T18" fmla="*/ 175 w 175"/>
                <a:gd name="T19" fmla="*/ 23 h 246"/>
                <a:gd name="T20" fmla="*/ 168 w 175"/>
                <a:gd name="T21" fmla="*/ 7 h 246"/>
                <a:gd name="T22" fmla="*/ 87 w 175"/>
                <a:gd name="T23" fmla="*/ 206 h 246"/>
                <a:gd name="T24" fmla="*/ 49 w 175"/>
                <a:gd name="T25" fmla="*/ 149 h 246"/>
                <a:gd name="T26" fmla="*/ 87 w 175"/>
                <a:gd name="T27" fmla="*/ 92 h 246"/>
                <a:gd name="T28" fmla="*/ 127 w 175"/>
                <a:gd name="T29" fmla="*/ 149 h 246"/>
                <a:gd name="T30" fmla="*/ 127 w 175"/>
                <a:gd name="T31" fmla="*/ 150 h 246"/>
                <a:gd name="T32" fmla="*/ 127 w 175"/>
                <a:gd name="T33" fmla="*/ 150 h 246"/>
                <a:gd name="T34" fmla="*/ 87 w 175"/>
                <a:gd name="T35" fmla="*/ 2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46">
                  <a:moveTo>
                    <a:pt x="168" y="7"/>
                  </a:moveTo>
                  <a:cubicBezTo>
                    <a:pt x="163" y="2"/>
                    <a:pt x="158" y="0"/>
                    <a:pt x="1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19" y="63"/>
                    <a:pt x="103" y="51"/>
                    <a:pt x="79" y="51"/>
                  </a:cubicBezTo>
                  <a:cubicBezTo>
                    <a:pt x="29" y="51"/>
                    <a:pt x="0" y="88"/>
                    <a:pt x="0" y="149"/>
                  </a:cubicBezTo>
                  <a:cubicBezTo>
                    <a:pt x="0" y="210"/>
                    <a:pt x="30" y="246"/>
                    <a:pt x="87" y="246"/>
                  </a:cubicBezTo>
                  <a:cubicBezTo>
                    <a:pt x="144" y="246"/>
                    <a:pt x="175" y="210"/>
                    <a:pt x="175" y="150"/>
                  </a:cubicBezTo>
                  <a:cubicBezTo>
                    <a:pt x="175" y="150"/>
                    <a:pt x="175" y="150"/>
                    <a:pt x="175" y="150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5" y="16"/>
                    <a:pt x="173" y="11"/>
                    <a:pt x="168" y="7"/>
                  </a:cubicBezTo>
                  <a:close/>
                  <a:moveTo>
                    <a:pt x="87" y="206"/>
                  </a:moveTo>
                  <a:cubicBezTo>
                    <a:pt x="58" y="206"/>
                    <a:pt x="49" y="175"/>
                    <a:pt x="49" y="149"/>
                  </a:cubicBezTo>
                  <a:cubicBezTo>
                    <a:pt x="49" y="124"/>
                    <a:pt x="58" y="92"/>
                    <a:pt x="87" y="92"/>
                  </a:cubicBezTo>
                  <a:cubicBezTo>
                    <a:pt x="117" y="92"/>
                    <a:pt x="126" y="123"/>
                    <a:pt x="127" y="149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76"/>
                    <a:pt x="117" y="206"/>
                    <a:pt x="87" y="2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652838" y="2001838"/>
              <a:ext cx="646112" cy="731837"/>
            </a:xfrm>
            <a:custGeom>
              <a:avLst/>
              <a:gdLst>
                <a:gd name="T0" fmla="*/ 172 w 172"/>
                <a:gd name="T1" fmla="*/ 87 h 195"/>
                <a:gd name="T2" fmla="*/ 169 w 172"/>
                <a:gd name="T3" fmla="*/ 98 h 195"/>
                <a:gd name="T4" fmla="*/ 165 w 172"/>
                <a:gd name="T5" fmla="*/ 104 h 195"/>
                <a:gd name="T6" fmla="*/ 148 w 172"/>
                <a:gd name="T7" fmla="*/ 111 h 195"/>
                <a:gd name="T8" fmla="*/ 48 w 172"/>
                <a:gd name="T9" fmla="*/ 111 h 195"/>
                <a:gd name="T10" fmla="*/ 86 w 172"/>
                <a:gd name="T11" fmla="*/ 155 h 195"/>
                <a:gd name="T12" fmla="*/ 120 w 172"/>
                <a:gd name="T13" fmla="*/ 139 h 195"/>
                <a:gd name="T14" fmla="*/ 134 w 172"/>
                <a:gd name="T15" fmla="*/ 134 h 195"/>
                <a:gd name="T16" fmla="*/ 168 w 172"/>
                <a:gd name="T17" fmla="*/ 134 h 195"/>
                <a:gd name="T18" fmla="*/ 86 w 172"/>
                <a:gd name="T19" fmla="*/ 195 h 195"/>
                <a:gd name="T20" fmla="*/ 0 w 172"/>
                <a:gd name="T21" fmla="*/ 98 h 195"/>
                <a:gd name="T22" fmla="*/ 86 w 172"/>
                <a:gd name="T23" fmla="*/ 0 h 195"/>
                <a:gd name="T24" fmla="*/ 168 w 172"/>
                <a:gd name="T25" fmla="*/ 62 h 195"/>
                <a:gd name="T26" fmla="*/ 172 w 172"/>
                <a:gd name="T27" fmla="*/ 84 h 195"/>
                <a:gd name="T28" fmla="*/ 172 w 172"/>
                <a:gd name="T29" fmla="*/ 87 h 195"/>
                <a:gd name="T30" fmla="*/ 86 w 172"/>
                <a:gd name="T31" fmla="*/ 41 h 195"/>
                <a:gd name="T32" fmla="*/ 50 w 172"/>
                <a:gd name="T33" fmla="*/ 74 h 195"/>
                <a:gd name="T34" fmla="*/ 121 w 172"/>
                <a:gd name="T35" fmla="*/ 74 h 195"/>
                <a:gd name="T36" fmla="*/ 86 w 172"/>
                <a:gd name="T37" fmla="*/ 4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5">
                  <a:moveTo>
                    <a:pt x="172" y="87"/>
                  </a:moveTo>
                  <a:cubicBezTo>
                    <a:pt x="172" y="91"/>
                    <a:pt x="171" y="95"/>
                    <a:pt x="169" y="98"/>
                  </a:cubicBezTo>
                  <a:cubicBezTo>
                    <a:pt x="168" y="100"/>
                    <a:pt x="167" y="102"/>
                    <a:pt x="165" y="104"/>
                  </a:cubicBezTo>
                  <a:cubicBezTo>
                    <a:pt x="160" y="108"/>
                    <a:pt x="155" y="111"/>
                    <a:pt x="1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50" y="133"/>
                    <a:pt x="61" y="155"/>
                    <a:pt x="86" y="155"/>
                  </a:cubicBezTo>
                  <a:cubicBezTo>
                    <a:pt x="104" y="155"/>
                    <a:pt x="111" y="147"/>
                    <a:pt x="120" y="139"/>
                  </a:cubicBezTo>
                  <a:cubicBezTo>
                    <a:pt x="125" y="134"/>
                    <a:pt x="134" y="134"/>
                    <a:pt x="134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57" y="173"/>
                    <a:pt x="129" y="195"/>
                    <a:pt x="86" y="195"/>
                  </a:cubicBezTo>
                  <a:cubicBezTo>
                    <a:pt x="29" y="195"/>
                    <a:pt x="0" y="159"/>
                    <a:pt x="0" y="98"/>
                  </a:cubicBezTo>
                  <a:cubicBezTo>
                    <a:pt x="0" y="37"/>
                    <a:pt x="29" y="0"/>
                    <a:pt x="86" y="0"/>
                  </a:cubicBezTo>
                  <a:cubicBezTo>
                    <a:pt x="129" y="0"/>
                    <a:pt x="158" y="23"/>
                    <a:pt x="168" y="62"/>
                  </a:cubicBezTo>
                  <a:cubicBezTo>
                    <a:pt x="170" y="68"/>
                    <a:pt x="171" y="76"/>
                    <a:pt x="172" y="84"/>
                  </a:cubicBezTo>
                  <a:lnTo>
                    <a:pt x="172" y="87"/>
                  </a:lnTo>
                  <a:close/>
                  <a:moveTo>
                    <a:pt x="86" y="41"/>
                  </a:moveTo>
                  <a:cubicBezTo>
                    <a:pt x="65" y="41"/>
                    <a:pt x="52" y="57"/>
                    <a:pt x="5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57"/>
                    <a:pt x="106" y="41"/>
                    <a:pt x="8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4805363" y="2001838"/>
              <a:ext cx="592137" cy="731837"/>
            </a:xfrm>
            <a:custGeom>
              <a:avLst/>
              <a:gdLst>
                <a:gd name="T0" fmla="*/ 158 w 158"/>
                <a:gd name="T1" fmla="*/ 52 h 195"/>
                <a:gd name="T2" fmla="*/ 138 w 158"/>
                <a:gd name="T3" fmla="*/ 13 h 195"/>
                <a:gd name="T4" fmla="*/ 79 w 158"/>
                <a:gd name="T5" fmla="*/ 0 h 195"/>
                <a:gd name="T6" fmla="*/ 24 w 158"/>
                <a:gd name="T7" fmla="*/ 16 h 195"/>
                <a:gd name="T8" fmla="*/ 4 w 158"/>
                <a:gd name="T9" fmla="*/ 53 h 195"/>
                <a:gd name="T10" fmla="*/ 52 w 158"/>
                <a:gd name="T11" fmla="*/ 53 h 195"/>
                <a:gd name="T12" fmla="*/ 63 w 158"/>
                <a:gd name="T13" fmla="*/ 41 h 195"/>
                <a:gd name="T14" fmla="*/ 81 w 158"/>
                <a:gd name="T15" fmla="*/ 38 h 195"/>
                <a:gd name="T16" fmla="*/ 101 w 158"/>
                <a:gd name="T17" fmla="*/ 42 h 195"/>
                <a:gd name="T18" fmla="*/ 111 w 158"/>
                <a:gd name="T19" fmla="*/ 55 h 195"/>
                <a:gd name="T20" fmla="*/ 81 w 158"/>
                <a:gd name="T21" fmla="*/ 72 h 195"/>
                <a:gd name="T22" fmla="*/ 18 w 158"/>
                <a:gd name="T23" fmla="*/ 91 h 195"/>
                <a:gd name="T24" fmla="*/ 0 w 158"/>
                <a:gd name="T25" fmla="*/ 135 h 195"/>
                <a:gd name="T26" fmla="*/ 19 w 158"/>
                <a:gd name="T27" fmla="*/ 180 h 195"/>
                <a:gd name="T28" fmla="*/ 77 w 158"/>
                <a:gd name="T29" fmla="*/ 195 h 195"/>
                <a:gd name="T30" fmla="*/ 136 w 158"/>
                <a:gd name="T31" fmla="*/ 181 h 195"/>
                <a:gd name="T32" fmla="*/ 158 w 158"/>
                <a:gd name="T33" fmla="*/ 141 h 195"/>
                <a:gd name="T34" fmla="*/ 158 w 158"/>
                <a:gd name="T35" fmla="*/ 52 h 195"/>
                <a:gd name="T36" fmla="*/ 105 w 158"/>
                <a:gd name="T37" fmla="*/ 144 h 195"/>
                <a:gd name="T38" fmla="*/ 74 w 158"/>
                <a:gd name="T39" fmla="*/ 155 h 195"/>
                <a:gd name="T40" fmla="*/ 52 w 158"/>
                <a:gd name="T41" fmla="*/ 149 h 195"/>
                <a:gd name="T42" fmla="*/ 45 w 158"/>
                <a:gd name="T43" fmla="*/ 135 h 195"/>
                <a:gd name="T44" fmla="*/ 50 w 158"/>
                <a:gd name="T45" fmla="*/ 122 h 195"/>
                <a:gd name="T46" fmla="*/ 81 w 158"/>
                <a:gd name="T47" fmla="*/ 110 h 195"/>
                <a:gd name="T48" fmla="*/ 112 w 158"/>
                <a:gd name="T49" fmla="*/ 99 h 195"/>
                <a:gd name="T50" fmla="*/ 112 w 158"/>
                <a:gd name="T51" fmla="*/ 114 h 195"/>
                <a:gd name="T52" fmla="*/ 105 w 158"/>
                <a:gd name="T53" fmla="*/ 14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95">
                  <a:moveTo>
                    <a:pt x="158" y="52"/>
                  </a:moveTo>
                  <a:cubicBezTo>
                    <a:pt x="158" y="36"/>
                    <a:pt x="151" y="23"/>
                    <a:pt x="138" y="13"/>
                  </a:cubicBezTo>
                  <a:cubicBezTo>
                    <a:pt x="125" y="5"/>
                    <a:pt x="105" y="0"/>
                    <a:pt x="79" y="0"/>
                  </a:cubicBezTo>
                  <a:cubicBezTo>
                    <a:pt x="55" y="0"/>
                    <a:pt x="37" y="6"/>
                    <a:pt x="24" y="16"/>
                  </a:cubicBezTo>
                  <a:cubicBezTo>
                    <a:pt x="13" y="25"/>
                    <a:pt x="6" y="38"/>
                    <a:pt x="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47"/>
                    <a:pt x="58" y="43"/>
                    <a:pt x="63" y="41"/>
                  </a:cubicBezTo>
                  <a:cubicBezTo>
                    <a:pt x="68" y="39"/>
                    <a:pt x="74" y="38"/>
                    <a:pt x="81" y="38"/>
                  </a:cubicBezTo>
                  <a:cubicBezTo>
                    <a:pt x="89" y="38"/>
                    <a:pt x="95" y="39"/>
                    <a:pt x="101" y="42"/>
                  </a:cubicBezTo>
                  <a:cubicBezTo>
                    <a:pt x="108" y="44"/>
                    <a:pt x="111" y="48"/>
                    <a:pt x="111" y="55"/>
                  </a:cubicBezTo>
                  <a:cubicBezTo>
                    <a:pt x="111" y="63"/>
                    <a:pt x="101" y="70"/>
                    <a:pt x="81" y="72"/>
                  </a:cubicBezTo>
                  <a:cubicBezTo>
                    <a:pt x="56" y="76"/>
                    <a:pt x="36" y="78"/>
                    <a:pt x="18" y="91"/>
                  </a:cubicBezTo>
                  <a:cubicBezTo>
                    <a:pt x="7" y="100"/>
                    <a:pt x="0" y="115"/>
                    <a:pt x="0" y="135"/>
                  </a:cubicBezTo>
                  <a:cubicBezTo>
                    <a:pt x="0" y="155"/>
                    <a:pt x="6" y="170"/>
                    <a:pt x="19" y="180"/>
                  </a:cubicBezTo>
                  <a:cubicBezTo>
                    <a:pt x="30" y="188"/>
                    <a:pt x="48" y="195"/>
                    <a:pt x="77" y="195"/>
                  </a:cubicBezTo>
                  <a:cubicBezTo>
                    <a:pt x="103" y="195"/>
                    <a:pt x="123" y="189"/>
                    <a:pt x="136" y="181"/>
                  </a:cubicBezTo>
                  <a:cubicBezTo>
                    <a:pt x="150" y="171"/>
                    <a:pt x="158" y="160"/>
                    <a:pt x="158" y="141"/>
                  </a:cubicBezTo>
                  <a:lnTo>
                    <a:pt x="158" y="52"/>
                  </a:lnTo>
                  <a:close/>
                  <a:moveTo>
                    <a:pt x="105" y="144"/>
                  </a:moveTo>
                  <a:cubicBezTo>
                    <a:pt x="98" y="152"/>
                    <a:pt x="87" y="155"/>
                    <a:pt x="74" y="155"/>
                  </a:cubicBezTo>
                  <a:cubicBezTo>
                    <a:pt x="70" y="155"/>
                    <a:pt x="57" y="154"/>
                    <a:pt x="52" y="149"/>
                  </a:cubicBezTo>
                  <a:cubicBezTo>
                    <a:pt x="48" y="145"/>
                    <a:pt x="45" y="142"/>
                    <a:pt x="45" y="135"/>
                  </a:cubicBezTo>
                  <a:cubicBezTo>
                    <a:pt x="45" y="130"/>
                    <a:pt x="47" y="125"/>
                    <a:pt x="50" y="122"/>
                  </a:cubicBezTo>
                  <a:cubicBezTo>
                    <a:pt x="57" y="114"/>
                    <a:pt x="65" y="113"/>
                    <a:pt x="81" y="110"/>
                  </a:cubicBezTo>
                  <a:cubicBezTo>
                    <a:pt x="92" y="107"/>
                    <a:pt x="106" y="103"/>
                    <a:pt x="112" y="99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26"/>
                    <a:pt x="113" y="137"/>
                    <a:pt x="105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441950" y="2006600"/>
              <a:ext cx="142875" cy="146050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19 w 38"/>
                <a:gd name="T11" fmla="*/ 36 h 39"/>
                <a:gd name="T12" fmla="*/ 34 w 38"/>
                <a:gd name="T13" fmla="*/ 20 h 39"/>
                <a:gd name="T14" fmla="*/ 19 w 38"/>
                <a:gd name="T15" fmla="*/ 3 h 39"/>
                <a:gd name="T16" fmla="*/ 3 w 38"/>
                <a:gd name="T17" fmla="*/ 20 h 39"/>
                <a:gd name="T18" fmla="*/ 19 w 38"/>
                <a:gd name="T19" fmla="*/ 36 h 39"/>
                <a:gd name="T20" fmla="*/ 19 w 38"/>
                <a:gd name="T21" fmla="*/ 23 h 39"/>
                <a:gd name="T22" fmla="*/ 15 w 38"/>
                <a:gd name="T23" fmla="*/ 23 h 39"/>
                <a:gd name="T24" fmla="*/ 15 w 38"/>
                <a:gd name="T25" fmla="*/ 31 h 39"/>
                <a:gd name="T26" fmla="*/ 11 w 38"/>
                <a:gd name="T27" fmla="*/ 31 h 39"/>
                <a:gd name="T28" fmla="*/ 11 w 38"/>
                <a:gd name="T29" fmla="*/ 9 h 39"/>
                <a:gd name="T30" fmla="*/ 18 w 38"/>
                <a:gd name="T31" fmla="*/ 9 h 39"/>
                <a:gd name="T32" fmla="*/ 27 w 38"/>
                <a:gd name="T33" fmla="*/ 15 h 39"/>
                <a:gd name="T34" fmla="*/ 23 w 38"/>
                <a:gd name="T35" fmla="*/ 22 h 39"/>
                <a:gd name="T36" fmla="*/ 27 w 38"/>
                <a:gd name="T37" fmla="*/ 31 h 39"/>
                <a:gd name="T38" fmla="*/ 23 w 38"/>
                <a:gd name="T39" fmla="*/ 31 h 39"/>
                <a:gd name="T40" fmla="*/ 19 w 38"/>
                <a:gd name="T41" fmla="*/ 23 h 39"/>
                <a:gd name="T42" fmla="*/ 15 w 38"/>
                <a:gd name="T43" fmla="*/ 19 h 39"/>
                <a:gd name="T44" fmla="*/ 19 w 38"/>
                <a:gd name="T45" fmla="*/ 19 h 39"/>
                <a:gd name="T46" fmla="*/ 23 w 38"/>
                <a:gd name="T47" fmla="*/ 16 h 39"/>
                <a:gd name="T48" fmla="*/ 18 w 38"/>
                <a:gd name="T49" fmla="*/ 12 h 39"/>
                <a:gd name="T50" fmla="*/ 15 w 38"/>
                <a:gd name="T51" fmla="*/ 12 h 39"/>
                <a:gd name="T52" fmla="*/ 15 w 38"/>
                <a:gd name="T5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30" y="0"/>
                    <a:pt x="38" y="9"/>
                    <a:pt x="38" y="20"/>
                  </a:cubicBezTo>
                  <a:cubicBezTo>
                    <a:pt x="38" y="30"/>
                    <a:pt x="30" y="39"/>
                    <a:pt x="19" y="39"/>
                  </a:cubicBezTo>
                  <a:cubicBezTo>
                    <a:pt x="7" y="39"/>
                    <a:pt x="0" y="30"/>
                    <a:pt x="0" y="20"/>
                  </a:cubicBezTo>
                  <a:cubicBezTo>
                    <a:pt x="0" y="9"/>
                    <a:pt x="7" y="0"/>
                    <a:pt x="19" y="0"/>
                  </a:cubicBezTo>
                  <a:close/>
                  <a:moveTo>
                    <a:pt x="19" y="36"/>
                  </a:moveTo>
                  <a:cubicBezTo>
                    <a:pt x="28" y="36"/>
                    <a:pt x="34" y="29"/>
                    <a:pt x="34" y="20"/>
                  </a:cubicBezTo>
                  <a:cubicBezTo>
                    <a:pt x="34" y="11"/>
                    <a:pt x="28" y="3"/>
                    <a:pt x="19" y="3"/>
                  </a:cubicBezTo>
                  <a:cubicBezTo>
                    <a:pt x="10" y="3"/>
                    <a:pt x="3" y="11"/>
                    <a:pt x="3" y="20"/>
                  </a:cubicBezTo>
                  <a:cubicBezTo>
                    <a:pt x="3" y="29"/>
                    <a:pt x="10" y="36"/>
                    <a:pt x="19" y="36"/>
                  </a:cubicBezTo>
                  <a:close/>
                  <a:moveTo>
                    <a:pt x="19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4" y="9"/>
                    <a:pt x="27" y="10"/>
                    <a:pt x="27" y="15"/>
                  </a:cubicBezTo>
                  <a:cubicBezTo>
                    <a:pt x="27" y="19"/>
                    <a:pt x="26" y="21"/>
                    <a:pt x="23" y="22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31"/>
                    <a:pt x="23" y="31"/>
                    <a:pt x="23" y="31"/>
                  </a:cubicBezTo>
                  <a:lnTo>
                    <a:pt x="19" y="23"/>
                  </a:lnTo>
                  <a:close/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" y="19"/>
                    <a:pt x="23" y="18"/>
                    <a:pt x="23" y="16"/>
                  </a:cubicBezTo>
                  <a:cubicBezTo>
                    <a:pt x="23" y="13"/>
                    <a:pt x="21" y="12"/>
                    <a:pt x="18" y="12"/>
                  </a:cubicBezTo>
                  <a:cubicBezTo>
                    <a:pt x="15" y="12"/>
                    <a:pt x="15" y="12"/>
                    <a:pt x="15" y="12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493"/>
              <a:endParaRPr lang="en-US" sz="1400" b="0" i="0" dirty="0">
                <a:solidFill>
                  <a:srgbClr val="004169"/>
                </a:solidFill>
                <a:latin typeface="Roboto Light" charset="0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638522" y="6372808"/>
            <a:ext cx="2174033" cy="3359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 Op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Two-third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8861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96387" y="2503918"/>
            <a:ext cx="3415037" cy="3308794"/>
          </a:xfr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text. To add emphasis to a word use </a:t>
            </a:r>
            <a:r>
              <a:rPr lang="en-US" dirty="0" err="1" smtClean="0"/>
              <a:t>Roboto</a:t>
            </a:r>
            <a:r>
              <a:rPr lang="en-US" dirty="0" smtClean="0"/>
              <a:t> Medium and/or the bright blue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Two-third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996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8495358" y="2503917"/>
            <a:ext cx="3192633" cy="3327455"/>
          </a:xfrm>
        </p:spPr>
        <p:txBody>
          <a:bodyPr anchor="t"/>
          <a:lstStyle>
            <a:lvl1pPr marL="0" indent="0" algn="l">
              <a:lnSpc>
                <a:spcPct val="90000"/>
              </a:lnSpc>
              <a:buNone/>
              <a:defRPr sz="2800" baseline="0">
                <a:solidFill>
                  <a:schemeClr val="tx1"/>
                </a:solidFill>
              </a:defRPr>
            </a:lvl1pPr>
            <a:lvl2pPr marL="28575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5715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text. To add emphasis to a word in the group use </a:t>
            </a:r>
            <a:r>
              <a:rPr lang="en-US" dirty="0" err="1" smtClean="0"/>
              <a:t>Roboto</a:t>
            </a:r>
            <a:r>
              <a:rPr lang="en-US" dirty="0" smtClean="0"/>
              <a:t> Medium and/or the bright blue on that word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8882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" y="626535"/>
            <a:ext cx="11313561" cy="792162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Co-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917700" y="6258743"/>
            <a:ext cx="0" cy="4784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 — ADD LOGO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Co-Bra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917700" y="6258743"/>
            <a:ext cx="0" cy="4784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 — ADD LOGO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Blan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0" dirty="0">
              <a:solidFill>
                <a:srgbClr val="F5F5F5"/>
              </a:solidFill>
              <a:latin typeface="Roboto Light" charset="0"/>
              <a:cs typeface="Roboto Light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Quot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92899" y="2080731"/>
            <a:ext cx="9059284" cy="2295332"/>
          </a:xfrm>
        </p:spPr>
        <p:txBody>
          <a:bodyPr anchor="ctr"/>
          <a:lstStyle>
            <a:lvl1pPr>
              <a:defRPr baseline="0">
                <a:solidFill>
                  <a:srgbClr val="F5F5F5"/>
                </a:solidFill>
              </a:defRPr>
            </a:lvl1pPr>
          </a:lstStyle>
          <a:p>
            <a:r>
              <a:rPr lang="en-US" dirty="0" smtClean="0"/>
              <a:t>Quotes or inspiring messages here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79339" y="166085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9339" y="486436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9985" y="6385629"/>
            <a:ext cx="1164827" cy="226840"/>
            <a:chOff x="382588" y="4784726"/>
            <a:chExt cx="896938" cy="174625"/>
          </a:xfrm>
          <a:solidFill>
            <a:schemeClr val="bg1"/>
          </a:solidFill>
        </p:grpSpPr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087438" y="4824413"/>
              <a:ext cx="77788" cy="134938"/>
            </a:xfrm>
            <a:custGeom>
              <a:avLst/>
              <a:gdLst>
                <a:gd name="T0" fmla="*/ 347 w 390"/>
                <a:gd name="T1" fmla="*/ 0 h 666"/>
                <a:gd name="T2" fmla="*/ 347 w 390"/>
                <a:gd name="T3" fmla="*/ 0 h 666"/>
                <a:gd name="T4" fmla="*/ 217 w 390"/>
                <a:gd name="T5" fmla="*/ 17 h 666"/>
                <a:gd name="T6" fmla="*/ 161 w 390"/>
                <a:gd name="T7" fmla="*/ 38 h 666"/>
                <a:gd name="T8" fmla="*/ 149 w 390"/>
                <a:gd name="T9" fmla="*/ 24 h 666"/>
                <a:gd name="T10" fmla="*/ 89 w 390"/>
                <a:gd name="T11" fmla="*/ 0 h 666"/>
                <a:gd name="T12" fmla="*/ 0 w 390"/>
                <a:gd name="T13" fmla="*/ 0 h 666"/>
                <a:gd name="T14" fmla="*/ 0 w 390"/>
                <a:gd name="T15" fmla="*/ 666 h 666"/>
                <a:gd name="T16" fmla="*/ 174 w 390"/>
                <a:gd name="T17" fmla="*/ 666 h 666"/>
                <a:gd name="T18" fmla="*/ 174 w 390"/>
                <a:gd name="T19" fmla="*/ 320 h 666"/>
                <a:gd name="T20" fmla="*/ 209 w 390"/>
                <a:gd name="T21" fmla="*/ 203 h 666"/>
                <a:gd name="T22" fmla="*/ 315 w 390"/>
                <a:gd name="T23" fmla="*/ 168 h 666"/>
                <a:gd name="T24" fmla="*/ 390 w 390"/>
                <a:gd name="T25" fmla="*/ 168 h 666"/>
                <a:gd name="T26" fmla="*/ 390 w 390"/>
                <a:gd name="T27" fmla="*/ 0 h 666"/>
                <a:gd name="T28" fmla="*/ 347 w 390"/>
                <a:gd name="T2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0" h="666">
                  <a:moveTo>
                    <a:pt x="347" y="0"/>
                  </a:moveTo>
                  <a:lnTo>
                    <a:pt x="347" y="0"/>
                  </a:lnTo>
                  <a:cubicBezTo>
                    <a:pt x="303" y="0"/>
                    <a:pt x="259" y="5"/>
                    <a:pt x="217" y="17"/>
                  </a:cubicBezTo>
                  <a:cubicBezTo>
                    <a:pt x="197" y="23"/>
                    <a:pt x="178" y="30"/>
                    <a:pt x="161" y="38"/>
                  </a:cubicBezTo>
                  <a:cubicBezTo>
                    <a:pt x="158" y="33"/>
                    <a:pt x="154" y="28"/>
                    <a:pt x="149" y="24"/>
                  </a:cubicBezTo>
                  <a:cubicBezTo>
                    <a:pt x="132" y="7"/>
                    <a:pt x="112" y="0"/>
                    <a:pt x="89" y="0"/>
                  </a:cubicBezTo>
                  <a:lnTo>
                    <a:pt x="0" y="0"/>
                  </a:lnTo>
                  <a:lnTo>
                    <a:pt x="0" y="666"/>
                  </a:lnTo>
                  <a:lnTo>
                    <a:pt x="174" y="666"/>
                  </a:lnTo>
                  <a:lnTo>
                    <a:pt x="174" y="320"/>
                  </a:lnTo>
                  <a:cubicBezTo>
                    <a:pt x="174" y="253"/>
                    <a:pt x="185" y="226"/>
                    <a:pt x="209" y="203"/>
                  </a:cubicBezTo>
                  <a:cubicBezTo>
                    <a:pt x="231" y="180"/>
                    <a:pt x="267" y="168"/>
                    <a:pt x="315" y="168"/>
                  </a:cubicBezTo>
                  <a:lnTo>
                    <a:pt x="390" y="168"/>
                  </a:lnTo>
                  <a:lnTo>
                    <a:pt x="390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12763" y="4784726"/>
              <a:ext cx="33338" cy="173038"/>
            </a:xfrm>
            <a:custGeom>
              <a:avLst/>
              <a:gdLst>
                <a:gd name="T0" fmla="*/ 89 w 173"/>
                <a:gd name="T1" fmla="*/ 0 h 862"/>
                <a:gd name="T2" fmla="*/ 89 w 173"/>
                <a:gd name="T3" fmla="*/ 0 h 862"/>
                <a:gd name="T4" fmla="*/ 0 w 173"/>
                <a:gd name="T5" fmla="*/ 0 h 862"/>
                <a:gd name="T6" fmla="*/ 0 w 173"/>
                <a:gd name="T7" fmla="*/ 780 h 862"/>
                <a:gd name="T8" fmla="*/ 24 w 173"/>
                <a:gd name="T9" fmla="*/ 838 h 862"/>
                <a:gd name="T10" fmla="*/ 84 w 173"/>
                <a:gd name="T11" fmla="*/ 862 h 862"/>
                <a:gd name="T12" fmla="*/ 173 w 173"/>
                <a:gd name="T13" fmla="*/ 862 h 862"/>
                <a:gd name="T14" fmla="*/ 173 w 173"/>
                <a:gd name="T15" fmla="*/ 81 h 862"/>
                <a:gd name="T16" fmla="*/ 149 w 173"/>
                <a:gd name="T17" fmla="*/ 23 h 862"/>
                <a:gd name="T18" fmla="*/ 89 w 173"/>
                <a:gd name="T19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862">
                  <a:moveTo>
                    <a:pt x="89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780"/>
                  </a:lnTo>
                  <a:cubicBezTo>
                    <a:pt x="0" y="803"/>
                    <a:pt x="7" y="822"/>
                    <a:pt x="24" y="838"/>
                  </a:cubicBezTo>
                  <a:cubicBezTo>
                    <a:pt x="41" y="854"/>
                    <a:pt x="61" y="862"/>
                    <a:pt x="84" y="862"/>
                  </a:cubicBezTo>
                  <a:lnTo>
                    <a:pt x="173" y="862"/>
                  </a:lnTo>
                  <a:lnTo>
                    <a:pt x="173" y="81"/>
                  </a:lnTo>
                  <a:cubicBezTo>
                    <a:pt x="173" y="58"/>
                    <a:pt x="165" y="38"/>
                    <a:pt x="149" y="23"/>
                  </a:cubicBezTo>
                  <a:cubicBezTo>
                    <a:pt x="131" y="7"/>
                    <a:pt x="112" y="0"/>
                    <a:pt x="8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560388" y="4821238"/>
              <a:ext cx="119063" cy="138113"/>
            </a:xfrm>
            <a:custGeom>
              <a:avLst/>
              <a:gdLst>
                <a:gd name="T0" fmla="*/ 302 w 607"/>
                <a:gd name="T1" fmla="*/ 0 h 688"/>
                <a:gd name="T2" fmla="*/ 302 w 607"/>
                <a:gd name="T3" fmla="*/ 0 h 688"/>
                <a:gd name="T4" fmla="*/ 607 w 607"/>
                <a:gd name="T5" fmla="*/ 345 h 688"/>
                <a:gd name="T6" fmla="*/ 302 w 607"/>
                <a:gd name="T7" fmla="*/ 688 h 688"/>
                <a:gd name="T8" fmla="*/ 0 w 607"/>
                <a:gd name="T9" fmla="*/ 345 h 688"/>
                <a:gd name="T10" fmla="*/ 302 w 607"/>
                <a:gd name="T11" fmla="*/ 0 h 688"/>
                <a:gd name="T12" fmla="*/ 302 w 607"/>
                <a:gd name="T13" fmla="*/ 547 h 688"/>
                <a:gd name="T14" fmla="*/ 302 w 607"/>
                <a:gd name="T15" fmla="*/ 547 h 688"/>
                <a:gd name="T16" fmla="*/ 438 w 607"/>
                <a:gd name="T17" fmla="*/ 347 h 688"/>
                <a:gd name="T18" fmla="*/ 302 w 607"/>
                <a:gd name="T19" fmla="*/ 146 h 688"/>
                <a:gd name="T20" fmla="*/ 168 w 607"/>
                <a:gd name="T21" fmla="*/ 347 h 688"/>
                <a:gd name="T22" fmla="*/ 302 w 607"/>
                <a:gd name="T23" fmla="*/ 547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688">
                  <a:moveTo>
                    <a:pt x="302" y="0"/>
                  </a:moveTo>
                  <a:lnTo>
                    <a:pt x="302" y="0"/>
                  </a:lnTo>
                  <a:cubicBezTo>
                    <a:pt x="498" y="0"/>
                    <a:pt x="607" y="130"/>
                    <a:pt x="607" y="345"/>
                  </a:cubicBezTo>
                  <a:cubicBezTo>
                    <a:pt x="607" y="560"/>
                    <a:pt x="498" y="688"/>
                    <a:pt x="302" y="688"/>
                  </a:cubicBezTo>
                  <a:cubicBezTo>
                    <a:pt x="103" y="688"/>
                    <a:pt x="0" y="560"/>
                    <a:pt x="0" y="345"/>
                  </a:cubicBezTo>
                  <a:cubicBezTo>
                    <a:pt x="0" y="130"/>
                    <a:pt x="103" y="0"/>
                    <a:pt x="302" y="0"/>
                  </a:cubicBezTo>
                  <a:close/>
                  <a:moveTo>
                    <a:pt x="302" y="547"/>
                  </a:moveTo>
                  <a:lnTo>
                    <a:pt x="302" y="547"/>
                  </a:lnTo>
                  <a:cubicBezTo>
                    <a:pt x="405" y="547"/>
                    <a:pt x="438" y="439"/>
                    <a:pt x="438" y="347"/>
                  </a:cubicBezTo>
                  <a:cubicBezTo>
                    <a:pt x="438" y="256"/>
                    <a:pt x="405" y="146"/>
                    <a:pt x="302" y="146"/>
                  </a:cubicBezTo>
                  <a:cubicBezTo>
                    <a:pt x="199" y="146"/>
                    <a:pt x="168" y="256"/>
                    <a:pt x="168" y="347"/>
                  </a:cubicBezTo>
                  <a:cubicBezTo>
                    <a:pt x="168" y="439"/>
                    <a:pt x="199" y="547"/>
                    <a:pt x="302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82588" y="4821238"/>
              <a:ext cx="117475" cy="138113"/>
            </a:xfrm>
            <a:custGeom>
              <a:avLst/>
              <a:gdLst>
                <a:gd name="T0" fmla="*/ 303 w 592"/>
                <a:gd name="T1" fmla="*/ 547 h 689"/>
                <a:gd name="T2" fmla="*/ 303 w 592"/>
                <a:gd name="T3" fmla="*/ 547 h 689"/>
                <a:gd name="T4" fmla="*/ 168 w 592"/>
                <a:gd name="T5" fmla="*/ 347 h 689"/>
                <a:gd name="T6" fmla="*/ 303 w 592"/>
                <a:gd name="T7" fmla="*/ 146 h 689"/>
                <a:gd name="T8" fmla="*/ 412 w 592"/>
                <a:gd name="T9" fmla="*/ 217 h 689"/>
                <a:gd name="T10" fmla="*/ 592 w 592"/>
                <a:gd name="T11" fmla="*/ 217 h 689"/>
                <a:gd name="T12" fmla="*/ 303 w 592"/>
                <a:gd name="T13" fmla="*/ 0 h 689"/>
                <a:gd name="T14" fmla="*/ 0 w 592"/>
                <a:gd name="T15" fmla="*/ 345 h 689"/>
                <a:gd name="T16" fmla="*/ 303 w 592"/>
                <a:gd name="T17" fmla="*/ 689 h 689"/>
                <a:gd name="T18" fmla="*/ 592 w 592"/>
                <a:gd name="T19" fmla="*/ 473 h 689"/>
                <a:gd name="T20" fmla="*/ 474 w 592"/>
                <a:gd name="T21" fmla="*/ 473 h 689"/>
                <a:gd name="T22" fmla="*/ 424 w 592"/>
                <a:gd name="T23" fmla="*/ 491 h 689"/>
                <a:gd name="T24" fmla="*/ 303 w 592"/>
                <a:gd name="T25" fmla="*/ 54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689">
                  <a:moveTo>
                    <a:pt x="303" y="547"/>
                  </a:moveTo>
                  <a:lnTo>
                    <a:pt x="303" y="547"/>
                  </a:lnTo>
                  <a:cubicBezTo>
                    <a:pt x="199" y="547"/>
                    <a:pt x="168" y="439"/>
                    <a:pt x="168" y="347"/>
                  </a:cubicBezTo>
                  <a:cubicBezTo>
                    <a:pt x="168" y="256"/>
                    <a:pt x="199" y="146"/>
                    <a:pt x="303" y="146"/>
                  </a:cubicBezTo>
                  <a:cubicBezTo>
                    <a:pt x="356" y="146"/>
                    <a:pt x="391" y="176"/>
                    <a:pt x="412" y="217"/>
                  </a:cubicBezTo>
                  <a:lnTo>
                    <a:pt x="592" y="217"/>
                  </a:lnTo>
                  <a:cubicBezTo>
                    <a:pt x="556" y="80"/>
                    <a:pt x="456" y="0"/>
                    <a:pt x="303" y="0"/>
                  </a:cubicBezTo>
                  <a:cubicBezTo>
                    <a:pt x="103" y="0"/>
                    <a:pt x="0" y="130"/>
                    <a:pt x="0" y="345"/>
                  </a:cubicBezTo>
                  <a:cubicBezTo>
                    <a:pt x="0" y="560"/>
                    <a:pt x="103" y="689"/>
                    <a:pt x="303" y="689"/>
                  </a:cubicBezTo>
                  <a:cubicBezTo>
                    <a:pt x="456" y="689"/>
                    <a:pt x="556" y="609"/>
                    <a:pt x="592" y="473"/>
                  </a:cubicBezTo>
                  <a:lnTo>
                    <a:pt x="474" y="473"/>
                  </a:lnTo>
                  <a:cubicBezTo>
                    <a:pt x="474" y="473"/>
                    <a:pt x="442" y="473"/>
                    <a:pt x="424" y="491"/>
                  </a:cubicBezTo>
                  <a:cubicBezTo>
                    <a:pt x="392" y="520"/>
                    <a:pt x="367" y="547"/>
                    <a:pt x="303" y="5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692151" y="4824413"/>
              <a:ext cx="114300" cy="134938"/>
            </a:xfrm>
            <a:custGeom>
              <a:avLst/>
              <a:gdLst>
                <a:gd name="T0" fmla="*/ 553 w 577"/>
                <a:gd name="T1" fmla="*/ 25 h 672"/>
                <a:gd name="T2" fmla="*/ 553 w 577"/>
                <a:gd name="T3" fmla="*/ 25 h 672"/>
                <a:gd name="T4" fmla="*/ 492 w 577"/>
                <a:gd name="T5" fmla="*/ 0 h 672"/>
                <a:gd name="T6" fmla="*/ 406 w 577"/>
                <a:gd name="T7" fmla="*/ 0 h 672"/>
                <a:gd name="T8" fmla="*/ 406 w 577"/>
                <a:gd name="T9" fmla="*/ 417 h 672"/>
                <a:gd name="T10" fmla="*/ 370 w 577"/>
                <a:gd name="T11" fmla="*/ 504 h 672"/>
                <a:gd name="T12" fmla="*/ 288 w 577"/>
                <a:gd name="T13" fmla="*/ 531 h 672"/>
                <a:gd name="T14" fmla="*/ 208 w 577"/>
                <a:gd name="T15" fmla="*/ 504 h 672"/>
                <a:gd name="T16" fmla="*/ 172 w 577"/>
                <a:gd name="T17" fmla="*/ 417 h 672"/>
                <a:gd name="T18" fmla="*/ 172 w 577"/>
                <a:gd name="T19" fmla="*/ 85 h 672"/>
                <a:gd name="T20" fmla="*/ 148 w 577"/>
                <a:gd name="T21" fmla="*/ 25 h 672"/>
                <a:gd name="T22" fmla="*/ 88 w 577"/>
                <a:gd name="T23" fmla="*/ 0 h 672"/>
                <a:gd name="T24" fmla="*/ 0 w 577"/>
                <a:gd name="T25" fmla="*/ 0 h 672"/>
                <a:gd name="T26" fmla="*/ 0 w 577"/>
                <a:gd name="T27" fmla="*/ 387 h 672"/>
                <a:gd name="T28" fmla="*/ 93 w 577"/>
                <a:gd name="T29" fmla="*/ 618 h 672"/>
                <a:gd name="T30" fmla="*/ 288 w 577"/>
                <a:gd name="T31" fmla="*/ 672 h 672"/>
                <a:gd name="T32" fmla="*/ 485 w 577"/>
                <a:gd name="T33" fmla="*/ 618 h 672"/>
                <a:gd name="T34" fmla="*/ 577 w 577"/>
                <a:gd name="T35" fmla="*/ 387 h 672"/>
                <a:gd name="T36" fmla="*/ 577 w 577"/>
                <a:gd name="T37" fmla="*/ 85 h 672"/>
                <a:gd name="T38" fmla="*/ 553 w 577"/>
                <a:gd name="T39" fmla="*/ 2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7" h="672">
                  <a:moveTo>
                    <a:pt x="553" y="25"/>
                  </a:moveTo>
                  <a:lnTo>
                    <a:pt x="553" y="25"/>
                  </a:lnTo>
                  <a:cubicBezTo>
                    <a:pt x="538" y="8"/>
                    <a:pt x="518" y="0"/>
                    <a:pt x="492" y="0"/>
                  </a:cubicBezTo>
                  <a:lnTo>
                    <a:pt x="406" y="0"/>
                  </a:lnTo>
                  <a:lnTo>
                    <a:pt x="406" y="417"/>
                  </a:lnTo>
                  <a:cubicBezTo>
                    <a:pt x="406" y="457"/>
                    <a:pt x="393" y="486"/>
                    <a:pt x="370" y="504"/>
                  </a:cubicBezTo>
                  <a:cubicBezTo>
                    <a:pt x="346" y="522"/>
                    <a:pt x="318" y="531"/>
                    <a:pt x="288" y="531"/>
                  </a:cubicBezTo>
                  <a:cubicBezTo>
                    <a:pt x="259" y="531"/>
                    <a:pt x="232" y="522"/>
                    <a:pt x="208" y="504"/>
                  </a:cubicBezTo>
                  <a:cubicBezTo>
                    <a:pt x="184" y="486"/>
                    <a:pt x="172" y="457"/>
                    <a:pt x="172" y="417"/>
                  </a:cubicBezTo>
                  <a:lnTo>
                    <a:pt x="172" y="85"/>
                  </a:lnTo>
                  <a:cubicBezTo>
                    <a:pt x="172" y="61"/>
                    <a:pt x="164" y="41"/>
                    <a:pt x="148" y="25"/>
                  </a:cubicBezTo>
                  <a:cubicBezTo>
                    <a:pt x="132" y="8"/>
                    <a:pt x="112" y="0"/>
                    <a:pt x="88" y="0"/>
                  </a:cubicBezTo>
                  <a:lnTo>
                    <a:pt x="0" y="0"/>
                  </a:lnTo>
                  <a:lnTo>
                    <a:pt x="0" y="387"/>
                  </a:lnTo>
                  <a:cubicBezTo>
                    <a:pt x="0" y="505"/>
                    <a:pt x="34" y="577"/>
                    <a:pt x="93" y="618"/>
                  </a:cubicBezTo>
                  <a:cubicBezTo>
                    <a:pt x="151" y="659"/>
                    <a:pt x="216" y="672"/>
                    <a:pt x="288" y="672"/>
                  </a:cubicBezTo>
                  <a:cubicBezTo>
                    <a:pt x="362" y="672"/>
                    <a:pt x="426" y="659"/>
                    <a:pt x="485" y="618"/>
                  </a:cubicBezTo>
                  <a:cubicBezTo>
                    <a:pt x="544" y="577"/>
                    <a:pt x="577" y="505"/>
                    <a:pt x="577" y="387"/>
                  </a:cubicBezTo>
                  <a:lnTo>
                    <a:pt x="577" y="85"/>
                  </a:lnTo>
                  <a:cubicBezTo>
                    <a:pt x="577" y="61"/>
                    <a:pt x="569" y="41"/>
                    <a:pt x="5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20738" y="4784726"/>
              <a:ext cx="122238" cy="174625"/>
            </a:xfrm>
            <a:custGeom>
              <a:avLst/>
              <a:gdLst>
                <a:gd name="T0" fmla="*/ 308 w 618"/>
                <a:gd name="T1" fmla="*/ 726 h 868"/>
                <a:gd name="T2" fmla="*/ 308 w 618"/>
                <a:gd name="T3" fmla="*/ 726 h 868"/>
                <a:gd name="T4" fmla="*/ 171 w 618"/>
                <a:gd name="T5" fmla="*/ 526 h 868"/>
                <a:gd name="T6" fmla="*/ 308 w 618"/>
                <a:gd name="T7" fmla="*/ 325 h 868"/>
                <a:gd name="T8" fmla="*/ 446 w 618"/>
                <a:gd name="T9" fmla="*/ 525 h 868"/>
                <a:gd name="T10" fmla="*/ 446 w 618"/>
                <a:gd name="T11" fmla="*/ 527 h 868"/>
                <a:gd name="T12" fmla="*/ 308 w 618"/>
                <a:gd name="T13" fmla="*/ 726 h 868"/>
                <a:gd name="T14" fmla="*/ 593 w 618"/>
                <a:gd name="T15" fmla="*/ 23 h 868"/>
                <a:gd name="T16" fmla="*/ 593 w 618"/>
                <a:gd name="T17" fmla="*/ 23 h 868"/>
                <a:gd name="T18" fmla="*/ 533 w 618"/>
                <a:gd name="T19" fmla="*/ 0 h 868"/>
                <a:gd name="T20" fmla="*/ 446 w 618"/>
                <a:gd name="T21" fmla="*/ 0 h 868"/>
                <a:gd name="T22" fmla="*/ 446 w 618"/>
                <a:gd name="T23" fmla="*/ 246 h 868"/>
                <a:gd name="T24" fmla="*/ 280 w 618"/>
                <a:gd name="T25" fmla="*/ 179 h 868"/>
                <a:gd name="T26" fmla="*/ 0 w 618"/>
                <a:gd name="T27" fmla="*/ 524 h 868"/>
                <a:gd name="T28" fmla="*/ 308 w 618"/>
                <a:gd name="T29" fmla="*/ 868 h 868"/>
                <a:gd name="T30" fmla="*/ 618 w 618"/>
                <a:gd name="T31" fmla="*/ 527 h 868"/>
                <a:gd name="T32" fmla="*/ 618 w 618"/>
                <a:gd name="T33" fmla="*/ 81 h 868"/>
                <a:gd name="T34" fmla="*/ 593 w 618"/>
                <a:gd name="T35" fmla="*/ 2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868">
                  <a:moveTo>
                    <a:pt x="308" y="726"/>
                  </a:moveTo>
                  <a:lnTo>
                    <a:pt x="308" y="726"/>
                  </a:lnTo>
                  <a:cubicBezTo>
                    <a:pt x="203" y="726"/>
                    <a:pt x="171" y="618"/>
                    <a:pt x="171" y="526"/>
                  </a:cubicBezTo>
                  <a:cubicBezTo>
                    <a:pt x="171" y="435"/>
                    <a:pt x="203" y="325"/>
                    <a:pt x="308" y="325"/>
                  </a:cubicBezTo>
                  <a:cubicBezTo>
                    <a:pt x="413" y="325"/>
                    <a:pt x="446" y="434"/>
                    <a:pt x="446" y="525"/>
                  </a:cubicBezTo>
                  <a:lnTo>
                    <a:pt x="446" y="527"/>
                  </a:lnTo>
                  <a:cubicBezTo>
                    <a:pt x="446" y="618"/>
                    <a:pt x="413" y="726"/>
                    <a:pt x="308" y="726"/>
                  </a:cubicBezTo>
                  <a:close/>
                  <a:moveTo>
                    <a:pt x="593" y="23"/>
                  </a:moveTo>
                  <a:lnTo>
                    <a:pt x="593" y="23"/>
                  </a:lnTo>
                  <a:cubicBezTo>
                    <a:pt x="576" y="7"/>
                    <a:pt x="557" y="0"/>
                    <a:pt x="533" y="0"/>
                  </a:cubicBezTo>
                  <a:lnTo>
                    <a:pt x="446" y="0"/>
                  </a:lnTo>
                  <a:lnTo>
                    <a:pt x="446" y="246"/>
                  </a:lnTo>
                  <a:cubicBezTo>
                    <a:pt x="420" y="221"/>
                    <a:pt x="364" y="179"/>
                    <a:pt x="280" y="179"/>
                  </a:cubicBezTo>
                  <a:cubicBezTo>
                    <a:pt x="102" y="179"/>
                    <a:pt x="0" y="309"/>
                    <a:pt x="0" y="524"/>
                  </a:cubicBezTo>
                  <a:cubicBezTo>
                    <a:pt x="0" y="739"/>
                    <a:pt x="106" y="868"/>
                    <a:pt x="308" y="868"/>
                  </a:cubicBezTo>
                  <a:cubicBezTo>
                    <a:pt x="506" y="868"/>
                    <a:pt x="616" y="740"/>
                    <a:pt x="618" y="527"/>
                  </a:cubicBezTo>
                  <a:lnTo>
                    <a:pt x="618" y="81"/>
                  </a:lnTo>
                  <a:cubicBezTo>
                    <a:pt x="618" y="58"/>
                    <a:pt x="609" y="38"/>
                    <a:pt x="593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55676" y="4821238"/>
              <a:ext cx="119063" cy="138113"/>
            </a:xfrm>
            <a:custGeom>
              <a:avLst/>
              <a:gdLst>
                <a:gd name="T0" fmla="*/ 303 w 606"/>
                <a:gd name="T1" fmla="*/ 146 h 689"/>
                <a:gd name="T2" fmla="*/ 303 w 606"/>
                <a:gd name="T3" fmla="*/ 146 h 689"/>
                <a:gd name="T4" fmla="*/ 178 w 606"/>
                <a:gd name="T5" fmla="*/ 262 h 689"/>
                <a:gd name="T6" fmla="*/ 429 w 606"/>
                <a:gd name="T7" fmla="*/ 262 h 689"/>
                <a:gd name="T8" fmla="*/ 303 w 606"/>
                <a:gd name="T9" fmla="*/ 146 h 689"/>
                <a:gd name="T10" fmla="*/ 606 w 606"/>
                <a:gd name="T11" fmla="*/ 307 h 689"/>
                <a:gd name="T12" fmla="*/ 606 w 606"/>
                <a:gd name="T13" fmla="*/ 307 h 689"/>
                <a:gd name="T14" fmla="*/ 597 w 606"/>
                <a:gd name="T15" fmla="*/ 345 h 689"/>
                <a:gd name="T16" fmla="*/ 582 w 606"/>
                <a:gd name="T17" fmla="*/ 366 h 689"/>
                <a:gd name="T18" fmla="*/ 524 w 606"/>
                <a:gd name="T19" fmla="*/ 391 h 689"/>
                <a:gd name="T20" fmla="*/ 172 w 606"/>
                <a:gd name="T21" fmla="*/ 391 h 689"/>
                <a:gd name="T22" fmla="*/ 303 w 606"/>
                <a:gd name="T23" fmla="*/ 547 h 689"/>
                <a:gd name="T24" fmla="*/ 424 w 606"/>
                <a:gd name="T25" fmla="*/ 491 h 689"/>
                <a:gd name="T26" fmla="*/ 474 w 606"/>
                <a:gd name="T27" fmla="*/ 473 h 689"/>
                <a:gd name="T28" fmla="*/ 593 w 606"/>
                <a:gd name="T29" fmla="*/ 473 h 689"/>
                <a:gd name="T30" fmla="*/ 303 w 606"/>
                <a:gd name="T31" fmla="*/ 689 h 689"/>
                <a:gd name="T32" fmla="*/ 0 w 606"/>
                <a:gd name="T33" fmla="*/ 345 h 689"/>
                <a:gd name="T34" fmla="*/ 303 w 606"/>
                <a:gd name="T35" fmla="*/ 0 h 689"/>
                <a:gd name="T36" fmla="*/ 593 w 606"/>
                <a:gd name="T37" fmla="*/ 217 h 689"/>
                <a:gd name="T38" fmla="*/ 606 w 606"/>
                <a:gd name="T39" fmla="*/ 297 h 689"/>
                <a:gd name="T40" fmla="*/ 606 w 606"/>
                <a:gd name="T41" fmla="*/ 307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689">
                  <a:moveTo>
                    <a:pt x="303" y="146"/>
                  </a:moveTo>
                  <a:lnTo>
                    <a:pt x="303" y="146"/>
                  </a:lnTo>
                  <a:cubicBezTo>
                    <a:pt x="231" y="146"/>
                    <a:pt x="184" y="200"/>
                    <a:pt x="178" y="262"/>
                  </a:cubicBezTo>
                  <a:lnTo>
                    <a:pt x="429" y="262"/>
                  </a:lnTo>
                  <a:cubicBezTo>
                    <a:pt x="428" y="200"/>
                    <a:pt x="373" y="146"/>
                    <a:pt x="303" y="146"/>
                  </a:cubicBezTo>
                  <a:close/>
                  <a:moveTo>
                    <a:pt x="606" y="307"/>
                  </a:moveTo>
                  <a:lnTo>
                    <a:pt x="606" y="307"/>
                  </a:lnTo>
                  <a:cubicBezTo>
                    <a:pt x="606" y="320"/>
                    <a:pt x="603" y="333"/>
                    <a:pt x="597" y="345"/>
                  </a:cubicBezTo>
                  <a:cubicBezTo>
                    <a:pt x="593" y="353"/>
                    <a:pt x="588" y="359"/>
                    <a:pt x="582" y="366"/>
                  </a:cubicBezTo>
                  <a:cubicBezTo>
                    <a:pt x="566" y="382"/>
                    <a:pt x="547" y="391"/>
                    <a:pt x="524" y="391"/>
                  </a:cubicBezTo>
                  <a:lnTo>
                    <a:pt x="172" y="391"/>
                  </a:lnTo>
                  <a:cubicBezTo>
                    <a:pt x="176" y="470"/>
                    <a:pt x="216" y="547"/>
                    <a:pt x="303" y="547"/>
                  </a:cubicBezTo>
                  <a:cubicBezTo>
                    <a:pt x="368" y="547"/>
                    <a:pt x="393" y="520"/>
                    <a:pt x="424" y="491"/>
                  </a:cubicBezTo>
                  <a:cubicBezTo>
                    <a:pt x="442" y="473"/>
                    <a:pt x="474" y="473"/>
                    <a:pt x="474" y="473"/>
                  </a:cubicBezTo>
                  <a:lnTo>
                    <a:pt x="593" y="473"/>
                  </a:lnTo>
                  <a:cubicBezTo>
                    <a:pt x="556" y="609"/>
                    <a:pt x="457" y="689"/>
                    <a:pt x="303" y="689"/>
                  </a:cubicBezTo>
                  <a:cubicBezTo>
                    <a:pt x="104" y="689"/>
                    <a:pt x="0" y="560"/>
                    <a:pt x="0" y="345"/>
                  </a:cubicBezTo>
                  <a:cubicBezTo>
                    <a:pt x="0" y="130"/>
                    <a:pt x="104" y="0"/>
                    <a:pt x="303" y="0"/>
                  </a:cubicBezTo>
                  <a:cubicBezTo>
                    <a:pt x="457" y="0"/>
                    <a:pt x="556" y="80"/>
                    <a:pt x="593" y="217"/>
                  </a:cubicBezTo>
                  <a:cubicBezTo>
                    <a:pt x="599" y="242"/>
                    <a:pt x="603" y="268"/>
                    <a:pt x="606" y="297"/>
                  </a:cubicBezTo>
                  <a:lnTo>
                    <a:pt x="606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1169988" y="4821238"/>
              <a:ext cx="109538" cy="138113"/>
            </a:xfrm>
            <a:custGeom>
              <a:avLst/>
              <a:gdLst>
                <a:gd name="T0" fmla="*/ 372 w 559"/>
                <a:gd name="T1" fmla="*/ 508 h 688"/>
                <a:gd name="T2" fmla="*/ 372 w 559"/>
                <a:gd name="T3" fmla="*/ 508 h 688"/>
                <a:gd name="T4" fmla="*/ 263 w 559"/>
                <a:gd name="T5" fmla="*/ 547 h 688"/>
                <a:gd name="T6" fmla="*/ 184 w 559"/>
                <a:gd name="T7" fmla="*/ 526 h 688"/>
                <a:gd name="T8" fmla="*/ 161 w 559"/>
                <a:gd name="T9" fmla="*/ 475 h 688"/>
                <a:gd name="T10" fmla="*/ 179 w 559"/>
                <a:gd name="T11" fmla="*/ 429 h 688"/>
                <a:gd name="T12" fmla="*/ 288 w 559"/>
                <a:gd name="T13" fmla="*/ 386 h 688"/>
                <a:gd name="T14" fmla="*/ 398 w 559"/>
                <a:gd name="T15" fmla="*/ 350 h 688"/>
                <a:gd name="T16" fmla="*/ 398 w 559"/>
                <a:gd name="T17" fmla="*/ 400 h 688"/>
                <a:gd name="T18" fmla="*/ 372 w 559"/>
                <a:gd name="T19" fmla="*/ 508 h 688"/>
                <a:gd name="T20" fmla="*/ 559 w 559"/>
                <a:gd name="T21" fmla="*/ 185 h 688"/>
                <a:gd name="T22" fmla="*/ 559 w 559"/>
                <a:gd name="T23" fmla="*/ 185 h 688"/>
                <a:gd name="T24" fmla="*/ 486 w 559"/>
                <a:gd name="T25" fmla="*/ 47 h 688"/>
                <a:gd name="T26" fmla="*/ 278 w 559"/>
                <a:gd name="T27" fmla="*/ 0 h 688"/>
                <a:gd name="T28" fmla="*/ 87 w 559"/>
                <a:gd name="T29" fmla="*/ 57 h 688"/>
                <a:gd name="T30" fmla="*/ 17 w 559"/>
                <a:gd name="T31" fmla="*/ 185 h 688"/>
                <a:gd name="T32" fmla="*/ 183 w 559"/>
                <a:gd name="T33" fmla="*/ 185 h 688"/>
                <a:gd name="T34" fmla="*/ 224 w 559"/>
                <a:gd name="T35" fmla="*/ 146 h 688"/>
                <a:gd name="T36" fmla="*/ 286 w 559"/>
                <a:gd name="T37" fmla="*/ 136 h 688"/>
                <a:gd name="T38" fmla="*/ 356 w 559"/>
                <a:gd name="T39" fmla="*/ 147 h 688"/>
                <a:gd name="T40" fmla="*/ 394 w 559"/>
                <a:gd name="T41" fmla="*/ 195 h 688"/>
                <a:gd name="T42" fmla="*/ 286 w 559"/>
                <a:gd name="T43" fmla="*/ 255 h 688"/>
                <a:gd name="T44" fmla="*/ 66 w 559"/>
                <a:gd name="T45" fmla="*/ 322 h 688"/>
                <a:gd name="T46" fmla="*/ 0 w 559"/>
                <a:gd name="T47" fmla="*/ 475 h 688"/>
                <a:gd name="T48" fmla="*/ 67 w 559"/>
                <a:gd name="T49" fmla="*/ 633 h 688"/>
                <a:gd name="T50" fmla="*/ 274 w 559"/>
                <a:gd name="T51" fmla="*/ 688 h 688"/>
                <a:gd name="T52" fmla="*/ 482 w 559"/>
                <a:gd name="T53" fmla="*/ 637 h 688"/>
                <a:gd name="T54" fmla="*/ 559 w 559"/>
                <a:gd name="T55" fmla="*/ 497 h 688"/>
                <a:gd name="T56" fmla="*/ 559 w 559"/>
                <a:gd name="T57" fmla="*/ 1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9" h="688">
                  <a:moveTo>
                    <a:pt x="372" y="508"/>
                  </a:moveTo>
                  <a:lnTo>
                    <a:pt x="372" y="508"/>
                  </a:lnTo>
                  <a:cubicBezTo>
                    <a:pt x="345" y="534"/>
                    <a:pt x="309" y="547"/>
                    <a:pt x="263" y="547"/>
                  </a:cubicBezTo>
                  <a:cubicBezTo>
                    <a:pt x="249" y="547"/>
                    <a:pt x="203" y="544"/>
                    <a:pt x="184" y="526"/>
                  </a:cubicBezTo>
                  <a:cubicBezTo>
                    <a:pt x="170" y="513"/>
                    <a:pt x="161" y="499"/>
                    <a:pt x="161" y="475"/>
                  </a:cubicBezTo>
                  <a:cubicBezTo>
                    <a:pt x="161" y="457"/>
                    <a:pt x="168" y="440"/>
                    <a:pt x="179" y="429"/>
                  </a:cubicBezTo>
                  <a:cubicBezTo>
                    <a:pt x="203" y="403"/>
                    <a:pt x="230" y="399"/>
                    <a:pt x="288" y="386"/>
                  </a:cubicBezTo>
                  <a:cubicBezTo>
                    <a:pt x="327" y="378"/>
                    <a:pt x="373" y="364"/>
                    <a:pt x="398" y="350"/>
                  </a:cubicBezTo>
                  <a:lnTo>
                    <a:pt x="398" y="400"/>
                  </a:lnTo>
                  <a:cubicBezTo>
                    <a:pt x="398" y="446"/>
                    <a:pt x="399" y="483"/>
                    <a:pt x="372" y="508"/>
                  </a:cubicBezTo>
                  <a:close/>
                  <a:moveTo>
                    <a:pt x="559" y="185"/>
                  </a:moveTo>
                  <a:lnTo>
                    <a:pt x="559" y="185"/>
                  </a:lnTo>
                  <a:cubicBezTo>
                    <a:pt x="559" y="126"/>
                    <a:pt x="534" y="80"/>
                    <a:pt x="486" y="47"/>
                  </a:cubicBezTo>
                  <a:cubicBezTo>
                    <a:pt x="440" y="17"/>
                    <a:pt x="371" y="0"/>
                    <a:pt x="278" y="0"/>
                  </a:cubicBezTo>
                  <a:cubicBezTo>
                    <a:pt x="196" y="0"/>
                    <a:pt x="131" y="20"/>
                    <a:pt x="87" y="57"/>
                  </a:cubicBezTo>
                  <a:cubicBezTo>
                    <a:pt x="47" y="90"/>
                    <a:pt x="23" y="135"/>
                    <a:pt x="17" y="185"/>
                  </a:cubicBezTo>
                  <a:lnTo>
                    <a:pt x="183" y="185"/>
                  </a:lnTo>
                  <a:cubicBezTo>
                    <a:pt x="191" y="165"/>
                    <a:pt x="205" y="152"/>
                    <a:pt x="224" y="146"/>
                  </a:cubicBezTo>
                  <a:cubicBezTo>
                    <a:pt x="242" y="139"/>
                    <a:pt x="262" y="136"/>
                    <a:pt x="286" y="136"/>
                  </a:cubicBezTo>
                  <a:cubicBezTo>
                    <a:pt x="315" y="136"/>
                    <a:pt x="335" y="139"/>
                    <a:pt x="356" y="147"/>
                  </a:cubicBezTo>
                  <a:cubicBezTo>
                    <a:pt x="381" y="156"/>
                    <a:pt x="394" y="170"/>
                    <a:pt x="394" y="195"/>
                  </a:cubicBezTo>
                  <a:cubicBezTo>
                    <a:pt x="394" y="221"/>
                    <a:pt x="358" y="246"/>
                    <a:pt x="286" y="255"/>
                  </a:cubicBezTo>
                  <a:cubicBezTo>
                    <a:pt x="198" y="266"/>
                    <a:pt x="129" y="276"/>
                    <a:pt x="66" y="322"/>
                  </a:cubicBezTo>
                  <a:cubicBezTo>
                    <a:pt x="26" y="352"/>
                    <a:pt x="0" y="406"/>
                    <a:pt x="0" y="475"/>
                  </a:cubicBezTo>
                  <a:cubicBezTo>
                    <a:pt x="0" y="549"/>
                    <a:pt x="23" y="601"/>
                    <a:pt x="67" y="633"/>
                  </a:cubicBezTo>
                  <a:cubicBezTo>
                    <a:pt x="107" y="663"/>
                    <a:pt x="170" y="688"/>
                    <a:pt x="274" y="688"/>
                  </a:cubicBezTo>
                  <a:cubicBezTo>
                    <a:pt x="366" y="688"/>
                    <a:pt x="436" y="668"/>
                    <a:pt x="482" y="637"/>
                  </a:cubicBezTo>
                  <a:cubicBezTo>
                    <a:pt x="530" y="604"/>
                    <a:pt x="557" y="566"/>
                    <a:pt x="559" y="497"/>
                  </a:cubicBezTo>
                  <a:lnTo>
                    <a:pt x="559" y="1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 dirty="0">
                <a:latin typeface="Roboto Light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92899" y="2080731"/>
            <a:ext cx="9059284" cy="2295332"/>
          </a:xfr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Quotes or inspiring messages here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679339" y="166085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9339" y="4864364"/>
            <a:ext cx="483325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47869" y="6335486"/>
            <a:ext cx="1287625" cy="326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42147" y="3517795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bg1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 Thank you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2147" y="3671618"/>
            <a:ext cx="7455404" cy="1852104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800" b="0" i="0">
                <a:solidFill>
                  <a:schemeClr val="tx2"/>
                </a:solidFill>
                <a:latin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054331" y="3401854"/>
            <a:ext cx="731496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7707" y="2584579"/>
            <a:ext cx="7361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Thank</a:t>
            </a:r>
            <a:r>
              <a:rPr lang="en-US" sz="4400" b="0" i="0" baseline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en-US" sz="4400" b="0" i="0" baseline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you</a:t>
            </a:r>
            <a:endParaRPr lang="en-US" sz="4400" b="0" i="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Main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444431"/>
            <a:ext cx="11313560" cy="4762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ain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9413" y="1435100"/>
            <a:ext cx="11313560" cy="4762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447800"/>
            <a:ext cx="5486400" cy="4678366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400"/>
            </a:lvl3pPr>
            <a:lvl4pPr>
              <a:buClr>
                <a:schemeClr val="tx1"/>
              </a:buClr>
              <a:defRPr sz="2400"/>
            </a:lvl4pPr>
            <a:lvl5pPr>
              <a:buClr>
                <a:schemeClr val="tx1"/>
              </a:buCl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06573" y="1447800"/>
            <a:ext cx="5486400" cy="467836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2170" y="1832218"/>
            <a:ext cx="3472873" cy="2590799"/>
          </a:xfrm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351153" y="1832218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079510" y="1832218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22"/>
          </p:nvPr>
        </p:nvSpPr>
        <p:spPr>
          <a:xfrm>
            <a:off x="622170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64"/>
          <p:cNvSpPr>
            <a:spLocks noGrp="1"/>
          </p:cNvSpPr>
          <p:nvPr>
            <p:ph type="body" sz="quarter" idx="23"/>
          </p:nvPr>
        </p:nvSpPr>
        <p:spPr>
          <a:xfrm>
            <a:off x="4351153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64"/>
          <p:cNvSpPr>
            <a:spLocks noGrp="1"/>
          </p:cNvSpPr>
          <p:nvPr>
            <p:ph type="body" sz="quarter" idx="24"/>
          </p:nvPr>
        </p:nvSpPr>
        <p:spPr>
          <a:xfrm>
            <a:off x="8079510" y="4562568"/>
            <a:ext cx="3478490" cy="113656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Value Driver Succe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622795" y="2067893"/>
            <a:ext cx="3472873" cy="2590799"/>
          </a:xfrm>
          <a:ln>
            <a:noFill/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22795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22795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351153" y="2067893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1153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1153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079510" y="2067893"/>
            <a:ext cx="3472873" cy="25907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079510" y="1371930"/>
            <a:ext cx="3474720" cy="70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079510" y="4659416"/>
            <a:ext cx="3474720" cy="1371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425353" y="1628136"/>
            <a:ext cx="2470679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solidFill>
                  <a:srgbClr val="FFFFFF"/>
                </a:solidFill>
                <a:latin typeface="Helvetica Neue Light"/>
                <a:cs typeface="Helvetica Neue Light"/>
              </a:rPr>
              <a:t>DRIVE </a:t>
            </a: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CUSTOMER </a:t>
            </a:r>
            <a:r>
              <a:rPr lang="en-US" sz="1100" dirty="0">
                <a:solidFill>
                  <a:srgbClr val="FFFFFF"/>
                </a:solidFill>
                <a:latin typeface="Helvetica Neue Light"/>
                <a:cs typeface="Helvetica Neue Light"/>
              </a:rPr>
              <a:t>INSIGHTS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954268" y="1628136"/>
            <a:ext cx="2727051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CONNECT PRODUCTS &amp; SERVICES (</a:t>
            </a:r>
            <a:r>
              <a:rPr lang="en-US" sz="1100" dirty="0" err="1" smtClean="0">
                <a:solidFill>
                  <a:srgbClr val="FFFFFF"/>
                </a:solidFill>
                <a:latin typeface="Helvetica Neue Light"/>
                <a:cs typeface="Helvetica Neue Light"/>
              </a:rPr>
              <a:t>IoT</a:t>
            </a: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)</a:t>
            </a:r>
            <a:endParaRPr lang="en-US" sz="11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9261166" y="1628136"/>
            <a:ext cx="1571934" cy="23339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PROTECT BUSINESS</a:t>
            </a:r>
          </a:p>
        </p:txBody>
      </p:sp>
      <p:grpSp>
        <p:nvGrpSpPr>
          <p:cNvPr id="34" name="Group 9"/>
          <p:cNvGrpSpPr>
            <a:grpSpLocks/>
          </p:cNvGrpSpPr>
          <p:nvPr userDrawn="1"/>
        </p:nvGrpSpPr>
        <p:grpSpPr bwMode="auto">
          <a:xfrm>
            <a:off x="4581887" y="1511078"/>
            <a:ext cx="363662" cy="363166"/>
            <a:chOff x="6596063" y="1782763"/>
            <a:chExt cx="1165225" cy="1163637"/>
          </a:xfrm>
        </p:grpSpPr>
        <p:sp>
          <p:nvSpPr>
            <p:cNvPr id="35" name="Freeform 88"/>
            <p:cNvSpPr>
              <a:spLocks noChangeArrowheads="1"/>
            </p:cNvSpPr>
            <p:nvPr/>
          </p:nvSpPr>
          <p:spPr bwMode="auto">
            <a:xfrm>
              <a:off x="7048500" y="2093913"/>
              <a:ext cx="412750" cy="401637"/>
            </a:xfrm>
            <a:custGeom>
              <a:avLst/>
              <a:gdLst>
                <a:gd name="T0" fmla="*/ 1144 w 1145"/>
                <a:gd name="T1" fmla="*/ 557 h 1116"/>
                <a:gd name="T2" fmla="*/ 1144 w 1145"/>
                <a:gd name="T3" fmla="*/ 557 h 1116"/>
                <a:gd name="T4" fmla="*/ 586 w 1145"/>
                <a:gd name="T5" fmla="*/ 1115 h 1116"/>
                <a:gd name="T6" fmla="*/ 0 w 1145"/>
                <a:gd name="T7" fmla="*/ 557 h 1116"/>
                <a:gd name="T8" fmla="*/ 586 w 1145"/>
                <a:gd name="T9" fmla="*/ 0 h 1116"/>
                <a:gd name="T10" fmla="*/ 1144 w 1145"/>
                <a:gd name="T11" fmla="*/ 557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5" h="1116">
                  <a:moveTo>
                    <a:pt x="1144" y="557"/>
                  </a:moveTo>
                  <a:lnTo>
                    <a:pt x="1144" y="557"/>
                  </a:lnTo>
                  <a:cubicBezTo>
                    <a:pt x="1144" y="864"/>
                    <a:pt x="892" y="1115"/>
                    <a:pt x="586" y="1115"/>
                  </a:cubicBezTo>
                  <a:cubicBezTo>
                    <a:pt x="279" y="1115"/>
                    <a:pt x="0" y="864"/>
                    <a:pt x="0" y="557"/>
                  </a:cubicBezTo>
                  <a:cubicBezTo>
                    <a:pt x="0" y="250"/>
                    <a:pt x="279" y="0"/>
                    <a:pt x="586" y="0"/>
                  </a:cubicBezTo>
                  <a:cubicBezTo>
                    <a:pt x="892" y="0"/>
                    <a:pt x="1144" y="250"/>
                    <a:pt x="1144" y="55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6" name="Freeform 89"/>
            <p:cNvSpPr>
              <a:spLocks noChangeArrowheads="1"/>
            </p:cNvSpPr>
            <p:nvPr/>
          </p:nvSpPr>
          <p:spPr bwMode="auto">
            <a:xfrm>
              <a:off x="6596063" y="1962150"/>
              <a:ext cx="150812" cy="150813"/>
            </a:xfrm>
            <a:custGeom>
              <a:avLst/>
              <a:gdLst>
                <a:gd name="T0" fmla="*/ 419 w 420"/>
                <a:gd name="T1" fmla="*/ 223 h 419"/>
                <a:gd name="T2" fmla="*/ 419 w 420"/>
                <a:gd name="T3" fmla="*/ 223 h 419"/>
                <a:gd name="T4" fmla="*/ 223 w 420"/>
                <a:gd name="T5" fmla="*/ 418 h 419"/>
                <a:gd name="T6" fmla="*/ 0 w 420"/>
                <a:gd name="T7" fmla="*/ 223 h 419"/>
                <a:gd name="T8" fmla="*/ 223 w 420"/>
                <a:gd name="T9" fmla="*/ 0 h 419"/>
                <a:gd name="T10" fmla="*/ 419 w 420"/>
                <a:gd name="T1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419">
                  <a:moveTo>
                    <a:pt x="419" y="223"/>
                  </a:moveTo>
                  <a:lnTo>
                    <a:pt x="419" y="223"/>
                  </a:lnTo>
                  <a:cubicBezTo>
                    <a:pt x="419" y="335"/>
                    <a:pt x="335" y="418"/>
                    <a:pt x="223" y="418"/>
                  </a:cubicBezTo>
                  <a:cubicBezTo>
                    <a:pt x="112" y="418"/>
                    <a:pt x="0" y="335"/>
                    <a:pt x="0" y="223"/>
                  </a:cubicBezTo>
                  <a:cubicBezTo>
                    <a:pt x="0" y="83"/>
                    <a:pt x="112" y="0"/>
                    <a:pt x="223" y="0"/>
                  </a:cubicBezTo>
                  <a:cubicBezTo>
                    <a:pt x="335" y="0"/>
                    <a:pt x="419" y="83"/>
                    <a:pt x="419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7" name="Freeform 90"/>
            <p:cNvSpPr>
              <a:spLocks noChangeArrowheads="1"/>
            </p:cNvSpPr>
            <p:nvPr/>
          </p:nvSpPr>
          <p:spPr bwMode="auto">
            <a:xfrm>
              <a:off x="7610475" y="1782763"/>
              <a:ext cx="150813" cy="150812"/>
            </a:xfrm>
            <a:custGeom>
              <a:avLst/>
              <a:gdLst>
                <a:gd name="T0" fmla="*/ 418 w 419"/>
                <a:gd name="T1" fmla="*/ 223 h 419"/>
                <a:gd name="T2" fmla="*/ 418 w 419"/>
                <a:gd name="T3" fmla="*/ 223 h 419"/>
                <a:gd name="T4" fmla="*/ 223 w 419"/>
                <a:gd name="T5" fmla="*/ 418 h 419"/>
                <a:gd name="T6" fmla="*/ 0 w 419"/>
                <a:gd name="T7" fmla="*/ 223 h 419"/>
                <a:gd name="T8" fmla="*/ 223 w 419"/>
                <a:gd name="T9" fmla="*/ 0 h 419"/>
                <a:gd name="T10" fmla="*/ 418 w 419"/>
                <a:gd name="T11" fmla="*/ 2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19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4" y="418"/>
                    <a:pt x="223" y="418"/>
                  </a:cubicBezTo>
                  <a:cubicBezTo>
                    <a:pt x="84" y="418"/>
                    <a:pt x="0" y="335"/>
                    <a:pt x="0" y="223"/>
                  </a:cubicBezTo>
                  <a:cubicBezTo>
                    <a:pt x="0" y="111"/>
                    <a:pt x="84" y="0"/>
                    <a:pt x="223" y="0"/>
                  </a:cubicBezTo>
                  <a:cubicBezTo>
                    <a:pt x="334" y="0"/>
                    <a:pt x="418" y="111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8" name="Freeform 91"/>
            <p:cNvSpPr>
              <a:spLocks noChangeArrowheads="1"/>
            </p:cNvSpPr>
            <p:nvPr/>
          </p:nvSpPr>
          <p:spPr bwMode="auto">
            <a:xfrm>
              <a:off x="6596063" y="2795588"/>
              <a:ext cx="150812" cy="150812"/>
            </a:xfrm>
            <a:custGeom>
              <a:avLst/>
              <a:gdLst>
                <a:gd name="T0" fmla="*/ 419 w 420"/>
                <a:gd name="T1" fmla="*/ 223 h 420"/>
                <a:gd name="T2" fmla="*/ 419 w 420"/>
                <a:gd name="T3" fmla="*/ 223 h 420"/>
                <a:gd name="T4" fmla="*/ 223 w 420"/>
                <a:gd name="T5" fmla="*/ 419 h 420"/>
                <a:gd name="T6" fmla="*/ 0 w 420"/>
                <a:gd name="T7" fmla="*/ 223 h 420"/>
                <a:gd name="T8" fmla="*/ 223 w 420"/>
                <a:gd name="T9" fmla="*/ 0 h 420"/>
                <a:gd name="T10" fmla="*/ 419 w 420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420">
                  <a:moveTo>
                    <a:pt x="419" y="223"/>
                  </a:moveTo>
                  <a:lnTo>
                    <a:pt x="419" y="223"/>
                  </a:lnTo>
                  <a:cubicBezTo>
                    <a:pt x="419" y="335"/>
                    <a:pt x="335" y="419"/>
                    <a:pt x="223" y="419"/>
                  </a:cubicBezTo>
                  <a:cubicBezTo>
                    <a:pt x="112" y="419"/>
                    <a:pt x="0" y="335"/>
                    <a:pt x="0" y="223"/>
                  </a:cubicBezTo>
                  <a:cubicBezTo>
                    <a:pt x="0" y="112"/>
                    <a:pt x="112" y="0"/>
                    <a:pt x="223" y="0"/>
                  </a:cubicBezTo>
                  <a:cubicBezTo>
                    <a:pt x="335" y="0"/>
                    <a:pt x="419" y="112"/>
                    <a:pt x="419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39" name="Freeform 92"/>
            <p:cNvSpPr>
              <a:spLocks noChangeArrowheads="1"/>
            </p:cNvSpPr>
            <p:nvPr/>
          </p:nvSpPr>
          <p:spPr bwMode="auto">
            <a:xfrm>
              <a:off x="7178675" y="2795588"/>
              <a:ext cx="150813" cy="150812"/>
            </a:xfrm>
            <a:custGeom>
              <a:avLst/>
              <a:gdLst>
                <a:gd name="T0" fmla="*/ 418 w 419"/>
                <a:gd name="T1" fmla="*/ 223 h 420"/>
                <a:gd name="T2" fmla="*/ 418 w 419"/>
                <a:gd name="T3" fmla="*/ 223 h 420"/>
                <a:gd name="T4" fmla="*/ 223 w 419"/>
                <a:gd name="T5" fmla="*/ 419 h 420"/>
                <a:gd name="T6" fmla="*/ 0 w 419"/>
                <a:gd name="T7" fmla="*/ 223 h 420"/>
                <a:gd name="T8" fmla="*/ 223 w 419"/>
                <a:gd name="T9" fmla="*/ 0 h 420"/>
                <a:gd name="T10" fmla="*/ 418 w 419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20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5" y="419"/>
                    <a:pt x="223" y="419"/>
                  </a:cubicBezTo>
                  <a:cubicBezTo>
                    <a:pt x="83" y="419"/>
                    <a:pt x="0" y="335"/>
                    <a:pt x="0" y="223"/>
                  </a:cubicBezTo>
                  <a:cubicBezTo>
                    <a:pt x="0" y="112"/>
                    <a:pt x="83" y="0"/>
                    <a:pt x="223" y="0"/>
                  </a:cubicBezTo>
                  <a:cubicBezTo>
                    <a:pt x="335" y="0"/>
                    <a:pt x="418" y="112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0" name="Line 93"/>
            <p:cNvSpPr>
              <a:spLocks noChangeShapeType="1"/>
            </p:cNvSpPr>
            <p:nvPr/>
          </p:nvSpPr>
          <p:spPr bwMode="auto">
            <a:xfrm flipV="1">
              <a:off x="6726238" y="2432050"/>
              <a:ext cx="381000" cy="385763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1" name="Line 94"/>
            <p:cNvSpPr>
              <a:spLocks noChangeShapeType="1"/>
            </p:cNvSpPr>
            <p:nvPr/>
          </p:nvSpPr>
          <p:spPr bwMode="auto">
            <a:xfrm flipV="1">
              <a:off x="7399338" y="1909763"/>
              <a:ext cx="231775" cy="244475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2" name="Line 95"/>
            <p:cNvSpPr>
              <a:spLocks noChangeShapeType="1"/>
            </p:cNvSpPr>
            <p:nvPr/>
          </p:nvSpPr>
          <p:spPr bwMode="auto">
            <a:xfrm>
              <a:off x="6737350" y="2073275"/>
              <a:ext cx="331788" cy="1412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3" name="Line 96"/>
            <p:cNvSpPr>
              <a:spLocks noChangeShapeType="1"/>
            </p:cNvSpPr>
            <p:nvPr/>
          </p:nvSpPr>
          <p:spPr bwMode="auto">
            <a:xfrm flipH="1" flipV="1">
              <a:off x="7427913" y="2392363"/>
              <a:ext cx="184150" cy="8413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4" name="Line 97"/>
            <p:cNvSpPr>
              <a:spLocks noChangeShapeType="1"/>
            </p:cNvSpPr>
            <p:nvPr/>
          </p:nvSpPr>
          <p:spPr bwMode="auto">
            <a:xfrm flipV="1">
              <a:off x="7259638" y="2492375"/>
              <a:ext cx="1587" cy="3048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5" name="Freeform 98"/>
            <p:cNvSpPr>
              <a:spLocks noChangeArrowheads="1"/>
            </p:cNvSpPr>
            <p:nvPr/>
          </p:nvSpPr>
          <p:spPr bwMode="auto">
            <a:xfrm>
              <a:off x="7610475" y="2414588"/>
              <a:ext cx="150813" cy="150812"/>
            </a:xfrm>
            <a:custGeom>
              <a:avLst/>
              <a:gdLst>
                <a:gd name="T0" fmla="*/ 418 w 419"/>
                <a:gd name="T1" fmla="*/ 223 h 420"/>
                <a:gd name="T2" fmla="*/ 418 w 419"/>
                <a:gd name="T3" fmla="*/ 223 h 420"/>
                <a:gd name="T4" fmla="*/ 223 w 419"/>
                <a:gd name="T5" fmla="*/ 419 h 420"/>
                <a:gd name="T6" fmla="*/ 0 w 419"/>
                <a:gd name="T7" fmla="*/ 223 h 420"/>
                <a:gd name="T8" fmla="*/ 223 w 419"/>
                <a:gd name="T9" fmla="*/ 0 h 420"/>
                <a:gd name="T10" fmla="*/ 418 w 419"/>
                <a:gd name="T11" fmla="*/ 22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20">
                  <a:moveTo>
                    <a:pt x="418" y="223"/>
                  </a:moveTo>
                  <a:lnTo>
                    <a:pt x="418" y="223"/>
                  </a:lnTo>
                  <a:cubicBezTo>
                    <a:pt x="418" y="335"/>
                    <a:pt x="334" y="419"/>
                    <a:pt x="223" y="419"/>
                  </a:cubicBezTo>
                  <a:cubicBezTo>
                    <a:pt x="84" y="419"/>
                    <a:pt x="0" y="335"/>
                    <a:pt x="0" y="223"/>
                  </a:cubicBezTo>
                  <a:cubicBezTo>
                    <a:pt x="0" y="112"/>
                    <a:pt x="84" y="0"/>
                    <a:pt x="223" y="0"/>
                  </a:cubicBezTo>
                  <a:cubicBezTo>
                    <a:pt x="334" y="0"/>
                    <a:pt x="418" y="112"/>
                    <a:pt x="418" y="22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grpSp>
        <p:nvGrpSpPr>
          <p:cNvPr id="46" name="Group 8"/>
          <p:cNvGrpSpPr>
            <a:grpSpLocks/>
          </p:cNvGrpSpPr>
          <p:nvPr userDrawn="1"/>
        </p:nvGrpSpPr>
        <p:grpSpPr bwMode="auto">
          <a:xfrm>
            <a:off x="1021982" y="1452698"/>
            <a:ext cx="418380" cy="479926"/>
            <a:chOff x="6637338" y="206375"/>
            <a:chExt cx="1014412" cy="1163638"/>
          </a:xfrm>
        </p:grpSpPr>
        <p:sp>
          <p:nvSpPr>
            <p:cNvPr id="47" name="Freeform 99"/>
            <p:cNvSpPr>
              <a:spLocks noChangeArrowheads="1"/>
            </p:cNvSpPr>
            <p:nvPr/>
          </p:nvSpPr>
          <p:spPr bwMode="auto">
            <a:xfrm>
              <a:off x="6786563" y="357188"/>
              <a:ext cx="712787" cy="712787"/>
            </a:xfrm>
            <a:custGeom>
              <a:avLst/>
              <a:gdLst>
                <a:gd name="T0" fmla="*/ 1981 w 1982"/>
                <a:gd name="T1" fmla="*/ 1004 h 1981"/>
                <a:gd name="T2" fmla="*/ 1981 w 1982"/>
                <a:gd name="T3" fmla="*/ 1004 h 1981"/>
                <a:gd name="T4" fmla="*/ 977 w 1982"/>
                <a:gd name="T5" fmla="*/ 1980 h 1981"/>
                <a:gd name="T6" fmla="*/ 0 w 1982"/>
                <a:gd name="T7" fmla="*/ 1004 h 1981"/>
                <a:gd name="T8" fmla="*/ 977 w 1982"/>
                <a:gd name="T9" fmla="*/ 0 h 1981"/>
                <a:gd name="T10" fmla="*/ 1981 w 1982"/>
                <a:gd name="T11" fmla="*/ 1004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2" h="1981">
                  <a:moveTo>
                    <a:pt x="1981" y="1004"/>
                  </a:moveTo>
                  <a:lnTo>
                    <a:pt x="1981" y="1004"/>
                  </a:lnTo>
                  <a:cubicBezTo>
                    <a:pt x="1981" y="1533"/>
                    <a:pt x="1534" y="1980"/>
                    <a:pt x="977" y="1980"/>
                  </a:cubicBezTo>
                  <a:cubicBezTo>
                    <a:pt x="447" y="1980"/>
                    <a:pt x="0" y="1533"/>
                    <a:pt x="0" y="1004"/>
                  </a:cubicBezTo>
                  <a:cubicBezTo>
                    <a:pt x="0" y="446"/>
                    <a:pt x="447" y="0"/>
                    <a:pt x="977" y="0"/>
                  </a:cubicBezTo>
                  <a:cubicBezTo>
                    <a:pt x="1534" y="0"/>
                    <a:pt x="1981" y="446"/>
                    <a:pt x="1981" y="100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8" name="Freeform 100"/>
            <p:cNvSpPr>
              <a:spLocks noChangeArrowheads="1"/>
            </p:cNvSpPr>
            <p:nvPr/>
          </p:nvSpPr>
          <p:spPr bwMode="auto">
            <a:xfrm>
              <a:off x="6988175" y="1039813"/>
              <a:ext cx="301625" cy="130175"/>
            </a:xfrm>
            <a:custGeom>
              <a:avLst/>
              <a:gdLst>
                <a:gd name="T0" fmla="*/ 0 w 837"/>
                <a:gd name="T1" fmla="*/ 0 h 363"/>
                <a:gd name="T2" fmla="*/ 0 w 837"/>
                <a:gd name="T3" fmla="*/ 362 h 363"/>
                <a:gd name="T4" fmla="*/ 836 w 837"/>
                <a:gd name="T5" fmla="*/ 362 h 363"/>
                <a:gd name="T6" fmla="*/ 836 w 837"/>
                <a:gd name="T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363">
                  <a:moveTo>
                    <a:pt x="0" y="0"/>
                  </a:moveTo>
                  <a:lnTo>
                    <a:pt x="0" y="362"/>
                  </a:lnTo>
                  <a:lnTo>
                    <a:pt x="836" y="362"/>
                  </a:lnTo>
                  <a:lnTo>
                    <a:pt x="836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49" name="Freeform 101"/>
            <p:cNvSpPr>
              <a:spLocks noChangeArrowheads="1"/>
            </p:cNvSpPr>
            <p:nvPr/>
          </p:nvSpPr>
          <p:spPr bwMode="auto">
            <a:xfrm>
              <a:off x="7037388" y="1169988"/>
              <a:ext cx="201612" cy="100012"/>
            </a:xfrm>
            <a:custGeom>
              <a:avLst/>
              <a:gdLst>
                <a:gd name="T0" fmla="*/ 558 w 559"/>
                <a:gd name="T1" fmla="*/ 0 h 279"/>
                <a:gd name="T2" fmla="*/ 0 w 559"/>
                <a:gd name="T3" fmla="*/ 0 h 279"/>
                <a:gd name="T4" fmla="*/ 0 w 559"/>
                <a:gd name="T5" fmla="*/ 278 h 279"/>
                <a:gd name="T6" fmla="*/ 558 w 559"/>
                <a:gd name="T7" fmla="*/ 278 h 279"/>
                <a:gd name="T8" fmla="*/ 558 w 559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279">
                  <a:moveTo>
                    <a:pt x="558" y="0"/>
                  </a:moveTo>
                  <a:lnTo>
                    <a:pt x="0" y="0"/>
                  </a:lnTo>
                  <a:lnTo>
                    <a:pt x="0" y="278"/>
                  </a:lnTo>
                  <a:lnTo>
                    <a:pt x="558" y="278"/>
                  </a:lnTo>
                  <a:lnTo>
                    <a:pt x="558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0" name="Line 102"/>
            <p:cNvSpPr>
              <a:spLocks noChangeShapeType="1"/>
            </p:cNvSpPr>
            <p:nvPr/>
          </p:nvSpPr>
          <p:spPr bwMode="auto">
            <a:xfrm>
              <a:off x="7138988" y="1270000"/>
              <a:ext cx="1587" cy="100013"/>
            </a:xfrm>
            <a:prstGeom prst="line">
              <a:avLst/>
            </a:prstGeom>
            <a:noFill/>
            <a:ln w="12700" cap="flat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7138988" y="206375"/>
              <a:ext cx="1587" cy="508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 flipH="1">
              <a:off x="7459663" y="357188"/>
              <a:ext cx="42862" cy="3968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>
              <a:off x="7597775" y="717550"/>
              <a:ext cx="53975" cy="15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 flipH="1" flipV="1">
              <a:off x="7459663" y="1038225"/>
              <a:ext cx="42862" cy="3333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5" name="Line 107"/>
            <p:cNvSpPr>
              <a:spLocks noChangeShapeType="1"/>
            </p:cNvSpPr>
            <p:nvPr/>
          </p:nvSpPr>
          <p:spPr bwMode="auto">
            <a:xfrm>
              <a:off x="6786563" y="357188"/>
              <a:ext cx="30162" cy="39687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>
              <a:off x="6637338" y="717550"/>
              <a:ext cx="50800" cy="158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7" name="Line 109"/>
            <p:cNvSpPr>
              <a:spLocks noChangeShapeType="1"/>
            </p:cNvSpPr>
            <p:nvPr/>
          </p:nvSpPr>
          <p:spPr bwMode="auto">
            <a:xfrm flipV="1">
              <a:off x="6786563" y="1038225"/>
              <a:ext cx="30162" cy="3333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58" name="Freeform 110"/>
            <p:cNvSpPr>
              <a:spLocks noChangeArrowheads="1"/>
            </p:cNvSpPr>
            <p:nvPr/>
          </p:nvSpPr>
          <p:spPr bwMode="auto">
            <a:xfrm>
              <a:off x="6937375" y="717550"/>
              <a:ext cx="411163" cy="322263"/>
            </a:xfrm>
            <a:custGeom>
              <a:avLst/>
              <a:gdLst>
                <a:gd name="T0" fmla="*/ 641 w 1144"/>
                <a:gd name="T1" fmla="*/ 893 h 894"/>
                <a:gd name="T2" fmla="*/ 641 w 1144"/>
                <a:gd name="T3" fmla="*/ 893 h 894"/>
                <a:gd name="T4" fmla="*/ 808 w 1144"/>
                <a:gd name="T5" fmla="*/ 139 h 894"/>
                <a:gd name="T6" fmla="*/ 975 w 1144"/>
                <a:gd name="T7" fmla="*/ 0 h 894"/>
                <a:gd name="T8" fmla="*/ 1143 w 1144"/>
                <a:gd name="T9" fmla="*/ 139 h 894"/>
                <a:gd name="T10" fmla="*/ 975 w 1144"/>
                <a:gd name="T11" fmla="*/ 279 h 894"/>
                <a:gd name="T12" fmla="*/ 558 w 1144"/>
                <a:gd name="T13" fmla="*/ 279 h 894"/>
                <a:gd name="T14" fmla="*/ 139 w 1144"/>
                <a:gd name="T15" fmla="*/ 279 h 894"/>
                <a:gd name="T16" fmla="*/ 0 w 1144"/>
                <a:gd name="T17" fmla="*/ 139 h 894"/>
                <a:gd name="T18" fmla="*/ 139 w 1144"/>
                <a:gd name="T19" fmla="*/ 0 h 894"/>
                <a:gd name="T20" fmla="*/ 306 w 1144"/>
                <a:gd name="T21" fmla="*/ 139 h 894"/>
                <a:gd name="T22" fmla="*/ 502 w 1144"/>
                <a:gd name="T23" fmla="*/ 893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4" h="894">
                  <a:moveTo>
                    <a:pt x="641" y="893"/>
                  </a:moveTo>
                  <a:lnTo>
                    <a:pt x="641" y="893"/>
                  </a:lnTo>
                  <a:cubicBezTo>
                    <a:pt x="808" y="139"/>
                    <a:pt x="808" y="139"/>
                    <a:pt x="808" y="139"/>
                  </a:cubicBezTo>
                  <a:cubicBezTo>
                    <a:pt x="836" y="56"/>
                    <a:pt x="920" y="0"/>
                    <a:pt x="975" y="0"/>
                  </a:cubicBezTo>
                  <a:cubicBezTo>
                    <a:pt x="1059" y="0"/>
                    <a:pt x="1143" y="56"/>
                    <a:pt x="1143" y="139"/>
                  </a:cubicBezTo>
                  <a:cubicBezTo>
                    <a:pt x="1143" y="223"/>
                    <a:pt x="1059" y="279"/>
                    <a:pt x="975" y="279"/>
                  </a:cubicBezTo>
                  <a:cubicBezTo>
                    <a:pt x="558" y="279"/>
                    <a:pt x="558" y="279"/>
                    <a:pt x="558" y="279"/>
                  </a:cubicBezTo>
                  <a:cubicBezTo>
                    <a:pt x="139" y="279"/>
                    <a:pt x="139" y="279"/>
                    <a:pt x="139" y="279"/>
                  </a:cubicBezTo>
                  <a:cubicBezTo>
                    <a:pt x="55" y="279"/>
                    <a:pt x="0" y="223"/>
                    <a:pt x="0" y="139"/>
                  </a:cubicBezTo>
                  <a:cubicBezTo>
                    <a:pt x="0" y="56"/>
                    <a:pt x="55" y="0"/>
                    <a:pt x="139" y="0"/>
                  </a:cubicBezTo>
                  <a:cubicBezTo>
                    <a:pt x="223" y="0"/>
                    <a:pt x="306" y="56"/>
                    <a:pt x="306" y="139"/>
                  </a:cubicBezTo>
                  <a:cubicBezTo>
                    <a:pt x="502" y="893"/>
                    <a:pt x="502" y="893"/>
                    <a:pt x="502" y="893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grpSp>
        <p:nvGrpSpPr>
          <p:cNvPr id="59" name="Group 12"/>
          <p:cNvGrpSpPr>
            <a:grpSpLocks/>
          </p:cNvGrpSpPr>
          <p:nvPr userDrawn="1"/>
        </p:nvGrpSpPr>
        <p:grpSpPr bwMode="auto">
          <a:xfrm>
            <a:off x="8964149" y="1554947"/>
            <a:ext cx="271397" cy="328181"/>
            <a:chOff x="6726238" y="3849688"/>
            <a:chExt cx="963612" cy="1165225"/>
          </a:xfrm>
        </p:grpSpPr>
        <p:sp>
          <p:nvSpPr>
            <p:cNvPr id="60" name="Freeform 111"/>
            <p:cNvSpPr>
              <a:spLocks noChangeArrowheads="1"/>
            </p:cNvSpPr>
            <p:nvPr/>
          </p:nvSpPr>
          <p:spPr bwMode="auto">
            <a:xfrm>
              <a:off x="6978650" y="4181475"/>
              <a:ext cx="501650" cy="352425"/>
            </a:xfrm>
            <a:custGeom>
              <a:avLst/>
              <a:gdLst>
                <a:gd name="T0" fmla="*/ 1393 w 1394"/>
                <a:gd name="T1" fmla="*/ 0 h 978"/>
                <a:gd name="T2" fmla="*/ 362 w 1394"/>
                <a:gd name="T3" fmla="*/ 977 h 978"/>
                <a:gd name="T4" fmla="*/ 0 w 1394"/>
                <a:gd name="T5" fmla="*/ 613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4" h="978">
                  <a:moveTo>
                    <a:pt x="1393" y="0"/>
                  </a:moveTo>
                  <a:lnTo>
                    <a:pt x="362" y="977"/>
                  </a:lnTo>
                  <a:lnTo>
                    <a:pt x="0" y="613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  <p:sp>
          <p:nvSpPr>
            <p:cNvPr id="61" name="Freeform 112"/>
            <p:cNvSpPr>
              <a:spLocks noChangeArrowheads="1"/>
            </p:cNvSpPr>
            <p:nvPr/>
          </p:nvSpPr>
          <p:spPr bwMode="auto">
            <a:xfrm>
              <a:off x="6726238" y="3849688"/>
              <a:ext cx="963612" cy="1165225"/>
            </a:xfrm>
            <a:custGeom>
              <a:avLst/>
              <a:gdLst>
                <a:gd name="T0" fmla="*/ 0 w 2678"/>
                <a:gd name="T1" fmla="*/ 0 h 3236"/>
                <a:gd name="T2" fmla="*/ 0 w 2678"/>
                <a:gd name="T3" fmla="*/ 0 h 3236"/>
                <a:gd name="T4" fmla="*/ 2677 w 2678"/>
                <a:gd name="T5" fmla="*/ 0 h 3236"/>
                <a:gd name="T6" fmla="*/ 2677 w 2678"/>
                <a:gd name="T7" fmla="*/ 1004 h 3236"/>
                <a:gd name="T8" fmla="*/ 1338 w 2678"/>
                <a:gd name="T9" fmla="*/ 3235 h 3236"/>
                <a:gd name="T10" fmla="*/ 0 w 2678"/>
                <a:gd name="T11" fmla="*/ 1004 h 3236"/>
                <a:gd name="T12" fmla="*/ 0 w 2678"/>
                <a:gd name="T13" fmla="*/ 0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8" h="3236">
                  <a:moveTo>
                    <a:pt x="0" y="0"/>
                  </a:moveTo>
                  <a:lnTo>
                    <a:pt x="0" y="0"/>
                  </a:lnTo>
                  <a:cubicBezTo>
                    <a:pt x="2677" y="0"/>
                    <a:pt x="2677" y="0"/>
                    <a:pt x="2677" y="0"/>
                  </a:cubicBezTo>
                  <a:cubicBezTo>
                    <a:pt x="2677" y="1004"/>
                    <a:pt x="2677" y="1004"/>
                    <a:pt x="2677" y="1004"/>
                  </a:cubicBezTo>
                  <a:cubicBezTo>
                    <a:pt x="2677" y="1952"/>
                    <a:pt x="2148" y="2789"/>
                    <a:pt x="1338" y="3235"/>
                  </a:cubicBezTo>
                  <a:cubicBezTo>
                    <a:pt x="502" y="2789"/>
                    <a:pt x="0" y="1952"/>
                    <a:pt x="0" y="1004"/>
                  </a:cubicBez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SimSun" charset="0"/>
              </a:endParaRPr>
            </a:p>
          </p:txBody>
        </p:sp>
      </p:grpSp>
      <p:sp>
        <p:nvSpPr>
          <p:cNvPr id="65" name="Text Placeholder 64"/>
          <p:cNvSpPr>
            <a:spLocks noGrp="1"/>
          </p:cNvSpPr>
          <p:nvPr>
            <p:ph type="body" sz="quarter" idx="22" hasCustomPrompt="1"/>
          </p:nvPr>
        </p:nvSpPr>
        <p:spPr>
          <a:xfrm>
            <a:off x="756138" y="5559665"/>
            <a:ext cx="3217985" cy="375138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6" name="Text Placeholder 64"/>
          <p:cNvSpPr>
            <a:spLocks noGrp="1"/>
          </p:cNvSpPr>
          <p:nvPr>
            <p:ph type="body" sz="quarter" idx="23" hasCustomPrompt="1"/>
          </p:nvPr>
        </p:nvSpPr>
        <p:spPr>
          <a:xfrm>
            <a:off x="4487007" y="5559665"/>
            <a:ext cx="3217985" cy="383930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 baseline="0"/>
            </a:lvl1pPr>
            <a:lvl2pPr marL="288925" indent="0">
              <a:lnSpc>
                <a:spcPts val="10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7" name="Text Placeholder 64"/>
          <p:cNvSpPr>
            <a:spLocks noGrp="1"/>
          </p:cNvSpPr>
          <p:nvPr>
            <p:ph type="body" sz="quarter" idx="24" hasCustomPrompt="1"/>
          </p:nvPr>
        </p:nvSpPr>
        <p:spPr>
          <a:xfrm>
            <a:off x="8223736" y="5559665"/>
            <a:ext cx="3217985" cy="392723"/>
          </a:xfr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200"/>
            </a:lvl1pPr>
            <a:lvl2pPr marL="288925" indent="0">
              <a:lnSpc>
                <a:spcPts val="110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Brief synopsis of the overall benefit this customer gains from using Cloudera </a:t>
            </a:r>
            <a:endParaRPr lang="en-US" dirty="0"/>
          </a:p>
        </p:txBody>
      </p:sp>
      <p:sp>
        <p:nvSpPr>
          <p:cNvPr id="69" name="Picture Placeholder 68"/>
          <p:cNvSpPr>
            <a:spLocks noGrp="1"/>
          </p:cNvSpPr>
          <p:nvPr>
            <p:ph type="pic" sz="quarter" idx="25" hasCustomPrompt="1"/>
          </p:nvPr>
        </p:nvSpPr>
        <p:spPr>
          <a:xfrm>
            <a:off x="4481024" y="4829908"/>
            <a:ext cx="3226776" cy="665284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70" name="Picture Placeholder 68"/>
          <p:cNvSpPr>
            <a:spLocks noGrp="1"/>
          </p:cNvSpPr>
          <p:nvPr>
            <p:ph type="pic" sz="quarter" idx="26" hasCustomPrompt="1"/>
          </p:nvPr>
        </p:nvSpPr>
        <p:spPr>
          <a:xfrm>
            <a:off x="756016" y="4829908"/>
            <a:ext cx="3226776" cy="68286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71" name="Picture Placeholder 68"/>
          <p:cNvSpPr>
            <a:spLocks noGrp="1"/>
          </p:cNvSpPr>
          <p:nvPr>
            <p:ph type="pic" sz="quarter" idx="27" hasCustomPrompt="1"/>
          </p:nvPr>
        </p:nvSpPr>
        <p:spPr>
          <a:xfrm>
            <a:off x="8211894" y="4829908"/>
            <a:ext cx="3226776" cy="682869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dirty="0" smtClean="0"/>
              <a:t>Customer Logo</a:t>
            </a:r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Success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" y="628493"/>
            <a:ext cx="11313561" cy="606418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9412" y="642938"/>
            <a:ext cx="11313561" cy="601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79412" y="1447801"/>
            <a:ext cx="11313560" cy="467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9" name="Slide Number Placeholder 5"/>
          <p:cNvSpPr txBox="1">
            <a:spLocks/>
          </p:cNvSpPr>
          <p:nvPr/>
        </p:nvSpPr>
        <p:spPr>
          <a:xfrm>
            <a:off x="11352212" y="6457947"/>
            <a:ext cx="340761" cy="1989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tx1"/>
                </a:solidFill>
                <a:latin typeface="Calibre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11AAA-31B3-8347-9AC8-36DEEB43E775}" type="slidenum">
              <a:rPr lang="en-US" sz="900" b="0" i="0" smtClean="0">
                <a:solidFill>
                  <a:schemeClr val="bg2">
                    <a:lumMod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rPr>
              <a:pPr/>
              <a:t>‹#›</a:t>
            </a:fld>
            <a:endParaRPr lang="en-US" sz="900" b="0" i="0" dirty="0">
              <a:solidFill>
                <a:schemeClr val="bg2">
                  <a:lumMod val="50000"/>
                </a:schemeClr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3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85" r:id="rId6"/>
    <p:sldLayoutId id="2147483784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tx2"/>
          </a:solidFill>
          <a:latin typeface="Roboto Light" charset="0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1pPr>
      <a:lvl2pPr marL="28892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2pPr>
      <a:lvl3pPr marL="681037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3pPr>
      <a:lvl4pPr marL="103187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tabLst>
          <a:tab pos="1889125" algn="l"/>
        </a:tabLst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4pPr>
      <a:lvl5pPr marL="1425575" indent="0" algn="l" defTabSz="457200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None/>
        <a:defRPr sz="2400" b="0" i="0" kern="1200">
          <a:solidFill>
            <a:srgbClr val="595B59"/>
          </a:solidFill>
          <a:latin typeface="Roboto Light" charset="0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0OIBMBteXc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Cloud Cluster Deployment: Beyond the </a:t>
            </a:r>
            <a:r>
              <a:rPr lang="en-US" dirty="0" smtClean="0"/>
              <a:t>Book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Bill Havanki, Cloudera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take so </a:t>
            </a:r>
            <a:r>
              <a:rPr lang="en-US" dirty="0" err="1" smtClean="0"/>
              <a:t>loooooooong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Cloud provider operations take time</a:t>
            </a:r>
          </a:p>
          <a:p>
            <a:pPr algn="ctr"/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launching </a:t>
            </a:r>
            <a:r>
              <a:rPr lang="en-US" dirty="0" smtClean="0"/>
              <a:t>the manager instance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launching the worker instances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patching / updating as necessary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take so </a:t>
            </a:r>
            <a:r>
              <a:rPr lang="en-US" dirty="0" err="1"/>
              <a:t>loooooooong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Hadoop setup operations take time</a:t>
            </a:r>
          </a:p>
          <a:p>
            <a:pPr algn="ctr"/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installing </a:t>
            </a:r>
            <a:r>
              <a:rPr lang="en-US" dirty="0"/>
              <a:t>Java and Hadoop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setting up cluster accounts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configuring HDFS and YARN and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formatting HDFS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establishing SSH tunnels or SOCKS proxies or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Hive? Installing Hive, setting up the </a:t>
            </a:r>
            <a:r>
              <a:rPr lang="en-US" dirty="0" err="1"/>
              <a:t>metastore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Spark? Installing Spark, 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Bake in the common setup work for instances.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OS updates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Java and Hadoop installation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ccount creation (and SSH key configuration)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ost of Hadoop configuration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71249" y="2590288"/>
            <a:ext cx="2743751" cy="2990379"/>
            <a:chOff x="8071249" y="2590288"/>
            <a:chExt cx="2743751" cy="2990379"/>
          </a:xfrm>
        </p:grpSpPr>
        <p:sp>
          <p:nvSpPr>
            <p:cNvPr id="5" name="Rectangle 4"/>
            <p:cNvSpPr/>
            <p:nvPr/>
          </p:nvSpPr>
          <p:spPr>
            <a:xfrm>
              <a:off x="8071249" y="2590288"/>
              <a:ext cx="2743751" cy="2990379"/>
            </a:xfrm>
            <a:prstGeom prst="rect">
              <a:avLst/>
            </a:prstGeom>
            <a:noFill/>
            <a:ln w="76200" cmpd="thickThin">
              <a:solidFill>
                <a:schemeClr val="accent6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733086" y="3224844"/>
              <a:ext cx="1420077" cy="0"/>
            </a:xfrm>
            <a:prstGeom prst="line">
              <a:avLst/>
            </a:prstGeom>
            <a:ln w="25400">
              <a:solidFill>
                <a:schemeClr val="accent6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733086" y="3466334"/>
              <a:ext cx="1420077" cy="0"/>
            </a:xfrm>
            <a:prstGeom prst="line">
              <a:avLst/>
            </a:prstGeom>
            <a:ln w="25400">
              <a:solidFill>
                <a:schemeClr val="accent6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33086" y="3722824"/>
              <a:ext cx="1420077" cy="0"/>
            </a:xfrm>
            <a:prstGeom prst="line">
              <a:avLst/>
            </a:prstGeom>
            <a:ln w="25400">
              <a:solidFill>
                <a:schemeClr val="accent6"/>
              </a:solidFill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8407977" y="4095044"/>
            <a:ext cx="999241" cy="3451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07976" y="4557040"/>
            <a:ext cx="999241" cy="3451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07976" y="5019036"/>
            <a:ext cx="999241" cy="34512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9790716" y="4103380"/>
            <a:ext cx="556676" cy="634556"/>
          </a:xfrm>
          <a:prstGeom prst="snip1Rect">
            <a:avLst>
              <a:gd name="adj" fmla="val 3529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ingle Corner Rectangle 15"/>
          <p:cNvSpPr/>
          <p:nvPr/>
        </p:nvSpPr>
        <p:spPr>
          <a:xfrm>
            <a:off x="9874825" y="4303907"/>
            <a:ext cx="556676" cy="634556"/>
          </a:xfrm>
          <a:prstGeom prst="snip1Rect">
            <a:avLst>
              <a:gd name="adj" fmla="val 352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ingle Corner Rectangle 16"/>
          <p:cNvSpPr/>
          <p:nvPr/>
        </p:nvSpPr>
        <p:spPr>
          <a:xfrm>
            <a:off x="9967833" y="4513570"/>
            <a:ext cx="556676" cy="634556"/>
          </a:xfrm>
          <a:prstGeom prst="snip1Rect">
            <a:avLst>
              <a:gd name="adj" fmla="val 3529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Images can be created manually, but tools like Packer automate the process.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28650"/>
            <a:ext cx="11314113" cy="606425"/>
          </a:xfrm>
        </p:spPr>
        <p:txBody>
          <a:bodyPr/>
          <a:lstStyle/>
          <a:p>
            <a:r>
              <a:rPr lang="en-US" dirty="0" smtClean="0"/>
              <a:t>Automate image creation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24" y="2579325"/>
            <a:ext cx="7966720" cy="3157979"/>
          </a:xfrm>
        </p:spPr>
      </p:pic>
    </p:spTree>
    <p:extLst>
      <p:ext uri="{BB962C8B-B14F-4D97-AF65-F5344CB8AC3E}">
        <p14:creationId xmlns:p14="http://schemas.microsoft.com/office/powerpoint/2010/main" val="1186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builders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[{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amazon-ebs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instance_type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"m4.large",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region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"us-east-1",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source_ami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 smtClean="0">
                <a:latin typeface="Consolas" charset="0"/>
                <a:ea typeface="Consolas" charset="0"/>
                <a:cs typeface="Consolas" charset="0"/>
              </a:rPr>
              <a:t>ami</a:t>
            </a:r>
            <a:r>
              <a:rPr lang="mr-IN" sz="2000" dirty="0" smtClean="0"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6d1c2007</a:t>
            </a:r>
            <a:r>
              <a:rPr lang="mr-IN" sz="2000" dirty="0" smtClean="0">
                <a:latin typeface="Consolas" charset="0"/>
                <a:ea typeface="Consolas" charset="0"/>
                <a:cs typeface="Consolas" charset="0"/>
              </a:rPr>
              <a:t>",</a:t>
            </a:r>
            <a:endParaRPr lang="mr-IN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}],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provisioners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[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{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shell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script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prov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packages.sh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},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{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type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shell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 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script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prov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mr-IN" sz="2000" dirty="0" err="1">
                <a:latin typeface="Consolas" charset="0"/>
                <a:ea typeface="Consolas" charset="0"/>
                <a:cs typeface="Consolas" charset="0"/>
              </a:rPr>
              <a:t>users.sh</a:t>
            </a:r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"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},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  ...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  ]</a:t>
            </a:r>
          </a:p>
          <a:p>
            <a:r>
              <a:rPr lang="mr-IN" sz="20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Packer template 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AWS CLI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ip install 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awscli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US" dirty="0" smtClean="0"/>
              <a:t>Google Cloud SDK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yum install google-cloud-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sdk</a:t>
            </a:r>
            <a:endParaRPr lang="en-US" sz="1400" dirty="0" smtClean="0">
              <a:latin typeface="Consolas" charset="0"/>
              <a:ea typeface="Consolas" charset="0"/>
              <a:cs typeface="Consolas" charset="0"/>
            </a:endParaRPr>
          </a:p>
          <a:p>
            <a:pPr algn="ctr"/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apt-get install google-cloud-</a:t>
            </a:r>
            <a:r>
              <a:rPr lang="en-US" sz="1400" dirty="0" err="1" smtClean="0">
                <a:latin typeface="Consolas" charset="0"/>
                <a:ea typeface="Consolas" charset="0"/>
                <a:cs typeface="Consolas" charset="0"/>
              </a:rPr>
              <a:t>sdk</a:t>
            </a:r>
            <a:endParaRPr lang="en-US" sz="1400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US" dirty="0" smtClean="0"/>
              <a:t>Azure CLI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curl -L https://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aka.ms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InstallAzureCli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bash</a:t>
            </a:r>
          </a:p>
          <a:p>
            <a:pPr algn="ctr"/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apt-get install azure-cli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automation using provider CLIs and SDKs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70" y="1832218"/>
            <a:ext cx="347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aws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ec2 run-instances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--image-id ami-6d1c2007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--instance-type m4.large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--key-name </a:t>
            </a:r>
            <a:r>
              <a:rPr lang="en-US" dirty="0" err="1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mypair</a:t>
            </a:r>
            <a:endParaRPr lang="en-US" dirty="0">
              <a:solidFill>
                <a:srgbClr val="595B59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153" y="1845063"/>
            <a:ext cx="3472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gcloud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compute instances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create manager-1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--image-family centos-7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--machine-type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  n1-highcpu-4 </a:t>
            </a:r>
            <a:endParaRPr lang="en-US" dirty="0">
              <a:solidFill>
                <a:srgbClr val="595B59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9510" y="1832218"/>
            <a:ext cx="347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a</a:t>
            </a:r>
            <a:r>
              <a:rPr lang="en-US" dirty="0" err="1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z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vm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create </a:t>
            </a:r>
            <a:r>
              <a:rPr lang="mr-IN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n manager-1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g my-resource-group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--image CentOS</a:t>
            </a:r>
          </a:p>
          <a:p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 --</a:t>
            </a:r>
            <a:r>
              <a:rPr lang="en-US" dirty="0">
                <a:solidFill>
                  <a:srgbClr val="595B59"/>
                </a:solidFill>
                <a:latin typeface="Consolas" charset="0"/>
                <a:ea typeface="Consolas" charset="0"/>
                <a:cs typeface="Consolas" charset="0"/>
              </a:rPr>
              <a:t>size Standard_D4_v3</a:t>
            </a:r>
          </a:p>
        </p:txBody>
      </p:sp>
    </p:spTree>
    <p:extLst>
      <p:ext uri="{BB962C8B-B14F-4D97-AF65-F5344CB8AC3E}">
        <p14:creationId xmlns:p14="http://schemas.microsoft.com/office/powerpoint/2010/main" val="590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Creating clusters is one thing. Growing and shrinking is another.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3878" y="628650"/>
            <a:ext cx="11314113" cy="606425"/>
          </a:xfrm>
        </p:spPr>
        <p:txBody>
          <a:bodyPr/>
          <a:lstStyle/>
          <a:p>
            <a:r>
              <a:rPr lang="en-US" dirty="0" smtClean="0"/>
              <a:t>Just when you thought you were out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62" y="1349970"/>
            <a:ext cx="8978351" cy="56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 show you the current conditions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Monitor cluster metrics like HDFS usage and YARN / compute </a:t>
            </a:r>
            <a:r>
              <a:rPr lang="en-US" dirty="0" smtClean="0"/>
              <a:t>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9" y="2480772"/>
            <a:ext cx="6417112" cy="3495821"/>
          </a:xfrm>
        </p:spPr>
      </p:pic>
      <p:sp>
        <p:nvSpPr>
          <p:cNvPr id="8" name="TextBox 7"/>
          <p:cNvSpPr txBox="1"/>
          <p:nvPr/>
        </p:nvSpPr>
        <p:spPr>
          <a:xfrm>
            <a:off x="924645" y="5015060"/>
            <a:ext cx="43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95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Alerts activate when thresholds are crossed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Create alarm conditions for when metrics cross </a:t>
            </a:r>
            <a:r>
              <a:rPr lang="en-US" dirty="0" smtClean="0"/>
              <a:t>thresholds that indicate overutilization </a:t>
            </a:r>
            <a:r>
              <a:rPr lang="mr-IN" dirty="0" smtClean="0"/>
              <a:t>…</a:t>
            </a:r>
            <a:r>
              <a:rPr lang="en-US" dirty="0" smtClean="0"/>
              <a:t> or underutilization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Alarms can send messages and trigger actions, like adding or removing instances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40" y="2936653"/>
            <a:ext cx="5799199" cy="8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patterns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Automation makes things </a:t>
            </a:r>
            <a:r>
              <a:rPr lang="en-US" dirty="0" smtClean="0">
                <a:solidFill>
                  <a:schemeClr val="tx2"/>
                </a:solidFill>
              </a:rPr>
              <a:t>faster</a:t>
            </a:r>
            <a:r>
              <a:rPr lang="en-US" dirty="0" smtClean="0"/>
              <a:t>, which leads to </a:t>
            </a:r>
            <a:r>
              <a:rPr lang="en-US" dirty="0" smtClean="0">
                <a:solidFill>
                  <a:schemeClr val="tx2"/>
                </a:solidFill>
              </a:rPr>
              <a:t>new ways of working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r>
              <a:rPr lang="en-US" dirty="0" smtClean="0"/>
              <a:t>Whirlwind </a:t>
            </a:r>
            <a:r>
              <a:rPr lang="en-US" dirty="0"/>
              <a:t>i</a:t>
            </a:r>
            <a:r>
              <a:rPr lang="en-US" dirty="0" smtClean="0"/>
              <a:t>ntroduction to the Cloud</a:t>
            </a:r>
          </a:p>
          <a:p>
            <a:r>
              <a:rPr lang="en-US" dirty="0" smtClean="0"/>
              <a:t>How things take time</a:t>
            </a:r>
          </a:p>
          <a:p>
            <a:r>
              <a:rPr lang="en-US" dirty="0" smtClean="0"/>
              <a:t>Automation techniques and tools</a:t>
            </a:r>
          </a:p>
          <a:p>
            <a:r>
              <a:rPr lang="en-US" dirty="0" smtClean="0"/>
              <a:t>Cluster usage patterns from automation</a:t>
            </a:r>
          </a:p>
          <a:p>
            <a:r>
              <a:rPr lang="en-US" dirty="0" smtClean="0"/>
              <a:t>Dragons</a:t>
            </a:r>
          </a:p>
        </p:txBody>
      </p:sp>
    </p:spTree>
    <p:extLst>
      <p:ext uri="{BB962C8B-B14F-4D97-AF65-F5344CB8AC3E}">
        <p14:creationId xmlns:p14="http://schemas.microsoft.com/office/powerpoint/2010/main" val="3575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cluster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Build out images, each with the optimal mix of services for a type of work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og / </a:t>
            </a:r>
            <a:r>
              <a:rPr lang="en-US" dirty="0" err="1" smtClean="0"/>
              <a:t>IoT</a:t>
            </a:r>
            <a:r>
              <a:rPr lang="en-US" dirty="0" smtClean="0"/>
              <a:t> ingest and ETL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heavy </a:t>
            </a:r>
            <a:r>
              <a:rPr lang="en-US" dirty="0" smtClean="0"/>
              <a:t>back-end analysis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ive web or application support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Maintain images with the latest and greatest services and tools.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Version control them for repeatability and testability.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cluster elasticity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Use those metrics and alarms to adjust cluster sizes based on demand.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end of quarter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long weekend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holiday rush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Save money and remain responsive.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74" y="2183876"/>
            <a:ext cx="5488354" cy="43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clusters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run clusters unless they are in use. Create and destroy them based on need.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ave cloud costs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 administrative and troubleshooting burden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 cluster variations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hift between regions </a:t>
            </a:r>
            <a:r>
              <a:rPr lang="mr-IN" dirty="0" smtClean="0"/>
              <a:t>…</a:t>
            </a:r>
            <a:r>
              <a:rPr lang="en-US" dirty="0" smtClean="0"/>
              <a:t> or providers, more easily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mprove security by reducing sharing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34" y="4340031"/>
            <a:ext cx="242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Self-service clusters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Let cluster users run the automation.</a:t>
            </a:r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organizational bottlenecks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higher customer satisfaction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bang out some scripts?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You’ll want to use an automation framework of course.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2" y="2455636"/>
            <a:ext cx="2744581" cy="2740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12" y="2455636"/>
            <a:ext cx="2746002" cy="274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40" y="2455636"/>
            <a:ext cx="1788145" cy="27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77" y="1234911"/>
            <a:ext cx="8577726" cy="50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tougher than it looks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will you manage credentials?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will you track asynchronous tasks?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What do you do when the provider has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 will you retry tasks?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Do </a:t>
            </a:r>
            <a:r>
              <a:rPr lang="en-US" dirty="0" smtClean="0"/>
              <a:t>you need to set up networks or security rules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tougher than it looks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Do you need to span providers?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you need a UI?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Will others want to use the automation?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How will you set up databases?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High availability? TLS? Kerberos?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existing cluster automation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Some are provider specific.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81" y="2516557"/>
            <a:ext cx="2327063" cy="273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18" y="2589075"/>
            <a:ext cx="3088189" cy="2746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85" y="2743821"/>
            <a:ext cx="3119455" cy="22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existing cluster automation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Some are not provider specific.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64" y="1985048"/>
            <a:ext cx="7517952" cy="44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Bill Havanki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Working for Cloudera ~4 years now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Worked in US government contracting for ~15 years before that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Originally from </a:t>
            </a:r>
            <a:r>
              <a:rPr lang="en-US" dirty="0" smtClean="0">
                <a:solidFill>
                  <a:schemeClr val="tx2"/>
                </a:solidFill>
              </a:rPr>
              <a:t>New Jersey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Wrote a book about Hadoop and Cloud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30" y="1447800"/>
            <a:ext cx="3564790" cy="46783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dentify your own opportunities for automation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ake some images, by hand if you like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ry Packer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earn your cloud provider’s API and CLI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write some automation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learn about and try existing cluster automation tools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mh2c.com/strata17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Bill Havanki, Cloudera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bhavanki@cloudera.com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Hadoop?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/>
            <a:r>
              <a:rPr lang="en-US" smtClean="0"/>
              <a:t>You probably already </a:t>
            </a:r>
            <a:r>
              <a:rPr lang="en-US" dirty="0" smtClean="0"/>
              <a:t>know. MOVING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563" y="5839905"/>
            <a:ext cx="4325305" cy="30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Cloud?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"</a:t>
            </a:r>
            <a:r>
              <a:rPr lang="en-US" dirty="0"/>
              <a:t>The cloud" is a large set of </a:t>
            </a:r>
            <a:r>
              <a:rPr lang="en-US" dirty="0">
                <a:solidFill>
                  <a:schemeClr val="tx2"/>
                </a:solidFill>
              </a:rPr>
              <a:t>computing resources</a:t>
            </a:r>
            <a:r>
              <a:rPr lang="en-US" dirty="0"/>
              <a:t> made available by a </a:t>
            </a:r>
            <a:r>
              <a:rPr lang="en-US" dirty="0">
                <a:solidFill>
                  <a:schemeClr val="tx2"/>
                </a:solidFill>
              </a:rPr>
              <a:t>cloud provider</a:t>
            </a:r>
            <a:r>
              <a:rPr lang="en-US" dirty="0"/>
              <a:t> for customers to use and </a:t>
            </a:r>
            <a:r>
              <a:rPr lang="en-US" dirty="0">
                <a:solidFill>
                  <a:schemeClr val="tx2"/>
                </a:solidFill>
              </a:rPr>
              <a:t>control</a:t>
            </a:r>
            <a:r>
              <a:rPr lang="en-US" dirty="0"/>
              <a:t> for </a:t>
            </a:r>
            <a:r>
              <a:rPr lang="en-US" dirty="0">
                <a:solidFill>
                  <a:schemeClr val="tx2"/>
                </a:solidFill>
              </a:rPr>
              <a:t>general purposes</a:t>
            </a:r>
            <a:r>
              <a:rPr lang="en-US" dirty="0"/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4233210" y="3337088"/>
            <a:ext cx="3578660" cy="2558758"/>
          </a:xfrm>
          <a:prstGeom prst="cloud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25935" y="4901938"/>
            <a:ext cx="226243" cy="22624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1637" y="4901938"/>
            <a:ext cx="226243" cy="22624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>
            <a:off x="5855664" y="4901937"/>
            <a:ext cx="452487" cy="452487"/>
          </a:xfrm>
          <a:prstGeom prst="blockArc">
            <a:avLst>
              <a:gd name="adj1" fmla="val 10800000"/>
              <a:gd name="adj2" fmla="val 190805"/>
              <a:gd name="adj3" fmla="val 124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434848" y="408607"/>
            <a:ext cx="2185400" cy="1228587"/>
          </a:xfrm>
          <a:prstGeom prst="cloudCallout">
            <a:avLst>
              <a:gd name="adj1" fmla="val -99339"/>
              <a:gd name="adj2" fmla="val 74777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nstances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etworking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storage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" y="3211387"/>
            <a:ext cx="2185400" cy="1228587"/>
          </a:xfrm>
          <a:prstGeom prst="cloudCallout">
            <a:avLst>
              <a:gd name="adj1" fmla="val 35675"/>
              <a:gd name="adj2" fmla="val -93259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AWS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Google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MS Azure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811870" y="3026003"/>
            <a:ext cx="2185400" cy="1228587"/>
          </a:xfrm>
          <a:prstGeom prst="cloudCallout">
            <a:avLst>
              <a:gd name="adj1" fmla="val -83811"/>
              <a:gd name="adj2" fmla="val -74845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smtClean="0">
                <a:solidFill>
                  <a:schemeClr val="tx2"/>
                </a:solidFill>
              </a:rPr>
              <a:t>tarting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stopping modifying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821347" y="4667259"/>
            <a:ext cx="2185400" cy="1228587"/>
          </a:xfrm>
          <a:prstGeom prst="cloudCallout">
            <a:avLst>
              <a:gd name="adj1" fmla="val -10481"/>
              <a:gd name="adj2" fmla="val -207586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Hadoop!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48" y="3585833"/>
            <a:ext cx="1694518" cy="1211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Hadoop in the Cloud?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Hadoop in the Cloud means running </a:t>
            </a:r>
            <a:r>
              <a:rPr lang="en-US" dirty="0"/>
              <a:t>Hadoop clusters on resources offered by a cloud </a:t>
            </a:r>
            <a:r>
              <a:rPr lang="en-US" dirty="0" smtClean="0"/>
              <a:t>provider.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233210" y="3337088"/>
            <a:ext cx="3578660" cy="2558758"/>
          </a:xfrm>
          <a:prstGeom prst="cloud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25935" y="4901938"/>
            <a:ext cx="226243" cy="22624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1637" y="4901938"/>
            <a:ext cx="226243" cy="22624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ck Arc 6"/>
          <p:cNvSpPr/>
          <p:nvPr/>
        </p:nvSpPr>
        <p:spPr>
          <a:xfrm rot="10800000">
            <a:off x="5855664" y="4675694"/>
            <a:ext cx="452487" cy="452487"/>
          </a:xfrm>
          <a:prstGeom prst="blockArc">
            <a:avLst>
              <a:gd name="adj1" fmla="val 10800000"/>
              <a:gd name="adj2" fmla="val 190805"/>
              <a:gd name="adj3" fmla="val 1244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Instances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Networking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Storage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cloud resource concepts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9331348" y="3474375"/>
            <a:ext cx="969195" cy="743796"/>
          </a:xfrm>
          <a:prstGeom prst="can">
            <a:avLst>
              <a:gd name="adj" fmla="val 26539"/>
            </a:avLst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29512" y="3129444"/>
            <a:ext cx="868464" cy="0"/>
          </a:xfrm>
          <a:prstGeom prst="line">
            <a:avLst/>
          </a:prstGeom>
          <a:ln w="254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1"/>
          </p:cNvCxnSpPr>
          <p:nvPr/>
        </p:nvCxnSpPr>
        <p:spPr>
          <a:xfrm>
            <a:off x="9815945" y="3269530"/>
            <a:ext cx="1" cy="204845"/>
          </a:xfrm>
          <a:prstGeom prst="line">
            <a:avLst/>
          </a:prstGeom>
          <a:ln w="254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519620" y="2213217"/>
            <a:ext cx="1677972" cy="1828800"/>
            <a:chOff x="1519620" y="2213217"/>
            <a:chExt cx="1677972" cy="1828800"/>
          </a:xfrm>
        </p:grpSpPr>
        <p:sp>
          <p:nvSpPr>
            <p:cNvPr id="3" name="Rectangle 2"/>
            <p:cNvSpPr/>
            <p:nvPr/>
          </p:nvSpPr>
          <p:spPr>
            <a:xfrm>
              <a:off x="1519620" y="2213217"/>
              <a:ext cx="1677972" cy="18288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>
                  <a:solidFill>
                    <a:schemeClr val="accent6"/>
                  </a:solidFill>
                </a:rPr>
                <a:t>c</a:t>
              </a:r>
              <a:r>
                <a:rPr lang="en-US" dirty="0" smtClean="0">
                  <a:solidFill>
                    <a:schemeClr val="accent6"/>
                  </a:solidFill>
                </a:rPr>
                <a:t> = a + b</a:t>
              </a:r>
            </a:p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924374" y="2601287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24374" y="2748973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924374" y="2905832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660317" y="2602680"/>
            <a:ext cx="967917" cy="1054920"/>
            <a:chOff x="1519620" y="2213217"/>
            <a:chExt cx="1677972" cy="1828800"/>
          </a:xfrm>
        </p:grpSpPr>
        <p:sp>
          <p:nvSpPr>
            <p:cNvPr id="27" name="Rectangle 26"/>
            <p:cNvSpPr/>
            <p:nvPr/>
          </p:nvSpPr>
          <p:spPr>
            <a:xfrm>
              <a:off x="1519620" y="2213217"/>
              <a:ext cx="1677972" cy="18288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24374" y="2601287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24374" y="2748973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24374" y="2905832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99893" y="2601287"/>
            <a:ext cx="967917" cy="1054920"/>
            <a:chOff x="1519620" y="2213217"/>
            <a:chExt cx="1677972" cy="1828800"/>
          </a:xfrm>
        </p:grpSpPr>
        <p:sp>
          <p:nvSpPr>
            <p:cNvPr id="32" name="Rectangle 31"/>
            <p:cNvSpPr/>
            <p:nvPr/>
          </p:nvSpPr>
          <p:spPr>
            <a:xfrm>
              <a:off x="1519620" y="2213217"/>
              <a:ext cx="1677972" cy="18288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924374" y="2601287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24374" y="2748973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24374" y="2905832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332626" y="2214609"/>
            <a:ext cx="967917" cy="1054920"/>
            <a:chOff x="1519620" y="2213217"/>
            <a:chExt cx="1677972" cy="1828800"/>
          </a:xfrm>
        </p:grpSpPr>
        <p:sp>
          <p:nvSpPr>
            <p:cNvPr id="37" name="Rectangle 36"/>
            <p:cNvSpPr/>
            <p:nvPr/>
          </p:nvSpPr>
          <p:spPr>
            <a:xfrm>
              <a:off x="1519620" y="2213217"/>
              <a:ext cx="1677972" cy="1828800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924374" y="2601287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24374" y="2748973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24374" y="2905832"/>
              <a:ext cx="86846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2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Creation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Easy! Through web consoles, API, or CLI</a:t>
            </a:r>
            <a:r>
              <a:rPr lang="en-US" dirty="0" smtClean="0"/>
              <a:t>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www.youtube.com/watch?v=0OIBMBteXcI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7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" y="1790204"/>
            <a:ext cx="7955280" cy="4754880"/>
          </a:xfrm>
          <a:effectLst/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Manually is fine for trying things out, but you want automation for real work.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28650"/>
            <a:ext cx="11314113" cy="606425"/>
          </a:xfrm>
        </p:spPr>
        <p:txBody>
          <a:bodyPr/>
          <a:lstStyle/>
          <a:p>
            <a:r>
              <a:rPr lang="en-US" dirty="0" smtClean="0"/>
              <a:t>Faster, Must Go Faster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11138" y="1500164"/>
            <a:ext cx="7739652" cy="4331208"/>
            <a:chOff x="2311138" y="1500164"/>
            <a:chExt cx="7739652" cy="4331208"/>
          </a:xfrm>
        </p:grpSpPr>
        <p:sp>
          <p:nvSpPr>
            <p:cNvPr id="8" name="TextBox 7"/>
            <p:cNvSpPr txBox="1"/>
            <p:nvPr/>
          </p:nvSpPr>
          <p:spPr>
            <a:xfrm>
              <a:off x="8375331" y="5462040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</a:t>
              </a:r>
              <a:r>
                <a:rPr lang="en-US" dirty="0" smtClean="0">
                  <a:solidFill>
                    <a:schemeClr val="tx2"/>
                  </a:solidFill>
                </a:rPr>
                <a:t>luster admins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11138" y="1500164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2"/>
                  </a:solidFill>
                </a:rPr>
                <a:t>analysts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9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PUBLIC">
  <a:themeElements>
    <a:clrScheme name="CLOUDERA 1">
      <a:dk1>
        <a:srgbClr val="2D373D"/>
      </a:dk1>
      <a:lt1>
        <a:srgbClr val="FFFFFF"/>
      </a:lt1>
      <a:dk2>
        <a:srgbClr val="29A7DE"/>
      </a:dk2>
      <a:lt2>
        <a:srgbClr val="F5F5F5"/>
      </a:lt2>
      <a:accent1>
        <a:srgbClr val="E5452F"/>
      </a:accent1>
      <a:accent2>
        <a:srgbClr val="FF8F00"/>
      </a:accent2>
      <a:accent3>
        <a:srgbClr val="FFD664"/>
      </a:accent3>
      <a:accent4>
        <a:srgbClr val="A3D65E"/>
      </a:accent4>
      <a:accent5>
        <a:srgbClr val="28A7DE"/>
      </a:accent5>
      <a:accent6>
        <a:srgbClr val="9678D3"/>
      </a:accent6>
      <a:hlink>
        <a:srgbClr val="29A7DE"/>
      </a:hlink>
      <a:folHlink>
        <a:srgbClr val="28A7DE"/>
      </a:folHlink>
    </a:clrScheme>
    <a:fontScheme name="Calibri">
      <a:majorFont>
        <a:latin typeface="Roboto-Light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boto-Light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PUBLIC" id="{86A6224F-7F52-EE44-BD96-6B2AFC10FF74}" vid="{5AB11256-3800-9C40-BD06-DBF072A2E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6056</TotalTime>
  <Words>891</Words>
  <Application>Microsoft Macintosh PowerPoint</Application>
  <PresentationFormat>Custom</PresentationFormat>
  <Paragraphs>195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Calibri Light</vt:lpstr>
      <vt:lpstr>Consolas</vt:lpstr>
      <vt:lpstr>Helvetica Neue Light</vt:lpstr>
      <vt:lpstr>Roboto Light</vt:lpstr>
      <vt:lpstr>Roboto Medium</vt:lpstr>
      <vt:lpstr>Roboto-Light</vt:lpstr>
      <vt:lpstr>SimSun</vt:lpstr>
      <vt:lpstr>Arial</vt:lpstr>
      <vt:lpstr>cPUBLIC</vt:lpstr>
      <vt:lpstr>Automating Cloud Cluster Deployment: Beyond the Book Bill Havanki, Cloudera</vt:lpstr>
      <vt:lpstr>Agenda</vt:lpstr>
      <vt:lpstr>Who am I?</vt:lpstr>
      <vt:lpstr>What is Hadoop?</vt:lpstr>
      <vt:lpstr>What is the Cloud?</vt:lpstr>
      <vt:lpstr>What is Hadoop in the Cloud?</vt:lpstr>
      <vt:lpstr>Key cloud resource concepts</vt:lpstr>
      <vt:lpstr>Resource Creation</vt:lpstr>
      <vt:lpstr>Faster, Must Go Faster</vt:lpstr>
      <vt:lpstr>Why does it take so loooooooong</vt:lpstr>
      <vt:lpstr>Why does it take so loooooooong</vt:lpstr>
      <vt:lpstr>Custom images</vt:lpstr>
      <vt:lpstr>Automate image creation</vt:lpstr>
      <vt:lpstr>Example Packer template JSON</vt:lpstr>
      <vt:lpstr>Hands-on automation using provider CLIs and SDKs</vt:lpstr>
      <vt:lpstr>Just when you thought you were out …</vt:lpstr>
      <vt:lpstr>Monitors show you the current conditions</vt:lpstr>
      <vt:lpstr>Alerts activate when thresholds are crossed</vt:lpstr>
      <vt:lpstr>New patterns</vt:lpstr>
      <vt:lpstr>Standardized cluster types</vt:lpstr>
      <vt:lpstr>Automated cluster elasticity</vt:lpstr>
      <vt:lpstr>Transient clusters</vt:lpstr>
      <vt:lpstr>Self-service clusters</vt:lpstr>
      <vt:lpstr>Ready to bang out some scripts?</vt:lpstr>
      <vt:lpstr>BUT</vt:lpstr>
      <vt:lpstr>It’s tougher than it looks</vt:lpstr>
      <vt:lpstr>It’s tougher than it looks</vt:lpstr>
      <vt:lpstr>Think about existing cluster automation tools</vt:lpstr>
      <vt:lpstr>Think about existing cluster automation tools</vt:lpstr>
      <vt:lpstr>Where to go from here?</vt:lpstr>
      <vt:lpstr>mh2c.com/strata17</vt:lpstr>
      <vt:lpstr>Bill Havanki, Cloudera  bhavanki@cloudera.com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Havanki Jr.</dc:creator>
  <cp:lastModifiedBy>Bill Havanki Jr.</cp:lastModifiedBy>
  <cp:revision>43</cp:revision>
  <cp:lastPrinted>2017-09-28T14:43:00Z</cp:lastPrinted>
  <dcterms:created xsi:type="dcterms:W3CDTF">2017-08-28T23:09:49Z</dcterms:created>
  <dcterms:modified xsi:type="dcterms:W3CDTF">2017-09-28T14:52:27Z</dcterms:modified>
</cp:coreProperties>
</file>