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</p:sldMasterIdLst>
  <p:notesMasterIdLst>
    <p:notesMasterId r:id="rId33"/>
  </p:notesMasterIdLst>
  <p:sldIdLst>
    <p:sldId id="256" r:id="rId3"/>
    <p:sldId id="257" r:id="rId4"/>
    <p:sldId id="296" r:id="rId5"/>
    <p:sldId id="291" r:id="rId6"/>
    <p:sldId id="260" r:id="rId7"/>
    <p:sldId id="261" r:id="rId8"/>
    <p:sldId id="262" r:id="rId9"/>
    <p:sldId id="263" r:id="rId10"/>
    <p:sldId id="264" r:id="rId11"/>
    <p:sldId id="265" r:id="rId12"/>
    <p:sldId id="294" r:id="rId13"/>
    <p:sldId id="29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93" r:id="rId23"/>
    <p:sldId id="297" r:id="rId24"/>
    <p:sldId id="298" r:id="rId25"/>
    <p:sldId id="275" r:id="rId26"/>
    <p:sldId id="300" r:id="rId27"/>
    <p:sldId id="299" r:id="rId28"/>
    <p:sldId id="276" r:id="rId29"/>
    <p:sldId id="278" r:id="rId30"/>
    <p:sldId id="279" r:id="rId31"/>
    <p:sldId id="28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950"/>
    <a:srgbClr val="273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 autoAdjust="0"/>
    <p:restoredTop sz="67586" autoAdjust="0"/>
  </p:normalViewPr>
  <p:slideViewPr>
    <p:cSldViewPr>
      <p:cViewPr>
        <p:scale>
          <a:sx n="110" d="100"/>
          <a:sy n="110" d="100"/>
        </p:scale>
        <p:origin x="-1674" y="102"/>
      </p:cViewPr>
      <p:guideLst>
        <p:guide orient="horz" pos="1524"/>
        <p:guide pos="2880"/>
      </p:guideLst>
    </p:cSldViewPr>
  </p:slideViewPr>
  <p:outlineViewPr>
    <p:cViewPr>
      <p:scale>
        <a:sx n="33" d="100"/>
        <a:sy n="33" d="100"/>
      </p:scale>
      <p:origin x="0" y="6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2995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60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27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C4D3D9-514C-CF41-8DD6-5A10766CC4F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51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2662B3C-387E-194B-9C25-B4117665F5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9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lang="e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Data Points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B567562-ED24-F742-B4E4-3C52F501EF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066521" y="1498532"/>
            <a:ext cx="7277" cy="2346575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004631" y="1497410"/>
            <a:ext cx="19189" cy="2347697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02497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302497" y="2620807"/>
            <a:ext cx="2401455" cy="1224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5473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3355473" y="2620807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389261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6389261" y="2620807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30909" y="4470797"/>
            <a:ext cx="8682182" cy="190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a source or two.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9833"/>
            <a:ext cx="9190180" cy="4621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36357" y="39833"/>
            <a:ext cx="6153823" cy="46185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Image </a:t>
            </a:r>
            <a:r>
              <a:rPr lang="en-US" dirty="0" err="1" smtClean="0"/>
              <a:t>Here.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" y="39833"/>
            <a:ext cx="3036357" cy="4621068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230909" y="2273519"/>
            <a:ext cx="2362566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29466" y="2386133"/>
            <a:ext cx="2806890" cy="2084664"/>
          </a:xfrm>
          <a:prstGeom prst="rect">
            <a:avLst/>
          </a:prstGeom>
        </p:spPr>
        <p:txBody>
          <a:bodyPr lIns="0" rIns="182880">
            <a:normAutofit/>
          </a:bodyPr>
          <a:lstStyle>
            <a:lvl1pPr marL="0" indent="0">
              <a:buNone/>
              <a:defRPr sz="2000" b="0" kern="0" cap="none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30909" y="149046"/>
            <a:ext cx="2805447" cy="2064942"/>
          </a:xfrm>
          <a:prstGeom prst="rect">
            <a:avLst/>
          </a:prstGeom>
        </p:spPr>
        <p:txBody>
          <a:bodyPr lIns="0" tIns="0" rIns="182880" bIns="0">
            <a:normAutofit/>
          </a:bodyPr>
          <a:lstStyle>
            <a:lvl1pPr algn="l">
              <a:lnSpc>
                <a:spcPct val="90000"/>
              </a:lnSpc>
              <a:defRPr sz="2800" b="1" cap="none" spc="0" baseline="0"/>
            </a:lvl1pPr>
          </a:lstStyle>
          <a:p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a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31837" y="449341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31837" y="1075351"/>
            <a:ext cx="8681254" cy="33985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 cap="none" spc="0" baseline="0"/>
            </a:lvl1pPr>
            <a:lvl2pPr marL="742950" indent="-285750">
              <a:buFont typeface="Arial"/>
              <a:buChar char="•"/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31837" y="1075351"/>
            <a:ext cx="8681254" cy="33985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 cap="none" spc="0" baseline="0"/>
            </a:lvl1pPr>
            <a:lvl2pPr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add a bulleted list</a:t>
            </a:r>
          </a:p>
          <a:p>
            <a:pPr lvl="0"/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0" y="892969"/>
            <a:ext cx="4469534" cy="3577829"/>
          </a:xfrm>
          <a:prstGeom prst="rect">
            <a:avLst/>
          </a:prstGeom>
        </p:spPr>
        <p:txBody>
          <a:bodyPr lIns="0" tIns="0" bIns="0" anchor="ctr">
            <a:norm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 cap="none" spc="0" baseline="0"/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To Add Body Copy Simply Add Your Text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Then Select It All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And Then Unclick The “Bulleted List” Button</a:t>
            </a:r>
          </a:p>
          <a:p>
            <a:pPr lvl="0"/>
            <a:endParaRPr lang="en-US" dirty="0" smtClean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892969"/>
            <a:ext cx="4214813" cy="376832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 b="0" kern="0" cap="none" spc="0">
                <a:solidFill>
                  <a:srgbClr val="A6A6A6"/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Photo </a:t>
            </a:r>
            <a:r>
              <a:rPr lang="en-US" dirty="0" err="1" smtClean="0"/>
              <a:t>Here.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24043" y="892969"/>
            <a:ext cx="4469534" cy="3577829"/>
          </a:xfrm>
          <a:prstGeom prst="rect">
            <a:avLst/>
          </a:prstGeom>
        </p:spPr>
        <p:txBody>
          <a:bodyPr lIns="0" tIns="0" bIns="0" anchor="ctr">
            <a:norm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 cap="none" spc="0" baseline="0"/>
            </a:lvl1pPr>
            <a:lvl2pPr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Add A Bulleted List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To Add Body Copy Simply Add Your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 smtClean="0"/>
              <a:t>ffffffffff</a:t>
            </a:r>
            <a:endParaRPr lang="en-US" dirty="0" smtClean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Then Select It All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And Then Unclick The “Bulleted List” Button 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935620" y="892969"/>
            <a:ext cx="4214813" cy="376832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kern="0" cap="none" spc="0" baseline="0">
                <a:solidFill>
                  <a:srgbClr val="A6A6A6"/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photo here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24043" y="1075351"/>
            <a:ext cx="8689048" cy="3398504"/>
          </a:xfrm>
          <a:prstGeom prst="rect">
            <a:avLst/>
          </a:prstGeom>
        </p:spPr>
        <p:txBody>
          <a:bodyPr tIns="0" bIns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cap="none" spc="0" baseline="0"/>
            </a:lvl1pPr>
            <a:lvl2pPr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add a call out.</a:t>
            </a:r>
          </a:p>
          <a:p>
            <a:pPr lvl="0"/>
            <a:r>
              <a:rPr lang="en-US" dirty="0" smtClean="0"/>
              <a:t>A call out is a sentence or two. </a:t>
            </a:r>
          </a:p>
          <a:p>
            <a:pPr lvl="0"/>
            <a:r>
              <a:rPr lang="en-US" dirty="0" smtClean="0"/>
              <a:t>Click to add a call out.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A call out is a sentence or two.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36357" y="48492"/>
            <a:ext cx="6153823" cy="4618550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 algn="ctr">
              <a:buNone/>
              <a:defRPr sz="2200" b="1" cap="all" spc="1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IMAGE HERE.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" y="48491"/>
            <a:ext cx="3036357" cy="4621068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30909" y="208577"/>
            <a:ext cx="2805447" cy="4303892"/>
          </a:xfrm>
          <a:prstGeom prst="rect">
            <a:avLst/>
          </a:prstGeom>
        </p:spPr>
        <p:txBody>
          <a:bodyPr lIns="0" tIns="0" rIns="182880" bIns="0" anchor="ctr">
            <a:normAutofit/>
          </a:bodyPr>
          <a:lstStyle>
            <a:lvl1pPr marL="0" indent="0" algn="l">
              <a:lnSpc>
                <a:spcPct val="100000"/>
              </a:lnSpc>
              <a:buFont typeface="Arial"/>
              <a:buNone/>
              <a:defRPr sz="3200" b="0" cap="none" spc="0" baseline="0"/>
            </a:lvl1pPr>
          </a:lstStyle>
          <a:p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Your Call Out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Presentati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30909" y="1075351"/>
            <a:ext cx="8682182" cy="3398505"/>
          </a:xfrm>
          <a:prstGeom prst="rect">
            <a:avLst/>
          </a:prstGeom>
        </p:spPr>
        <p:txBody>
          <a:bodyPr lIns="0" tIns="0" bIns="457200" anchor="t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 b="1" cap="none" spc="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1800" b="0" spc="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Add Your Agenda</a:t>
            </a:r>
          </a:p>
          <a:p>
            <a:pPr lvl="0"/>
            <a:r>
              <a:rPr lang="en-US" dirty="0" smtClean="0"/>
              <a:t>Click To Add Your Agenda</a:t>
            </a:r>
          </a:p>
          <a:p>
            <a:pPr lvl="0"/>
            <a:r>
              <a:rPr lang="en-US" dirty="0" smtClean="0"/>
              <a:t>Click To Add Your Agenda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36356" y="48491"/>
            <a:ext cx="6107644" cy="4632366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 algn="ctr">
              <a:buNone/>
              <a:defRPr sz="22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IMAGE HERE.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8491"/>
            <a:ext cx="3036356" cy="4621068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30909" y="149046"/>
            <a:ext cx="2805447" cy="4250855"/>
          </a:xfrm>
          <a:prstGeom prst="rect">
            <a:avLst/>
          </a:prstGeom>
        </p:spPr>
        <p:txBody>
          <a:bodyPr lIns="0" tIns="0" rIns="182880" bIns="0">
            <a:normAutofit/>
          </a:bodyPr>
          <a:lstStyle>
            <a:lvl1pPr algn="l">
              <a:lnSpc>
                <a:spcPct val="90000"/>
              </a:lnSpc>
              <a:defRPr sz="2200" b="1" cap="none" spc="0" baseline="0"/>
            </a:lvl1pPr>
          </a:lstStyle>
          <a:p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865908"/>
            <a:ext cx="9175749" cy="3794992"/>
          </a:xfrm>
          <a:prstGeom prst="rect">
            <a:avLst/>
          </a:prstGeom>
          <a:solidFill>
            <a:srgbClr val="D9D9D9"/>
          </a:solidFill>
        </p:spPr>
        <p:txBody>
          <a:bodyPr vert="horz"/>
          <a:lstStyle>
            <a:lvl1pPr marL="0" indent="0" algn="ctr">
              <a:buNone/>
              <a:defRPr sz="22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The Icon + Add Your Image </a:t>
            </a:r>
            <a:r>
              <a:rPr lang="en-US" dirty="0" err="1" smtClean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30909" y="4470797"/>
            <a:ext cx="8682182" cy="190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a source or two.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8006"/>
            <a:ext cx="9175750" cy="4612894"/>
          </a:xfrm>
          <a:prstGeom prst="rect">
            <a:avLst/>
          </a:prstGeom>
          <a:solidFill>
            <a:srgbClr val="DFDF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48007"/>
            <a:ext cx="9175749" cy="461329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 b="1" cap="all" spc="1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YOUR IMAGE HERE.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flipV="1">
            <a:off x="-14222" y="0"/>
            <a:ext cx="9193213" cy="48006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45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elia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97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806" y="1696835"/>
            <a:ext cx="1011688" cy="74244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136954" y="2831389"/>
            <a:ext cx="6858000" cy="16045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0" kern="0" cap="none" spc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</a:t>
            </a:r>
          </a:p>
          <a:p>
            <a:pPr lvl="0"/>
            <a:r>
              <a:rPr lang="en-US" dirty="0" smtClean="0"/>
              <a:t>Do not use this for more </a:t>
            </a:r>
            <a:br>
              <a:rPr lang="en-US" dirty="0" smtClean="0"/>
            </a:br>
            <a:r>
              <a:rPr lang="en-US" dirty="0" smtClean="0"/>
              <a:t>than a sentence or two.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21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1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251460"/>
            <a:ext cx="9143999" cy="4528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345046" y="1594187"/>
            <a:ext cx="6453909" cy="10427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0" b="1" spc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345046" y="2563654"/>
            <a:ext cx="6453909" cy="19102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0" kern="0" cap="none" spc="0" baseline="0">
                <a:solidFill>
                  <a:srgbClr val="233037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</a:t>
            </a:r>
          </a:p>
          <a:p>
            <a:pPr lvl="0"/>
            <a:r>
              <a:rPr lang="en-US" dirty="0" smtClean="0"/>
              <a:t>Click to edit text. 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711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251460"/>
            <a:ext cx="9143999" cy="4528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496012" y="1592233"/>
            <a:ext cx="3636159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97455" y="2354190"/>
            <a:ext cx="3636159" cy="17535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 Click to edit text.  </a:t>
            </a:r>
            <a:br>
              <a:rPr lang="en-US" dirty="0" smtClean="0"/>
            </a:br>
            <a:r>
              <a:rPr lang="en-US" dirty="0" smtClean="0"/>
              <a:t>Click to edit text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038500" y="1584182"/>
            <a:ext cx="3636159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039943" y="2346139"/>
            <a:ext cx="3636159" cy="17535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 Click to edit text.  </a:t>
            </a:r>
            <a:br>
              <a:rPr lang="en-US" dirty="0" smtClean="0"/>
            </a:br>
            <a:r>
              <a:rPr lang="en-US" dirty="0" smtClean="0"/>
              <a:t>Click to edit text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3998" y="762979"/>
            <a:ext cx="0" cy="3438194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6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3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251460"/>
            <a:ext cx="9143999" cy="4528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66521" y="1239964"/>
            <a:ext cx="7277" cy="2346575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004631" y="1238842"/>
            <a:ext cx="19189" cy="2347697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302497" y="1592232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302497" y="2362240"/>
            <a:ext cx="2401455" cy="1224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3355473" y="1592232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3355473" y="2362239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6389261" y="1592232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389261" y="2362239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</p:spTree>
    <p:extLst>
      <p:ext uri="{BB962C8B-B14F-4D97-AF65-F5344CB8AC3E}">
        <p14:creationId xmlns:p14="http://schemas.microsoft.com/office/powerpoint/2010/main" val="23293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ata Poin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476376" y="1594187"/>
            <a:ext cx="6199909" cy="10427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0" b="1" spc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476376" y="2563653"/>
            <a:ext cx="6199909" cy="972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 Click to edit text.  Click to edit text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1476376" y="3536156"/>
            <a:ext cx="6199909" cy="7847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kern="0" cap="none" spc="0" baseline="0"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Need more text? Try this.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Points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77911" y="1864916"/>
            <a:ext cx="3076934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5" name="Text Placeholder 20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79354" y="2626873"/>
            <a:ext cx="3076934" cy="17535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 Click to edit text.  Click to edit text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320399" y="1856866"/>
            <a:ext cx="3076934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33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21842" y="2618823"/>
            <a:ext cx="3076934" cy="17535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Copy, paste and distribute if you need more than one data point.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86593" y="1090966"/>
            <a:ext cx="0" cy="33828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Data Points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066521" y="1498532"/>
            <a:ext cx="7277" cy="2346575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004631" y="1497410"/>
            <a:ext cx="19189" cy="2347697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02497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302497" y="2620807"/>
            <a:ext cx="2401455" cy="1224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5473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3355473" y="2620807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389261" y="1850800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6389261" y="2620807"/>
            <a:ext cx="2401455" cy="122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77911" y="3030117"/>
            <a:ext cx="3076934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5" name="Text Placeholder 20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79354" y="3792073"/>
            <a:ext cx="3076934" cy="689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Click to edit text. Click to edit text. Click to edit text.  Click to edit text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320399" y="3022066"/>
            <a:ext cx="3076934" cy="7619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33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21842" y="3784023"/>
            <a:ext cx="3076934" cy="6898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Copy, paste and distribute if you need more than one data point.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77544" y="3022066"/>
            <a:ext cx="0" cy="14517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777911" y="1367738"/>
            <a:ext cx="7619422" cy="124913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cap="none" spc="0" baseline="0"/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3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02497" y="3022066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302497" y="3792074"/>
            <a:ext cx="2401455" cy="68178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073093" y="3022066"/>
            <a:ext cx="0" cy="14517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039306" y="3022066"/>
            <a:ext cx="0" cy="14517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355473" y="3022066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3355473" y="3792073"/>
            <a:ext cx="2401455" cy="681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6389261" y="3022066"/>
            <a:ext cx="2401455" cy="7700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389261" y="3792073"/>
            <a:ext cx="2401455" cy="681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kern="0" cap="none" spc="0" baseline="0">
                <a:solidFill>
                  <a:srgbClr val="33465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Keep this in all caps. Copy, paste and distribute if you need more than one data point. 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777911" y="1367738"/>
            <a:ext cx="7619422" cy="124913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cap="none" spc="0" baseline="0"/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body copy. Click to body copy. Click to body copy.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3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224043" y="1661160"/>
            <a:ext cx="8689048" cy="281269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 b="1" cap="all" spc="14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20198" y="1035662"/>
            <a:ext cx="8226339" cy="177091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indent="0">
              <a:buNone/>
              <a:defRPr sz="1800" b="1" kern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Chart Title Here Like This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18275" y="1301298"/>
            <a:ext cx="8226339" cy="359862"/>
          </a:xfrm>
          <a:prstGeom prst="rect">
            <a:avLst/>
          </a:prstGeom>
        </p:spPr>
        <p:txBody>
          <a:bodyPr lIns="0" bIns="0">
            <a:noAutofit/>
          </a:bodyPr>
          <a:lstStyle>
            <a:lvl1pPr marL="0" indent="0">
              <a:buNone/>
              <a:defRPr sz="1400" b="0" kern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Contextualizing info here.</a:t>
            </a:r>
          </a:p>
          <a:p>
            <a:pPr lvl="0"/>
            <a:r>
              <a:rPr lang="en-US" dirty="0" smtClean="0"/>
              <a:t>Year / units / the like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363368" y="2012982"/>
            <a:ext cx="2549723" cy="5445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000" b="1" spc="0" baseline="0">
                <a:solidFill>
                  <a:srgbClr val="F08421"/>
                </a:solidFill>
                <a:latin typeface="Arial"/>
                <a:cs typeface="Arial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100%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363368" y="2671591"/>
            <a:ext cx="2551166" cy="16827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kern="0" cap="none" spc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Text. This Text Should Be In Title Case.</a:t>
            </a:r>
          </a:p>
          <a:p>
            <a:pPr lvl="0"/>
            <a:r>
              <a:rPr lang="en-US" dirty="0" smtClean="0"/>
              <a:t>Copy, Paste And Distribute If You Need More Than One Data Point. </a:t>
            </a:r>
          </a:p>
        </p:txBody>
      </p:sp>
      <p:sp>
        <p:nvSpPr>
          <p:cNvPr id="2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231643" y="1661160"/>
            <a:ext cx="5646817" cy="281269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 b="1" cap="all" spc="14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chart here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6111178" y="1035662"/>
            <a:ext cx="0" cy="3438194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4044" y="4473856"/>
            <a:ext cx="5642971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33566" y="1035662"/>
            <a:ext cx="5646817" cy="177091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indent="0">
              <a:buNone/>
              <a:defRPr sz="1800" b="1" kern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Chart Title Here Like This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31643" y="1301298"/>
            <a:ext cx="5646817" cy="359862"/>
          </a:xfrm>
          <a:prstGeom prst="rect">
            <a:avLst/>
          </a:prstGeom>
        </p:spPr>
        <p:txBody>
          <a:bodyPr lIns="0" bIns="0">
            <a:noAutofit/>
          </a:bodyPr>
          <a:lstStyle>
            <a:lvl1pPr marL="0" indent="0">
              <a:buNone/>
              <a:defRPr sz="1400" b="0" kern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Contextualizing info here.</a:t>
            </a:r>
          </a:p>
          <a:p>
            <a:pPr lvl="0"/>
            <a:r>
              <a:rPr lang="en-US" dirty="0" smtClean="0"/>
              <a:t>Year / units / the like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2936875" y="1076435"/>
            <a:ext cx="5976938" cy="3397422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713995" y="1076434"/>
            <a:ext cx="0" cy="3397422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31836" y="1076434"/>
            <a:ext cx="2339915" cy="3397422"/>
          </a:xfrm>
          <a:prstGeom prst="rect">
            <a:avLst/>
          </a:prstGeom>
        </p:spPr>
        <p:txBody>
          <a:bodyPr lIns="0" tIns="0" rIns="91440" bIns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cap="none" spc="0" baseline="0"/>
            </a:lvl1pPr>
            <a:lvl2pPr>
              <a:defRPr sz="1800" b="1" spc="150"/>
            </a:lvl2pPr>
            <a:lvl3pPr>
              <a:defRPr sz="1800" b="1" spc="150"/>
            </a:lvl3pPr>
            <a:lvl4pPr>
              <a:defRPr sz="1800" b="1" spc="150"/>
            </a:lvl4pPr>
            <a:lvl5pPr>
              <a:defRPr sz="1800" b="1" spc="150"/>
            </a:lvl5pPr>
          </a:lstStyle>
          <a:p>
            <a:pPr lvl="0"/>
            <a:r>
              <a:rPr lang="en-US" dirty="0" smtClean="0"/>
              <a:t>Click to edit body copy.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 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body copy.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97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7463" y="3059011"/>
            <a:ext cx="91440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+mn-ea"/>
                <a:cs typeface="Calibri"/>
              </a:rPr>
              <a:t>Thank You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8693" y="2195763"/>
            <a:ext cx="1011688" cy="74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2345" y="4456573"/>
            <a:ext cx="4322193" cy="5810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4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Name 1 here</a:t>
            </a:r>
          </a:p>
          <a:p>
            <a:pPr lvl="0"/>
            <a:r>
              <a:rPr lang="en-US" dirty="0" smtClean="0"/>
              <a:t>Your email here (add hyperlink)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54538" y="4451121"/>
            <a:ext cx="4322193" cy="5810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4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Name 2 here</a:t>
            </a:r>
          </a:p>
          <a:p>
            <a:pPr lvl="0"/>
            <a:r>
              <a:rPr lang="en-US" dirty="0" smtClean="0"/>
              <a:t>Your email here (add hyperlink)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393442" y="3875548"/>
            <a:ext cx="4322193" cy="5810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400" b="0" cap="none" spc="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Your name here</a:t>
            </a:r>
          </a:p>
          <a:p>
            <a:pPr lvl="0"/>
            <a:r>
              <a:rPr lang="en-US" dirty="0" smtClean="0"/>
              <a:t>Your email here (add hyperlink)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: Title + Standard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: Title + 2 Colum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6593" y="1090966"/>
            <a:ext cx="0" cy="33828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: Title + 3 Colum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35110" y="1090966"/>
            <a:ext cx="0" cy="338289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086160" y="1090966"/>
            <a:ext cx="0" cy="3379433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: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30909" y="4470797"/>
            <a:ext cx="8682182" cy="190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a source or two.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0910" y="199189"/>
            <a:ext cx="8683625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1000" b="1" kern="0" cap="all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0909" y="376279"/>
            <a:ext cx="8683625" cy="489629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1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8006"/>
            <a:ext cx="9175750" cy="461289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flipV="1">
            <a:off x="-14222" y="0"/>
            <a:ext cx="9193213" cy="48006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6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itle + 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527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itle + No Grid +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978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No Title + 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632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4523"/>
            <a:ext cx="9144000" cy="497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: Title + Standard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893885"/>
            <a:ext cx="9175750" cy="376701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1838" y="125506"/>
            <a:ext cx="8682697" cy="17709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90000"/>
              </a:lnSpc>
              <a:buNone/>
              <a:defRPr sz="1000" b="1" kern="0" cap="all" spc="1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header text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31837" y="354462"/>
            <a:ext cx="8682697" cy="429015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algn="l">
              <a:lnSpc>
                <a:spcPct val="80000"/>
              </a:lnSpc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: No Title + Standard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491" y="47799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457200"/>
            <a:fld id="{EB567562-ED24-F742-B4E4-3C52F501EF1A}" type="slidenum">
              <a:rPr lang="en-US" kern="1200" smtClean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4044" y="4473856"/>
            <a:ext cx="5741987" cy="18744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lnSpc>
                <a:spcPct val="90000"/>
              </a:lnSpc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add a source or two. 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48006"/>
            <a:ext cx="9175750" cy="461289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200" kern="1200" dirty="0" smtClean="0">
              <a:solidFill>
                <a:srgbClr val="273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9" name="Picture 8" descr="Outbrain-orange-logo.png"/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" y="4781550"/>
            <a:ext cx="719667" cy="23988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utbrain-orange-logo.png"/>
          <p:cNvPicPr>
            <a:picLocks noChangeAspect="1"/>
          </p:cNvPicPr>
          <p:nvPr userDrawn="1"/>
        </p:nvPicPr>
        <p:blipFill>
          <a:blip r:embed="rId3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" y="4825118"/>
            <a:ext cx="719667" cy="179917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auto">
          <a:xfrm flipV="1">
            <a:off x="-14222" y="0"/>
            <a:ext cx="9193213" cy="48006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950577" y="4827452"/>
            <a:ext cx="55899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cap="all" spc="100" dirty="0" smtClean="0">
                <a:solidFill>
                  <a:srgbClr val="A6A6A6"/>
                </a:solidFill>
                <a:latin typeface="Calibri"/>
                <a:ea typeface="+mn-ea"/>
                <a:cs typeface="+mn-cs"/>
              </a:rPr>
              <a:t>|  edit footer text in the slide master</a:t>
            </a:r>
            <a:endParaRPr lang="en-US" sz="1000" cap="all" spc="100" dirty="0">
              <a:solidFill>
                <a:srgbClr val="A6A6A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7463" y="878921"/>
            <a:ext cx="9161462" cy="3801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1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1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mailto:aelishkov@outbrain.com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Migrating Petabyte Scale Hadoop Clusters With Zero Downtime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Alon Elishkov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Strata London 2017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b="1" dirty="0">
                <a:latin typeface="Calibri" pitchFamily="34" charset="0"/>
              </a:rPr>
              <a:t>In place software upgrade followed by a rolling H/W upgrade</a:t>
            </a:r>
            <a:r>
              <a:rPr lang="en" sz="2400" dirty="0">
                <a:latin typeface="Calibri" pitchFamily="34" charset="0"/>
              </a:rPr>
              <a:t/>
            </a:r>
            <a:br>
              <a:rPr lang="en" sz="2400" dirty="0">
                <a:latin typeface="Calibri" pitchFamily="34" charset="0"/>
              </a:rPr>
            </a:br>
            <a:endParaRPr lang="en" sz="2400" dirty="0">
              <a:latin typeface="Calibri" pitchFamily="34" charset="0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Possible Migration Paths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dirty="0">
                <a:latin typeface="Calibri" pitchFamily="34" charset="0"/>
              </a:rPr>
              <a:t>In place software upgrade followed by a rolling H/W upgrade</a:t>
            </a:r>
            <a:br>
              <a:rPr lang="en" sz="2400" dirty="0">
                <a:latin typeface="Calibri" pitchFamily="34" charset="0"/>
              </a:rPr>
            </a:br>
            <a:endParaRPr lang="en" sz="2400" dirty="0">
              <a:latin typeface="Calibri" pitchFamily="34" charset="0"/>
            </a:endParaRP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b="1" dirty="0">
                <a:latin typeface="Calibri" pitchFamily="34" charset="0"/>
              </a:rPr>
              <a:t>Flipping the switch - Create a new cluster, sync required data and move all processing to it</a:t>
            </a:r>
            <a:r>
              <a:rPr lang="en" sz="2400" dirty="0">
                <a:latin typeface="Calibri" pitchFamily="34" charset="0"/>
              </a:rPr>
              <a:t/>
            </a:r>
            <a:br>
              <a:rPr lang="en" sz="2400" dirty="0">
                <a:latin typeface="Calibri" pitchFamily="34" charset="0"/>
              </a:rPr>
            </a:br>
            <a:endParaRPr lang="en" sz="2400" dirty="0">
              <a:latin typeface="Calibri" pitchFamily="34" charset="0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Possible Migration Paths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7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dirty="0">
                <a:latin typeface="Calibri" pitchFamily="34" charset="0"/>
              </a:rPr>
              <a:t>In place software upgrade followed by a rolling H/W upgrade</a:t>
            </a:r>
            <a:br>
              <a:rPr lang="en" sz="2400" dirty="0">
                <a:latin typeface="Calibri" pitchFamily="34" charset="0"/>
              </a:rPr>
            </a:br>
            <a:endParaRPr lang="en" sz="2400" dirty="0">
              <a:latin typeface="Calibri" pitchFamily="34" charset="0"/>
            </a:endParaRP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dirty="0">
                <a:latin typeface="Calibri" pitchFamily="34" charset="0"/>
              </a:rPr>
              <a:t>Flipping the switch - Create a new cluster, sync required data and move all processing to it</a:t>
            </a:r>
            <a:br>
              <a:rPr lang="en" sz="2400" dirty="0">
                <a:latin typeface="Calibri" pitchFamily="34" charset="0"/>
              </a:rPr>
            </a:br>
            <a:endParaRPr lang="en" sz="2400" dirty="0">
              <a:latin typeface="Calibri" pitchFamily="34" charset="0"/>
            </a:endParaRP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400" b="1" dirty="0">
                <a:latin typeface="Calibri" pitchFamily="34" charset="0"/>
              </a:rPr>
              <a:t>Side by side execution - start processing on new cluster without stopping the old cluster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Possible Migration Paths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4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Data Processing </a:t>
            </a:r>
            <a:r>
              <a:rPr lang="en" dirty="0" smtClean="0">
                <a:latin typeface="Calibri" pitchFamily="34" charset="0"/>
              </a:rPr>
              <a:t>Layer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057149" y="2362050"/>
            <a:ext cx="4579578" cy="119269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777835" y="1292475"/>
            <a:ext cx="5140503" cy="493605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 dirty="0" err="1">
                <a:latin typeface="Calibri" pitchFamily="34" charset="0"/>
              </a:rPr>
              <a:t>Outbrain</a:t>
            </a:r>
            <a:r>
              <a:rPr lang="en" sz="1700" dirty="0">
                <a:latin typeface="Calibri" pitchFamily="34" charset="0"/>
              </a:rPr>
              <a:t> </a:t>
            </a:r>
            <a:r>
              <a:rPr lang="en-US" sz="1700" dirty="0" smtClean="0">
                <a:latin typeface="Calibri" pitchFamily="34" charset="0"/>
              </a:rPr>
              <a:t>Services</a:t>
            </a:r>
            <a:endParaRPr lang="en" sz="1700" dirty="0">
              <a:latin typeface="Calibri" pitchFamily="34" charset="0"/>
            </a:endParaRP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069" y="2461216"/>
            <a:ext cx="2086034" cy="994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Shape 175"/>
          <p:cNvCxnSpPr/>
          <p:nvPr/>
        </p:nvCxnSpPr>
        <p:spPr>
          <a:xfrm flipH="1">
            <a:off x="4240856" y="1789427"/>
            <a:ext cx="1200" cy="5727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6" name="Shape 176"/>
          <p:cNvSpPr txBox="1"/>
          <p:nvPr/>
        </p:nvSpPr>
        <p:spPr>
          <a:xfrm>
            <a:off x="4821728" y="1766333"/>
            <a:ext cx="15030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cxnSp>
        <p:nvCxnSpPr>
          <p:cNvPr id="177" name="Shape 177"/>
          <p:cNvCxnSpPr/>
          <p:nvPr/>
        </p:nvCxnSpPr>
        <p:spPr>
          <a:xfrm flipH="1">
            <a:off x="4505528" y="1789427"/>
            <a:ext cx="1200" cy="5727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8" name="Shape 178"/>
          <p:cNvCxnSpPr/>
          <p:nvPr/>
        </p:nvCxnSpPr>
        <p:spPr>
          <a:xfrm flipH="1">
            <a:off x="4770199" y="1789427"/>
            <a:ext cx="1200" cy="5727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9" name="Shape 179"/>
          <p:cNvCxnSpPr/>
          <p:nvPr/>
        </p:nvCxnSpPr>
        <p:spPr>
          <a:xfrm flipH="1">
            <a:off x="3976184" y="1789427"/>
            <a:ext cx="1200" cy="5727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0" name="Shape 180"/>
          <p:cNvSpPr/>
          <p:nvPr/>
        </p:nvSpPr>
        <p:spPr>
          <a:xfrm>
            <a:off x="2171234" y="4130731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Workflow Engine A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76200" y="3602250"/>
            <a:ext cx="2909100" cy="49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itchFamily="34" charset="0"/>
              </a:rPr>
              <a:t>~500 hourly flows total</a:t>
            </a:r>
          </a:p>
        </p:txBody>
      </p:sp>
      <p:cxnSp>
        <p:nvCxnSpPr>
          <p:cNvPr id="182" name="Shape 182"/>
          <p:cNvCxnSpPr/>
          <p:nvPr/>
        </p:nvCxnSpPr>
        <p:spPr>
          <a:xfrm rot="10800000">
            <a:off x="4380695" y="3562975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3" name="Shape 183"/>
          <p:cNvCxnSpPr/>
          <p:nvPr/>
        </p:nvCxnSpPr>
        <p:spPr>
          <a:xfrm rot="10800000">
            <a:off x="41703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4" name="Shape 184"/>
          <p:cNvSpPr txBox="1"/>
          <p:nvPr/>
        </p:nvSpPr>
        <p:spPr>
          <a:xfrm>
            <a:off x="6698500" y="4003850"/>
            <a:ext cx="2140700" cy="87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 dirty="0" smtClean="0">
                <a:latin typeface="Calibri" pitchFamily="34" charset="0"/>
              </a:rPr>
              <a:t>A Workflow Engine for </a:t>
            </a:r>
            <a:r>
              <a:rPr lang="en" sz="1700" dirty="0">
                <a:latin typeface="Calibri" pitchFamily="34" charset="0"/>
              </a:rPr>
              <a:t>each </a:t>
            </a:r>
            <a:r>
              <a:rPr lang="en" sz="1700" dirty="0" smtClean="0">
                <a:latin typeface="Calibri" pitchFamily="34" charset="0"/>
              </a:rPr>
              <a:t>business</a:t>
            </a:r>
            <a:endParaRPr lang="en" sz="1700" dirty="0">
              <a:latin typeface="Calibri" pitchFamily="34" charset="0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3542834" y="4130731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Workflow Engine B</a:t>
            </a:r>
          </a:p>
        </p:txBody>
      </p:sp>
      <p:cxnSp>
        <p:nvCxnSpPr>
          <p:cNvPr id="186" name="Shape 186"/>
          <p:cNvCxnSpPr/>
          <p:nvPr/>
        </p:nvCxnSpPr>
        <p:spPr>
          <a:xfrm rot="10800000">
            <a:off x="39417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" name="Shape 187"/>
          <p:cNvCxnSpPr/>
          <p:nvPr/>
        </p:nvCxnSpPr>
        <p:spPr>
          <a:xfrm rot="10800000">
            <a:off x="6209495" y="3562975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8" name="Shape 188"/>
          <p:cNvCxnSpPr/>
          <p:nvPr/>
        </p:nvCxnSpPr>
        <p:spPr>
          <a:xfrm rot="10800000">
            <a:off x="59991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9" name="Shape 189"/>
          <p:cNvSpPr/>
          <p:nvPr/>
        </p:nvSpPr>
        <p:spPr>
          <a:xfrm>
            <a:off x="5371634" y="4130731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Workflow Engine Z</a:t>
            </a:r>
          </a:p>
        </p:txBody>
      </p:sp>
      <p:cxnSp>
        <p:nvCxnSpPr>
          <p:cNvPr id="190" name="Shape 190"/>
          <p:cNvCxnSpPr/>
          <p:nvPr/>
        </p:nvCxnSpPr>
        <p:spPr>
          <a:xfrm rot="10800000">
            <a:off x="57705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1" name="Shape 191"/>
          <p:cNvCxnSpPr/>
          <p:nvPr/>
        </p:nvCxnSpPr>
        <p:spPr>
          <a:xfrm rot="10800000">
            <a:off x="3009095" y="3562975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2" name="Shape 192"/>
          <p:cNvCxnSpPr/>
          <p:nvPr/>
        </p:nvCxnSpPr>
        <p:spPr>
          <a:xfrm rot="10800000">
            <a:off x="27987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3" name="Shape 193"/>
          <p:cNvCxnSpPr/>
          <p:nvPr/>
        </p:nvCxnSpPr>
        <p:spPr>
          <a:xfrm rot="10800000">
            <a:off x="2570145" y="3563050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4781856" y="4042365"/>
            <a:ext cx="15030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100">
                <a:latin typeface="Calibri" pitchFamily="34" charset="0"/>
              </a:rPr>
              <a:t>...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First Step - Side by Side Ingestion</a:t>
            </a:r>
          </a:p>
        </p:txBody>
      </p:sp>
      <p:sp>
        <p:nvSpPr>
          <p:cNvPr id="200" name="Shape 200"/>
          <p:cNvSpPr/>
          <p:nvPr/>
        </p:nvSpPr>
        <p:spPr>
          <a:xfrm>
            <a:off x="4872307" y="2742687"/>
            <a:ext cx="3263273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Old Cluster</a:t>
            </a:r>
          </a:p>
        </p:txBody>
      </p:sp>
      <p:sp>
        <p:nvSpPr>
          <p:cNvPr id="201" name="Shape 201"/>
          <p:cNvSpPr/>
          <p:nvPr/>
        </p:nvSpPr>
        <p:spPr>
          <a:xfrm>
            <a:off x="554250" y="1479850"/>
            <a:ext cx="7782025" cy="3639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>
                <a:latin typeface="Calibri" pitchFamily="34" charset="0"/>
              </a:rPr>
              <a:t>Outbrain Apps</a:t>
            </a:r>
          </a:p>
        </p:txBody>
      </p:sp>
      <p:cxnSp>
        <p:nvCxnSpPr>
          <p:cNvPr id="202" name="Shape 202"/>
          <p:cNvCxnSpPr/>
          <p:nvPr/>
        </p:nvCxnSpPr>
        <p:spPr>
          <a:xfrm flipH="1">
            <a:off x="641580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3" name="Shape 203"/>
          <p:cNvCxnSpPr/>
          <p:nvPr/>
        </p:nvCxnSpPr>
        <p:spPr>
          <a:xfrm flipH="1">
            <a:off x="659194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 flipH="1">
            <a:off x="676808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5" name="Shape 205"/>
          <p:cNvCxnSpPr/>
          <p:nvPr/>
        </p:nvCxnSpPr>
        <p:spPr>
          <a:xfrm flipH="1">
            <a:off x="623966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6" name="Shape 206"/>
          <p:cNvSpPr/>
          <p:nvPr/>
        </p:nvSpPr>
        <p:spPr>
          <a:xfrm>
            <a:off x="5512326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A</a:t>
            </a:r>
          </a:p>
        </p:txBody>
      </p:sp>
      <p:sp>
        <p:nvSpPr>
          <p:cNvPr id="207" name="Shape 207"/>
          <p:cNvSpPr/>
          <p:nvPr/>
        </p:nvSpPr>
        <p:spPr>
          <a:xfrm>
            <a:off x="6022298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B</a:t>
            </a:r>
          </a:p>
        </p:txBody>
      </p:sp>
      <p:sp>
        <p:nvSpPr>
          <p:cNvPr id="208" name="Shape 208"/>
          <p:cNvSpPr/>
          <p:nvPr/>
        </p:nvSpPr>
        <p:spPr>
          <a:xfrm>
            <a:off x="7042242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D</a:t>
            </a:r>
          </a:p>
        </p:txBody>
      </p:sp>
      <p:sp>
        <p:nvSpPr>
          <p:cNvPr id="209" name="Shape 209"/>
          <p:cNvSpPr/>
          <p:nvPr/>
        </p:nvSpPr>
        <p:spPr>
          <a:xfrm>
            <a:off x="6532270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C</a:t>
            </a:r>
          </a:p>
        </p:txBody>
      </p:sp>
      <p:cxnSp>
        <p:nvCxnSpPr>
          <p:cNvPr id="210" name="Shape 210"/>
          <p:cNvCxnSpPr/>
          <p:nvPr/>
        </p:nvCxnSpPr>
        <p:spPr>
          <a:xfrm rot="10800000">
            <a:off x="5641766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1" name="Shape 211"/>
          <p:cNvCxnSpPr/>
          <p:nvPr/>
        </p:nvCxnSpPr>
        <p:spPr>
          <a:xfrm rot="10800000">
            <a:off x="571343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2" name="Shape 212"/>
          <p:cNvCxnSpPr/>
          <p:nvPr/>
        </p:nvCxnSpPr>
        <p:spPr>
          <a:xfrm rot="10800000">
            <a:off x="609235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3" name="Shape 213"/>
          <p:cNvCxnSpPr/>
          <p:nvPr/>
        </p:nvCxnSpPr>
        <p:spPr>
          <a:xfrm rot="10800000">
            <a:off x="6170940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4" name="Shape 214"/>
          <p:cNvCxnSpPr/>
          <p:nvPr/>
        </p:nvCxnSpPr>
        <p:spPr>
          <a:xfrm rot="10800000">
            <a:off x="672382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5" name="Shape 215"/>
          <p:cNvCxnSpPr/>
          <p:nvPr/>
        </p:nvCxnSpPr>
        <p:spPr>
          <a:xfrm rot="10800000">
            <a:off x="6792338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6" name="Shape 216"/>
          <p:cNvCxnSpPr/>
          <p:nvPr/>
        </p:nvCxnSpPr>
        <p:spPr>
          <a:xfrm rot="10800000">
            <a:off x="665530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7" name="Shape 217"/>
          <p:cNvCxnSpPr/>
          <p:nvPr/>
        </p:nvCxnSpPr>
        <p:spPr>
          <a:xfrm rot="10800000">
            <a:off x="6586787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8" name="Shape 218"/>
          <p:cNvCxnSpPr/>
          <p:nvPr/>
        </p:nvCxnSpPr>
        <p:spPr>
          <a:xfrm rot="10800000">
            <a:off x="7139655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9" name="Shape 219"/>
          <p:cNvCxnSpPr/>
          <p:nvPr/>
        </p:nvCxnSpPr>
        <p:spPr>
          <a:xfrm rot="10800000">
            <a:off x="721824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0" name="Shape 220"/>
          <p:cNvCxnSpPr/>
          <p:nvPr/>
        </p:nvCxnSpPr>
        <p:spPr>
          <a:xfrm rot="10800000">
            <a:off x="7296833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1" name="Shape 221"/>
          <p:cNvCxnSpPr/>
          <p:nvPr/>
        </p:nvCxnSpPr>
        <p:spPr>
          <a:xfrm rot="10800000">
            <a:off x="625976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2" name="Shape 222"/>
          <p:cNvSpPr/>
          <p:nvPr/>
        </p:nvSpPr>
        <p:spPr>
          <a:xfrm>
            <a:off x="960707" y="2742687"/>
            <a:ext cx="3263274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New Cluster</a:t>
            </a:r>
          </a:p>
        </p:txBody>
      </p:sp>
      <p:cxnSp>
        <p:nvCxnSpPr>
          <p:cNvPr id="224" name="Shape 224"/>
          <p:cNvCxnSpPr/>
          <p:nvPr/>
        </p:nvCxnSpPr>
        <p:spPr>
          <a:xfrm flipH="1">
            <a:off x="2433754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5" name="Shape 225"/>
          <p:cNvCxnSpPr/>
          <p:nvPr/>
        </p:nvCxnSpPr>
        <p:spPr>
          <a:xfrm flipH="1">
            <a:off x="2609895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6" name="Shape 226"/>
          <p:cNvCxnSpPr/>
          <p:nvPr/>
        </p:nvCxnSpPr>
        <p:spPr>
          <a:xfrm flipH="1">
            <a:off x="2786035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7" name="Shape 227"/>
          <p:cNvCxnSpPr/>
          <p:nvPr/>
        </p:nvCxnSpPr>
        <p:spPr>
          <a:xfrm flipH="1">
            <a:off x="2257614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8" name="Shape 228"/>
          <p:cNvSpPr txBox="1"/>
          <p:nvPr/>
        </p:nvSpPr>
        <p:spPr>
          <a:xfrm>
            <a:off x="5167875" y="2125950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1231150" y="2125962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itchFamily="34" charset="0"/>
              </a:rPr>
              <a:t>Events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636800" y="4053425"/>
            <a:ext cx="25872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No processing yet…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7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5" y="2876550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" y="2843243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Migrate By Moving Processing ?</a:t>
            </a:r>
          </a:p>
        </p:txBody>
      </p:sp>
      <p:sp>
        <p:nvSpPr>
          <p:cNvPr id="237" name="Shape 237"/>
          <p:cNvSpPr/>
          <p:nvPr/>
        </p:nvSpPr>
        <p:spPr>
          <a:xfrm>
            <a:off x="4872307" y="2742687"/>
            <a:ext cx="3263273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Old Cluster</a:t>
            </a:r>
          </a:p>
        </p:txBody>
      </p:sp>
      <p:sp>
        <p:nvSpPr>
          <p:cNvPr id="238" name="Shape 238"/>
          <p:cNvSpPr/>
          <p:nvPr/>
        </p:nvSpPr>
        <p:spPr>
          <a:xfrm>
            <a:off x="554250" y="1479850"/>
            <a:ext cx="7782025" cy="3639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 dirty="0">
                <a:latin typeface="Calibri" pitchFamily="34" charset="0"/>
              </a:rPr>
              <a:t>Outbrain Apps</a:t>
            </a:r>
          </a:p>
        </p:txBody>
      </p:sp>
      <p:sp>
        <p:nvSpPr>
          <p:cNvPr id="254" name="Shape 254"/>
          <p:cNvSpPr/>
          <p:nvPr/>
        </p:nvSpPr>
        <p:spPr>
          <a:xfrm>
            <a:off x="960707" y="2742687"/>
            <a:ext cx="3263274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New Cluster</a:t>
            </a:r>
          </a:p>
        </p:txBody>
      </p:sp>
      <p:cxnSp>
        <p:nvCxnSpPr>
          <p:cNvPr id="257" name="Shape 257"/>
          <p:cNvCxnSpPr/>
          <p:nvPr/>
        </p:nvCxnSpPr>
        <p:spPr>
          <a:xfrm flipH="1">
            <a:off x="641580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8" name="Shape 258"/>
          <p:cNvCxnSpPr/>
          <p:nvPr/>
        </p:nvCxnSpPr>
        <p:spPr>
          <a:xfrm flipH="1">
            <a:off x="659194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9" name="Shape 259"/>
          <p:cNvCxnSpPr/>
          <p:nvPr/>
        </p:nvCxnSpPr>
        <p:spPr>
          <a:xfrm flipH="1">
            <a:off x="676808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0" name="Shape 260"/>
          <p:cNvCxnSpPr/>
          <p:nvPr/>
        </p:nvCxnSpPr>
        <p:spPr>
          <a:xfrm flipH="1">
            <a:off x="623966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1" name="Shape 261"/>
          <p:cNvCxnSpPr/>
          <p:nvPr/>
        </p:nvCxnSpPr>
        <p:spPr>
          <a:xfrm flipH="1">
            <a:off x="2433754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2" name="Shape 262"/>
          <p:cNvCxnSpPr/>
          <p:nvPr/>
        </p:nvCxnSpPr>
        <p:spPr>
          <a:xfrm flipH="1">
            <a:off x="2609895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3" name="Shape 263"/>
          <p:cNvCxnSpPr/>
          <p:nvPr/>
        </p:nvCxnSpPr>
        <p:spPr>
          <a:xfrm flipH="1">
            <a:off x="2786035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4" name="Shape 264"/>
          <p:cNvCxnSpPr/>
          <p:nvPr/>
        </p:nvCxnSpPr>
        <p:spPr>
          <a:xfrm flipH="1">
            <a:off x="2257614" y="18365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5" name="Shape 265"/>
          <p:cNvSpPr txBox="1"/>
          <p:nvPr/>
        </p:nvSpPr>
        <p:spPr>
          <a:xfrm>
            <a:off x="5167875" y="2125950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1231150" y="2125962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pic>
        <p:nvPicPr>
          <p:cNvPr id="49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5" y="2876550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1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" y="2843243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hape 207"/>
          <p:cNvSpPr/>
          <p:nvPr/>
        </p:nvSpPr>
        <p:spPr>
          <a:xfrm>
            <a:off x="6022298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B</a:t>
            </a:r>
          </a:p>
        </p:txBody>
      </p:sp>
      <p:sp>
        <p:nvSpPr>
          <p:cNvPr id="54" name="Shape 208"/>
          <p:cNvSpPr/>
          <p:nvPr/>
        </p:nvSpPr>
        <p:spPr>
          <a:xfrm>
            <a:off x="7042242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D</a:t>
            </a:r>
          </a:p>
        </p:txBody>
      </p:sp>
      <p:sp>
        <p:nvSpPr>
          <p:cNvPr id="55" name="Shape 209"/>
          <p:cNvSpPr/>
          <p:nvPr/>
        </p:nvSpPr>
        <p:spPr>
          <a:xfrm>
            <a:off x="6532270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C</a:t>
            </a:r>
          </a:p>
        </p:txBody>
      </p:sp>
      <p:cxnSp>
        <p:nvCxnSpPr>
          <p:cNvPr id="58" name="Shape 212"/>
          <p:cNvCxnSpPr/>
          <p:nvPr/>
        </p:nvCxnSpPr>
        <p:spPr>
          <a:xfrm rot="10800000">
            <a:off x="609235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9" name="Shape 213"/>
          <p:cNvCxnSpPr/>
          <p:nvPr/>
        </p:nvCxnSpPr>
        <p:spPr>
          <a:xfrm rot="10800000">
            <a:off x="6170940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0" name="Shape 214"/>
          <p:cNvCxnSpPr/>
          <p:nvPr/>
        </p:nvCxnSpPr>
        <p:spPr>
          <a:xfrm rot="10800000">
            <a:off x="672382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1" name="Shape 215"/>
          <p:cNvCxnSpPr/>
          <p:nvPr/>
        </p:nvCxnSpPr>
        <p:spPr>
          <a:xfrm rot="10800000">
            <a:off x="6792338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2" name="Shape 216"/>
          <p:cNvCxnSpPr/>
          <p:nvPr/>
        </p:nvCxnSpPr>
        <p:spPr>
          <a:xfrm rot="10800000">
            <a:off x="665530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3" name="Shape 217"/>
          <p:cNvCxnSpPr/>
          <p:nvPr/>
        </p:nvCxnSpPr>
        <p:spPr>
          <a:xfrm rot="10800000">
            <a:off x="6586787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" name="Shape 218"/>
          <p:cNvCxnSpPr/>
          <p:nvPr/>
        </p:nvCxnSpPr>
        <p:spPr>
          <a:xfrm rot="10800000">
            <a:off x="7139655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" name="Shape 219"/>
          <p:cNvCxnSpPr/>
          <p:nvPr/>
        </p:nvCxnSpPr>
        <p:spPr>
          <a:xfrm rot="10800000">
            <a:off x="721824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" name="Shape 220"/>
          <p:cNvCxnSpPr/>
          <p:nvPr/>
        </p:nvCxnSpPr>
        <p:spPr>
          <a:xfrm rot="10800000">
            <a:off x="7296833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7" name="Shape 221"/>
          <p:cNvCxnSpPr/>
          <p:nvPr/>
        </p:nvCxnSpPr>
        <p:spPr>
          <a:xfrm rot="10800000">
            <a:off x="625976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" name="Shape 206"/>
          <p:cNvSpPr/>
          <p:nvPr/>
        </p:nvSpPr>
        <p:spPr>
          <a:xfrm>
            <a:off x="1709252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A</a:t>
            </a:r>
          </a:p>
        </p:txBody>
      </p:sp>
      <p:cxnSp>
        <p:nvCxnSpPr>
          <p:cNvPr id="69" name="Shape 210"/>
          <p:cNvCxnSpPr/>
          <p:nvPr/>
        </p:nvCxnSpPr>
        <p:spPr>
          <a:xfrm rot="10800000">
            <a:off x="1838692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" name="Shape 211"/>
          <p:cNvCxnSpPr/>
          <p:nvPr/>
        </p:nvCxnSpPr>
        <p:spPr>
          <a:xfrm rot="10800000">
            <a:off x="1910360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52" y="1214224"/>
            <a:ext cx="5922520" cy="276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Keep Processing on Both Clusters</a:t>
            </a:r>
          </a:p>
        </p:txBody>
      </p:sp>
      <p:sp>
        <p:nvSpPr>
          <p:cNvPr id="274" name="Shape 274"/>
          <p:cNvSpPr/>
          <p:nvPr/>
        </p:nvSpPr>
        <p:spPr>
          <a:xfrm>
            <a:off x="4872307" y="2742687"/>
            <a:ext cx="3263273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Old Cluster</a:t>
            </a:r>
          </a:p>
        </p:txBody>
      </p:sp>
      <p:sp>
        <p:nvSpPr>
          <p:cNvPr id="275" name="Shape 275"/>
          <p:cNvSpPr/>
          <p:nvPr/>
        </p:nvSpPr>
        <p:spPr>
          <a:xfrm>
            <a:off x="554250" y="1479850"/>
            <a:ext cx="7782025" cy="3639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700">
                <a:latin typeface="Calibri" pitchFamily="34" charset="0"/>
              </a:rPr>
              <a:t>Outbrain Apps</a:t>
            </a:r>
          </a:p>
        </p:txBody>
      </p:sp>
      <p:sp>
        <p:nvSpPr>
          <p:cNvPr id="291" name="Shape 291"/>
          <p:cNvSpPr/>
          <p:nvPr/>
        </p:nvSpPr>
        <p:spPr>
          <a:xfrm>
            <a:off x="960707" y="2742687"/>
            <a:ext cx="3263274" cy="102853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latin typeface="Calibri" pitchFamily="34" charset="0"/>
              </a:rPr>
              <a:t>New Cluster</a:t>
            </a:r>
          </a:p>
        </p:txBody>
      </p:sp>
      <p:cxnSp>
        <p:nvCxnSpPr>
          <p:cNvPr id="298" name="Shape 298"/>
          <p:cNvCxnSpPr/>
          <p:nvPr/>
        </p:nvCxnSpPr>
        <p:spPr>
          <a:xfrm flipH="1">
            <a:off x="641580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99" name="Shape 299"/>
          <p:cNvCxnSpPr/>
          <p:nvPr/>
        </p:nvCxnSpPr>
        <p:spPr>
          <a:xfrm flipH="1">
            <a:off x="659194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0" name="Shape 300"/>
          <p:cNvCxnSpPr/>
          <p:nvPr/>
        </p:nvCxnSpPr>
        <p:spPr>
          <a:xfrm flipH="1">
            <a:off x="6768085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1" name="Shape 301"/>
          <p:cNvCxnSpPr/>
          <p:nvPr/>
        </p:nvCxnSpPr>
        <p:spPr>
          <a:xfrm flipH="1">
            <a:off x="6239664" y="18437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2" name="Shape 302"/>
          <p:cNvCxnSpPr/>
          <p:nvPr/>
        </p:nvCxnSpPr>
        <p:spPr>
          <a:xfrm flipH="1">
            <a:off x="2433754" y="18460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3" name="Shape 303"/>
          <p:cNvCxnSpPr/>
          <p:nvPr/>
        </p:nvCxnSpPr>
        <p:spPr>
          <a:xfrm flipH="1">
            <a:off x="2609895" y="18460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4" name="Shape 304"/>
          <p:cNvCxnSpPr/>
          <p:nvPr/>
        </p:nvCxnSpPr>
        <p:spPr>
          <a:xfrm flipH="1">
            <a:off x="2786035" y="18460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5" name="Shape 305"/>
          <p:cNvCxnSpPr/>
          <p:nvPr/>
        </p:nvCxnSpPr>
        <p:spPr>
          <a:xfrm flipH="1">
            <a:off x="2257614" y="18460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6" name="Shape 306"/>
          <p:cNvSpPr txBox="1"/>
          <p:nvPr/>
        </p:nvSpPr>
        <p:spPr>
          <a:xfrm>
            <a:off x="5167875" y="2125950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1231150" y="2135487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 pitchFamily="34" charset="0"/>
              </a:rPr>
              <a:t>Events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8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5" y="2876550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7" y="2843243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hape 206"/>
          <p:cNvSpPr/>
          <p:nvPr/>
        </p:nvSpPr>
        <p:spPr>
          <a:xfrm>
            <a:off x="5512326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A</a:t>
            </a:r>
          </a:p>
        </p:txBody>
      </p:sp>
      <p:sp>
        <p:nvSpPr>
          <p:cNvPr id="41" name="Shape 207"/>
          <p:cNvSpPr/>
          <p:nvPr/>
        </p:nvSpPr>
        <p:spPr>
          <a:xfrm>
            <a:off x="6022298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B</a:t>
            </a:r>
          </a:p>
        </p:txBody>
      </p:sp>
      <p:sp>
        <p:nvSpPr>
          <p:cNvPr id="42" name="Shape 208"/>
          <p:cNvSpPr/>
          <p:nvPr/>
        </p:nvSpPr>
        <p:spPr>
          <a:xfrm>
            <a:off x="7042242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D</a:t>
            </a:r>
          </a:p>
        </p:txBody>
      </p:sp>
      <p:sp>
        <p:nvSpPr>
          <p:cNvPr id="43" name="Shape 209"/>
          <p:cNvSpPr/>
          <p:nvPr/>
        </p:nvSpPr>
        <p:spPr>
          <a:xfrm>
            <a:off x="6532270" y="4241771"/>
            <a:ext cx="344100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Calibri" pitchFamily="34" charset="0"/>
              </a:rPr>
              <a:t>C</a:t>
            </a:r>
          </a:p>
        </p:txBody>
      </p:sp>
      <p:cxnSp>
        <p:nvCxnSpPr>
          <p:cNvPr id="44" name="Shape 210"/>
          <p:cNvCxnSpPr/>
          <p:nvPr/>
        </p:nvCxnSpPr>
        <p:spPr>
          <a:xfrm rot="10800000">
            <a:off x="5641766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211"/>
          <p:cNvCxnSpPr/>
          <p:nvPr/>
        </p:nvCxnSpPr>
        <p:spPr>
          <a:xfrm rot="10800000">
            <a:off x="571343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212"/>
          <p:cNvCxnSpPr/>
          <p:nvPr/>
        </p:nvCxnSpPr>
        <p:spPr>
          <a:xfrm rot="10800000">
            <a:off x="609235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" name="Shape 213"/>
          <p:cNvCxnSpPr/>
          <p:nvPr/>
        </p:nvCxnSpPr>
        <p:spPr>
          <a:xfrm rot="10800000">
            <a:off x="6170940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" name="Shape 214"/>
          <p:cNvCxnSpPr/>
          <p:nvPr/>
        </p:nvCxnSpPr>
        <p:spPr>
          <a:xfrm rot="10800000">
            <a:off x="6723821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215"/>
          <p:cNvCxnSpPr/>
          <p:nvPr/>
        </p:nvCxnSpPr>
        <p:spPr>
          <a:xfrm rot="10800000">
            <a:off x="6792338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216"/>
          <p:cNvCxnSpPr/>
          <p:nvPr/>
        </p:nvCxnSpPr>
        <p:spPr>
          <a:xfrm rot="10800000">
            <a:off x="665530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" name="Shape 217"/>
          <p:cNvCxnSpPr/>
          <p:nvPr/>
        </p:nvCxnSpPr>
        <p:spPr>
          <a:xfrm rot="10800000">
            <a:off x="6586787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218"/>
          <p:cNvCxnSpPr/>
          <p:nvPr/>
        </p:nvCxnSpPr>
        <p:spPr>
          <a:xfrm rot="10800000">
            <a:off x="7139655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" name="Shape 219"/>
          <p:cNvCxnSpPr/>
          <p:nvPr/>
        </p:nvCxnSpPr>
        <p:spPr>
          <a:xfrm rot="10800000">
            <a:off x="721824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" name="Shape 220"/>
          <p:cNvCxnSpPr/>
          <p:nvPr/>
        </p:nvCxnSpPr>
        <p:spPr>
          <a:xfrm rot="10800000">
            <a:off x="7296833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5" name="Shape 221"/>
          <p:cNvCxnSpPr/>
          <p:nvPr/>
        </p:nvCxnSpPr>
        <p:spPr>
          <a:xfrm rot="10800000">
            <a:off x="6259764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" name="Shape 206"/>
          <p:cNvSpPr/>
          <p:nvPr/>
        </p:nvSpPr>
        <p:spPr>
          <a:xfrm>
            <a:off x="1709252" y="4241771"/>
            <a:ext cx="424348" cy="3336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 smtClean="0">
                <a:latin typeface="Calibri" pitchFamily="34" charset="0"/>
              </a:rPr>
              <a:t>A</a:t>
            </a:r>
            <a:r>
              <a:rPr lang="en-US" sz="1200" dirty="0" smtClean="0">
                <a:latin typeface="Calibri" pitchFamily="34" charset="0"/>
              </a:rPr>
              <a:t>’</a:t>
            </a:r>
            <a:endParaRPr lang="en" sz="1200" dirty="0">
              <a:latin typeface="Calibri" pitchFamily="34" charset="0"/>
            </a:endParaRPr>
          </a:p>
        </p:txBody>
      </p:sp>
      <p:cxnSp>
        <p:nvCxnSpPr>
          <p:cNvPr id="60" name="Shape 210"/>
          <p:cNvCxnSpPr/>
          <p:nvPr/>
        </p:nvCxnSpPr>
        <p:spPr>
          <a:xfrm rot="10800000">
            <a:off x="1838692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1" name="Shape 211"/>
          <p:cNvCxnSpPr/>
          <p:nvPr/>
        </p:nvCxnSpPr>
        <p:spPr>
          <a:xfrm rot="10800000">
            <a:off x="1910360" y="3778405"/>
            <a:ext cx="0" cy="4545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Run</a:t>
            </a:r>
            <a:r>
              <a:rPr lang="en-US" dirty="0" smtClean="0">
                <a:latin typeface="Calibri" pitchFamily="34" charset="0"/>
              </a:rPr>
              <a:t>n</a:t>
            </a:r>
            <a:r>
              <a:rPr lang="en" dirty="0" err="1" smtClean="0">
                <a:latin typeface="Calibri" pitchFamily="34" charset="0"/>
              </a:rPr>
              <a:t>ing</a:t>
            </a:r>
            <a:r>
              <a:rPr lang="en" dirty="0" smtClean="0">
                <a:latin typeface="Calibri" pitchFamily="34" charset="0"/>
              </a:rPr>
              <a:t> Writes in Parallel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800" dirty="0" smtClean="0">
                <a:latin typeface="Calibri" pitchFamily="34" charset="0"/>
              </a:rPr>
              <a:t>Data </a:t>
            </a:r>
            <a:r>
              <a:rPr lang="en" sz="2800" dirty="0">
                <a:latin typeface="Calibri" pitchFamily="34" charset="0"/>
              </a:rPr>
              <a:t>consistency issues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800" dirty="0" smtClean="0">
                <a:latin typeface="Calibri" pitchFamily="34" charset="0"/>
              </a:rPr>
              <a:t>Harder </a:t>
            </a:r>
            <a:r>
              <a:rPr lang="en" sz="2800" dirty="0">
                <a:latin typeface="Calibri" pitchFamily="34" charset="0"/>
              </a:rPr>
              <a:t>to validate </a:t>
            </a:r>
            <a:r>
              <a:rPr lang="en" sz="2800" dirty="0" smtClean="0">
                <a:latin typeface="Calibri" pitchFamily="34" charset="0"/>
              </a:rPr>
              <a:t>results</a:t>
            </a:r>
            <a:endParaRPr lang="en" sz="2800" dirty="0">
              <a:latin typeface="Calibri" pitchFamily="34" charset="0"/>
            </a:endParaRP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800" dirty="0" smtClean="0">
                <a:latin typeface="Calibri" pitchFamily="34" charset="0"/>
              </a:rPr>
              <a:t>Double the load</a:t>
            </a:r>
            <a:endParaRPr lang="en" sz="28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Leader - </a:t>
            </a:r>
            <a:r>
              <a:rPr lang="en" dirty="0" smtClean="0">
                <a:latin typeface="Calibri" pitchFamily="34" charset="0"/>
              </a:rPr>
              <a:t>Secondary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 smtClean="0">
                <a:latin typeface="Calibri" pitchFamily="34" charset="0"/>
              </a:rPr>
              <a:t>Leader Workflow Engine - </a:t>
            </a:r>
            <a:r>
              <a:rPr lang="en" sz="2800" dirty="0">
                <a:latin typeface="Calibri" pitchFamily="34" charset="0"/>
              </a:rPr>
              <a:t>Run </a:t>
            </a:r>
            <a:r>
              <a:rPr lang="en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all</a:t>
            </a:r>
            <a:r>
              <a:rPr lang="en" sz="2800" dirty="0">
                <a:latin typeface="Calibri" pitchFamily="34" charset="0"/>
              </a:rPr>
              <a:t> flows</a:t>
            </a:r>
          </a:p>
          <a:p>
            <a:pPr marL="457200" lvl="0" indent="-228600">
              <a:buAutoNum type="arabicPeriod"/>
            </a:pPr>
            <a:r>
              <a:rPr lang="en" sz="2800" dirty="0">
                <a:latin typeface="Calibri" pitchFamily="34" charset="0"/>
              </a:rPr>
              <a:t>Secondary Workflow </a:t>
            </a:r>
            <a:r>
              <a:rPr lang="en" sz="2800" dirty="0" smtClean="0">
                <a:latin typeface="Calibri" pitchFamily="34" charset="0"/>
              </a:rPr>
              <a:t>Engine - </a:t>
            </a:r>
            <a:r>
              <a:rPr lang="en" sz="2800" dirty="0">
                <a:latin typeface="Calibri" pitchFamily="34" charset="0"/>
              </a:rPr>
              <a:t>Run all flows </a:t>
            </a:r>
            <a:r>
              <a:rPr lang="en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except</a:t>
            </a:r>
            <a:r>
              <a:rPr lang="en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" sz="2800" dirty="0">
                <a:latin typeface="Calibri" pitchFamily="34" charset="0"/>
              </a:rPr>
              <a:t>those </a:t>
            </a:r>
            <a:r>
              <a:rPr lang="en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writing</a:t>
            </a:r>
            <a:r>
              <a:rPr lang="en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" sz="2800" dirty="0">
                <a:latin typeface="Calibri" pitchFamily="34" charset="0"/>
              </a:rPr>
              <a:t>to external data sources</a:t>
            </a:r>
          </a:p>
          <a:p>
            <a:pPr lvl="0" rtl="0">
              <a:spcBef>
                <a:spcPts val="0"/>
              </a:spcBef>
              <a:buNone/>
            </a:pPr>
            <a:endParaRPr sz="28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How Would It Look Like - Phase 1</a:t>
            </a:r>
          </a:p>
        </p:txBody>
      </p:sp>
      <p:sp>
        <p:nvSpPr>
          <p:cNvPr id="325" name="Shape 325"/>
          <p:cNvSpPr/>
          <p:nvPr/>
        </p:nvSpPr>
        <p:spPr>
          <a:xfrm>
            <a:off x="5133975" y="1111850"/>
            <a:ext cx="2384478" cy="1044846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900" dirty="0">
                <a:latin typeface="Calibri" pitchFamily="34" charset="0"/>
              </a:rPr>
              <a:t>Old Cluster</a:t>
            </a:r>
          </a:p>
        </p:txBody>
      </p:sp>
      <p:sp>
        <p:nvSpPr>
          <p:cNvPr id="326" name="Shape 326"/>
          <p:cNvSpPr/>
          <p:nvPr/>
        </p:nvSpPr>
        <p:spPr>
          <a:xfrm>
            <a:off x="1387703" y="1111850"/>
            <a:ext cx="2384478" cy="1044846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900">
                <a:latin typeface="Calibri" pitchFamily="34" charset="0"/>
              </a:rPr>
              <a:t>New Cluster</a:t>
            </a:r>
          </a:p>
        </p:txBody>
      </p:sp>
      <p:cxnSp>
        <p:nvCxnSpPr>
          <p:cNvPr id="327" name="Shape 327"/>
          <p:cNvCxnSpPr/>
          <p:nvPr/>
        </p:nvCxnSpPr>
        <p:spPr>
          <a:xfrm rot="10800000">
            <a:off x="6548303" y="216531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8" name="Shape 328"/>
          <p:cNvCxnSpPr/>
          <p:nvPr/>
        </p:nvCxnSpPr>
        <p:spPr>
          <a:xfrm rot="10800000">
            <a:off x="6126099" y="2163936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9" name="Shape 329"/>
          <p:cNvSpPr txBox="1"/>
          <p:nvPr/>
        </p:nvSpPr>
        <p:spPr>
          <a:xfrm>
            <a:off x="2064900" y="3056042"/>
            <a:ext cx="1668900" cy="6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 dirty="0" smtClean="0">
                <a:latin typeface="Calibri" pitchFamily="34" charset="0"/>
              </a:rPr>
              <a:t>Secondary</a:t>
            </a:r>
            <a:endParaRPr lang="en" sz="1900" dirty="0">
              <a:latin typeface="Calibri" pitchFamily="34" charset="0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5850300" y="3028950"/>
            <a:ext cx="1922100" cy="118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 smtClean="0">
                <a:latin typeface="Calibri" pitchFamily="34" charset="0"/>
              </a:rPr>
              <a:t>Leader</a:t>
            </a:r>
            <a:endParaRPr lang="en" sz="2400" b="1" dirty="0">
              <a:latin typeface="Calibri" pitchFamily="34" charset="0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5732250" y="2542125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-US" kern="1200" dirty="0" smtClean="0">
                <a:solidFill>
                  <a:srgbClr val="FFFFFF"/>
                </a:solidFill>
                <a:latin typeface="Calibri" pitchFamily="34" charset="0"/>
              </a:rPr>
              <a:t>Workflow Engine </a:t>
            </a:r>
            <a:r>
              <a:rPr lang="en" kern="1200" dirty="0" smtClean="0">
                <a:solidFill>
                  <a:srgbClr val="FFFFFF"/>
                </a:solidFill>
                <a:latin typeface="Calibri" pitchFamily="34" charset="0"/>
              </a:rPr>
              <a:t>A</a:t>
            </a:r>
            <a:endParaRPr lang="en" kern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332" name="Shape 332"/>
          <p:cNvCxnSpPr/>
          <p:nvPr/>
        </p:nvCxnSpPr>
        <p:spPr>
          <a:xfrm rot="10800000">
            <a:off x="640849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3" name="Shape 333"/>
          <p:cNvCxnSpPr/>
          <p:nvPr/>
        </p:nvCxnSpPr>
        <p:spPr>
          <a:xfrm rot="10800000">
            <a:off x="626231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>
            <a:endCxn id="337" idx="3"/>
          </p:cNvCxnSpPr>
          <p:nvPr/>
        </p:nvCxnSpPr>
        <p:spPr>
          <a:xfrm rot="10800000">
            <a:off x="4648650" y="2451650"/>
            <a:ext cx="1083600" cy="3690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8" name="Shape 338"/>
          <p:cNvSpPr/>
          <p:nvPr/>
        </p:nvSpPr>
        <p:spPr>
          <a:xfrm>
            <a:off x="2036550" y="2543500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-US" kern="1200" dirty="0" smtClean="0">
                <a:solidFill>
                  <a:srgbClr val="FFFFFF"/>
                </a:solidFill>
                <a:latin typeface="Calibri" pitchFamily="34" charset="0"/>
              </a:rPr>
              <a:t>Workflow Engine </a:t>
            </a:r>
            <a:r>
              <a:rPr lang="en" kern="1200" dirty="0" smtClean="0">
                <a:solidFill>
                  <a:srgbClr val="FFFFFF"/>
                </a:solidFill>
                <a:latin typeface="Calibri" pitchFamily="34" charset="0"/>
              </a:rPr>
              <a:t>A</a:t>
            </a:r>
            <a:r>
              <a:rPr lang="en-US" kern="1200" dirty="0" smtClean="0">
                <a:solidFill>
                  <a:srgbClr val="FFFFFF"/>
                </a:solidFill>
                <a:latin typeface="Calibri" pitchFamily="34" charset="0"/>
              </a:rPr>
              <a:t>’</a:t>
            </a:r>
            <a:endParaRPr lang="en" kern="12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37" name="Shape 337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950" y="2165300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Shape 339"/>
          <p:cNvCxnSpPr/>
          <p:nvPr/>
        </p:nvCxnSpPr>
        <p:spPr>
          <a:xfrm rot="10800000">
            <a:off x="2814503" y="216531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0" name="Shape 340"/>
          <p:cNvCxnSpPr/>
          <p:nvPr/>
        </p:nvCxnSpPr>
        <p:spPr>
          <a:xfrm rot="10800000">
            <a:off x="2392299" y="2163936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1" name="Shape 341"/>
          <p:cNvCxnSpPr/>
          <p:nvPr/>
        </p:nvCxnSpPr>
        <p:spPr>
          <a:xfrm rot="10800000">
            <a:off x="267469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2" name="Shape 342"/>
          <p:cNvCxnSpPr/>
          <p:nvPr/>
        </p:nvCxnSpPr>
        <p:spPr>
          <a:xfrm rot="10800000">
            <a:off x="252851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949" y="2868925"/>
            <a:ext cx="654237" cy="438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Shape 344"/>
          <p:cNvCxnSpPr>
            <a:stCxn id="331" idx="1"/>
            <a:endCxn id="343" idx="3"/>
          </p:cNvCxnSpPr>
          <p:nvPr/>
        </p:nvCxnSpPr>
        <p:spPr>
          <a:xfrm flipH="1">
            <a:off x="4730250" y="2820525"/>
            <a:ext cx="1002000" cy="2679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45" name="Shape 345" descr="Image result for vertica ic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200" y="3398250"/>
            <a:ext cx="654224" cy="654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Shape 346"/>
          <p:cNvCxnSpPr>
            <a:stCxn id="331" idx="1"/>
            <a:endCxn id="345" idx="3"/>
          </p:cNvCxnSpPr>
          <p:nvPr/>
        </p:nvCxnSpPr>
        <p:spPr>
          <a:xfrm flipH="1">
            <a:off x="4725450" y="2820525"/>
            <a:ext cx="1006800" cy="9048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6" name="Picture 2" descr="Image result for hadoop logo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13" y="971550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hadoop logo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64" y="971549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hape 424"/>
          <p:cNvSpPr/>
          <p:nvPr/>
        </p:nvSpPr>
        <p:spPr>
          <a:xfrm>
            <a:off x="3124200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Shape 424"/>
          <p:cNvSpPr/>
          <p:nvPr/>
        </p:nvSpPr>
        <p:spPr>
          <a:xfrm>
            <a:off x="4711009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" name="Shape 411"/>
          <p:cNvSpPr txBox="1"/>
          <p:nvPr/>
        </p:nvSpPr>
        <p:spPr>
          <a:xfrm>
            <a:off x="3558096" y="4656750"/>
            <a:ext cx="1505926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Secondary</a:t>
            </a:r>
            <a:endParaRPr lang="en" sz="1800" dirty="0">
              <a:latin typeface="Calibri" pitchFamily="34" charset="0"/>
            </a:endParaRPr>
          </a:p>
        </p:txBody>
      </p:sp>
      <p:sp>
        <p:nvSpPr>
          <p:cNvPr id="31" name="Shape 411"/>
          <p:cNvSpPr txBox="1"/>
          <p:nvPr/>
        </p:nvSpPr>
        <p:spPr>
          <a:xfrm>
            <a:off x="5144904" y="4656750"/>
            <a:ext cx="831817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Leader</a:t>
            </a:r>
            <a:endParaRPr lang="en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Ighthous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16090" r="8007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7464" y="3315841"/>
            <a:ext cx="9161464" cy="1830784"/>
          </a:xfrm>
          <a:prstGeom prst="rect">
            <a:avLst/>
          </a:prstGeom>
          <a:solidFill>
            <a:srgbClr val="1E242B">
              <a:alpha val="66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err="1" smtClean="0">
              <a:ln>
                <a:noFill/>
              </a:ln>
              <a:solidFill>
                <a:srgbClr val="2730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34009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bg1"/>
                </a:solidFill>
                <a:latin typeface="Calibri" pitchFamily="34" charset="0"/>
              </a:rPr>
              <a:t>Outbrain’s </a:t>
            </a:r>
            <a:r>
              <a:rPr lang="en" dirty="0" smtClean="0">
                <a:solidFill>
                  <a:schemeClr val="bg1"/>
                </a:solidFill>
                <a:latin typeface="Calibri" pitchFamily="34" charset="0"/>
              </a:rPr>
              <a:t>Mission:</a:t>
            </a:r>
            <a:endParaRPr lang="en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4108350"/>
            <a:ext cx="8520600" cy="10351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defTabSz="457200">
              <a:lnSpc>
                <a:spcPct val="100000"/>
              </a:lnSpc>
              <a:spcAft>
                <a:spcPts val="0"/>
              </a:spcAft>
            </a:pPr>
            <a:r>
              <a:rPr lang="en-US" sz="3600" kern="1200" dirty="0">
                <a:solidFill>
                  <a:srgbClr val="FFFFFF"/>
                </a:solidFill>
                <a:latin typeface="Calibri" pitchFamily="34" charset="0"/>
              </a:rPr>
              <a:t>Helping</a:t>
            </a:r>
            <a:r>
              <a:rPr lang="en-US" sz="3600" kern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600" kern="1200" dirty="0" smtClean="0">
                <a:solidFill>
                  <a:srgbClr val="FFFFFF"/>
                </a:solidFill>
                <a:latin typeface="+mn-lt"/>
              </a:rPr>
              <a:t>people discover great content</a:t>
            </a:r>
            <a:endParaRPr lang="en-US" sz="3600" kern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1387703" y="1111850"/>
            <a:ext cx="2384478" cy="1044846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900" dirty="0">
                <a:latin typeface="Calibri" pitchFamily="34" charset="0"/>
              </a:rPr>
              <a:t>New Cluster</a:t>
            </a:r>
          </a:p>
        </p:txBody>
      </p:sp>
      <p:sp>
        <p:nvSpPr>
          <p:cNvPr id="353" name="Shape 353"/>
          <p:cNvSpPr/>
          <p:nvPr/>
        </p:nvSpPr>
        <p:spPr>
          <a:xfrm>
            <a:off x="5732250" y="2542125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>
                <a:solidFill>
                  <a:srgbClr val="FFFFFF"/>
                </a:solidFill>
                <a:latin typeface="Calibri" pitchFamily="34" charset="0"/>
              </a:rPr>
              <a:t>WFE A</a:t>
            </a:r>
          </a:p>
        </p:txBody>
      </p:sp>
      <p:sp>
        <p:nvSpPr>
          <p:cNvPr id="356" name="Shape 356"/>
          <p:cNvSpPr/>
          <p:nvPr/>
        </p:nvSpPr>
        <p:spPr>
          <a:xfrm>
            <a:off x="2036550" y="2543500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</a:rPr>
              <a:t>WFE A’</a:t>
            </a:r>
          </a:p>
        </p:txBody>
      </p:sp>
      <p:cxnSp>
        <p:nvCxnSpPr>
          <p:cNvPr id="357" name="Shape 357"/>
          <p:cNvCxnSpPr/>
          <p:nvPr/>
        </p:nvCxnSpPr>
        <p:spPr>
          <a:xfrm rot="10800000">
            <a:off x="2814503" y="216531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8" name="Shape 358"/>
          <p:cNvCxnSpPr/>
          <p:nvPr/>
        </p:nvCxnSpPr>
        <p:spPr>
          <a:xfrm rot="10800000">
            <a:off x="2392299" y="2163936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9" name="Shape 359"/>
          <p:cNvCxnSpPr/>
          <p:nvPr/>
        </p:nvCxnSpPr>
        <p:spPr>
          <a:xfrm rot="10800000">
            <a:off x="267469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0" name="Shape 360"/>
          <p:cNvCxnSpPr/>
          <p:nvPr/>
        </p:nvCxnSpPr>
        <p:spPr>
          <a:xfrm rot="10800000">
            <a:off x="252851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1" name="Shape 361"/>
          <p:cNvCxnSpPr>
            <a:stCxn id="356" idx="3"/>
            <a:endCxn id="362" idx="1"/>
          </p:cNvCxnSpPr>
          <p:nvPr/>
        </p:nvCxnSpPr>
        <p:spPr>
          <a:xfrm rot="10800000" flipH="1">
            <a:off x="3219450" y="2451700"/>
            <a:ext cx="856500" cy="3702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62" name="Shape 362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950" y="216530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949" y="2868925"/>
            <a:ext cx="654237" cy="438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Shape 364"/>
          <p:cNvCxnSpPr>
            <a:stCxn id="356" idx="3"/>
            <a:endCxn id="363" idx="1"/>
          </p:cNvCxnSpPr>
          <p:nvPr/>
        </p:nvCxnSpPr>
        <p:spPr>
          <a:xfrm>
            <a:off x="3219450" y="2821900"/>
            <a:ext cx="856500" cy="2664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65" name="Shape 365" descr="Image result for vertica ic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200" y="3398250"/>
            <a:ext cx="654224" cy="654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Shape 366"/>
          <p:cNvCxnSpPr>
            <a:stCxn id="356" idx="3"/>
            <a:endCxn id="365" idx="1"/>
          </p:cNvCxnSpPr>
          <p:nvPr/>
        </p:nvCxnSpPr>
        <p:spPr>
          <a:xfrm>
            <a:off x="3219450" y="2821900"/>
            <a:ext cx="851700" cy="903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7" name="Shape 367"/>
          <p:cNvCxnSpPr/>
          <p:nvPr/>
        </p:nvCxnSpPr>
        <p:spPr>
          <a:xfrm rot="10800000">
            <a:off x="6548303" y="216531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8" name="Shape 368"/>
          <p:cNvCxnSpPr/>
          <p:nvPr/>
        </p:nvCxnSpPr>
        <p:spPr>
          <a:xfrm rot="10800000">
            <a:off x="6126099" y="2163936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9" name="Shape 369"/>
          <p:cNvCxnSpPr/>
          <p:nvPr/>
        </p:nvCxnSpPr>
        <p:spPr>
          <a:xfrm rot="10800000">
            <a:off x="640849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0" name="Shape 370"/>
          <p:cNvCxnSpPr/>
          <p:nvPr/>
        </p:nvCxnSpPr>
        <p:spPr>
          <a:xfrm rot="10800000">
            <a:off x="6262317" y="2165307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1" name="Shape 371"/>
          <p:cNvSpPr txBox="1"/>
          <p:nvPr/>
        </p:nvSpPr>
        <p:spPr>
          <a:xfrm>
            <a:off x="2057400" y="3028950"/>
            <a:ext cx="1066800" cy="6964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 smtClean="0">
                <a:latin typeface="Calibri" pitchFamily="34" charset="0"/>
              </a:rPr>
              <a:t>Leader</a:t>
            </a:r>
            <a:endParaRPr lang="en" sz="2400" b="1" dirty="0">
              <a:latin typeface="Calibri" pitchFamily="34" charset="0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5715000" y="3060450"/>
            <a:ext cx="1668900" cy="6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900" dirty="0" smtClean="0">
                <a:latin typeface="Calibri" pitchFamily="34" charset="0"/>
              </a:rPr>
              <a:t>Secondary</a:t>
            </a:r>
            <a:endParaRPr lang="en" sz="1900" dirty="0">
              <a:latin typeface="Calibri" pitchFamily="34" charset="0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How Would It Look Like - Phase 2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6" name="Shape 325"/>
          <p:cNvSpPr/>
          <p:nvPr/>
        </p:nvSpPr>
        <p:spPr>
          <a:xfrm>
            <a:off x="5133975" y="1111850"/>
            <a:ext cx="2384478" cy="1044846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900" dirty="0">
                <a:latin typeface="Calibri" pitchFamily="34" charset="0"/>
              </a:rPr>
              <a:t>Old Cluster</a:t>
            </a:r>
          </a:p>
        </p:txBody>
      </p:sp>
      <p:pic>
        <p:nvPicPr>
          <p:cNvPr id="28" name="Picture 2" descr="Image result for hadoop logo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64" y="971549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hadoop logo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13" y="971550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hape 424"/>
          <p:cNvSpPr/>
          <p:nvPr/>
        </p:nvSpPr>
        <p:spPr>
          <a:xfrm>
            <a:off x="3124200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Shape 424"/>
          <p:cNvSpPr/>
          <p:nvPr/>
        </p:nvSpPr>
        <p:spPr>
          <a:xfrm>
            <a:off x="4711009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2" name="Shape 411"/>
          <p:cNvSpPr txBox="1"/>
          <p:nvPr/>
        </p:nvSpPr>
        <p:spPr>
          <a:xfrm>
            <a:off x="3558096" y="4656750"/>
            <a:ext cx="1505926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Secondary</a:t>
            </a:r>
            <a:endParaRPr lang="en" sz="1800" dirty="0">
              <a:latin typeface="Calibri" pitchFamily="34" charset="0"/>
            </a:endParaRPr>
          </a:p>
        </p:txBody>
      </p:sp>
      <p:sp>
        <p:nvSpPr>
          <p:cNvPr id="33" name="Shape 411"/>
          <p:cNvSpPr txBox="1"/>
          <p:nvPr/>
        </p:nvSpPr>
        <p:spPr>
          <a:xfrm>
            <a:off x="5144904" y="4656750"/>
            <a:ext cx="831817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Leader</a:t>
            </a:r>
            <a:endParaRPr lang="en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Plan Overview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4872307" y="2539187"/>
            <a:ext cx="3263273" cy="1028538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" sz="2000" kern="1200">
                <a:solidFill>
                  <a:srgbClr val="FFFFFF"/>
                </a:solidFill>
                <a:latin typeface="Calibri" pitchFamily="34" charset="0"/>
              </a:rPr>
              <a:t>Old Cluster</a:t>
            </a:r>
          </a:p>
        </p:txBody>
      </p:sp>
      <p:sp>
        <p:nvSpPr>
          <p:cNvPr id="380" name="Shape 380"/>
          <p:cNvSpPr/>
          <p:nvPr/>
        </p:nvSpPr>
        <p:spPr>
          <a:xfrm>
            <a:off x="554250" y="1276350"/>
            <a:ext cx="7782025" cy="363900"/>
          </a:xfrm>
          <a:prstGeom prst="flowChartProcess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" sz="2000" kern="1200" dirty="0">
                <a:solidFill>
                  <a:srgbClr val="FFFFFF"/>
                </a:solidFill>
                <a:latin typeface="Calibri" pitchFamily="34" charset="0"/>
              </a:rPr>
              <a:t>Outbrain Apps</a:t>
            </a:r>
          </a:p>
        </p:txBody>
      </p:sp>
      <p:cxnSp>
        <p:nvCxnSpPr>
          <p:cNvPr id="384" name="Shape 384"/>
          <p:cNvCxnSpPr/>
          <p:nvPr/>
        </p:nvCxnSpPr>
        <p:spPr>
          <a:xfrm rot="10800000">
            <a:off x="1828051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5" name="Shape 385"/>
          <p:cNvCxnSpPr/>
          <p:nvPr/>
        </p:nvCxnSpPr>
        <p:spPr>
          <a:xfrm rot="10800000">
            <a:off x="1889415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6" name="Shape 386"/>
          <p:cNvCxnSpPr/>
          <p:nvPr/>
        </p:nvCxnSpPr>
        <p:spPr>
          <a:xfrm rot="10800000">
            <a:off x="6169236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7" name="Shape 387"/>
          <p:cNvCxnSpPr/>
          <p:nvPr/>
        </p:nvCxnSpPr>
        <p:spPr>
          <a:xfrm rot="10800000">
            <a:off x="6236526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8" name="Shape 388"/>
          <p:cNvCxnSpPr/>
          <p:nvPr/>
        </p:nvCxnSpPr>
        <p:spPr>
          <a:xfrm rot="10800000">
            <a:off x="6709924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9" name="Shape 389"/>
          <p:cNvCxnSpPr/>
          <p:nvPr/>
        </p:nvCxnSpPr>
        <p:spPr>
          <a:xfrm rot="10800000">
            <a:off x="6768590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0" name="Shape 390"/>
          <p:cNvCxnSpPr/>
          <p:nvPr/>
        </p:nvCxnSpPr>
        <p:spPr>
          <a:xfrm rot="10800000">
            <a:off x="6651257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1" name="Shape 391"/>
          <p:cNvCxnSpPr/>
          <p:nvPr/>
        </p:nvCxnSpPr>
        <p:spPr>
          <a:xfrm rot="10800000">
            <a:off x="6592590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2" name="Shape 392"/>
          <p:cNvCxnSpPr/>
          <p:nvPr/>
        </p:nvCxnSpPr>
        <p:spPr>
          <a:xfrm rot="10800000">
            <a:off x="7065976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3" name="Shape 393"/>
          <p:cNvCxnSpPr/>
          <p:nvPr/>
        </p:nvCxnSpPr>
        <p:spPr>
          <a:xfrm rot="10800000">
            <a:off x="7133267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4" name="Shape 394"/>
          <p:cNvCxnSpPr/>
          <p:nvPr/>
        </p:nvCxnSpPr>
        <p:spPr>
          <a:xfrm rot="10800000">
            <a:off x="7200558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5" name="Shape 395"/>
          <p:cNvCxnSpPr/>
          <p:nvPr/>
        </p:nvCxnSpPr>
        <p:spPr>
          <a:xfrm rot="10800000">
            <a:off x="6312581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6" name="Shape 396"/>
          <p:cNvSpPr/>
          <p:nvPr/>
        </p:nvSpPr>
        <p:spPr>
          <a:xfrm>
            <a:off x="960707" y="2539187"/>
            <a:ext cx="3263274" cy="1028538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" sz="2000" kern="1200" dirty="0">
                <a:solidFill>
                  <a:srgbClr val="FFFFFF"/>
                </a:solidFill>
                <a:latin typeface="Calibri" pitchFamily="34" charset="0"/>
              </a:rPr>
              <a:t>New Cluster</a:t>
            </a:r>
          </a:p>
        </p:txBody>
      </p:sp>
      <p:cxnSp>
        <p:nvCxnSpPr>
          <p:cNvPr id="400" name="Shape 400"/>
          <p:cNvCxnSpPr/>
          <p:nvPr/>
        </p:nvCxnSpPr>
        <p:spPr>
          <a:xfrm rot="10800000">
            <a:off x="5783429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1" name="Shape 401"/>
          <p:cNvCxnSpPr/>
          <p:nvPr/>
        </p:nvCxnSpPr>
        <p:spPr>
          <a:xfrm rot="10800000">
            <a:off x="5844793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3" name="Shape 403"/>
          <p:cNvCxnSpPr/>
          <p:nvPr/>
        </p:nvCxnSpPr>
        <p:spPr>
          <a:xfrm flipH="1">
            <a:off x="6415804" y="16402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4" name="Shape 404"/>
          <p:cNvCxnSpPr/>
          <p:nvPr/>
        </p:nvCxnSpPr>
        <p:spPr>
          <a:xfrm flipH="1">
            <a:off x="6591945" y="16402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5" name="Shape 405"/>
          <p:cNvCxnSpPr/>
          <p:nvPr/>
        </p:nvCxnSpPr>
        <p:spPr>
          <a:xfrm flipH="1">
            <a:off x="6768085" y="16402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6" name="Shape 406"/>
          <p:cNvCxnSpPr/>
          <p:nvPr/>
        </p:nvCxnSpPr>
        <p:spPr>
          <a:xfrm flipH="1">
            <a:off x="6239664" y="1640255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7" name="Shape 407"/>
          <p:cNvCxnSpPr/>
          <p:nvPr/>
        </p:nvCxnSpPr>
        <p:spPr>
          <a:xfrm flipH="1">
            <a:off x="2433754" y="16330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8" name="Shape 408"/>
          <p:cNvCxnSpPr/>
          <p:nvPr/>
        </p:nvCxnSpPr>
        <p:spPr>
          <a:xfrm flipH="1">
            <a:off x="2609895" y="16330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9" name="Shape 409"/>
          <p:cNvCxnSpPr/>
          <p:nvPr/>
        </p:nvCxnSpPr>
        <p:spPr>
          <a:xfrm flipH="1">
            <a:off x="2786035" y="16330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0" name="Shape 410"/>
          <p:cNvCxnSpPr/>
          <p:nvPr/>
        </p:nvCxnSpPr>
        <p:spPr>
          <a:xfrm flipH="1">
            <a:off x="2257614" y="1633030"/>
            <a:ext cx="900" cy="89910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1" name="Shape 411"/>
          <p:cNvSpPr txBox="1"/>
          <p:nvPr/>
        </p:nvSpPr>
        <p:spPr>
          <a:xfrm>
            <a:off x="5339400" y="1857858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>
                <a:latin typeface="Calibri" pitchFamily="34" charset="0"/>
              </a:rPr>
              <a:t>Events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1371600" y="1857870"/>
            <a:ext cx="1594800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Calibri" pitchFamily="34" charset="0"/>
              </a:rPr>
              <a:t>Events</a:t>
            </a:r>
          </a:p>
        </p:txBody>
      </p:sp>
      <p:cxnSp>
        <p:nvCxnSpPr>
          <p:cNvPr id="413" name="Shape 413"/>
          <p:cNvCxnSpPr/>
          <p:nvPr/>
        </p:nvCxnSpPr>
        <p:spPr>
          <a:xfrm rot="10800000">
            <a:off x="2285251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4" name="Shape 414"/>
          <p:cNvCxnSpPr/>
          <p:nvPr/>
        </p:nvCxnSpPr>
        <p:spPr>
          <a:xfrm rot="10800000">
            <a:off x="2346615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6" name="Shape 416"/>
          <p:cNvCxnSpPr/>
          <p:nvPr/>
        </p:nvCxnSpPr>
        <p:spPr>
          <a:xfrm rot="10800000">
            <a:off x="2742451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7" name="Shape 417"/>
          <p:cNvCxnSpPr/>
          <p:nvPr/>
        </p:nvCxnSpPr>
        <p:spPr>
          <a:xfrm rot="10800000">
            <a:off x="2803815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9" name="Shape 419"/>
          <p:cNvCxnSpPr/>
          <p:nvPr/>
        </p:nvCxnSpPr>
        <p:spPr>
          <a:xfrm rot="10800000">
            <a:off x="3199651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0" name="Shape 420"/>
          <p:cNvCxnSpPr/>
          <p:nvPr/>
        </p:nvCxnSpPr>
        <p:spPr>
          <a:xfrm rot="10800000">
            <a:off x="3261015" y="3574767"/>
            <a:ext cx="0" cy="36390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4" name="Shape 424"/>
          <p:cNvSpPr/>
          <p:nvPr/>
        </p:nvSpPr>
        <p:spPr>
          <a:xfrm>
            <a:off x="1676400" y="3938667"/>
            <a:ext cx="379500" cy="2670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A’</a:t>
            </a:r>
          </a:p>
        </p:txBody>
      </p:sp>
      <p:sp>
        <p:nvSpPr>
          <p:cNvPr id="425" name="Shape 425"/>
          <p:cNvSpPr/>
          <p:nvPr/>
        </p:nvSpPr>
        <p:spPr>
          <a:xfrm>
            <a:off x="2133600" y="3938667"/>
            <a:ext cx="379500" cy="2670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B’</a:t>
            </a:r>
          </a:p>
        </p:txBody>
      </p:sp>
      <p:sp>
        <p:nvSpPr>
          <p:cNvPr id="426" name="Shape 426"/>
          <p:cNvSpPr/>
          <p:nvPr/>
        </p:nvSpPr>
        <p:spPr>
          <a:xfrm>
            <a:off x="2590800" y="3938667"/>
            <a:ext cx="379500" cy="2670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C’</a:t>
            </a:r>
          </a:p>
        </p:txBody>
      </p:sp>
      <p:sp>
        <p:nvSpPr>
          <p:cNvPr id="427" name="Shape 427"/>
          <p:cNvSpPr/>
          <p:nvPr/>
        </p:nvSpPr>
        <p:spPr>
          <a:xfrm>
            <a:off x="3048000" y="3938667"/>
            <a:ext cx="379500" cy="2670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D’</a:t>
            </a:r>
          </a:p>
        </p:txBody>
      </p:sp>
      <p:sp>
        <p:nvSpPr>
          <p:cNvPr id="428" name="Shape 428"/>
          <p:cNvSpPr/>
          <p:nvPr/>
        </p:nvSpPr>
        <p:spPr>
          <a:xfrm>
            <a:off x="6118779" y="3938667"/>
            <a:ext cx="294600" cy="2670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9" name="Shape 429"/>
          <p:cNvSpPr/>
          <p:nvPr/>
        </p:nvSpPr>
        <p:spPr>
          <a:xfrm>
            <a:off x="6992093" y="3938667"/>
            <a:ext cx="294600" cy="2670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30" name="Shape 430"/>
          <p:cNvSpPr/>
          <p:nvPr/>
        </p:nvSpPr>
        <p:spPr>
          <a:xfrm>
            <a:off x="6555436" y="3938667"/>
            <a:ext cx="294600" cy="2670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1" name="Shape 431"/>
          <p:cNvSpPr/>
          <p:nvPr/>
        </p:nvSpPr>
        <p:spPr>
          <a:xfrm>
            <a:off x="5682122" y="3938667"/>
            <a:ext cx="294600" cy="2670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7" name="Shape 424"/>
          <p:cNvSpPr/>
          <p:nvPr/>
        </p:nvSpPr>
        <p:spPr>
          <a:xfrm>
            <a:off x="3124200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8" name="Shape 424"/>
          <p:cNvSpPr/>
          <p:nvPr/>
        </p:nvSpPr>
        <p:spPr>
          <a:xfrm>
            <a:off x="4711009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9" name="Shape 411"/>
          <p:cNvSpPr txBox="1"/>
          <p:nvPr/>
        </p:nvSpPr>
        <p:spPr>
          <a:xfrm>
            <a:off x="3558096" y="4656750"/>
            <a:ext cx="1505926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Secondary</a:t>
            </a:r>
            <a:endParaRPr lang="en" sz="1800" dirty="0">
              <a:latin typeface="Calibri" pitchFamily="34" charset="0"/>
            </a:endParaRPr>
          </a:p>
        </p:txBody>
      </p:sp>
      <p:sp>
        <p:nvSpPr>
          <p:cNvPr id="60" name="Shape 411"/>
          <p:cNvSpPr txBox="1"/>
          <p:nvPr/>
        </p:nvSpPr>
        <p:spPr>
          <a:xfrm>
            <a:off x="5144904" y="4656750"/>
            <a:ext cx="831817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Leader</a:t>
            </a:r>
            <a:endParaRPr lang="en" sz="1800" dirty="0">
              <a:latin typeface="Calibri" pitchFamily="34" charset="0"/>
            </a:endParaRPr>
          </a:p>
        </p:txBody>
      </p:sp>
      <p:pic>
        <p:nvPicPr>
          <p:cNvPr id="61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15" y="2639737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86" y="2639743"/>
            <a:ext cx="1182035" cy="8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73038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842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73038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8421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73038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8421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73038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8421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0" animBg="1"/>
      <p:bldP spid="425" grpId="0" animBg="1"/>
      <p:bldP spid="426" grpId="0" animBg="1"/>
      <p:bldP spid="4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Goals for the Implementation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Continuous </a:t>
            </a:r>
            <a:r>
              <a:rPr lang="en-US" sz="2800" dirty="0">
                <a:latin typeface="Calibri" pitchFamily="34" charset="0"/>
              </a:rPr>
              <a:t>development </a:t>
            </a:r>
            <a:endParaRPr lang="en-US" sz="2800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Minimize workflows developers intervention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Reduce noise &amp; friction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5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Workflow Repository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" name="Shape 172"/>
          <p:cNvSpPr/>
          <p:nvPr/>
        </p:nvSpPr>
        <p:spPr>
          <a:xfrm>
            <a:off x="2057149" y="1276350"/>
            <a:ext cx="4579578" cy="9906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pic>
        <p:nvPicPr>
          <p:cNvPr id="6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069" y="1375516"/>
            <a:ext cx="2086034" cy="994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80"/>
          <p:cNvSpPr/>
          <p:nvPr/>
        </p:nvSpPr>
        <p:spPr>
          <a:xfrm>
            <a:off x="2171234" y="2834706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Workflow Engine A</a:t>
            </a:r>
          </a:p>
        </p:txBody>
      </p:sp>
      <p:cxnSp>
        <p:nvCxnSpPr>
          <p:cNvPr id="8" name="Shape 182"/>
          <p:cNvCxnSpPr/>
          <p:nvPr/>
        </p:nvCxnSpPr>
        <p:spPr>
          <a:xfrm rot="10800000">
            <a:off x="4380695" y="2266950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183"/>
          <p:cNvCxnSpPr/>
          <p:nvPr/>
        </p:nvCxnSpPr>
        <p:spPr>
          <a:xfrm rot="10800000">
            <a:off x="41703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" name="Shape 185"/>
          <p:cNvSpPr/>
          <p:nvPr/>
        </p:nvSpPr>
        <p:spPr>
          <a:xfrm>
            <a:off x="3542834" y="2834706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Workflow Engine B</a:t>
            </a:r>
          </a:p>
        </p:txBody>
      </p:sp>
      <p:cxnSp>
        <p:nvCxnSpPr>
          <p:cNvPr id="11" name="Shape 186"/>
          <p:cNvCxnSpPr/>
          <p:nvPr/>
        </p:nvCxnSpPr>
        <p:spPr>
          <a:xfrm rot="10800000">
            <a:off x="39417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187"/>
          <p:cNvCxnSpPr/>
          <p:nvPr/>
        </p:nvCxnSpPr>
        <p:spPr>
          <a:xfrm rot="10800000">
            <a:off x="6209495" y="2266950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188"/>
          <p:cNvCxnSpPr/>
          <p:nvPr/>
        </p:nvCxnSpPr>
        <p:spPr>
          <a:xfrm rot="10800000">
            <a:off x="59991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" name="Shape 189"/>
          <p:cNvSpPr/>
          <p:nvPr/>
        </p:nvSpPr>
        <p:spPr>
          <a:xfrm>
            <a:off x="5371634" y="2834706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Workflow Engine Z</a:t>
            </a:r>
          </a:p>
        </p:txBody>
      </p:sp>
      <p:cxnSp>
        <p:nvCxnSpPr>
          <p:cNvPr id="15" name="Shape 190"/>
          <p:cNvCxnSpPr/>
          <p:nvPr/>
        </p:nvCxnSpPr>
        <p:spPr>
          <a:xfrm rot="10800000">
            <a:off x="57705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191"/>
          <p:cNvCxnSpPr/>
          <p:nvPr/>
        </p:nvCxnSpPr>
        <p:spPr>
          <a:xfrm rot="10800000">
            <a:off x="3009095" y="2266950"/>
            <a:ext cx="0" cy="59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92"/>
          <p:cNvCxnSpPr/>
          <p:nvPr/>
        </p:nvCxnSpPr>
        <p:spPr>
          <a:xfrm rot="10800000">
            <a:off x="27987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193"/>
          <p:cNvCxnSpPr/>
          <p:nvPr/>
        </p:nvCxnSpPr>
        <p:spPr>
          <a:xfrm rot="10800000">
            <a:off x="2570145" y="2267025"/>
            <a:ext cx="0" cy="563700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" name="Shape 194"/>
          <p:cNvSpPr txBox="1"/>
          <p:nvPr/>
        </p:nvSpPr>
        <p:spPr>
          <a:xfrm>
            <a:off x="4781856" y="2746340"/>
            <a:ext cx="15030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100">
                <a:latin typeface="Calibri" pitchFamily="34" charset="0"/>
              </a:rPr>
              <a:t>...</a:t>
            </a:r>
          </a:p>
        </p:txBody>
      </p:sp>
      <p:sp>
        <p:nvSpPr>
          <p:cNvPr id="20" name="Shape 180"/>
          <p:cNvSpPr/>
          <p:nvPr/>
        </p:nvSpPr>
        <p:spPr>
          <a:xfrm>
            <a:off x="3552681" y="4053450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Workflow Repository</a:t>
            </a:r>
            <a:endParaRPr lang="en" dirty="0">
              <a:latin typeface="Calibri" pitchFamily="34" charset="0"/>
            </a:endParaRPr>
          </a:p>
        </p:txBody>
      </p:sp>
      <p:cxnSp>
        <p:nvCxnSpPr>
          <p:cNvPr id="21" name="Shape 193"/>
          <p:cNvCxnSpPr>
            <a:stCxn id="7" idx="2"/>
          </p:cNvCxnSpPr>
          <p:nvPr/>
        </p:nvCxnSpPr>
        <p:spPr>
          <a:xfrm>
            <a:off x="2746934" y="3486606"/>
            <a:ext cx="1194810" cy="551219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193"/>
          <p:cNvCxnSpPr>
            <a:stCxn id="10" idx="2"/>
            <a:endCxn id="20" idx="0"/>
          </p:cNvCxnSpPr>
          <p:nvPr/>
        </p:nvCxnSpPr>
        <p:spPr>
          <a:xfrm>
            <a:off x="4118534" y="3486606"/>
            <a:ext cx="9847" cy="566844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7" name="Shape 193"/>
          <p:cNvCxnSpPr>
            <a:stCxn id="14" idx="2"/>
          </p:cNvCxnSpPr>
          <p:nvPr/>
        </p:nvCxnSpPr>
        <p:spPr>
          <a:xfrm flipH="1">
            <a:off x="4380695" y="3486606"/>
            <a:ext cx="1566639" cy="555294"/>
          </a:xfrm>
          <a:prstGeom prst="straightConnector1">
            <a:avLst/>
          </a:prstGeom>
          <a:noFill/>
          <a:ln w="952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Shape 372"/>
          <p:cNvSpPr txBox="1"/>
          <p:nvPr/>
        </p:nvSpPr>
        <p:spPr>
          <a:xfrm>
            <a:off x="5164695" y="3710675"/>
            <a:ext cx="1668900" cy="6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Get jobs for group Z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5" name="Shape 372"/>
          <p:cNvSpPr txBox="1"/>
          <p:nvPr/>
        </p:nvSpPr>
        <p:spPr>
          <a:xfrm>
            <a:off x="1828800" y="3714750"/>
            <a:ext cx="1668900" cy="6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Get jobs for group A</a:t>
            </a:r>
            <a:endParaRPr lang="en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How is </a:t>
            </a:r>
            <a:r>
              <a:rPr lang="en" dirty="0" smtClean="0">
                <a:latin typeface="Calibri" pitchFamily="34" charset="0"/>
              </a:rPr>
              <a:t>a Workflow </a:t>
            </a:r>
            <a:r>
              <a:rPr lang="en" dirty="0">
                <a:latin typeface="Calibri" pitchFamily="34" charset="0"/>
              </a:rPr>
              <a:t>Defined</a:t>
            </a:r>
          </a:p>
        </p:txBody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3200" dirty="0" smtClean="0">
                <a:latin typeface="Calibri" pitchFamily="34" charset="0"/>
              </a:rPr>
              <a:t>Declarative </a:t>
            </a:r>
            <a:r>
              <a:rPr lang="en" sz="3200" dirty="0">
                <a:latin typeface="Calibri" pitchFamily="34" charset="0"/>
              </a:rPr>
              <a:t>definition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</a:rPr>
              <a:t>M</a:t>
            </a:r>
            <a:r>
              <a:rPr lang="en" sz="3200" dirty="0" err="1" smtClean="0">
                <a:latin typeface="Calibri" pitchFamily="34" charset="0"/>
              </a:rPr>
              <a:t>ultiple</a:t>
            </a:r>
            <a:r>
              <a:rPr lang="en" sz="3200" dirty="0" smtClean="0">
                <a:latin typeface="Calibri" pitchFamily="34" charset="0"/>
              </a:rPr>
              <a:t> </a:t>
            </a:r>
            <a:r>
              <a:rPr lang="en" sz="3200" dirty="0">
                <a:latin typeface="Calibri" pitchFamily="34" charset="0"/>
              </a:rPr>
              <a:t>tasks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</a:rPr>
              <a:t>C</a:t>
            </a:r>
            <a:r>
              <a:rPr lang="en" sz="3200" dirty="0" err="1" smtClean="0">
                <a:latin typeface="Calibri" pitchFamily="34" charset="0"/>
              </a:rPr>
              <a:t>onfiguration</a:t>
            </a:r>
            <a:endParaRPr sz="32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Calibri" pitchFamily="34" charset="0"/>
              </a:rPr>
              <a:t>Task Types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311700" y="10477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</a:pPr>
            <a:r>
              <a:rPr lang="en" sz="2400" dirty="0">
                <a:latin typeface="Calibri" pitchFamily="34" charset="0"/>
              </a:rPr>
              <a:t>Each </a:t>
            </a:r>
            <a:r>
              <a:rPr lang="en" sz="2400" dirty="0" smtClean="0">
                <a:latin typeface="Calibri" pitchFamily="34" charset="0"/>
              </a:rPr>
              <a:t>task can </a:t>
            </a:r>
            <a:r>
              <a:rPr lang="en" sz="2400" dirty="0">
                <a:latin typeface="Calibri" pitchFamily="34" charset="0"/>
              </a:rPr>
              <a:t>be </a:t>
            </a:r>
            <a:r>
              <a:rPr lang="en" sz="2400" dirty="0" smtClean="0">
                <a:latin typeface="Calibri" pitchFamily="34" charset="0"/>
              </a:rPr>
              <a:t>one </a:t>
            </a:r>
            <a:r>
              <a:rPr lang="en" sz="2400" dirty="0">
                <a:latin typeface="Calibri" pitchFamily="34" charset="0"/>
              </a:rPr>
              <a:t>of </a:t>
            </a:r>
            <a:r>
              <a:rPr lang="en" sz="2400" dirty="0" smtClean="0">
                <a:latin typeface="Calibri" pitchFamily="34" charset="0"/>
              </a:rPr>
              <a:t>many task types</a:t>
            </a:r>
            <a:endParaRPr lang="en-US" sz="2400" dirty="0" smtClean="0">
              <a:latin typeface="Calibri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smtClean="0">
                <a:latin typeface="Calibri" pitchFamily="34" charset="0"/>
              </a:rPr>
              <a:t>T</a:t>
            </a:r>
            <a:r>
              <a:rPr lang="en" sz="2400" dirty="0" smtClean="0">
                <a:latin typeface="Calibri" pitchFamily="34" charset="0"/>
              </a:rPr>
              <a:t>wo examples: </a:t>
            </a:r>
          </a:p>
          <a:p>
            <a:pPr marL="571500" lvl="0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" sz="2400" dirty="0">
                <a:latin typeface="Calibri" pitchFamily="34" charset="0"/>
              </a:rPr>
              <a:t>Hive query configured with:</a:t>
            </a:r>
          </a:p>
          <a:p>
            <a:pPr marL="1028700" lvl="1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1800" dirty="0" smtClean="0">
                <a:latin typeface="Calibri" pitchFamily="34" charset="0"/>
              </a:rPr>
              <a:t>HQL query</a:t>
            </a:r>
            <a:endParaRPr lang="en" sz="1800" dirty="0">
              <a:latin typeface="Calibri" pitchFamily="34" charset="0"/>
            </a:endParaRPr>
          </a:p>
          <a:p>
            <a:pPr marL="1028700" lvl="1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1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Target hadoop cluster</a:t>
            </a:r>
            <a:endParaRPr lang="en" sz="1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571500" lvl="0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" sz="2400" dirty="0">
                <a:latin typeface="Calibri" pitchFamily="34" charset="0"/>
              </a:rPr>
              <a:t>Sqoop ETL configured with:</a:t>
            </a:r>
          </a:p>
          <a:p>
            <a:pPr marL="1028700" lvl="1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1800" dirty="0">
                <a:latin typeface="Calibri" pitchFamily="34" charset="0"/>
              </a:rPr>
              <a:t>Sql query</a:t>
            </a:r>
          </a:p>
          <a:p>
            <a:pPr marL="1028700" lvl="1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1800" dirty="0">
                <a:latin typeface="Calibri" pitchFamily="34" charset="0"/>
              </a:rPr>
              <a:t>Source mysql database</a:t>
            </a:r>
          </a:p>
          <a:p>
            <a:pPr marL="1028700" lvl="1" indent="-342900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" sz="1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Target hadoop cluster </a:t>
            </a:r>
            <a:endParaRPr sz="1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3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1387703" y="1111850"/>
            <a:ext cx="2384478" cy="522423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900" dirty="0">
                <a:latin typeface="Calibri" pitchFamily="34" charset="0"/>
              </a:rPr>
              <a:t>New Cluster</a:t>
            </a:r>
          </a:p>
        </p:txBody>
      </p:sp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Rewriting Flow Definitions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6" name="Shape 325"/>
          <p:cNvSpPr/>
          <p:nvPr/>
        </p:nvSpPr>
        <p:spPr>
          <a:xfrm>
            <a:off x="5133975" y="1111850"/>
            <a:ext cx="2384478" cy="522423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900" dirty="0">
                <a:latin typeface="Calibri" pitchFamily="34" charset="0"/>
              </a:rPr>
              <a:t>Old Cluster</a:t>
            </a:r>
          </a:p>
        </p:txBody>
      </p:sp>
      <p:pic>
        <p:nvPicPr>
          <p:cNvPr id="28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56" y="1018960"/>
            <a:ext cx="979715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hadoop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05" y="1018961"/>
            <a:ext cx="979715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hape 424"/>
          <p:cNvSpPr/>
          <p:nvPr/>
        </p:nvSpPr>
        <p:spPr>
          <a:xfrm>
            <a:off x="3124200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Shape 424"/>
          <p:cNvSpPr/>
          <p:nvPr/>
        </p:nvSpPr>
        <p:spPr>
          <a:xfrm>
            <a:off x="4711009" y="4857750"/>
            <a:ext cx="341400" cy="1335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2" name="Shape 411"/>
          <p:cNvSpPr txBox="1"/>
          <p:nvPr/>
        </p:nvSpPr>
        <p:spPr>
          <a:xfrm>
            <a:off x="3558096" y="4656750"/>
            <a:ext cx="1505926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Secondary</a:t>
            </a:r>
            <a:endParaRPr lang="en" sz="1800" dirty="0">
              <a:latin typeface="Calibri" pitchFamily="34" charset="0"/>
            </a:endParaRPr>
          </a:p>
        </p:txBody>
      </p:sp>
      <p:sp>
        <p:nvSpPr>
          <p:cNvPr id="33" name="Shape 411"/>
          <p:cNvSpPr txBox="1"/>
          <p:nvPr/>
        </p:nvSpPr>
        <p:spPr>
          <a:xfrm>
            <a:off x="5144904" y="4656750"/>
            <a:ext cx="831817" cy="3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Leader</a:t>
            </a:r>
            <a:endParaRPr lang="en" sz="1800" dirty="0">
              <a:latin typeface="Calibri" pitchFamily="34" charset="0"/>
            </a:endParaRPr>
          </a:p>
        </p:txBody>
      </p:sp>
      <p:cxnSp>
        <p:nvCxnSpPr>
          <p:cNvPr id="34" name="Shape 327"/>
          <p:cNvCxnSpPr/>
          <p:nvPr/>
        </p:nvCxnSpPr>
        <p:spPr>
          <a:xfrm rot="10800000">
            <a:off x="6548303" y="1658725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" name="Shape 328"/>
          <p:cNvCxnSpPr/>
          <p:nvPr/>
        </p:nvCxnSpPr>
        <p:spPr>
          <a:xfrm rot="10800000">
            <a:off x="6126099" y="1657350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hape 331"/>
          <p:cNvSpPr/>
          <p:nvPr/>
        </p:nvSpPr>
        <p:spPr>
          <a:xfrm>
            <a:off x="5732250" y="2035539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27303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</a:rPr>
              <a:t>WFE A</a:t>
            </a:r>
          </a:p>
        </p:txBody>
      </p:sp>
      <p:cxnSp>
        <p:nvCxnSpPr>
          <p:cNvPr id="38" name="Shape 332"/>
          <p:cNvCxnSpPr/>
          <p:nvPr/>
        </p:nvCxnSpPr>
        <p:spPr>
          <a:xfrm rot="10800000">
            <a:off x="6408497" y="165872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" name="Shape 333"/>
          <p:cNvCxnSpPr/>
          <p:nvPr/>
        </p:nvCxnSpPr>
        <p:spPr>
          <a:xfrm rot="10800000">
            <a:off x="6262317" y="165872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336"/>
          <p:cNvCxnSpPr>
            <a:endCxn id="42" idx="3"/>
          </p:cNvCxnSpPr>
          <p:nvPr/>
        </p:nvCxnSpPr>
        <p:spPr>
          <a:xfrm flipH="1" flipV="1">
            <a:off x="4676961" y="1801873"/>
            <a:ext cx="1055290" cy="512192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338"/>
          <p:cNvSpPr/>
          <p:nvPr/>
        </p:nvSpPr>
        <p:spPr>
          <a:xfrm>
            <a:off x="2036550" y="2036914"/>
            <a:ext cx="1182900" cy="556800"/>
          </a:xfrm>
          <a:prstGeom prst="roundRect">
            <a:avLst>
              <a:gd name="adj" fmla="val 16667"/>
            </a:avLst>
          </a:prstGeom>
          <a:solidFill>
            <a:srgbClr val="F0842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n" kern="1200" dirty="0">
                <a:solidFill>
                  <a:srgbClr val="FFFFFF"/>
                </a:solidFill>
                <a:latin typeface="Calibri" pitchFamily="34" charset="0"/>
              </a:rPr>
              <a:t>WFE A’</a:t>
            </a:r>
          </a:p>
        </p:txBody>
      </p:sp>
      <p:pic>
        <p:nvPicPr>
          <p:cNvPr id="42" name="Shape 337" descr="Image result for mysql ic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989" y="1630406"/>
            <a:ext cx="342972" cy="3429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Shape 339"/>
          <p:cNvCxnSpPr/>
          <p:nvPr/>
        </p:nvCxnSpPr>
        <p:spPr>
          <a:xfrm rot="10800000">
            <a:off x="2814503" y="1658725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" name="Shape 340"/>
          <p:cNvCxnSpPr/>
          <p:nvPr/>
        </p:nvCxnSpPr>
        <p:spPr>
          <a:xfrm rot="10800000">
            <a:off x="2392299" y="1657350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341"/>
          <p:cNvCxnSpPr/>
          <p:nvPr/>
        </p:nvCxnSpPr>
        <p:spPr>
          <a:xfrm rot="10800000">
            <a:off x="2674697" y="165872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342"/>
          <p:cNvCxnSpPr/>
          <p:nvPr/>
        </p:nvCxnSpPr>
        <p:spPr>
          <a:xfrm rot="10800000">
            <a:off x="2528517" y="1658721"/>
            <a:ext cx="0" cy="36960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47" name="Shape 3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8740" y="2025830"/>
            <a:ext cx="391802" cy="262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Shape 344"/>
          <p:cNvCxnSpPr>
            <a:stCxn id="37" idx="1"/>
            <a:endCxn id="47" idx="3"/>
          </p:cNvCxnSpPr>
          <p:nvPr/>
        </p:nvCxnSpPr>
        <p:spPr>
          <a:xfrm flipH="1" flipV="1">
            <a:off x="4680542" y="2157238"/>
            <a:ext cx="1051708" cy="156701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49" name="Shape 345" descr="Image result for vertica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1059" y="2387013"/>
            <a:ext cx="391794" cy="39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hape 346"/>
          <p:cNvCxnSpPr>
            <a:stCxn id="37" idx="1"/>
            <a:endCxn id="49" idx="3"/>
          </p:cNvCxnSpPr>
          <p:nvPr/>
        </p:nvCxnSpPr>
        <p:spPr>
          <a:xfrm flipH="1">
            <a:off x="4702853" y="2313939"/>
            <a:ext cx="1029397" cy="268949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" name="Shape 180"/>
          <p:cNvSpPr/>
          <p:nvPr/>
        </p:nvSpPr>
        <p:spPr>
          <a:xfrm>
            <a:off x="3657600" y="3727500"/>
            <a:ext cx="1151400" cy="6519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Workflow Repository</a:t>
            </a:r>
            <a:endParaRPr lang="en" dirty="0">
              <a:latin typeface="Calibri" pitchFamily="34" charset="0"/>
            </a:endParaRPr>
          </a:p>
        </p:txBody>
      </p:sp>
      <p:cxnSp>
        <p:nvCxnSpPr>
          <p:cNvPr id="57" name="Shape 346"/>
          <p:cNvCxnSpPr>
            <a:stCxn id="56" idx="0"/>
            <a:endCxn id="37" idx="2"/>
          </p:cNvCxnSpPr>
          <p:nvPr/>
        </p:nvCxnSpPr>
        <p:spPr>
          <a:xfrm flipV="1">
            <a:off x="4233300" y="2592339"/>
            <a:ext cx="2090400" cy="1135161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61" name="Shape 346"/>
          <p:cNvCxnSpPr>
            <a:stCxn id="56" idx="0"/>
            <a:endCxn id="41" idx="2"/>
          </p:cNvCxnSpPr>
          <p:nvPr/>
        </p:nvCxnSpPr>
        <p:spPr>
          <a:xfrm flipH="1" flipV="1">
            <a:off x="2628000" y="2593714"/>
            <a:ext cx="1605300" cy="1133786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66" name="Shape 411"/>
          <p:cNvSpPr txBox="1"/>
          <p:nvPr/>
        </p:nvSpPr>
        <p:spPr>
          <a:xfrm>
            <a:off x="1581029" y="3678796"/>
            <a:ext cx="2275142" cy="10410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 smtClean="0">
                <a:latin typeface="Calibri" pitchFamily="34" charset="0"/>
              </a:rPr>
              <a:t>Rewrite the flows dynamically!</a:t>
            </a:r>
            <a:endParaRPr lang="en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Rewrite Strategies – Endless </a:t>
            </a:r>
            <a:r>
              <a:rPr lang="en-US" dirty="0" smtClean="0">
                <a:latin typeface="Calibri" pitchFamily="34" charset="0"/>
              </a:rPr>
              <a:t>P</a:t>
            </a:r>
            <a:r>
              <a:rPr lang="en" dirty="0" smtClean="0">
                <a:latin typeface="Calibri" pitchFamily="34" charset="0"/>
              </a:rPr>
              <a:t>ossibilities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/>
            </a:pPr>
            <a:r>
              <a:rPr lang="en-US" sz="2800" dirty="0" smtClean="0">
                <a:latin typeface="Calibri" pitchFamily="34" charset="0"/>
              </a:rPr>
              <a:t>Filter flows with external side effects</a:t>
            </a:r>
          </a:p>
          <a:p>
            <a:pPr marL="342900" lvl="0" indent="-342900" rtl="0">
              <a:spcBef>
                <a:spcPts val="0"/>
              </a:spcBef>
              <a:buAutoNum type="arabicPeriod"/>
            </a:pPr>
            <a:r>
              <a:rPr lang="en-US" sz="2800" dirty="0" smtClean="0">
                <a:latin typeface="Calibri" pitchFamily="34" charset="0"/>
              </a:rPr>
              <a:t>Change target Hadoop cluster</a:t>
            </a:r>
          </a:p>
          <a:p>
            <a:pPr marL="342900" lvl="0" indent="-342900" rtl="0">
              <a:spcBef>
                <a:spcPts val="0"/>
              </a:spcBef>
              <a:buAutoNum type="arabicPeriod"/>
            </a:pPr>
            <a:r>
              <a:rPr lang="en-US" sz="2800" dirty="0" smtClean="0">
                <a:latin typeface="Calibri" pitchFamily="34" charset="0"/>
              </a:rPr>
              <a:t>Redirect emails &amp; pager duties to our team</a:t>
            </a:r>
            <a:endParaRPr sz="28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 smtClean="0">
                <a:latin typeface="Calibri" pitchFamily="34" charset="0"/>
              </a:rPr>
              <a:t>Gradual </a:t>
            </a:r>
            <a:r>
              <a:rPr lang="en" sz="2800" dirty="0">
                <a:latin typeface="Calibri" pitchFamily="34" charset="0"/>
              </a:rPr>
              <a:t>process -&gt; Bounded risk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>
                <a:latin typeface="Calibri" pitchFamily="34" charset="0"/>
              </a:rPr>
              <a:t>Measuring not </a:t>
            </a:r>
            <a:r>
              <a:rPr lang="en" sz="2800" dirty="0" smtClean="0">
                <a:latin typeface="Calibri" pitchFamily="34" charset="0"/>
              </a:rPr>
              <a:t>guessing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 smtClean="0">
                <a:latin typeface="Calibri" pitchFamily="34" charset="0"/>
              </a:rPr>
              <a:t>Reversible process (</a:t>
            </a:r>
            <a:r>
              <a:rPr lang="en-US" sz="2800" dirty="0" smtClean="0">
                <a:latin typeface="Calibri" pitchFamily="34" charset="0"/>
              </a:rPr>
              <a:t>u</a:t>
            </a:r>
            <a:r>
              <a:rPr lang="en" sz="2800" dirty="0" err="1" smtClean="0">
                <a:latin typeface="Calibri" pitchFamily="34" charset="0"/>
              </a:rPr>
              <a:t>sed</a:t>
            </a:r>
            <a:r>
              <a:rPr lang="en" sz="2800" dirty="0" smtClean="0">
                <a:latin typeface="Calibri" pitchFamily="34" charset="0"/>
              </a:rPr>
              <a:t> multiple times!)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 smtClean="0">
                <a:latin typeface="Calibri" pitchFamily="34" charset="0"/>
              </a:rPr>
              <a:t>No </a:t>
            </a:r>
            <a:r>
              <a:rPr lang="en" sz="2800" dirty="0">
                <a:latin typeface="Calibri" pitchFamily="34" charset="0"/>
              </a:rPr>
              <a:t>flow code duplication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>
                <a:latin typeface="Calibri" pitchFamily="34" charset="0"/>
              </a:rPr>
              <a:t>Almost invisible process for flow </a:t>
            </a:r>
            <a:r>
              <a:rPr lang="en" sz="2800" dirty="0" smtClean="0">
                <a:latin typeface="Calibri" pitchFamily="34" charset="0"/>
              </a:rPr>
              <a:t>developers</a:t>
            </a:r>
            <a:endParaRPr lang="en" sz="2800" dirty="0">
              <a:latin typeface="Calibri" pitchFamily="34" charset="0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What Did We Achieve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Side by Side Comparison of Different Distributions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242274"/>
            <a:ext cx="3486150" cy="1236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47789" y="2897606"/>
            <a:ext cx="184731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200"/>
              </a:lnSpc>
            </a:pPr>
            <a:endParaRPr lang="en-US" sz="60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18" y="87794"/>
            <a:ext cx="4980608" cy="843668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08643" y="-101600"/>
            <a:ext cx="4980680" cy="5868675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97795" y="1016829"/>
            <a:ext cx="3281899" cy="326857"/>
            <a:chOff x="1282700" y="1488636"/>
            <a:chExt cx="3930650" cy="521957"/>
          </a:xfrm>
        </p:grpSpPr>
        <p:sp>
          <p:nvSpPr>
            <p:cNvPr id="25" name="Rectangle 24"/>
            <p:cNvSpPr/>
            <p:nvPr/>
          </p:nvSpPr>
          <p:spPr>
            <a:xfrm>
              <a:off x="1282700" y="1488636"/>
              <a:ext cx="3930650" cy="40640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INTERNAL DISCOVERY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ight Triangle 14"/>
            <p:cNvSpPr/>
            <p:nvPr/>
          </p:nvSpPr>
          <p:spPr>
            <a:xfrm rot="10800000" flipH="1">
              <a:off x="1288349" y="1888275"/>
              <a:ext cx="123825" cy="122318"/>
            </a:xfrm>
            <a:custGeom>
              <a:avLst/>
              <a:gdLst>
                <a:gd name="connsiteX0" fmla="*/ 0 w 249695"/>
                <a:gd name="connsiteY0" fmla="*/ 249695 h 249695"/>
                <a:gd name="connsiteX1" fmla="*/ 0 w 249695"/>
                <a:gd name="connsiteY1" fmla="*/ 0 h 249695"/>
                <a:gd name="connsiteX2" fmla="*/ 249695 w 249695"/>
                <a:gd name="connsiteY2" fmla="*/ 249695 h 249695"/>
                <a:gd name="connsiteX3" fmla="*/ 0 w 249695"/>
                <a:gd name="connsiteY3" fmla="*/ 249695 h 249695"/>
                <a:gd name="connsiteX0" fmla="*/ 0 w 249695"/>
                <a:gd name="connsiteY0" fmla="*/ 208420 h 208420"/>
                <a:gd name="connsiteX1" fmla="*/ 123825 w 249695"/>
                <a:gd name="connsiteY1" fmla="*/ 0 h 208420"/>
                <a:gd name="connsiteX2" fmla="*/ 249695 w 249695"/>
                <a:gd name="connsiteY2" fmla="*/ 208420 h 208420"/>
                <a:gd name="connsiteX3" fmla="*/ 0 w 249695"/>
                <a:gd name="connsiteY3" fmla="*/ 208420 h 208420"/>
                <a:gd name="connsiteX0" fmla="*/ 0 w 138570"/>
                <a:gd name="connsiteY0" fmla="*/ 208420 h 208420"/>
                <a:gd name="connsiteX1" fmla="*/ 123825 w 138570"/>
                <a:gd name="connsiteY1" fmla="*/ 0 h 208420"/>
                <a:gd name="connsiteX2" fmla="*/ 138570 w 138570"/>
                <a:gd name="connsiteY2" fmla="*/ 208420 h 208420"/>
                <a:gd name="connsiteX3" fmla="*/ 0 w 138570"/>
                <a:gd name="connsiteY3" fmla="*/ 208420 h 208420"/>
                <a:gd name="connsiteX0" fmla="*/ 0 w 123825"/>
                <a:gd name="connsiteY0" fmla="*/ 208420 h 208420"/>
                <a:gd name="connsiteX1" fmla="*/ 123825 w 123825"/>
                <a:gd name="connsiteY1" fmla="*/ 0 h 208420"/>
                <a:gd name="connsiteX2" fmla="*/ 122695 w 123825"/>
                <a:gd name="connsiteY2" fmla="*/ 208420 h 208420"/>
                <a:gd name="connsiteX3" fmla="*/ 0 w 123825"/>
                <a:gd name="connsiteY3" fmla="*/ 208420 h 2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08420">
                  <a:moveTo>
                    <a:pt x="0" y="208420"/>
                  </a:moveTo>
                  <a:lnTo>
                    <a:pt x="123825" y="0"/>
                  </a:lnTo>
                  <a:cubicBezTo>
                    <a:pt x="123448" y="69473"/>
                    <a:pt x="123072" y="138947"/>
                    <a:pt x="122695" y="208420"/>
                  </a:cubicBezTo>
                  <a:lnTo>
                    <a:pt x="0" y="20842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13442" y="2726049"/>
            <a:ext cx="1546990" cy="1095857"/>
            <a:chOff x="3917324" y="3627444"/>
            <a:chExt cx="1553487" cy="1467279"/>
          </a:xfrm>
        </p:grpSpPr>
        <p:grpSp>
          <p:nvGrpSpPr>
            <p:cNvPr id="29" name="Group 28"/>
            <p:cNvGrpSpPr/>
            <p:nvPr/>
          </p:nvGrpSpPr>
          <p:grpSpPr>
            <a:xfrm>
              <a:off x="3917324" y="3627444"/>
              <a:ext cx="1553487" cy="1467279"/>
              <a:chOff x="3918096" y="8359775"/>
              <a:chExt cx="1553487" cy="146727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918096" y="8359775"/>
                <a:ext cx="1553487" cy="14672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CNN-ORG-TEXTLINKS.png"/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2" r="1410" b="-4760"/>
              <a:stretch/>
            </p:blipFill>
            <p:spPr>
              <a:xfrm>
                <a:off x="3918097" y="8359775"/>
                <a:ext cx="1553486" cy="1467279"/>
              </a:xfrm>
              <a:prstGeom prst="rect">
                <a:avLst/>
              </a:prstGeom>
              <a:ln>
                <a:solidFill>
                  <a:srgbClr val="2F9CA5"/>
                </a:solidFill>
              </a:ln>
            </p:spPr>
          </p:pic>
        </p:grpSp>
        <p:pic>
          <p:nvPicPr>
            <p:cNvPr id="30" name="Picture 29" descr="Grey + Orange Recc by Amel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221" y="4978188"/>
              <a:ext cx="687534" cy="70266"/>
            </a:xfrm>
            <a:prstGeom prst="rect">
              <a:avLst/>
            </a:prstGeom>
          </p:spPr>
        </p:pic>
      </p:grpSp>
      <p:pic>
        <p:nvPicPr>
          <p:cNvPr id="33" name="Picture 32" descr="top-1x4-thumgs.pn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2027" b="7148"/>
          <a:stretch/>
        </p:blipFill>
        <p:spPr>
          <a:xfrm>
            <a:off x="2287501" y="1789698"/>
            <a:ext cx="3183498" cy="857376"/>
          </a:xfrm>
          <a:prstGeom prst="rect">
            <a:avLst/>
          </a:prstGeom>
          <a:ln>
            <a:solidFill>
              <a:srgbClr val="F08420"/>
            </a:solidFill>
          </a:ln>
        </p:spPr>
      </p:pic>
      <p:grpSp>
        <p:nvGrpSpPr>
          <p:cNvPr id="40" name="Group 39"/>
          <p:cNvGrpSpPr/>
          <p:nvPr/>
        </p:nvGrpSpPr>
        <p:grpSpPr>
          <a:xfrm>
            <a:off x="1997528" y="1016828"/>
            <a:ext cx="3281899" cy="331091"/>
            <a:chOff x="1282700" y="1468357"/>
            <a:chExt cx="3930650" cy="528718"/>
          </a:xfrm>
        </p:grpSpPr>
        <p:sp>
          <p:nvSpPr>
            <p:cNvPr id="41" name="Rectangle 40"/>
            <p:cNvSpPr/>
            <p:nvPr/>
          </p:nvSpPr>
          <p:spPr>
            <a:xfrm>
              <a:off x="1282700" y="1468357"/>
              <a:ext cx="3930650" cy="40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 PROMOTED DISCOVERY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Right Triangle 14"/>
            <p:cNvSpPr/>
            <p:nvPr/>
          </p:nvSpPr>
          <p:spPr>
            <a:xfrm rot="10800000" flipH="1">
              <a:off x="1288349" y="1874757"/>
              <a:ext cx="123825" cy="122318"/>
            </a:xfrm>
            <a:custGeom>
              <a:avLst/>
              <a:gdLst>
                <a:gd name="connsiteX0" fmla="*/ 0 w 249695"/>
                <a:gd name="connsiteY0" fmla="*/ 249695 h 249695"/>
                <a:gd name="connsiteX1" fmla="*/ 0 w 249695"/>
                <a:gd name="connsiteY1" fmla="*/ 0 h 249695"/>
                <a:gd name="connsiteX2" fmla="*/ 249695 w 249695"/>
                <a:gd name="connsiteY2" fmla="*/ 249695 h 249695"/>
                <a:gd name="connsiteX3" fmla="*/ 0 w 249695"/>
                <a:gd name="connsiteY3" fmla="*/ 249695 h 249695"/>
                <a:gd name="connsiteX0" fmla="*/ 0 w 249695"/>
                <a:gd name="connsiteY0" fmla="*/ 208420 h 208420"/>
                <a:gd name="connsiteX1" fmla="*/ 123825 w 249695"/>
                <a:gd name="connsiteY1" fmla="*/ 0 h 208420"/>
                <a:gd name="connsiteX2" fmla="*/ 249695 w 249695"/>
                <a:gd name="connsiteY2" fmla="*/ 208420 h 208420"/>
                <a:gd name="connsiteX3" fmla="*/ 0 w 249695"/>
                <a:gd name="connsiteY3" fmla="*/ 208420 h 208420"/>
                <a:gd name="connsiteX0" fmla="*/ 0 w 138570"/>
                <a:gd name="connsiteY0" fmla="*/ 208420 h 208420"/>
                <a:gd name="connsiteX1" fmla="*/ 123825 w 138570"/>
                <a:gd name="connsiteY1" fmla="*/ 0 h 208420"/>
                <a:gd name="connsiteX2" fmla="*/ 138570 w 138570"/>
                <a:gd name="connsiteY2" fmla="*/ 208420 h 208420"/>
                <a:gd name="connsiteX3" fmla="*/ 0 w 138570"/>
                <a:gd name="connsiteY3" fmla="*/ 208420 h 208420"/>
                <a:gd name="connsiteX0" fmla="*/ 0 w 123825"/>
                <a:gd name="connsiteY0" fmla="*/ 208420 h 208420"/>
                <a:gd name="connsiteX1" fmla="*/ 123825 w 123825"/>
                <a:gd name="connsiteY1" fmla="*/ 0 h 208420"/>
                <a:gd name="connsiteX2" fmla="*/ 122695 w 123825"/>
                <a:gd name="connsiteY2" fmla="*/ 208420 h 208420"/>
                <a:gd name="connsiteX3" fmla="*/ 0 w 123825"/>
                <a:gd name="connsiteY3" fmla="*/ 208420 h 2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08420">
                  <a:moveTo>
                    <a:pt x="0" y="208420"/>
                  </a:moveTo>
                  <a:lnTo>
                    <a:pt x="123825" y="0"/>
                  </a:lnTo>
                  <a:cubicBezTo>
                    <a:pt x="123448" y="69473"/>
                    <a:pt x="123072" y="138947"/>
                    <a:pt x="122695" y="208420"/>
                  </a:cubicBezTo>
                  <a:lnTo>
                    <a:pt x="0" y="20842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619749" y="3475480"/>
            <a:ext cx="1233946" cy="1313069"/>
            <a:chOff x="5625913" y="3778795"/>
            <a:chExt cx="1233946" cy="17507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" r="-70"/>
            <a:stretch/>
          </p:blipFill>
          <p:spPr>
            <a:xfrm>
              <a:off x="5625913" y="3778795"/>
              <a:ext cx="1233946" cy="1750758"/>
            </a:xfrm>
            <a:prstGeom prst="rect">
              <a:avLst/>
            </a:prstGeom>
            <a:ln>
              <a:solidFill>
                <a:srgbClr val="F08420"/>
              </a:solidFill>
            </a:ln>
          </p:spPr>
        </p:pic>
        <p:pic>
          <p:nvPicPr>
            <p:cNvPr id="37" name="Picture 36" descr="Grey + Orange Recc by Ameli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410" y="5429961"/>
              <a:ext cx="687534" cy="70266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76" y="2726893"/>
            <a:ext cx="1561974" cy="1202673"/>
          </a:xfrm>
          <a:prstGeom prst="rect">
            <a:avLst/>
          </a:prstGeom>
          <a:ln>
            <a:solidFill>
              <a:srgbClr val="F08420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6" t="61689" r="4594" b="17751"/>
          <a:stretch/>
        </p:blipFill>
        <p:spPr>
          <a:xfrm>
            <a:off x="5588661" y="1740927"/>
            <a:ext cx="1265034" cy="1734554"/>
          </a:xfrm>
          <a:prstGeom prst="rect">
            <a:avLst/>
          </a:prstGeom>
          <a:ln>
            <a:solidFill>
              <a:srgbClr val="2F9CA5"/>
            </a:solidFill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0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69 L -5.55556E-7 -0.6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Thanks!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Calibri" pitchFamily="34" charset="0"/>
              </a:rPr>
              <a:t>Q</a:t>
            </a:r>
            <a:r>
              <a:rPr lang="en" dirty="0" err="1" smtClean="0">
                <a:latin typeface="Calibri" pitchFamily="34" charset="0"/>
              </a:rPr>
              <a:t>uestions</a:t>
            </a:r>
            <a:r>
              <a:rPr lang="en" dirty="0" smtClean="0">
                <a:latin typeface="Calibri" pitchFamily="34" charset="0"/>
              </a:rPr>
              <a:t>?</a:t>
            </a:r>
            <a:endParaRPr lang="en-US" dirty="0" smtClean="0">
              <a:latin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lang="en-US" dirty="0">
              <a:latin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>
              <a:latin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>
              <a:latin typeface="Calibri" pitchFamily="34" charset="0"/>
            </a:endParaRPr>
          </a:p>
          <a:p>
            <a:pPr lvl="0">
              <a:spcBef>
                <a:spcPts val="0"/>
              </a:spcBef>
              <a:buNone/>
            </a:pPr>
            <a:endParaRPr lang="en-US" dirty="0">
              <a:latin typeface="Calibri" pitchFamily="34" charset="0"/>
            </a:endParaRPr>
          </a:p>
          <a:p>
            <a:pPr lvl="0">
              <a:lnSpc>
                <a:spcPct val="50000"/>
              </a:lnSpc>
              <a:spcBef>
                <a:spcPts val="0"/>
              </a:spcBef>
              <a:buNone/>
            </a:pPr>
            <a:r>
              <a:rPr lang="en-US" dirty="0" smtClean="0">
                <a:latin typeface="Calibri" pitchFamily="34" charset="0"/>
              </a:rPr>
              <a:t>Alon Elishkov</a:t>
            </a:r>
          </a:p>
          <a:p>
            <a:pPr>
              <a:lnSpc>
                <a:spcPct val="50000"/>
              </a:lnSpc>
            </a:pPr>
            <a:r>
              <a:rPr lang="en-US" dirty="0" err="1">
                <a:latin typeface="Calibri" pitchFamily="34" charset="0"/>
                <a:hlinkClick r:id="rId3"/>
              </a:rPr>
              <a:t>aelishkov@outbrain.com</a:t>
            </a:r>
            <a:endParaRPr lang="en" dirty="0">
              <a:latin typeface="Calibri" pitchFamily="34" charset="0"/>
            </a:endParaRPr>
          </a:p>
          <a:p>
            <a:pPr lvl="0">
              <a:lnSpc>
                <a:spcPct val="50000"/>
              </a:lnSpc>
              <a:spcBef>
                <a:spcPts val="0"/>
              </a:spcBef>
              <a:buNone/>
            </a:pPr>
            <a:r>
              <a:rPr lang="en-US" dirty="0" smtClean="0">
                <a:latin typeface="Calibri" pitchFamily="34" charset="0"/>
              </a:rPr>
              <a:t>@</a:t>
            </a:r>
            <a:r>
              <a:rPr lang="en-US" dirty="0" err="1" smtClean="0">
                <a:latin typeface="Calibri" pitchFamily="34" charset="0"/>
              </a:rPr>
              <a:t>alonel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86892" y="285750"/>
            <a:ext cx="6248427" cy="4042839"/>
            <a:chOff x="5246277" y="731375"/>
            <a:chExt cx="3592950" cy="2324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1549" y="1017725"/>
              <a:ext cx="3457678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6277" y="731375"/>
              <a:ext cx="544923" cy="6442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200" y="915000"/>
              <a:ext cx="458200" cy="5727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9" y="1398742"/>
            <a:ext cx="836141" cy="1150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99" y="2526134"/>
            <a:ext cx="836141" cy="1001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302497" y="1877943"/>
            <a:ext cx="2401455" cy="770007"/>
          </a:xfrm>
        </p:spPr>
        <p:txBody>
          <a:bodyPr>
            <a:normAutofit fontScale="85000" lnSpcReduction="20000"/>
          </a:bodyPr>
          <a:lstStyle/>
          <a:p>
            <a:r>
              <a:rPr lang="en" sz="5400" dirty="0"/>
              <a:t>+550M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" sz="2200" dirty="0"/>
              <a:t>Unique Monthly Global Audience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3355473" y="1801743"/>
            <a:ext cx="2401455" cy="770007"/>
          </a:xfrm>
        </p:spPr>
        <p:txBody>
          <a:bodyPr>
            <a:noAutofit/>
          </a:bodyPr>
          <a:lstStyle/>
          <a:p>
            <a:r>
              <a:rPr lang="en" sz="4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250B </a:t>
            </a:r>
            <a:endParaRPr lang="en-US" sz="4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" sz="2200" dirty="0"/>
              <a:t>Recommendations Served Monthly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6389261" y="1877943"/>
            <a:ext cx="2401455" cy="770007"/>
          </a:xfrm>
        </p:spPr>
        <p:txBody>
          <a:bodyPr>
            <a:normAutofit fontScale="85000" lnSpcReduction="20000"/>
          </a:bodyPr>
          <a:lstStyle/>
          <a:p>
            <a:r>
              <a:rPr lang="en" sz="5400" dirty="0" smtClean="0"/>
              <a:t>6000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" sz="2200" dirty="0" smtClean="0"/>
              <a:t>Servers Across 3 Data Center</a:t>
            </a:r>
            <a:endParaRPr lang="en-US" sz="22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6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Logical View of the Architecture</a:t>
            </a:r>
          </a:p>
        </p:txBody>
      </p:sp>
      <p:sp>
        <p:nvSpPr>
          <p:cNvPr id="80" name="Shape 80"/>
          <p:cNvSpPr/>
          <p:nvPr/>
        </p:nvSpPr>
        <p:spPr>
          <a:xfrm>
            <a:off x="2977902" y="1425439"/>
            <a:ext cx="1228554" cy="907145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Outbrain Services</a:t>
            </a:r>
          </a:p>
        </p:txBody>
      </p:sp>
      <p:sp>
        <p:nvSpPr>
          <p:cNvPr id="81" name="Shape 81"/>
          <p:cNvSpPr/>
          <p:nvPr/>
        </p:nvSpPr>
        <p:spPr>
          <a:xfrm>
            <a:off x="2417126" y="3050225"/>
            <a:ext cx="1300799" cy="14154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pic>
        <p:nvPicPr>
          <p:cNvPr id="82" name="Shape 82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997" y="3488824"/>
            <a:ext cx="403113" cy="3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5371" y="3534959"/>
            <a:ext cx="460506" cy="30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Image result for memcached  ic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350" y="3928975"/>
            <a:ext cx="460499" cy="460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Shape 86"/>
          <p:cNvCxnSpPr>
            <a:stCxn id="80" idx="2"/>
            <a:endCxn id="81" idx="1"/>
          </p:cNvCxnSpPr>
          <p:nvPr/>
        </p:nvCxnSpPr>
        <p:spPr>
          <a:xfrm flipH="1">
            <a:off x="3067549" y="2298231"/>
            <a:ext cx="439200" cy="7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8" name="Shape 88"/>
          <p:cNvCxnSpPr>
            <a:stCxn id="80" idx="3"/>
          </p:cNvCxnSpPr>
          <p:nvPr/>
        </p:nvCxnSpPr>
        <p:spPr>
          <a:xfrm>
            <a:off x="4206456" y="1879012"/>
            <a:ext cx="87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9" name="Shape 89"/>
          <p:cNvSpPr/>
          <p:nvPr/>
        </p:nvSpPr>
        <p:spPr>
          <a:xfrm>
            <a:off x="7439901" y="3050225"/>
            <a:ext cx="1300800" cy="14154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itchFamily="34" charset="0"/>
            </a:endParaRPr>
          </a:p>
        </p:txBody>
      </p:sp>
      <p:pic>
        <p:nvPicPr>
          <p:cNvPr id="90" name="Shape 90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197" y="3565024"/>
            <a:ext cx="403113" cy="3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Image result for vertica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3208" y="3886224"/>
            <a:ext cx="58459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3717925" y="2452025"/>
            <a:ext cx="3721800" cy="1834200"/>
          </a:xfrm>
          <a:prstGeom prst="leftRightUpArrow">
            <a:avLst>
              <a:gd name="adj1" fmla="val 23252"/>
              <a:gd name="adj2" fmla="val 25212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libri" pitchFamily="34" charset="0"/>
              </a:rPr>
              <a:t>Processing Pipeline</a:t>
            </a:r>
          </a:p>
        </p:txBody>
      </p:sp>
      <p:sp>
        <p:nvSpPr>
          <p:cNvPr id="93" name="Shape 93"/>
          <p:cNvSpPr/>
          <p:nvPr/>
        </p:nvSpPr>
        <p:spPr>
          <a:xfrm rot="5400000">
            <a:off x="2053074" y="1250000"/>
            <a:ext cx="438900" cy="1395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7370275" y="1695308"/>
            <a:ext cx="554400" cy="472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8360875" y="1695308"/>
            <a:ext cx="554400" cy="472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Calibri" pitchFamily="34" charset="0"/>
            </a:endParaRPr>
          </a:p>
        </p:txBody>
      </p:sp>
      <p:cxnSp>
        <p:nvCxnSpPr>
          <p:cNvPr id="96" name="Shape 96"/>
          <p:cNvCxnSpPr>
            <a:stCxn id="94" idx="4"/>
            <a:endCxn id="89" idx="1"/>
          </p:cNvCxnSpPr>
          <p:nvPr/>
        </p:nvCxnSpPr>
        <p:spPr>
          <a:xfrm>
            <a:off x="7647475" y="2167508"/>
            <a:ext cx="442800" cy="8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" name="Shape 97"/>
          <p:cNvCxnSpPr>
            <a:stCxn id="95" idx="4"/>
            <a:endCxn id="89" idx="1"/>
          </p:cNvCxnSpPr>
          <p:nvPr/>
        </p:nvCxnSpPr>
        <p:spPr>
          <a:xfrm flipH="1">
            <a:off x="8090275" y="2167508"/>
            <a:ext cx="547800" cy="8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" name="Shape 98"/>
          <p:cNvSpPr txBox="1"/>
          <p:nvPr/>
        </p:nvSpPr>
        <p:spPr>
          <a:xfrm>
            <a:off x="7348650" y="1063000"/>
            <a:ext cx="827400" cy="44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latin typeface="Calibri" pitchFamily="34" charset="0"/>
              </a:rPr>
              <a:t>BI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8033875" y="966700"/>
            <a:ext cx="1056600" cy="4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Customer Reports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1487165" y="2132379"/>
            <a:ext cx="1604700" cy="66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 dirty="0">
                <a:latin typeface="Calibri" pitchFamily="34" charset="0"/>
              </a:rPr>
              <a:t>Recommendations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3951925" y="1569075"/>
            <a:ext cx="1388100" cy="44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latin typeface="Calibri" pitchFamily="34" charset="0"/>
              </a:rPr>
              <a:t>Events</a:t>
            </a:r>
          </a:p>
        </p:txBody>
      </p:sp>
      <p:cxnSp>
        <p:nvCxnSpPr>
          <p:cNvPr id="103" name="Shape 103"/>
          <p:cNvCxnSpPr/>
          <p:nvPr/>
        </p:nvCxnSpPr>
        <p:spPr>
          <a:xfrm>
            <a:off x="2033075" y="805125"/>
            <a:ext cx="0" cy="415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lg" len="lg"/>
            <a:tailEnd type="none" w="lg" len="lg"/>
          </a:ln>
        </p:spPr>
      </p:cxnSp>
      <p:sp>
        <p:nvSpPr>
          <p:cNvPr id="28" name="Rectangle 27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953000" y="1311043"/>
            <a:ext cx="1415128" cy="1179784"/>
            <a:chOff x="3690272" y="3068366"/>
            <a:chExt cx="1415128" cy="1179784"/>
          </a:xfrm>
        </p:grpSpPr>
        <p:sp>
          <p:nvSpPr>
            <p:cNvPr id="30" name="Shape 117"/>
            <p:cNvSpPr/>
            <p:nvPr/>
          </p:nvSpPr>
          <p:spPr>
            <a:xfrm>
              <a:off x="3829846" y="3068366"/>
              <a:ext cx="1056600" cy="1126499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Calibri" pitchFamily="34" charset="0"/>
              </a:endParaRPr>
            </a:p>
          </p:txBody>
        </p:sp>
        <p:pic>
          <p:nvPicPr>
            <p:cNvPr id="31" name="Picture 2" descr="Image result for hadoop logo transpare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272" y="3257560"/>
              <a:ext cx="1415128" cy="99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 result for read intern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2" y="1538766"/>
            <a:ext cx="1577587" cy="7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hape 98"/>
          <p:cNvSpPr txBox="1"/>
          <p:nvPr/>
        </p:nvSpPr>
        <p:spPr>
          <a:xfrm>
            <a:off x="2234176" y="4476750"/>
            <a:ext cx="1972280" cy="44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Serving Data Stores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3" name="Shape 98"/>
          <p:cNvSpPr txBox="1"/>
          <p:nvPr/>
        </p:nvSpPr>
        <p:spPr>
          <a:xfrm>
            <a:off x="7324120" y="4476750"/>
            <a:ext cx="1972280" cy="44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Calibri" pitchFamily="34" charset="0"/>
              </a:rPr>
              <a:t>Data Warehouses</a:t>
            </a:r>
            <a:endParaRPr lang="en" dirty="0">
              <a:latin typeface="Calibri" pitchFamily="34" charset="0"/>
            </a:endParaRPr>
          </a:p>
        </p:txBody>
      </p:sp>
      <p:sp>
        <p:nvSpPr>
          <p:cNvPr id="34" name="Shape 98"/>
          <p:cNvSpPr txBox="1"/>
          <p:nvPr/>
        </p:nvSpPr>
        <p:spPr>
          <a:xfrm>
            <a:off x="391800" y="2343150"/>
            <a:ext cx="827400" cy="44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 smtClean="0">
                <a:latin typeface="Calibri" pitchFamily="34" charset="0"/>
              </a:rPr>
              <a:t>Readers </a:t>
            </a:r>
            <a:endParaRPr lang="en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9" grpId="0" animBg="1"/>
      <p:bldP spid="92" grpId="0" animBg="1"/>
      <p:bldP spid="93" grpId="0" animBg="1"/>
      <p:bldP spid="94" grpId="0" animBg="1"/>
      <p:bldP spid="95" grpId="0" animBg="1"/>
      <p:bldP spid="98" grpId="0"/>
      <p:bldP spid="99" grpId="0"/>
      <p:bldP spid="100" grpId="0"/>
      <p:bldP spid="10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310945" y="2521597"/>
            <a:ext cx="434700" cy="518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>
              <a:latin typeface="Calibri" pitchFamily="34" charset="0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Outbrain - Physical Architecture</a:t>
            </a:r>
          </a:p>
        </p:txBody>
      </p:sp>
      <p:cxnSp>
        <p:nvCxnSpPr>
          <p:cNvPr id="110" name="Shape 110"/>
          <p:cNvCxnSpPr/>
          <p:nvPr/>
        </p:nvCxnSpPr>
        <p:spPr>
          <a:xfrm>
            <a:off x="3025050" y="1008350"/>
            <a:ext cx="0" cy="36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1" name="Shape 111"/>
          <p:cNvCxnSpPr/>
          <p:nvPr/>
        </p:nvCxnSpPr>
        <p:spPr>
          <a:xfrm>
            <a:off x="5920650" y="1008350"/>
            <a:ext cx="0" cy="36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2" name="Shape 112"/>
          <p:cNvSpPr/>
          <p:nvPr/>
        </p:nvSpPr>
        <p:spPr>
          <a:xfrm>
            <a:off x="6827176" y="968248"/>
            <a:ext cx="1036853" cy="798660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Outbrain Services</a:t>
            </a:r>
          </a:p>
        </p:txBody>
      </p:sp>
      <p:sp>
        <p:nvSpPr>
          <p:cNvPr id="113" name="Shape 113"/>
          <p:cNvSpPr/>
          <p:nvPr/>
        </p:nvSpPr>
        <p:spPr>
          <a:xfrm>
            <a:off x="3880526" y="968248"/>
            <a:ext cx="1036854" cy="798660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Outbrain Services</a:t>
            </a:r>
          </a:p>
        </p:txBody>
      </p:sp>
      <p:sp>
        <p:nvSpPr>
          <p:cNvPr id="114" name="Shape 114"/>
          <p:cNvSpPr/>
          <p:nvPr/>
        </p:nvSpPr>
        <p:spPr>
          <a:xfrm>
            <a:off x="1035976" y="968248"/>
            <a:ext cx="1036854" cy="798660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latin typeface="Calibri" pitchFamily="34" charset="0"/>
              </a:rPr>
              <a:t>Outbrain Services</a:t>
            </a:r>
          </a:p>
        </p:txBody>
      </p:sp>
      <p:sp>
        <p:nvSpPr>
          <p:cNvPr id="115" name="Shape 115"/>
          <p:cNvSpPr/>
          <p:nvPr/>
        </p:nvSpPr>
        <p:spPr>
          <a:xfrm>
            <a:off x="1054600" y="2180550"/>
            <a:ext cx="68094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Cross DC Data Delivery </a:t>
            </a:r>
          </a:p>
        </p:txBody>
      </p:sp>
      <p:sp>
        <p:nvSpPr>
          <p:cNvPr id="116" name="Shape 116"/>
          <p:cNvSpPr/>
          <p:nvPr/>
        </p:nvSpPr>
        <p:spPr>
          <a:xfrm>
            <a:off x="4158098" y="2521597"/>
            <a:ext cx="434700" cy="518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>
              <a:latin typeface="Calibri" pitchFamily="34" charset="0"/>
            </a:endParaRPr>
          </a:p>
        </p:txBody>
      </p:sp>
      <p:cxnSp>
        <p:nvCxnSpPr>
          <p:cNvPr id="121" name="Shape 121"/>
          <p:cNvCxnSpPr>
            <a:stCxn id="114" idx="2"/>
          </p:cNvCxnSpPr>
          <p:nvPr/>
        </p:nvCxnSpPr>
        <p:spPr>
          <a:xfrm>
            <a:off x="1482303" y="1736663"/>
            <a:ext cx="0" cy="40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" name="Shape 122"/>
          <p:cNvCxnSpPr/>
          <p:nvPr/>
        </p:nvCxnSpPr>
        <p:spPr>
          <a:xfrm>
            <a:off x="4358153" y="1736663"/>
            <a:ext cx="0" cy="40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" name="Shape 123"/>
          <p:cNvCxnSpPr/>
          <p:nvPr/>
        </p:nvCxnSpPr>
        <p:spPr>
          <a:xfrm>
            <a:off x="7285803" y="1736663"/>
            <a:ext cx="0" cy="40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4" name="Shape 124"/>
          <p:cNvSpPr txBox="1"/>
          <p:nvPr/>
        </p:nvSpPr>
        <p:spPr>
          <a:xfrm>
            <a:off x="536550" y="1729925"/>
            <a:ext cx="8325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Events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3508350" y="1729925"/>
            <a:ext cx="8325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Events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403950" y="1729925"/>
            <a:ext cx="8325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Calibri" pitchFamily="34" charset="0"/>
              </a:rPr>
              <a:t>Events</a:t>
            </a:r>
          </a:p>
        </p:txBody>
      </p:sp>
      <p:pic>
        <p:nvPicPr>
          <p:cNvPr id="127" name="Shape 127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47" y="4421474"/>
            <a:ext cx="403113" cy="3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8884" y="4523709"/>
            <a:ext cx="460506" cy="30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 descr="Image result for memcached  ic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400" y="4388675"/>
            <a:ext cx="460499" cy="4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 descr="Image result for vertica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383" y="4388674"/>
            <a:ext cx="58459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 descr="Image result for mysql ic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847" y="4421474"/>
            <a:ext cx="403113" cy="39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884" y="4523709"/>
            <a:ext cx="460506" cy="30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Image result for memcached  ic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400" y="4388675"/>
            <a:ext cx="460499" cy="4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 descr="Image result for vertica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2383" y="4388674"/>
            <a:ext cx="584591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Shape 135"/>
          <p:cNvCxnSpPr>
            <a:endCxn id="127" idx="0"/>
          </p:cNvCxnSpPr>
          <p:nvPr/>
        </p:nvCxnSpPr>
        <p:spPr>
          <a:xfrm flipH="1">
            <a:off x="434550" y="4194866"/>
            <a:ext cx="1065000" cy="2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" name="Shape 136"/>
          <p:cNvCxnSpPr>
            <a:endCxn id="129" idx="0"/>
          </p:cNvCxnSpPr>
          <p:nvPr/>
        </p:nvCxnSpPr>
        <p:spPr>
          <a:xfrm flipH="1">
            <a:off x="1063650" y="4194866"/>
            <a:ext cx="435900" cy="1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" name="Shape 137"/>
          <p:cNvCxnSpPr>
            <a:endCxn id="128" idx="0"/>
          </p:cNvCxnSpPr>
          <p:nvPr/>
        </p:nvCxnSpPr>
        <p:spPr>
          <a:xfrm>
            <a:off x="1499550" y="4194866"/>
            <a:ext cx="239700" cy="3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" name="Shape 138"/>
          <p:cNvCxnSpPr/>
          <p:nvPr/>
        </p:nvCxnSpPr>
        <p:spPr>
          <a:xfrm>
            <a:off x="1499550" y="4194866"/>
            <a:ext cx="813300" cy="31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" name="Shape 139"/>
          <p:cNvCxnSpPr/>
          <p:nvPr/>
        </p:nvCxnSpPr>
        <p:spPr>
          <a:xfrm flipH="1">
            <a:off x="3406350" y="4194866"/>
            <a:ext cx="1065000" cy="2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0" name="Shape 140"/>
          <p:cNvCxnSpPr/>
          <p:nvPr/>
        </p:nvCxnSpPr>
        <p:spPr>
          <a:xfrm flipH="1">
            <a:off x="4035450" y="4194866"/>
            <a:ext cx="435900" cy="1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" name="Shape 141"/>
          <p:cNvCxnSpPr/>
          <p:nvPr/>
        </p:nvCxnSpPr>
        <p:spPr>
          <a:xfrm>
            <a:off x="4471350" y="4194866"/>
            <a:ext cx="239700" cy="3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" name="Shape 142"/>
          <p:cNvCxnSpPr/>
          <p:nvPr/>
        </p:nvCxnSpPr>
        <p:spPr>
          <a:xfrm>
            <a:off x="4471350" y="4194866"/>
            <a:ext cx="813300" cy="31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Rectangle 36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90272" y="3068366"/>
            <a:ext cx="1415128" cy="1179784"/>
            <a:chOff x="3690272" y="3068366"/>
            <a:chExt cx="1415128" cy="1179784"/>
          </a:xfrm>
        </p:grpSpPr>
        <p:sp>
          <p:nvSpPr>
            <p:cNvPr id="117" name="Shape 117"/>
            <p:cNvSpPr/>
            <p:nvPr/>
          </p:nvSpPr>
          <p:spPr>
            <a:xfrm>
              <a:off x="3829846" y="3068366"/>
              <a:ext cx="1056600" cy="1126499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Calibri" pitchFamily="34" charset="0"/>
              </a:endParaRPr>
            </a:p>
          </p:txBody>
        </p:sp>
        <p:pic>
          <p:nvPicPr>
            <p:cNvPr id="1026" name="Picture 2" descr="Image result for hadoop logo transpare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272" y="3257560"/>
              <a:ext cx="1415128" cy="99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874345" y="3068366"/>
            <a:ext cx="1415128" cy="1179784"/>
            <a:chOff x="3690272" y="3068366"/>
            <a:chExt cx="1415128" cy="1179784"/>
          </a:xfrm>
        </p:grpSpPr>
        <p:sp>
          <p:nvSpPr>
            <p:cNvPr id="42" name="Shape 117"/>
            <p:cNvSpPr/>
            <p:nvPr/>
          </p:nvSpPr>
          <p:spPr>
            <a:xfrm>
              <a:off x="3829846" y="3068366"/>
              <a:ext cx="1056600" cy="1126499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Calibri" pitchFamily="34" charset="0"/>
              </a:endParaRPr>
            </a:p>
          </p:txBody>
        </p:sp>
        <p:pic>
          <p:nvPicPr>
            <p:cNvPr id="43" name="Picture 2" descr="Image result for hadoop logo transpare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272" y="3257560"/>
              <a:ext cx="1415128" cy="99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4" grpId="0"/>
      <p:bldP spid="125" grpId="0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Migration Goals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spcAft>
                <a:spcPts val="0"/>
              </a:spcAft>
            </a:pPr>
            <a:r>
              <a:rPr lang="en" sz="2400" dirty="0">
                <a:latin typeface="Calibri" pitchFamily="34" charset="0"/>
              </a:rPr>
              <a:t>Improve </a:t>
            </a:r>
            <a:r>
              <a:rPr lang="en" sz="2400" dirty="0" smtClean="0">
                <a:latin typeface="Calibri" pitchFamily="34" charset="0"/>
              </a:rPr>
              <a:t>operational </a:t>
            </a:r>
            <a:r>
              <a:rPr lang="en" sz="2400" dirty="0">
                <a:latin typeface="Calibri" pitchFamily="34" charset="0"/>
              </a:rPr>
              <a:t>management: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</a:rPr>
              <a:t>New HW profile to better match workload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</a:rPr>
              <a:t>Consolidate H/W Profiles 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endParaRPr lang="en" sz="2400" dirty="0" smtClean="0">
              <a:latin typeface="Calibri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en" sz="2400" dirty="0" smtClean="0">
                <a:latin typeface="Calibri" pitchFamily="34" charset="0"/>
              </a:rPr>
              <a:t>Taking advantage of the ecosystem advancements: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 smtClean="0">
                <a:latin typeface="Calibri" pitchFamily="34" charset="0"/>
              </a:rPr>
              <a:t>Hive </a:t>
            </a:r>
            <a:r>
              <a:rPr lang="en" sz="2400" dirty="0">
                <a:latin typeface="Calibri" pitchFamily="34" charset="0"/>
              </a:rPr>
              <a:t>features and new capabilities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</a:rPr>
              <a:t>Easier Spark integration</a:t>
            </a:r>
          </a:p>
          <a:p>
            <a:pPr marL="51435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</a:rPr>
              <a:t>YARN</a:t>
            </a:r>
            <a:endParaRPr sz="2400" dirty="0"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5TB</a:t>
            </a:r>
            <a:r>
              <a:rPr lang="en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" sz="2400" dirty="0">
                <a:latin typeface="Calibri" pitchFamily="34" charset="0"/>
              </a:rPr>
              <a:t>compressed data ingested into each hadoop cluster daily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~50</a:t>
            </a:r>
            <a:r>
              <a:rPr lang="en" sz="2400" dirty="0">
                <a:latin typeface="Calibri" pitchFamily="34" charset="0"/>
              </a:rPr>
              <a:t> workflow developers on multiple teams around the globe 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Dozens</a:t>
            </a:r>
            <a:r>
              <a:rPr lang="en" sz="2400" dirty="0">
                <a:latin typeface="Calibri" pitchFamily="34" charset="0"/>
              </a:rPr>
              <a:t> of changes to flows daily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</a:rPr>
              <a:t>Over 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10k</a:t>
            </a:r>
            <a:r>
              <a:rPr lang="en" sz="2400" dirty="0">
                <a:latin typeface="Calibri" pitchFamily="34" charset="0"/>
              </a:rPr>
              <a:t> flows running each day</a:t>
            </a:r>
          </a:p>
          <a:p>
            <a:pPr marL="514350" lvl="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dirty="0" smtClean="0">
                <a:latin typeface="Calibri" pitchFamily="34" charset="0"/>
              </a:rPr>
              <a:t>Multiple interfaces: </a:t>
            </a:r>
            <a:r>
              <a:rPr lang="en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Hive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en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Pig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en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Scalding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en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Sqoop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en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HDFS</a:t>
            </a:r>
            <a:endParaRPr lang="en" sz="2400" dirty="0">
              <a:latin typeface="Calibri" pitchFamily="34" charset="0"/>
            </a:endParaRPr>
          </a:p>
          <a:p>
            <a:pPr marL="514350" lvl="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330</a:t>
            </a:r>
            <a:r>
              <a:rPr lang="en" sz="2400" dirty="0">
                <a:latin typeface="Calibri" pitchFamily="34" charset="0"/>
              </a:rPr>
              <a:t> machines in each </a:t>
            </a:r>
            <a:r>
              <a:rPr lang="en" sz="2400" dirty="0" smtClean="0">
                <a:latin typeface="Calibri" pitchFamily="34" charset="0"/>
              </a:rPr>
              <a:t>cluster</a:t>
            </a:r>
            <a:endParaRPr lang="en-US" sz="2400" dirty="0" smtClean="0">
              <a:latin typeface="Calibri" pitchFamily="34" charset="0"/>
            </a:endParaRPr>
          </a:p>
          <a:p>
            <a:pPr marL="514350" lvl="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2 PB </a:t>
            </a:r>
            <a:r>
              <a:rPr lang="en-US" sz="2400" dirty="0" smtClean="0">
                <a:latin typeface="Calibri" pitchFamily="34" charset="0"/>
              </a:rPr>
              <a:t>in online clusters and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5 PB </a:t>
            </a:r>
            <a:r>
              <a:rPr lang="en-US" sz="2400" dirty="0" smtClean="0">
                <a:latin typeface="Calibri" pitchFamily="34" charset="0"/>
              </a:rPr>
              <a:t>on research cluster</a:t>
            </a:r>
            <a:endParaRPr lang="en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The Processing Pipeline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Calibri" pitchFamily="34" charset="0"/>
              </a:rPr>
              <a:t>Business Constraint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b="1" dirty="0">
                <a:latin typeface="Calibri" pitchFamily="34" charset="0"/>
              </a:rPr>
              <a:t>No impact on service level for recommendations, BI and customers during the migration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 dirty="0">
                <a:latin typeface="Calibri" pitchFamily="34" charset="0"/>
              </a:rPr>
              <a:t>Implies that: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>
                <a:latin typeface="Calibri" pitchFamily="34" charset="0"/>
              </a:rPr>
              <a:t>Risk needs be </a:t>
            </a:r>
            <a:r>
              <a:rPr lang="en" sz="2800" dirty="0" smtClean="0">
                <a:latin typeface="Calibri" pitchFamily="34" charset="0"/>
              </a:rPr>
              <a:t>managed</a:t>
            </a:r>
            <a:endParaRPr lang="en" sz="2800" dirty="0">
              <a:latin typeface="Calibri" pitchFamily="34" charset="0"/>
            </a:endParaRP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2800" dirty="0">
                <a:latin typeface="Calibri" pitchFamily="34" charset="0"/>
              </a:rPr>
              <a:t>Process must be reversible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-14222" y="0"/>
            <a:ext cx="9193213" cy="64008"/>
          </a:xfrm>
          <a:prstGeom prst="rect">
            <a:avLst/>
          </a:prstGeom>
          <a:solidFill>
            <a:srgbClr val="F08421"/>
          </a:solidFill>
          <a:ln w="9525">
            <a:solidFill>
              <a:srgbClr val="E78532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62F37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utbrain PowerPoint Template v1">
  <a:themeElements>
    <a:clrScheme name="Custom 65">
      <a:dk1>
        <a:srgbClr val="273038"/>
      </a:dk1>
      <a:lt1>
        <a:srgbClr val="FFFFFF"/>
      </a:lt1>
      <a:dk2>
        <a:srgbClr val="1E242B"/>
      </a:dk2>
      <a:lt2>
        <a:srgbClr val="ECEDEE"/>
      </a:lt2>
      <a:accent1>
        <a:srgbClr val="F08421"/>
      </a:accent1>
      <a:accent2>
        <a:srgbClr val="0E949E"/>
      </a:accent2>
      <a:accent3>
        <a:srgbClr val="3B75BD"/>
      </a:accent3>
      <a:accent4>
        <a:srgbClr val="125979"/>
      </a:accent4>
      <a:accent5>
        <a:srgbClr val="819B24"/>
      </a:accent5>
      <a:accent6>
        <a:srgbClr val="EEB914"/>
      </a:accent6>
      <a:hlink>
        <a:srgbClr val="7EBAE2"/>
      </a:hlink>
      <a:folHlink>
        <a:srgbClr val="F5A1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 b="1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10933</TotalTime>
  <Words>646</Words>
  <Application>Microsoft Office PowerPoint</Application>
  <PresentationFormat>On-screen Show (16:9)</PresentationFormat>
  <Paragraphs>231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simple-light-2</vt:lpstr>
      <vt:lpstr>Outbrain PowerPoint Template v1</vt:lpstr>
      <vt:lpstr>Migrating Petabyte Scale Hadoop Clusters With Zero Downtime</vt:lpstr>
      <vt:lpstr>Outbrain’s Mission:</vt:lpstr>
      <vt:lpstr>PowerPoint Presentation</vt:lpstr>
      <vt:lpstr>PowerPoint Presentation</vt:lpstr>
      <vt:lpstr>Logical View of the Architecture</vt:lpstr>
      <vt:lpstr>Outbrain - Physical Architecture</vt:lpstr>
      <vt:lpstr>Migration Goals</vt:lpstr>
      <vt:lpstr>The Processing Pipeline</vt:lpstr>
      <vt:lpstr>Business Constraint</vt:lpstr>
      <vt:lpstr>Possible Migration Paths</vt:lpstr>
      <vt:lpstr>Possible Migration Paths</vt:lpstr>
      <vt:lpstr>Possible Migration Paths</vt:lpstr>
      <vt:lpstr>Data Processing Layer</vt:lpstr>
      <vt:lpstr>First Step - Side by Side Ingestion</vt:lpstr>
      <vt:lpstr>Migrate By Moving Processing ?</vt:lpstr>
      <vt:lpstr>Keep Processing on Both Clusters</vt:lpstr>
      <vt:lpstr>Running Writes in Parallel</vt:lpstr>
      <vt:lpstr>Leader - Secondary</vt:lpstr>
      <vt:lpstr>How Would It Look Like - Phase 1</vt:lpstr>
      <vt:lpstr>How Would It Look Like - Phase 2</vt:lpstr>
      <vt:lpstr>Plan Overview</vt:lpstr>
      <vt:lpstr>Goals for the Implementation</vt:lpstr>
      <vt:lpstr>Workflow Repository</vt:lpstr>
      <vt:lpstr>How is a Workflow Defined</vt:lpstr>
      <vt:lpstr>Task Types</vt:lpstr>
      <vt:lpstr>Rewriting Flow Definitions</vt:lpstr>
      <vt:lpstr>Rewrite Strategies – Endless Possibilities</vt:lpstr>
      <vt:lpstr>What Did We Achieve</vt:lpstr>
      <vt:lpstr>Side by Side Comparison of Different Distributions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Migrating Petabyte Scale Hadoop Clusters With Zero Downtime</dc:title>
  <dc:creator>Alon Elishkov</dc:creator>
  <cp:lastModifiedBy>Alon Elishkov</cp:lastModifiedBy>
  <cp:revision>92</cp:revision>
  <dcterms:modified xsi:type="dcterms:W3CDTF">2017-06-02T17:18:25Z</dcterms:modified>
</cp:coreProperties>
</file>