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4" r:id="rId2"/>
    <p:sldId id="256" r:id="rId3"/>
    <p:sldId id="257" r:id="rId4"/>
    <p:sldId id="259" r:id="rId5"/>
    <p:sldId id="263" r:id="rId6"/>
    <p:sldId id="258" r:id="rId7"/>
    <p:sldId id="260" r:id="rId8"/>
    <p:sldId id="261" r:id="rId9"/>
    <p:sldId id="262" r:id="rId10"/>
    <p:sldId id="265" r:id="rId11"/>
    <p:sldId id="266" r:id="rId12"/>
  </p:sldIdLst>
  <p:sldSz cx="24387175" cy="13716000"/>
  <p:notesSz cx="6858000" cy="9144000"/>
  <p:defaultText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9A"/>
    <a:srgbClr val="009B61"/>
    <a:srgbClr val="6C18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7" autoAdjust="0"/>
    <p:restoredTop sz="94595"/>
  </p:normalViewPr>
  <p:slideViewPr>
    <p:cSldViewPr snapToGrid="0" snapToObjects="1">
      <p:cViewPr varScale="1">
        <p:scale>
          <a:sx n="37" d="100"/>
          <a:sy n="37" d="100"/>
        </p:scale>
        <p:origin x="512" y="60"/>
      </p:cViewPr>
      <p:guideLst>
        <p:guide orient="horz" pos="4320"/>
        <p:guide pos="76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A88F58-CC3B-584E-A3A5-DFB6EBD1DB32}" type="datetimeFigureOut">
              <a:rPr lang="en-US" smtClean="0"/>
              <a:t>5/23/2017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381EF-414D-D24D-B5CF-F0647050198B}" type="slidenum">
              <a:rPr lang="en-US" smtClean="0"/>
              <a:t>‹#›</a:t>
            </a:fld>
            <a:endParaRPr lang="en-US"/>
          </a:p>
        </p:txBody>
      </p:sp>
    </p:spTree>
    <p:extLst>
      <p:ext uri="{BB962C8B-B14F-4D97-AF65-F5344CB8AC3E}">
        <p14:creationId xmlns:p14="http://schemas.microsoft.com/office/powerpoint/2010/main" val="93136568"/>
      </p:ext>
    </p:extLst>
  </p:cSld>
  <p:clrMap bg1="lt1" tx1="dk1" bg2="lt2" tx2="dk2" accent1="accent1" accent2="accent2" accent3="accent3" accent4="accent4" accent5="accent5" accent6="accent6" hlink="hlink" folHlink="folHlink"/>
  <p:notesStyle>
    <a:lvl1pPr marL="0" algn="l" defTabSz="1088639" rtl="0" eaLnBrk="1" latinLnBrk="0" hangingPunct="1">
      <a:defRPr sz="2900" kern="1200">
        <a:solidFill>
          <a:schemeClr val="tx1"/>
        </a:solidFill>
        <a:latin typeface="+mn-lt"/>
        <a:ea typeface="+mn-ea"/>
        <a:cs typeface="+mn-cs"/>
      </a:defRPr>
    </a:lvl1pPr>
    <a:lvl2pPr marL="1088639" algn="l" defTabSz="1088639" rtl="0" eaLnBrk="1" latinLnBrk="0" hangingPunct="1">
      <a:defRPr sz="2900" kern="1200">
        <a:solidFill>
          <a:schemeClr val="tx1"/>
        </a:solidFill>
        <a:latin typeface="+mn-lt"/>
        <a:ea typeface="+mn-ea"/>
        <a:cs typeface="+mn-cs"/>
      </a:defRPr>
    </a:lvl2pPr>
    <a:lvl3pPr marL="2177278" algn="l" defTabSz="1088639" rtl="0" eaLnBrk="1" latinLnBrk="0" hangingPunct="1">
      <a:defRPr sz="2900" kern="1200">
        <a:solidFill>
          <a:schemeClr val="tx1"/>
        </a:solidFill>
        <a:latin typeface="+mn-lt"/>
        <a:ea typeface="+mn-ea"/>
        <a:cs typeface="+mn-cs"/>
      </a:defRPr>
    </a:lvl3pPr>
    <a:lvl4pPr marL="3265917" algn="l" defTabSz="1088639" rtl="0" eaLnBrk="1" latinLnBrk="0" hangingPunct="1">
      <a:defRPr sz="2900" kern="1200">
        <a:solidFill>
          <a:schemeClr val="tx1"/>
        </a:solidFill>
        <a:latin typeface="+mn-lt"/>
        <a:ea typeface="+mn-ea"/>
        <a:cs typeface="+mn-cs"/>
      </a:defRPr>
    </a:lvl4pPr>
    <a:lvl5pPr marL="4354556" algn="l" defTabSz="1088639" rtl="0" eaLnBrk="1" latinLnBrk="0" hangingPunct="1">
      <a:defRPr sz="2900" kern="1200">
        <a:solidFill>
          <a:schemeClr val="tx1"/>
        </a:solidFill>
        <a:latin typeface="+mn-lt"/>
        <a:ea typeface="+mn-ea"/>
        <a:cs typeface="+mn-cs"/>
      </a:defRPr>
    </a:lvl5pPr>
    <a:lvl6pPr marL="5443195" algn="l" defTabSz="1088639" rtl="0" eaLnBrk="1" latinLnBrk="0" hangingPunct="1">
      <a:defRPr sz="2900" kern="1200">
        <a:solidFill>
          <a:schemeClr val="tx1"/>
        </a:solidFill>
        <a:latin typeface="+mn-lt"/>
        <a:ea typeface="+mn-ea"/>
        <a:cs typeface="+mn-cs"/>
      </a:defRPr>
    </a:lvl6pPr>
    <a:lvl7pPr marL="6531834" algn="l" defTabSz="1088639" rtl="0" eaLnBrk="1" latinLnBrk="0" hangingPunct="1">
      <a:defRPr sz="2900" kern="1200">
        <a:solidFill>
          <a:schemeClr val="tx1"/>
        </a:solidFill>
        <a:latin typeface="+mn-lt"/>
        <a:ea typeface="+mn-ea"/>
        <a:cs typeface="+mn-cs"/>
      </a:defRPr>
    </a:lvl7pPr>
    <a:lvl8pPr marL="7620472" algn="l" defTabSz="1088639" rtl="0" eaLnBrk="1" latinLnBrk="0" hangingPunct="1">
      <a:defRPr sz="2900" kern="1200">
        <a:solidFill>
          <a:schemeClr val="tx1"/>
        </a:solidFill>
        <a:latin typeface="+mn-lt"/>
        <a:ea typeface="+mn-ea"/>
        <a:cs typeface="+mn-cs"/>
      </a:defRPr>
    </a:lvl8pPr>
    <a:lvl9pPr marL="8709111" algn="l" defTabSz="1088639"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1 – Data science in numbers</a:t>
            </a:r>
          </a:p>
          <a:p>
            <a:r>
              <a:rPr lang="en-US" sz="2900" b="0" kern="1200" dirty="0">
                <a:solidFill>
                  <a:schemeClr val="tx1"/>
                </a:solidFill>
                <a:latin typeface="+mn-lt"/>
                <a:ea typeface="+mn-ea"/>
                <a:cs typeface="+mn-cs"/>
              </a:rPr>
              <a:t>The industry:</a:t>
            </a:r>
          </a:p>
          <a:p>
            <a:r>
              <a:rPr lang="en-US" sz="2900" b="0" kern="1200" dirty="0">
                <a:solidFill>
                  <a:schemeClr val="tx1"/>
                </a:solidFill>
                <a:latin typeface="+mn-lt"/>
                <a:ea typeface="+mn-ea"/>
                <a:cs typeface="+mn-cs"/>
              </a:rPr>
              <a:t>Worldwide, revenue for big data and business analytics will grow from $130.1 billion in 2016 to over $203 billion in 2020 (</a:t>
            </a:r>
            <a:r>
              <a:rPr lang="en-US" sz="2900" b="0" u="sng" kern="1200" dirty="0">
                <a:solidFill>
                  <a:schemeClr val="tx1"/>
                </a:solidFill>
                <a:latin typeface="+mn-lt"/>
                <a:ea typeface="+mn-ea"/>
                <a:cs typeface="+mn-cs"/>
              </a:rPr>
              <a:t>according to IDC)</a:t>
            </a:r>
          </a:p>
          <a:p>
            <a:r>
              <a:rPr lang="en-US" sz="2900" b="0" u="sng" kern="1200" dirty="0">
                <a:solidFill>
                  <a:schemeClr val="tx1"/>
                </a:solidFill>
                <a:latin typeface="+mn-lt"/>
                <a:ea typeface="+mn-ea"/>
                <a:cs typeface="+mn-cs"/>
              </a:rPr>
              <a:t>Subsequently, the demand for data scientists is growing at an exponential rate, outpacing the supply of talent</a:t>
            </a:r>
          </a:p>
          <a:p>
            <a:r>
              <a:rPr lang="en-US" sz="2900" b="0" u="sng" kern="1200" dirty="0">
                <a:solidFill>
                  <a:schemeClr val="tx1"/>
                </a:solidFill>
                <a:latin typeface="+mn-lt"/>
                <a:ea typeface="+mn-ea"/>
                <a:cs typeface="+mn-cs"/>
              </a:rPr>
              <a:t>Some experts estimate 100,000-190,000 data science jobs will go unfilled in the US alone, from 2011 to the end of this decade </a:t>
            </a:r>
          </a:p>
          <a:p>
            <a:r>
              <a:rPr lang="en-US" sz="2900" b="0" u="sng" kern="1200" dirty="0">
                <a:solidFill>
                  <a:schemeClr val="tx1"/>
                </a:solidFill>
                <a:latin typeface="+mn-lt"/>
                <a:ea typeface="+mn-ea"/>
                <a:cs typeface="+mn-cs"/>
              </a:rPr>
              <a:t>These figures are great for showing the growth of the industry, the increasing demand and importance for data science, and the importance of encouraging more data scientists into the field</a:t>
            </a:r>
          </a:p>
          <a:p>
            <a:r>
              <a:rPr lang="en-US" sz="2900" b="0" u="sng" kern="1200" dirty="0">
                <a:solidFill>
                  <a:schemeClr val="tx1"/>
                </a:solidFill>
                <a:latin typeface="+mn-lt"/>
                <a:ea typeface="+mn-ea"/>
                <a:cs typeface="+mn-cs"/>
              </a:rPr>
              <a:t>However, for what data science means to </a:t>
            </a:r>
            <a:r>
              <a:rPr lang="en-US" sz="2900" b="0" u="sng" kern="1200" dirty="0" err="1">
                <a:solidFill>
                  <a:schemeClr val="tx1"/>
                </a:solidFill>
                <a:latin typeface="+mn-lt"/>
                <a:ea typeface="+mn-ea"/>
                <a:cs typeface="+mn-cs"/>
              </a:rPr>
              <a:t>organisations</a:t>
            </a:r>
            <a:r>
              <a:rPr lang="en-US" sz="2900" b="0" u="sng" kern="1200" dirty="0">
                <a:solidFill>
                  <a:schemeClr val="tx1"/>
                </a:solidFill>
                <a:latin typeface="+mn-lt"/>
                <a:ea typeface="+mn-ea"/>
                <a:cs typeface="+mn-cs"/>
              </a:rPr>
              <a:t>, these figure is a bit abstract</a:t>
            </a:r>
          </a:p>
          <a:p>
            <a:r>
              <a:rPr lang="en-US" sz="2900" b="0" u="sng" kern="1200" dirty="0">
                <a:solidFill>
                  <a:schemeClr val="tx1"/>
                </a:solidFill>
                <a:latin typeface="+mn-lt"/>
                <a:ea typeface="+mn-ea"/>
                <a:cs typeface="+mn-cs"/>
              </a:rPr>
              <a:t>So, let's look at numbers that you might relate to a little more:  </a:t>
            </a:r>
          </a:p>
          <a:p>
            <a:r>
              <a:rPr lang="en-US" sz="2900" b="1" u="sng" kern="1200" dirty="0">
                <a:solidFill>
                  <a:schemeClr val="tx1"/>
                </a:solidFill>
                <a:latin typeface="+mn-lt"/>
                <a:ea typeface="+mn-ea"/>
                <a:cs typeface="+mn-cs"/>
              </a:rPr>
              <a:t>£6million </a:t>
            </a:r>
            <a:r>
              <a:rPr lang="en-US" sz="2900" b="0" u="sng" kern="1200" dirty="0">
                <a:solidFill>
                  <a:schemeClr val="tx1"/>
                </a:solidFill>
                <a:latin typeface="+mn-lt"/>
                <a:ea typeface="+mn-ea"/>
                <a:cs typeface="+mn-cs"/>
              </a:rPr>
              <a:t>– the increase in company revenue from a price </a:t>
            </a:r>
            <a:r>
              <a:rPr lang="en-US" sz="2900" b="0" u="sng" kern="1200" dirty="0" err="1">
                <a:solidFill>
                  <a:schemeClr val="tx1"/>
                </a:solidFill>
                <a:latin typeface="+mn-lt"/>
                <a:ea typeface="+mn-ea"/>
                <a:cs typeface="+mn-cs"/>
              </a:rPr>
              <a:t>optimisation</a:t>
            </a:r>
            <a:r>
              <a:rPr lang="en-US" sz="2900" b="0" u="sng" kern="1200" dirty="0">
                <a:solidFill>
                  <a:schemeClr val="tx1"/>
                </a:solidFill>
                <a:latin typeface="+mn-lt"/>
                <a:ea typeface="+mn-ea"/>
                <a:cs typeface="+mn-cs"/>
              </a:rPr>
              <a:t> data science project </a:t>
            </a:r>
            <a:r>
              <a:rPr lang="en-US" sz="2900" b="0" i="1" u="sng" kern="1200" dirty="0">
                <a:solidFill>
                  <a:schemeClr val="tx1"/>
                </a:solidFill>
                <a:latin typeface="+mn-lt"/>
                <a:ea typeface="+mn-ea"/>
                <a:cs typeface="+mn-cs"/>
              </a:rPr>
              <a:t> </a:t>
            </a:r>
          </a:p>
          <a:p>
            <a:r>
              <a:rPr lang="en-US" sz="2900" b="0" i="0" u="sng" kern="1200" dirty="0">
                <a:solidFill>
                  <a:schemeClr val="tx1"/>
                </a:solidFill>
                <a:latin typeface="+mn-lt"/>
                <a:ea typeface="+mn-ea"/>
                <a:cs typeface="+mn-cs"/>
              </a:rPr>
              <a:t>And it’s not just about business. Data science can have a positive impact on society too: </a:t>
            </a:r>
            <a:r>
              <a:rPr lang="en-US" sz="2900" b="1" i="0" u="sng" kern="1200" dirty="0">
                <a:solidFill>
                  <a:schemeClr val="tx1"/>
                </a:solidFill>
                <a:latin typeface="+mn-lt"/>
                <a:ea typeface="+mn-ea"/>
                <a:cs typeface="+mn-cs"/>
              </a:rPr>
              <a:t>70% of high risk women </a:t>
            </a:r>
            <a:r>
              <a:rPr lang="en-US" sz="2900" b="0" i="0" u="sng" kern="1200" dirty="0">
                <a:solidFill>
                  <a:schemeClr val="tx1"/>
                </a:solidFill>
                <a:latin typeface="+mn-lt"/>
                <a:ea typeface="+mn-ea"/>
                <a:cs typeface="+mn-cs"/>
              </a:rPr>
              <a:t>could be prevented from developing Type 2 diabetes after pregnancy, using data science to develop bespoke meal plans and drive healthy lifestyle</a:t>
            </a:r>
          </a:p>
          <a:p>
            <a:r>
              <a:rPr lang="en-US" sz="2900" b="0" i="0" u="sng" kern="1200" dirty="0">
                <a:solidFill>
                  <a:schemeClr val="tx1"/>
                </a:solidFill>
                <a:latin typeface="+mn-lt"/>
                <a:ea typeface="+mn-ea"/>
                <a:cs typeface="+mn-cs"/>
              </a:rPr>
              <a:t>These projects are real projects, completed in as little as five weeks</a:t>
            </a:r>
          </a:p>
          <a:p>
            <a:r>
              <a:rPr lang="en-US" sz="2900" b="0" i="0" u="sng" kern="1200" dirty="0">
                <a:solidFill>
                  <a:schemeClr val="tx1"/>
                </a:solidFill>
                <a:latin typeface="+mn-lt"/>
                <a:ea typeface="+mn-ea"/>
                <a:cs typeface="+mn-cs"/>
              </a:rPr>
              <a:t>And there are tens of other likes them, ranging from startups to legacy companies boasting nearly a 200,000-strong headcount</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2</a:t>
            </a:fld>
            <a:endParaRPr lang="en-US"/>
          </a:p>
        </p:txBody>
      </p:sp>
    </p:spTree>
    <p:extLst>
      <p:ext uri="{BB962C8B-B14F-4D97-AF65-F5344CB8AC3E}">
        <p14:creationId xmlns:p14="http://schemas.microsoft.com/office/powerpoint/2010/main" val="48750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1 – Data science in numbers</a:t>
            </a:r>
          </a:p>
          <a:p>
            <a:r>
              <a:rPr lang="en-US" sz="2900" b="0" kern="1200" dirty="0">
                <a:solidFill>
                  <a:schemeClr val="tx1"/>
                </a:solidFill>
                <a:latin typeface="+mn-lt"/>
                <a:ea typeface="+mn-ea"/>
                <a:cs typeface="+mn-cs"/>
              </a:rPr>
              <a:t>The industry:</a:t>
            </a:r>
          </a:p>
          <a:p>
            <a:r>
              <a:rPr lang="en-US" sz="2900" b="0" kern="1200" dirty="0">
                <a:solidFill>
                  <a:schemeClr val="tx1"/>
                </a:solidFill>
                <a:latin typeface="+mn-lt"/>
                <a:ea typeface="+mn-ea"/>
                <a:cs typeface="+mn-cs"/>
              </a:rPr>
              <a:t>Worldwide, revenue for big data and business analytics will grow from $130.1 billion in 2016 to over $203 billion in 2020 (</a:t>
            </a:r>
            <a:r>
              <a:rPr lang="en-US" sz="2900" b="0" u="sng" kern="1200" dirty="0">
                <a:solidFill>
                  <a:schemeClr val="tx1"/>
                </a:solidFill>
                <a:latin typeface="+mn-lt"/>
                <a:ea typeface="+mn-ea"/>
                <a:cs typeface="+mn-cs"/>
              </a:rPr>
              <a:t>according to IDC)</a:t>
            </a:r>
          </a:p>
          <a:p>
            <a:r>
              <a:rPr lang="en-US" sz="2900" b="0" u="sng" kern="1200" dirty="0">
                <a:solidFill>
                  <a:schemeClr val="tx1"/>
                </a:solidFill>
                <a:latin typeface="+mn-lt"/>
                <a:ea typeface="+mn-ea"/>
                <a:cs typeface="+mn-cs"/>
              </a:rPr>
              <a:t>Subsequently, the demand for data scientists is growing at an exponential rate, outpacing the supply of talent</a:t>
            </a:r>
          </a:p>
          <a:p>
            <a:r>
              <a:rPr lang="en-US" sz="2900" b="0" u="sng" kern="1200" dirty="0">
                <a:solidFill>
                  <a:schemeClr val="tx1"/>
                </a:solidFill>
                <a:latin typeface="+mn-lt"/>
                <a:ea typeface="+mn-ea"/>
                <a:cs typeface="+mn-cs"/>
              </a:rPr>
              <a:t>Some experts estimate 100,000-190,000 data science jobs will go unfilled in the US alone, from 2011 to the end of this decade </a:t>
            </a:r>
          </a:p>
          <a:p>
            <a:r>
              <a:rPr lang="en-US" sz="2900" b="0" u="sng" kern="1200" dirty="0">
                <a:solidFill>
                  <a:schemeClr val="tx1"/>
                </a:solidFill>
                <a:latin typeface="+mn-lt"/>
                <a:ea typeface="+mn-ea"/>
                <a:cs typeface="+mn-cs"/>
              </a:rPr>
              <a:t>These figures are great for showing the growth of the industry, the increasing demand and importance for data science, and the importance of encouraging more data scientists into the field</a:t>
            </a:r>
          </a:p>
          <a:p>
            <a:r>
              <a:rPr lang="en-US" sz="2900" b="0" u="sng" kern="1200" dirty="0">
                <a:solidFill>
                  <a:schemeClr val="tx1"/>
                </a:solidFill>
                <a:latin typeface="+mn-lt"/>
                <a:ea typeface="+mn-ea"/>
                <a:cs typeface="+mn-cs"/>
              </a:rPr>
              <a:t>However, for what data science means to </a:t>
            </a:r>
            <a:r>
              <a:rPr lang="en-US" sz="2900" b="0" u="sng" kern="1200" dirty="0" err="1">
                <a:solidFill>
                  <a:schemeClr val="tx1"/>
                </a:solidFill>
                <a:latin typeface="+mn-lt"/>
                <a:ea typeface="+mn-ea"/>
                <a:cs typeface="+mn-cs"/>
              </a:rPr>
              <a:t>organisations</a:t>
            </a:r>
            <a:r>
              <a:rPr lang="en-US" sz="2900" b="0" u="sng" kern="1200" dirty="0">
                <a:solidFill>
                  <a:schemeClr val="tx1"/>
                </a:solidFill>
                <a:latin typeface="+mn-lt"/>
                <a:ea typeface="+mn-ea"/>
                <a:cs typeface="+mn-cs"/>
              </a:rPr>
              <a:t>, these figure is a bit abstract</a:t>
            </a:r>
          </a:p>
          <a:p>
            <a:r>
              <a:rPr lang="en-US" sz="2900" b="0" u="sng" kern="1200" dirty="0">
                <a:solidFill>
                  <a:schemeClr val="tx1"/>
                </a:solidFill>
                <a:latin typeface="+mn-lt"/>
                <a:ea typeface="+mn-ea"/>
                <a:cs typeface="+mn-cs"/>
              </a:rPr>
              <a:t>So, let's look at numbers that you might relate to a little more:  </a:t>
            </a:r>
          </a:p>
          <a:p>
            <a:r>
              <a:rPr lang="en-US" sz="2900" b="1" u="sng" kern="1200" dirty="0">
                <a:solidFill>
                  <a:schemeClr val="tx1"/>
                </a:solidFill>
                <a:latin typeface="+mn-lt"/>
                <a:ea typeface="+mn-ea"/>
                <a:cs typeface="+mn-cs"/>
              </a:rPr>
              <a:t>£6million </a:t>
            </a:r>
            <a:r>
              <a:rPr lang="en-US" sz="2900" b="0" u="sng" kern="1200" dirty="0">
                <a:solidFill>
                  <a:schemeClr val="tx1"/>
                </a:solidFill>
                <a:latin typeface="+mn-lt"/>
                <a:ea typeface="+mn-ea"/>
                <a:cs typeface="+mn-cs"/>
              </a:rPr>
              <a:t>– the increase in company revenue from a price </a:t>
            </a:r>
            <a:r>
              <a:rPr lang="en-US" sz="2900" b="0" u="sng" kern="1200" dirty="0" err="1">
                <a:solidFill>
                  <a:schemeClr val="tx1"/>
                </a:solidFill>
                <a:latin typeface="+mn-lt"/>
                <a:ea typeface="+mn-ea"/>
                <a:cs typeface="+mn-cs"/>
              </a:rPr>
              <a:t>optimisation</a:t>
            </a:r>
            <a:r>
              <a:rPr lang="en-US" sz="2900" b="0" u="sng" kern="1200" dirty="0">
                <a:solidFill>
                  <a:schemeClr val="tx1"/>
                </a:solidFill>
                <a:latin typeface="+mn-lt"/>
                <a:ea typeface="+mn-ea"/>
                <a:cs typeface="+mn-cs"/>
              </a:rPr>
              <a:t> data science project </a:t>
            </a:r>
            <a:r>
              <a:rPr lang="en-US" sz="2900" b="0" i="1" u="sng" kern="1200" dirty="0">
                <a:solidFill>
                  <a:schemeClr val="tx1"/>
                </a:solidFill>
                <a:latin typeface="+mn-lt"/>
                <a:ea typeface="+mn-ea"/>
                <a:cs typeface="+mn-cs"/>
              </a:rPr>
              <a:t> </a:t>
            </a:r>
          </a:p>
          <a:p>
            <a:r>
              <a:rPr lang="en-US" sz="2900" b="0" i="0" u="sng" kern="1200" dirty="0">
                <a:solidFill>
                  <a:schemeClr val="tx1"/>
                </a:solidFill>
                <a:latin typeface="+mn-lt"/>
                <a:ea typeface="+mn-ea"/>
                <a:cs typeface="+mn-cs"/>
              </a:rPr>
              <a:t>And it’s not just about business. Data science can have a positive impact on society too: </a:t>
            </a:r>
            <a:r>
              <a:rPr lang="en-US" sz="2900" b="1" i="0" u="sng" kern="1200" dirty="0">
                <a:solidFill>
                  <a:schemeClr val="tx1"/>
                </a:solidFill>
                <a:latin typeface="+mn-lt"/>
                <a:ea typeface="+mn-ea"/>
                <a:cs typeface="+mn-cs"/>
              </a:rPr>
              <a:t>70% of high risk women </a:t>
            </a:r>
            <a:r>
              <a:rPr lang="en-US" sz="2900" b="0" i="0" u="sng" kern="1200" dirty="0">
                <a:solidFill>
                  <a:schemeClr val="tx1"/>
                </a:solidFill>
                <a:latin typeface="+mn-lt"/>
                <a:ea typeface="+mn-ea"/>
                <a:cs typeface="+mn-cs"/>
              </a:rPr>
              <a:t>could be prevented from developing Type 2 diabetes after pregnancy, using data science to develop bespoke meal plans and drive healthy lifestyle</a:t>
            </a:r>
          </a:p>
          <a:p>
            <a:r>
              <a:rPr lang="en-US" sz="2900" b="0" i="0" u="sng" kern="1200" dirty="0">
                <a:solidFill>
                  <a:schemeClr val="tx1"/>
                </a:solidFill>
                <a:latin typeface="+mn-lt"/>
                <a:ea typeface="+mn-ea"/>
                <a:cs typeface="+mn-cs"/>
              </a:rPr>
              <a:t>These projects are real projects, completed in as little as five weeks</a:t>
            </a:r>
          </a:p>
          <a:p>
            <a:r>
              <a:rPr lang="en-US" sz="2900" b="0" i="0" u="sng" kern="1200" dirty="0">
                <a:solidFill>
                  <a:schemeClr val="tx1"/>
                </a:solidFill>
                <a:latin typeface="+mn-lt"/>
                <a:ea typeface="+mn-ea"/>
                <a:cs typeface="+mn-cs"/>
              </a:rPr>
              <a:t>And there are tens of other likes them, ranging from startups to legacy companies boasting nearly a 200,000-strong headcount</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3</a:t>
            </a:fld>
            <a:endParaRPr lang="en-US"/>
          </a:p>
        </p:txBody>
      </p:sp>
    </p:spTree>
    <p:extLst>
      <p:ext uri="{BB962C8B-B14F-4D97-AF65-F5344CB8AC3E}">
        <p14:creationId xmlns:p14="http://schemas.microsoft.com/office/powerpoint/2010/main" val="291202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1 – Data science in numbers</a:t>
            </a:r>
          </a:p>
          <a:p>
            <a:r>
              <a:rPr lang="en-US" sz="2900" b="0" kern="1200" dirty="0">
                <a:solidFill>
                  <a:schemeClr val="tx1"/>
                </a:solidFill>
                <a:latin typeface="+mn-lt"/>
                <a:ea typeface="+mn-ea"/>
                <a:cs typeface="+mn-cs"/>
              </a:rPr>
              <a:t>The industry:</a:t>
            </a:r>
          </a:p>
          <a:p>
            <a:r>
              <a:rPr lang="en-US" sz="2900" b="0" kern="1200" dirty="0">
                <a:solidFill>
                  <a:schemeClr val="tx1"/>
                </a:solidFill>
                <a:latin typeface="+mn-lt"/>
                <a:ea typeface="+mn-ea"/>
                <a:cs typeface="+mn-cs"/>
              </a:rPr>
              <a:t>Worldwide, revenue for big data and business analytics will grow from $130.1 billion in 2016 to over $203 billion in 2020 (</a:t>
            </a:r>
            <a:r>
              <a:rPr lang="en-US" sz="2900" b="0" u="sng" kern="1200" dirty="0">
                <a:solidFill>
                  <a:schemeClr val="tx1"/>
                </a:solidFill>
                <a:latin typeface="+mn-lt"/>
                <a:ea typeface="+mn-ea"/>
                <a:cs typeface="+mn-cs"/>
              </a:rPr>
              <a:t>according to IDC)</a:t>
            </a:r>
          </a:p>
          <a:p>
            <a:r>
              <a:rPr lang="en-US" sz="2900" b="0" u="sng" kern="1200" dirty="0">
                <a:solidFill>
                  <a:schemeClr val="tx1"/>
                </a:solidFill>
                <a:latin typeface="+mn-lt"/>
                <a:ea typeface="+mn-ea"/>
                <a:cs typeface="+mn-cs"/>
              </a:rPr>
              <a:t>Subsequently, the demand for data scientists is growing at an exponential rate, outpacing the supply of talent</a:t>
            </a:r>
          </a:p>
          <a:p>
            <a:r>
              <a:rPr lang="en-US" sz="2900" b="0" u="sng" kern="1200" dirty="0">
                <a:solidFill>
                  <a:schemeClr val="tx1"/>
                </a:solidFill>
                <a:latin typeface="+mn-lt"/>
                <a:ea typeface="+mn-ea"/>
                <a:cs typeface="+mn-cs"/>
              </a:rPr>
              <a:t>Some experts estimate 100,000-190,000 data science jobs will go unfilled in the US alone, from 2011 to the end of this decade </a:t>
            </a:r>
          </a:p>
          <a:p>
            <a:r>
              <a:rPr lang="en-US" sz="2900" b="0" u="sng" kern="1200" dirty="0">
                <a:solidFill>
                  <a:schemeClr val="tx1"/>
                </a:solidFill>
                <a:latin typeface="+mn-lt"/>
                <a:ea typeface="+mn-ea"/>
                <a:cs typeface="+mn-cs"/>
              </a:rPr>
              <a:t>These figures are great for showing the growth of the industry, the increasing demand and importance for data science, and the importance of encouraging more data scientists into the field</a:t>
            </a:r>
          </a:p>
          <a:p>
            <a:r>
              <a:rPr lang="en-US" sz="2900" b="0" u="sng" kern="1200" dirty="0">
                <a:solidFill>
                  <a:schemeClr val="tx1"/>
                </a:solidFill>
                <a:latin typeface="+mn-lt"/>
                <a:ea typeface="+mn-ea"/>
                <a:cs typeface="+mn-cs"/>
              </a:rPr>
              <a:t>However, for what data science means to </a:t>
            </a:r>
            <a:r>
              <a:rPr lang="en-US" sz="2900" b="0" u="sng" kern="1200" dirty="0" err="1">
                <a:solidFill>
                  <a:schemeClr val="tx1"/>
                </a:solidFill>
                <a:latin typeface="+mn-lt"/>
                <a:ea typeface="+mn-ea"/>
                <a:cs typeface="+mn-cs"/>
              </a:rPr>
              <a:t>organisations</a:t>
            </a:r>
            <a:r>
              <a:rPr lang="en-US" sz="2900" b="0" u="sng" kern="1200" dirty="0">
                <a:solidFill>
                  <a:schemeClr val="tx1"/>
                </a:solidFill>
                <a:latin typeface="+mn-lt"/>
                <a:ea typeface="+mn-ea"/>
                <a:cs typeface="+mn-cs"/>
              </a:rPr>
              <a:t>, these figure is a bit abstract</a:t>
            </a:r>
          </a:p>
          <a:p>
            <a:r>
              <a:rPr lang="en-US" sz="2900" b="0" u="sng" kern="1200" dirty="0">
                <a:solidFill>
                  <a:schemeClr val="tx1"/>
                </a:solidFill>
                <a:latin typeface="+mn-lt"/>
                <a:ea typeface="+mn-ea"/>
                <a:cs typeface="+mn-cs"/>
              </a:rPr>
              <a:t>So, let's look at numbers that you might relate to a little more:  </a:t>
            </a:r>
          </a:p>
          <a:p>
            <a:r>
              <a:rPr lang="en-US" sz="2900" b="1" u="sng" kern="1200" dirty="0">
                <a:solidFill>
                  <a:schemeClr val="tx1"/>
                </a:solidFill>
                <a:latin typeface="+mn-lt"/>
                <a:ea typeface="+mn-ea"/>
                <a:cs typeface="+mn-cs"/>
              </a:rPr>
              <a:t>£6million </a:t>
            </a:r>
            <a:r>
              <a:rPr lang="en-US" sz="2900" b="0" u="sng" kern="1200" dirty="0">
                <a:solidFill>
                  <a:schemeClr val="tx1"/>
                </a:solidFill>
                <a:latin typeface="+mn-lt"/>
                <a:ea typeface="+mn-ea"/>
                <a:cs typeface="+mn-cs"/>
              </a:rPr>
              <a:t>– the increase in company revenue from a price </a:t>
            </a:r>
            <a:r>
              <a:rPr lang="en-US" sz="2900" b="0" u="sng" kern="1200" dirty="0" err="1">
                <a:solidFill>
                  <a:schemeClr val="tx1"/>
                </a:solidFill>
                <a:latin typeface="+mn-lt"/>
                <a:ea typeface="+mn-ea"/>
                <a:cs typeface="+mn-cs"/>
              </a:rPr>
              <a:t>optimisation</a:t>
            </a:r>
            <a:r>
              <a:rPr lang="en-US" sz="2900" b="0" u="sng" kern="1200" dirty="0">
                <a:solidFill>
                  <a:schemeClr val="tx1"/>
                </a:solidFill>
                <a:latin typeface="+mn-lt"/>
                <a:ea typeface="+mn-ea"/>
                <a:cs typeface="+mn-cs"/>
              </a:rPr>
              <a:t> data science project </a:t>
            </a:r>
            <a:r>
              <a:rPr lang="en-US" sz="2900" b="0" i="1" u="sng" kern="1200" dirty="0">
                <a:solidFill>
                  <a:schemeClr val="tx1"/>
                </a:solidFill>
                <a:latin typeface="+mn-lt"/>
                <a:ea typeface="+mn-ea"/>
                <a:cs typeface="+mn-cs"/>
              </a:rPr>
              <a:t> </a:t>
            </a:r>
          </a:p>
          <a:p>
            <a:r>
              <a:rPr lang="en-US" sz="2900" b="0" i="0" u="sng" kern="1200" dirty="0">
                <a:solidFill>
                  <a:schemeClr val="tx1"/>
                </a:solidFill>
                <a:latin typeface="+mn-lt"/>
                <a:ea typeface="+mn-ea"/>
                <a:cs typeface="+mn-cs"/>
              </a:rPr>
              <a:t>And it’s not just about business. Data science can have a positive impact on society too: </a:t>
            </a:r>
            <a:r>
              <a:rPr lang="en-US" sz="2900" b="1" i="0" u="sng" kern="1200" dirty="0">
                <a:solidFill>
                  <a:schemeClr val="tx1"/>
                </a:solidFill>
                <a:latin typeface="+mn-lt"/>
                <a:ea typeface="+mn-ea"/>
                <a:cs typeface="+mn-cs"/>
              </a:rPr>
              <a:t>70% of high risk women </a:t>
            </a:r>
            <a:r>
              <a:rPr lang="en-US" sz="2900" b="0" i="0" u="sng" kern="1200" dirty="0">
                <a:solidFill>
                  <a:schemeClr val="tx1"/>
                </a:solidFill>
                <a:latin typeface="+mn-lt"/>
                <a:ea typeface="+mn-ea"/>
                <a:cs typeface="+mn-cs"/>
              </a:rPr>
              <a:t>could be prevented from developing Type 2 diabetes after pregnancy, using data science to develop bespoke meal plans and drive healthy lifestyle</a:t>
            </a:r>
          </a:p>
          <a:p>
            <a:r>
              <a:rPr lang="en-US" sz="2900" b="0" i="0" u="sng" kern="1200" dirty="0">
                <a:solidFill>
                  <a:schemeClr val="tx1"/>
                </a:solidFill>
                <a:latin typeface="+mn-lt"/>
                <a:ea typeface="+mn-ea"/>
                <a:cs typeface="+mn-cs"/>
              </a:rPr>
              <a:t>These projects are real projects, completed in as little as five weeks</a:t>
            </a:r>
          </a:p>
          <a:p>
            <a:r>
              <a:rPr lang="en-US" sz="2900" b="0" i="0" u="sng" kern="1200" dirty="0">
                <a:solidFill>
                  <a:schemeClr val="tx1"/>
                </a:solidFill>
                <a:latin typeface="+mn-lt"/>
                <a:ea typeface="+mn-ea"/>
                <a:cs typeface="+mn-cs"/>
              </a:rPr>
              <a:t>And there are tens of other likes them, ranging from startups to legacy companies boasting nearly a 200,000-strong headcount</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4</a:t>
            </a:fld>
            <a:endParaRPr lang="en-US"/>
          </a:p>
        </p:txBody>
      </p:sp>
    </p:spTree>
    <p:extLst>
      <p:ext uri="{BB962C8B-B14F-4D97-AF65-F5344CB8AC3E}">
        <p14:creationId xmlns:p14="http://schemas.microsoft.com/office/powerpoint/2010/main" val="418649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2 – Why isn’t everyone doing it?</a:t>
            </a:r>
          </a:p>
          <a:p>
            <a:r>
              <a:rPr lang="en-US" sz="2900" b="0" kern="1200" dirty="0">
                <a:solidFill>
                  <a:schemeClr val="tx1"/>
                </a:solidFill>
                <a:latin typeface="+mn-lt"/>
                <a:ea typeface="+mn-ea"/>
                <a:cs typeface="+mn-cs"/>
              </a:rPr>
              <a:t>Despite the value, and the recognition of a problem they have that needs to be solved, many </a:t>
            </a:r>
            <a:r>
              <a:rPr lang="en-US" sz="2900" b="0" kern="1200" dirty="0" err="1">
                <a:solidFill>
                  <a:schemeClr val="tx1"/>
                </a:solidFill>
                <a:latin typeface="+mn-lt"/>
                <a:ea typeface="+mn-ea"/>
                <a:cs typeface="+mn-cs"/>
              </a:rPr>
              <a:t>organisations</a:t>
            </a:r>
            <a:r>
              <a:rPr lang="en-US" sz="2900" b="0" kern="1200" dirty="0">
                <a:solidFill>
                  <a:schemeClr val="tx1"/>
                </a:solidFill>
                <a:latin typeface="+mn-lt"/>
                <a:ea typeface="+mn-ea"/>
                <a:cs typeface="+mn-cs"/>
              </a:rPr>
              <a:t> are hesitant about undertaking data science projects – so what’s stopping them?</a:t>
            </a:r>
          </a:p>
          <a:p>
            <a:r>
              <a:rPr lang="en-US" sz="2900" b="0" kern="1200" dirty="0">
                <a:solidFill>
                  <a:schemeClr val="tx1"/>
                </a:solidFill>
                <a:latin typeface="+mn-lt"/>
                <a:ea typeface="+mn-ea"/>
                <a:cs typeface="+mn-cs"/>
              </a:rPr>
              <a:t>More often than not, the greatest barrier to a project is finding the starting point. </a:t>
            </a:r>
            <a:r>
              <a:rPr lang="en-US" sz="2900" b="0" kern="1200" dirty="0" err="1">
                <a:solidFill>
                  <a:schemeClr val="tx1"/>
                </a:solidFill>
                <a:latin typeface="+mn-lt"/>
                <a:ea typeface="+mn-ea"/>
                <a:cs typeface="+mn-cs"/>
              </a:rPr>
              <a:t>Organisations</a:t>
            </a:r>
            <a:r>
              <a:rPr lang="en-US" sz="2900" b="0" kern="1200" dirty="0">
                <a:solidFill>
                  <a:schemeClr val="tx1"/>
                </a:solidFill>
                <a:latin typeface="+mn-lt"/>
                <a:ea typeface="+mn-ea"/>
                <a:cs typeface="+mn-cs"/>
              </a:rPr>
              <a:t> need to identify the right question to ask of their data</a:t>
            </a:r>
          </a:p>
          <a:p>
            <a:r>
              <a:rPr lang="en-US" sz="2900" b="0" kern="1200" dirty="0">
                <a:solidFill>
                  <a:schemeClr val="tx1"/>
                </a:solidFill>
                <a:latin typeface="+mn-lt"/>
                <a:ea typeface="+mn-ea"/>
                <a:cs typeface="+mn-cs"/>
              </a:rPr>
              <a:t>Once they have identified the problem, they then must work out what resources they’ll need to be able to solve it –  do they hire their own data scientist, a consultancy, do they need to procure software?</a:t>
            </a:r>
          </a:p>
          <a:p>
            <a:r>
              <a:rPr lang="en-US" sz="2900" b="0" kern="1200" dirty="0">
                <a:solidFill>
                  <a:schemeClr val="tx1"/>
                </a:solidFill>
                <a:latin typeface="+mn-lt"/>
                <a:ea typeface="+mn-ea"/>
                <a:cs typeface="+mn-cs"/>
              </a:rPr>
              <a:t>Very quickly, it becomes a daunting undertaking for a company – as they imagine the seemingly endless task ahead of them</a:t>
            </a:r>
          </a:p>
          <a:p>
            <a:r>
              <a:rPr lang="en-US" sz="2900" b="0" kern="1200" dirty="0">
                <a:solidFill>
                  <a:schemeClr val="tx1"/>
                </a:solidFill>
                <a:latin typeface="+mn-lt"/>
                <a:ea typeface="+mn-ea"/>
                <a:cs typeface="+mn-cs"/>
              </a:rPr>
              <a:t>My message to these </a:t>
            </a:r>
            <a:r>
              <a:rPr lang="en-US" sz="2900" b="0" kern="1200" dirty="0" err="1">
                <a:solidFill>
                  <a:schemeClr val="tx1"/>
                </a:solidFill>
                <a:latin typeface="+mn-lt"/>
                <a:ea typeface="+mn-ea"/>
                <a:cs typeface="+mn-cs"/>
              </a:rPr>
              <a:t>organisations</a:t>
            </a:r>
            <a:r>
              <a:rPr lang="en-US" sz="2900" b="0" kern="1200" dirty="0">
                <a:solidFill>
                  <a:schemeClr val="tx1"/>
                </a:solidFill>
                <a:latin typeface="+mn-lt"/>
                <a:ea typeface="+mn-ea"/>
                <a:cs typeface="+mn-cs"/>
              </a:rPr>
              <a:t> is that a data science project doesn’t have to be a massive undertaking – it doesn’t have to be a 12 month process </a:t>
            </a:r>
          </a:p>
          <a:p>
            <a:r>
              <a:rPr lang="en-US" sz="2900" b="0" kern="1200" dirty="0">
                <a:solidFill>
                  <a:schemeClr val="tx1"/>
                </a:solidFill>
                <a:latin typeface="+mn-lt"/>
                <a:ea typeface="+mn-ea"/>
                <a:cs typeface="+mn-cs"/>
              </a:rPr>
              <a:t>A small group of data scientists in five weeks can really get the low hanging fruit that would immediately make a big difference to a business</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5</a:t>
            </a:fld>
            <a:endParaRPr lang="en-US"/>
          </a:p>
        </p:txBody>
      </p:sp>
    </p:spTree>
    <p:extLst>
      <p:ext uri="{BB962C8B-B14F-4D97-AF65-F5344CB8AC3E}">
        <p14:creationId xmlns:p14="http://schemas.microsoft.com/office/powerpoint/2010/main" val="1873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3 – How do you know when you are data ready?</a:t>
            </a:r>
            <a:endParaRPr lang="en-US" sz="2900" b="0" kern="1200" dirty="0">
              <a:solidFill>
                <a:schemeClr val="tx1"/>
              </a:solidFill>
              <a:latin typeface="+mn-lt"/>
              <a:ea typeface="+mn-ea"/>
              <a:cs typeface="+mn-cs"/>
            </a:endParaRPr>
          </a:p>
          <a:p>
            <a:endParaRPr lang="en-US" sz="2900" b="0" kern="1200" dirty="0">
              <a:solidFill>
                <a:schemeClr val="tx1"/>
              </a:solidFill>
              <a:latin typeface="+mn-lt"/>
              <a:ea typeface="+mn-ea"/>
              <a:cs typeface="+mn-cs"/>
            </a:endParaRPr>
          </a:p>
          <a:p>
            <a:r>
              <a:rPr lang="en-US" sz="2900" b="0" kern="1200" dirty="0">
                <a:solidFill>
                  <a:schemeClr val="tx1"/>
                </a:solidFill>
                <a:latin typeface="+mn-lt"/>
                <a:ea typeface="+mn-ea"/>
                <a:cs typeface="+mn-cs"/>
              </a:rPr>
              <a:t>So how can you </a:t>
            </a:r>
            <a:r>
              <a:rPr lang="en-US" sz="2900" b="0" kern="1200" dirty="0" err="1">
                <a:solidFill>
                  <a:schemeClr val="tx1"/>
                </a:solidFill>
                <a:latin typeface="+mn-lt"/>
                <a:ea typeface="+mn-ea"/>
                <a:cs typeface="+mn-cs"/>
              </a:rPr>
              <a:t>maximise</a:t>
            </a:r>
            <a:r>
              <a:rPr lang="en-US" sz="2900" b="0" kern="1200" dirty="0">
                <a:solidFill>
                  <a:schemeClr val="tx1"/>
                </a:solidFill>
                <a:latin typeface="+mn-lt"/>
                <a:ea typeface="+mn-ea"/>
                <a:cs typeface="+mn-cs"/>
              </a:rPr>
              <a:t> chances of success? At </a:t>
            </a:r>
            <a:r>
              <a:rPr lang="en-US" sz="2900" b="0" kern="1200" dirty="0" err="1">
                <a:solidFill>
                  <a:schemeClr val="tx1"/>
                </a:solidFill>
                <a:latin typeface="+mn-lt"/>
                <a:ea typeface="+mn-ea"/>
                <a:cs typeface="+mn-cs"/>
              </a:rPr>
              <a:t>Pivigo</a:t>
            </a:r>
            <a:r>
              <a:rPr lang="en-US" sz="2900" b="0" kern="1200" dirty="0">
                <a:solidFill>
                  <a:schemeClr val="tx1"/>
                </a:solidFill>
                <a:latin typeface="+mn-lt"/>
                <a:ea typeface="+mn-ea"/>
                <a:cs typeface="+mn-cs"/>
              </a:rPr>
              <a:t> these are ten steps we have in our mind to see if an </a:t>
            </a:r>
            <a:r>
              <a:rPr lang="en-US" sz="2900" b="0" kern="1200" dirty="0" err="1">
                <a:solidFill>
                  <a:schemeClr val="tx1"/>
                </a:solidFill>
                <a:latin typeface="+mn-lt"/>
                <a:ea typeface="+mn-ea"/>
                <a:cs typeface="+mn-cs"/>
              </a:rPr>
              <a:t>organisation</a:t>
            </a:r>
            <a:r>
              <a:rPr lang="en-US" sz="2900" b="0" kern="1200" dirty="0">
                <a:solidFill>
                  <a:schemeClr val="tx1"/>
                </a:solidFill>
                <a:latin typeface="+mn-lt"/>
                <a:ea typeface="+mn-ea"/>
                <a:cs typeface="+mn-cs"/>
              </a:rPr>
              <a:t> is “data ready” – i.e. prepared to undertake a successful project</a:t>
            </a:r>
          </a:p>
          <a:p>
            <a:endParaRPr lang="en-US" sz="2900" b="0" kern="1200" dirty="0">
              <a:solidFill>
                <a:schemeClr val="tx1"/>
              </a:solidFill>
              <a:latin typeface="+mn-lt"/>
              <a:ea typeface="+mn-ea"/>
              <a:cs typeface="+mn-cs"/>
            </a:endParaRPr>
          </a:p>
          <a:p>
            <a:r>
              <a:rPr lang="en-US" sz="2900" b="1" kern="1200" dirty="0">
                <a:solidFill>
                  <a:schemeClr val="tx1"/>
                </a:solidFill>
                <a:latin typeface="+mn-lt"/>
                <a:ea typeface="+mn-ea"/>
                <a:cs typeface="+mn-cs"/>
              </a:rPr>
              <a:t>Data – </a:t>
            </a:r>
            <a:r>
              <a:rPr lang="en-US" sz="2900" b="0" kern="1200" dirty="0">
                <a:solidFill>
                  <a:schemeClr val="tx1"/>
                </a:solidFill>
                <a:latin typeface="+mn-lt"/>
                <a:ea typeface="+mn-ea"/>
                <a:cs typeface="+mn-cs"/>
              </a:rPr>
              <a:t>The obvious first step: do you have data? How much? What type?</a:t>
            </a:r>
          </a:p>
          <a:p>
            <a:r>
              <a:rPr lang="en-US" sz="2900" b="1" kern="1200" dirty="0">
                <a:solidFill>
                  <a:schemeClr val="tx1"/>
                </a:solidFill>
                <a:latin typeface="+mn-lt"/>
                <a:ea typeface="+mn-ea"/>
                <a:cs typeface="+mn-cs"/>
              </a:rPr>
              <a:t>Data quality and access </a:t>
            </a:r>
            <a:r>
              <a:rPr lang="en-US" sz="2900" b="0" kern="1200" dirty="0">
                <a:solidFill>
                  <a:schemeClr val="tx1"/>
                </a:solidFill>
                <a:latin typeface="+mn-lt"/>
                <a:ea typeface="+mn-ea"/>
                <a:cs typeface="+mn-cs"/>
              </a:rPr>
              <a:t>– The data needed must be ready and available at the start of the project – the last thing you want to do is waste three out of five weeks getting the data ready. This means evaluating if the data is clean enough; is it in an accessible format and joined up? </a:t>
            </a:r>
          </a:p>
          <a:p>
            <a:r>
              <a:rPr lang="en-US" sz="2900" b="1" kern="1200" dirty="0">
                <a:solidFill>
                  <a:schemeClr val="tx1"/>
                </a:solidFill>
                <a:latin typeface="+mn-lt"/>
                <a:ea typeface="+mn-ea"/>
                <a:cs typeface="+mn-cs"/>
              </a:rPr>
              <a:t>Question –</a:t>
            </a:r>
            <a:r>
              <a:rPr lang="en-US" sz="2900" b="0" kern="1200" dirty="0">
                <a:solidFill>
                  <a:schemeClr val="tx1"/>
                </a:solidFill>
                <a:latin typeface="+mn-lt"/>
                <a:ea typeface="+mn-ea"/>
                <a:cs typeface="+mn-cs"/>
              </a:rPr>
              <a:t> Does your </a:t>
            </a:r>
            <a:r>
              <a:rPr lang="en-US" sz="2900" b="0" kern="1200" dirty="0" err="1">
                <a:solidFill>
                  <a:schemeClr val="tx1"/>
                </a:solidFill>
                <a:latin typeface="+mn-lt"/>
                <a:ea typeface="+mn-ea"/>
                <a:cs typeface="+mn-cs"/>
              </a:rPr>
              <a:t>organisation</a:t>
            </a:r>
            <a:r>
              <a:rPr lang="en-US" sz="2900" b="0" kern="1200" dirty="0">
                <a:solidFill>
                  <a:schemeClr val="tx1"/>
                </a:solidFill>
                <a:latin typeface="+mn-lt"/>
                <a:ea typeface="+mn-ea"/>
                <a:cs typeface="+mn-cs"/>
              </a:rPr>
              <a:t> have a clear idea of what sort of questions could be answered? The absolute fundamental of a successful project is to ensure that you are asking a question that will lead to a business outcome, it is not just an academic exercise</a:t>
            </a:r>
          </a:p>
          <a:p>
            <a:r>
              <a:rPr lang="en-US" sz="2900" b="1" kern="1200" dirty="0">
                <a:solidFill>
                  <a:schemeClr val="tx1"/>
                </a:solidFill>
                <a:latin typeface="+mn-lt"/>
                <a:ea typeface="+mn-ea"/>
                <a:cs typeface="+mn-cs"/>
              </a:rPr>
              <a:t>Management support – </a:t>
            </a:r>
            <a:r>
              <a:rPr lang="en-US" sz="2900" b="0" kern="1200" dirty="0">
                <a:solidFill>
                  <a:schemeClr val="tx1"/>
                </a:solidFill>
                <a:latin typeface="+mn-lt"/>
                <a:ea typeface="+mn-ea"/>
                <a:cs typeface="+mn-cs"/>
              </a:rPr>
              <a:t>are the business stakeholders convinced of the value of data? Buy in from the top goes a long way to ensuring a project can live out its life, and </a:t>
            </a:r>
            <a:r>
              <a:rPr lang="en-US" sz="2900" b="0" kern="1200" dirty="0" err="1">
                <a:solidFill>
                  <a:schemeClr val="tx1"/>
                </a:solidFill>
                <a:latin typeface="+mn-lt"/>
                <a:ea typeface="+mn-ea"/>
                <a:cs typeface="+mn-cs"/>
              </a:rPr>
              <a:t>fulfil</a:t>
            </a:r>
            <a:r>
              <a:rPr lang="en-US" sz="2900" b="0" kern="1200" dirty="0">
                <a:solidFill>
                  <a:schemeClr val="tx1"/>
                </a:solidFill>
                <a:latin typeface="+mn-lt"/>
                <a:ea typeface="+mn-ea"/>
                <a:cs typeface="+mn-cs"/>
              </a:rPr>
              <a:t> its purpose</a:t>
            </a:r>
          </a:p>
          <a:p>
            <a:r>
              <a:rPr lang="en-US" sz="2900" b="1" kern="1200" dirty="0">
                <a:solidFill>
                  <a:schemeClr val="tx1"/>
                </a:solidFill>
                <a:latin typeface="+mn-lt"/>
                <a:ea typeface="+mn-ea"/>
                <a:cs typeface="+mn-cs"/>
              </a:rPr>
              <a:t>IT expertise – </a:t>
            </a:r>
            <a:r>
              <a:rPr lang="en-US" sz="2900" b="0" kern="1200" dirty="0">
                <a:solidFill>
                  <a:schemeClr val="tx1"/>
                </a:solidFill>
                <a:latin typeface="+mn-lt"/>
                <a:ea typeface="+mn-ea"/>
                <a:cs typeface="+mn-cs"/>
              </a:rPr>
              <a:t>Does your team have enough IT expertise to support data scientists in their work?</a:t>
            </a:r>
            <a:r>
              <a:rPr lang="en-US" sz="2900" b="1" kern="1200" dirty="0">
                <a:solidFill>
                  <a:schemeClr val="tx1"/>
                </a:solidFill>
                <a:latin typeface="+mn-lt"/>
                <a:ea typeface="+mn-ea"/>
                <a:cs typeface="+mn-cs"/>
              </a:rPr>
              <a:t> </a:t>
            </a:r>
          </a:p>
          <a:p>
            <a:r>
              <a:rPr lang="en-US" sz="2900" b="1" kern="1200" dirty="0">
                <a:solidFill>
                  <a:schemeClr val="tx1"/>
                </a:solidFill>
                <a:latin typeface="+mn-lt"/>
                <a:ea typeface="+mn-ea"/>
                <a:cs typeface="+mn-cs"/>
              </a:rPr>
              <a:t>Tools and technology – </a:t>
            </a:r>
            <a:r>
              <a:rPr lang="en-US" sz="2900" b="0" kern="1200" dirty="0">
                <a:solidFill>
                  <a:schemeClr val="tx1"/>
                </a:solidFill>
                <a:latin typeface="+mn-lt"/>
                <a:ea typeface="+mn-ea"/>
                <a:cs typeface="+mn-cs"/>
              </a:rPr>
              <a:t>Does your </a:t>
            </a:r>
            <a:r>
              <a:rPr lang="en-US" sz="2900" b="0" kern="1200" dirty="0" err="1">
                <a:solidFill>
                  <a:schemeClr val="tx1"/>
                </a:solidFill>
                <a:latin typeface="+mn-lt"/>
                <a:ea typeface="+mn-ea"/>
                <a:cs typeface="+mn-cs"/>
              </a:rPr>
              <a:t>organisation</a:t>
            </a:r>
            <a:r>
              <a:rPr lang="en-US" sz="2900" b="0" kern="1200" dirty="0">
                <a:solidFill>
                  <a:schemeClr val="tx1"/>
                </a:solidFill>
                <a:latin typeface="+mn-lt"/>
                <a:ea typeface="+mn-ea"/>
                <a:cs typeface="+mn-cs"/>
              </a:rPr>
              <a:t> have a clear strategy in place for what tools and technology is needed, and relationships with vendors?</a:t>
            </a:r>
            <a:r>
              <a:rPr lang="en-US" sz="2900" b="1" kern="1200" dirty="0">
                <a:solidFill>
                  <a:schemeClr val="tx1"/>
                </a:solidFill>
                <a:latin typeface="+mn-lt"/>
                <a:ea typeface="+mn-ea"/>
                <a:cs typeface="+mn-cs"/>
              </a:rPr>
              <a:t> </a:t>
            </a:r>
          </a:p>
          <a:p>
            <a:r>
              <a:rPr lang="en-US" sz="2900" b="1" kern="1200" dirty="0">
                <a:solidFill>
                  <a:schemeClr val="tx1"/>
                </a:solidFill>
                <a:latin typeface="+mn-lt"/>
                <a:ea typeface="+mn-ea"/>
                <a:cs typeface="+mn-cs"/>
              </a:rPr>
              <a:t>Data expertise – </a:t>
            </a:r>
            <a:r>
              <a:rPr lang="en-US" sz="2900" b="0" kern="1200" dirty="0">
                <a:solidFill>
                  <a:schemeClr val="tx1"/>
                </a:solidFill>
                <a:latin typeface="+mn-lt"/>
                <a:ea typeface="+mn-ea"/>
                <a:cs typeface="+mn-cs"/>
              </a:rPr>
              <a:t>Do you have data scientists employed in your team, or working with external data scientists?</a:t>
            </a:r>
            <a:r>
              <a:rPr lang="en-US" sz="2900" b="1" kern="1200" dirty="0">
                <a:solidFill>
                  <a:schemeClr val="tx1"/>
                </a:solidFill>
                <a:latin typeface="+mn-lt"/>
                <a:ea typeface="+mn-ea"/>
                <a:cs typeface="+mn-cs"/>
              </a:rPr>
              <a:t> </a:t>
            </a:r>
          </a:p>
          <a:p>
            <a:r>
              <a:rPr lang="en-US" sz="2900" b="1" kern="1200" dirty="0">
                <a:solidFill>
                  <a:schemeClr val="tx1"/>
                </a:solidFill>
                <a:latin typeface="+mn-lt"/>
                <a:ea typeface="+mn-ea"/>
                <a:cs typeface="+mn-cs"/>
              </a:rPr>
              <a:t>Budget – </a:t>
            </a:r>
            <a:r>
              <a:rPr lang="en-US" sz="2900" b="0" kern="1200" dirty="0">
                <a:solidFill>
                  <a:schemeClr val="tx1"/>
                </a:solidFill>
                <a:latin typeface="+mn-lt"/>
                <a:ea typeface="+mn-ea"/>
                <a:cs typeface="+mn-cs"/>
              </a:rPr>
              <a:t>Does your </a:t>
            </a:r>
            <a:r>
              <a:rPr lang="en-US" sz="2900" b="0" kern="1200" dirty="0" err="1">
                <a:solidFill>
                  <a:schemeClr val="tx1"/>
                </a:solidFill>
                <a:latin typeface="+mn-lt"/>
                <a:ea typeface="+mn-ea"/>
                <a:cs typeface="+mn-cs"/>
              </a:rPr>
              <a:t>organisation</a:t>
            </a:r>
            <a:r>
              <a:rPr lang="en-US" sz="2900" b="0" kern="1200" dirty="0">
                <a:solidFill>
                  <a:schemeClr val="tx1"/>
                </a:solidFill>
                <a:latin typeface="+mn-lt"/>
                <a:ea typeface="+mn-ea"/>
                <a:cs typeface="+mn-cs"/>
              </a:rPr>
              <a:t> have a dedicated budget for data science, or at least technology R&amp;D?</a:t>
            </a:r>
            <a:r>
              <a:rPr lang="en-US" sz="2900" b="1" kern="1200" dirty="0">
                <a:solidFill>
                  <a:schemeClr val="tx1"/>
                </a:solidFill>
                <a:latin typeface="+mn-lt"/>
                <a:ea typeface="+mn-ea"/>
                <a:cs typeface="+mn-cs"/>
              </a:rPr>
              <a:t> </a:t>
            </a:r>
          </a:p>
          <a:p>
            <a:r>
              <a:rPr lang="en-US" sz="2900" b="1" kern="1200" dirty="0">
                <a:solidFill>
                  <a:schemeClr val="tx1"/>
                </a:solidFill>
                <a:latin typeface="+mn-lt"/>
                <a:ea typeface="+mn-ea"/>
                <a:cs typeface="+mn-cs"/>
              </a:rPr>
              <a:t>Feedback and communication – </a:t>
            </a:r>
            <a:r>
              <a:rPr lang="en-US" sz="2900" b="0" kern="1200" dirty="0">
                <a:solidFill>
                  <a:schemeClr val="tx1"/>
                </a:solidFill>
                <a:latin typeface="+mn-lt"/>
                <a:ea typeface="+mn-ea"/>
                <a:cs typeface="+mn-cs"/>
              </a:rPr>
              <a:t>Is communication and feedback flowing well between the data science team and the rest of the business?</a:t>
            </a:r>
            <a:r>
              <a:rPr lang="en-US" sz="2900" b="1" kern="1200" dirty="0">
                <a:solidFill>
                  <a:schemeClr val="tx1"/>
                </a:solidFill>
                <a:latin typeface="+mn-lt"/>
                <a:ea typeface="+mn-ea"/>
                <a:cs typeface="+mn-cs"/>
              </a:rPr>
              <a:t> </a:t>
            </a:r>
          </a:p>
          <a:p>
            <a:r>
              <a:rPr lang="en-US" sz="2900" b="1" kern="1200" dirty="0">
                <a:solidFill>
                  <a:schemeClr val="tx1"/>
                </a:solidFill>
                <a:latin typeface="+mn-lt"/>
                <a:ea typeface="+mn-ea"/>
                <a:cs typeface="+mn-cs"/>
              </a:rPr>
              <a:t>Buy in – </a:t>
            </a:r>
            <a:r>
              <a:rPr lang="en-US" sz="2900" b="0" kern="1200" dirty="0">
                <a:solidFill>
                  <a:schemeClr val="tx1"/>
                </a:solidFill>
                <a:latin typeface="+mn-lt"/>
                <a:ea typeface="+mn-ea"/>
                <a:cs typeface="+mn-cs"/>
              </a:rPr>
              <a:t>Is your team committed and excited about what data will bring to the </a:t>
            </a:r>
            <a:r>
              <a:rPr lang="en-US" sz="2900" b="0" kern="1200" dirty="0" err="1">
                <a:solidFill>
                  <a:schemeClr val="tx1"/>
                </a:solidFill>
                <a:latin typeface="+mn-lt"/>
                <a:ea typeface="+mn-ea"/>
                <a:cs typeface="+mn-cs"/>
              </a:rPr>
              <a:t>organisation</a:t>
            </a:r>
            <a:r>
              <a:rPr lang="en-US" sz="2900" b="0" kern="1200" dirty="0">
                <a:solidFill>
                  <a:schemeClr val="tx1"/>
                </a:solidFill>
                <a:latin typeface="+mn-lt"/>
                <a:ea typeface="+mn-ea"/>
                <a:cs typeface="+mn-cs"/>
              </a:rPr>
              <a:t>? Are decisions data driven?</a:t>
            </a:r>
            <a:r>
              <a:rPr lang="en-US" sz="2900" b="1"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6</a:t>
            </a:fld>
            <a:endParaRPr lang="en-US"/>
          </a:p>
        </p:txBody>
      </p:sp>
    </p:spTree>
    <p:extLst>
      <p:ext uri="{BB962C8B-B14F-4D97-AF65-F5344CB8AC3E}">
        <p14:creationId xmlns:p14="http://schemas.microsoft.com/office/powerpoint/2010/main" val="374907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4 – Lessons from completing 80 data science projects</a:t>
            </a:r>
          </a:p>
          <a:p>
            <a:endParaRPr lang="en-US" sz="2900" b="1" kern="1200" dirty="0">
              <a:solidFill>
                <a:schemeClr val="tx1"/>
              </a:solidFill>
              <a:latin typeface="+mn-lt"/>
              <a:ea typeface="+mn-ea"/>
              <a:cs typeface="+mn-cs"/>
            </a:endParaRPr>
          </a:p>
          <a:p>
            <a:r>
              <a:rPr lang="en-US" sz="2900" b="0" kern="1200" dirty="0">
                <a:solidFill>
                  <a:schemeClr val="tx1"/>
                </a:solidFill>
                <a:latin typeface="+mn-lt"/>
                <a:ea typeface="+mn-ea"/>
                <a:cs typeface="+mn-cs"/>
              </a:rPr>
              <a:t>So you’ve bought into data science, and your project is underway, how do you ensure the project stays on course?</a:t>
            </a:r>
          </a:p>
          <a:p>
            <a:r>
              <a:rPr lang="en-US" sz="2900" b="0" kern="1200" dirty="0">
                <a:solidFill>
                  <a:schemeClr val="tx1"/>
                </a:solidFill>
                <a:latin typeface="+mn-lt"/>
                <a:ea typeface="+mn-ea"/>
                <a:cs typeface="+mn-cs"/>
              </a:rPr>
              <a:t>While each project is different, having done 80 projects in over 50 </a:t>
            </a:r>
            <a:r>
              <a:rPr lang="en-US" sz="2900" b="0" kern="1200" dirty="0" err="1">
                <a:solidFill>
                  <a:schemeClr val="tx1"/>
                </a:solidFill>
                <a:latin typeface="+mn-lt"/>
                <a:ea typeface="+mn-ea"/>
                <a:cs typeface="+mn-cs"/>
              </a:rPr>
              <a:t>organisations</a:t>
            </a:r>
            <a:r>
              <a:rPr lang="en-US" sz="2900" b="0" kern="1200" dirty="0">
                <a:solidFill>
                  <a:schemeClr val="tx1"/>
                </a:solidFill>
                <a:latin typeface="+mn-lt"/>
                <a:ea typeface="+mn-ea"/>
                <a:cs typeface="+mn-cs"/>
              </a:rPr>
              <a:t> we have begun to identify common attributes of a successful project</a:t>
            </a:r>
          </a:p>
          <a:p>
            <a:r>
              <a:rPr lang="en-US" sz="2900" b="1" kern="1200" dirty="0">
                <a:solidFill>
                  <a:schemeClr val="tx1"/>
                </a:solidFill>
                <a:latin typeface="+mn-lt"/>
                <a:ea typeface="+mn-ea"/>
                <a:cs typeface="+mn-cs"/>
              </a:rPr>
              <a:t>Agility </a:t>
            </a:r>
            <a:r>
              <a:rPr lang="en-US" sz="2900" b="0" kern="1200" dirty="0">
                <a:solidFill>
                  <a:schemeClr val="tx1"/>
                </a:solidFill>
                <a:latin typeface="+mn-lt"/>
                <a:ea typeface="+mn-ea"/>
                <a:cs typeface="+mn-cs"/>
              </a:rPr>
              <a:t>– is key to a successful project. We’ve all heard of agile software management, and a data science team can work in much the same way. Practice such as weekly sprints, goals to work towards each week, can ensure a project isn’t mired down</a:t>
            </a:r>
          </a:p>
          <a:p>
            <a:r>
              <a:rPr lang="en-US" sz="2900" b="1" kern="1200" dirty="0">
                <a:solidFill>
                  <a:schemeClr val="tx1"/>
                </a:solidFill>
                <a:latin typeface="+mn-lt"/>
                <a:ea typeface="+mn-ea"/>
                <a:cs typeface="+mn-cs"/>
              </a:rPr>
              <a:t>Start small</a:t>
            </a:r>
            <a:r>
              <a:rPr lang="en-US" sz="2900" b="0" kern="1200" dirty="0">
                <a:solidFill>
                  <a:schemeClr val="tx1"/>
                </a:solidFill>
                <a:latin typeface="+mn-lt"/>
                <a:ea typeface="+mn-ea"/>
                <a:cs typeface="+mn-cs"/>
              </a:rPr>
              <a:t> – you aren’t going to be able to solve everything at once, and trying to do so is how a project becomes daunting. Start small and build bigger as you go</a:t>
            </a:r>
          </a:p>
          <a:p>
            <a:r>
              <a:rPr lang="en-US" sz="2900" b="1" kern="1200" dirty="0">
                <a:solidFill>
                  <a:schemeClr val="tx1"/>
                </a:solidFill>
                <a:latin typeface="+mn-lt"/>
                <a:ea typeface="+mn-ea"/>
                <a:cs typeface="+mn-cs"/>
              </a:rPr>
              <a:t>Get the right skills in place</a:t>
            </a:r>
            <a:r>
              <a:rPr lang="en-US" sz="2900" b="0" kern="1200" dirty="0">
                <a:solidFill>
                  <a:schemeClr val="tx1"/>
                </a:solidFill>
                <a:latin typeface="+mn-lt"/>
                <a:ea typeface="+mn-ea"/>
                <a:cs typeface="+mn-cs"/>
              </a:rPr>
              <a:t> – it is very important that you have the right skills in the team working on the data science project. Coding skills are important and a good indicator of overall skill level. However, most important is to have good (not necessarily excellent) technical skills in combination with excellent communication skills and attitude</a:t>
            </a:r>
          </a:p>
          <a:p>
            <a:r>
              <a:rPr lang="en-US" sz="2900" b="1" kern="1200" dirty="0">
                <a:solidFill>
                  <a:schemeClr val="tx1"/>
                </a:solidFill>
                <a:latin typeface="+mn-lt"/>
                <a:ea typeface="+mn-ea"/>
                <a:cs typeface="+mn-cs"/>
              </a:rPr>
              <a:t>Expectation management</a:t>
            </a:r>
            <a:r>
              <a:rPr lang="en-US" sz="2900" b="0" kern="1200" dirty="0">
                <a:solidFill>
                  <a:schemeClr val="tx1"/>
                </a:solidFill>
                <a:latin typeface="+mn-lt"/>
                <a:ea typeface="+mn-ea"/>
                <a:cs typeface="+mn-cs"/>
              </a:rPr>
              <a:t> – expectation management is a big part of communication. There is often a lot of fear involved in running a project; fear of failure, fear of ridicule, fear of what the outcome will be, possibly fear of losing jobs. There can also be inflated expectations, leading to disappointment. Setting expectations before, during and after a project, and for all parties, is therefore extremely important for success</a:t>
            </a:r>
          </a:p>
          <a:p>
            <a:r>
              <a:rPr lang="en-US" sz="2900" b="1" kern="1200" dirty="0">
                <a:solidFill>
                  <a:schemeClr val="tx1"/>
                </a:solidFill>
                <a:latin typeface="+mn-lt"/>
                <a:ea typeface="+mn-ea"/>
                <a:cs typeface="+mn-cs"/>
              </a:rPr>
              <a:t>Understanding who has the most to lose </a:t>
            </a:r>
            <a:r>
              <a:rPr lang="en-US" sz="2900" b="0" kern="1200" dirty="0">
                <a:solidFill>
                  <a:schemeClr val="tx1"/>
                </a:solidFill>
                <a:latin typeface="+mn-lt"/>
                <a:ea typeface="+mn-ea"/>
                <a:cs typeface="+mn-cs"/>
              </a:rPr>
              <a:t>– fear can often create blockers to projects, so identifying who has the most to lose from the outset, setting expectations from the outset and having open and honest communication throughout can have a huge impact on the success of a project. Managing this in the right way gets them on board and can turn a blocker into an advocate</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7</a:t>
            </a:fld>
            <a:endParaRPr lang="en-US"/>
          </a:p>
        </p:txBody>
      </p:sp>
    </p:spTree>
    <p:extLst>
      <p:ext uri="{BB962C8B-B14F-4D97-AF65-F5344CB8AC3E}">
        <p14:creationId xmlns:p14="http://schemas.microsoft.com/office/powerpoint/2010/main" val="9626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5 – Case study 1 – The Parts Alliance</a:t>
            </a:r>
          </a:p>
          <a:p>
            <a:r>
              <a:rPr lang="en-US" sz="2900" b="0" kern="1200" dirty="0">
                <a:solidFill>
                  <a:schemeClr val="tx1"/>
                </a:solidFill>
                <a:latin typeface="+mn-lt"/>
                <a:ea typeface="+mn-ea"/>
                <a:cs typeface="+mn-cs"/>
              </a:rPr>
              <a:t>So how does it work in practice, and what kind of results can we see?</a:t>
            </a:r>
          </a:p>
          <a:p>
            <a:r>
              <a:rPr lang="en-US" sz="2900" b="0" kern="1200" dirty="0">
                <a:solidFill>
                  <a:schemeClr val="tx1"/>
                </a:solidFill>
                <a:latin typeface="+mn-lt"/>
                <a:ea typeface="+mn-ea"/>
                <a:cs typeface="+mn-cs"/>
              </a:rPr>
              <a:t>Let’s return to the figure we had right at the beginning – a £6 million increase in sales revenue through sales </a:t>
            </a:r>
            <a:r>
              <a:rPr lang="en-US" sz="2900" b="0" kern="1200" dirty="0" err="1">
                <a:solidFill>
                  <a:schemeClr val="tx1"/>
                </a:solidFill>
                <a:latin typeface="+mn-lt"/>
                <a:ea typeface="+mn-ea"/>
                <a:cs typeface="+mn-cs"/>
              </a:rPr>
              <a:t>optimisation</a:t>
            </a:r>
            <a:endParaRPr lang="en-US" sz="2900" b="0" kern="1200" dirty="0">
              <a:solidFill>
                <a:schemeClr val="tx1"/>
              </a:solidFill>
              <a:latin typeface="+mn-lt"/>
              <a:ea typeface="+mn-ea"/>
              <a:cs typeface="+mn-cs"/>
            </a:endParaRPr>
          </a:p>
          <a:p>
            <a:r>
              <a:rPr lang="en-US" sz="2900" b="0" kern="1200" dirty="0">
                <a:solidFill>
                  <a:schemeClr val="tx1"/>
                </a:solidFill>
                <a:latin typeface="+mn-lt"/>
                <a:ea typeface="+mn-ea"/>
                <a:cs typeface="+mn-cs"/>
              </a:rPr>
              <a:t>This was for the Parts Alliance, the UK and Ireland's largest group of wholly owned businesses and franchises, supplying 30,000 different manufactured car parts to national and local independent garages and workshops</a:t>
            </a:r>
          </a:p>
          <a:p>
            <a:r>
              <a:rPr lang="en-US" sz="2900" b="0" kern="1200" dirty="0">
                <a:solidFill>
                  <a:schemeClr val="tx1"/>
                </a:solidFill>
                <a:latin typeface="+mn-lt"/>
                <a:ea typeface="+mn-ea"/>
                <a:cs typeface="+mn-cs"/>
              </a:rPr>
              <a:t>Parts Alliance had a very clear purpose – to increase revenue – and therefore the pricing engine targeted the 14 percent of car parts where price is the main reason a sale takes place.</a:t>
            </a:r>
          </a:p>
          <a:p>
            <a:r>
              <a:rPr lang="en-US" sz="2900" b="0" kern="1200" dirty="0">
                <a:solidFill>
                  <a:schemeClr val="tx1"/>
                </a:solidFill>
                <a:latin typeface="+mn-lt"/>
                <a:ea typeface="+mn-ea"/>
                <a:cs typeface="+mn-cs"/>
              </a:rPr>
              <a:t>Within five weeks a team of four PhD Data Scientists from S2DS 2016, </a:t>
            </a:r>
            <a:r>
              <a:rPr lang="en-US" sz="2900" b="0" kern="1200" dirty="0" err="1">
                <a:solidFill>
                  <a:schemeClr val="tx1"/>
                </a:solidFill>
                <a:latin typeface="+mn-lt"/>
                <a:ea typeface="+mn-ea"/>
                <a:cs typeface="+mn-cs"/>
              </a:rPr>
              <a:t>analysed</a:t>
            </a:r>
            <a:r>
              <a:rPr lang="en-US" sz="2900" b="0" kern="1200" dirty="0">
                <a:solidFill>
                  <a:schemeClr val="tx1"/>
                </a:solidFill>
                <a:latin typeface="+mn-lt"/>
                <a:ea typeface="+mn-ea"/>
                <a:cs typeface="+mn-cs"/>
              </a:rPr>
              <a:t> the sales history of 20 million transactions and by using this data applied Machine Learning (ML) algorithms to build a dynamic pricing engine to </a:t>
            </a:r>
            <a:r>
              <a:rPr lang="en-US" sz="2900" b="0" kern="1200" dirty="0" err="1">
                <a:solidFill>
                  <a:schemeClr val="tx1"/>
                </a:solidFill>
                <a:latin typeface="+mn-lt"/>
                <a:ea typeface="+mn-ea"/>
                <a:cs typeface="+mn-cs"/>
              </a:rPr>
              <a:t>maximise</a:t>
            </a:r>
            <a:r>
              <a:rPr lang="en-US" sz="2900" b="0" kern="1200" dirty="0">
                <a:solidFill>
                  <a:schemeClr val="tx1"/>
                </a:solidFill>
                <a:latin typeface="+mn-lt"/>
                <a:ea typeface="+mn-ea"/>
                <a:cs typeface="+mn-cs"/>
              </a:rPr>
              <a:t> sales revenue</a:t>
            </a:r>
          </a:p>
          <a:p>
            <a:r>
              <a:rPr lang="en-US" sz="2900" b="0" kern="1200" dirty="0">
                <a:solidFill>
                  <a:schemeClr val="tx1"/>
                </a:solidFill>
                <a:latin typeface="+mn-lt"/>
                <a:ea typeface="+mn-ea"/>
                <a:cs typeface="+mn-cs"/>
              </a:rPr>
              <a:t>The result of this analysis could translate to an almost 30 percent revenue increase for the company, or up to £6 million</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8</a:t>
            </a:fld>
            <a:endParaRPr lang="en-US"/>
          </a:p>
        </p:txBody>
      </p:sp>
    </p:spTree>
    <p:extLst>
      <p:ext uri="{BB962C8B-B14F-4D97-AF65-F5344CB8AC3E}">
        <p14:creationId xmlns:p14="http://schemas.microsoft.com/office/powerpoint/2010/main" val="281371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6 – Case study 2 – Watch out Diabetes</a:t>
            </a:r>
          </a:p>
          <a:p>
            <a:r>
              <a:rPr lang="en-US" sz="2900" b="0" kern="1200" dirty="0">
                <a:solidFill>
                  <a:schemeClr val="tx1"/>
                </a:solidFill>
                <a:latin typeface="+mn-lt"/>
                <a:ea typeface="+mn-ea"/>
                <a:cs typeface="+mn-cs"/>
              </a:rPr>
              <a:t>Finally, how data science can be put to use to solve problems in society</a:t>
            </a:r>
          </a:p>
          <a:p>
            <a:r>
              <a:rPr lang="en-US" sz="2900" b="0" kern="1200" dirty="0">
                <a:solidFill>
                  <a:schemeClr val="tx1"/>
                </a:solidFill>
                <a:latin typeface="+mn-lt"/>
                <a:ea typeface="+mn-ea"/>
                <a:cs typeface="+mn-cs"/>
              </a:rPr>
              <a:t>Watch Out Diabetes is a research-oriented digital health </a:t>
            </a:r>
            <a:r>
              <a:rPr lang="en-US" sz="2900" b="0" kern="1200" dirty="0" err="1">
                <a:solidFill>
                  <a:schemeClr val="tx1"/>
                </a:solidFill>
                <a:latin typeface="+mn-lt"/>
                <a:ea typeface="+mn-ea"/>
                <a:cs typeface="+mn-cs"/>
              </a:rPr>
              <a:t>programme</a:t>
            </a:r>
            <a:r>
              <a:rPr lang="en-US" sz="2900" b="0" kern="1200" dirty="0">
                <a:solidFill>
                  <a:schemeClr val="tx1"/>
                </a:solidFill>
                <a:latin typeface="+mn-lt"/>
                <a:ea typeface="+mn-ea"/>
                <a:cs typeface="+mn-cs"/>
              </a:rPr>
              <a:t> focused on developing novel solutions for women at risk of type 2 diabetes – a life-long condition, but one that can be delayed or prevented with lifestyle interventions, weight loss and good cardiovascular health</a:t>
            </a:r>
          </a:p>
          <a:p>
            <a:r>
              <a:rPr lang="en-US" sz="2900" b="0" kern="1200" dirty="0">
                <a:solidFill>
                  <a:schemeClr val="tx1"/>
                </a:solidFill>
                <a:latin typeface="+mn-lt"/>
                <a:ea typeface="+mn-ea"/>
                <a:cs typeface="+mn-cs"/>
              </a:rPr>
              <a:t>Its aim was to develop a ‘Diabetic Nurse’ that could provide </a:t>
            </a:r>
            <a:r>
              <a:rPr lang="en-US" sz="2900" b="0" kern="1200" dirty="0" err="1">
                <a:solidFill>
                  <a:schemeClr val="tx1"/>
                </a:solidFill>
                <a:latin typeface="+mn-lt"/>
                <a:ea typeface="+mn-ea"/>
                <a:cs typeface="+mn-cs"/>
              </a:rPr>
              <a:t>personalised</a:t>
            </a:r>
            <a:r>
              <a:rPr lang="en-US" sz="2900" b="0" kern="1200" dirty="0">
                <a:solidFill>
                  <a:schemeClr val="tx1"/>
                </a:solidFill>
                <a:latin typeface="+mn-lt"/>
                <a:ea typeface="+mn-ea"/>
                <a:cs typeface="+mn-cs"/>
              </a:rPr>
              <a:t> lifestyle and nutritional advice and interact with women in order to </a:t>
            </a:r>
            <a:r>
              <a:rPr lang="en-US" sz="2900" b="0" kern="1200" dirty="0" err="1">
                <a:solidFill>
                  <a:schemeClr val="tx1"/>
                </a:solidFill>
                <a:latin typeface="+mn-lt"/>
                <a:ea typeface="+mn-ea"/>
                <a:cs typeface="+mn-cs"/>
              </a:rPr>
              <a:t>optimise</a:t>
            </a:r>
            <a:r>
              <a:rPr lang="en-US" sz="2900" b="0" kern="1200" dirty="0">
                <a:solidFill>
                  <a:schemeClr val="tx1"/>
                </a:solidFill>
                <a:latin typeface="+mn-lt"/>
                <a:ea typeface="+mn-ea"/>
                <a:cs typeface="+mn-cs"/>
              </a:rPr>
              <a:t> diabetes prevention</a:t>
            </a:r>
          </a:p>
          <a:p>
            <a:r>
              <a:rPr lang="en-US" sz="2900" b="0" kern="1200" dirty="0">
                <a:solidFill>
                  <a:schemeClr val="tx1"/>
                </a:solidFill>
                <a:latin typeface="+mn-lt"/>
                <a:ea typeface="+mn-ea"/>
                <a:cs typeface="+mn-cs"/>
              </a:rPr>
              <a:t>To do so, it needed a strong academic team to develop the intelligence of these features</a:t>
            </a:r>
          </a:p>
          <a:p>
            <a:r>
              <a:rPr lang="en-US" sz="2900" b="0" kern="1200" dirty="0">
                <a:solidFill>
                  <a:schemeClr val="tx1"/>
                </a:solidFill>
                <a:latin typeface="+mn-lt"/>
                <a:ea typeface="+mn-ea"/>
                <a:cs typeface="+mn-cs"/>
              </a:rPr>
              <a:t>Over a five-week period, a team of four PhD scientists implemented the project and used machine learning to understand patients’ preferences against the allowed calorie requirement, which was extracted from National Institute of Health and Care Excellence (NICE) and American Diabetes Association (ADA) guidelines using NLP</a:t>
            </a:r>
          </a:p>
          <a:p>
            <a:r>
              <a:rPr lang="en-US" sz="2900" b="0" kern="1200" dirty="0">
                <a:solidFill>
                  <a:schemeClr val="tx1"/>
                </a:solidFill>
                <a:latin typeface="+mn-lt"/>
                <a:ea typeface="+mn-ea"/>
                <a:cs typeface="+mn-cs"/>
              </a:rPr>
              <a:t>After the five weeks the team produced a prototype algorithm which is now being integrated into the Watch Out Diabetes app, which – using basic health information provided by the user such as, age, activity level, weight, etc. – determines the user’s nutritional requirements and creates recommendations based on their preferences</a:t>
            </a:r>
          </a:p>
          <a:p>
            <a:r>
              <a:rPr lang="en-US" sz="2900" b="0" kern="1200" dirty="0">
                <a:solidFill>
                  <a:schemeClr val="tx1"/>
                </a:solidFill>
                <a:latin typeface="+mn-lt"/>
                <a:ea typeface="+mn-ea"/>
                <a:cs typeface="+mn-cs"/>
              </a:rPr>
              <a:t>This provides individual users with a bespoke meal plan with corresponding shopping list – a novel but effective way to improve heath and prevent diabetes</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9</a:t>
            </a:fld>
            <a:endParaRPr lang="en-US"/>
          </a:p>
        </p:txBody>
      </p:sp>
    </p:spTree>
    <p:extLst>
      <p:ext uri="{BB962C8B-B14F-4D97-AF65-F5344CB8AC3E}">
        <p14:creationId xmlns:p14="http://schemas.microsoft.com/office/powerpoint/2010/main" val="387785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b="1" kern="1200" dirty="0">
                <a:solidFill>
                  <a:schemeClr val="tx1"/>
                </a:solidFill>
                <a:latin typeface="+mn-lt"/>
                <a:ea typeface="+mn-ea"/>
                <a:cs typeface="+mn-cs"/>
              </a:rPr>
              <a:t>Slide 7 – Conclusion</a:t>
            </a:r>
          </a:p>
          <a:p>
            <a:r>
              <a:rPr lang="en-US" sz="2900" b="0" kern="1200" dirty="0">
                <a:solidFill>
                  <a:schemeClr val="tx1"/>
                </a:solidFill>
                <a:latin typeface="+mn-lt"/>
                <a:ea typeface="+mn-ea"/>
                <a:cs typeface="+mn-cs"/>
              </a:rPr>
              <a:t>Data science can and will touch and change every industry</a:t>
            </a:r>
          </a:p>
          <a:p>
            <a:r>
              <a:rPr lang="en-US" sz="2900" b="0" kern="1200" dirty="0">
                <a:solidFill>
                  <a:schemeClr val="tx1"/>
                </a:solidFill>
                <a:latin typeface="+mn-lt"/>
                <a:ea typeface="+mn-ea"/>
                <a:cs typeface="+mn-cs"/>
              </a:rPr>
              <a:t>Those companies who are pursuing it already are already giving themselves a competitive advantage</a:t>
            </a:r>
          </a:p>
          <a:p>
            <a:r>
              <a:rPr lang="en-US" sz="2900" b="0" kern="1200" dirty="0">
                <a:solidFill>
                  <a:schemeClr val="tx1"/>
                </a:solidFill>
                <a:latin typeface="+mn-lt"/>
                <a:ea typeface="+mn-ea"/>
                <a:cs typeface="+mn-cs"/>
              </a:rPr>
              <a:t>And as these case studies show, a data science project is not beyond any company – regardless of size or sector</a:t>
            </a:r>
          </a:p>
          <a:p>
            <a:r>
              <a:rPr lang="en-US" sz="2900" b="0" kern="1200" dirty="0">
                <a:solidFill>
                  <a:schemeClr val="tx1"/>
                </a:solidFill>
                <a:latin typeface="+mn-lt"/>
                <a:ea typeface="+mn-ea"/>
                <a:cs typeface="+mn-cs"/>
              </a:rPr>
              <a:t>It does not have to be a multi-million pound reworking of an entire </a:t>
            </a:r>
            <a:r>
              <a:rPr lang="en-US" sz="2900" b="0" kern="1200" dirty="0" err="1">
                <a:solidFill>
                  <a:schemeClr val="tx1"/>
                </a:solidFill>
                <a:latin typeface="+mn-lt"/>
                <a:ea typeface="+mn-ea"/>
                <a:cs typeface="+mn-cs"/>
              </a:rPr>
              <a:t>organisation</a:t>
            </a:r>
            <a:endParaRPr lang="en-US" sz="2900" b="0" kern="1200" dirty="0">
              <a:solidFill>
                <a:schemeClr val="tx1"/>
              </a:solidFill>
              <a:latin typeface="+mn-lt"/>
              <a:ea typeface="+mn-ea"/>
              <a:cs typeface="+mn-cs"/>
            </a:endParaRPr>
          </a:p>
          <a:p>
            <a:r>
              <a:rPr lang="en-US" sz="2900" b="0" kern="1200" dirty="0">
                <a:solidFill>
                  <a:schemeClr val="tx1"/>
                </a:solidFill>
                <a:latin typeface="+mn-lt"/>
                <a:ea typeface="+mn-ea"/>
                <a:cs typeface="+mn-cs"/>
              </a:rPr>
              <a:t>A team of four over five weeks can tackle one problem, and bring a great deal of value to an </a:t>
            </a:r>
            <a:r>
              <a:rPr lang="en-US" sz="2900" b="0" kern="1200" dirty="0" err="1">
                <a:solidFill>
                  <a:schemeClr val="tx1"/>
                </a:solidFill>
                <a:latin typeface="+mn-lt"/>
                <a:ea typeface="+mn-ea"/>
                <a:cs typeface="+mn-cs"/>
              </a:rPr>
              <a:t>organisation</a:t>
            </a:r>
            <a:r>
              <a:rPr lang="en-US" sz="2900" b="0" kern="1200" dirty="0">
                <a:solidFill>
                  <a:schemeClr val="tx1"/>
                </a:solidFill>
                <a:latin typeface="+mn-lt"/>
                <a:ea typeface="+mn-ea"/>
                <a:cs typeface="+mn-cs"/>
              </a:rPr>
              <a:t> – very possibly giving it the critical edge it needs to succeed</a:t>
            </a:r>
          </a:p>
          <a:p>
            <a:r>
              <a:rPr lang="en-US" sz="2900" b="0" kern="1200" dirty="0">
                <a:solidFill>
                  <a:schemeClr val="tx1"/>
                </a:solidFill>
                <a:latin typeface="+mn-lt"/>
                <a:ea typeface="+mn-ea"/>
                <a:cs typeface="+mn-cs"/>
              </a:rPr>
              <a:t>Simply start at the beginning, and ask yourself – what is the question you want your data to solve?</a:t>
            </a:r>
            <a:endParaRPr lang="en-US" dirty="0"/>
          </a:p>
        </p:txBody>
      </p:sp>
      <p:sp>
        <p:nvSpPr>
          <p:cNvPr id="4" name="Slide Number Placeholder 3"/>
          <p:cNvSpPr>
            <a:spLocks noGrp="1"/>
          </p:cNvSpPr>
          <p:nvPr>
            <p:ph type="sldNum" sz="quarter" idx="10"/>
          </p:nvPr>
        </p:nvSpPr>
        <p:spPr/>
        <p:txBody>
          <a:bodyPr/>
          <a:lstStyle/>
          <a:p>
            <a:fld id="{84D381EF-414D-D24D-B5CF-F0647050198B}" type="slidenum">
              <a:rPr lang="en-US" smtClean="0"/>
              <a:t>10</a:t>
            </a:fld>
            <a:endParaRPr lang="en-US"/>
          </a:p>
        </p:txBody>
      </p:sp>
    </p:spTree>
    <p:extLst>
      <p:ext uri="{BB962C8B-B14F-4D97-AF65-F5344CB8AC3E}">
        <p14:creationId xmlns:p14="http://schemas.microsoft.com/office/powerpoint/2010/main" val="32026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p:spPr>
        <p:txBody>
          <a:bodyPr/>
          <a:lstStyle/>
          <a:p>
            <a:r>
              <a:rPr lang="en-GB"/>
              <a:t>Click to edit Master title style</a:t>
            </a:r>
            <a:endParaRPr lang="en-US"/>
          </a:p>
        </p:txBody>
      </p:sp>
      <p:sp>
        <p:nvSpPr>
          <p:cNvPr id="3" name="Subtitle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C0587C5-3180-D248-8B36-1B3701FABE0A}"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160823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0587C5-3180-D248-8B36-1B3701FABE0A}"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259383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57006" y="1098550"/>
            <a:ext cx="14632305" cy="234061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251625" y="1098550"/>
            <a:ext cx="43498930" cy="234061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0587C5-3180-D248-8B36-1B3701FABE0A}"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266960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0587C5-3180-D248-8B36-1B3701FABE0A}"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164369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p:spPr>
        <p:txBody>
          <a:bodyPr anchor="t"/>
          <a:lstStyle>
            <a:lvl1pPr algn="l">
              <a:defRPr sz="9500" b="1" cap="all"/>
            </a:lvl1pPr>
          </a:lstStyle>
          <a:p>
            <a:r>
              <a:rPr lang="en-GB"/>
              <a:t>Click to edit Master title style</a:t>
            </a:r>
            <a:endParaRPr lang="en-US"/>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0587C5-3180-D248-8B36-1B3701FABE0A}"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240932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251623" y="6400801"/>
            <a:ext cx="29065619"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2723696" y="6400801"/>
            <a:ext cx="29065616"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C0587C5-3180-D248-8B36-1B3701FABE0A}"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556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219359" y="3070226"/>
            <a:ext cx="10775238"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GB"/>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2388348" y="3070226"/>
            <a:ext cx="10779470" cy="1279524"/>
          </a:xfr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GB"/>
              <a:t>Click to edit Master text styles</a:t>
            </a:r>
          </a:p>
        </p:txBody>
      </p:sp>
      <p:sp>
        <p:nvSpPr>
          <p:cNvPr id="6" name="Content Placeholder 5"/>
          <p:cNvSpPr>
            <a:spLocks noGrp="1"/>
          </p:cNvSpPr>
          <p:nvPr>
            <p:ph sz="quarter" idx="4"/>
          </p:nvPr>
        </p:nvSpPr>
        <p:spPr>
          <a:xfrm>
            <a:off x="12388348" y="4349750"/>
            <a:ext cx="1077947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C0587C5-3180-D248-8B36-1B3701FABE0A}"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262178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C0587C5-3180-D248-8B36-1B3701FABE0A}"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292695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587C5-3180-D248-8B36-1B3701FABE0A}"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6899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p:spPr>
        <p:txBody>
          <a:bodyPr anchor="b"/>
          <a:lstStyle>
            <a:lvl1pPr algn="l">
              <a:defRPr sz="4800" b="1"/>
            </a:lvl1pPr>
          </a:lstStyle>
          <a:p>
            <a:r>
              <a:rPr lang="en-GB"/>
              <a:t>Click to edit Master title style</a:t>
            </a:r>
            <a:endParaRPr lang="en-US"/>
          </a:p>
        </p:txBody>
      </p:sp>
      <p:sp>
        <p:nvSpPr>
          <p:cNvPr id="3" name="Content Placeholder 2"/>
          <p:cNvSpPr>
            <a:spLocks noGrp="1"/>
          </p:cNvSpPr>
          <p:nvPr>
            <p:ph idx="1"/>
          </p:nvPr>
        </p:nvSpPr>
        <p:spPr>
          <a:xfrm>
            <a:off x="9534708" y="546101"/>
            <a:ext cx="13633108"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219360" y="2870201"/>
            <a:ext cx="8023213" cy="9382126"/>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GB"/>
              <a:t>Click to edit Master text styles</a:t>
            </a:r>
          </a:p>
        </p:txBody>
      </p:sp>
      <p:sp>
        <p:nvSpPr>
          <p:cNvPr id="5" name="Date Placeholder 4"/>
          <p:cNvSpPr>
            <a:spLocks noGrp="1"/>
          </p:cNvSpPr>
          <p:nvPr>
            <p:ph type="dt" sz="half" idx="10"/>
          </p:nvPr>
        </p:nvSpPr>
        <p:spPr/>
        <p:txBody>
          <a:bodyPr/>
          <a:lstStyle/>
          <a:p>
            <a:fld id="{1C0587C5-3180-D248-8B36-1B3701FABE0A}"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223209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p:spPr>
        <p:txBody>
          <a:bodyPr anchor="b"/>
          <a:lstStyle>
            <a:lvl1pPr algn="l">
              <a:defRPr sz="4800" b="1"/>
            </a:lvl1pPr>
          </a:lstStyle>
          <a:p>
            <a:r>
              <a:rPr lang="en-GB"/>
              <a:t>Click to edit Master title style</a:t>
            </a:r>
            <a:endParaRPr lang="en-US"/>
          </a:p>
        </p:txBody>
      </p:sp>
      <p:sp>
        <p:nvSpPr>
          <p:cNvPr id="3" name="Picture Placeholder 2"/>
          <p:cNvSpPr>
            <a:spLocks noGrp="1"/>
          </p:cNvSpPr>
          <p:nvPr>
            <p:ph type="pic" idx="1"/>
          </p:nvPr>
        </p:nvSpPr>
        <p:spPr>
          <a:xfrm>
            <a:off x="4780057" y="1225550"/>
            <a:ext cx="14632305" cy="8229600"/>
          </a:xfr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GB"/>
              <a:t>Click to edit Master text styles</a:t>
            </a:r>
          </a:p>
        </p:txBody>
      </p:sp>
      <p:sp>
        <p:nvSpPr>
          <p:cNvPr id="5" name="Date Placeholder 4"/>
          <p:cNvSpPr>
            <a:spLocks noGrp="1"/>
          </p:cNvSpPr>
          <p:nvPr>
            <p:ph type="dt" sz="half" idx="10"/>
          </p:nvPr>
        </p:nvSpPr>
        <p:spPr/>
        <p:txBody>
          <a:bodyPr/>
          <a:lstStyle/>
          <a:p>
            <a:fld id="{1C0587C5-3180-D248-8B36-1B3701FABE0A}"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BCC24-AB6C-5C4C-8D74-5603953477C5}" type="slidenum">
              <a:rPr lang="en-US" smtClean="0"/>
              <a:t>‹#›</a:t>
            </a:fld>
            <a:endParaRPr lang="en-US"/>
          </a:p>
        </p:txBody>
      </p:sp>
    </p:spTree>
    <p:extLst>
      <p:ext uri="{BB962C8B-B14F-4D97-AF65-F5344CB8AC3E}">
        <p14:creationId xmlns:p14="http://schemas.microsoft.com/office/powerpoint/2010/main" val="422676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217728" tIns="108864" rIns="217728" bIns="108864"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219359" y="3200401"/>
            <a:ext cx="21948458" cy="9051926"/>
          </a:xfrm>
          <a:prstGeom prst="rect">
            <a:avLst/>
          </a:prstGeom>
        </p:spPr>
        <p:txBody>
          <a:bodyPr vert="horz" lIns="217728" tIns="108864" rIns="217728" bIns="108864"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219359" y="12712701"/>
            <a:ext cx="5690341" cy="730250"/>
          </a:xfrm>
          <a:prstGeom prst="rect">
            <a:avLst/>
          </a:prstGeom>
        </p:spPr>
        <p:txBody>
          <a:bodyPr vert="horz" lIns="217728" tIns="108864" rIns="217728" bIns="108864" rtlCol="0" anchor="ctr"/>
          <a:lstStyle>
            <a:lvl1pPr algn="l">
              <a:defRPr sz="2900">
                <a:solidFill>
                  <a:schemeClr val="tx1">
                    <a:tint val="75000"/>
                  </a:schemeClr>
                </a:solidFill>
              </a:defRPr>
            </a:lvl1pPr>
          </a:lstStyle>
          <a:p>
            <a:fld id="{1C0587C5-3180-D248-8B36-1B3701FABE0A}" type="datetimeFigureOut">
              <a:rPr lang="en-US" smtClean="0"/>
              <a:t>5/23/2017</a:t>
            </a:fld>
            <a:endParaRPr lang="en-US"/>
          </a:p>
        </p:txBody>
      </p:sp>
      <p:sp>
        <p:nvSpPr>
          <p:cNvPr id="5" name="Footer Placeholder 4"/>
          <p:cNvSpPr>
            <a:spLocks noGrp="1"/>
          </p:cNvSpPr>
          <p:nvPr>
            <p:ph type="ftr" sz="quarter" idx="3"/>
          </p:nvPr>
        </p:nvSpPr>
        <p:spPr>
          <a:xfrm>
            <a:off x="8332285" y="12712701"/>
            <a:ext cx="7722605" cy="730250"/>
          </a:xfrm>
          <a:prstGeom prst="rect">
            <a:avLst/>
          </a:prstGeom>
        </p:spPr>
        <p:txBody>
          <a:bodyPr vert="horz" lIns="217728" tIns="108864" rIns="217728" bIns="108864" rtlCol="0" anchor="ctr"/>
          <a:lstStyle>
            <a:lvl1pPr algn="ctr">
              <a:defRPr sz="2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7475" y="12712701"/>
            <a:ext cx="5690341" cy="730250"/>
          </a:xfrm>
          <a:prstGeom prst="rect">
            <a:avLst/>
          </a:prstGeom>
        </p:spPr>
        <p:txBody>
          <a:bodyPr vert="horz" lIns="217728" tIns="108864" rIns="217728" bIns="108864" rtlCol="0" anchor="ctr"/>
          <a:lstStyle>
            <a:lvl1pPr algn="r">
              <a:defRPr sz="2900">
                <a:solidFill>
                  <a:schemeClr val="tx1">
                    <a:tint val="75000"/>
                  </a:schemeClr>
                </a:solidFill>
              </a:defRPr>
            </a:lvl1pPr>
          </a:lstStyle>
          <a:p>
            <a:fld id="{F96BCC24-AB6C-5C4C-8D74-5603953477C5}" type="slidenum">
              <a:rPr lang="en-US" smtClean="0"/>
              <a:t>‹#›</a:t>
            </a:fld>
            <a:endParaRPr lang="en-US"/>
          </a:p>
        </p:txBody>
      </p:sp>
    </p:spTree>
    <p:extLst>
      <p:ext uri="{BB962C8B-B14F-4D97-AF65-F5344CB8AC3E}">
        <p14:creationId xmlns:p14="http://schemas.microsoft.com/office/powerpoint/2010/main" val="1683296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8639" rtl="0" eaLnBrk="1" latinLnBrk="0" hangingPunct="1">
        <a:spcBef>
          <a:spcPct val="0"/>
        </a:spcBef>
        <a:buNone/>
        <a:defRPr sz="10500" kern="1200">
          <a:solidFill>
            <a:schemeClr val="tx1"/>
          </a:solidFill>
          <a:latin typeface="+mj-lt"/>
          <a:ea typeface="+mj-ea"/>
          <a:cs typeface="+mj-cs"/>
        </a:defRPr>
      </a:lvl1pPr>
    </p:titleStyle>
    <p:bodyStyle>
      <a:lvl1pPr marL="816479" indent="-816479" algn="l" defTabSz="1088639" rtl="0" eaLnBrk="1" latinLnBrk="0" hangingPunct="1">
        <a:spcBef>
          <a:spcPct val="20000"/>
        </a:spcBef>
        <a:buFont typeface="Arial"/>
        <a:buChar char="•"/>
        <a:defRPr sz="7600" kern="1200">
          <a:solidFill>
            <a:schemeClr val="tx1"/>
          </a:solidFill>
          <a:latin typeface="+mn-lt"/>
          <a:ea typeface="+mn-ea"/>
          <a:cs typeface="+mn-cs"/>
        </a:defRPr>
      </a:lvl1pPr>
      <a:lvl2pPr marL="1769038" indent="-680399" algn="l" defTabSz="1088639" rtl="0" eaLnBrk="1" latinLnBrk="0" hangingPunct="1">
        <a:spcBef>
          <a:spcPct val="20000"/>
        </a:spcBef>
        <a:buFont typeface="Arial"/>
        <a:buChar char="–"/>
        <a:defRPr sz="6700" kern="1200">
          <a:solidFill>
            <a:schemeClr val="tx1"/>
          </a:solidFill>
          <a:latin typeface="+mn-lt"/>
          <a:ea typeface="+mn-ea"/>
          <a:cs typeface="+mn-cs"/>
        </a:defRPr>
      </a:lvl2pPr>
      <a:lvl3pPr marL="2721597" indent="-544319" algn="l" defTabSz="1088639" rtl="0" eaLnBrk="1" latinLnBrk="0" hangingPunct="1">
        <a:spcBef>
          <a:spcPct val="20000"/>
        </a:spcBef>
        <a:buFont typeface="Arial"/>
        <a:buChar char="•"/>
        <a:defRPr sz="5700" kern="1200">
          <a:solidFill>
            <a:schemeClr val="tx1"/>
          </a:solidFill>
          <a:latin typeface="+mn-lt"/>
          <a:ea typeface="+mn-ea"/>
          <a:cs typeface="+mn-cs"/>
        </a:defRPr>
      </a:lvl3pPr>
      <a:lvl4pPr marL="3810236" indent="-544319" algn="l" defTabSz="1088639" rtl="0" eaLnBrk="1" latinLnBrk="0" hangingPunct="1">
        <a:spcBef>
          <a:spcPct val="20000"/>
        </a:spcBef>
        <a:buFont typeface="Arial"/>
        <a:buChar char="–"/>
        <a:defRPr sz="4800" kern="1200">
          <a:solidFill>
            <a:schemeClr val="tx1"/>
          </a:solidFill>
          <a:latin typeface="+mn-lt"/>
          <a:ea typeface="+mn-ea"/>
          <a:cs typeface="+mn-cs"/>
        </a:defRPr>
      </a:lvl4pPr>
      <a:lvl5pPr marL="4898875" indent="-544319" algn="l" defTabSz="1088639" rtl="0" eaLnBrk="1" latinLnBrk="0" hangingPunct="1">
        <a:spcBef>
          <a:spcPct val="20000"/>
        </a:spcBef>
        <a:buFont typeface="Arial"/>
        <a:buChar char="»"/>
        <a:defRPr sz="4800" kern="1200">
          <a:solidFill>
            <a:schemeClr val="tx1"/>
          </a:solidFill>
          <a:latin typeface="+mn-lt"/>
          <a:ea typeface="+mn-ea"/>
          <a:cs typeface="+mn-c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jp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c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710" y="11041811"/>
            <a:ext cx="4211734" cy="2023630"/>
          </a:xfrm>
          <a:prstGeom prst="rect">
            <a:avLst/>
          </a:prstGeom>
        </p:spPr>
      </p:pic>
      <p:sp>
        <p:nvSpPr>
          <p:cNvPr id="5" name="TextBox 4"/>
          <p:cNvSpPr txBox="1"/>
          <p:nvPr/>
        </p:nvSpPr>
        <p:spPr>
          <a:xfrm>
            <a:off x="2218320" y="537503"/>
            <a:ext cx="19770096" cy="1938992"/>
          </a:xfrm>
          <a:prstGeom prst="rect">
            <a:avLst/>
          </a:prstGeom>
          <a:noFill/>
        </p:spPr>
        <p:txBody>
          <a:bodyPr wrap="square" rtlCol="0">
            <a:spAutoFit/>
          </a:bodyPr>
          <a:lstStyle/>
          <a:p>
            <a:pPr algn="ctr"/>
            <a:r>
              <a:rPr lang="en-US" sz="6000" b="1" dirty="0">
                <a:solidFill>
                  <a:srgbClr val="6C1869"/>
                </a:solidFill>
                <a:latin typeface="Open Sans"/>
                <a:cs typeface="Open Sans"/>
              </a:rPr>
              <a:t>From data dinosaurs to data stars in five weeks</a:t>
            </a:r>
            <a:r>
              <a:rPr lang="en-US" sz="6000" b="1" dirty="0">
                <a:latin typeface="Open Sans"/>
                <a:cs typeface="Open Sans"/>
              </a:rPr>
              <a:t>: </a:t>
            </a:r>
          </a:p>
          <a:p>
            <a:pPr algn="ctr"/>
            <a:r>
              <a:rPr lang="en-US" sz="6000" b="1" dirty="0">
                <a:latin typeface="Open Sans Light"/>
                <a:cs typeface="Open Sans Light"/>
              </a:rPr>
              <a:t>Lessons from completing 80+ data science projects</a:t>
            </a:r>
            <a:endParaRPr lang="en-US" sz="6000" dirty="0">
              <a:latin typeface="Open Sans Light"/>
              <a:cs typeface="Open Sans Light"/>
            </a:endParaRPr>
          </a:p>
        </p:txBody>
      </p:sp>
      <p:pic>
        <p:nvPicPr>
          <p:cNvPr id="6" name="Picture 5" descr="DIN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6206" y="2854658"/>
            <a:ext cx="13001373" cy="9621232"/>
          </a:xfrm>
          <a:prstGeom prst="rect">
            <a:avLst/>
          </a:prstGeom>
        </p:spPr>
      </p:pic>
      <p:pic>
        <p:nvPicPr>
          <p:cNvPr id="7" name="Picture 6" descr="sta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38173" y="3755211"/>
            <a:ext cx="5723683" cy="4958412"/>
          </a:xfrm>
          <a:prstGeom prst="rect">
            <a:avLst/>
          </a:prstGeom>
        </p:spPr>
      </p:pic>
      <p:sp>
        <p:nvSpPr>
          <p:cNvPr id="2" name="TextBox 1"/>
          <p:cNvSpPr txBox="1"/>
          <p:nvPr/>
        </p:nvSpPr>
        <p:spPr>
          <a:xfrm>
            <a:off x="17906597" y="10021089"/>
            <a:ext cx="4873450" cy="2308324"/>
          </a:xfrm>
          <a:prstGeom prst="rect">
            <a:avLst/>
          </a:prstGeom>
          <a:noFill/>
        </p:spPr>
        <p:txBody>
          <a:bodyPr wrap="none" rtlCol="0">
            <a:spAutoFit/>
          </a:bodyPr>
          <a:lstStyle/>
          <a:p>
            <a:r>
              <a:rPr lang="en-US" sz="4800" b="1" dirty="0">
                <a:solidFill>
                  <a:srgbClr val="6C1869"/>
                </a:solidFill>
                <a:latin typeface="Open Sans"/>
                <a:cs typeface="Open Sans"/>
              </a:rPr>
              <a:t>Dr Kim Nilsson</a:t>
            </a:r>
            <a:r>
              <a:rPr lang="en-US" sz="4800" dirty="0">
                <a:latin typeface="Open Sans Light"/>
                <a:cs typeface="Open Sans Light"/>
              </a:rPr>
              <a:t> </a:t>
            </a:r>
          </a:p>
          <a:p>
            <a:r>
              <a:rPr lang="en-US" sz="4800" dirty="0">
                <a:solidFill>
                  <a:srgbClr val="6C1869"/>
                </a:solidFill>
                <a:latin typeface="Open Sans Light"/>
                <a:cs typeface="Open Sans Light"/>
              </a:rPr>
              <a:t>CEO of Pivigo </a:t>
            </a:r>
          </a:p>
          <a:p>
            <a:r>
              <a:rPr lang="en-US" sz="4800" dirty="0">
                <a:solidFill>
                  <a:srgbClr val="6C1869"/>
                </a:solidFill>
                <a:latin typeface="Open Sans Light"/>
                <a:cs typeface="Open Sans Light"/>
              </a:rPr>
              <a:t>@</a:t>
            </a:r>
            <a:r>
              <a:rPr lang="en-US" sz="4800" dirty="0" err="1">
                <a:solidFill>
                  <a:srgbClr val="6C1869"/>
                </a:solidFill>
                <a:latin typeface="Open Sans Light"/>
                <a:cs typeface="Open Sans Light"/>
              </a:rPr>
              <a:t>kimknilsson</a:t>
            </a:r>
            <a:endParaRPr lang="en-US" sz="4800" dirty="0">
              <a:solidFill>
                <a:srgbClr val="6C1869"/>
              </a:solidFill>
              <a:latin typeface="Open Sans Light"/>
              <a:cs typeface="Open Sans Light"/>
            </a:endParaRPr>
          </a:p>
        </p:txBody>
      </p:sp>
    </p:spTree>
    <p:extLst>
      <p:ext uri="{BB962C8B-B14F-4D97-AF65-F5344CB8AC3E}">
        <p14:creationId xmlns:p14="http://schemas.microsoft.com/office/powerpoint/2010/main" val="107843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Picture 3" descr="greenimage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67" y="359839"/>
            <a:ext cx="24382793" cy="13715321"/>
          </a:xfrm>
          <a:prstGeom prst="rect">
            <a:avLst/>
          </a:prstGeom>
          <a:ln w="38100" cmpd="dbl">
            <a:solidFill>
              <a:schemeClr val="bg1"/>
            </a:solidFill>
          </a:ln>
        </p:spPr>
      </p:pic>
      <p:sp>
        <p:nvSpPr>
          <p:cNvPr id="5" name="Freeform 4"/>
          <p:cNvSpPr/>
          <p:nvPr/>
        </p:nvSpPr>
        <p:spPr>
          <a:xfrm>
            <a:off x="-218712" y="-190493"/>
            <a:ext cx="24781832" cy="2208628"/>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379776" y="355712"/>
            <a:ext cx="5581513" cy="2015681"/>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009B61"/>
                </a:solidFill>
                <a:latin typeface="Open Sans"/>
                <a:cs typeface="Open Sans"/>
              </a:rPr>
              <a:t>CONCLUSION</a:t>
            </a:r>
            <a:endParaRPr lang="en-US" sz="4400" b="1" dirty="0">
              <a:solidFill>
                <a:srgbClr val="009B61"/>
              </a:solidFill>
              <a:latin typeface="Open Sans Light"/>
              <a:cs typeface="Open Sans Light"/>
            </a:endParaRPr>
          </a:p>
        </p:txBody>
      </p:sp>
      <p:sp>
        <p:nvSpPr>
          <p:cNvPr id="16" name="TextBox 15"/>
          <p:cNvSpPr txBox="1"/>
          <p:nvPr/>
        </p:nvSpPr>
        <p:spPr>
          <a:xfrm>
            <a:off x="956047" y="7395505"/>
            <a:ext cx="22529275" cy="1938992"/>
          </a:xfrm>
          <a:prstGeom prst="rect">
            <a:avLst/>
          </a:prstGeom>
          <a:noFill/>
        </p:spPr>
        <p:txBody>
          <a:bodyPr wrap="none" rtlCol="0">
            <a:spAutoFit/>
          </a:bodyPr>
          <a:lstStyle/>
          <a:p>
            <a:pPr lvl="0"/>
            <a:r>
              <a:rPr lang="en-US" sz="6000" b="1" dirty="0">
                <a:solidFill>
                  <a:srgbClr val="F2F2F2"/>
                </a:solidFill>
                <a:latin typeface="Open Sans"/>
                <a:cs typeface="Open Sans"/>
              </a:rPr>
              <a:t>WHAT IS THE QUESTION YOU WANT YOUR DATA TO SOLVE?</a:t>
            </a:r>
          </a:p>
          <a:p>
            <a:endParaRPr lang="en-US" sz="6000" b="1" dirty="0">
              <a:latin typeface="Open Sans"/>
              <a:cs typeface="Open Sans"/>
            </a:endParaRPr>
          </a:p>
        </p:txBody>
      </p:sp>
      <p:grpSp>
        <p:nvGrpSpPr>
          <p:cNvPr id="23" name="Group 22"/>
          <p:cNvGrpSpPr/>
          <p:nvPr/>
        </p:nvGrpSpPr>
        <p:grpSpPr>
          <a:xfrm>
            <a:off x="2010878" y="2750610"/>
            <a:ext cx="20426274" cy="5023875"/>
            <a:chOff x="2010878" y="2750610"/>
            <a:chExt cx="20426274" cy="5023875"/>
          </a:xfrm>
        </p:grpSpPr>
        <p:sp>
          <p:nvSpPr>
            <p:cNvPr id="20" name="Rounded Rectangle 19"/>
            <p:cNvSpPr/>
            <p:nvPr/>
          </p:nvSpPr>
          <p:spPr>
            <a:xfrm>
              <a:off x="2010878" y="3351951"/>
              <a:ext cx="19314184" cy="3226413"/>
            </a:xfrm>
            <a:prstGeom prst="roundRect">
              <a:avLst/>
            </a:prstGeom>
            <a:solidFill>
              <a:schemeClr val="tx1">
                <a:alpha val="23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TextBox 14"/>
            <p:cNvSpPr txBox="1"/>
            <p:nvPr/>
          </p:nvSpPr>
          <p:spPr>
            <a:xfrm>
              <a:off x="2603557" y="3619501"/>
              <a:ext cx="16065680" cy="4154984"/>
            </a:xfrm>
            <a:prstGeom prst="rect">
              <a:avLst/>
            </a:prstGeom>
            <a:noFill/>
          </p:spPr>
          <p:txBody>
            <a:bodyPr wrap="none" rtlCol="0">
              <a:spAutoFit/>
            </a:bodyPr>
            <a:lstStyle/>
            <a:p>
              <a:pPr lvl="0" defTabSz="914400">
                <a:defRPr/>
              </a:pPr>
              <a:r>
                <a:rPr lang="en-US" sz="4400" dirty="0">
                  <a:solidFill>
                    <a:srgbClr val="F2F2F2"/>
                  </a:solidFill>
                  <a:latin typeface="Open Sans Light"/>
                  <a:cs typeface="Open Sans Light"/>
                </a:rPr>
                <a:t>Data science </a:t>
              </a:r>
              <a:r>
                <a:rPr lang="en-US" sz="4400" b="1" dirty="0">
                  <a:solidFill>
                    <a:srgbClr val="F2F2F2"/>
                  </a:solidFill>
                  <a:latin typeface="Open Sans"/>
                  <a:cs typeface="Open Sans"/>
                </a:rPr>
                <a:t>CAN </a:t>
              </a:r>
              <a:r>
                <a:rPr lang="en-US" sz="4400" dirty="0">
                  <a:solidFill>
                    <a:srgbClr val="F2F2F2"/>
                  </a:solidFill>
                  <a:latin typeface="Open Sans Light"/>
                  <a:cs typeface="Open Sans Light"/>
                </a:rPr>
                <a:t>and </a:t>
              </a:r>
              <a:r>
                <a:rPr lang="en-US" sz="4400" b="1" dirty="0">
                  <a:solidFill>
                    <a:srgbClr val="F2F2F2"/>
                  </a:solidFill>
                  <a:latin typeface="Open Sans"/>
                  <a:cs typeface="Open Sans"/>
                </a:rPr>
                <a:t>WILL</a:t>
              </a:r>
              <a:r>
                <a:rPr lang="en-US" sz="4400" dirty="0">
                  <a:solidFill>
                    <a:srgbClr val="F2F2F2"/>
                  </a:solidFill>
                  <a:latin typeface="Open Sans Light"/>
                  <a:cs typeface="Open Sans Light"/>
                </a:rPr>
                <a:t> touch and change every industry</a:t>
              </a:r>
            </a:p>
            <a:p>
              <a:pPr lvl="0" defTabSz="914400">
                <a:defRPr/>
              </a:pPr>
              <a:endParaRPr lang="en-US" sz="4400" dirty="0">
                <a:solidFill>
                  <a:srgbClr val="F2F2F2"/>
                </a:solidFill>
                <a:latin typeface="Open Sans Light"/>
                <a:cs typeface="Open Sans Light"/>
              </a:endParaRPr>
            </a:p>
            <a:p>
              <a:pPr lvl="0" defTabSz="914400">
                <a:defRPr/>
              </a:pPr>
              <a:r>
                <a:rPr lang="en-US" sz="4400" dirty="0">
                  <a:solidFill>
                    <a:srgbClr val="F2F2F2"/>
                  </a:solidFill>
                  <a:latin typeface="Open Sans Light"/>
                  <a:cs typeface="Open Sans Light"/>
                </a:rPr>
                <a:t>A team             + 1 clear              = </a:t>
              </a:r>
              <a:r>
                <a:rPr lang="en-US" sz="4400" b="1" dirty="0">
                  <a:solidFill>
                    <a:srgbClr val="F2F2F2"/>
                  </a:solidFill>
                  <a:latin typeface="Open Sans"/>
                  <a:cs typeface="Open Sans"/>
                </a:rPr>
                <a:t>added value &amp; critical edge</a:t>
              </a:r>
            </a:p>
            <a:p>
              <a:pPr lvl="0" defTabSz="914400">
                <a:defRPr/>
              </a:pPr>
              <a:endParaRPr lang="en-US" sz="4400" dirty="0">
                <a:solidFill>
                  <a:srgbClr val="F2F2F2"/>
                </a:solidFill>
                <a:latin typeface="Open Sans Light"/>
                <a:cs typeface="Open Sans Light"/>
              </a:endParaRPr>
            </a:p>
            <a:p>
              <a:pPr lvl="0" defTabSz="914400">
                <a:defRPr/>
              </a:pPr>
              <a:endParaRPr lang="en-US" sz="4400" dirty="0">
                <a:solidFill>
                  <a:srgbClr val="F2F2F2"/>
                </a:solidFill>
                <a:latin typeface="Open Sans Light"/>
                <a:cs typeface="Open Sans Light"/>
              </a:endParaRPr>
            </a:p>
            <a:p>
              <a:endParaRPr lang="en-US" sz="4400" dirty="0">
                <a:solidFill>
                  <a:srgbClr val="F2F2F2"/>
                </a:solidFill>
                <a:latin typeface="Open Sans Light"/>
                <a:cs typeface="Open Sans Light"/>
              </a:endParaRPr>
            </a:p>
          </p:txBody>
        </p:sp>
        <p:pic>
          <p:nvPicPr>
            <p:cNvPr id="22" name="Picture 21" descr="DATABIT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50045" y="2750610"/>
              <a:ext cx="4187107" cy="2936659"/>
            </a:xfrm>
            <a:prstGeom prst="rect">
              <a:avLst/>
            </a:prstGeom>
          </p:spPr>
        </p:pic>
      </p:grpSp>
      <p:pic>
        <p:nvPicPr>
          <p:cNvPr id="7" name="Graphic 6" descr="Group"/>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9524" y="4310808"/>
            <a:ext cx="1855327" cy="1855327"/>
          </a:xfrm>
          <a:prstGeom prst="rect">
            <a:avLst/>
          </a:prstGeom>
        </p:spPr>
      </p:pic>
      <p:pic>
        <p:nvPicPr>
          <p:cNvPr id="9" name="Graphic 8" descr="Thought bubbl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3849" y="4318447"/>
            <a:ext cx="1847688" cy="1847688"/>
          </a:xfrm>
          <a:prstGeom prst="rect">
            <a:avLst/>
          </a:prstGeom>
        </p:spPr>
      </p:pic>
      <p:pic>
        <p:nvPicPr>
          <p:cNvPr id="24" name="Picture 23" descr="logo.png"/>
          <p:cNvPicPr>
            <a:picLocks noChangeAspect="1"/>
          </p:cNvPicPr>
          <p:nvPr/>
        </p:nvPicPr>
        <p:blipFill>
          <a:blip r:embed="rId9" cstate="screen">
            <a:lum bright="70000" contrast="-70000"/>
            <a:extLs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sp>
        <p:nvSpPr>
          <p:cNvPr id="25" name="Rectangle 24"/>
          <p:cNvSpPr/>
          <p:nvPr/>
        </p:nvSpPr>
        <p:spPr>
          <a:xfrm>
            <a:off x="-39432" y="11646568"/>
            <a:ext cx="3913600" cy="2428592"/>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6" name="Picture 25"/>
          <p:cNvPicPr>
            <a:picLocks noChangeAspect="1"/>
          </p:cNvPicPr>
          <p:nvPr/>
        </p:nvPicPr>
        <p:blipFill>
          <a:blip r:embed="rId10"/>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56211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1968" y="1510979"/>
            <a:ext cx="13737465" cy="3908762"/>
          </a:xfrm>
          <a:prstGeom prst="rect">
            <a:avLst/>
          </a:prstGeom>
          <a:noFill/>
        </p:spPr>
        <p:txBody>
          <a:bodyPr wrap="square" rtlCol="0">
            <a:spAutoFit/>
          </a:bodyPr>
          <a:lstStyle/>
          <a:p>
            <a:pPr algn="ctr"/>
            <a:r>
              <a:rPr lang="en-US" sz="4400" b="1" dirty="0" err="1">
                <a:solidFill>
                  <a:srgbClr val="6C1869"/>
                </a:solidFill>
                <a:latin typeface="Open Sans"/>
                <a:cs typeface="Open Sans"/>
              </a:rPr>
              <a:t>Dr</a:t>
            </a:r>
            <a:r>
              <a:rPr lang="en-US" sz="4400" b="1" dirty="0">
                <a:solidFill>
                  <a:srgbClr val="6C1869"/>
                </a:solidFill>
                <a:latin typeface="Open Sans"/>
                <a:cs typeface="Open Sans"/>
              </a:rPr>
              <a:t> Kim Nilsson</a:t>
            </a:r>
          </a:p>
          <a:p>
            <a:pPr algn="ctr"/>
            <a:r>
              <a:rPr lang="en-US" sz="4400" b="1" dirty="0">
                <a:solidFill>
                  <a:srgbClr val="6C1869"/>
                </a:solidFill>
                <a:latin typeface="Open Sans Light"/>
                <a:cs typeface="Open Sans Light"/>
              </a:rPr>
              <a:t>CEO and Co-founder</a:t>
            </a:r>
            <a:endParaRPr lang="en-US" sz="4400" dirty="0">
              <a:solidFill>
                <a:srgbClr val="6C1869"/>
              </a:solidFill>
              <a:latin typeface="Open Sans Light"/>
              <a:cs typeface="Open Sans Light"/>
            </a:endParaRPr>
          </a:p>
          <a:p>
            <a:pPr algn="ctr"/>
            <a:endParaRPr lang="en-US" sz="3600" dirty="0">
              <a:latin typeface="Open Sans Light"/>
              <a:cs typeface="Open Sans Light"/>
            </a:endParaRPr>
          </a:p>
          <a:p>
            <a:pPr algn="ctr"/>
            <a:endParaRPr lang="en-US" sz="3600" dirty="0">
              <a:latin typeface="Open Sans Light"/>
              <a:cs typeface="Open Sans Light"/>
            </a:endParaRPr>
          </a:p>
          <a:p>
            <a:pPr algn="ctr"/>
            <a:endParaRPr lang="en-US" sz="4400" dirty="0">
              <a:solidFill>
                <a:srgbClr val="6C1869"/>
              </a:solidFill>
              <a:latin typeface="Open Sans Light"/>
              <a:cs typeface="Open Sans Light"/>
            </a:endParaRPr>
          </a:p>
          <a:p>
            <a:pPr algn="ctr"/>
            <a:endParaRPr lang="en-US" sz="4400" dirty="0">
              <a:solidFill>
                <a:srgbClr val="6C1869"/>
              </a:solidFill>
              <a:latin typeface="Open Sans Light"/>
              <a:cs typeface="Open Sans Light"/>
            </a:endParaRPr>
          </a:p>
        </p:txBody>
      </p:sp>
      <p:sp>
        <p:nvSpPr>
          <p:cNvPr id="3" name="TextBox 2"/>
          <p:cNvSpPr txBox="1"/>
          <p:nvPr/>
        </p:nvSpPr>
        <p:spPr>
          <a:xfrm>
            <a:off x="13657403" y="3549917"/>
            <a:ext cx="4475904" cy="8217634"/>
          </a:xfrm>
          <a:prstGeom prst="rect">
            <a:avLst/>
          </a:prstGeom>
          <a:noFill/>
        </p:spPr>
        <p:txBody>
          <a:bodyPr wrap="none" rtlCol="0">
            <a:spAutoFit/>
          </a:bodyPr>
          <a:lstStyle/>
          <a:p>
            <a:pPr algn="ctr"/>
            <a:r>
              <a:rPr lang="en-US" sz="3600" dirty="0">
                <a:latin typeface="Open Sans Light"/>
                <a:cs typeface="Open Sans Light"/>
              </a:rPr>
              <a:t>@</a:t>
            </a:r>
            <a:r>
              <a:rPr lang="en-US" sz="3600" dirty="0" err="1">
                <a:latin typeface="Open Sans Light"/>
                <a:cs typeface="Open Sans Light"/>
              </a:rPr>
              <a:t>kimknilsson</a:t>
            </a:r>
            <a:endParaRPr lang="en-US" sz="3600" dirty="0">
              <a:latin typeface="Open Sans Light"/>
              <a:cs typeface="Open Sans Light"/>
            </a:endParaRPr>
          </a:p>
          <a:p>
            <a:pPr algn="ctr"/>
            <a:r>
              <a:rPr lang="en-US" sz="3600" dirty="0">
                <a:latin typeface="Open Sans Light"/>
                <a:cs typeface="Open Sans Light"/>
              </a:rPr>
              <a:t>@</a:t>
            </a:r>
            <a:r>
              <a:rPr lang="en-US" sz="3600" dirty="0" err="1">
                <a:latin typeface="Open Sans Light"/>
                <a:cs typeface="Open Sans Light"/>
              </a:rPr>
              <a:t>PivigoHub</a:t>
            </a:r>
            <a:endParaRPr lang="en-US" sz="3600" dirty="0">
              <a:latin typeface="Open Sans Light"/>
              <a:cs typeface="Open Sans Light"/>
            </a:endParaRPr>
          </a:p>
          <a:p>
            <a:pPr algn="ctr"/>
            <a:endParaRPr lang="en-US" sz="3600" dirty="0">
              <a:latin typeface="Open Sans Light"/>
              <a:cs typeface="Open Sans Light"/>
            </a:endParaRPr>
          </a:p>
          <a:p>
            <a:pPr algn="ctr"/>
            <a:r>
              <a:rPr lang="en-US" sz="3600" dirty="0">
                <a:latin typeface="Open Sans Light"/>
                <a:cs typeface="Open Sans Light"/>
              </a:rPr>
              <a:t>80 Coleman Street</a:t>
            </a:r>
          </a:p>
          <a:p>
            <a:pPr algn="ctr"/>
            <a:r>
              <a:rPr lang="en-US" sz="3600" dirty="0">
                <a:latin typeface="Open Sans Light"/>
                <a:cs typeface="Open Sans Light"/>
              </a:rPr>
              <a:t>London EC2R 5BJ</a:t>
            </a:r>
          </a:p>
          <a:p>
            <a:pPr algn="ctr"/>
            <a:r>
              <a:rPr lang="en-US" sz="3600" dirty="0">
                <a:latin typeface="Open Sans Light"/>
                <a:cs typeface="Open Sans Light"/>
              </a:rPr>
              <a:t>+44 (0)207 788 4710</a:t>
            </a:r>
          </a:p>
          <a:p>
            <a:pPr algn="ctr"/>
            <a:endParaRPr lang="en-US" sz="3600" dirty="0">
              <a:latin typeface="Open Sans Light"/>
              <a:cs typeface="Open Sans Light"/>
            </a:endParaRPr>
          </a:p>
          <a:p>
            <a:pPr algn="ctr"/>
            <a:r>
              <a:rPr lang="en-US" sz="3600" dirty="0">
                <a:latin typeface="Open Sans Light"/>
                <a:cs typeface="Open Sans Light"/>
              </a:rPr>
              <a:t>info@pivigo.com</a:t>
            </a:r>
          </a:p>
          <a:p>
            <a:pPr algn="ctr"/>
            <a:endParaRPr lang="en-US" sz="3600" dirty="0">
              <a:latin typeface="Open Sans Light"/>
              <a:cs typeface="Open Sans Light"/>
            </a:endParaRPr>
          </a:p>
          <a:p>
            <a:pPr algn="ctr"/>
            <a:endParaRPr lang="en-US" sz="3600" dirty="0">
              <a:latin typeface="Open Sans Light"/>
              <a:cs typeface="Open Sans Light"/>
            </a:endParaRPr>
          </a:p>
          <a:p>
            <a:pPr algn="ctr"/>
            <a:endParaRPr lang="en-US" sz="4400" dirty="0">
              <a:latin typeface="Open Sans Light"/>
              <a:cs typeface="Open Sans Light"/>
            </a:endParaRPr>
          </a:p>
          <a:p>
            <a:pPr algn="ctr"/>
            <a:r>
              <a:rPr lang="en-US" sz="4400" dirty="0" err="1">
                <a:solidFill>
                  <a:srgbClr val="6C1869"/>
                </a:solidFill>
                <a:latin typeface="Open Sans Light"/>
                <a:cs typeface="Open Sans Light"/>
              </a:rPr>
              <a:t>www.pivigo.com</a:t>
            </a:r>
            <a:endParaRPr lang="en-US" sz="4400" dirty="0">
              <a:solidFill>
                <a:srgbClr val="6C1869"/>
              </a:solidFill>
              <a:latin typeface="Open Sans Light"/>
              <a:cs typeface="Open Sans Light"/>
            </a:endParaRPr>
          </a:p>
          <a:p>
            <a:pPr algn="ctr"/>
            <a:r>
              <a:rPr lang="en-US" sz="4400" dirty="0">
                <a:solidFill>
                  <a:srgbClr val="6C1869"/>
                </a:solidFill>
                <a:latin typeface="Open Sans Light"/>
                <a:cs typeface="Open Sans Light"/>
              </a:rPr>
              <a:t>www.s2ds.org</a:t>
            </a:r>
            <a:endParaRPr lang="en-US" sz="4400" dirty="0">
              <a:solidFill>
                <a:srgbClr val="6C1869"/>
              </a:solidFill>
            </a:endParaRPr>
          </a:p>
          <a:p>
            <a:pPr algn="ctr"/>
            <a:endParaRPr lang="en-US" sz="3600" dirty="0">
              <a:latin typeface="Open Sans Light"/>
              <a:cs typeface="Open Sans Light"/>
            </a:endParaRPr>
          </a:p>
        </p:txBody>
      </p:sp>
      <p:pic>
        <p:nvPicPr>
          <p:cNvPr id="10" name="Picture 9"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pic>
        <p:nvPicPr>
          <p:cNvPr id="5" name="Picture 4"/>
          <p:cNvPicPr>
            <a:picLocks noChangeAspect="1"/>
          </p:cNvPicPr>
          <p:nvPr/>
        </p:nvPicPr>
        <p:blipFill>
          <a:blip r:embed="rId3"/>
          <a:stretch>
            <a:fillRect/>
          </a:stretch>
        </p:blipFill>
        <p:spPr>
          <a:xfrm>
            <a:off x="2731847" y="1510979"/>
            <a:ext cx="8465240" cy="8465240"/>
          </a:xfrm>
          <a:prstGeom prst="rect">
            <a:avLst/>
          </a:prstGeom>
        </p:spPr>
      </p:pic>
      <p:sp>
        <p:nvSpPr>
          <p:cNvPr id="6" name="TextBox 5"/>
          <p:cNvSpPr txBox="1"/>
          <p:nvPr/>
        </p:nvSpPr>
        <p:spPr>
          <a:xfrm>
            <a:off x="4015707" y="1582961"/>
            <a:ext cx="2082291" cy="400110"/>
          </a:xfrm>
          <a:prstGeom prst="rect">
            <a:avLst/>
          </a:prstGeom>
          <a:solidFill>
            <a:srgbClr val="CCCC9A"/>
          </a:solidFill>
        </p:spPr>
        <p:txBody>
          <a:bodyPr wrap="square" rtlCol="0">
            <a:spAutoFit/>
          </a:bodyPr>
          <a:lstStyle/>
          <a:p>
            <a:r>
              <a:rPr lang="en-GB" sz="2000" b="1" dirty="0"/>
              <a:t>2015</a:t>
            </a:r>
            <a:endParaRPr lang="en-GB" b="1" dirty="0"/>
          </a:p>
        </p:txBody>
      </p:sp>
      <p:sp>
        <p:nvSpPr>
          <p:cNvPr id="7" name="TextBox 6"/>
          <p:cNvSpPr txBox="1"/>
          <p:nvPr/>
        </p:nvSpPr>
        <p:spPr>
          <a:xfrm>
            <a:off x="17062704" y="11765808"/>
            <a:ext cx="6455664" cy="1754326"/>
          </a:xfrm>
          <a:prstGeom prst="rect">
            <a:avLst/>
          </a:prstGeom>
          <a:noFill/>
        </p:spPr>
        <p:txBody>
          <a:bodyPr wrap="square" rtlCol="0">
            <a:spAutoFit/>
          </a:bodyPr>
          <a:lstStyle/>
          <a:p>
            <a:pPr algn="ctr"/>
            <a:r>
              <a:rPr lang="en-GB" sz="6000" dirty="0">
                <a:latin typeface="Open Sans Light" panose="020B0306030504020204" pitchFamily="34" charset="0"/>
                <a:ea typeface="Open Sans Light" panose="020B0306030504020204" pitchFamily="34" charset="0"/>
                <a:cs typeface="Open Sans Light" panose="020B0306030504020204" pitchFamily="34" charset="0"/>
              </a:rPr>
              <a:t>#</a:t>
            </a:r>
            <a:r>
              <a:rPr lang="en-GB" sz="6000" dirty="0" err="1">
                <a:latin typeface="Open Sans Light" panose="020B0306030504020204" pitchFamily="34" charset="0"/>
                <a:ea typeface="Open Sans Light" panose="020B0306030504020204" pitchFamily="34" charset="0"/>
                <a:cs typeface="Open Sans Light" panose="020B0306030504020204" pitchFamily="34" charset="0"/>
              </a:rPr>
              <a:t>imadatascientist</a:t>
            </a:r>
            <a:endParaRPr lang="en-GB" sz="60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GB" sz="4800" dirty="0">
                <a:latin typeface="Open Sans Light" panose="020B0306030504020204" pitchFamily="34" charset="0"/>
                <a:ea typeface="Open Sans Light" panose="020B0306030504020204" pitchFamily="34" charset="0"/>
                <a:cs typeface="Open Sans Light" panose="020B0306030504020204" pitchFamily="34" charset="0"/>
              </a:rPr>
              <a:t>imadatascientist.com</a:t>
            </a:r>
          </a:p>
        </p:txBody>
      </p:sp>
      <p:sp>
        <p:nvSpPr>
          <p:cNvPr id="4" name="TextBox 3"/>
          <p:cNvSpPr txBox="1"/>
          <p:nvPr/>
        </p:nvSpPr>
        <p:spPr>
          <a:xfrm>
            <a:off x="5607170" y="12335205"/>
            <a:ext cx="9109495" cy="754053"/>
          </a:xfrm>
          <a:prstGeom prst="rect">
            <a:avLst/>
          </a:prstGeom>
          <a:noFill/>
        </p:spPr>
        <p:txBody>
          <a:bodyPr wrap="square" rtlCol="0">
            <a:spAutoFit/>
          </a:bodyPr>
          <a:lstStyle/>
          <a:p>
            <a:pPr algn="ctr"/>
            <a:r>
              <a:rPr lang="en-GB" dirty="0">
                <a:latin typeface="Open Sans Light" panose="020B0306030504020204" pitchFamily="34" charset="0"/>
                <a:ea typeface="Open Sans Light" panose="020B0306030504020204" pitchFamily="34" charset="0"/>
                <a:cs typeface="Open Sans Light" panose="020B0306030504020204" pitchFamily="34" charset="0"/>
              </a:rPr>
              <a:t>“Meet the Expert” at 2.55pm today</a:t>
            </a:r>
          </a:p>
        </p:txBody>
      </p:sp>
    </p:spTree>
    <p:extLst>
      <p:ext uri="{BB962C8B-B14F-4D97-AF65-F5344CB8AC3E}">
        <p14:creationId xmlns:p14="http://schemas.microsoft.com/office/powerpoint/2010/main" val="167524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w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24382793" cy="13715321"/>
          </a:xfrm>
          <a:prstGeom prst="rect">
            <a:avLst/>
          </a:prstGeom>
        </p:spPr>
      </p:pic>
      <p:grpSp>
        <p:nvGrpSpPr>
          <p:cNvPr id="23" name="Group 22"/>
          <p:cNvGrpSpPr/>
          <p:nvPr/>
        </p:nvGrpSpPr>
        <p:grpSpPr>
          <a:xfrm>
            <a:off x="5477858" y="2853263"/>
            <a:ext cx="10095631" cy="3574907"/>
            <a:chOff x="5477858" y="2853263"/>
            <a:chExt cx="10095631" cy="3574907"/>
          </a:xfrm>
        </p:grpSpPr>
        <p:grpSp>
          <p:nvGrpSpPr>
            <p:cNvPr id="19" name="Group 18"/>
            <p:cNvGrpSpPr/>
            <p:nvPr/>
          </p:nvGrpSpPr>
          <p:grpSpPr>
            <a:xfrm>
              <a:off x="5477858" y="3789288"/>
              <a:ext cx="10095631" cy="2638882"/>
              <a:chOff x="5312927" y="5013875"/>
              <a:chExt cx="10095631" cy="2638882"/>
            </a:xfrm>
          </p:grpSpPr>
          <p:sp>
            <p:nvSpPr>
              <p:cNvPr id="12" name="Rounded Rectangle 11"/>
              <p:cNvSpPr/>
              <p:nvPr/>
            </p:nvSpPr>
            <p:spPr>
              <a:xfrm>
                <a:off x="5894149" y="5013875"/>
                <a:ext cx="9234026" cy="2638882"/>
              </a:xfrm>
              <a:prstGeom prst="roundRect">
                <a:avLst/>
              </a:prstGeom>
              <a:solidFill>
                <a:schemeClr val="lt1">
                  <a:alpha val="48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Subtitle 2"/>
              <p:cNvSpPr txBox="1">
                <a:spLocks/>
              </p:cNvSpPr>
              <p:nvPr/>
            </p:nvSpPr>
            <p:spPr>
              <a:xfrm>
                <a:off x="5312927" y="5207687"/>
                <a:ext cx="10095631" cy="1674133"/>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latin typeface="Open Sans"/>
                    <a:cs typeface="Open Sans"/>
                  </a:rPr>
                  <a:t>$130 </a:t>
                </a:r>
                <a:r>
                  <a:rPr lang="en-US" sz="4400" b="1" dirty="0">
                    <a:solidFill>
                      <a:srgbClr val="6C1869"/>
                    </a:solidFill>
                    <a:latin typeface="Open Sans"/>
                    <a:cs typeface="Open Sans"/>
                  </a:rPr>
                  <a:t>billion in </a:t>
                </a:r>
                <a:r>
                  <a:rPr lang="en-US" sz="5400" b="1" dirty="0">
                    <a:solidFill>
                      <a:srgbClr val="FFFFFF"/>
                    </a:solidFill>
                    <a:latin typeface="Open Sans"/>
                    <a:cs typeface="Open Sans"/>
                  </a:rPr>
                  <a:t>2016</a:t>
                </a:r>
              </a:p>
              <a:p>
                <a:r>
                  <a:rPr lang="en-US" sz="6000" b="1" dirty="0">
                    <a:solidFill>
                      <a:srgbClr val="FFFFFF"/>
                    </a:solidFill>
                    <a:latin typeface="Open Sans"/>
                    <a:cs typeface="Open Sans"/>
                  </a:rPr>
                  <a:t>$203 </a:t>
                </a:r>
                <a:r>
                  <a:rPr lang="en-US" sz="4400" b="1" dirty="0">
                    <a:solidFill>
                      <a:srgbClr val="6C1869"/>
                    </a:solidFill>
                    <a:latin typeface="Open Sans"/>
                    <a:cs typeface="Open Sans"/>
                  </a:rPr>
                  <a:t>billion in </a:t>
                </a:r>
                <a:r>
                  <a:rPr lang="en-US" sz="5400" b="1" dirty="0">
                    <a:solidFill>
                      <a:srgbClr val="FFFFFF"/>
                    </a:solidFill>
                    <a:latin typeface="Open Sans"/>
                    <a:cs typeface="Open Sans"/>
                  </a:rPr>
                  <a:t>2020</a:t>
                </a:r>
                <a:endParaRPr lang="en-US" sz="4400" b="1" dirty="0">
                  <a:solidFill>
                    <a:srgbClr val="FFFFFF"/>
                  </a:solidFill>
                  <a:latin typeface="Open Sans"/>
                  <a:cs typeface="Open Sans"/>
                </a:endParaRPr>
              </a:p>
            </p:txBody>
          </p:sp>
        </p:grpSp>
        <p:sp>
          <p:nvSpPr>
            <p:cNvPr id="17" name="Subtitle 2"/>
            <p:cNvSpPr txBox="1">
              <a:spLocks/>
            </p:cNvSpPr>
            <p:nvPr/>
          </p:nvSpPr>
          <p:spPr>
            <a:xfrm>
              <a:off x="5894149" y="2853263"/>
              <a:ext cx="3727450" cy="1674133"/>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800" b="1" dirty="0">
                  <a:solidFill>
                    <a:srgbClr val="FFFFFF"/>
                  </a:solidFill>
                  <a:latin typeface="Open Sans Light"/>
                  <a:cs typeface="Open Sans Light"/>
                </a:rPr>
                <a:t>Revenue</a:t>
              </a:r>
            </a:p>
          </p:txBody>
        </p:sp>
      </p:grpSp>
      <p:grpSp>
        <p:nvGrpSpPr>
          <p:cNvPr id="20" name="Group 19"/>
          <p:cNvGrpSpPr/>
          <p:nvPr/>
        </p:nvGrpSpPr>
        <p:grpSpPr>
          <a:xfrm>
            <a:off x="8906298" y="9417498"/>
            <a:ext cx="10095631" cy="2638882"/>
            <a:chOff x="5312927" y="5013875"/>
            <a:chExt cx="10095631" cy="2638882"/>
          </a:xfrm>
        </p:grpSpPr>
        <p:sp>
          <p:nvSpPr>
            <p:cNvPr id="21" name="Rounded Rectangle 20"/>
            <p:cNvSpPr/>
            <p:nvPr/>
          </p:nvSpPr>
          <p:spPr>
            <a:xfrm>
              <a:off x="5894149" y="5013875"/>
              <a:ext cx="9234026" cy="2638882"/>
            </a:xfrm>
            <a:prstGeom prst="roundRect">
              <a:avLst/>
            </a:prstGeom>
            <a:solidFill>
              <a:schemeClr val="lt1">
                <a:alpha val="48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Subtitle 2"/>
            <p:cNvSpPr txBox="1">
              <a:spLocks/>
            </p:cNvSpPr>
            <p:nvPr/>
          </p:nvSpPr>
          <p:spPr>
            <a:xfrm>
              <a:off x="5312927" y="5207687"/>
              <a:ext cx="10095631" cy="1674133"/>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latin typeface="Open Sans"/>
                  <a:cs typeface="Open Sans"/>
                </a:rPr>
                <a:t>100,000 – 190,000 </a:t>
              </a:r>
              <a:r>
                <a:rPr lang="en-US" sz="4400" b="1" dirty="0">
                  <a:solidFill>
                    <a:srgbClr val="6C1869"/>
                  </a:solidFill>
                  <a:latin typeface="Open Sans"/>
                  <a:cs typeface="Open Sans"/>
                </a:rPr>
                <a:t>jobs unfilled in US alone</a:t>
              </a:r>
            </a:p>
          </p:txBody>
        </p:sp>
      </p:grpSp>
      <p:grpSp>
        <p:nvGrpSpPr>
          <p:cNvPr id="25" name="Group 24"/>
          <p:cNvGrpSpPr/>
          <p:nvPr/>
        </p:nvGrpSpPr>
        <p:grpSpPr>
          <a:xfrm>
            <a:off x="-908950" y="-211660"/>
            <a:ext cx="25408569" cy="2096212"/>
            <a:chOff x="-908950" y="-211660"/>
            <a:chExt cx="25408569" cy="2096212"/>
          </a:xfrm>
        </p:grpSpPr>
        <p:sp>
          <p:nvSpPr>
            <p:cNvPr id="9" name="Freeform 8"/>
            <p:cNvSpPr/>
            <p:nvPr/>
          </p:nvSpPr>
          <p:spPr>
            <a:xfrm>
              <a:off x="-282213" y="-211660"/>
              <a:ext cx="24781832" cy="1834386"/>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908950" y="210419"/>
              <a:ext cx="10095631" cy="1674133"/>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6C1869"/>
                  </a:solidFill>
                  <a:latin typeface="Open Sans"/>
                  <a:cs typeface="Open Sans"/>
                </a:rPr>
                <a:t>DATA SCIENCE </a:t>
              </a:r>
              <a:r>
                <a:rPr lang="en-US" sz="4400" b="1" dirty="0">
                  <a:solidFill>
                    <a:srgbClr val="6C1869"/>
                  </a:solidFill>
                  <a:latin typeface="Open Sans Light"/>
                  <a:cs typeface="Open Sans Light"/>
                </a:rPr>
                <a:t>IN NUMBERS</a:t>
              </a:r>
            </a:p>
          </p:txBody>
        </p:sp>
      </p:grpSp>
      <p:pic>
        <p:nvPicPr>
          <p:cNvPr id="26" name="Picture 25" descr="UP.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25673" y="5108729"/>
            <a:ext cx="5550246" cy="3328737"/>
          </a:xfrm>
          <a:prstGeom prst="rect">
            <a:avLst/>
          </a:prstGeom>
        </p:spPr>
      </p:pic>
      <p:pic>
        <p:nvPicPr>
          <p:cNvPr id="18" name="Picture 17" descr="logo.png"/>
          <p:cNvPicPr>
            <a:picLocks noChangeAspect="1"/>
          </p:cNvPicPr>
          <p:nvPr/>
        </p:nvPicPr>
        <p:blipFill>
          <a:blip r:embed="rId5" cstate="screen">
            <a:lum bright="70000" contrast="-70000"/>
            <a:extLst>
              <a:ext uri="{BEBA8EAE-BF5A-486C-A8C5-ECC9F3942E4B}">
                <a14:imgProps xmlns:a14="http://schemas.microsoft.com/office/drawing/2010/main">
                  <a14:imgLayer r:embed="rId6">
                    <a14:imgEffect>
                      <a14:colorTemperature colorTemp="8793"/>
                    </a14:imgEffect>
                    <a14:imgEffect>
                      <a14:saturation sat="66000"/>
                    </a14:imgEffect>
                  </a14:imgLayer>
                </a14:imgProps>
              </a:ex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sp>
        <p:nvSpPr>
          <p:cNvPr id="3" name="Rectangle 2"/>
          <p:cNvSpPr/>
          <p:nvPr/>
        </p:nvSpPr>
        <p:spPr>
          <a:xfrm>
            <a:off x="0" y="11754853"/>
            <a:ext cx="3814011" cy="1732547"/>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7" name="Picture 26"/>
          <p:cNvPicPr>
            <a:picLocks noChangeAspect="1"/>
          </p:cNvPicPr>
          <p:nvPr/>
        </p:nvPicPr>
        <p:blipFill>
          <a:blip r:embed="rId7"/>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5922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26"/>
                                        </p:tgtEl>
                                        <p:attrNameLst>
                                          <p:attrName>style.visibility</p:attrName>
                                        </p:attrNameLst>
                                      </p:cBhvr>
                                      <p:to>
                                        <p:strVal val="visible"/>
                                      </p:to>
                                    </p:set>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imagw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24382793" cy="13715321"/>
          </a:xfrm>
          <a:prstGeom prst="rect">
            <a:avLst/>
          </a:prstGeom>
        </p:spPr>
      </p:pic>
      <p:grpSp>
        <p:nvGrpSpPr>
          <p:cNvPr id="46" name="Group 45"/>
          <p:cNvGrpSpPr/>
          <p:nvPr/>
        </p:nvGrpSpPr>
        <p:grpSpPr>
          <a:xfrm>
            <a:off x="7223997" y="7790702"/>
            <a:ext cx="14777857" cy="2832675"/>
            <a:chOff x="7223997" y="7790702"/>
            <a:chExt cx="14777857" cy="2832675"/>
          </a:xfrm>
        </p:grpSpPr>
        <p:grpSp>
          <p:nvGrpSpPr>
            <p:cNvPr id="40" name="Group 39"/>
            <p:cNvGrpSpPr/>
            <p:nvPr/>
          </p:nvGrpSpPr>
          <p:grpSpPr>
            <a:xfrm>
              <a:off x="7223997" y="8051440"/>
              <a:ext cx="13837748" cy="2292529"/>
              <a:chOff x="7223997" y="8051440"/>
              <a:chExt cx="13837748" cy="2292529"/>
            </a:xfrm>
          </p:grpSpPr>
          <p:sp>
            <p:nvSpPr>
              <p:cNvPr id="23" name="Rounded Rectangle 22"/>
              <p:cNvSpPr/>
              <p:nvPr/>
            </p:nvSpPr>
            <p:spPr>
              <a:xfrm>
                <a:off x="7223997" y="8051440"/>
                <a:ext cx="13837748" cy="2292529"/>
              </a:xfrm>
              <a:prstGeom prst="roundRect">
                <a:avLst/>
              </a:prstGeom>
              <a:solidFill>
                <a:schemeClr val="lt1">
                  <a:alpha val="48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Subtitle 2"/>
              <p:cNvSpPr txBox="1">
                <a:spLocks/>
              </p:cNvSpPr>
              <p:nvPr/>
            </p:nvSpPr>
            <p:spPr>
              <a:xfrm>
                <a:off x="7528056" y="8224644"/>
                <a:ext cx="13359447" cy="1674133"/>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latin typeface="Open Sans"/>
                    <a:cs typeface="Open Sans"/>
                  </a:rPr>
                  <a:t>70% </a:t>
                </a:r>
                <a:r>
                  <a:rPr lang="en-US" sz="4400" b="1" dirty="0">
                    <a:solidFill>
                      <a:srgbClr val="6C1869"/>
                    </a:solidFill>
                    <a:latin typeface="Open Sans"/>
                    <a:cs typeface="Open Sans"/>
                  </a:rPr>
                  <a:t>of high risk women could be prevented from Type 2 diabetes after pregnancy</a:t>
                </a:r>
              </a:p>
            </p:txBody>
          </p:sp>
        </p:grpSp>
        <p:pic>
          <p:nvPicPr>
            <p:cNvPr id="36" name="Picture 35" descr="Pregnan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97495" y="7790702"/>
              <a:ext cx="1604359" cy="2832675"/>
            </a:xfrm>
            <a:prstGeom prst="rect">
              <a:avLst/>
            </a:prstGeom>
          </p:spPr>
        </p:pic>
      </p:grpSp>
      <p:grpSp>
        <p:nvGrpSpPr>
          <p:cNvPr id="51" name="Group 50"/>
          <p:cNvGrpSpPr/>
          <p:nvPr/>
        </p:nvGrpSpPr>
        <p:grpSpPr>
          <a:xfrm>
            <a:off x="-908950" y="-211660"/>
            <a:ext cx="25408569" cy="2096212"/>
            <a:chOff x="-908950" y="-211660"/>
            <a:chExt cx="25408569" cy="2096212"/>
          </a:xfrm>
        </p:grpSpPr>
        <p:sp>
          <p:nvSpPr>
            <p:cNvPr id="52" name="Freeform 51"/>
            <p:cNvSpPr/>
            <p:nvPr/>
          </p:nvSpPr>
          <p:spPr>
            <a:xfrm>
              <a:off x="-282213" y="-211660"/>
              <a:ext cx="24781832" cy="1834386"/>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Subtitle 2"/>
            <p:cNvSpPr txBox="1">
              <a:spLocks/>
            </p:cNvSpPr>
            <p:nvPr/>
          </p:nvSpPr>
          <p:spPr>
            <a:xfrm>
              <a:off x="-908950" y="210419"/>
              <a:ext cx="10095631" cy="1674133"/>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6C1869"/>
                  </a:solidFill>
                  <a:latin typeface="Open Sans"/>
                  <a:cs typeface="Open Sans"/>
                </a:rPr>
                <a:t>DATA SCIENCE</a:t>
              </a:r>
              <a:r>
                <a:rPr lang="en-US" sz="4400" b="1" dirty="0">
                  <a:solidFill>
                    <a:srgbClr val="6C1869"/>
                  </a:solidFill>
                  <a:latin typeface="Open Sans Light"/>
                  <a:cs typeface="Open Sans Light"/>
                </a:rPr>
                <a:t> IN NUMBERS</a:t>
              </a:r>
            </a:p>
          </p:txBody>
        </p:sp>
      </p:grpSp>
      <p:grpSp>
        <p:nvGrpSpPr>
          <p:cNvPr id="3" name="Group 2"/>
          <p:cNvGrpSpPr/>
          <p:nvPr/>
        </p:nvGrpSpPr>
        <p:grpSpPr>
          <a:xfrm>
            <a:off x="5894149" y="2853263"/>
            <a:ext cx="12693623" cy="4751176"/>
            <a:chOff x="5894149" y="2853263"/>
            <a:chExt cx="12693623" cy="4751176"/>
          </a:xfrm>
        </p:grpSpPr>
        <p:grpSp>
          <p:nvGrpSpPr>
            <p:cNvPr id="47" name="Group 46"/>
            <p:cNvGrpSpPr/>
            <p:nvPr/>
          </p:nvGrpSpPr>
          <p:grpSpPr>
            <a:xfrm>
              <a:off x="5894149" y="2853263"/>
              <a:ext cx="12693623" cy="3574907"/>
              <a:chOff x="5894149" y="2853263"/>
              <a:chExt cx="12693623" cy="3574907"/>
            </a:xfrm>
          </p:grpSpPr>
          <p:sp>
            <p:nvSpPr>
              <p:cNvPr id="21" name="Subtitle 2"/>
              <p:cNvSpPr txBox="1">
                <a:spLocks/>
              </p:cNvSpPr>
              <p:nvPr/>
            </p:nvSpPr>
            <p:spPr>
              <a:xfrm>
                <a:off x="5894149" y="2853263"/>
                <a:ext cx="3727450" cy="1674133"/>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800" b="1" dirty="0">
                    <a:solidFill>
                      <a:srgbClr val="FFFFFF"/>
                    </a:solidFill>
                    <a:latin typeface="Open Sans Light"/>
                    <a:cs typeface="Open Sans Light"/>
                  </a:rPr>
                  <a:t>Revenue</a:t>
                </a:r>
              </a:p>
            </p:txBody>
          </p:sp>
          <p:grpSp>
            <p:nvGrpSpPr>
              <p:cNvPr id="45" name="Group 44"/>
              <p:cNvGrpSpPr/>
              <p:nvPr/>
            </p:nvGrpSpPr>
            <p:grpSpPr>
              <a:xfrm>
                <a:off x="6151449" y="3789288"/>
                <a:ext cx="12436323" cy="2638882"/>
                <a:chOff x="6151449" y="3789288"/>
                <a:chExt cx="12436323" cy="2638882"/>
              </a:xfrm>
            </p:grpSpPr>
            <p:sp>
              <p:nvSpPr>
                <p:cNvPr id="19" name="Rounded Rectangle 18"/>
                <p:cNvSpPr/>
                <p:nvPr/>
              </p:nvSpPr>
              <p:spPr>
                <a:xfrm>
                  <a:off x="6151449" y="3789288"/>
                  <a:ext cx="12436323" cy="2638882"/>
                </a:xfrm>
                <a:prstGeom prst="roundRect">
                  <a:avLst/>
                </a:prstGeom>
                <a:solidFill>
                  <a:schemeClr val="lt1">
                    <a:alpha val="48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44" name="Group 43"/>
                <p:cNvGrpSpPr/>
                <p:nvPr/>
              </p:nvGrpSpPr>
              <p:grpSpPr>
                <a:xfrm>
                  <a:off x="6276708" y="3966607"/>
                  <a:ext cx="11700821" cy="2158456"/>
                  <a:chOff x="6276708" y="3966607"/>
                  <a:chExt cx="11700821" cy="2158456"/>
                </a:xfrm>
              </p:grpSpPr>
              <p:sp>
                <p:nvSpPr>
                  <p:cNvPr id="20" name="Subtitle 2"/>
                  <p:cNvSpPr txBox="1">
                    <a:spLocks/>
                  </p:cNvSpPr>
                  <p:nvPr/>
                </p:nvSpPr>
                <p:spPr>
                  <a:xfrm>
                    <a:off x="7528056" y="3966607"/>
                    <a:ext cx="10449473" cy="1674133"/>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latin typeface="Open Sans"/>
                        <a:cs typeface="Open Sans"/>
                      </a:rPr>
                      <a:t>£6 </a:t>
                    </a:r>
                    <a:r>
                      <a:rPr lang="en-US" sz="4400" b="1" dirty="0">
                        <a:solidFill>
                          <a:srgbClr val="6C1869"/>
                        </a:solidFill>
                        <a:latin typeface="Open Sans"/>
                        <a:cs typeface="Open Sans"/>
                      </a:rPr>
                      <a:t>million increase in</a:t>
                    </a:r>
                  </a:p>
                  <a:p>
                    <a:r>
                      <a:rPr lang="en-US" sz="4400" b="1" dirty="0">
                        <a:solidFill>
                          <a:srgbClr val="6C1869"/>
                        </a:solidFill>
                        <a:latin typeface="Open Sans"/>
                        <a:cs typeface="Open Sans"/>
                      </a:rPr>
                      <a:t> revenue from price </a:t>
                    </a:r>
                    <a:r>
                      <a:rPr lang="en-US" sz="4400" b="1" dirty="0" err="1">
                        <a:solidFill>
                          <a:srgbClr val="6C1869"/>
                        </a:solidFill>
                        <a:latin typeface="Open Sans"/>
                        <a:cs typeface="Open Sans"/>
                      </a:rPr>
                      <a:t>optimisation</a:t>
                    </a:r>
                    <a:endParaRPr lang="en-US" sz="4400" b="1" dirty="0">
                      <a:solidFill>
                        <a:srgbClr val="FFFFFF"/>
                      </a:solidFill>
                      <a:latin typeface="Open Sans"/>
                      <a:cs typeface="Open Sans"/>
                    </a:endParaRPr>
                  </a:p>
                  <a:p>
                    <a:endParaRPr lang="en-US" sz="5400" b="1" dirty="0">
                      <a:solidFill>
                        <a:srgbClr val="FFFFFF"/>
                      </a:solidFill>
                      <a:latin typeface="Open Sans"/>
                      <a:cs typeface="Open Sans"/>
                    </a:endParaRPr>
                  </a:p>
                </p:txBody>
              </p:sp>
              <p:grpSp>
                <p:nvGrpSpPr>
                  <p:cNvPr id="27" name="Group 26"/>
                  <p:cNvGrpSpPr/>
                  <p:nvPr/>
                </p:nvGrpSpPr>
                <p:grpSpPr>
                  <a:xfrm>
                    <a:off x="6276708" y="3966607"/>
                    <a:ext cx="1861591" cy="2158456"/>
                    <a:chOff x="6276708" y="3966607"/>
                    <a:chExt cx="1861591" cy="2158456"/>
                  </a:xfrm>
                </p:grpSpPr>
                <p:sp>
                  <p:nvSpPr>
                    <p:cNvPr id="25" name="Up Arrow 24"/>
                    <p:cNvSpPr/>
                    <p:nvPr/>
                  </p:nvSpPr>
                  <p:spPr>
                    <a:xfrm>
                      <a:off x="6276708" y="3966607"/>
                      <a:ext cx="1861591" cy="2158456"/>
                    </a:xfrm>
                    <a:prstGeom prst="upArrow">
                      <a:avLst/>
                    </a:prstGeom>
                    <a:solidFill>
                      <a:srgbClr val="FFFFFF">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742478" y="4387141"/>
                      <a:ext cx="1197903" cy="1569660"/>
                    </a:xfrm>
                    <a:prstGeom prst="rect">
                      <a:avLst/>
                    </a:prstGeom>
                    <a:noFill/>
                  </p:spPr>
                  <p:txBody>
                    <a:bodyPr wrap="square" rtlCol="0">
                      <a:spAutoFit/>
                    </a:bodyPr>
                    <a:lstStyle/>
                    <a:p>
                      <a:r>
                        <a:rPr lang="en-US" sz="9600" b="1" dirty="0">
                          <a:solidFill>
                            <a:srgbClr val="6C1869"/>
                          </a:solidFill>
                          <a:latin typeface="Open Sans"/>
                          <a:cs typeface="Open Sans"/>
                        </a:rPr>
                        <a:t>£</a:t>
                      </a:r>
                      <a:endParaRPr lang="en-US" sz="9600" dirty="0">
                        <a:solidFill>
                          <a:srgbClr val="6C1869"/>
                        </a:solidFill>
                      </a:endParaRPr>
                    </a:p>
                  </p:txBody>
                </p:sp>
              </p:grpSp>
            </p:grpSp>
          </p:grpSp>
        </p:grpSp>
        <p:pic>
          <p:nvPicPr>
            <p:cNvPr id="2" name="Picture 1" descr="ca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41134" y="5937838"/>
              <a:ext cx="3831548" cy="1666601"/>
            </a:xfrm>
            <a:prstGeom prst="rect">
              <a:avLst/>
            </a:prstGeom>
          </p:spPr>
        </p:pic>
      </p:grpSp>
      <p:pic>
        <p:nvPicPr>
          <p:cNvPr id="29" name="Picture 28" descr="logo.png"/>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sp>
        <p:nvSpPr>
          <p:cNvPr id="5" name="Rectangle 4"/>
          <p:cNvSpPr/>
          <p:nvPr/>
        </p:nvSpPr>
        <p:spPr>
          <a:xfrm>
            <a:off x="0" y="11622505"/>
            <a:ext cx="3826042" cy="19491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1" name="Picture 30"/>
          <p:cNvPicPr>
            <a:picLocks noChangeAspect="1"/>
          </p:cNvPicPr>
          <p:nvPr/>
        </p:nvPicPr>
        <p:blipFill>
          <a:blip r:embed="rId7"/>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41749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w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24382793" cy="13715321"/>
          </a:xfrm>
          <a:prstGeom prst="rect">
            <a:avLst/>
          </a:prstGeom>
        </p:spPr>
      </p:pic>
      <p:grpSp>
        <p:nvGrpSpPr>
          <p:cNvPr id="36" name="Group 35"/>
          <p:cNvGrpSpPr/>
          <p:nvPr/>
        </p:nvGrpSpPr>
        <p:grpSpPr>
          <a:xfrm>
            <a:off x="6281991" y="6857537"/>
            <a:ext cx="16814070" cy="4335001"/>
            <a:chOff x="6281991" y="6857537"/>
            <a:chExt cx="16814070" cy="4335001"/>
          </a:xfrm>
        </p:grpSpPr>
        <p:sp>
          <p:nvSpPr>
            <p:cNvPr id="33" name="Subtitle 2"/>
            <p:cNvSpPr txBox="1">
              <a:spLocks/>
            </p:cNvSpPr>
            <p:nvPr/>
          </p:nvSpPr>
          <p:spPr>
            <a:xfrm>
              <a:off x="6281991" y="6857537"/>
              <a:ext cx="16814070" cy="1228691"/>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chemeClr val="bg1"/>
                  </a:solidFill>
                  <a:latin typeface="Open Sans Light"/>
                  <a:cs typeface="Open Sans Light"/>
                </a:rPr>
                <a:t>There are tens of other projects ranging from</a:t>
              </a:r>
              <a:r>
                <a:rPr lang="en-US" sz="4400" b="1" dirty="0">
                  <a:solidFill>
                    <a:schemeClr val="bg1"/>
                  </a:solidFill>
                  <a:latin typeface="Open Sans"/>
                  <a:cs typeface="Open Sans"/>
                </a:rPr>
                <a:t> startups </a:t>
              </a:r>
              <a:r>
                <a:rPr lang="en-US" sz="4400" b="1" dirty="0">
                  <a:solidFill>
                    <a:schemeClr val="bg1"/>
                  </a:solidFill>
                  <a:latin typeface="Open Sans Light"/>
                  <a:cs typeface="Open Sans Light"/>
                </a:rPr>
                <a:t>to legacy companies boasting nearly a </a:t>
              </a:r>
              <a:r>
                <a:rPr lang="en-US" sz="4400" b="1" dirty="0">
                  <a:solidFill>
                    <a:schemeClr val="bg1"/>
                  </a:solidFill>
                  <a:latin typeface="Open Sans"/>
                  <a:cs typeface="Open Sans"/>
                </a:rPr>
                <a:t>200,000</a:t>
              </a:r>
              <a:r>
                <a:rPr lang="en-US" sz="4400" b="1" dirty="0">
                  <a:solidFill>
                    <a:schemeClr val="bg1"/>
                  </a:solidFill>
                  <a:latin typeface="Open Sans Light"/>
                  <a:cs typeface="Open Sans Light"/>
                </a:rPr>
                <a:t>-strong headcount</a:t>
              </a:r>
            </a:p>
            <a:p>
              <a:endParaRPr lang="en-US" sz="5400" b="1" dirty="0">
                <a:solidFill>
                  <a:schemeClr val="bg1"/>
                </a:solidFill>
                <a:latin typeface="Open Sans"/>
                <a:cs typeface="Open Sans"/>
              </a:endParaRPr>
            </a:p>
          </p:txBody>
        </p:sp>
        <p:pic>
          <p:nvPicPr>
            <p:cNvPr id="35" name="Picture 34" descr="crowd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324852" y="8346785"/>
              <a:ext cx="2608057" cy="2845753"/>
            </a:xfrm>
            <a:prstGeom prst="rect">
              <a:avLst/>
            </a:prstGeom>
          </p:spPr>
        </p:pic>
      </p:grpSp>
      <p:pic>
        <p:nvPicPr>
          <p:cNvPr id="38" name="Picture 37" descr="crowd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03588" y="7559068"/>
            <a:ext cx="19185522" cy="6443993"/>
          </a:xfrm>
          <a:prstGeom prst="rect">
            <a:avLst/>
          </a:prstGeom>
        </p:spPr>
      </p:pic>
      <p:sp>
        <p:nvSpPr>
          <p:cNvPr id="42" name="Freeform 41"/>
          <p:cNvSpPr/>
          <p:nvPr/>
        </p:nvSpPr>
        <p:spPr>
          <a:xfrm>
            <a:off x="-282213" y="-211660"/>
            <a:ext cx="24781832" cy="1834386"/>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Subtitle 2"/>
          <p:cNvSpPr txBox="1">
            <a:spLocks/>
          </p:cNvSpPr>
          <p:nvPr/>
        </p:nvSpPr>
        <p:spPr>
          <a:xfrm>
            <a:off x="-908950" y="210419"/>
            <a:ext cx="10095631" cy="1674133"/>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6C1869"/>
                </a:solidFill>
                <a:latin typeface="Open Sans"/>
                <a:cs typeface="Open Sans"/>
              </a:rPr>
              <a:t>DATA SCIENCE </a:t>
            </a:r>
            <a:r>
              <a:rPr lang="en-US" sz="4400" b="1" dirty="0">
                <a:solidFill>
                  <a:srgbClr val="6C1869"/>
                </a:solidFill>
                <a:latin typeface="Open Sans Light"/>
                <a:cs typeface="Open Sans Light"/>
              </a:rPr>
              <a:t>IN NUMBERS</a:t>
            </a:r>
          </a:p>
        </p:txBody>
      </p:sp>
      <p:pic>
        <p:nvPicPr>
          <p:cNvPr id="16" name="Picture 15" descr="logo.png"/>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grpSp>
        <p:nvGrpSpPr>
          <p:cNvPr id="3" name="Group 2"/>
          <p:cNvGrpSpPr/>
          <p:nvPr/>
        </p:nvGrpSpPr>
        <p:grpSpPr>
          <a:xfrm>
            <a:off x="2109310" y="2596443"/>
            <a:ext cx="10215542" cy="2804981"/>
            <a:chOff x="2109310" y="2596443"/>
            <a:chExt cx="10215542" cy="2804981"/>
          </a:xfrm>
        </p:grpSpPr>
        <p:sp>
          <p:nvSpPr>
            <p:cNvPr id="8" name="Rounded Rectangle 7"/>
            <p:cNvSpPr/>
            <p:nvPr/>
          </p:nvSpPr>
          <p:spPr>
            <a:xfrm>
              <a:off x="3499505" y="2596443"/>
              <a:ext cx="7648113" cy="2370667"/>
            </a:xfrm>
            <a:prstGeom prst="roundRect">
              <a:avLst/>
            </a:prstGeom>
            <a:solidFill>
              <a:schemeClr val="lt1">
                <a:alpha val="48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Subtitle 2"/>
            <p:cNvSpPr txBox="1">
              <a:spLocks/>
            </p:cNvSpPr>
            <p:nvPr/>
          </p:nvSpPr>
          <p:spPr>
            <a:xfrm>
              <a:off x="2109310" y="2749349"/>
              <a:ext cx="10215542" cy="1228691"/>
            </a:xfrm>
            <a:prstGeom prst="rect">
              <a:avLst/>
            </a:prstGeom>
          </p:spPr>
          <p:txBody>
            <a:bodyPr vert="horz" lIns="217728" tIns="108864" rIns="217728" bIns="108864" rtlCol="0">
              <a:no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6000" b="1" dirty="0">
                  <a:solidFill>
                    <a:schemeClr val="bg1"/>
                  </a:solidFill>
                  <a:latin typeface="Open Sans"/>
                  <a:cs typeface="Open Sans"/>
                </a:rPr>
                <a:t>Real</a:t>
              </a:r>
              <a:r>
                <a:rPr lang="en-US" sz="4400" b="1" dirty="0">
                  <a:solidFill>
                    <a:schemeClr val="bg1"/>
                  </a:solidFill>
                  <a:latin typeface="Open Sans"/>
                  <a:cs typeface="Open Sans"/>
                </a:rPr>
                <a:t> </a:t>
              </a:r>
              <a:r>
                <a:rPr lang="en-US" sz="4400" b="1" dirty="0">
                  <a:solidFill>
                    <a:srgbClr val="6C1869"/>
                  </a:solidFill>
                  <a:latin typeface="Open Sans Light"/>
                  <a:cs typeface="Open Sans Light"/>
                </a:rPr>
                <a:t>value delivered</a:t>
              </a:r>
            </a:p>
            <a:p>
              <a:r>
                <a:rPr lang="en-US" sz="4400" b="1" dirty="0">
                  <a:solidFill>
                    <a:srgbClr val="6C1869"/>
                  </a:solidFill>
                  <a:latin typeface="Open Sans Light"/>
                  <a:cs typeface="Open Sans Light"/>
                </a:rPr>
                <a:t> </a:t>
              </a:r>
              <a:endParaRPr lang="en-US" sz="4400" b="1" dirty="0">
                <a:solidFill>
                  <a:srgbClr val="FFFFFF"/>
                </a:solidFill>
                <a:latin typeface="Open Sans"/>
                <a:cs typeface="Open Sans"/>
              </a:endParaRPr>
            </a:p>
          </p:txBody>
        </p:sp>
        <p:sp>
          <p:nvSpPr>
            <p:cNvPr id="2" name="TextBox 1"/>
            <p:cNvSpPr txBox="1"/>
            <p:nvPr/>
          </p:nvSpPr>
          <p:spPr>
            <a:xfrm>
              <a:off x="4557801" y="3724042"/>
              <a:ext cx="5574337" cy="1677382"/>
            </a:xfrm>
            <a:prstGeom prst="rect">
              <a:avLst/>
            </a:prstGeom>
            <a:noFill/>
          </p:spPr>
          <p:txBody>
            <a:bodyPr wrap="none" rtlCol="0">
              <a:spAutoFit/>
            </a:bodyPr>
            <a:lstStyle/>
            <a:p>
              <a:r>
                <a:rPr lang="en-US" sz="4400" b="1" dirty="0">
                  <a:solidFill>
                    <a:srgbClr val="6C1869"/>
                  </a:solidFill>
                  <a:latin typeface="Open Sans Light"/>
                  <a:cs typeface="Open Sans Light"/>
                </a:rPr>
                <a:t>in as little as </a:t>
              </a:r>
              <a:r>
                <a:rPr lang="en-US" sz="6000" b="1" dirty="0">
                  <a:solidFill>
                    <a:schemeClr val="bg1"/>
                  </a:solidFill>
                  <a:latin typeface="Open Sans"/>
                  <a:cs typeface="Open Sans"/>
                </a:rPr>
                <a:t>5</a:t>
              </a:r>
              <a:r>
                <a:rPr lang="en-US" sz="4400" b="1" dirty="0">
                  <a:solidFill>
                    <a:schemeClr val="bg1"/>
                  </a:solidFill>
                  <a:latin typeface="Open Sans"/>
                  <a:cs typeface="Open Sans"/>
                </a:rPr>
                <a:t> </a:t>
              </a:r>
              <a:r>
                <a:rPr lang="en-US" sz="4400" b="1" dirty="0">
                  <a:solidFill>
                    <a:srgbClr val="6C1869"/>
                  </a:solidFill>
                  <a:latin typeface="Open Sans Light"/>
                  <a:cs typeface="Open Sans Light"/>
                </a:rPr>
                <a:t>weeks</a:t>
              </a:r>
            </a:p>
            <a:p>
              <a:endParaRPr lang="en-US" dirty="0"/>
            </a:p>
          </p:txBody>
        </p:sp>
      </p:grpSp>
      <p:sp>
        <p:nvSpPr>
          <p:cNvPr id="4" name="Rectangle 3"/>
          <p:cNvSpPr/>
          <p:nvPr/>
        </p:nvSpPr>
        <p:spPr>
          <a:xfrm>
            <a:off x="0" y="11646568"/>
            <a:ext cx="3789947" cy="1888958"/>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8" name="Picture 17"/>
          <p:cNvPicPr>
            <a:picLocks noChangeAspect="1"/>
          </p:cNvPicPr>
          <p:nvPr/>
        </p:nvPicPr>
        <p:blipFill>
          <a:blip r:embed="rId7"/>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35433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par>
                          <p:cTn id="11" fill="hold">
                            <p:stCondLst>
                              <p:cond delay="0"/>
                            </p:stCondLst>
                            <p:childTnLst>
                              <p:par>
                                <p:cTn id="12" presetID="55" presetClass="entr" presetSubtype="0" fill="hold" nodeType="afterEffect">
                                  <p:stCondLst>
                                    <p:cond delay="100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strVal val="#ppt_w*0.70"/>
                                          </p:val>
                                        </p:tav>
                                        <p:tav tm="100000">
                                          <p:val>
                                            <p:strVal val="#ppt_w"/>
                                          </p:val>
                                        </p:tav>
                                      </p:tavLst>
                                    </p:anim>
                                    <p:anim calcmode="lin" valueType="num">
                                      <p:cBhvr>
                                        <p:cTn id="15" dur="500" fill="hold"/>
                                        <p:tgtEl>
                                          <p:spTgt spid="38"/>
                                        </p:tgtEl>
                                        <p:attrNameLst>
                                          <p:attrName>ppt_h</p:attrName>
                                        </p:attrNameLst>
                                      </p:cBhvr>
                                      <p:tavLst>
                                        <p:tav tm="0">
                                          <p:val>
                                            <p:strVal val="#ppt_h"/>
                                          </p:val>
                                        </p:tav>
                                        <p:tav tm="100000">
                                          <p:val>
                                            <p:strVal val="#ppt_h"/>
                                          </p:val>
                                        </p:tav>
                                      </p:tavLst>
                                    </p:anim>
                                    <p:animEffect transition="in" filter="fade">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 y="406392"/>
            <a:ext cx="24387175" cy="13715530"/>
          </a:xfrm>
          <a:prstGeom prst="rect">
            <a:avLst/>
          </a:prstGeom>
        </p:spPr>
      </p:pic>
      <p:sp>
        <p:nvSpPr>
          <p:cNvPr id="5" name="Freeform 4"/>
          <p:cNvSpPr/>
          <p:nvPr/>
        </p:nvSpPr>
        <p:spPr>
          <a:xfrm>
            <a:off x="-218712" y="-190493"/>
            <a:ext cx="24781832" cy="2208628"/>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txBox="1">
            <a:spLocks/>
          </p:cNvSpPr>
          <p:nvPr/>
        </p:nvSpPr>
        <p:spPr>
          <a:xfrm>
            <a:off x="-2581158" y="355712"/>
            <a:ext cx="15217933" cy="2015681"/>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6C1869"/>
                </a:solidFill>
                <a:latin typeface="Open Sans Light"/>
                <a:cs typeface="Open Sans Light"/>
              </a:rPr>
              <a:t>WHY ISN’T </a:t>
            </a:r>
            <a:r>
              <a:rPr lang="en-US" sz="4400" b="1" dirty="0">
                <a:solidFill>
                  <a:srgbClr val="6C1869"/>
                </a:solidFill>
                <a:latin typeface="Open Sans"/>
                <a:cs typeface="Open Sans"/>
              </a:rPr>
              <a:t>EVERYONE</a:t>
            </a:r>
            <a:r>
              <a:rPr lang="en-US" sz="4400" b="1" dirty="0">
                <a:solidFill>
                  <a:srgbClr val="6C1869"/>
                </a:solidFill>
                <a:latin typeface="Open Sans Light"/>
                <a:cs typeface="Open Sans Light"/>
              </a:rPr>
              <a:t> DOING IT?</a:t>
            </a:r>
          </a:p>
        </p:txBody>
      </p:sp>
      <p:sp>
        <p:nvSpPr>
          <p:cNvPr id="12" name="TextBox 11"/>
          <p:cNvSpPr txBox="1"/>
          <p:nvPr/>
        </p:nvSpPr>
        <p:spPr>
          <a:xfrm>
            <a:off x="5646248" y="3837021"/>
            <a:ext cx="17002578" cy="7371249"/>
          </a:xfrm>
          <a:prstGeom prst="rect">
            <a:avLst/>
          </a:prstGeom>
          <a:noFill/>
        </p:spPr>
        <p:txBody>
          <a:bodyPr wrap="square" rtlCol="0">
            <a:spAutoFit/>
          </a:bodyPr>
          <a:lstStyle/>
          <a:p>
            <a:pPr marL="571500" lvl="0" indent="-571500" defTabSz="914400">
              <a:buFont typeface="Arial"/>
              <a:buChar char="•"/>
              <a:defRPr/>
            </a:pPr>
            <a:r>
              <a:rPr lang="en-US" dirty="0">
                <a:solidFill>
                  <a:srgbClr val="F2F2F2"/>
                </a:solidFill>
                <a:latin typeface="Open Sans Light"/>
                <a:cs typeface="Open Sans Light"/>
              </a:rPr>
              <a:t>Access to data</a:t>
            </a:r>
          </a:p>
          <a:p>
            <a:pPr marL="571500" lvl="0" indent="-571500" defTabSz="914400">
              <a:buFont typeface="Arial"/>
              <a:buChar char="•"/>
              <a:defRPr/>
            </a:pPr>
            <a:endParaRPr lang="en-US" dirty="0">
              <a:solidFill>
                <a:srgbClr val="F2F2F2"/>
              </a:solidFill>
              <a:latin typeface="Open Sans Light"/>
              <a:cs typeface="Open Sans Light"/>
            </a:endParaRPr>
          </a:p>
          <a:p>
            <a:pPr marL="571500" lvl="0" indent="-571500" defTabSz="914400">
              <a:buFont typeface="Arial"/>
              <a:buChar char="•"/>
              <a:defRPr/>
            </a:pPr>
            <a:r>
              <a:rPr lang="en-US" dirty="0">
                <a:solidFill>
                  <a:srgbClr val="F2F2F2"/>
                </a:solidFill>
                <a:latin typeface="Open Sans Light"/>
                <a:cs typeface="Open Sans Light"/>
              </a:rPr>
              <a:t>No clear starting points defined</a:t>
            </a:r>
          </a:p>
          <a:p>
            <a:pPr lvl="0" defTabSz="914400">
              <a:defRPr/>
            </a:pPr>
            <a:endParaRPr lang="en-GB" dirty="0">
              <a:solidFill>
                <a:srgbClr val="F2F2F2"/>
              </a:solidFill>
              <a:latin typeface="Open Sans Light"/>
              <a:cs typeface="Open Sans Light"/>
            </a:endParaRPr>
          </a:p>
          <a:p>
            <a:pPr marL="571500" lvl="0" indent="-571500" defTabSz="914400">
              <a:buFont typeface="Arial"/>
              <a:buChar char="•"/>
              <a:defRPr/>
            </a:pPr>
            <a:r>
              <a:rPr lang="en-GB" dirty="0">
                <a:solidFill>
                  <a:srgbClr val="F2F2F2"/>
                </a:solidFill>
                <a:latin typeface="Open Sans Light"/>
                <a:cs typeface="Open Sans Light"/>
              </a:rPr>
              <a:t>Not </a:t>
            </a:r>
            <a:r>
              <a:rPr lang="en-US" dirty="0">
                <a:solidFill>
                  <a:srgbClr val="F2F2F2"/>
                </a:solidFill>
                <a:latin typeface="Open Sans Light"/>
                <a:cs typeface="Open Sans Light"/>
              </a:rPr>
              <a:t>asking the right questions to ask of the data</a:t>
            </a:r>
          </a:p>
          <a:p>
            <a:pPr marL="571500" lvl="0" indent="-571500" defTabSz="914400">
              <a:buFont typeface="Arial"/>
              <a:buChar char="•"/>
              <a:defRPr/>
            </a:pPr>
            <a:endParaRPr lang="en-US" dirty="0">
              <a:solidFill>
                <a:srgbClr val="F2F2F2"/>
              </a:solidFill>
              <a:latin typeface="Open Sans Light"/>
              <a:cs typeface="Open Sans Light"/>
            </a:endParaRPr>
          </a:p>
          <a:p>
            <a:pPr marL="571500" lvl="0" indent="-571500" defTabSz="914400">
              <a:buFont typeface="Arial"/>
              <a:buChar char="•"/>
              <a:defRPr/>
            </a:pPr>
            <a:r>
              <a:rPr lang="en-US" dirty="0">
                <a:solidFill>
                  <a:srgbClr val="F2F2F2"/>
                </a:solidFill>
                <a:latin typeface="Open Sans Light"/>
                <a:cs typeface="Open Sans Light"/>
              </a:rPr>
              <a:t>Insufficient resource planning - recruitment, outsourcing, procuring become a daunting undertaking</a:t>
            </a:r>
          </a:p>
          <a:p>
            <a:pPr marL="571500" lvl="0" indent="-571500" defTabSz="914400">
              <a:buFont typeface="Arial"/>
              <a:buChar char="•"/>
              <a:defRPr/>
            </a:pPr>
            <a:endParaRPr lang="en-US" dirty="0">
              <a:solidFill>
                <a:srgbClr val="F2F2F2"/>
              </a:solidFill>
              <a:latin typeface="Open Sans Light"/>
              <a:cs typeface="Open Sans Light"/>
            </a:endParaRPr>
          </a:p>
          <a:p>
            <a:pPr marL="571500" lvl="0" indent="-571500" defTabSz="914400">
              <a:buFont typeface="Arial"/>
              <a:buChar char="•"/>
              <a:defRPr/>
            </a:pPr>
            <a:r>
              <a:rPr lang="en-US" dirty="0">
                <a:solidFill>
                  <a:srgbClr val="F2F2F2"/>
                </a:solidFill>
                <a:latin typeface="Open Sans Light"/>
                <a:cs typeface="Open Sans Light"/>
              </a:rPr>
              <a:t>Lack of commitment</a:t>
            </a:r>
          </a:p>
          <a:p>
            <a:endParaRPr lang="en-US" dirty="0">
              <a:solidFill>
                <a:srgbClr val="F2F2F2"/>
              </a:solidFill>
              <a:latin typeface="Open Sans Light"/>
              <a:cs typeface="Open Sans Light"/>
            </a:endParaRPr>
          </a:p>
        </p:txBody>
      </p:sp>
      <p:pic>
        <p:nvPicPr>
          <p:cNvPr id="14" name="Picture 13" descr="logo.png"/>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sp>
        <p:nvSpPr>
          <p:cNvPr id="16" name="Rectangle 15"/>
          <p:cNvSpPr/>
          <p:nvPr/>
        </p:nvSpPr>
        <p:spPr>
          <a:xfrm>
            <a:off x="-39432" y="11646568"/>
            <a:ext cx="3877507" cy="2526034"/>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7" name="Picture 16"/>
          <p:cNvPicPr>
            <a:picLocks noChangeAspect="1"/>
          </p:cNvPicPr>
          <p:nvPr/>
        </p:nvPicPr>
        <p:blipFill>
          <a:blip r:embed="rId5"/>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17180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10355" y="1355014"/>
            <a:ext cx="18263988" cy="11323818"/>
          </a:xfrm>
          <a:prstGeom prst="rect">
            <a:avLst/>
          </a:prstGeom>
        </p:spPr>
      </p:pic>
      <p:sp>
        <p:nvSpPr>
          <p:cNvPr id="16" name="Freeform 15"/>
          <p:cNvSpPr/>
          <p:nvPr/>
        </p:nvSpPr>
        <p:spPr>
          <a:xfrm>
            <a:off x="-155211" y="-105825"/>
            <a:ext cx="24781832" cy="2208628"/>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318735" y="376879"/>
            <a:ext cx="13842069" cy="2015681"/>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6C1869"/>
                </a:solidFill>
                <a:latin typeface="Open Sans Light"/>
                <a:cs typeface="Open Sans Light"/>
              </a:rPr>
              <a:t>HOW DO YOU KNOW WHEN YOU ARE </a:t>
            </a:r>
            <a:r>
              <a:rPr lang="en-US" sz="4400" b="1" dirty="0">
                <a:solidFill>
                  <a:srgbClr val="6C1869"/>
                </a:solidFill>
                <a:latin typeface="Open Sans"/>
                <a:cs typeface="Open Sans"/>
              </a:rPr>
              <a:t>DATA READY</a:t>
            </a:r>
            <a:r>
              <a:rPr lang="en-US" sz="4400" b="1" dirty="0">
                <a:solidFill>
                  <a:srgbClr val="6C1869"/>
                </a:solidFill>
                <a:latin typeface="Open Sans Light"/>
                <a:cs typeface="Open Sans Light"/>
              </a:rPr>
              <a:t>?</a:t>
            </a:r>
          </a:p>
        </p:txBody>
      </p:sp>
      <p:sp>
        <p:nvSpPr>
          <p:cNvPr id="26" name="TextBox 25"/>
          <p:cNvSpPr txBox="1"/>
          <p:nvPr/>
        </p:nvSpPr>
        <p:spPr>
          <a:xfrm>
            <a:off x="5609288" y="2942161"/>
            <a:ext cx="1498358" cy="754053"/>
          </a:xfrm>
          <a:prstGeom prst="rect">
            <a:avLst/>
          </a:prstGeom>
          <a:noFill/>
        </p:spPr>
        <p:txBody>
          <a:bodyPr wrap="none" rtlCol="0">
            <a:spAutoFit/>
          </a:bodyPr>
          <a:lstStyle/>
          <a:p>
            <a:r>
              <a:rPr lang="en-US" b="1" dirty="0">
                <a:latin typeface="Open Sans"/>
                <a:cs typeface="Open Sans"/>
              </a:rPr>
              <a:t>Data</a:t>
            </a:r>
          </a:p>
        </p:txBody>
      </p:sp>
      <p:sp>
        <p:nvSpPr>
          <p:cNvPr id="27" name="TextBox 26"/>
          <p:cNvSpPr txBox="1"/>
          <p:nvPr/>
        </p:nvSpPr>
        <p:spPr>
          <a:xfrm>
            <a:off x="12446270" y="3026829"/>
            <a:ext cx="6606653" cy="754053"/>
          </a:xfrm>
          <a:prstGeom prst="rect">
            <a:avLst/>
          </a:prstGeom>
          <a:noFill/>
        </p:spPr>
        <p:txBody>
          <a:bodyPr wrap="none" rtlCol="0">
            <a:spAutoFit/>
          </a:bodyPr>
          <a:lstStyle/>
          <a:p>
            <a:r>
              <a:rPr lang="en-US" b="1" dirty="0">
                <a:latin typeface="Open Sans"/>
                <a:cs typeface="Open Sans"/>
              </a:rPr>
              <a:t>Data &amp; quality &amp; access</a:t>
            </a:r>
          </a:p>
        </p:txBody>
      </p:sp>
      <p:sp>
        <p:nvSpPr>
          <p:cNvPr id="28" name="TextBox 27"/>
          <p:cNvSpPr txBox="1"/>
          <p:nvPr/>
        </p:nvSpPr>
        <p:spPr>
          <a:xfrm>
            <a:off x="19447245" y="4937694"/>
            <a:ext cx="2697348" cy="754053"/>
          </a:xfrm>
          <a:prstGeom prst="rect">
            <a:avLst/>
          </a:prstGeom>
          <a:noFill/>
        </p:spPr>
        <p:txBody>
          <a:bodyPr wrap="none" rtlCol="0">
            <a:spAutoFit/>
          </a:bodyPr>
          <a:lstStyle/>
          <a:p>
            <a:r>
              <a:rPr lang="en-US" b="1" dirty="0">
                <a:latin typeface="Open Sans"/>
                <a:cs typeface="Open Sans"/>
              </a:rPr>
              <a:t>Question</a:t>
            </a:r>
          </a:p>
        </p:txBody>
      </p:sp>
      <p:sp>
        <p:nvSpPr>
          <p:cNvPr id="29" name="TextBox 28"/>
          <p:cNvSpPr txBox="1"/>
          <p:nvPr/>
        </p:nvSpPr>
        <p:spPr>
          <a:xfrm>
            <a:off x="8903487" y="4922445"/>
            <a:ext cx="3839525" cy="1415772"/>
          </a:xfrm>
          <a:prstGeom prst="rect">
            <a:avLst/>
          </a:prstGeom>
          <a:noFill/>
        </p:spPr>
        <p:txBody>
          <a:bodyPr wrap="none" rtlCol="0">
            <a:spAutoFit/>
          </a:bodyPr>
          <a:lstStyle/>
          <a:p>
            <a:pPr algn="ctr"/>
            <a:r>
              <a:rPr lang="en-US" b="1" dirty="0">
                <a:latin typeface="Open Sans"/>
                <a:cs typeface="Open Sans"/>
              </a:rPr>
              <a:t>Management</a:t>
            </a:r>
          </a:p>
          <a:p>
            <a:pPr algn="ctr"/>
            <a:r>
              <a:rPr lang="en-US" b="1" dirty="0">
                <a:latin typeface="Open Sans"/>
                <a:cs typeface="Open Sans"/>
              </a:rPr>
              <a:t>support</a:t>
            </a:r>
          </a:p>
        </p:txBody>
      </p:sp>
      <p:sp>
        <p:nvSpPr>
          <p:cNvPr id="30" name="TextBox 29"/>
          <p:cNvSpPr txBox="1"/>
          <p:nvPr/>
        </p:nvSpPr>
        <p:spPr>
          <a:xfrm>
            <a:off x="4720269" y="7067273"/>
            <a:ext cx="3407103" cy="754053"/>
          </a:xfrm>
          <a:prstGeom prst="rect">
            <a:avLst/>
          </a:prstGeom>
          <a:noFill/>
        </p:spPr>
        <p:txBody>
          <a:bodyPr wrap="none" rtlCol="0">
            <a:spAutoFit/>
          </a:bodyPr>
          <a:lstStyle/>
          <a:p>
            <a:r>
              <a:rPr lang="en-US" b="1" dirty="0">
                <a:latin typeface="Open Sans"/>
                <a:cs typeface="Open Sans"/>
              </a:rPr>
              <a:t>IT expertise</a:t>
            </a:r>
          </a:p>
        </p:txBody>
      </p:sp>
      <p:sp>
        <p:nvSpPr>
          <p:cNvPr id="31" name="TextBox 30"/>
          <p:cNvSpPr txBox="1"/>
          <p:nvPr/>
        </p:nvSpPr>
        <p:spPr>
          <a:xfrm>
            <a:off x="12489006" y="7072543"/>
            <a:ext cx="4953107" cy="1415772"/>
          </a:xfrm>
          <a:prstGeom prst="rect">
            <a:avLst/>
          </a:prstGeom>
          <a:noFill/>
        </p:spPr>
        <p:txBody>
          <a:bodyPr wrap="square" rtlCol="0">
            <a:spAutoFit/>
          </a:bodyPr>
          <a:lstStyle/>
          <a:p>
            <a:pPr algn="ctr"/>
            <a:r>
              <a:rPr lang="en-US" b="1" dirty="0">
                <a:latin typeface="Open Sans"/>
                <a:cs typeface="Open Sans"/>
              </a:rPr>
              <a:t>Tools &amp; technology</a:t>
            </a:r>
          </a:p>
        </p:txBody>
      </p:sp>
      <p:sp>
        <p:nvSpPr>
          <p:cNvPr id="32" name="TextBox 31"/>
          <p:cNvSpPr txBox="1"/>
          <p:nvPr/>
        </p:nvSpPr>
        <p:spPr>
          <a:xfrm>
            <a:off x="18693082" y="8983993"/>
            <a:ext cx="4218905" cy="754053"/>
          </a:xfrm>
          <a:prstGeom prst="rect">
            <a:avLst/>
          </a:prstGeom>
          <a:noFill/>
        </p:spPr>
        <p:txBody>
          <a:bodyPr wrap="none" rtlCol="0">
            <a:spAutoFit/>
          </a:bodyPr>
          <a:lstStyle/>
          <a:p>
            <a:r>
              <a:rPr lang="en-US" b="1" dirty="0">
                <a:latin typeface="Open Sans"/>
                <a:cs typeface="Open Sans"/>
              </a:rPr>
              <a:t>Data expertise</a:t>
            </a:r>
          </a:p>
        </p:txBody>
      </p:sp>
      <p:sp>
        <p:nvSpPr>
          <p:cNvPr id="33" name="TextBox 32"/>
          <p:cNvSpPr txBox="1"/>
          <p:nvPr/>
        </p:nvSpPr>
        <p:spPr>
          <a:xfrm>
            <a:off x="9231621" y="9081883"/>
            <a:ext cx="2143222" cy="754053"/>
          </a:xfrm>
          <a:prstGeom prst="rect">
            <a:avLst/>
          </a:prstGeom>
          <a:noFill/>
        </p:spPr>
        <p:txBody>
          <a:bodyPr wrap="none" rtlCol="0">
            <a:spAutoFit/>
          </a:bodyPr>
          <a:lstStyle/>
          <a:p>
            <a:r>
              <a:rPr lang="en-US" b="1" dirty="0">
                <a:latin typeface="Open Sans"/>
                <a:cs typeface="Open Sans"/>
              </a:rPr>
              <a:t>Budget</a:t>
            </a:r>
          </a:p>
        </p:txBody>
      </p:sp>
      <p:sp>
        <p:nvSpPr>
          <p:cNvPr id="34" name="TextBox 33"/>
          <p:cNvSpPr txBox="1"/>
          <p:nvPr/>
        </p:nvSpPr>
        <p:spPr>
          <a:xfrm>
            <a:off x="6350280" y="11030223"/>
            <a:ext cx="4513738" cy="1415772"/>
          </a:xfrm>
          <a:prstGeom prst="rect">
            <a:avLst/>
          </a:prstGeom>
          <a:noFill/>
        </p:spPr>
        <p:txBody>
          <a:bodyPr wrap="none" rtlCol="0">
            <a:spAutoFit/>
          </a:bodyPr>
          <a:lstStyle/>
          <a:p>
            <a:pPr algn="ctr"/>
            <a:r>
              <a:rPr lang="en-US" b="1" dirty="0">
                <a:latin typeface="Open Sans"/>
                <a:cs typeface="Open Sans"/>
              </a:rPr>
              <a:t>Feedback &amp; </a:t>
            </a:r>
          </a:p>
          <a:p>
            <a:pPr algn="ctr"/>
            <a:r>
              <a:rPr lang="en-US" b="1" dirty="0">
                <a:latin typeface="Open Sans"/>
                <a:cs typeface="Open Sans"/>
              </a:rPr>
              <a:t>communication</a:t>
            </a:r>
          </a:p>
        </p:txBody>
      </p:sp>
      <p:sp>
        <p:nvSpPr>
          <p:cNvPr id="35" name="TextBox 34"/>
          <p:cNvSpPr txBox="1"/>
          <p:nvPr/>
        </p:nvSpPr>
        <p:spPr>
          <a:xfrm>
            <a:off x="14070796" y="11121825"/>
            <a:ext cx="1905202" cy="754053"/>
          </a:xfrm>
          <a:prstGeom prst="rect">
            <a:avLst/>
          </a:prstGeom>
          <a:noFill/>
        </p:spPr>
        <p:txBody>
          <a:bodyPr wrap="none" rtlCol="0">
            <a:spAutoFit/>
          </a:bodyPr>
          <a:lstStyle/>
          <a:p>
            <a:r>
              <a:rPr lang="en-US" b="1" dirty="0">
                <a:latin typeface="Open Sans"/>
                <a:cs typeface="Open Sans"/>
              </a:rPr>
              <a:t>Buy in</a:t>
            </a:r>
          </a:p>
        </p:txBody>
      </p:sp>
      <p:pic>
        <p:nvPicPr>
          <p:cNvPr id="21" name="Picture 20" descr="logo.png"/>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sp>
        <p:nvSpPr>
          <p:cNvPr id="22" name="Rectangle 21"/>
          <p:cNvSpPr/>
          <p:nvPr/>
        </p:nvSpPr>
        <p:spPr>
          <a:xfrm>
            <a:off x="0" y="11646568"/>
            <a:ext cx="3789947" cy="1888958"/>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3" name="Picture 22"/>
          <p:cNvPicPr>
            <a:picLocks noChangeAspect="1"/>
          </p:cNvPicPr>
          <p:nvPr/>
        </p:nvPicPr>
        <p:blipFill>
          <a:blip r:embed="rId5"/>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189354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image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24382793" cy="13715321"/>
          </a:xfrm>
          <a:prstGeom prst="rect">
            <a:avLst/>
          </a:prstGeom>
        </p:spPr>
      </p:pic>
      <p:sp>
        <p:nvSpPr>
          <p:cNvPr id="7" name="Freeform 6"/>
          <p:cNvSpPr/>
          <p:nvPr/>
        </p:nvSpPr>
        <p:spPr>
          <a:xfrm>
            <a:off x="-218712" y="-190493"/>
            <a:ext cx="24781832" cy="2208628"/>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79776" y="355712"/>
            <a:ext cx="15217933" cy="2015681"/>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009B61"/>
                </a:solidFill>
                <a:latin typeface="Open Sans"/>
                <a:cs typeface="Open Sans"/>
              </a:rPr>
              <a:t>80+ </a:t>
            </a:r>
            <a:r>
              <a:rPr lang="en-US" sz="4400" b="1" dirty="0">
                <a:solidFill>
                  <a:srgbClr val="009B61"/>
                </a:solidFill>
                <a:latin typeface="Open Sans Light"/>
                <a:cs typeface="Open Sans Light"/>
              </a:rPr>
              <a:t>DATA SCIENCE PROJECTS IN </a:t>
            </a:r>
            <a:r>
              <a:rPr lang="en-US" sz="4400" b="1" dirty="0">
                <a:solidFill>
                  <a:srgbClr val="009B61"/>
                </a:solidFill>
                <a:latin typeface="Open Sans"/>
                <a:cs typeface="Open Sans"/>
              </a:rPr>
              <a:t>60+ </a:t>
            </a:r>
            <a:r>
              <a:rPr lang="en-US" sz="4400" b="1" dirty="0">
                <a:solidFill>
                  <a:srgbClr val="009B61"/>
                </a:solidFill>
                <a:latin typeface="Open Sans Light"/>
                <a:cs typeface="Open Sans Light"/>
              </a:rPr>
              <a:t>ORGANISATIONS</a:t>
            </a:r>
          </a:p>
        </p:txBody>
      </p:sp>
      <p:sp>
        <p:nvSpPr>
          <p:cNvPr id="11" name="5-Point Star 10"/>
          <p:cNvSpPr/>
          <p:nvPr/>
        </p:nvSpPr>
        <p:spPr>
          <a:xfrm>
            <a:off x="8699686" y="3110802"/>
            <a:ext cx="8424518" cy="8306734"/>
          </a:xfrm>
          <a:prstGeom prst="star5">
            <a:avLst/>
          </a:prstGeom>
          <a:noFill/>
          <a:ln w="571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11751984" y="2018135"/>
            <a:ext cx="3746582" cy="923330"/>
          </a:xfrm>
          <a:prstGeom prst="rect">
            <a:avLst/>
          </a:prstGeom>
          <a:noFill/>
        </p:spPr>
        <p:txBody>
          <a:bodyPr wrap="square" rtlCol="0">
            <a:spAutoFit/>
          </a:bodyPr>
          <a:lstStyle/>
          <a:p>
            <a:r>
              <a:rPr lang="en-US" sz="5400" b="1" dirty="0">
                <a:solidFill>
                  <a:schemeClr val="bg1"/>
                </a:solidFill>
                <a:latin typeface="Open Sans"/>
                <a:cs typeface="Open Sans"/>
              </a:rPr>
              <a:t>Agility</a:t>
            </a:r>
          </a:p>
        </p:txBody>
      </p:sp>
      <p:sp>
        <p:nvSpPr>
          <p:cNvPr id="13" name="TextBox 12"/>
          <p:cNvSpPr txBox="1"/>
          <p:nvPr/>
        </p:nvSpPr>
        <p:spPr>
          <a:xfrm>
            <a:off x="17556016" y="5659929"/>
            <a:ext cx="4970045" cy="923330"/>
          </a:xfrm>
          <a:prstGeom prst="rect">
            <a:avLst/>
          </a:prstGeom>
          <a:noFill/>
        </p:spPr>
        <p:txBody>
          <a:bodyPr wrap="square" rtlCol="0">
            <a:spAutoFit/>
          </a:bodyPr>
          <a:lstStyle/>
          <a:p>
            <a:r>
              <a:rPr lang="en-US" sz="5400" b="1" dirty="0">
                <a:solidFill>
                  <a:schemeClr val="bg1"/>
                </a:solidFill>
                <a:latin typeface="Open Sans"/>
                <a:cs typeface="Open Sans"/>
              </a:rPr>
              <a:t>Start Small</a:t>
            </a:r>
          </a:p>
        </p:txBody>
      </p:sp>
      <p:sp>
        <p:nvSpPr>
          <p:cNvPr id="14" name="TextBox 13"/>
          <p:cNvSpPr txBox="1"/>
          <p:nvPr/>
        </p:nvSpPr>
        <p:spPr>
          <a:xfrm>
            <a:off x="15070993" y="11701165"/>
            <a:ext cx="4970045" cy="923330"/>
          </a:xfrm>
          <a:prstGeom prst="rect">
            <a:avLst/>
          </a:prstGeom>
          <a:noFill/>
        </p:spPr>
        <p:txBody>
          <a:bodyPr wrap="square" rtlCol="0">
            <a:spAutoFit/>
          </a:bodyPr>
          <a:lstStyle/>
          <a:p>
            <a:r>
              <a:rPr lang="en-US" sz="5400" b="1" dirty="0">
                <a:solidFill>
                  <a:schemeClr val="bg1"/>
                </a:solidFill>
                <a:latin typeface="Open Sans"/>
                <a:cs typeface="Open Sans"/>
              </a:rPr>
              <a:t>Right Skills</a:t>
            </a:r>
          </a:p>
        </p:txBody>
      </p:sp>
      <p:sp>
        <p:nvSpPr>
          <p:cNvPr id="15" name="TextBox 14"/>
          <p:cNvSpPr txBox="1"/>
          <p:nvPr/>
        </p:nvSpPr>
        <p:spPr>
          <a:xfrm>
            <a:off x="7137549" y="11580673"/>
            <a:ext cx="4970045" cy="1754327"/>
          </a:xfrm>
          <a:prstGeom prst="rect">
            <a:avLst/>
          </a:prstGeom>
          <a:noFill/>
        </p:spPr>
        <p:txBody>
          <a:bodyPr wrap="square" rtlCol="0">
            <a:spAutoFit/>
          </a:bodyPr>
          <a:lstStyle/>
          <a:p>
            <a:r>
              <a:rPr lang="en-US" sz="5400" b="1" dirty="0">
                <a:solidFill>
                  <a:schemeClr val="bg1"/>
                </a:solidFill>
                <a:latin typeface="Open Sans"/>
                <a:cs typeface="Open Sans"/>
              </a:rPr>
              <a:t>Expectation Management</a:t>
            </a:r>
          </a:p>
        </p:txBody>
      </p:sp>
      <p:sp>
        <p:nvSpPr>
          <p:cNvPr id="16" name="TextBox 15"/>
          <p:cNvSpPr txBox="1"/>
          <p:nvPr/>
        </p:nvSpPr>
        <p:spPr>
          <a:xfrm>
            <a:off x="3700419" y="5659929"/>
            <a:ext cx="4970045" cy="1754326"/>
          </a:xfrm>
          <a:prstGeom prst="rect">
            <a:avLst/>
          </a:prstGeom>
          <a:noFill/>
        </p:spPr>
        <p:txBody>
          <a:bodyPr wrap="square" rtlCol="0">
            <a:spAutoFit/>
          </a:bodyPr>
          <a:lstStyle/>
          <a:p>
            <a:r>
              <a:rPr lang="en-US" sz="5400" b="1" dirty="0">
                <a:solidFill>
                  <a:schemeClr val="bg1"/>
                </a:solidFill>
                <a:latin typeface="Open Sans"/>
                <a:cs typeface="Open Sans"/>
              </a:rPr>
              <a:t>Convince the skeptics </a:t>
            </a:r>
          </a:p>
        </p:txBody>
      </p:sp>
      <p:pic>
        <p:nvPicPr>
          <p:cNvPr id="19" name="Picture 18" descr="logo.png"/>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sp>
        <p:nvSpPr>
          <p:cNvPr id="20" name="Rectangle 19"/>
          <p:cNvSpPr/>
          <p:nvPr/>
        </p:nvSpPr>
        <p:spPr>
          <a:xfrm>
            <a:off x="0" y="11646568"/>
            <a:ext cx="3789947" cy="1888958"/>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2" name="Picture 21"/>
          <p:cNvPicPr>
            <a:picLocks noChangeAspect="1"/>
          </p:cNvPicPr>
          <p:nvPr/>
        </p:nvPicPr>
        <p:blipFill>
          <a:blip r:embed="rId5"/>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41481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ild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4382476" cy="13716000"/>
          </a:xfrm>
          <a:prstGeom prst="rect">
            <a:avLst/>
          </a:prstGeom>
        </p:spPr>
      </p:pic>
      <p:sp>
        <p:nvSpPr>
          <p:cNvPr id="6" name="Freeform 5"/>
          <p:cNvSpPr/>
          <p:nvPr/>
        </p:nvSpPr>
        <p:spPr>
          <a:xfrm>
            <a:off x="-218712" y="-190493"/>
            <a:ext cx="24781832" cy="2208628"/>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455470" y="3890588"/>
            <a:ext cx="14389004" cy="10018125"/>
          </a:xfrm>
          <a:prstGeom prst="rect">
            <a:avLst/>
          </a:prstGeom>
          <a:noFill/>
        </p:spPr>
        <p:txBody>
          <a:bodyPr wrap="square" rtlCol="0">
            <a:spAutoFit/>
          </a:bodyPr>
          <a:lstStyle/>
          <a:p>
            <a:pPr lvl="0" defTabSz="914400">
              <a:defRPr/>
            </a:pPr>
            <a:r>
              <a:rPr lang="en-US" b="1" dirty="0">
                <a:solidFill>
                  <a:srgbClr val="FFFFFF"/>
                </a:solidFill>
                <a:latin typeface="Open Sans"/>
                <a:cs typeface="Open Sans"/>
              </a:rPr>
              <a:t>Purpose</a:t>
            </a:r>
            <a:r>
              <a:rPr lang="en-US" b="1" dirty="0">
                <a:solidFill>
                  <a:srgbClr val="FFFFFF"/>
                </a:solidFill>
                <a:latin typeface="Open Sans Light"/>
                <a:cs typeface="Open Sans Light"/>
              </a:rPr>
              <a:t>: </a:t>
            </a:r>
          </a:p>
          <a:p>
            <a:pPr marL="571500" lvl="0" indent="-571500" defTabSz="914400">
              <a:buFont typeface="Arial"/>
              <a:buChar char="•"/>
              <a:defRPr/>
            </a:pPr>
            <a:r>
              <a:rPr lang="en-US" b="1" dirty="0">
                <a:solidFill>
                  <a:srgbClr val="FFFFFF"/>
                </a:solidFill>
                <a:latin typeface="Open Sans Light"/>
                <a:cs typeface="Open Sans Light"/>
              </a:rPr>
              <a:t>Increase revenue</a:t>
            </a:r>
          </a:p>
          <a:p>
            <a:pPr marL="571500" lvl="0" indent="-571500" defTabSz="914400">
              <a:buFont typeface="Arial"/>
              <a:buChar char="•"/>
              <a:defRPr/>
            </a:pPr>
            <a:r>
              <a:rPr lang="en-US" b="1" dirty="0">
                <a:solidFill>
                  <a:srgbClr val="FFFFFF"/>
                </a:solidFill>
                <a:latin typeface="Open Sans Light"/>
                <a:cs typeface="Open Sans Light"/>
              </a:rPr>
              <a:t>Pricing engine targeted 14% of car parts</a:t>
            </a:r>
          </a:p>
          <a:p>
            <a:pPr lvl="0" defTabSz="914400">
              <a:defRPr/>
            </a:pPr>
            <a:endParaRPr lang="en-US" b="1" dirty="0">
              <a:solidFill>
                <a:srgbClr val="FFFFFF"/>
              </a:solidFill>
              <a:latin typeface="Open Sans"/>
              <a:cs typeface="Open Sans"/>
            </a:endParaRPr>
          </a:p>
          <a:p>
            <a:pPr lvl="0" defTabSz="914400">
              <a:defRPr/>
            </a:pPr>
            <a:r>
              <a:rPr lang="en-US" b="1" dirty="0">
                <a:solidFill>
                  <a:srgbClr val="FFFFFF"/>
                </a:solidFill>
                <a:latin typeface="Open Sans"/>
                <a:cs typeface="Open Sans"/>
              </a:rPr>
              <a:t>In 5 weeks: </a:t>
            </a:r>
          </a:p>
          <a:p>
            <a:pPr marL="571500" lvl="0" indent="-571500" defTabSz="914400">
              <a:buFont typeface="Arial"/>
              <a:buChar char="•"/>
              <a:defRPr/>
            </a:pPr>
            <a:r>
              <a:rPr lang="en-US" b="1" dirty="0">
                <a:solidFill>
                  <a:srgbClr val="FFFFFF"/>
                </a:solidFill>
                <a:latin typeface="Open Sans Light"/>
                <a:cs typeface="Open Sans Light"/>
              </a:rPr>
              <a:t>4 PhD scientists from S2DS 2016 </a:t>
            </a:r>
            <a:r>
              <a:rPr lang="en-US" b="1" dirty="0" err="1">
                <a:solidFill>
                  <a:srgbClr val="FFFFFF"/>
                </a:solidFill>
                <a:latin typeface="Open Sans Light"/>
                <a:cs typeface="Open Sans Light"/>
              </a:rPr>
              <a:t>analysed</a:t>
            </a:r>
            <a:r>
              <a:rPr lang="en-US" b="1" dirty="0">
                <a:solidFill>
                  <a:srgbClr val="FFFFFF"/>
                </a:solidFill>
                <a:latin typeface="Open Sans Light"/>
                <a:cs typeface="Open Sans Light"/>
              </a:rPr>
              <a:t> sales history for 20 million transactions</a:t>
            </a:r>
          </a:p>
          <a:p>
            <a:pPr marL="571500" lvl="0" indent="-571500" defTabSz="914400">
              <a:buFont typeface="Arial"/>
              <a:buChar char="•"/>
              <a:defRPr/>
            </a:pPr>
            <a:r>
              <a:rPr lang="en-US" b="1" dirty="0">
                <a:solidFill>
                  <a:srgbClr val="FFFFFF"/>
                </a:solidFill>
                <a:latin typeface="Open Sans Light"/>
                <a:cs typeface="Open Sans Light"/>
              </a:rPr>
              <a:t>Applied Machine Learning (ML) algorithms </a:t>
            </a:r>
          </a:p>
          <a:p>
            <a:pPr marL="571500" lvl="0" indent="-571500" defTabSz="914400">
              <a:buFont typeface="Arial"/>
              <a:buChar char="•"/>
              <a:defRPr/>
            </a:pPr>
            <a:r>
              <a:rPr lang="en-US" b="1" dirty="0">
                <a:solidFill>
                  <a:srgbClr val="FFFFFF"/>
                </a:solidFill>
                <a:latin typeface="Open Sans Light"/>
                <a:cs typeface="Open Sans Light"/>
              </a:rPr>
              <a:t>Built a dynamic pricing engine to </a:t>
            </a:r>
            <a:r>
              <a:rPr lang="en-US" b="1" dirty="0" err="1">
                <a:solidFill>
                  <a:srgbClr val="FFFFFF"/>
                </a:solidFill>
                <a:latin typeface="Open Sans Light"/>
                <a:cs typeface="Open Sans Light"/>
              </a:rPr>
              <a:t>maximise</a:t>
            </a:r>
            <a:r>
              <a:rPr lang="en-US" b="1" dirty="0">
                <a:solidFill>
                  <a:srgbClr val="FFFFFF"/>
                </a:solidFill>
                <a:latin typeface="Open Sans Light"/>
                <a:cs typeface="Open Sans Light"/>
              </a:rPr>
              <a:t> sales revenue</a:t>
            </a:r>
          </a:p>
          <a:p>
            <a:pPr lvl="0" defTabSz="914400">
              <a:defRPr/>
            </a:pPr>
            <a:endParaRPr lang="en-US" b="1" dirty="0">
              <a:solidFill>
                <a:srgbClr val="FFFFFF"/>
              </a:solidFill>
              <a:latin typeface="Open Sans"/>
              <a:cs typeface="Open Sans"/>
            </a:endParaRPr>
          </a:p>
          <a:p>
            <a:pPr lvl="0" defTabSz="914400">
              <a:defRPr/>
            </a:pPr>
            <a:r>
              <a:rPr lang="en-US" b="1" dirty="0">
                <a:solidFill>
                  <a:srgbClr val="FFFFFF"/>
                </a:solidFill>
                <a:latin typeface="Open Sans"/>
                <a:cs typeface="Open Sans"/>
              </a:rPr>
              <a:t>Result: </a:t>
            </a:r>
          </a:p>
          <a:p>
            <a:pPr marL="571500" lvl="0" indent="-571500" defTabSz="914400">
              <a:buFont typeface="Arial"/>
              <a:buChar char="•"/>
              <a:defRPr/>
            </a:pPr>
            <a:r>
              <a:rPr lang="en-US" b="1" dirty="0">
                <a:solidFill>
                  <a:srgbClr val="FFFFFF"/>
                </a:solidFill>
                <a:latin typeface="Open Sans Light"/>
                <a:cs typeface="Open Sans Light"/>
              </a:rPr>
              <a:t>£6 million in sales revenue through sales </a:t>
            </a:r>
            <a:r>
              <a:rPr lang="en-US" b="1" dirty="0" err="1">
                <a:solidFill>
                  <a:srgbClr val="FFFFFF"/>
                </a:solidFill>
                <a:latin typeface="Open Sans Light"/>
                <a:cs typeface="Open Sans Light"/>
              </a:rPr>
              <a:t>optimisation</a:t>
            </a:r>
            <a:endParaRPr lang="en-US" b="1" dirty="0">
              <a:solidFill>
                <a:srgbClr val="FFFFFF"/>
              </a:solidFill>
              <a:latin typeface="Open Sans Light"/>
              <a:cs typeface="Open Sans Light"/>
            </a:endParaRPr>
          </a:p>
          <a:p>
            <a:pPr marL="571500" lvl="0" indent="-571500" defTabSz="914400">
              <a:buFont typeface="Arial"/>
              <a:buChar char="•"/>
              <a:defRPr/>
            </a:pPr>
            <a:r>
              <a:rPr lang="en-US" b="1" dirty="0">
                <a:solidFill>
                  <a:srgbClr val="FFFFFF"/>
                </a:solidFill>
                <a:latin typeface="Open Sans Light"/>
                <a:cs typeface="Open Sans Light"/>
              </a:rPr>
              <a:t>Almost 30% revenue increase</a:t>
            </a:r>
          </a:p>
          <a:p>
            <a:endParaRPr lang="en-US" b="1" dirty="0">
              <a:solidFill>
                <a:srgbClr val="FFFFFF"/>
              </a:solidFill>
              <a:latin typeface="Open Sans Light"/>
              <a:cs typeface="Open Sans Light"/>
            </a:endParaRPr>
          </a:p>
        </p:txBody>
      </p:sp>
      <p:grpSp>
        <p:nvGrpSpPr>
          <p:cNvPr id="14" name="Group 13"/>
          <p:cNvGrpSpPr/>
          <p:nvPr/>
        </p:nvGrpSpPr>
        <p:grpSpPr>
          <a:xfrm>
            <a:off x="1121859" y="3280684"/>
            <a:ext cx="4762602" cy="2769809"/>
            <a:chOff x="11620752" y="2244391"/>
            <a:chExt cx="6477141" cy="3766942"/>
          </a:xfrm>
        </p:grpSpPr>
        <p:sp>
          <p:nvSpPr>
            <p:cNvPr id="13" name="Right Arrow 12"/>
            <p:cNvSpPr/>
            <p:nvPr/>
          </p:nvSpPr>
          <p:spPr>
            <a:xfrm>
              <a:off x="11620752" y="2244391"/>
              <a:ext cx="6477141" cy="3766942"/>
            </a:xfrm>
            <a:prstGeom prs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Part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09892" y="3488086"/>
              <a:ext cx="5672961" cy="1317474"/>
            </a:xfrm>
            <a:prstGeom prst="rect">
              <a:avLst/>
            </a:prstGeom>
          </p:spPr>
        </p:pic>
      </p:grpSp>
      <p:sp>
        <p:nvSpPr>
          <p:cNvPr id="16" name="Subtitle 2"/>
          <p:cNvSpPr txBox="1">
            <a:spLocks/>
          </p:cNvSpPr>
          <p:nvPr/>
        </p:nvSpPr>
        <p:spPr>
          <a:xfrm>
            <a:off x="-2581158" y="355712"/>
            <a:ext cx="15217933" cy="2015681"/>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6C1869"/>
                </a:solidFill>
                <a:latin typeface="Open Sans"/>
                <a:cs typeface="Open Sans"/>
              </a:rPr>
              <a:t>CASE STUDY: </a:t>
            </a:r>
            <a:r>
              <a:rPr lang="en-US" sz="4400" b="1" dirty="0">
                <a:solidFill>
                  <a:srgbClr val="6C1869"/>
                </a:solidFill>
                <a:latin typeface="Open Sans Light"/>
                <a:cs typeface="Open Sans Light"/>
              </a:rPr>
              <a:t>THE PARTS ALLIANCE</a:t>
            </a:r>
          </a:p>
        </p:txBody>
      </p:sp>
      <p:pic>
        <p:nvPicPr>
          <p:cNvPr id="17" name="Picture 16" descr="logo.png"/>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39432" y="10463390"/>
            <a:ext cx="4055139" cy="3283046"/>
          </a:xfrm>
          <a:prstGeom prst="rect">
            <a:avLst/>
          </a:prstGeom>
        </p:spPr>
      </p:pic>
      <p:sp>
        <p:nvSpPr>
          <p:cNvPr id="11" name="Rectangle 10"/>
          <p:cNvSpPr/>
          <p:nvPr/>
        </p:nvSpPr>
        <p:spPr>
          <a:xfrm>
            <a:off x="0" y="11863137"/>
            <a:ext cx="3814011" cy="1852863"/>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5" name="Picture 14"/>
          <p:cNvPicPr>
            <a:picLocks noChangeAspect="1"/>
          </p:cNvPicPr>
          <p:nvPr/>
        </p:nvPicPr>
        <p:blipFill>
          <a:blip r:embed="rId6"/>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391706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4" y="449131"/>
            <a:ext cx="24382476" cy="13716000"/>
          </a:xfrm>
          <a:prstGeom prst="rect">
            <a:avLst/>
          </a:prstGeom>
        </p:spPr>
      </p:pic>
      <p:sp>
        <p:nvSpPr>
          <p:cNvPr id="7" name="Freeform 6"/>
          <p:cNvSpPr/>
          <p:nvPr/>
        </p:nvSpPr>
        <p:spPr>
          <a:xfrm>
            <a:off x="-394657" y="-232826"/>
            <a:ext cx="24781832" cy="2208628"/>
          </a:xfrm>
          <a:custGeom>
            <a:avLst/>
            <a:gdLst>
              <a:gd name="connsiteX0" fmla="*/ 0 w 24781832"/>
              <a:gd name="connsiteY0" fmla="*/ 1834386 h 1834386"/>
              <a:gd name="connsiteX1" fmla="*/ 70553 w 24781832"/>
              <a:gd name="connsiteY1" fmla="*/ 1834386 h 1834386"/>
              <a:gd name="connsiteX2" fmla="*/ 24764194 w 24781832"/>
              <a:gd name="connsiteY2" fmla="*/ 564426 h 1834386"/>
              <a:gd name="connsiteX3" fmla="*/ 24781832 w 24781832"/>
              <a:gd name="connsiteY3" fmla="*/ 0 h 1834386"/>
              <a:gd name="connsiteX4" fmla="*/ 17638 w 24781832"/>
              <a:gd name="connsiteY4" fmla="*/ 52915 h 1834386"/>
              <a:gd name="connsiteX5" fmla="*/ 0 w 24781832"/>
              <a:gd name="connsiteY5" fmla="*/ 1834386 h 183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81832" h="1834386">
                <a:moveTo>
                  <a:pt x="0" y="1834386"/>
                </a:moveTo>
                <a:lnTo>
                  <a:pt x="70553" y="1834386"/>
                </a:lnTo>
                <a:lnTo>
                  <a:pt x="24764194" y="564426"/>
                </a:lnTo>
                <a:lnTo>
                  <a:pt x="24781832" y="0"/>
                </a:lnTo>
                <a:lnTo>
                  <a:pt x="17638" y="52915"/>
                </a:lnTo>
                <a:lnTo>
                  <a:pt x="0" y="183438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281490" y="3932912"/>
            <a:ext cx="16658528" cy="7371248"/>
          </a:xfrm>
          <a:prstGeom prst="rect">
            <a:avLst/>
          </a:prstGeom>
          <a:noFill/>
        </p:spPr>
        <p:txBody>
          <a:bodyPr wrap="square" rtlCol="0">
            <a:spAutoFit/>
          </a:bodyPr>
          <a:lstStyle/>
          <a:p>
            <a:pPr lvl="0" defTabSz="914400">
              <a:defRPr/>
            </a:pPr>
            <a:r>
              <a:rPr lang="en-US" b="1" dirty="0">
                <a:solidFill>
                  <a:srgbClr val="FFFFFF"/>
                </a:solidFill>
                <a:latin typeface="Open Sans"/>
                <a:cs typeface="Open Sans"/>
              </a:rPr>
              <a:t>Aim: </a:t>
            </a:r>
          </a:p>
          <a:p>
            <a:pPr lvl="0" defTabSz="914400">
              <a:defRPr/>
            </a:pPr>
            <a:r>
              <a:rPr lang="en-US" dirty="0">
                <a:solidFill>
                  <a:srgbClr val="FFFFFF"/>
                </a:solidFill>
                <a:latin typeface="Open Sans Light"/>
                <a:cs typeface="Open Sans Light"/>
              </a:rPr>
              <a:t>Develop a “Diabetic Nurse” with </a:t>
            </a:r>
            <a:r>
              <a:rPr lang="en-US" dirty="0" err="1">
                <a:solidFill>
                  <a:srgbClr val="FFFFFF"/>
                </a:solidFill>
                <a:latin typeface="Open Sans Light"/>
                <a:cs typeface="Open Sans Light"/>
              </a:rPr>
              <a:t>personalised</a:t>
            </a:r>
            <a:r>
              <a:rPr lang="en-US" dirty="0">
                <a:solidFill>
                  <a:srgbClr val="FFFFFF"/>
                </a:solidFill>
                <a:latin typeface="Open Sans Light"/>
                <a:cs typeface="Open Sans Light"/>
              </a:rPr>
              <a:t> lifestyle and nutritional advice to optimise diabetes prevention among women</a:t>
            </a:r>
          </a:p>
          <a:p>
            <a:pPr lvl="0" defTabSz="914400">
              <a:defRPr/>
            </a:pPr>
            <a:endParaRPr lang="en-US" dirty="0">
              <a:solidFill>
                <a:srgbClr val="FFFFFF"/>
              </a:solidFill>
              <a:latin typeface="Open Sans Light"/>
              <a:cs typeface="Open Sans Light"/>
            </a:endParaRPr>
          </a:p>
          <a:p>
            <a:pPr lvl="0" defTabSz="914400">
              <a:defRPr/>
            </a:pPr>
            <a:r>
              <a:rPr lang="en-US" b="1" dirty="0">
                <a:solidFill>
                  <a:srgbClr val="FFFFFF"/>
                </a:solidFill>
                <a:latin typeface="Open Sans"/>
                <a:cs typeface="Open Sans"/>
              </a:rPr>
              <a:t>In 5 weeks:</a:t>
            </a:r>
          </a:p>
          <a:p>
            <a:pPr marL="571500" lvl="0" indent="-571500" defTabSz="914400">
              <a:buFont typeface="Arial"/>
              <a:buChar char="•"/>
              <a:defRPr/>
            </a:pPr>
            <a:r>
              <a:rPr lang="en-US" dirty="0">
                <a:solidFill>
                  <a:srgbClr val="FFFFFF"/>
                </a:solidFill>
                <a:latin typeface="Open Sans Light"/>
                <a:cs typeface="Open Sans Light"/>
              </a:rPr>
              <a:t>Team of 4 PhD scientists implemented the project </a:t>
            </a:r>
          </a:p>
          <a:p>
            <a:pPr marL="571500" lvl="0" indent="-571500" defTabSz="914400">
              <a:buFont typeface="Arial"/>
              <a:buChar char="•"/>
              <a:defRPr/>
            </a:pPr>
            <a:r>
              <a:rPr lang="en-US" dirty="0">
                <a:solidFill>
                  <a:srgbClr val="FFFFFF"/>
                </a:solidFill>
                <a:latin typeface="Open Sans Light"/>
                <a:cs typeface="Open Sans Light"/>
              </a:rPr>
              <a:t>Machine learning used to understand patients’ preferences against the allowed calorie requirement</a:t>
            </a:r>
          </a:p>
          <a:p>
            <a:pPr marL="571500" lvl="0" indent="-571500" defTabSz="914400">
              <a:buFont typeface="Arial"/>
              <a:buChar char="•"/>
              <a:defRPr/>
            </a:pPr>
            <a:r>
              <a:rPr lang="en-US" dirty="0">
                <a:solidFill>
                  <a:srgbClr val="FFFFFF"/>
                </a:solidFill>
                <a:latin typeface="Open Sans Light"/>
                <a:cs typeface="Open Sans Light"/>
              </a:rPr>
              <a:t>Produced a prototype algorithm being integrated into WOD app </a:t>
            </a:r>
          </a:p>
          <a:p>
            <a:pPr marL="571500" lvl="0" indent="-571500" defTabSz="914400">
              <a:buFont typeface="Arial"/>
              <a:buChar char="•"/>
              <a:defRPr/>
            </a:pPr>
            <a:r>
              <a:rPr lang="en-US" dirty="0">
                <a:solidFill>
                  <a:srgbClr val="FFFFFF"/>
                </a:solidFill>
                <a:latin typeface="Open Sans Light"/>
                <a:cs typeface="Open Sans Light"/>
              </a:rPr>
              <a:t>Provides users with bespoke recommended meal plan and corresponding shopping lists</a:t>
            </a:r>
          </a:p>
        </p:txBody>
      </p:sp>
      <p:sp>
        <p:nvSpPr>
          <p:cNvPr id="11" name="Right Arrow 10"/>
          <p:cNvSpPr/>
          <p:nvPr/>
        </p:nvSpPr>
        <p:spPr>
          <a:xfrm>
            <a:off x="1121864" y="3280684"/>
            <a:ext cx="4762602" cy="2769809"/>
          </a:xfrm>
          <a:prstGeom prs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Watch+ou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368" y="3280684"/>
            <a:ext cx="2866403" cy="2644774"/>
          </a:xfrm>
          <a:prstGeom prst="rect">
            <a:avLst/>
          </a:prstGeom>
        </p:spPr>
      </p:pic>
      <p:sp>
        <p:nvSpPr>
          <p:cNvPr id="18" name="Subtitle 2"/>
          <p:cNvSpPr txBox="1">
            <a:spLocks/>
          </p:cNvSpPr>
          <p:nvPr/>
        </p:nvSpPr>
        <p:spPr>
          <a:xfrm>
            <a:off x="-2386424" y="359943"/>
            <a:ext cx="15217933" cy="2015681"/>
          </a:xfrm>
          <a:prstGeom prst="rect">
            <a:avLst/>
          </a:prstGeom>
        </p:spPr>
        <p:txBody>
          <a:bodyPr vert="horz" lIns="217728" tIns="108864" rIns="217728" bIns="108864" rtlCol="0">
            <a:normAutofit/>
          </a:bodyPr>
          <a:lstStyle>
            <a:lvl1pPr marL="0" indent="0" algn="ctr" defTabSz="1088639" rtl="0" eaLnBrk="1" latinLnBrk="0" hangingPunct="1">
              <a:spcBef>
                <a:spcPct val="20000"/>
              </a:spcBef>
              <a:buFont typeface="Arial"/>
              <a:buNone/>
              <a:defRPr sz="7600" kern="1200">
                <a:solidFill>
                  <a:schemeClr val="tx1">
                    <a:tint val="75000"/>
                  </a:schemeClr>
                </a:solidFill>
                <a:latin typeface="+mn-lt"/>
                <a:ea typeface="+mn-ea"/>
                <a:cs typeface="+mn-cs"/>
              </a:defRPr>
            </a:lvl1pPr>
            <a:lvl2pPr marL="1088639" indent="0" algn="ctr" defTabSz="1088639" rtl="0" eaLnBrk="1" latinLnBrk="0" hangingPunct="1">
              <a:spcBef>
                <a:spcPct val="20000"/>
              </a:spcBef>
              <a:buFont typeface="Arial"/>
              <a:buNone/>
              <a:defRPr sz="6700" kern="1200">
                <a:solidFill>
                  <a:schemeClr val="tx1">
                    <a:tint val="75000"/>
                  </a:schemeClr>
                </a:solidFill>
                <a:latin typeface="+mn-lt"/>
                <a:ea typeface="+mn-ea"/>
                <a:cs typeface="+mn-cs"/>
              </a:defRPr>
            </a:lvl2pPr>
            <a:lvl3pPr marL="2177278" indent="0" algn="ctr" defTabSz="1088639" rtl="0" eaLnBrk="1" latinLnBrk="0" hangingPunct="1">
              <a:spcBef>
                <a:spcPct val="20000"/>
              </a:spcBef>
              <a:buFont typeface="Arial"/>
              <a:buNone/>
              <a:defRPr sz="5700" kern="1200">
                <a:solidFill>
                  <a:schemeClr val="tx1">
                    <a:tint val="75000"/>
                  </a:schemeClr>
                </a:solidFill>
                <a:latin typeface="+mn-lt"/>
                <a:ea typeface="+mn-ea"/>
                <a:cs typeface="+mn-cs"/>
              </a:defRPr>
            </a:lvl3pPr>
            <a:lvl4pPr marL="3265917"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4pPr>
            <a:lvl5pPr marL="4354556"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5pPr>
            <a:lvl6pPr marL="5443195"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31834"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20472"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9111" indent="0" algn="ctr" defTabSz="1088639"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400" b="1" dirty="0">
                <a:solidFill>
                  <a:srgbClr val="6C1869"/>
                </a:solidFill>
                <a:latin typeface="Open Sans"/>
                <a:cs typeface="Open Sans"/>
              </a:rPr>
              <a:t>CASE STUDY: </a:t>
            </a:r>
            <a:r>
              <a:rPr lang="en-US" sz="4400" b="1" dirty="0">
                <a:solidFill>
                  <a:srgbClr val="6C1869"/>
                </a:solidFill>
                <a:latin typeface="Open Sans Light"/>
                <a:cs typeface="Open Sans Light"/>
              </a:rPr>
              <a:t>WATCH OUT DIABETES</a:t>
            </a:r>
          </a:p>
        </p:txBody>
      </p:sp>
      <p:pic>
        <p:nvPicPr>
          <p:cNvPr id="16" name="Picture 15" descr="logo.png"/>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39432" y="10463389"/>
            <a:ext cx="4055139" cy="3908777"/>
          </a:xfrm>
          <a:prstGeom prst="rect">
            <a:avLst/>
          </a:prstGeom>
        </p:spPr>
      </p:pic>
      <p:sp>
        <p:nvSpPr>
          <p:cNvPr id="19" name="Rectangle 18"/>
          <p:cNvSpPr/>
          <p:nvPr/>
        </p:nvSpPr>
        <p:spPr>
          <a:xfrm>
            <a:off x="156411" y="11723738"/>
            <a:ext cx="3633536" cy="2289484"/>
          </a:xfrm>
          <a:prstGeom prst="rect">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0" name="Picture 19"/>
          <p:cNvPicPr>
            <a:picLocks noChangeAspect="1"/>
          </p:cNvPicPr>
          <p:nvPr/>
        </p:nvPicPr>
        <p:blipFill>
          <a:blip r:embed="rId6"/>
          <a:stretch>
            <a:fillRect/>
          </a:stretch>
        </p:blipFill>
        <p:spPr>
          <a:xfrm>
            <a:off x="451087" y="11723738"/>
            <a:ext cx="3074100" cy="1486239"/>
          </a:xfrm>
          <a:prstGeom prst="rect">
            <a:avLst/>
          </a:prstGeom>
        </p:spPr>
      </p:pic>
    </p:spTree>
    <p:extLst>
      <p:ext uri="{BB962C8B-B14F-4D97-AF65-F5344CB8AC3E}">
        <p14:creationId xmlns:p14="http://schemas.microsoft.com/office/powerpoint/2010/main" val="399702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2801</TotalTime>
  <Words>2312</Words>
  <Application>Microsoft Office PowerPoint</Application>
  <PresentationFormat>Custom</PresentationFormat>
  <Paragraphs>197</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Open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L;koipip[op[op[o</dc:title>
  <dc:creator>jonathan anstee</dc:creator>
  <cp:lastModifiedBy>Kim Nilsson</cp:lastModifiedBy>
  <cp:revision>62</cp:revision>
  <dcterms:created xsi:type="dcterms:W3CDTF">2017-05-20T08:08:58Z</dcterms:created>
  <dcterms:modified xsi:type="dcterms:W3CDTF">2017-05-23T19:21:01Z</dcterms:modified>
</cp:coreProperties>
</file>