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1" r:id="rId2"/>
  </p:sldMasterIdLst>
  <p:notesMasterIdLst>
    <p:notesMasterId r:id="rId27"/>
  </p:notesMasterIdLst>
  <p:sldIdLst>
    <p:sldId id="258" r:id="rId3"/>
    <p:sldId id="287" r:id="rId4"/>
    <p:sldId id="262" r:id="rId5"/>
    <p:sldId id="263" r:id="rId6"/>
    <p:sldId id="288"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Sans" pitchFamily="-32" charset="0"/>
        <a:ea typeface="ヒラギノ角ゴ ProN W3" pitchFamily="-32" charset="-128"/>
        <a:cs typeface="+mn-cs"/>
        <a:sym typeface="GillSans" pitchFamily="-32" charset="0"/>
      </a:defRPr>
    </a:lvl1pPr>
    <a:lvl2pPr marL="457200" algn="ctr" rtl="0" fontAlgn="base">
      <a:spcBef>
        <a:spcPct val="0"/>
      </a:spcBef>
      <a:spcAft>
        <a:spcPct val="0"/>
      </a:spcAft>
      <a:defRPr sz="4200" kern="1200">
        <a:solidFill>
          <a:srgbClr val="000000"/>
        </a:solidFill>
        <a:latin typeface="GillSans" pitchFamily="-32" charset="0"/>
        <a:ea typeface="ヒラギノ角ゴ ProN W3" pitchFamily="-32" charset="-128"/>
        <a:cs typeface="+mn-cs"/>
        <a:sym typeface="GillSans" pitchFamily="-32" charset="0"/>
      </a:defRPr>
    </a:lvl2pPr>
    <a:lvl3pPr marL="914400" algn="ctr" rtl="0" fontAlgn="base">
      <a:spcBef>
        <a:spcPct val="0"/>
      </a:spcBef>
      <a:spcAft>
        <a:spcPct val="0"/>
      </a:spcAft>
      <a:defRPr sz="4200" kern="1200">
        <a:solidFill>
          <a:srgbClr val="000000"/>
        </a:solidFill>
        <a:latin typeface="GillSans" pitchFamily="-32" charset="0"/>
        <a:ea typeface="ヒラギノ角ゴ ProN W3" pitchFamily="-32" charset="-128"/>
        <a:cs typeface="+mn-cs"/>
        <a:sym typeface="GillSans" pitchFamily="-32" charset="0"/>
      </a:defRPr>
    </a:lvl3pPr>
    <a:lvl4pPr marL="1371600" algn="ctr" rtl="0" fontAlgn="base">
      <a:spcBef>
        <a:spcPct val="0"/>
      </a:spcBef>
      <a:spcAft>
        <a:spcPct val="0"/>
      </a:spcAft>
      <a:defRPr sz="4200" kern="1200">
        <a:solidFill>
          <a:srgbClr val="000000"/>
        </a:solidFill>
        <a:latin typeface="GillSans" pitchFamily="-32" charset="0"/>
        <a:ea typeface="ヒラギノ角ゴ ProN W3" pitchFamily="-32" charset="-128"/>
        <a:cs typeface="+mn-cs"/>
        <a:sym typeface="GillSans" pitchFamily="-32" charset="0"/>
      </a:defRPr>
    </a:lvl4pPr>
    <a:lvl5pPr marL="1828800" algn="ctr" rtl="0" fontAlgn="base">
      <a:spcBef>
        <a:spcPct val="0"/>
      </a:spcBef>
      <a:spcAft>
        <a:spcPct val="0"/>
      </a:spcAft>
      <a:defRPr sz="4200" kern="1200">
        <a:solidFill>
          <a:srgbClr val="000000"/>
        </a:solidFill>
        <a:latin typeface="GillSans" pitchFamily="-32" charset="0"/>
        <a:ea typeface="ヒラギノ角ゴ ProN W3" pitchFamily="-32" charset="-128"/>
        <a:cs typeface="+mn-cs"/>
        <a:sym typeface="GillSans" pitchFamily="-32" charset="0"/>
      </a:defRPr>
    </a:lvl5pPr>
    <a:lvl6pPr marL="2286000" algn="l" defTabSz="914400" rtl="0" eaLnBrk="1" latinLnBrk="0" hangingPunct="1">
      <a:defRPr sz="4200" kern="1200">
        <a:solidFill>
          <a:srgbClr val="000000"/>
        </a:solidFill>
        <a:latin typeface="GillSans" pitchFamily="-32" charset="0"/>
        <a:ea typeface="ヒラギノ角ゴ ProN W3" pitchFamily="-32" charset="-128"/>
        <a:cs typeface="+mn-cs"/>
        <a:sym typeface="GillSans" pitchFamily="-32" charset="0"/>
      </a:defRPr>
    </a:lvl6pPr>
    <a:lvl7pPr marL="2743200" algn="l" defTabSz="914400" rtl="0" eaLnBrk="1" latinLnBrk="0" hangingPunct="1">
      <a:defRPr sz="4200" kern="1200">
        <a:solidFill>
          <a:srgbClr val="000000"/>
        </a:solidFill>
        <a:latin typeface="GillSans" pitchFamily="-32" charset="0"/>
        <a:ea typeface="ヒラギノ角ゴ ProN W3" pitchFamily="-32" charset="-128"/>
        <a:cs typeface="+mn-cs"/>
        <a:sym typeface="GillSans" pitchFamily="-32" charset="0"/>
      </a:defRPr>
    </a:lvl7pPr>
    <a:lvl8pPr marL="3200400" algn="l" defTabSz="914400" rtl="0" eaLnBrk="1" latinLnBrk="0" hangingPunct="1">
      <a:defRPr sz="4200" kern="1200">
        <a:solidFill>
          <a:srgbClr val="000000"/>
        </a:solidFill>
        <a:latin typeface="GillSans" pitchFamily="-32" charset="0"/>
        <a:ea typeface="ヒラギノ角ゴ ProN W3" pitchFamily="-32" charset="-128"/>
        <a:cs typeface="+mn-cs"/>
        <a:sym typeface="GillSans" pitchFamily="-32" charset="0"/>
      </a:defRPr>
    </a:lvl8pPr>
    <a:lvl9pPr marL="3657600" algn="l" defTabSz="914400" rtl="0" eaLnBrk="1" latinLnBrk="0" hangingPunct="1">
      <a:defRPr sz="4200" kern="1200">
        <a:solidFill>
          <a:srgbClr val="000000"/>
        </a:solidFill>
        <a:latin typeface="GillSans" pitchFamily="-32" charset="0"/>
        <a:ea typeface="ヒラギノ角ゴ ProN W3" pitchFamily="-32" charset="-128"/>
        <a:cs typeface="+mn-cs"/>
        <a:sym typeface="GillSans"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7D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787"/>
    <p:restoredTop sz="90333" autoAdjust="0"/>
  </p:normalViewPr>
  <p:slideViewPr>
    <p:cSldViewPr>
      <p:cViewPr>
        <p:scale>
          <a:sx n="96" d="100"/>
          <a:sy n="96" d="100"/>
        </p:scale>
        <p:origin x="-78" y="220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view3D>
      <c:rotX val="30"/>
      <c:perspective val="30"/>
    </c:view3D>
    <c:plotArea>
      <c:layout/>
      <c:pie3DChart>
        <c:varyColors val="1"/>
        <c:ser>
          <c:idx val="0"/>
          <c:order val="0"/>
          <c:tx>
            <c:strRef>
              <c:f>Sheet1!$B$1</c:f>
              <c:strCache>
                <c:ptCount val="1"/>
                <c:pt idx="0">
                  <c:v>Share</c:v>
                </c:pt>
              </c:strCache>
            </c:strRef>
          </c:tx>
          <c:dLbls>
            <c:delete val="1"/>
          </c:dLbls>
          <c:cat>
            <c:strRef>
              <c:f>Sheet1!$A$2:$A$4</c:f>
              <c:strCache>
                <c:ptCount val="3"/>
                <c:pt idx="0">
                  <c:v>ISV</c:v>
                </c:pt>
                <c:pt idx="1">
                  <c:v>MO</c:v>
                </c:pt>
                <c:pt idx="2">
                  <c:v>MSFT</c:v>
                </c:pt>
              </c:strCache>
            </c:strRef>
          </c:cat>
          <c:val>
            <c:numRef>
              <c:f>Sheet1!$B$2:$B$4</c:f>
              <c:numCache>
                <c:formatCode>General</c:formatCode>
                <c:ptCount val="3"/>
                <c:pt idx="0" formatCode="0%">
                  <c:v>0.70000000000000062</c:v>
                </c:pt>
                <c:pt idx="1">
                  <c:v>0</c:v>
                </c:pt>
                <c:pt idx="2" formatCode="0%">
                  <c:v>0.30000000000000032</c:v>
                </c:pt>
              </c:numCache>
            </c:numRef>
          </c:val>
        </c:ser>
        <c:dLbls>
          <c:showVal val="1"/>
        </c:dLbls>
      </c:pie3DChart>
    </c:plotArea>
    <c:plotVisOnly val="1"/>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A3F27-D51D-48BD-92E3-D3C1FF44F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88FE7C9F-181E-4AE3-89EC-2068FB7603E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solidFill>
                <a:schemeClr val="tx1">
                  <a:lumMod val="10000"/>
                </a:schemeClr>
              </a:solidFill>
              <a:effectLst/>
            </a:rPr>
            <a:t>Provision</a:t>
          </a:r>
          <a:endParaRPr lang="en-US" sz="2800" dirty="0">
            <a:solidFill>
              <a:schemeClr val="tx1">
                <a:lumMod val="10000"/>
              </a:schemeClr>
            </a:solidFill>
            <a:effectLst/>
          </a:endParaRPr>
        </a:p>
      </dgm:t>
    </dgm:pt>
    <dgm:pt modelId="{48BC159A-16DB-43D2-B6A2-6D87CFCF1E51}" type="parTrans" cxnId="{A5F6E469-3D5C-421F-A020-906F68EF0BBA}">
      <dgm:prSet/>
      <dgm:spPr/>
      <dgm:t>
        <a:bodyPr/>
        <a:lstStyle/>
        <a:p>
          <a:endParaRPr lang="en-US"/>
        </a:p>
      </dgm:t>
    </dgm:pt>
    <dgm:pt modelId="{1C2CF108-0363-41BB-92E0-1669CBF28A01}" type="sibTrans" cxnId="{A5F6E469-3D5C-421F-A020-906F68EF0BBA}">
      <dgm:prSet>
        <dgm:style>
          <a:lnRef idx="1">
            <a:schemeClr val="accent2"/>
          </a:lnRef>
          <a:fillRef idx="2">
            <a:schemeClr val="accent2"/>
          </a:fillRef>
          <a:effectRef idx="1">
            <a:schemeClr val="accent2"/>
          </a:effectRef>
          <a:fontRef idx="minor">
            <a:schemeClr val="dk1"/>
          </a:fontRef>
        </dgm:style>
      </dgm:prSet>
      <dgm:spPr/>
      <dgm:t>
        <a:bodyPr/>
        <a:lstStyle/>
        <a:p>
          <a:endParaRPr lang="en-US" dirty="0"/>
        </a:p>
      </dgm:t>
    </dgm:pt>
    <dgm:pt modelId="{22D78532-AB6A-4D68-9A48-73BAF645544C}">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solidFill>
                <a:schemeClr val="tx1">
                  <a:lumMod val="10000"/>
                </a:schemeClr>
              </a:solidFill>
              <a:effectLst/>
            </a:rPr>
            <a:t>Distribute</a:t>
          </a:r>
          <a:endParaRPr lang="en-US" sz="2800" dirty="0">
            <a:solidFill>
              <a:schemeClr val="tx1">
                <a:lumMod val="10000"/>
              </a:schemeClr>
            </a:solidFill>
            <a:effectLst/>
          </a:endParaRPr>
        </a:p>
      </dgm:t>
    </dgm:pt>
    <dgm:pt modelId="{E39B34F6-5DFB-472F-B514-200077153A6A}" type="parTrans" cxnId="{F4F7BDD1-FE81-477A-8EAD-77B1664E4533}">
      <dgm:prSet/>
      <dgm:spPr/>
      <dgm:t>
        <a:bodyPr/>
        <a:lstStyle/>
        <a:p>
          <a:endParaRPr lang="en-US"/>
        </a:p>
      </dgm:t>
    </dgm:pt>
    <dgm:pt modelId="{F4A77F7E-7BAD-4F50-A080-2FEFBF2EB7ED}" type="sibTrans" cxnId="{F4F7BDD1-FE81-477A-8EAD-77B1664E4533}">
      <dgm:prSet>
        <dgm:style>
          <a:lnRef idx="1">
            <a:schemeClr val="accent2"/>
          </a:lnRef>
          <a:fillRef idx="2">
            <a:schemeClr val="accent2"/>
          </a:fillRef>
          <a:effectRef idx="1">
            <a:schemeClr val="accent2"/>
          </a:effectRef>
          <a:fontRef idx="minor">
            <a:schemeClr val="dk1"/>
          </a:fontRef>
        </dgm:style>
      </dgm:prSet>
      <dgm:spPr/>
      <dgm:t>
        <a:bodyPr/>
        <a:lstStyle/>
        <a:p>
          <a:endParaRPr lang="en-US" dirty="0"/>
        </a:p>
      </dgm:t>
    </dgm:pt>
    <dgm:pt modelId="{E71B4E91-A18F-4D01-B1FD-EF526FAD94A0}">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b="1" i="0" dirty="0" smtClean="0">
              <a:solidFill>
                <a:schemeClr val="tx1"/>
              </a:solidFill>
            </a:rPr>
            <a:t>Publish</a:t>
          </a:r>
          <a:endParaRPr lang="en-US" sz="2000" b="1" i="0" dirty="0">
            <a:solidFill>
              <a:schemeClr val="tx1"/>
            </a:solidFill>
          </a:endParaRPr>
        </a:p>
      </dgm:t>
    </dgm:pt>
    <dgm:pt modelId="{EF76058C-4CE6-4A5F-B8F6-D273EF3BA9A3}" type="parTrans" cxnId="{56437BE6-DBA6-4493-98AC-73E6F0FDB932}">
      <dgm:prSet/>
      <dgm:spPr/>
      <dgm:t>
        <a:bodyPr/>
        <a:lstStyle/>
        <a:p>
          <a:endParaRPr lang="en-US"/>
        </a:p>
      </dgm:t>
    </dgm:pt>
    <dgm:pt modelId="{AC53AA8D-81CE-4F28-B31A-4B0025383D78}" type="sibTrans" cxnId="{56437BE6-DBA6-4493-98AC-73E6F0FDB932}">
      <dgm:prSet/>
      <dgm:spPr/>
      <dgm:t>
        <a:bodyPr/>
        <a:lstStyle/>
        <a:p>
          <a:endParaRPr lang="en-US"/>
        </a:p>
      </dgm:t>
    </dgm:pt>
    <dgm:pt modelId="{B55F4039-6BFA-45AC-AE0D-2E23320E8141}">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solidFill>
                <a:schemeClr val="tx1">
                  <a:lumMod val="10000"/>
                </a:schemeClr>
              </a:solidFill>
              <a:effectLst/>
            </a:rPr>
            <a:t>Monetize</a:t>
          </a:r>
          <a:endParaRPr lang="en-US" sz="2800" dirty="0">
            <a:solidFill>
              <a:schemeClr val="tx1">
                <a:lumMod val="10000"/>
              </a:schemeClr>
            </a:solidFill>
            <a:effectLst/>
          </a:endParaRPr>
        </a:p>
      </dgm:t>
    </dgm:pt>
    <dgm:pt modelId="{1E590C14-48FA-4A59-ACD7-3C0E4E05C2FF}" type="parTrans" cxnId="{07FACF03-65D4-40A3-883A-5C47D0DCA3CA}">
      <dgm:prSet/>
      <dgm:spPr/>
      <dgm:t>
        <a:bodyPr/>
        <a:lstStyle/>
        <a:p>
          <a:endParaRPr lang="en-US"/>
        </a:p>
      </dgm:t>
    </dgm:pt>
    <dgm:pt modelId="{1B861275-86BD-46F1-AE64-90F46AD3D4E0}" type="sibTrans" cxnId="{07FACF03-65D4-40A3-883A-5C47D0DCA3CA}">
      <dgm:prSet/>
      <dgm:spPr/>
      <dgm:t>
        <a:bodyPr/>
        <a:lstStyle/>
        <a:p>
          <a:endParaRPr lang="en-US"/>
        </a:p>
      </dgm:t>
    </dgm:pt>
    <dgm:pt modelId="{4DC530CC-2EAC-41C8-B2E7-277E2BBF06D5}">
      <dgm:prSet phldrT="[Text]" custT="1">
        <dgm:style>
          <a:lnRef idx="1">
            <a:schemeClr val="accent1"/>
          </a:lnRef>
          <a:fillRef idx="2">
            <a:schemeClr val="accent1"/>
          </a:fillRef>
          <a:effectRef idx="1">
            <a:schemeClr val="accent1"/>
          </a:effectRef>
          <a:fontRef idx="minor">
            <a:schemeClr val="dk1"/>
          </a:fontRef>
        </dgm:style>
      </dgm:prSet>
      <dgm:spPr/>
      <dgm:t>
        <a:bodyPr/>
        <a:lstStyle/>
        <a:p>
          <a:endParaRPr lang="en-US" sz="1600" dirty="0"/>
        </a:p>
      </dgm:t>
    </dgm:pt>
    <dgm:pt modelId="{2BC47980-BD56-4AF0-90E4-370FCA029FAE}" type="parTrans" cxnId="{BF1C7831-F5D4-4608-98DE-037F7A3717D5}">
      <dgm:prSet/>
      <dgm:spPr/>
      <dgm:t>
        <a:bodyPr/>
        <a:lstStyle/>
        <a:p>
          <a:endParaRPr lang="en-US"/>
        </a:p>
      </dgm:t>
    </dgm:pt>
    <dgm:pt modelId="{D4A284F3-5125-4B70-829C-6813DF606692}" type="sibTrans" cxnId="{BF1C7831-F5D4-4608-98DE-037F7A3717D5}">
      <dgm:prSet/>
      <dgm:spPr/>
      <dgm:t>
        <a:bodyPr/>
        <a:lstStyle/>
        <a:p>
          <a:endParaRPr lang="en-US"/>
        </a:p>
      </dgm:t>
    </dgm:pt>
    <dgm:pt modelId="{7F3B4A34-CCD6-479F-B43B-82736314A94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b="1" i="0" dirty="0" smtClean="0">
              <a:solidFill>
                <a:schemeClr val="tx1"/>
              </a:solidFill>
            </a:rPr>
            <a:t>Certify</a:t>
          </a:r>
          <a:endParaRPr lang="en-US" sz="2000" b="1" i="0" dirty="0">
            <a:solidFill>
              <a:schemeClr val="tx1"/>
            </a:solidFill>
          </a:endParaRPr>
        </a:p>
      </dgm:t>
    </dgm:pt>
    <dgm:pt modelId="{7B43B22D-92C0-4DBB-BABD-B6CA849994D4}" type="parTrans" cxnId="{38CB0FF2-6514-4FB7-B59D-3B7D0E20744A}">
      <dgm:prSet/>
      <dgm:spPr/>
      <dgm:t>
        <a:bodyPr/>
        <a:lstStyle/>
        <a:p>
          <a:endParaRPr lang="en-US"/>
        </a:p>
      </dgm:t>
    </dgm:pt>
    <dgm:pt modelId="{EAD1E601-0ADB-4437-9B10-9DDFD3C56662}" type="sibTrans" cxnId="{38CB0FF2-6514-4FB7-B59D-3B7D0E20744A}">
      <dgm:prSet/>
      <dgm:spPr/>
      <dgm:t>
        <a:bodyPr/>
        <a:lstStyle/>
        <a:p>
          <a:endParaRPr lang="en-US"/>
        </a:p>
      </dgm:t>
    </dgm:pt>
    <dgm:pt modelId="{50EE77F8-025B-4A27-8DD9-AB4A40F1DF5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b="1" i="0" dirty="0" smtClean="0">
              <a:solidFill>
                <a:schemeClr val="tx1"/>
              </a:solidFill>
            </a:rPr>
            <a:t>Sign</a:t>
          </a:r>
          <a:endParaRPr lang="en-US" sz="2000" b="1" i="0" dirty="0">
            <a:solidFill>
              <a:schemeClr val="tx1"/>
            </a:solidFill>
          </a:endParaRPr>
        </a:p>
      </dgm:t>
    </dgm:pt>
    <dgm:pt modelId="{47670995-DB35-4EC2-90ED-6B84EC6AF5BB}" type="parTrans" cxnId="{5C9F85EF-438B-432F-8BA1-225C6F91B122}">
      <dgm:prSet/>
      <dgm:spPr/>
      <dgm:t>
        <a:bodyPr/>
        <a:lstStyle/>
        <a:p>
          <a:endParaRPr lang="en-US"/>
        </a:p>
      </dgm:t>
    </dgm:pt>
    <dgm:pt modelId="{76EF159C-B945-4895-A154-F798597F1E85}" type="sibTrans" cxnId="{5C9F85EF-438B-432F-8BA1-225C6F91B122}">
      <dgm:prSet/>
      <dgm:spPr/>
      <dgm:t>
        <a:bodyPr/>
        <a:lstStyle/>
        <a:p>
          <a:endParaRPr lang="en-US"/>
        </a:p>
      </dgm:t>
    </dgm:pt>
    <dgm:pt modelId="{103D149B-3158-4602-B8AB-33C3161B9E16}">
      <dgm:prSet phldrT="[Text]" custT="1">
        <dgm:style>
          <a:lnRef idx="1">
            <a:schemeClr val="accent1"/>
          </a:lnRef>
          <a:fillRef idx="2">
            <a:schemeClr val="accent1"/>
          </a:fillRef>
          <a:effectRef idx="1">
            <a:schemeClr val="accent1"/>
          </a:effectRef>
          <a:fontRef idx="minor">
            <a:schemeClr val="dk1"/>
          </a:fontRef>
        </dgm:style>
      </dgm:prSet>
      <dgm:spPr/>
      <dgm:t>
        <a:bodyPr/>
        <a:lstStyle/>
        <a:p>
          <a:endParaRPr lang="en-US" sz="1600" b="1" i="0" dirty="0">
            <a:solidFill>
              <a:schemeClr val="tx1"/>
            </a:solidFill>
          </a:endParaRPr>
        </a:p>
      </dgm:t>
    </dgm:pt>
    <dgm:pt modelId="{640D5B3B-E8C2-4177-8E54-60C2C2A407E3}" type="parTrans" cxnId="{8FC30242-45FC-4B38-BCA7-CD1BF2232EA0}">
      <dgm:prSet/>
      <dgm:spPr/>
      <dgm:t>
        <a:bodyPr/>
        <a:lstStyle/>
        <a:p>
          <a:endParaRPr lang="en-US"/>
        </a:p>
      </dgm:t>
    </dgm:pt>
    <dgm:pt modelId="{57593897-E920-43BF-A295-375113BE70B1}" type="sibTrans" cxnId="{8FC30242-45FC-4B38-BCA7-CD1BF2232EA0}">
      <dgm:prSet/>
      <dgm:spPr/>
      <dgm:t>
        <a:bodyPr/>
        <a:lstStyle/>
        <a:p>
          <a:endParaRPr lang="en-US"/>
        </a:p>
      </dgm:t>
    </dgm:pt>
    <dgm:pt modelId="{192AE848-29DB-4347-A945-2353A846DACB}">
      <dgm:prSet phldrT="[Text]" custT="1">
        <dgm:style>
          <a:lnRef idx="1">
            <a:schemeClr val="accent1"/>
          </a:lnRef>
          <a:fillRef idx="2">
            <a:schemeClr val="accent1"/>
          </a:fillRef>
          <a:effectRef idx="1">
            <a:schemeClr val="accent1"/>
          </a:effectRef>
          <a:fontRef idx="minor">
            <a:schemeClr val="dk1"/>
          </a:fontRef>
        </dgm:style>
      </dgm:prSet>
      <dgm:spPr/>
      <dgm:t>
        <a:bodyPr/>
        <a:lstStyle/>
        <a:p>
          <a:endParaRPr lang="en-US" sz="1600" dirty="0"/>
        </a:p>
      </dgm:t>
    </dgm:pt>
    <dgm:pt modelId="{67E5F9C9-A0B5-4D7C-B767-826E6BA96160}" type="parTrans" cxnId="{CCB340A3-B6B5-427A-AAD2-97E704F72319}">
      <dgm:prSet/>
      <dgm:spPr/>
      <dgm:t>
        <a:bodyPr/>
        <a:lstStyle/>
        <a:p>
          <a:endParaRPr lang="en-US"/>
        </a:p>
      </dgm:t>
    </dgm:pt>
    <dgm:pt modelId="{3006B3F5-4E34-4B79-B7BD-5F4E5892D09F}" type="sibTrans" cxnId="{CCB340A3-B6B5-427A-AAD2-97E704F72319}">
      <dgm:prSet/>
      <dgm:spPr/>
      <dgm:t>
        <a:bodyPr/>
        <a:lstStyle/>
        <a:p>
          <a:endParaRPr lang="en-US"/>
        </a:p>
      </dgm:t>
    </dgm:pt>
    <dgm:pt modelId="{1B7AC102-F3F4-4F83-8AD7-271BEDE80C70}">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b="1" i="0" dirty="0" smtClean="0">
              <a:solidFill>
                <a:schemeClr val="tx1"/>
              </a:solidFill>
            </a:rPr>
            <a:t>Sell</a:t>
          </a:r>
          <a:endParaRPr lang="en-US" sz="2000" b="1" i="0" dirty="0">
            <a:solidFill>
              <a:schemeClr val="tx1"/>
            </a:solidFill>
          </a:endParaRPr>
        </a:p>
      </dgm:t>
    </dgm:pt>
    <dgm:pt modelId="{32461D66-C5E3-480C-AB2C-AA3D80B797A1}" type="parTrans" cxnId="{03674C04-348E-46E9-B507-5811B7F1AEBA}">
      <dgm:prSet/>
      <dgm:spPr/>
      <dgm:t>
        <a:bodyPr/>
        <a:lstStyle/>
        <a:p>
          <a:endParaRPr lang="en-US"/>
        </a:p>
      </dgm:t>
    </dgm:pt>
    <dgm:pt modelId="{39B14ABB-DEE2-4651-9E5D-BA45BD7AC7DD}" type="sibTrans" cxnId="{03674C04-348E-46E9-B507-5811B7F1AEBA}">
      <dgm:prSet/>
      <dgm:spPr/>
      <dgm:t>
        <a:bodyPr/>
        <a:lstStyle/>
        <a:p>
          <a:endParaRPr lang="en-US"/>
        </a:p>
      </dgm:t>
    </dgm:pt>
    <dgm:pt modelId="{19442386-ED87-46AF-878D-363A8016A54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b="1" i="0" dirty="0" smtClean="0">
              <a:solidFill>
                <a:schemeClr val="tx1"/>
              </a:solidFill>
            </a:rPr>
            <a:t>Support</a:t>
          </a:r>
          <a:endParaRPr lang="en-US" sz="2000" b="1" i="0" dirty="0">
            <a:solidFill>
              <a:schemeClr val="tx1"/>
            </a:solidFill>
          </a:endParaRPr>
        </a:p>
      </dgm:t>
    </dgm:pt>
    <dgm:pt modelId="{ACCE8663-3197-40B2-81AA-AC58C1AED626}" type="parTrans" cxnId="{7C5DEE75-6A6A-48E3-9E16-2F521B6AFE6B}">
      <dgm:prSet/>
      <dgm:spPr/>
      <dgm:t>
        <a:bodyPr/>
        <a:lstStyle/>
        <a:p>
          <a:endParaRPr lang="en-US"/>
        </a:p>
      </dgm:t>
    </dgm:pt>
    <dgm:pt modelId="{DE2674B7-349D-4EFB-91FC-2070667999C0}" type="sibTrans" cxnId="{7C5DEE75-6A6A-48E3-9E16-2F521B6AFE6B}">
      <dgm:prSet/>
      <dgm:spPr/>
      <dgm:t>
        <a:bodyPr/>
        <a:lstStyle/>
        <a:p>
          <a:endParaRPr lang="en-US"/>
        </a:p>
      </dgm:t>
    </dgm:pt>
    <dgm:pt modelId="{43E99DE2-FD99-474D-BEA5-B9C1346CE73B}">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b="1" i="0" dirty="0" smtClean="0">
              <a:solidFill>
                <a:schemeClr val="tx1"/>
              </a:solidFill>
            </a:rPr>
            <a:t>Promote</a:t>
          </a:r>
          <a:endParaRPr lang="en-US" sz="2000" b="1" i="0" dirty="0">
            <a:solidFill>
              <a:schemeClr val="tx1"/>
            </a:solidFill>
          </a:endParaRPr>
        </a:p>
      </dgm:t>
    </dgm:pt>
    <dgm:pt modelId="{A1A8DB98-1C0F-40CE-8735-F43BB1B2C200}" type="parTrans" cxnId="{6FB8B894-4E7B-45B4-9A25-056DECE6855E}">
      <dgm:prSet/>
      <dgm:spPr/>
      <dgm:t>
        <a:bodyPr/>
        <a:lstStyle/>
        <a:p>
          <a:endParaRPr lang="en-US"/>
        </a:p>
      </dgm:t>
    </dgm:pt>
    <dgm:pt modelId="{6F121A31-545F-4911-A66D-707B1EFB1D3C}" type="sibTrans" cxnId="{6FB8B894-4E7B-45B4-9A25-056DECE6855E}">
      <dgm:prSet/>
      <dgm:spPr/>
      <dgm:t>
        <a:bodyPr/>
        <a:lstStyle/>
        <a:p>
          <a:endParaRPr lang="en-US"/>
        </a:p>
      </dgm:t>
    </dgm:pt>
    <dgm:pt modelId="{78B871FB-BB07-4ED1-AE27-219F21352833}">
      <dgm:prSet phldrT="[Text]" custT="1">
        <dgm:style>
          <a:lnRef idx="1">
            <a:schemeClr val="accent1"/>
          </a:lnRef>
          <a:fillRef idx="2">
            <a:schemeClr val="accent1"/>
          </a:fillRef>
          <a:effectRef idx="1">
            <a:schemeClr val="accent1"/>
          </a:effectRef>
          <a:fontRef idx="minor">
            <a:schemeClr val="dk1"/>
          </a:fontRef>
        </dgm:style>
      </dgm:prSet>
      <dgm:spPr/>
      <dgm:t>
        <a:bodyPr/>
        <a:lstStyle/>
        <a:p>
          <a:endParaRPr lang="en-US" sz="1600" dirty="0"/>
        </a:p>
      </dgm:t>
    </dgm:pt>
    <dgm:pt modelId="{357F74A3-26A4-4D6F-8FE6-E44EE2AB74F1}" type="parTrans" cxnId="{B8264857-3E9F-486B-BBC4-763F07581966}">
      <dgm:prSet/>
      <dgm:spPr/>
      <dgm:t>
        <a:bodyPr/>
        <a:lstStyle/>
        <a:p>
          <a:endParaRPr lang="en-US"/>
        </a:p>
      </dgm:t>
    </dgm:pt>
    <dgm:pt modelId="{6E54DB37-B19C-4AC6-8E68-4FB6B4B4EF72}" type="sibTrans" cxnId="{B8264857-3E9F-486B-BBC4-763F07581966}">
      <dgm:prSet/>
      <dgm:spPr/>
      <dgm:t>
        <a:bodyPr/>
        <a:lstStyle/>
        <a:p>
          <a:endParaRPr lang="en-US"/>
        </a:p>
      </dgm:t>
    </dgm:pt>
    <dgm:pt modelId="{08090976-851E-4BA4-AC24-F124C95BF2CF}">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b="1" i="0" dirty="0" smtClean="0">
              <a:solidFill>
                <a:schemeClr val="tx1"/>
              </a:solidFill>
            </a:rPr>
            <a:t>Track progress</a:t>
          </a:r>
          <a:endParaRPr lang="en-US" sz="2000" i="0" dirty="0">
            <a:solidFill>
              <a:schemeClr val="tx1"/>
            </a:solidFill>
          </a:endParaRPr>
        </a:p>
      </dgm:t>
    </dgm:pt>
    <dgm:pt modelId="{B3BE918A-E9AF-4898-B172-2EC60250270D}" type="parTrans" cxnId="{B5FC2B69-A04C-4FAD-8CC0-CF597511E1DC}">
      <dgm:prSet/>
      <dgm:spPr/>
      <dgm:t>
        <a:bodyPr/>
        <a:lstStyle/>
        <a:p>
          <a:endParaRPr lang="en-US"/>
        </a:p>
      </dgm:t>
    </dgm:pt>
    <dgm:pt modelId="{D1135E71-9E62-4F89-9A23-2E9929545186}" type="sibTrans" cxnId="{B5FC2B69-A04C-4FAD-8CC0-CF597511E1DC}">
      <dgm:prSet/>
      <dgm:spPr/>
      <dgm:t>
        <a:bodyPr/>
        <a:lstStyle/>
        <a:p>
          <a:endParaRPr lang="en-US"/>
        </a:p>
      </dgm:t>
    </dgm:pt>
    <dgm:pt modelId="{85673988-3B9C-4C9E-B105-B02794B28E1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b="1" i="0" dirty="0" smtClean="0">
              <a:solidFill>
                <a:schemeClr val="tx1"/>
              </a:solidFill>
            </a:rPr>
            <a:t>Author Metadata</a:t>
          </a:r>
          <a:endParaRPr lang="en-US" sz="2000" b="1" i="0" dirty="0">
            <a:solidFill>
              <a:schemeClr val="tx1"/>
            </a:solidFill>
          </a:endParaRPr>
        </a:p>
      </dgm:t>
    </dgm:pt>
    <dgm:pt modelId="{86A776B6-D61C-493E-9481-DE889CC521F2}" type="parTrans" cxnId="{C865B548-78AD-44C0-AE31-4CE29347E8B1}">
      <dgm:prSet/>
      <dgm:spPr/>
      <dgm:t>
        <a:bodyPr/>
        <a:lstStyle/>
        <a:p>
          <a:endParaRPr lang="en-US"/>
        </a:p>
      </dgm:t>
    </dgm:pt>
    <dgm:pt modelId="{F8A2015E-7E5E-4212-97D3-04715452B655}" type="sibTrans" cxnId="{C865B548-78AD-44C0-AE31-4CE29347E8B1}">
      <dgm:prSet/>
      <dgm:spPr/>
      <dgm:t>
        <a:bodyPr/>
        <a:lstStyle/>
        <a:p>
          <a:endParaRPr lang="en-US"/>
        </a:p>
      </dgm:t>
    </dgm:pt>
    <dgm:pt modelId="{2980F45C-4DBE-495B-B87B-0630E2FF9293}" type="pres">
      <dgm:prSet presAssocID="{149A3F27-D51D-48BD-92E3-D3C1FF44F34C}" presName="Name0" presStyleCnt="0">
        <dgm:presLayoutVars>
          <dgm:dir/>
          <dgm:animLvl val="lvl"/>
          <dgm:resizeHandles val="exact"/>
        </dgm:presLayoutVars>
      </dgm:prSet>
      <dgm:spPr/>
      <dgm:t>
        <a:bodyPr/>
        <a:lstStyle/>
        <a:p>
          <a:endParaRPr lang="en-US"/>
        </a:p>
      </dgm:t>
    </dgm:pt>
    <dgm:pt modelId="{17C5178C-C7D5-4BED-A67F-E4BBD379F56F}" type="pres">
      <dgm:prSet presAssocID="{149A3F27-D51D-48BD-92E3-D3C1FF44F34C}" presName="tSp" presStyleCnt="0"/>
      <dgm:spPr/>
    </dgm:pt>
    <dgm:pt modelId="{59CA2E5F-B9A1-468F-B4D1-CDB137D3076D}" type="pres">
      <dgm:prSet presAssocID="{149A3F27-D51D-48BD-92E3-D3C1FF44F34C}" presName="bSp" presStyleCnt="0"/>
      <dgm:spPr/>
    </dgm:pt>
    <dgm:pt modelId="{0B7825F1-ADEE-48B4-84C2-3CB19DB009E6}" type="pres">
      <dgm:prSet presAssocID="{149A3F27-D51D-48BD-92E3-D3C1FF44F34C}" presName="process" presStyleCnt="0"/>
      <dgm:spPr/>
    </dgm:pt>
    <dgm:pt modelId="{276F7A5C-567D-42EA-93CA-71DCEF733A45}" type="pres">
      <dgm:prSet presAssocID="{88FE7C9F-181E-4AE3-89EC-2068FB7603E8}" presName="composite1" presStyleCnt="0"/>
      <dgm:spPr/>
    </dgm:pt>
    <dgm:pt modelId="{03AC2314-5D6C-4500-BC6F-6700CF2D3B51}" type="pres">
      <dgm:prSet presAssocID="{88FE7C9F-181E-4AE3-89EC-2068FB7603E8}" presName="dummyNode1" presStyleLbl="node1" presStyleIdx="0" presStyleCnt="3"/>
      <dgm:spPr/>
    </dgm:pt>
    <dgm:pt modelId="{50C4A2C7-CDC2-47CA-8531-305F3F083899}" type="pres">
      <dgm:prSet presAssocID="{88FE7C9F-181E-4AE3-89EC-2068FB7603E8}" presName="childNode1" presStyleLbl="bgAcc1" presStyleIdx="0" presStyleCnt="3" custScaleY="108341">
        <dgm:presLayoutVars>
          <dgm:bulletEnabled val="1"/>
        </dgm:presLayoutVars>
      </dgm:prSet>
      <dgm:spPr/>
      <dgm:t>
        <a:bodyPr/>
        <a:lstStyle/>
        <a:p>
          <a:endParaRPr lang="en-US"/>
        </a:p>
      </dgm:t>
    </dgm:pt>
    <dgm:pt modelId="{C2A0A17E-69C9-4B5B-8CD9-E7E4CD23D808}" type="pres">
      <dgm:prSet presAssocID="{88FE7C9F-181E-4AE3-89EC-2068FB7603E8}" presName="childNode1tx" presStyleLbl="bgAcc1" presStyleIdx="0" presStyleCnt="3">
        <dgm:presLayoutVars>
          <dgm:bulletEnabled val="1"/>
        </dgm:presLayoutVars>
      </dgm:prSet>
      <dgm:spPr/>
      <dgm:t>
        <a:bodyPr/>
        <a:lstStyle/>
        <a:p>
          <a:endParaRPr lang="en-US"/>
        </a:p>
      </dgm:t>
    </dgm:pt>
    <dgm:pt modelId="{13AAE1FF-D1C0-4891-BDE2-E16C578E6B61}" type="pres">
      <dgm:prSet presAssocID="{88FE7C9F-181E-4AE3-89EC-2068FB7603E8}" presName="parentNode1" presStyleLbl="node1" presStyleIdx="0" presStyleCnt="3" custLinFactNeighborX="-2236" custLinFactNeighborY="28948">
        <dgm:presLayoutVars>
          <dgm:chMax val="1"/>
          <dgm:bulletEnabled val="1"/>
        </dgm:presLayoutVars>
      </dgm:prSet>
      <dgm:spPr/>
      <dgm:t>
        <a:bodyPr/>
        <a:lstStyle/>
        <a:p>
          <a:endParaRPr lang="en-US"/>
        </a:p>
      </dgm:t>
    </dgm:pt>
    <dgm:pt modelId="{C94FD752-13DD-4121-A0D1-18767B8E4010}" type="pres">
      <dgm:prSet presAssocID="{88FE7C9F-181E-4AE3-89EC-2068FB7603E8}" presName="connSite1" presStyleCnt="0"/>
      <dgm:spPr/>
    </dgm:pt>
    <dgm:pt modelId="{2A62FA9D-4C5C-4570-99E8-23D003B886F7}" type="pres">
      <dgm:prSet presAssocID="{1C2CF108-0363-41BB-92E0-1669CBF28A01}" presName="Name9" presStyleLbl="sibTrans2D1" presStyleIdx="0" presStyleCnt="2"/>
      <dgm:spPr/>
      <dgm:t>
        <a:bodyPr/>
        <a:lstStyle/>
        <a:p>
          <a:endParaRPr lang="en-US"/>
        </a:p>
      </dgm:t>
    </dgm:pt>
    <dgm:pt modelId="{616A5703-737C-463C-8FB3-7CF4B0C6674F}" type="pres">
      <dgm:prSet presAssocID="{22D78532-AB6A-4D68-9A48-73BAF645544C}" presName="composite2" presStyleCnt="0"/>
      <dgm:spPr/>
    </dgm:pt>
    <dgm:pt modelId="{9424D44E-93D2-4E1B-891E-EF1BCEB3D31D}" type="pres">
      <dgm:prSet presAssocID="{22D78532-AB6A-4D68-9A48-73BAF645544C}" presName="dummyNode2" presStyleLbl="node1" presStyleIdx="0" presStyleCnt="3"/>
      <dgm:spPr/>
    </dgm:pt>
    <dgm:pt modelId="{CC9416CD-9EB9-45D7-8527-1C61BD69A72F}" type="pres">
      <dgm:prSet presAssocID="{22D78532-AB6A-4D68-9A48-73BAF645544C}" presName="childNode2" presStyleLbl="bgAcc1" presStyleIdx="1" presStyleCnt="3" custScaleX="109503" custScaleY="109785">
        <dgm:presLayoutVars>
          <dgm:bulletEnabled val="1"/>
        </dgm:presLayoutVars>
      </dgm:prSet>
      <dgm:spPr/>
      <dgm:t>
        <a:bodyPr/>
        <a:lstStyle/>
        <a:p>
          <a:endParaRPr lang="en-US"/>
        </a:p>
      </dgm:t>
    </dgm:pt>
    <dgm:pt modelId="{A38925FC-A44F-438F-98DA-709FAD1F6BDD}" type="pres">
      <dgm:prSet presAssocID="{22D78532-AB6A-4D68-9A48-73BAF645544C}" presName="childNode2tx" presStyleLbl="bgAcc1" presStyleIdx="1" presStyleCnt="3">
        <dgm:presLayoutVars>
          <dgm:bulletEnabled val="1"/>
        </dgm:presLayoutVars>
      </dgm:prSet>
      <dgm:spPr/>
      <dgm:t>
        <a:bodyPr/>
        <a:lstStyle/>
        <a:p>
          <a:endParaRPr lang="en-US"/>
        </a:p>
      </dgm:t>
    </dgm:pt>
    <dgm:pt modelId="{255BA5A6-E40E-4887-B0E8-134EACC2D409}" type="pres">
      <dgm:prSet presAssocID="{22D78532-AB6A-4D68-9A48-73BAF645544C}" presName="parentNode2" presStyleLbl="node1" presStyleIdx="1" presStyleCnt="3" custLinFactNeighborX="-261" custLinFactNeighborY="-4075">
        <dgm:presLayoutVars>
          <dgm:chMax val="0"/>
          <dgm:bulletEnabled val="1"/>
        </dgm:presLayoutVars>
      </dgm:prSet>
      <dgm:spPr/>
      <dgm:t>
        <a:bodyPr/>
        <a:lstStyle/>
        <a:p>
          <a:endParaRPr lang="en-US"/>
        </a:p>
      </dgm:t>
    </dgm:pt>
    <dgm:pt modelId="{89D64090-6FFE-4A49-B113-98CAB8A6D689}" type="pres">
      <dgm:prSet presAssocID="{22D78532-AB6A-4D68-9A48-73BAF645544C}" presName="connSite2" presStyleCnt="0"/>
      <dgm:spPr/>
    </dgm:pt>
    <dgm:pt modelId="{91EE9E52-A446-4754-AC28-B0B8D74BB11A}" type="pres">
      <dgm:prSet presAssocID="{F4A77F7E-7BAD-4F50-A080-2FEFBF2EB7ED}" presName="Name18" presStyleLbl="sibTrans2D1" presStyleIdx="1" presStyleCnt="2"/>
      <dgm:spPr/>
      <dgm:t>
        <a:bodyPr/>
        <a:lstStyle/>
        <a:p>
          <a:endParaRPr lang="en-US"/>
        </a:p>
      </dgm:t>
    </dgm:pt>
    <dgm:pt modelId="{53F9C9B0-0781-43CA-AF88-2CF681BB492D}" type="pres">
      <dgm:prSet presAssocID="{B55F4039-6BFA-45AC-AE0D-2E23320E8141}" presName="composite1" presStyleCnt="0"/>
      <dgm:spPr/>
    </dgm:pt>
    <dgm:pt modelId="{BC89AC65-26FD-4A24-862B-AF0296AD2B42}" type="pres">
      <dgm:prSet presAssocID="{B55F4039-6BFA-45AC-AE0D-2E23320E8141}" presName="dummyNode1" presStyleLbl="node1" presStyleIdx="1" presStyleCnt="3"/>
      <dgm:spPr/>
    </dgm:pt>
    <dgm:pt modelId="{A6068303-D7F7-4398-B4C2-3B3A46F29B07}" type="pres">
      <dgm:prSet presAssocID="{B55F4039-6BFA-45AC-AE0D-2E23320E8141}" presName="childNode1" presStyleLbl="bgAcc1" presStyleIdx="2" presStyleCnt="3" custScaleX="103165" custScaleY="105092">
        <dgm:presLayoutVars>
          <dgm:bulletEnabled val="1"/>
        </dgm:presLayoutVars>
      </dgm:prSet>
      <dgm:spPr/>
      <dgm:t>
        <a:bodyPr/>
        <a:lstStyle/>
        <a:p>
          <a:endParaRPr lang="en-US"/>
        </a:p>
      </dgm:t>
    </dgm:pt>
    <dgm:pt modelId="{8FCEC4F0-6725-48BB-A51B-0E9BC99D19F2}" type="pres">
      <dgm:prSet presAssocID="{B55F4039-6BFA-45AC-AE0D-2E23320E8141}" presName="childNode1tx" presStyleLbl="bgAcc1" presStyleIdx="2" presStyleCnt="3">
        <dgm:presLayoutVars>
          <dgm:bulletEnabled val="1"/>
        </dgm:presLayoutVars>
      </dgm:prSet>
      <dgm:spPr/>
      <dgm:t>
        <a:bodyPr/>
        <a:lstStyle/>
        <a:p>
          <a:endParaRPr lang="en-US"/>
        </a:p>
      </dgm:t>
    </dgm:pt>
    <dgm:pt modelId="{E2115935-0FB8-4B11-BE61-4B49C1338673}" type="pres">
      <dgm:prSet presAssocID="{B55F4039-6BFA-45AC-AE0D-2E23320E8141}" presName="parentNode1" presStyleLbl="node1" presStyleIdx="2" presStyleCnt="3" custLinFactNeighborX="-2580" custLinFactNeighborY="28469">
        <dgm:presLayoutVars>
          <dgm:chMax val="1"/>
          <dgm:bulletEnabled val="1"/>
        </dgm:presLayoutVars>
      </dgm:prSet>
      <dgm:spPr/>
      <dgm:t>
        <a:bodyPr/>
        <a:lstStyle/>
        <a:p>
          <a:endParaRPr lang="en-US"/>
        </a:p>
      </dgm:t>
    </dgm:pt>
    <dgm:pt modelId="{D3D153EA-6DB2-449F-AF6E-E60CF8A38C95}" type="pres">
      <dgm:prSet presAssocID="{B55F4039-6BFA-45AC-AE0D-2E23320E8141}" presName="connSite1" presStyleCnt="0"/>
      <dgm:spPr/>
    </dgm:pt>
  </dgm:ptLst>
  <dgm:cxnLst>
    <dgm:cxn modelId="{0F658E9D-4AC8-46E7-B012-70241EEC1D53}" type="presOf" srcId="{B55F4039-6BFA-45AC-AE0D-2E23320E8141}" destId="{E2115935-0FB8-4B11-BE61-4B49C1338673}" srcOrd="0" destOrd="0" presId="urn:microsoft.com/office/officeart/2005/8/layout/hProcess4"/>
    <dgm:cxn modelId="{83F79D8E-98D3-4136-BB1F-47138065293C}" type="presOf" srcId="{F4A77F7E-7BAD-4F50-A080-2FEFBF2EB7ED}" destId="{91EE9E52-A446-4754-AC28-B0B8D74BB11A}" srcOrd="0" destOrd="0" presId="urn:microsoft.com/office/officeart/2005/8/layout/hProcess4"/>
    <dgm:cxn modelId="{4F3B3B14-7E44-4610-9851-C5F4D7476361}" type="presOf" srcId="{43E99DE2-FD99-474D-BEA5-B9C1346CE73B}" destId="{A6068303-D7F7-4398-B4C2-3B3A46F29B07}" srcOrd="0" destOrd="2" presId="urn:microsoft.com/office/officeart/2005/8/layout/hProcess4"/>
    <dgm:cxn modelId="{A5F6E469-3D5C-421F-A020-906F68EF0BBA}" srcId="{149A3F27-D51D-48BD-92E3-D3C1FF44F34C}" destId="{88FE7C9F-181E-4AE3-89EC-2068FB7603E8}" srcOrd="0" destOrd="0" parTransId="{48BC159A-16DB-43D2-B6A2-6D87CFCF1E51}" sibTransId="{1C2CF108-0363-41BB-92E0-1669CBF28A01}"/>
    <dgm:cxn modelId="{8FC30242-45FC-4B38-BCA7-CD1BF2232EA0}" srcId="{88FE7C9F-181E-4AE3-89EC-2068FB7603E8}" destId="{103D149B-3158-4602-B8AB-33C3161B9E16}" srcOrd="0" destOrd="0" parTransId="{640D5B3B-E8C2-4177-8E54-60C2C2A407E3}" sibTransId="{57593897-E920-43BF-A295-375113BE70B1}"/>
    <dgm:cxn modelId="{4B4B09C7-5205-4A5A-B9ED-E9306D4D06D6}" type="presOf" srcId="{50EE77F8-025B-4A27-8DD9-AB4A40F1DF54}" destId="{C2A0A17E-69C9-4B5B-8CD9-E7E4CD23D808}" srcOrd="1" destOrd="3" presId="urn:microsoft.com/office/officeart/2005/8/layout/hProcess4"/>
    <dgm:cxn modelId="{5DB5581B-F18A-408B-9D79-E2E38BA6FA0D}" type="presOf" srcId="{85673988-3B9C-4C9E-B105-B02794B28E18}" destId="{50C4A2C7-CDC2-47CA-8531-305F3F083899}" srcOrd="0" destOrd="1" presId="urn:microsoft.com/office/officeart/2005/8/layout/hProcess4"/>
    <dgm:cxn modelId="{B5FC2B69-A04C-4FAD-8CC0-CF597511E1DC}" srcId="{B55F4039-6BFA-45AC-AE0D-2E23320E8141}" destId="{08090976-851E-4BA4-AC24-F124C95BF2CF}" srcOrd="1" destOrd="0" parTransId="{B3BE918A-E9AF-4898-B172-2EC60250270D}" sibTransId="{D1135E71-9E62-4F89-9A23-2E9929545186}"/>
    <dgm:cxn modelId="{BAD1E00E-9315-4465-A6E4-B203B3862787}" type="presOf" srcId="{103D149B-3158-4602-B8AB-33C3161B9E16}" destId="{50C4A2C7-CDC2-47CA-8531-305F3F083899}" srcOrd="0" destOrd="0" presId="urn:microsoft.com/office/officeart/2005/8/layout/hProcess4"/>
    <dgm:cxn modelId="{7B81F582-4483-4C8C-BA63-83D0630453F8}" type="presOf" srcId="{4DC530CC-2EAC-41C8-B2E7-277E2BBF06D5}" destId="{A6068303-D7F7-4398-B4C2-3B3A46F29B07}" srcOrd="0" destOrd="0" presId="urn:microsoft.com/office/officeart/2005/8/layout/hProcess4"/>
    <dgm:cxn modelId="{CCB340A3-B6B5-427A-AAD2-97E704F72319}" srcId="{22D78532-AB6A-4D68-9A48-73BAF645544C}" destId="{192AE848-29DB-4347-A945-2353A846DACB}" srcOrd="3" destOrd="0" parTransId="{67E5F9C9-A0B5-4D7C-B767-826E6BA96160}" sibTransId="{3006B3F5-4E34-4B79-B7BD-5F4E5892D09F}"/>
    <dgm:cxn modelId="{6FB8B894-4E7B-45B4-9A25-056DECE6855E}" srcId="{B55F4039-6BFA-45AC-AE0D-2E23320E8141}" destId="{43E99DE2-FD99-474D-BEA5-B9C1346CE73B}" srcOrd="2" destOrd="0" parTransId="{A1A8DB98-1C0F-40CE-8735-F43BB1B2C200}" sibTransId="{6F121A31-545F-4911-A66D-707B1EFB1D3C}"/>
    <dgm:cxn modelId="{5C9F85EF-438B-432F-8BA1-225C6F91B122}" srcId="{88FE7C9F-181E-4AE3-89EC-2068FB7603E8}" destId="{50EE77F8-025B-4A27-8DD9-AB4A40F1DF54}" srcOrd="3" destOrd="0" parTransId="{47670995-DB35-4EC2-90ED-6B84EC6AF5BB}" sibTransId="{76EF159C-B945-4895-A154-F798597F1E85}"/>
    <dgm:cxn modelId="{938B71EB-A546-4684-9144-9FD9794E1C7D}" type="presOf" srcId="{43E99DE2-FD99-474D-BEA5-B9C1346CE73B}" destId="{8FCEC4F0-6725-48BB-A51B-0E9BC99D19F2}" srcOrd="1" destOrd="2" presId="urn:microsoft.com/office/officeart/2005/8/layout/hProcess4"/>
    <dgm:cxn modelId="{38CB0FF2-6514-4FB7-B59D-3B7D0E20744A}" srcId="{88FE7C9F-181E-4AE3-89EC-2068FB7603E8}" destId="{7F3B4A34-CCD6-479F-B43B-82736314A944}" srcOrd="2" destOrd="0" parTransId="{7B43B22D-92C0-4DBB-BABD-B6CA849994D4}" sibTransId="{EAD1E601-0ADB-4437-9B10-9DDFD3C56662}"/>
    <dgm:cxn modelId="{56437BE6-DBA6-4493-98AC-73E6F0FDB932}" srcId="{22D78532-AB6A-4D68-9A48-73BAF645544C}" destId="{E71B4E91-A18F-4D01-B1FD-EF526FAD94A0}" srcOrd="0" destOrd="0" parTransId="{EF76058C-4CE6-4A5F-B8F6-D273EF3BA9A3}" sibTransId="{AC53AA8D-81CE-4F28-B31A-4B0025383D78}"/>
    <dgm:cxn modelId="{B8264857-3E9F-486B-BBC4-763F07581966}" srcId="{B55F4039-6BFA-45AC-AE0D-2E23320E8141}" destId="{78B871FB-BB07-4ED1-AE27-219F21352833}" srcOrd="3" destOrd="0" parTransId="{357F74A3-26A4-4D6F-8FE6-E44EE2AB74F1}" sibTransId="{6E54DB37-B19C-4AC6-8E68-4FB6B4B4EF72}"/>
    <dgm:cxn modelId="{C9E33503-1F33-4FE8-AB4A-E85CC8BA80D8}" type="presOf" srcId="{88FE7C9F-181E-4AE3-89EC-2068FB7603E8}" destId="{13AAE1FF-D1C0-4891-BDE2-E16C578E6B61}" srcOrd="0" destOrd="0" presId="urn:microsoft.com/office/officeart/2005/8/layout/hProcess4"/>
    <dgm:cxn modelId="{03674C04-348E-46E9-B507-5811B7F1AEBA}" srcId="{22D78532-AB6A-4D68-9A48-73BAF645544C}" destId="{1B7AC102-F3F4-4F83-8AD7-271BEDE80C70}" srcOrd="1" destOrd="0" parTransId="{32461D66-C5E3-480C-AB2C-AA3D80B797A1}" sibTransId="{39B14ABB-DEE2-4651-9E5D-BA45BD7AC7DD}"/>
    <dgm:cxn modelId="{B23D1D17-12BA-4E93-B114-06AEE2447984}" type="presOf" srcId="{1C2CF108-0363-41BB-92E0-1669CBF28A01}" destId="{2A62FA9D-4C5C-4570-99E8-23D003B886F7}" srcOrd="0" destOrd="0" presId="urn:microsoft.com/office/officeart/2005/8/layout/hProcess4"/>
    <dgm:cxn modelId="{3304F4CD-DA71-4156-8ACD-97A1E3E47553}" type="presOf" srcId="{1B7AC102-F3F4-4F83-8AD7-271BEDE80C70}" destId="{A38925FC-A44F-438F-98DA-709FAD1F6BDD}" srcOrd="1" destOrd="1" presId="urn:microsoft.com/office/officeart/2005/8/layout/hProcess4"/>
    <dgm:cxn modelId="{735B1C1B-E250-413F-9951-0015712FD884}" type="presOf" srcId="{08090976-851E-4BA4-AC24-F124C95BF2CF}" destId="{8FCEC4F0-6725-48BB-A51B-0E9BC99D19F2}" srcOrd="1" destOrd="1" presId="urn:microsoft.com/office/officeart/2005/8/layout/hProcess4"/>
    <dgm:cxn modelId="{C865B548-78AD-44C0-AE31-4CE29347E8B1}" srcId="{88FE7C9F-181E-4AE3-89EC-2068FB7603E8}" destId="{85673988-3B9C-4C9E-B105-B02794B28E18}" srcOrd="1" destOrd="0" parTransId="{86A776B6-D61C-493E-9481-DE889CC521F2}" sibTransId="{F8A2015E-7E5E-4212-97D3-04715452B655}"/>
    <dgm:cxn modelId="{ABEE07CC-0194-4393-A7E5-E5D31C080B5B}" type="presOf" srcId="{7F3B4A34-CCD6-479F-B43B-82736314A944}" destId="{C2A0A17E-69C9-4B5B-8CD9-E7E4CD23D808}" srcOrd="1" destOrd="2" presId="urn:microsoft.com/office/officeart/2005/8/layout/hProcess4"/>
    <dgm:cxn modelId="{F4F7BDD1-FE81-477A-8EAD-77B1664E4533}" srcId="{149A3F27-D51D-48BD-92E3-D3C1FF44F34C}" destId="{22D78532-AB6A-4D68-9A48-73BAF645544C}" srcOrd="1" destOrd="0" parTransId="{E39B34F6-5DFB-472F-B514-200077153A6A}" sibTransId="{F4A77F7E-7BAD-4F50-A080-2FEFBF2EB7ED}"/>
    <dgm:cxn modelId="{31579B21-F0C5-418A-8E6E-63E2822A8AAA}" type="presOf" srcId="{78B871FB-BB07-4ED1-AE27-219F21352833}" destId="{A6068303-D7F7-4398-B4C2-3B3A46F29B07}" srcOrd="0" destOrd="3" presId="urn:microsoft.com/office/officeart/2005/8/layout/hProcess4"/>
    <dgm:cxn modelId="{BF1C7831-F5D4-4608-98DE-037F7A3717D5}" srcId="{B55F4039-6BFA-45AC-AE0D-2E23320E8141}" destId="{4DC530CC-2EAC-41C8-B2E7-277E2BBF06D5}" srcOrd="0" destOrd="0" parTransId="{2BC47980-BD56-4AF0-90E4-370FCA029FAE}" sibTransId="{D4A284F3-5125-4B70-829C-6813DF606692}"/>
    <dgm:cxn modelId="{BF2D2F2E-27F6-4474-851E-90BAD9D0681A}" type="presOf" srcId="{1B7AC102-F3F4-4F83-8AD7-271BEDE80C70}" destId="{CC9416CD-9EB9-45D7-8527-1C61BD69A72F}" srcOrd="0" destOrd="1" presId="urn:microsoft.com/office/officeart/2005/8/layout/hProcess4"/>
    <dgm:cxn modelId="{A5848851-3A4D-4ADB-9693-B19E28081B0D}" type="presOf" srcId="{4DC530CC-2EAC-41C8-B2E7-277E2BBF06D5}" destId="{8FCEC4F0-6725-48BB-A51B-0E9BC99D19F2}" srcOrd="1" destOrd="0" presId="urn:microsoft.com/office/officeart/2005/8/layout/hProcess4"/>
    <dgm:cxn modelId="{732F3B09-29B9-4482-9D03-90DDB998826C}" type="presOf" srcId="{7F3B4A34-CCD6-479F-B43B-82736314A944}" destId="{50C4A2C7-CDC2-47CA-8531-305F3F083899}" srcOrd="0" destOrd="2" presId="urn:microsoft.com/office/officeart/2005/8/layout/hProcess4"/>
    <dgm:cxn modelId="{7C5DEE75-6A6A-48E3-9E16-2F521B6AFE6B}" srcId="{22D78532-AB6A-4D68-9A48-73BAF645544C}" destId="{19442386-ED87-46AF-878D-363A8016A541}" srcOrd="2" destOrd="0" parTransId="{ACCE8663-3197-40B2-81AA-AC58C1AED626}" sibTransId="{DE2674B7-349D-4EFB-91FC-2070667999C0}"/>
    <dgm:cxn modelId="{370D2BDC-7410-4066-A3D5-5DFE3E586B7D}" type="presOf" srcId="{50EE77F8-025B-4A27-8DD9-AB4A40F1DF54}" destId="{50C4A2C7-CDC2-47CA-8531-305F3F083899}" srcOrd="0" destOrd="3" presId="urn:microsoft.com/office/officeart/2005/8/layout/hProcess4"/>
    <dgm:cxn modelId="{F3066CC2-9A07-4AA2-AD9B-64D3407FE03B}" type="presOf" srcId="{19442386-ED87-46AF-878D-363A8016A541}" destId="{CC9416CD-9EB9-45D7-8527-1C61BD69A72F}" srcOrd="0" destOrd="2" presId="urn:microsoft.com/office/officeart/2005/8/layout/hProcess4"/>
    <dgm:cxn modelId="{4A234FEF-5F8F-4107-962E-7CA851A7E7BE}" type="presOf" srcId="{192AE848-29DB-4347-A945-2353A846DACB}" destId="{A38925FC-A44F-438F-98DA-709FAD1F6BDD}" srcOrd="1" destOrd="3" presId="urn:microsoft.com/office/officeart/2005/8/layout/hProcess4"/>
    <dgm:cxn modelId="{F31DD961-BBA5-4AED-8E85-B3F737C82A32}" type="presOf" srcId="{85673988-3B9C-4C9E-B105-B02794B28E18}" destId="{C2A0A17E-69C9-4B5B-8CD9-E7E4CD23D808}" srcOrd="1" destOrd="1" presId="urn:microsoft.com/office/officeart/2005/8/layout/hProcess4"/>
    <dgm:cxn modelId="{D241B666-C4FE-4666-9543-9AC29265DB50}" type="presOf" srcId="{78B871FB-BB07-4ED1-AE27-219F21352833}" destId="{8FCEC4F0-6725-48BB-A51B-0E9BC99D19F2}" srcOrd="1" destOrd="3" presId="urn:microsoft.com/office/officeart/2005/8/layout/hProcess4"/>
    <dgm:cxn modelId="{44B283EF-C5E8-41C0-B96A-9C3F82342543}" type="presOf" srcId="{E71B4E91-A18F-4D01-B1FD-EF526FAD94A0}" destId="{A38925FC-A44F-438F-98DA-709FAD1F6BDD}" srcOrd="1" destOrd="0" presId="urn:microsoft.com/office/officeart/2005/8/layout/hProcess4"/>
    <dgm:cxn modelId="{1850E74F-7CAD-4AC0-B025-EDBCEC2B0C38}" type="presOf" srcId="{149A3F27-D51D-48BD-92E3-D3C1FF44F34C}" destId="{2980F45C-4DBE-495B-B87B-0630E2FF9293}" srcOrd="0" destOrd="0" presId="urn:microsoft.com/office/officeart/2005/8/layout/hProcess4"/>
    <dgm:cxn modelId="{6242C740-F07C-47BD-B38B-EC411FCD521D}" type="presOf" srcId="{19442386-ED87-46AF-878D-363A8016A541}" destId="{A38925FC-A44F-438F-98DA-709FAD1F6BDD}" srcOrd="1" destOrd="2" presId="urn:microsoft.com/office/officeart/2005/8/layout/hProcess4"/>
    <dgm:cxn modelId="{217263EF-6CC5-47E0-A07B-CBD6D0F284C9}" type="presOf" srcId="{103D149B-3158-4602-B8AB-33C3161B9E16}" destId="{C2A0A17E-69C9-4B5B-8CD9-E7E4CD23D808}" srcOrd="1" destOrd="0" presId="urn:microsoft.com/office/officeart/2005/8/layout/hProcess4"/>
    <dgm:cxn modelId="{AE925A9B-1CF3-446C-89E0-50FB73987C63}" type="presOf" srcId="{192AE848-29DB-4347-A945-2353A846DACB}" destId="{CC9416CD-9EB9-45D7-8527-1C61BD69A72F}" srcOrd="0" destOrd="3" presId="urn:microsoft.com/office/officeart/2005/8/layout/hProcess4"/>
    <dgm:cxn modelId="{BA471120-FF56-4256-B550-88E8D9D33559}" type="presOf" srcId="{22D78532-AB6A-4D68-9A48-73BAF645544C}" destId="{255BA5A6-E40E-4887-B0E8-134EACC2D409}" srcOrd="0" destOrd="0" presId="urn:microsoft.com/office/officeart/2005/8/layout/hProcess4"/>
    <dgm:cxn modelId="{21849403-D661-4081-B388-500BA5A18254}" type="presOf" srcId="{E71B4E91-A18F-4D01-B1FD-EF526FAD94A0}" destId="{CC9416CD-9EB9-45D7-8527-1C61BD69A72F}" srcOrd="0" destOrd="0" presId="urn:microsoft.com/office/officeart/2005/8/layout/hProcess4"/>
    <dgm:cxn modelId="{834A5A1F-3A1B-4746-A75F-586F2526B303}" type="presOf" srcId="{08090976-851E-4BA4-AC24-F124C95BF2CF}" destId="{A6068303-D7F7-4398-B4C2-3B3A46F29B07}" srcOrd="0" destOrd="1" presId="urn:microsoft.com/office/officeart/2005/8/layout/hProcess4"/>
    <dgm:cxn modelId="{07FACF03-65D4-40A3-883A-5C47D0DCA3CA}" srcId="{149A3F27-D51D-48BD-92E3-D3C1FF44F34C}" destId="{B55F4039-6BFA-45AC-AE0D-2E23320E8141}" srcOrd="2" destOrd="0" parTransId="{1E590C14-48FA-4A59-ACD7-3C0E4E05C2FF}" sibTransId="{1B861275-86BD-46F1-AE64-90F46AD3D4E0}"/>
    <dgm:cxn modelId="{DFC4384C-6ED8-4E2C-86C1-EA5D728DBD62}" type="presParOf" srcId="{2980F45C-4DBE-495B-B87B-0630E2FF9293}" destId="{17C5178C-C7D5-4BED-A67F-E4BBD379F56F}" srcOrd="0" destOrd="0" presId="urn:microsoft.com/office/officeart/2005/8/layout/hProcess4"/>
    <dgm:cxn modelId="{CCC15779-F694-4E88-AA06-5CE92E83A647}" type="presParOf" srcId="{2980F45C-4DBE-495B-B87B-0630E2FF9293}" destId="{59CA2E5F-B9A1-468F-B4D1-CDB137D3076D}" srcOrd="1" destOrd="0" presId="urn:microsoft.com/office/officeart/2005/8/layout/hProcess4"/>
    <dgm:cxn modelId="{0FC1BB67-80CC-4CBF-931F-54CF36B93EEA}" type="presParOf" srcId="{2980F45C-4DBE-495B-B87B-0630E2FF9293}" destId="{0B7825F1-ADEE-48B4-84C2-3CB19DB009E6}" srcOrd="2" destOrd="0" presId="urn:microsoft.com/office/officeart/2005/8/layout/hProcess4"/>
    <dgm:cxn modelId="{60E7BD1A-027D-4028-89C6-73400F81FB38}" type="presParOf" srcId="{0B7825F1-ADEE-48B4-84C2-3CB19DB009E6}" destId="{276F7A5C-567D-42EA-93CA-71DCEF733A45}" srcOrd="0" destOrd="0" presId="urn:microsoft.com/office/officeart/2005/8/layout/hProcess4"/>
    <dgm:cxn modelId="{C5AE80F5-38D5-466B-9545-1A56F3AB38F6}" type="presParOf" srcId="{276F7A5C-567D-42EA-93CA-71DCEF733A45}" destId="{03AC2314-5D6C-4500-BC6F-6700CF2D3B51}" srcOrd="0" destOrd="0" presId="urn:microsoft.com/office/officeart/2005/8/layout/hProcess4"/>
    <dgm:cxn modelId="{90B22140-DD40-46C4-991A-E74F61EF3A95}" type="presParOf" srcId="{276F7A5C-567D-42EA-93CA-71DCEF733A45}" destId="{50C4A2C7-CDC2-47CA-8531-305F3F083899}" srcOrd="1" destOrd="0" presId="urn:microsoft.com/office/officeart/2005/8/layout/hProcess4"/>
    <dgm:cxn modelId="{AF21AAAE-F8FA-43F5-9DD7-E807B3E02B34}" type="presParOf" srcId="{276F7A5C-567D-42EA-93CA-71DCEF733A45}" destId="{C2A0A17E-69C9-4B5B-8CD9-E7E4CD23D808}" srcOrd="2" destOrd="0" presId="urn:microsoft.com/office/officeart/2005/8/layout/hProcess4"/>
    <dgm:cxn modelId="{1802C159-63BB-4FAF-ADC5-2F852491273C}" type="presParOf" srcId="{276F7A5C-567D-42EA-93CA-71DCEF733A45}" destId="{13AAE1FF-D1C0-4891-BDE2-E16C578E6B61}" srcOrd="3" destOrd="0" presId="urn:microsoft.com/office/officeart/2005/8/layout/hProcess4"/>
    <dgm:cxn modelId="{9C763109-58AB-4027-B328-3359ACA9CA32}" type="presParOf" srcId="{276F7A5C-567D-42EA-93CA-71DCEF733A45}" destId="{C94FD752-13DD-4121-A0D1-18767B8E4010}" srcOrd="4" destOrd="0" presId="urn:microsoft.com/office/officeart/2005/8/layout/hProcess4"/>
    <dgm:cxn modelId="{D8A740A2-CA8C-40EE-AE7E-393B70A847EC}" type="presParOf" srcId="{0B7825F1-ADEE-48B4-84C2-3CB19DB009E6}" destId="{2A62FA9D-4C5C-4570-99E8-23D003B886F7}" srcOrd="1" destOrd="0" presId="urn:microsoft.com/office/officeart/2005/8/layout/hProcess4"/>
    <dgm:cxn modelId="{FCF73BB2-445F-4892-865F-C28995FA24BD}" type="presParOf" srcId="{0B7825F1-ADEE-48B4-84C2-3CB19DB009E6}" destId="{616A5703-737C-463C-8FB3-7CF4B0C6674F}" srcOrd="2" destOrd="0" presId="urn:microsoft.com/office/officeart/2005/8/layout/hProcess4"/>
    <dgm:cxn modelId="{C76BE871-756D-4A91-A669-9140DF09868C}" type="presParOf" srcId="{616A5703-737C-463C-8FB3-7CF4B0C6674F}" destId="{9424D44E-93D2-4E1B-891E-EF1BCEB3D31D}" srcOrd="0" destOrd="0" presId="urn:microsoft.com/office/officeart/2005/8/layout/hProcess4"/>
    <dgm:cxn modelId="{8AFF63DA-2DAB-429E-B5E6-5B0DE215BFF3}" type="presParOf" srcId="{616A5703-737C-463C-8FB3-7CF4B0C6674F}" destId="{CC9416CD-9EB9-45D7-8527-1C61BD69A72F}" srcOrd="1" destOrd="0" presId="urn:microsoft.com/office/officeart/2005/8/layout/hProcess4"/>
    <dgm:cxn modelId="{6D06CE61-76C5-4855-B836-D74528821E22}" type="presParOf" srcId="{616A5703-737C-463C-8FB3-7CF4B0C6674F}" destId="{A38925FC-A44F-438F-98DA-709FAD1F6BDD}" srcOrd="2" destOrd="0" presId="urn:microsoft.com/office/officeart/2005/8/layout/hProcess4"/>
    <dgm:cxn modelId="{5DDBFCAD-03F2-4C81-B243-777B6FF4D648}" type="presParOf" srcId="{616A5703-737C-463C-8FB3-7CF4B0C6674F}" destId="{255BA5A6-E40E-4887-B0E8-134EACC2D409}" srcOrd="3" destOrd="0" presId="urn:microsoft.com/office/officeart/2005/8/layout/hProcess4"/>
    <dgm:cxn modelId="{1C1567F1-92DF-4FB3-B784-0421DDEA12F1}" type="presParOf" srcId="{616A5703-737C-463C-8FB3-7CF4B0C6674F}" destId="{89D64090-6FFE-4A49-B113-98CAB8A6D689}" srcOrd="4" destOrd="0" presId="urn:microsoft.com/office/officeart/2005/8/layout/hProcess4"/>
    <dgm:cxn modelId="{F531960A-0A46-402B-9A64-AE9ED266921E}" type="presParOf" srcId="{0B7825F1-ADEE-48B4-84C2-3CB19DB009E6}" destId="{91EE9E52-A446-4754-AC28-B0B8D74BB11A}" srcOrd="3" destOrd="0" presId="urn:microsoft.com/office/officeart/2005/8/layout/hProcess4"/>
    <dgm:cxn modelId="{4D52EDCB-1E3C-4DBD-BD53-3304543646A9}" type="presParOf" srcId="{0B7825F1-ADEE-48B4-84C2-3CB19DB009E6}" destId="{53F9C9B0-0781-43CA-AF88-2CF681BB492D}" srcOrd="4" destOrd="0" presId="urn:microsoft.com/office/officeart/2005/8/layout/hProcess4"/>
    <dgm:cxn modelId="{9BC7A637-1F0C-4552-821D-A9B4C2E40904}" type="presParOf" srcId="{53F9C9B0-0781-43CA-AF88-2CF681BB492D}" destId="{BC89AC65-26FD-4A24-862B-AF0296AD2B42}" srcOrd="0" destOrd="0" presId="urn:microsoft.com/office/officeart/2005/8/layout/hProcess4"/>
    <dgm:cxn modelId="{164C904C-0793-418D-A843-73847A92591F}" type="presParOf" srcId="{53F9C9B0-0781-43CA-AF88-2CF681BB492D}" destId="{A6068303-D7F7-4398-B4C2-3B3A46F29B07}" srcOrd="1" destOrd="0" presId="urn:microsoft.com/office/officeart/2005/8/layout/hProcess4"/>
    <dgm:cxn modelId="{B436225C-4A19-4EF8-87A9-D23DCA04E258}" type="presParOf" srcId="{53F9C9B0-0781-43CA-AF88-2CF681BB492D}" destId="{8FCEC4F0-6725-48BB-A51B-0E9BC99D19F2}" srcOrd="2" destOrd="0" presId="urn:microsoft.com/office/officeart/2005/8/layout/hProcess4"/>
    <dgm:cxn modelId="{DAE4F09C-B6DE-4049-A7EF-382329D8B8C7}" type="presParOf" srcId="{53F9C9B0-0781-43CA-AF88-2CF681BB492D}" destId="{E2115935-0FB8-4B11-BE61-4B49C1338673}" srcOrd="3" destOrd="0" presId="urn:microsoft.com/office/officeart/2005/8/layout/hProcess4"/>
    <dgm:cxn modelId="{ADFD2087-FBF7-4E84-9B15-8B9DA5A887E3}" type="presParOf" srcId="{53F9C9B0-0781-43CA-AF88-2CF681BB492D}" destId="{D3D153EA-6DB2-449F-AF6E-E60CF8A38C95}" srcOrd="4" destOrd="0" presId="urn:microsoft.com/office/officeart/2005/8/layout/hProcess4"/>
  </dgm:cxnLst>
  <dgm:bg/>
  <dgm:whole/>
</dgm:dataModel>
</file>

<file path=ppt/diagrams/data2.xml><?xml version="1.0" encoding="utf-8"?>
<dgm:dataModel xmlns:dgm="http://schemas.openxmlformats.org/drawingml/2006/diagram" xmlns:a="http://schemas.openxmlformats.org/drawingml/2006/main">
  <dgm:ptLst>
    <dgm:pt modelId="{A7AD7EBE-6E5B-4DD7-9C53-DC646AD179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674DAD2-D301-422F-AA64-421A5621546A}">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2000" dirty="0" smtClean="0">
              <a:solidFill>
                <a:schemeClr val="tx1">
                  <a:lumMod val="10000"/>
                </a:schemeClr>
              </a:solidFill>
            </a:rPr>
            <a:t>Types of content prohibited within Windows Marketplace</a:t>
          </a:r>
          <a:endParaRPr lang="en-US" sz="2000" dirty="0">
            <a:solidFill>
              <a:schemeClr val="tx1">
                <a:lumMod val="10000"/>
              </a:schemeClr>
            </a:solidFill>
          </a:endParaRPr>
        </a:p>
      </dgm:t>
    </dgm:pt>
    <dgm:pt modelId="{17F1DA10-2C5E-48AD-9F5E-5F2012F40BED}" type="parTrans" cxnId="{A99BCDF9-C08B-4771-B165-53E81AA2E2AB}">
      <dgm:prSet/>
      <dgm:spPr/>
      <dgm:t>
        <a:bodyPr/>
        <a:lstStyle/>
        <a:p>
          <a:endParaRPr lang="en-US"/>
        </a:p>
      </dgm:t>
    </dgm:pt>
    <dgm:pt modelId="{327A06CF-C521-402F-86F1-7E9A597E1119}" type="sibTrans" cxnId="{A99BCDF9-C08B-4771-B165-53E81AA2E2AB}">
      <dgm:prSet/>
      <dgm:spPr/>
      <dgm:t>
        <a:bodyPr/>
        <a:lstStyle/>
        <a:p>
          <a:endParaRPr lang="en-US"/>
        </a:p>
      </dgm:t>
    </dgm:pt>
    <dgm:pt modelId="{C77590BC-6FC5-45CD-BE8B-FD614BAC21EE}">
      <dgm:prSet custT="1">
        <dgm:style>
          <a:lnRef idx="1">
            <a:schemeClr val="accent2"/>
          </a:lnRef>
          <a:fillRef idx="3">
            <a:schemeClr val="accent2"/>
          </a:fillRef>
          <a:effectRef idx="2">
            <a:schemeClr val="accent2"/>
          </a:effectRef>
          <a:fontRef idx="minor">
            <a:schemeClr val="lt1"/>
          </a:fontRef>
        </dgm:style>
      </dgm:prSet>
      <dgm:spPr/>
      <dgm:t>
        <a:bodyPr/>
        <a:lstStyle/>
        <a:p>
          <a:pPr rtl="0"/>
          <a:r>
            <a:rPr lang="en-US" sz="2800" dirty="0" smtClean="0"/>
            <a:t>Content Policies</a:t>
          </a:r>
          <a:endParaRPr lang="en-US" sz="2800" dirty="0"/>
        </a:p>
      </dgm:t>
    </dgm:pt>
    <dgm:pt modelId="{ED6B10B1-26DC-4484-9899-462AAFEFFD11}" type="parTrans" cxnId="{30F48B24-D2AD-4E13-AD16-FB045C5F31E7}">
      <dgm:prSet/>
      <dgm:spPr/>
      <dgm:t>
        <a:bodyPr/>
        <a:lstStyle/>
        <a:p>
          <a:endParaRPr lang="en-US"/>
        </a:p>
      </dgm:t>
    </dgm:pt>
    <dgm:pt modelId="{E4788070-FF56-48A3-84AE-60DD2CA28FC2}" type="sibTrans" cxnId="{30F48B24-D2AD-4E13-AD16-FB045C5F31E7}">
      <dgm:prSet/>
      <dgm:spPr/>
      <dgm:t>
        <a:bodyPr/>
        <a:lstStyle/>
        <a:p>
          <a:endParaRPr lang="en-US"/>
        </a:p>
      </dgm:t>
    </dgm:pt>
    <dgm:pt modelId="{98C99B9A-B6C9-4BCB-8A5A-3A044380DB30}">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dirty="0" smtClean="0">
              <a:solidFill>
                <a:schemeClr val="tx1">
                  <a:lumMod val="10000"/>
                </a:schemeClr>
              </a:solidFill>
            </a:rPr>
            <a:t>Based on experience with other Microsoft marketplaces, and the Global Network Initiative</a:t>
          </a:r>
          <a:endParaRPr lang="en-US" sz="2000" dirty="0">
            <a:solidFill>
              <a:schemeClr val="tx1">
                <a:lumMod val="10000"/>
              </a:schemeClr>
            </a:solidFill>
          </a:endParaRPr>
        </a:p>
      </dgm:t>
    </dgm:pt>
    <dgm:pt modelId="{4E5D9C2D-7DCA-47B9-AEE8-9FEE4DB495E7}" type="parTrans" cxnId="{1601AF02-679D-4263-BB49-6E9B1EB76625}">
      <dgm:prSet/>
      <dgm:spPr/>
      <dgm:t>
        <a:bodyPr/>
        <a:lstStyle/>
        <a:p>
          <a:endParaRPr lang="en-US"/>
        </a:p>
      </dgm:t>
    </dgm:pt>
    <dgm:pt modelId="{60ECB982-E14D-48B4-818A-70677B484C84}" type="sibTrans" cxnId="{1601AF02-679D-4263-BB49-6E9B1EB76625}">
      <dgm:prSet/>
      <dgm:spPr/>
      <dgm:t>
        <a:bodyPr/>
        <a:lstStyle/>
        <a:p>
          <a:endParaRPr lang="en-US"/>
        </a:p>
      </dgm:t>
    </dgm:pt>
    <dgm:pt modelId="{F2C9A9AB-AD3B-4411-A576-94AB24C983CF}" type="pres">
      <dgm:prSet presAssocID="{A7AD7EBE-6E5B-4DD7-9C53-DC646AD1791C}" presName="Name0" presStyleCnt="0">
        <dgm:presLayoutVars>
          <dgm:dir/>
          <dgm:animLvl val="lvl"/>
          <dgm:resizeHandles val="exact"/>
        </dgm:presLayoutVars>
      </dgm:prSet>
      <dgm:spPr/>
      <dgm:t>
        <a:bodyPr/>
        <a:lstStyle/>
        <a:p>
          <a:endParaRPr lang="en-US"/>
        </a:p>
      </dgm:t>
    </dgm:pt>
    <dgm:pt modelId="{C25A856E-D366-4478-A9B7-4550A1E36906}" type="pres">
      <dgm:prSet presAssocID="{C77590BC-6FC5-45CD-BE8B-FD614BAC21EE}" presName="linNode" presStyleCnt="0"/>
      <dgm:spPr/>
    </dgm:pt>
    <dgm:pt modelId="{46C4D1FD-A313-44FF-B377-C9B1F2711FCF}" type="pres">
      <dgm:prSet presAssocID="{C77590BC-6FC5-45CD-BE8B-FD614BAC21EE}" presName="parentText" presStyleLbl="node1" presStyleIdx="0" presStyleCnt="1" custScaleX="89212" custLinFactNeighborY="-5675">
        <dgm:presLayoutVars>
          <dgm:chMax val="1"/>
          <dgm:bulletEnabled val="1"/>
        </dgm:presLayoutVars>
      </dgm:prSet>
      <dgm:spPr/>
      <dgm:t>
        <a:bodyPr/>
        <a:lstStyle/>
        <a:p>
          <a:endParaRPr lang="en-US"/>
        </a:p>
      </dgm:t>
    </dgm:pt>
    <dgm:pt modelId="{EE886DCA-28BA-464F-84FF-B3E57A5D9BD0}" type="pres">
      <dgm:prSet presAssocID="{C77590BC-6FC5-45CD-BE8B-FD614BAC21EE}" presName="descendantText" presStyleLbl="alignAccFollowNode1" presStyleIdx="0" presStyleCnt="1" custLinFactNeighborX="-548">
        <dgm:presLayoutVars>
          <dgm:bulletEnabled val="1"/>
        </dgm:presLayoutVars>
      </dgm:prSet>
      <dgm:spPr/>
      <dgm:t>
        <a:bodyPr/>
        <a:lstStyle/>
        <a:p>
          <a:endParaRPr lang="en-US"/>
        </a:p>
      </dgm:t>
    </dgm:pt>
  </dgm:ptLst>
  <dgm:cxnLst>
    <dgm:cxn modelId="{BB7B9E56-6212-48A6-BEBA-1D443A22DDEC}" type="presOf" srcId="{98C99B9A-B6C9-4BCB-8A5A-3A044380DB30}" destId="{EE886DCA-28BA-464F-84FF-B3E57A5D9BD0}" srcOrd="0" destOrd="1" presId="urn:microsoft.com/office/officeart/2005/8/layout/vList5"/>
    <dgm:cxn modelId="{1601AF02-679D-4263-BB49-6E9B1EB76625}" srcId="{C77590BC-6FC5-45CD-BE8B-FD614BAC21EE}" destId="{98C99B9A-B6C9-4BCB-8A5A-3A044380DB30}" srcOrd="1" destOrd="0" parTransId="{4E5D9C2D-7DCA-47B9-AEE8-9FEE4DB495E7}" sibTransId="{60ECB982-E14D-48B4-818A-70677B484C84}"/>
    <dgm:cxn modelId="{30F48B24-D2AD-4E13-AD16-FB045C5F31E7}" srcId="{A7AD7EBE-6E5B-4DD7-9C53-DC646AD1791C}" destId="{C77590BC-6FC5-45CD-BE8B-FD614BAC21EE}" srcOrd="0" destOrd="0" parTransId="{ED6B10B1-26DC-4484-9899-462AAFEFFD11}" sibTransId="{E4788070-FF56-48A3-84AE-60DD2CA28FC2}"/>
    <dgm:cxn modelId="{2FE0283B-3DEF-4D3C-850D-BB754FFD851E}" type="presOf" srcId="{A7AD7EBE-6E5B-4DD7-9C53-DC646AD1791C}" destId="{F2C9A9AB-AD3B-4411-A576-94AB24C983CF}" srcOrd="0" destOrd="0" presId="urn:microsoft.com/office/officeart/2005/8/layout/vList5"/>
    <dgm:cxn modelId="{A99BCDF9-C08B-4771-B165-53E81AA2E2AB}" srcId="{C77590BC-6FC5-45CD-BE8B-FD614BAC21EE}" destId="{C674DAD2-D301-422F-AA64-421A5621546A}" srcOrd="0" destOrd="0" parTransId="{17F1DA10-2C5E-48AD-9F5E-5F2012F40BED}" sibTransId="{327A06CF-C521-402F-86F1-7E9A597E1119}"/>
    <dgm:cxn modelId="{2FF01DFA-0A4A-4D33-A315-4DA3049EEC15}" type="presOf" srcId="{C77590BC-6FC5-45CD-BE8B-FD614BAC21EE}" destId="{46C4D1FD-A313-44FF-B377-C9B1F2711FCF}" srcOrd="0" destOrd="0" presId="urn:microsoft.com/office/officeart/2005/8/layout/vList5"/>
    <dgm:cxn modelId="{8DE0C448-0CDE-4C30-8988-70001D77C045}" type="presOf" srcId="{C674DAD2-D301-422F-AA64-421A5621546A}" destId="{EE886DCA-28BA-464F-84FF-B3E57A5D9BD0}" srcOrd="0" destOrd="0" presId="urn:microsoft.com/office/officeart/2005/8/layout/vList5"/>
    <dgm:cxn modelId="{CC4F2E46-9495-4B39-825E-0C853620AACA}" type="presParOf" srcId="{F2C9A9AB-AD3B-4411-A576-94AB24C983CF}" destId="{C25A856E-D366-4478-A9B7-4550A1E36906}" srcOrd="0" destOrd="0" presId="urn:microsoft.com/office/officeart/2005/8/layout/vList5"/>
    <dgm:cxn modelId="{6F9BD2CD-E383-4E48-85A5-405D89D5B367}" type="presParOf" srcId="{C25A856E-D366-4478-A9B7-4550A1E36906}" destId="{46C4D1FD-A313-44FF-B377-C9B1F2711FCF}" srcOrd="0" destOrd="0" presId="urn:microsoft.com/office/officeart/2005/8/layout/vList5"/>
    <dgm:cxn modelId="{BA035C75-C47E-45BE-824C-90903E4834E9}" type="presParOf" srcId="{C25A856E-D366-4478-A9B7-4550A1E36906}" destId="{EE886DCA-28BA-464F-84FF-B3E57A5D9BD0}"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FF263FA1-FBC6-486E-A4AF-E134F73C6C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3D7D24C-C73B-44A1-A175-16A2552A9CF7}">
      <dgm:prSet custT="1">
        <dgm:style>
          <a:lnRef idx="1">
            <a:schemeClr val="accent2"/>
          </a:lnRef>
          <a:fillRef idx="3">
            <a:schemeClr val="accent2"/>
          </a:fillRef>
          <a:effectRef idx="2">
            <a:schemeClr val="accent2"/>
          </a:effectRef>
          <a:fontRef idx="minor">
            <a:schemeClr val="lt1"/>
          </a:fontRef>
        </dgm:style>
      </dgm:prSet>
      <dgm:spPr/>
      <dgm:t>
        <a:bodyPr/>
        <a:lstStyle/>
        <a:p>
          <a:pPr rtl="0"/>
          <a:r>
            <a:rPr lang="en-US" sz="2800" b="0" dirty="0" smtClean="0"/>
            <a:t>Application Policies</a:t>
          </a:r>
          <a:endParaRPr lang="en-US" sz="2800" b="0" dirty="0"/>
        </a:p>
      </dgm:t>
    </dgm:pt>
    <dgm:pt modelId="{842922CA-7F71-47BC-B10F-F7091CDCFE03}" type="parTrans" cxnId="{C42D431C-9B21-4425-93CD-CE5497CE29F1}">
      <dgm:prSet/>
      <dgm:spPr/>
      <dgm:t>
        <a:bodyPr/>
        <a:lstStyle/>
        <a:p>
          <a:endParaRPr lang="en-US"/>
        </a:p>
      </dgm:t>
    </dgm:pt>
    <dgm:pt modelId="{68870434-4839-49A4-9295-5C514D32700C}" type="sibTrans" cxnId="{C42D431C-9B21-4425-93CD-CE5497CE29F1}">
      <dgm:prSet/>
      <dgm:spPr/>
      <dgm:t>
        <a:bodyPr/>
        <a:lstStyle/>
        <a:p>
          <a:endParaRPr lang="en-US"/>
        </a:p>
      </dgm:t>
    </dgm:pt>
    <dgm:pt modelId="{FF593DF0-C261-47F5-8AEE-B9D52AF50FD9}">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2000" dirty="0" smtClean="0">
              <a:solidFill>
                <a:schemeClr val="tx1">
                  <a:lumMod val="10000"/>
                </a:schemeClr>
              </a:solidFill>
            </a:rPr>
            <a:t>Types of applications which ISVs </a:t>
          </a:r>
          <a:r>
            <a:rPr lang="en-US" sz="2000" baseline="0" dirty="0" smtClean="0">
              <a:solidFill>
                <a:schemeClr val="tx1">
                  <a:lumMod val="10000"/>
                </a:schemeClr>
              </a:solidFill>
            </a:rPr>
            <a:t>are not allowed to distribute via Windows Marketplace</a:t>
          </a:r>
          <a:endParaRPr lang="en-US" sz="2000" dirty="0">
            <a:solidFill>
              <a:schemeClr val="tx1">
                <a:lumMod val="10000"/>
              </a:schemeClr>
            </a:solidFill>
          </a:endParaRPr>
        </a:p>
      </dgm:t>
    </dgm:pt>
    <dgm:pt modelId="{2FC1A508-90F5-4046-B4CD-2FA9F1760B9A}" type="parTrans" cxnId="{FBE420D1-A6DB-4E91-895E-9FF3C9A1804B}">
      <dgm:prSet/>
      <dgm:spPr/>
      <dgm:t>
        <a:bodyPr/>
        <a:lstStyle/>
        <a:p>
          <a:endParaRPr lang="en-US"/>
        </a:p>
      </dgm:t>
    </dgm:pt>
    <dgm:pt modelId="{F861115A-D906-40E3-8093-D1BA2DD05C81}" type="sibTrans" cxnId="{FBE420D1-A6DB-4E91-895E-9FF3C9A1804B}">
      <dgm:prSet/>
      <dgm:spPr/>
      <dgm:t>
        <a:bodyPr/>
        <a:lstStyle/>
        <a:p>
          <a:endParaRPr lang="en-US"/>
        </a:p>
      </dgm:t>
    </dgm:pt>
    <dgm:pt modelId="{B161158F-1AD9-4CE6-96C3-FD763A72D14A}" type="pres">
      <dgm:prSet presAssocID="{FF263FA1-FBC6-486E-A4AF-E134F73C6CC5}" presName="Name0" presStyleCnt="0">
        <dgm:presLayoutVars>
          <dgm:dir/>
          <dgm:animLvl val="lvl"/>
          <dgm:resizeHandles val="exact"/>
        </dgm:presLayoutVars>
      </dgm:prSet>
      <dgm:spPr/>
      <dgm:t>
        <a:bodyPr/>
        <a:lstStyle/>
        <a:p>
          <a:endParaRPr lang="en-US"/>
        </a:p>
      </dgm:t>
    </dgm:pt>
    <dgm:pt modelId="{6B6A1F3B-465F-49EC-B573-52BD08E2234F}" type="pres">
      <dgm:prSet presAssocID="{53D7D24C-C73B-44A1-A175-16A2552A9CF7}" presName="linNode" presStyleCnt="0"/>
      <dgm:spPr/>
    </dgm:pt>
    <dgm:pt modelId="{29957678-7E5F-4248-996A-D4060E630BE3}" type="pres">
      <dgm:prSet presAssocID="{53D7D24C-C73B-44A1-A175-16A2552A9CF7}" presName="parentText" presStyleLbl="node1" presStyleIdx="0" presStyleCnt="1" custScaleX="93057" custLinFactY="-100000" custLinFactNeighborX="1562" custLinFactNeighborY="-129174">
        <dgm:presLayoutVars>
          <dgm:chMax val="1"/>
          <dgm:bulletEnabled val="1"/>
        </dgm:presLayoutVars>
      </dgm:prSet>
      <dgm:spPr/>
      <dgm:t>
        <a:bodyPr/>
        <a:lstStyle/>
        <a:p>
          <a:endParaRPr lang="en-US"/>
        </a:p>
      </dgm:t>
    </dgm:pt>
    <dgm:pt modelId="{AB1F8DE2-590E-4262-8D8F-4822216B6A50}" type="pres">
      <dgm:prSet presAssocID="{53D7D24C-C73B-44A1-A175-16A2552A9CF7}" presName="descendantText" presStyleLbl="alignAccFollowNode1" presStyleIdx="0" presStyleCnt="1" custScaleX="103125" custLinFactNeighborX="2084">
        <dgm:presLayoutVars>
          <dgm:bulletEnabled val="1"/>
        </dgm:presLayoutVars>
      </dgm:prSet>
      <dgm:spPr/>
      <dgm:t>
        <a:bodyPr/>
        <a:lstStyle/>
        <a:p>
          <a:endParaRPr lang="en-US"/>
        </a:p>
      </dgm:t>
    </dgm:pt>
  </dgm:ptLst>
  <dgm:cxnLst>
    <dgm:cxn modelId="{FBE420D1-A6DB-4E91-895E-9FF3C9A1804B}" srcId="{53D7D24C-C73B-44A1-A175-16A2552A9CF7}" destId="{FF593DF0-C261-47F5-8AEE-B9D52AF50FD9}" srcOrd="0" destOrd="0" parTransId="{2FC1A508-90F5-4046-B4CD-2FA9F1760B9A}" sibTransId="{F861115A-D906-40E3-8093-D1BA2DD05C81}"/>
    <dgm:cxn modelId="{5AF35DF2-11A2-4BDD-9D1F-77B2B64C4CC4}" type="presOf" srcId="{FF593DF0-C261-47F5-8AEE-B9D52AF50FD9}" destId="{AB1F8DE2-590E-4262-8D8F-4822216B6A50}" srcOrd="0" destOrd="0" presId="urn:microsoft.com/office/officeart/2005/8/layout/vList5"/>
    <dgm:cxn modelId="{F7016264-EF24-483E-AEC4-6B4051A839FC}" type="presOf" srcId="{53D7D24C-C73B-44A1-A175-16A2552A9CF7}" destId="{29957678-7E5F-4248-996A-D4060E630BE3}" srcOrd="0" destOrd="0" presId="urn:microsoft.com/office/officeart/2005/8/layout/vList5"/>
    <dgm:cxn modelId="{C42D431C-9B21-4425-93CD-CE5497CE29F1}" srcId="{FF263FA1-FBC6-486E-A4AF-E134F73C6CC5}" destId="{53D7D24C-C73B-44A1-A175-16A2552A9CF7}" srcOrd="0" destOrd="0" parTransId="{842922CA-7F71-47BC-B10F-F7091CDCFE03}" sibTransId="{68870434-4839-49A4-9295-5C514D32700C}"/>
    <dgm:cxn modelId="{2E6B2826-B846-43E2-BAFD-00B3BD802249}" type="presOf" srcId="{FF263FA1-FBC6-486E-A4AF-E134F73C6CC5}" destId="{B161158F-1AD9-4CE6-96C3-FD763A72D14A}" srcOrd="0" destOrd="0" presId="urn:microsoft.com/office/officeart/2005/8/layout/vList5"/>
    <dgm:cxn modelId="{E8041B3B-8116-4547-B151-75EA1E1E2CAC}" type="presParOf" srcId="{B161158F-1AD9-4CE6-96C3-FD763A72D14A}" destId="{6B6A1F3B-465F-49EC-B573-52BD08E2234F}" srcOrd="0" destOrd="0" presId="urn:microsoft.com/office/officeart/2005/8/layout/vList5"/>
    <dgm:cxn modelId="{F4BAF167-7A04-4FCC-A714-006B48D0AABC}" type="presParOf" srcId="{6B6A1F3B-465F-49EC-B573-52BD08E2234F}" destId="{29957678-7E5F-4248-996A-D4060E630BE3}" srcOrd="0" destOrd="0" presId="urn:microsoft.com/office/officeart/2005/8/layout/vList5"/>
    <dgm:cxn modelId="{F3BB82A8-845F-45D0-A883-8A24B2DAB7EC}" type="presParOf" srcId="{6B6A1F3B-465F-49EC-B573-52BD08E2234F}" destId="{AB1F8DE2-590E-4262-8D8F-4822216B6A50}"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8D0C0F84-4E90-4DA6-A542-E8C95B04C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2D83A5-8C7E-40D7-B5AB-C7914AB18AD0}">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2000" dirty="0" smtClean="0">
              <a:solidFill>
                <a:schemeClr val="tx1">
                  <a:lumMod val="10000"/>
                </a:schemeClr>
              </a:solidFill>
            </a:rPr>
            <a:t>Check that application is well written</a:t>
          </a:r>
          <a:endParaRPr lang="en-US" sz="2000" dirty="0">
            <a:solidFill>
              <a:schemeClr val="tx1">
                <a:lumMod val="10000"/>
              </a:schemeClr>
            </a:solidFill>
          </a:endParaRPr>
        </a:p>
      </dgm:t>
    </dgm:pt>
    <dgm:pt modelId="{5221B184-492D-4136-880A-E74A55101573}" type="parTrans" cxnId="{6E61EFA9-031B-41F1-87A1-D9FF59002EB0}">
      <dgm:prSet/>
      <dgm:spPr/>
      <dgm:t>
        <a:bodyPr/>
        <a:lstStyle/>
        <a:p>
          <a:endParaRPr lang="en-US"/>
        </a:p>
      </dgm:t>
    </dgm:pt>
    <dgm:pt modelId="{9FB211A8-01AD-4565-B9FB-88AE1DCAC849}" type="sibTrans" cxnId="{6E61EFA9-031B-41F1-87A1-D9FF59002EB0}">
      <dgm:prSet/>
      <dgm:spPr/>
      <dgm:t>
        <a:bodyPr/>
        <a:lstStyle/>
        <a:p>
          <a:endParaRPr lang="en-US"/>
        </a:p>
      </dgm:t>
    </dgm:pt>
    <dgm:pt modelId="{9FC041B6-B00D-44CD-8CF1-59179FBEDE86}">
      <dgm:prSet custT="1">
        <dgm:style>
          <a:lnRef idx="1">
            <a:schemeClr val="accent2"/>
          </a:lnRef>
          <a:fillRef idx="3">
            <a:schemeClr val="accent2"/>
          </a:fillRef>
          <a:effectRef idx="2">
            <a:schemeClr val="accent2"/>
          </a:effectRef>
          <a:fontRef idx="minor">
            <a:schemeClr val="lt1"/>
          </a:fontRef>
        </dgm:style>
      </dgm:prSet>
      <dgm:spPr/>
      <dgm:t>
        <a:bodyPr/>
        <a:lstStyle/>
        <a:p>
          <a:pPr rtl="0"/>
          <a:r>
            <a:rPr lang="en-US" sz="2800" dirty="0" smtClean="0"/>
            <a:t>Windows Mobile Logo Testing</a:t>
          </a:r>
          <a:endParaRPr lang="en-US" sz="2800" dirty="0"/>
        </a:p>
      </dgm:t>
    </dgm:pt>
    <dgm:pt modelId="{44A61F31-1918-423D-B5F2-4E71C6F52456}" type="parTrans" cxnId="{0E29F83B-6502-433A-8312-C3691AB17F4C}">
      <dgm:prSet/>
      <dgm:spPr/>
      <dgm:t>
        <a:bodyPr/>
        <a:lstStyle/>
        <a:p>
          <a:endParaRPr lang="en-US"/>
        </a:p>
      </dgm:t>
    </dgm:pt>
    <dgm:pt modelId="{DB6EF2D8-7B4F-4FFC-B821-5EAD65634A62}" type="sibTrans" cxnId="{0E29F83B-6502-433A-8312-C3691AB17F4C}">
      <dgm:prSet/>
      <dgm:spPr/>
      <dgm:t>
        <a:bodyPr/>
        <a:lstStyle/>
        <a:p>
          <a:endParaRPr lang="en-US"/>
        </a:p>
      </dgm:t>
    </dgm:pt>
    <dgm:pt modelId="{D13062F6-A64F-4A1C-88E1-B4A26E8199BA}">
      <dgm:prSet custT="1">
        <dgm:style>
          <a:lnRef idx="1">
            <a:schemeClr val="accent2"/>
          </a:lnRef>
          <a:fillRef idx="2">
            <a:schemeClr val="accent2"/>
          </a:fillRef>
          <a:effectRef idx="1">
            <a:schemeClr val="accent2"/>
          </a:effectRef>
          <a:fontRef idx="minor">
            <a:schemeClr val="dk1"/>
          </a:fontRef>
        </dgm:style>
      </dgm:prSet>
      <dgm:spPr/>
      <dgm:t>
        <a:bodyPr/>
        <a:lstStyle/>
        <a:p>
          <a:r>
            <a:rPr lang="en-US" sz="2000" dirty="0" smtClean="0">
              <a:solidFill>
                <a:schemeClr val="tx1">
                  <a:lumMod val="10000"/>
                </a:schemeClr>
              </a:solidFill>
            </a:rPr>
            <a:t>Installs, uninstalls, no malware, no memory leaks, doesn’t change other apps on the device</a:t>
          </a:r>
          <a:endParaRPr lang="en-US" sz="2000" dirty="0">
            <a:solidFill>
              <a:schemeClr val="tx1">
                <a:lumMod val="10000"/>
              </a:schemeClr>
            </a:solidFill>
          </a:endParaRPr>
        </a:p>
      </dgm:t>
    </dgm:pt>
    <dgm:pt modelId="{B750E785-CBD0-4AF1-974A-EF8BD4DF2889}" type="parTrans" cxnId="{6C56F7BA-8A37-49BC-A0B9-2DBC9164DBD6}">
      <dgm:prSet/>
      <dgm:spPr/>
      <dgm:t>
        <a:bodyPr/>
        <a:lstStyle/>
        <a:p>
          <a:endParaRPr lang="en-US"/>
        </a:p>
      </dgm:t>
    </dgm:pt>
    <dgm:pt modelId="{639F4E0C-4F4C-4EA1-9B5C-ECEE54B3C7C7}" type="sibTrans" cxnId="{6C56F7BA-8A37-49BC-A0B9-2DBC9164DBD6}">
      <dgm:prSet/>
      <dgm:spPr/>
      <dgm:t>
        <a:bodyPr/>
        <a:lstStyle/>
        <a:p>
          <a:endParaRPr lang="en-US"/>
        </a:p>
      </dgm:t>
    </dgm:pt>
    <dgm:pt modelId="{8A5CA741-30A1-412D-86E0-05B66B53DB0F}">
      <dgm:prSet custT="1">
        <dgm:style>
          <a:lnRef idx="1">
            <a:schemeClr val="accent2"/>
          </a:lnRef>
          <a:fillRef idx="2">
            <a:schemeClr val="accent2"/>
          </a:fillRef>
          <a:effectRef idx="1">
            <a:schemeClr val="accent2"/>
          </a:effectRef>
          <a:fontRef idx="minor">
            <a:schemeClr val="dk1"/>
          </a:fontRef>
        </dgm:style>
      </dgm:prSet>
      <dgm:spPr/>
      <dgm:t>
        <a:bodyPr/>
        <a:lstStyle/>
        <a:p>
          <a:r>
            <a:rPr lang="en-US" sz="2000" dirty="0" smtClean="0">
              <a:solidFill>
                <a:schemeClr val="tx1">
                  <a:lumMod val="10000"/>
                </a:schemeClr>
              </a:solidFill>
            </a:rPr>
            <a:t>Set of 60 objective criteria</a:t>
          </a:r>
          <a:endParaRPr lang="en-US" sz="2000" dirty="0">
            <a:solidFill>
              <a:schemeClr val="tx1">
                <a:lumMod val="10000"/>
              </a:schemeClr>
            </a:solidFill>
          </a:endParaRPr>
        </a:p>
      </dgm:t>
    </dgm:pt>
    <dgm:pt modelId="{FD1A8A68-C079-426A-AEEC-1DCDD5E60B24}" type="parTrans" cxnId="{5279B46A-1F09-4206-A208-4D34AB599E52}">
      <dgm:prSet/>
      <dgm:spPr/>
      <dgm:t>
        <a:bodyPr/>
        <a:lstStyle/>
        <a:p>
          <a:endParaRPr lang="en-US"/>
        </a:p>
      </dgm:t>
    </dgm:pt>
    <dgm:pt modelId="{0F2BECDE-E251-464E-99B8-A5777261474D}" type="sibTrans" cxnId="{5279B46A-1F09-4206-A208-4D34AB599E52}">
      <dgm:prSet/>
      <dgm:spPr/>
      <dgm:t>
        <a:bodyPr/>
        <a:lstStyle/>
        <a:p>
          <a:endParaRPr lang="en-US"/>
        </a:p>
      </dgm:t>
    </dgm:pt>
    <dgm:pt modelId="{0DE5C268-F5D5-45E6-A764-5D6E2BCE2281}" type="pres">
      <dgm:prSet presAssocID="{8D0C0F84-4E90-4DA6-A542-E8C95B04C671}" presName="Name0" presStyleCnt="0">
        <dgm:presLayoutVars>
          <dgm:dir/>
          <dgm:animLvl val="lvl"/>
          <dgm:resizeHandles val="exact"/>
        </dgm:presLayoutVars>
      </dgm:prSet>
      <dgm:spPr/>
      <dgm:t>
        <a:bodyPr/>
        <a:lstStyle/>
        <a:p>
          <a:endParaRPr lang="en-US"/>
        </a:p>
      </dgm:t>
    </dgm:pt>
    <dgm:pt modelId="{133AF466-5E48-4CE2-875A-991436581FA7}" type="pres">
      <dgm:prSet presAssocID="{9FC041B6-B00D-44CD-8CF1-59179FBEDE86}" presName="linNode" presStyleCnt="0"/>
      <dgm:spPr/>
    </dgm:pt>
    <dgm:pt modelId="{9C21DD1C-AAD9-401A-AAA4-C36FC5405E76}" type="pres">
      <dgm:prSet presAssocID="{9FC041B6-B00D-44CD-8CF1-59179FBEDE86}" presName="parentText" presStyleLbl="node1" presStyleIdx="0" presStyleCnt="1" custScaleX="85185">
        <dgm:presLayoutVars>
          <dgm:chMax val="1"/>
          <dgm:bulletEnabled val="1"/>
        </dgm:presLayoutVars>
      </dgm:prSet>
      <dgm:spPr/>
      <dgm:t>
        <a:bodyPr/>
        <a:lstStyle/>
        <a:p>
          <a:endParaRPr lang="en-US"/>
        </a:p>
      </dgm:t>
    </dgm:pt>
    <dgm:pt modelId="{16764180-D9BF-4B6D-9CB2-4EA376142040}" type="pres">
      <dgm:prSet presAssocID="{9FC041B6-B00D-44CD-8CF1-59179FBEDE86}" presName="descendantText" presStyleLbl="alignAccFollowNode1" presStyleIdx="0" presStyleCnt="1" custLinFactNeighborX="-807">
        <dgm:presLayoutVars>
          <dgm:bulletEnabled val="1"/>
        </dgm:presLayoutVars>
      </dgm:prSet>
      <dgm:spPr/>
      <dgm:t>
        <a:bodyPr/>
        <a:lstStyle/>
        <a:p>
          <a:endParaRPr lang="en-US"/>
        </a:p>
      </dgm:t>
    </dgm:pt>
  </dgm:ptLst>
  <dgm:cxnLst>
    <dgm:cxn modelId="{2A65C008-ABD4-4F0F-9597-FE3D3516BA2F}" type="presOf" srcId="{DC2D83A5-8C7E-40D7-B5AB-C7914AB18AD0}" destId="{16764180-D9BF-4B6D-9CB2-4EA376142040}" srcOrd="0" destOrd="0" presId="urn:microsoft.com/office/officeart/2005/8/layout/vList5"/>
    <dgm:cxn modelId="{E5AAD338-B8EC-446E-9452-92F65F0DA1DB}" type="presOf" srcId="{8A5CA741-30A1-412D-86E0-05B66B53DB0F}" destId="{16764180-D9BF-4B6D-9CB2-4EA376142040}" srcOrd="0" destOrd="2" presId="urn:microsoft.com/office/officeart/2005/8/layout/vList5"/>
    <dgm:cxn modelId="{0E29F83B-6502-433A-8312-C3691AB17F4C}" srcId="{8D0C0F84-4E90-4DA6-A542-E8C95B04C671}" destId="{9FC041B6-B00D-44CD-8CF1-59179FBEDE86}" srcOrd="0" destOrd="0" parTransId="{44A61F31-1918-423D-B5F2-4E71C6F52456}" sibTransId="{DB6EF2D8-7B4F-4FFC-B821-5EAD65634A62}"/>
    <dgm:cxn modelId="{347D2C6D-F1CC-484D-8521-9876B1FF493F}" type="presOf" srcId="{8D0C0F84-4E90-4DA6-A542-E8C95B04C671}" destId="{0DE5C268-F5D5-45E6-A764-5D6E2BCE2281}" srcOrd="0" destOrd="0" presId="urn:microsoft.com/office/officeart/2005/8/layout/vList5"/>
    <dgm:cxn modelId="{6E61EFA9-031B-41F1-87A1-D9FF59002EB0}" srcId="{9FC041B6-B00D-44CD-8CF1-59179FBEDE86}" destId="{DC2D83A5-8C7E-40D7-B5AB-C7914AB18AD0}" srcOrd="0" destOrd="0" parTransId="{5221B184-492D-4136-880A-E74A55101573}" sibTransId="{9FB211A8-01AD-4565-B9FB-88AE1DCAC849}"/>
    <dgm:cxn modelId="{49DE434D-26CD-4AC7-B7C2-0402A39B05A6}" type="presOf" srcId="{9FC041B6-B00D-44CD-8CF1-59179FBEDE86}" destId="{9C21DD1C-AAD9-401A-AAA4-C36FC5405E76}" srcOrd="0" destOrd="0" presId="urn:microsoft.com/office/officeart/2005/8/layout/vList5"/>
    <dgm:cxn modelId="{5279B46A-1F09-4206-A208-4D34AB599E52}" srcId="{9FC041B6-B00D-44CD-8CF1-59179FBEDE86}" destId="{8A5CA741-30A1-412D-86E0-05B66B53DB0F}" srcOrd="2" destOrd="0" parTransId="{FD1A8A68-C079-426A-AEEC-1DCDD5E60B24}" sibTransId="{0F2BECDE-E251-464E-99B8-A5777261474D}"/>
    <dgm:cxn modelId="{6C56F7BA-8A37-49BC-A0B9-2DBC9164DBD6}" srcId="{9FC041B6-B00D-44CD-8CF1-59179FBEDE86}" destId="{D13062F6-A64F-4A1C-88E1-B4A26E8199BA}" srcOrd="1" destOrd="0" parTransId="{B750E785-CBD0-4AF1-974A-EF8BD4DF2889}" sibTransId="{639F4E0C-4F4C-4EA1-9B5C-ECEE54B3C7C7}"/>
    <dgm:cxn modelId="{CE1BA824-86BD-46DA-A07C-AD8514E45C70}" type="presOf" srcId="{D13062F6-A64F-4A1C-88E1-B4A26E8199BA}" destId="{16764180-D9BF-4B6D-9CB2-4EA376142040}" srcOrd="0" destOrd="1" presId="urn:microsoft.com/office/officeart/2005/8/layout/vList5"/>
    <dgm:cxn modelId="{087AE454-BFCE-41AC-BBBC-BCB92F22E5EA}" type="presParOf" srcId="{0DE5C268-F5D5-45E6-A764-5D6E2BCE2281}" destId="{133AF466-5E48-4CE2-875A-991436581FA7}" srcOrd="0" destOrd="0" presId="urn:microsoft.com/office/officeart/2005/8/layout/vList5"/>
    <dgm:cxn modelId="{0AF244D2-ED6D-48FF-976E-D60FC30E01D1}" type="presParOf" srcId="{133AF466-5E48-4CE2-875A-991436581FA7}" destId="{9C21DD1C-AAD9-401A-AAA4-C36FC5405E76}" srcOrd="0" destOrd="0" presId="urn:microsoft.com/office/officeart/2005/8/layout/vList5"/>
    <dgm:cxn modelId="{CB94A29C-C118-434F-AC25-946BDF20EC28}" type="presParOf" srcId="{133AF466-5E48-4CE2-875A-991436581FA7}" destId="{16764180-D9BF-4B6D-9CB2-4EA376142040}"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0.4717</cdr:x>
      <cdr:y>0.36957</cdr:y>
    </cdr:from>
    <cdr:to>
      <cdr:x>0.75863</cdr:x>
      <cdr:y>0.56735</cdr:y>
    </cdr:to>
    <cdr:sp macro="" textlink="">
      <cdr:nvSpPr>
        <cdr:cNvPr id="3" name="TextBox 2"/>
        <cdr:cNvSpPr txBox="1"/>
      </cdr:nvSpPr>
      <cdr:spPr>
        <a:xfrm xmlns:a="http://schemas.openxmlformats.org/drawingml/2006/main">
          <a:off x="4248508" y="2242886"/>
          <a:ext cx="2584362" cy="120032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p xmlns:a="http://schemas.openxmlformats.org/drawingml/2006/main">
          <a:r>
            <a:rPr lang="en-US" sz="3600" b="1" dirty="0" smtClean="0">
              <a:solidFill>
                <a:schemeClr val="bg1"/>
              </a:solidFill>
            </a:rPr>
            <a:t>Developer</a:t>
          </a:r>
        </a:p>
        <a:p xmlns:a="http://schemas.openxmlformats.org/drawingml/2006/main">
          <a:pPr algn="ctr"/>
          <a:r>
            <a:rPr lang="en-US" sz="3600" b="1" dirty="0" smtClean="0">
              <a:solidFill>
                <a:schemeClr val="bg1"/>
              </a:solidFill>
            </a:rPr>
            <a:t>70%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9459"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61"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9463"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A938FE-CB3A-4CA7-907C-5650BDE252C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Sans" pitchFamily="-32" charset="0"/>
        <a:ea typeface="+mn-ea"/>
        <a:cs typeface="+mn-cs"/>
      </a:defRPr>
    </a:lvl1pPr>
    <a:lvl2pPr marL="457200" algn="l" rtl="0" fontAlgn="base">
      <a:spcBef>
        <a:spcPct val="0"/>
      </a:spcBef>
      <a:spcAft>
        <a:spcPct val="0"/>
      </a:spcAft>
      <a:defRPr sz="1200" kern="1200">
        <a:solidFill>
          <a:schemeClr val="tx1"/>
        </a:solidFill>
        <a:latin typeface="GillSans" pitchFamily="-32" charset="0"/>
        <a:ea typeface="+mn-ea"/>
        <a:cs typeface="+mn-cs"/>
      </a:defRPr>
    </a:lvl2pPr>
    <a:lvl3pPr marL="914400" algn="l" rtl="0" fontAlgn="base">
      <a:spcBef>
        <a:spcPct val="0"/>
      </a:spcBef>
      <a:spcAft>
        <a:spcPct val="0"/>
      </a:spcAft>
      <a:defRPr sz="1200" kern="1200">
        <a:solidFill>
          <a:schemeClr val="tx1"/>
        </a:solidFill>
        <a:latin typeface="GillSans" pitchFamily="-32" charset="0"/>
        <a:ea typeface="+mn-ea"/>
        <a:cs typeface="+mn-cs"/>
      </a:defRPr>
    </a:lvl3pPr>
    <a:lvl4pPr marL="1371600" algn="l" rtl="0" fontAlgn="base">
      <a:spcBef>
        <a:spcPct val="0"/>
      </a:spcBef>
      <a:spcAft>
        <a:spcPct val="0"/>
      </a:spcAft>
      <a:defRPr sz="1200" kern="1200">
        <a:solidFill>
          <a:schemeClr val="tx1"/>
        </a:solidFill>
        <a:latin typeface="GillSans" pitchFamily="-32" charset="0"/>
        <a:ea typeface="+mn-ea"/>
        <a:cs typeface="+mn-cs"/>
      </a:defRPr>
    </a:lvl4pPr>
    <a:lvl5pPr marL="1828800" algn="l" rtl="0" fontAlgn="base">
      <a:spcBef>
        <a:spcPct val="0"/>
      </a:spcBef>
      <a:spcAft>
        <a:spcPct val="0"/>
      </a:spcAft>
      <a:defRPr sz="1200" kern="1200">
        <a:solidFill>
          <a:schemeClr val="tx1"/>
        </a:solidFill>
        <a:latin typeface="GillSans" pitchFamily="-3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BA682E6-FF46-4F83-952E-6BF93F90B0FF}" type="slidenum">
              <a:rPr lang="en-US"/>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7013" lvl="1" indent="-114300">
              <a:lnSpc>
                <a:spcPct val="100000"/>
              </a:lnSpc>
              <a:spcBef>
                <a:spcPts val="300"/>
              </a:spcBef>
              <a:spcAft>
                <a:spcPts val="300"/>
              </a:spcAft>
              <a:buFont typeface="Arial" pitchFamily="34" charset="0"/>
              <a:buChar char="•"/>
            </a:pPr>
            <a:r>
              <a:rPr lang="en-US" sz="1400" dirty="0" smtClean="0"/>
              <a:t>The Windows Phone Footprint - 50 Mobile Device Manufacturers, 160 Mobile Operators, 55 Countries</a:t>
            </a:r>
          </a:p>
          <a:p>
            <a:pPr marL="227013" lvl="1" indent="-114300">
              <a:lnSpc>
                <a:spcPct val="100000"/>
              </a:lnSpc>
              <a:spcBef>
                <a:spcPts val="300"/>
              </a:spcBef>
              <a:spcAft>
                <a:spcPts val="300"/>
              </a:spcAft>
              <a:buFont typeface="Arial" pitchFamily="34" charset="0"/>
              <a:buChar char="•"/>
            </a:pPr>
            <a:r>
              <a:rPr lang="en-US" sz="1400" dirty="0" smtClean="0"/>
              <a:t>Global coverage with commerce in 29 countries at launch</a:t>
            </a:r>
          </a:p>
          <a:p>
            <a:pPr marL="227013" lvl="1" indent="-114300">
              <a:lnSpc>
                <a:spcPct val="100000"/>
              </a:lnSpc>
              <a:spcBef>
                <a:spcPts val="300"/>
              </a:spcBef>
              <a:spcAft>
                <a:spcPts val="300"/>
              </a:spcAft>
              <a:buFont typeface="Arial" pitchFamily="34" charset="0"/>
              <a:buChar char="•"/>
            </a:pPr>
            <a:r>
              <a:rPr lang="en-US" sz="1400" dirty="0" smtClean="0"/>
              <a:t>Localized products presented</a:t>
            </a:r>
            <a:r>
              <a:rPr lang="en-US" sz="1400" baseline="0" dirty="0" smtClean="0"/>
              <a:t> within localized catalogs.</a:t>
            </a:r>
            <a:endParaRPr lang="en-US" sz="140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363" rtl="0" eaLnBrk="1" fontAlgn="auto" latinLnBrk="0" hangingPunct="1">
              <a:lnSpc>
                <a:spcPct val="90000"/>
              </a:lnSpc>
              <a:spcBef>
                <a:spcPts val="0"/>
              </a:spcBef>
              <a:spcAft>
                <a:spcPts val="333"/>
              </a:spcAft>
              <a:buClrTx/>
              <a:buSzTx/>
              <a:buFontTx/>
              <a:buNone/>
              <a:tabLst/>
              <a:defRPr/>
            </a:pPr>
            <a:r>
              <a:rPr lang="en-US" dirty="0" smtClean="0"/>
              <a:t>Covers operating costs, credit card commissions and rev share with other potential distribution partners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Launch developer portal</a:t>
            </a:r>
          </a:p>
          <a:p>
            <a:r>
              <a:rPr lang="en-US" dirty="0" smtClean="0"/>
              <a:t>Show basic info and connections to core</a:t>
            </a:r>
            <a:r>
              <a:rPr lang="en-US" baseline="0" dirty="0" smtClean="0"/>
              <a:t> set of developer information.</a:t>
            </a:r>
          </a:p>
          <a:p>
            <a:r>
              <a:rPr lang="en-US" baseline="0" dirty="0" smtClean="0"/>
              <a:t>Show sign up for Marketplace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Content policy example:</a:t>
            </a:r>
            <a:r>
              <a:rPr lang="en-US" baseline="0" dirty="0" smtClean="0"/>
              <a:t> porn</a:t>
            </a:r>
          </a:p>
          <a:p>
            <a:r>
              <a:rPr lang="en-US" dirty="0" smtClean="0"/>
              <a:t>App policy</a:t>
            </a:r>
            <a:r>
              <a:rPr lang="en-US" baseline="0" dirty="0" smtClean="0"/>
              <a:t> example: gambling</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7525" lvl="1" indent="-60325" defTabSz="914099" fontAlgn="base">
              <a:spcBef>
                <a:spcPct val="0"/>
              </a:spcBef>
              <a:buFont typeface="Arial" pitchFamily="34" charset="0"/>
              <a:buChar char="•"/>
            </a:pPr>
            <a:r>
              <a:rPr lang="en-US" sz="1000" dirty="0" smtClean="0">
                <a:solidFill>
                  <a:schemeClr val="tx1"/>
                </a:solidFill>
                <a:latin typeface="Segoe" pitchFamily="34" charset="0"/>
              </a:rPr>
              <a:t>US Dollar</a:t>
            </a:r>
          </a:p>
          <a:p>
            <a:pPr marL="517525" lvl="1" indent="-60325" defTabSz="914099" fontAlgn="base">
              <a:spcBef>
                <a:spcPct val="0"/>
              </a:spcBef>
              <a:buFont typeface="Arial" pitchFamily="34" charset="0"/>
              <a:buChar char="•"/>
            </a:pPr>
            <a:r>
              <a:rPr lang="en-US" sz="1000" dirty="0" smtClean="0">
                <a:solidFill>
                  <a:schemeClr val="tx1"/>
                </a:solidFill>
                <a:latin typeface="Segoe" pitchFamily="34" charset="0"/>
              </a:rPr>
              <a:t>Euro</a:t>
            </a:r>
          </a:p>
          <a:p>
            <a:pPr marL="517525" lvl="1" indent="-60325" defTabSz="914099" fontAlgn="base">
              <a:spcBef>
                <a:spcPct val="0"/>
              </a:spcBef>
              <a:buFont typeface="Arial" pitchFamily="34" charset="0"/>
              <a:buChar char="•"/>
            </a:pPr>
            <a:r>
              <a:rPr lang="en-US" sz="1000" dirty="0" smtClean="0">
                <a:solidFill>
                  <a:schemeClr val="tx1"/>
                </a:solidFill>
                <a:latin typeface="Segoe" pitchFamily="34" charset="0"/>
              </a:rPr>
              <a:t>British Pound</a:t>
            </a:r>
          </a:p>
          <a:p>
            <a:pPr marL="517525" lvl="1" indent="-60325" defTabSz="914099" fontAlgn="base">
              <a:spcBef>
                <a:spcPct val="0"/>
              </a:spcBef>
              <a:buFont typeface="Arial" pitchFamily="34" charset="0"/>
              <a:buChar char="•"/>
            </a:pPr>
            <a:r>
              <a:rPr lang="en-US" sz="1000" dirty="0" smtClean="0">
                <a:solidFill>
                  <a:schemeClr val="tx1"/>
                </a:solidFill>
                <a:latin typeface="Segoe" pitchFamily="34" charset="0"/>
              </a:rPr>
              <a:t>Canadian Dollar</a:t>
            </a:r>
          </a:p>
          <a:p>
            <a:pPr marL="517525" lvl="1" indent="-60325" defTabSz="914099" fontAlgn="base">
              <a:spcBef>
                <a:spcPct val="0"/>
              </a:spcBef>
              <a:buFont typeface="Arial" pitchFamily="34" charset="0"/>
              <a:buChar char="•"/>
            </a:pPr>
            <a:r>
              <a:rPr lang="en-US" sz="1000" dirty="0" smtClean="0">
                <a:solidFill>
                  <a:schemeClr val="tx1"/>
                </a:solidFill>
                <a:latin typeface="Segoe" pitchFamily="34" charset="0"/>
              </a:rPr>
              <a:t>Australian Dollar</a:t>
            </a:r>
          </a:p>
          <a:p>
            <a:pPr marL="517525" lvl="1" indent="-60325" defTabSz="914099" fontAlgn="base">
              <a:spcBef>
                <a:spcPct val="0"/>
              </a:spcBef>
              <a:buFont typeface="Arial" pitchFamily="34" charset="0"/>
              <a:buChar char="•"/>
            </a:pPr>
            <a:r>
              <a:rPr lang="en-US" sz="1000" dirty="0" smtClean="0">
                <a:solidFill>
                  <a:schemeClr val="tx1"/>
                </a:solidFill>
                <a:latin typeface="Segoe" pitchFamily="34" charset="0"/>
              </a:rPr>
              <a:t>Japanese Yen</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solidFill>
                  <a:srgbClr val="92D050"/>
                </a:solidFill>
                <a:latin typeface="Segoe" pitchFamily="34" charset="0"/>
                <a:cs typeface="Arial" charset="0"/>
              </a:rPr>
              <a:t>The information contained in this document represents the current view of Microsoft Corporation on the issues discussed as of the date of publication.  Because Microsoft must respond to changing market conditions, it should not be interpreted to be a commitment on the part of Microsoft, and Microsoft cannot guarantee the accuracy of any information presented after the date of publication.  Schedules and features contained in this document are subject to change.</a:t>
            </a:r>
            <a:br>
              <a:rPr lang="en-US" sz="900" dirty="0" smtClean="0">
                <a:solidFill>
                  <a:srgbClr val="92D050"/>
                </a:solidFill>
                <a:latin typeface="Segoe" pitchFamily="34" charset="0"/>
                <a:cs typeface="Arial" charset="0"/>
              </a:rPr>
            </a:br>
            <a:r>
              <a:rPr lang="en-US" sz="900" dirty="0" smtClean="0">
                <a:solidFill>
                  <a:srgbClr val="92D050"/>
                </a:solidFill>
                <a:latin typeface="Segoe" pitchFamily="34" charset="0"/>
                <a:cs typeface="Arial" charset="0"/>
              </a:rPr>
              <a:t/>
            </a:r>
            <a:br>
              <a:rPr lang="en-US" sz="900" dirty="0" smtClean="0">
                <a:solidFill>
                  <a:srgbClr val="92D050"/>
                </a:solidFill>
                <a:latin typeface="Segoe" pitchFamily="34" charset="0"/>
                <a:cs typeface="Arial" charset="0"/>
              </a:rPr>
            </a:br>
            <a:r>
              <a:rPr lang="en-US" sz="900" dirty="0" smtClean="0">
                <a:solidFill>
                  <a:srgbClr val="92D050"/>
                </a:solidFill>
                <a:latin typeface="Segoe" pitchFamily="34" charset="0"/>
                <a:cs typeface="Arial" charset="0"/>
              </a:rPr>
              <a:t>This document is for informational purposes only.  MICROSOFT MAKES NO WARRANTIES, EXPRESS, IMPLIED OR STATUTORY, AS TO THE INFORMATION IN THIS DOCUMENT.</a:t>
            </a:r>
            <a:br>
              <a:rPr lang="en-US" sz="900" dirty="0" smtClean="0">
                <a:solidFill>
                  <a:srgbClr val="92D050"/>
                </a:solidFill>
                <a:latin typeface="Segoe" pitchFamily="34" charset="0"/>
                <a:cs typeface="Arial" charset="0"/>
              </a:rPr>
            </a:br>
            <a:r>
              <a:rPr lang="en-US" sz="900" dirty="0" smtClean="0">
                <a:solidFill>
                  <a:srgbClr val="92D050"/>
                </a:solidFill>
                <a:latin typeface="Segoe" pitchFamily="34" charset="0"/>
                <a:cs typeface="Arial" charset="0"/>
              </a:rPr>
              <a:t/>
            </a:r>
            <a:br>
              <a:rPr lang="en-US" sz="900" dirty="0" smtClean="0">
                <a:solidFill>
                  <a:srgbClr val="92D050"/>
                </a:solidFill>
                <a:latin typeface="Segoe" pitchFamily="34" charset="0"/>
                <a:cs typeface="Arial" charset="0"/>
              </a:rPr>
            </a:br>
            <a:r>
              <a:rPr lang="en-US" sz="900" dirty="0" smtClean="0">
                <a:solidFill>
                  <a:srgbClr val="92D050"/>
                </a:solidFill>
                <a:latin typeface="Segoe" pitchFamily="34" charset="0"/>
                <a:cs typeface="Arial" charset="0"/>
              </a:rPr>
              <a:t>Available programs, features, and functionality vary by device, Windows Mobile operating system version and version of Exchange Server used.  Connectivity and synchronization may require separately purchased equipment and/or wireless products (e.g., </a:t>
            </a:r>
            <a:r>
              <a:rPr lang="en-US" sz="900" dirty="0" err="1" smtClean="0">
                <a:solidFill>
                  <a:srgbClr val="92D050"/>
                </a:solidFill>
                <a:latin typeface="Segoe" pitchFamily="34" charset="0"/>
                <a:cs typeface="Arial" charset="0"/>
              </a:rPr>
              <a:t>WiFi</a:t>
            </a:r>
            <a:r>
              <a:rPr lang="en-US" sz="900" dirty="0" smtClean="0">
                <a:solidFill>
                  <a:srgbClr val="92D050"/>
                </a:solidFill>
                <a:latin typeface="Segoe" pitchFamily="34" charset="0"/>
                <a:cs typeface="Arial" charset="0"/>
              </a:rPr>
              <a:t> card, network software, server hardware, and/or redirector software). Service plans are required for Internet, </a:t>
            </a:r>
            <a:r>
              <a:rPr lang="en-US" sz="900" dirty="0" err="1" smtClean="0">
                <a:solidFill>
                  <a:srgbClr val="92D050"/>
                </a:solidFill>
                <a:latin typeface="Segoe" pitchFamily="34" charset="0"/>
                <a:cs typeface="Arial" charset="0"/>
              </a:rPr>
              <a:t>WiFi</a:t>
            </a:r>
            <a:r>
              <a:rPr lang="en-US" sz="900" dirty="0" smtClean="0">
                <a:solidFill>
                  <a:srgbClr val="92D050"/>
                </a:solidFill>
                <a:latin typeface="Segoe" pitchFamily="34" charset="0"/>
                <a:cs typeface="Arial" charset="0"/>
              </a:rPr>
              <a:t> and phone access.  Features and performance may vary by service provider and are subject to network limitations. See device manufacturer, service provider and/or corporate IT department for details.</a:t>
            </a:r>
            <a:br>
              <a:rPr lang="en-US" sz="900" dirty="0" smtClean="0">
                <a:solidFill>
                  <a:srgbClr val="92D050"/>
                </a:solidFill>
                <a:latin typeface="Segoe" pitchFamily="34" charset="0"/>
                <a:cs typeface="Arial" charset="0"/>
              </a:rPr>
            </a:br>
            <a:r>
              <a:rPr lang="en-US" sz="900" dirty="0" smtClean="0">
                <a:solidFill>
                  <a:srgbClr val="92D050"/>
                </a:solidFill>
                <a:latin typeface="Segoe" pitchFamily="34" charset="0"/>
                <a:cs typeface="Arial" charset="0"/>
              </a:rPr>
              <a:t/>
            </a:r>
            <a:br>
              <a:rPr lang="en-US" sz="900" dirty="0" smtClean="0">
                <a:solidFill>
                  <a:srgbClr val="92D050"/>
                </a:solidFill>
                <a:latin typeface="Segoe" pitchFamily="34" charset="0"/>
                <a:cs typeface="Arial" charset="0"/>
              </a:rPr>
            </a:br>
            <a:r>
              <a:rPr lang="en-US" sz="900" dirty="0" smtClean="0">
                <a:solidFill>
                  <a:srgbClr val="92D050"/>
                </a:solidFill>
                <a:latin typeface="Segoe" pitchFamily="34" charset="0"/>
                <a:cs typeface="Arial" charset="0"/>
              </a:rPr>
              <a:t>©2008 Microsoft Corporation.  All rights reserved.</a:t>
            </a:r>
            <a:br>
              <a:rPr lang="en-US" sz="900" dirty="0" smtClean="0">
                <a:solidFill>
                  <a:srgbClr val="92D050"/>
                </a:solidFill>
                <a:latin typeface="Segoe" pitchFamily="34" charset="0"/>
                <a:cs typeface="Arial" charset="0"/>
              </a:rPr>
            </a:br>
            <a:r>
              <a:rPr lang="en-US" sz="900" dirty="0" smtClean="0">
                <a:solidFill>
                  <a:srgbClr val="92D050"/>
                </a:solidFill>
                <a:latin typeface="Segoe" pitchFamily="34" charset="0"/>
                <a:cs typeface="Arial" charset="0"/>
              </a:rPr>
              <a:t/>
            </a:r>
            <a:br>
              <a:rPr lang="en-US" sz="900" dirty="0" smtClean="0">
                <a:solidFill>
                  <a:srgbClr val="92D050"/>
                </a:solidFill>
                <a:latin typeface="Segoe" pitchFamily="34" charset="0"/>
                <a:cs typeface="Arial" charset="0"/>
              </a:rPr>
            </a:br>
            <a:r>
              <a:rPr lang="en-US" sz="900" dirty="0" smtClean="0">
                <a:solidFill>
                  <a:srgbClr val="92D050"/>
                </a:solidFill>
                <a:latin typeface="Segoe" pitchFamily="34" charset="0"/>
                <a:cs typeface="Arial" charset="0"/>
              </a:rPr>
              <a:t>Microsoft, Excel, Hotmail, Internet Explorer, Outlook, PowerPoint, SharePoint, Silverlight, Windows, Windows Live and Windows Mobile are either registered trademarks or trademarks of Microsoft Corporation in the United States and/or other countries.</a:t>
            </a:r>
            <a:endParaRPr lang="en-US" sz="900" smtClean="0">
              <a:solidFill>
                <a:srgbClr val="92D050"/>
              </a:solidFill>
              <a:latin typeface="Segoe" pitchFamily="34" charset="0"/>
              <a:cs typeface="Arial" charset="0"/>
            </a:endParaRPr>
          </a:p>
          <a:p>
            <a:endParaRPr lang="en-US" dirty="0"/>
          </a:p>
        </p:txBody>
      </p:sp>
      <p:sp>
        <p:nvSpPr>
          <p:cNvPr id="4" name="Slide Number Placeholder 3"/>
          <p:cNvSpPr>
            <a:spLocks noGrp="1"/>
          </p:cNvSpPr>
          <p:nvPr>
            <p:ph type="sldNum" sz="quarter" idx="10"/>
          </p:nvPr>
        </p:nvSpPr>
        <p:spPr/>
        <p:txBody>
          <a:bodyPr/>
          <a:lstStyle/>
          <a:p>
            <a:fld id="{404E437D-A326-49C0-8F0C-E545DE8C388F}"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a:lnSpc>
                <a:spcPct val="100000"/>
              </a:lnSpc>
              <a:spcBef>
                <a:spcPct val="0"/>
              </a:spcBef>
            </a:pPr>
            <a:fld id="{B7CE4EEC-7425-4621-BCF2-4FA395AC9269}" type="datetime8">
              <a:rPr lang="en-US" sz="1200" b="0">
                <a:latin typeface="Times New Roman" pitchFamily="18" charset="0"/>
              </a:rPr>
              <a:pPr algn="r">
                <a:lnSpc>
                  <a:spcPct val="100000"/>
                </a:lnSpc>
                <a:spcBef>
                  <a:spcPct val="0"/>
                </a:spcBef>
              </a:pPr>
              <a:t>3/31/2009 1:32 PM</a:t>
            </a:fld>
            <a:endParaRPr lang="en-US" sz="1200" b="0" dirty="0">
              <a:latin typeface="Times New Roman" pitchFamily="18" charset="0"/>
            </a:endParaRPr>
          </a:p>
        </p:txBody>
      </p:sp>
      <p:sp>
        <p:nvSpPr>
          <p:cNvPr id="21507"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r">
              <a:lnSpc>
                <a:spcPct val="100000"/>
              </a:lnSpc>
              <a:spcBef>
                <a:spcPct val="0"/>
              </a:spcBef>
            </a:pPr>
            <a:fld id="{007CC183-D080-4CD2-BF35-DFA8D8CCD902}" type="slidenum">
              <a:rPr lang="en-US" sz="1200" b="0">
                <a:latin typeface="Times New Roman" pitchFamily="18" charset="0"/>
              </a:rPr>
              <a:pPr algn="r">
                <a:lnSpc>
                  <a:spcPct val="100000"/>
                </a:lnSpc>
                <a:spcBef>
                  <a:spcPct val="0"/>
                </a:spcBef>
              </a:pPr>
              <a:t>2</a:t>
            </a:fld>
            <a:endParaRPr lang="en-US" sz="1200" b="0" dirty="0">
              <a:latin typeface="Times New Roman" pitchFamily="18" charset="0"/>
            </a:endParaRPr>
          </a:p>
        </p:txBody>
      </p:sp>
      <p:sp>
        <p:nvSpPr>
          <p:cNvPr id="21508" name="Shape 3"/>
          <p:cNvSpPr txBox="1">
            <a:spLocks noGrp="1" noChangeArrowheads="1"/>
          </p:cNvSpPr>
          <p:nvPr/>
        </p:nvSpPr>
        <p:spPr bwMode="auto">
          <a:xfrm>
            <a:off x="3884613" y="0"/>
            <a:ext cx="2971800"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algn="r">
              <a:lnSpc>
                <a:spcPct val="100000"/>
              </a:lnSpc>
              <a:spcBef>
                <a:spcPct val="0"/>
              </a:spcBef>
            </a:pPr>
            <a:fld id="{6645E2E0-AA62-4AC0-9C57-57C298808576}" type="datetime8">
              <a:rPr lang="en-US" sz="1200" b="0">
                <a:latin typeface="Times New Roman" pitchFamily="18" charset="0"/>
              </a:rPr>
              <a:pPr algn="r">
                <a:lnSpc>
                  <a:spcPct val="100000"/>
                </a:lnSpc>
                <a:spcBef>
                  <a:spcPct val="0"/>
                </a:spcBef>
              </a:pPr>
              <a:t>3/31/2009 1:32 PM</a:t>
            </a:fld>
            <a:endParaRPr lang="en-US" sz="1200" b="0" dirty="0">
              <a:latin typeface="Times New Roman" pitchFamily="18" charset="0"/>
            </a:endParaRPr>
          </a:p>
        </p:txBody>
      </p:sp>
      <p:sp>
        <p:nvSpPr>
          <p:cNvPr id="21509" name="Shape 4"/>
          <p:cNvSpPr txBox="1">
            <a:spLocks noGrp="1" noChangeArrowheads="1"/>
          </p:cNvSpPr>
          <p:nvPr/>
        </p:nvSpPr>
        <p:spPr bwMode="auto">
          <a:xfrm>
            <a:off x="5583238" y="8685213"/>
            <a:ext cx="1273175"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r">
              <a:lnSpc>
                <a:spcPct val="100000"/>
              </a:lnSpc>
              <a:spcBef>
                <a:spcPct val="0"/>
              </a:spcBef>
            </a:pPr>
            <a:fld id="{78677D59-36A5-448A-860A-D6EE28ADA22C}" type="slidenum">
              <a:rPr lang="en-US" sz="1200" b="0">
                <a:latin typeface="Times New Roman" pitchFamily="18" charset="0"/>
              </a:rPr>
              <a:pPr algn="r">
                <a:lnSpc>
                  <a:spcPct val="100000"/>
                </a:lnSpc>
                <a:spcBef>
                  <a:spcPct val="0"/>
                </a:spcBef>
              </a:pPr>
              <a:t>2</a:t>
            </a:fld>
            <a:endParaRPr lang="en-US" sz="1200" b="0" dirty="0">
              <a:latin typeface="Times New Roman" pitchFamily="18" charset="0"/>
            </a:endParaRPr>
          </a:p>
        </p:txBody>
      </p:sp>
      <p:sp>
        <p:nvSpPr>
          <p:cNvPr id="21510" name="Rectangle 61443"/>
          <p:cNvSpPr>
            <a:spLocks noGrp="1" noRot="1" noChangeAspect="1" noChangeArrowheads="1" noTextEdit="1"/>
          </p:cNvSpPr>
          <p:nvPr>
            <p:ph type="sldImg"/>
          </p:nvPr>
        </p:nvSpPr>
        <p:spPr>
          <a:xfrm>
            <a:off x="892175" y="496888"/>
            <a:ext cx="4822825" cy="3617912"/>
          </a:xfrm>
          <a:ln cap="flat">
            <a:headEnd type="none" w="med" len="med"/>
            <a:tailEnd type="none" w="med" len="med"/>
          </a:ln>
        </p:spPr>
      </p:sp>
      <p:sp>
        <p:nvSpPr>
          <p:cNvPr id="32776" name="Rectangle 478210"/>
          <p:cNvSpPr>
            <a:spLocks noGrp="1" noChangeArrowheads="1"/>
          </p:cNvSpPr>
          <p:nvPr>
            <p:ph type="body" idx="1"/>
          </p:nvPr>
        </p:nvSpPr>
        <p:spPr>
          <a:xfrm>
            <a:off x="149225" y="4248400"/>
            <a:ext cx="6640513" cy="4675188"/>
          </a:xfrm>
        </p:spPr>
        <p:txBody>
          <a:bodyPr/>
          <a:lstStyle/>
          <a:p>
            <a:pPr>
              <a:buFont typeface="Arial" pitchFamily="34" charset="0"/>
              <a:buChar char="•"/>
            </a:pPr>
            <a:r>
              <a:rPr lang="en-US" sz="1000" b="1" dirty="0" smtClean="0"/>
              <a:t>Gartner tells us that desktop pc sales are projected to grow at a utility-like 4 % through 2010</a:t>
            </a:r>
          </a:p>
          <a:p>
            <a:pPr>
              <a:buFont typeface="Arial" pitchFamily="34" charset="0"/>
              <a:buChar char="•"/>
            </a:pPr>
            <a:r>
              <a:rPr lang="en-US" sz="1000" b="1" dirty="0" smtClean="0"/>
              <a:t> Basic mobile phones will do a little better at 5.8%, although my personal opinion is that even this category will outperform beyond 2010 as we start to see pent-up demand from emerging economies</a:t>
            </a:r>
          </a:p>
          <a:p>
            <a:pPr>
              <a:buFont typeface="Arial" pitchFamily="34" charset="0"/>
              <a:buChar char="•"/>
            </a:pPr>
            <a:r>
              <a:rPr lang="en-US" sz="1000" b="1" dirty="0" smtClean="0"/>
              <a:t>Now here’s where it starts to get interesting as we see 18.6% growth in the mobile PC business. This is interesting because it not only reflects increased device capability and affordability; it also reflects the emergence of new user scenarios. Literally people living their life differently because of the mobile nature of their computer. Great example is me writing this presentation on the plane down from Seattle yesterday.</a:t>
            </a:r>
          </a:p>
          <a:p>
            <a:pPr>
              <a:buFont typeface="Arial" pitchFamily="34" charset="0"/>
              <a:buChar char="•"/>
            </a:pPr>
            <a:r>
              <a:rPr lang="en-US" sz="1000" b="1" dirty="0" smtClean="0"/>
              <a:t>But again, everyone in the room is betting on software</a:t>
            </a:r>
            <a:r>
              <a:rPr lang="en-US" sz="1000" b="1" baseline="0" dirty="0" smtClean="0"/>
              <a:t> for converged devices, </a:t>
            </a:r>
            <a:r>
              <a:rPr lang="en-US" sz="1000" b="1" baseline="0" dirty="0" err="1" smtClean="0"/>
              <a:t>smartphones</a:t>
            </a:r>
            <a:r>
              <a:rPr lang="en-US" sz="1000" b="1" baseline="0" dirty="0" smtClean="0"/>
              <a:t>.  How’s that going?</a:t>
            </a:r>
          </a:p>
          <a:p>
            <a:pPr>
              <a:buFont typeface="Arial" pitchFamily="34" charset="0"/>
              <a:buChar char="•"/>
            </a:pPr>
            <a:r>
              <a:rPr lang="en-US" sz="1000" b="1" baseline="0" dirty="0" smtClean="0"/>
              <a:t>Turns out it’s going great.  Our industry is looking at 34% YOY growth, so it looks like we’ve all made the right bet.</a:t>
            </a:r>
          </a:p>
          <a:p>
            <a:pPr>
              <a:buFont typeface="Arial" pitchFamily="34" charset="0"/>
              <a:buChar char="•"/>
            </a:pPr>
            <a:endParaRPr lang="en-US" sz="1000" b="1" baseline="0" dirty="0" smtClean="0"/>
          </a:p>
          <a:p>
            <a:pPr>
              <a:buFont typeface="Arial" pitchFamily="34" charset="0"/>
              <a:buChar char="•"/>
            </a:pPr>
            <a:r>
              <a:rPr lang="en-US" sz="1000" b="1" baseline="0" dirty="0" smtClean="0"/>
              <a:t>Let me give you some Microsoft context here.  Last year I announced at the summit that we’d have a banner year in WM device sales.  That news rang true and this fiscal year all of our forecasts are pointing towards 100% which will put us north of 20million WM devices sold this year.  </a:t>
            </a:r>
            <a:endParaRPr lang="en-US" sz="1000" b="1" dirty="0" smtClean="0"/>
          </a:p>
          <a:p>
            <a:endParaRPr lang="en-US" sz="1000" b="1" dirty="0" smtClean="0"/>
          </a:p>
          <a:p>
            <a:endParaRPr lang="en-US" sz="1000" b="1" dirty="0" smtClean="0"/>
          </a:p>
          <a:p>
            <a:endParaRPr lang="en-US" sz="1000" b="1" dirty="0" smtClean="0"/>
          </a:p>
          <a:p>
            <a:endParaRPr lang="en-US" sz="1000" b="1" dirty="0" smtClean="0"/>
          </a:p>
          <a:p>
            <a:endParaRPr lang="en-US" sz="1000" b="1" dirty="0" smtClean="0"/>
          </a:p>
          <a:p>
            <a:endParaRPr lang="en-US" sz="1000" b="1" dirty="0" smtClean="0"/>
          </a:p>
          <a:p>
            <a:r>
              <a:rPr lang="en-US" sz="1000" b="1" dirty="0" smtClean="0"/>
              <a:t>KEY MESSAGES:</a:t>
            </a:r>
            <a:r>
              <a:rPr lang="en-US" sz="1000" b="1" i="1" dirty="0" smtClean="0"/>
              <a:t> </a:t>
            </a:r>
            <a:endParaRPr lang="en-US" sz="1050" dirty="0" smtClean="0"/>
          </a:p>
          <a:p>
            <a:pPr lvl="0">
              <a:buFont typeface="Arial" pitchFamily="34" charset="0"/>
              <a:buChar char="•"/>
            </a:pPr>
            <a:r>
              <a:rPr lang="en-US" sz="1000" dirty="0" smtClean="0"/>
              <a:t>Mobility as a key business interest is taking off - Wireless e-mail population to double in 2006 (~25Million). By 2010 expect to be &gt;100 million wireless e-mail users. (Gartner, May 2006)</a:t>
            </a:r>
            <a:r>
              <a:rPr lang="en-US" sz="1000" u="sng" dirty="0" smtClean="0"/>
              <a:t> </a:t>
            </a:r>
            <a:endParaRPr lang="en-US" sz="1000" dirty="0" smtClean="0"/>
          </a:p>
          <a:p>
            <a:pPr lvl="0">
              <a:buFont typeface="Arial" pitchFamily="34" charset="0"/>
              <a:buChar char="•"/>
            </a:pPr>
            <a:r>
              <a:rPr lang="en-US" sz="1000" dirty="0" smtClean="0"/>
              <a:t>As Desktop PC and traditional mobile phones sales slacken there is a growing surge in mobile device sales: laptops, tablets and smart converged mobile phones – (Converged phones = devices w/ high-functioning OS + telephony capabilities, able to multi-task, and perform robust functions like wireless e-mail and support LOB applications, incl.3</a:t>
            </a:r>
            <a:r>
              <a:rPr lang="en-US" sz="1000" baseline="30000" dirty="0" smtClean="0"/>
              <a:t>rd</a:t>
            </a:r>
            <a:r>
              <a:rPr lang="en-US" sz="1000" dirty="0" smtClean="0"/>
              <a:t> party apps – NOT just mobile e-mail (RIM). </a:t>
            </a:r>
          </a:p>
          <a:p>
            <a:pPr lvl="0">
              <a:buFont typeface="Arial" pitchFamily="34" charset="0"/>
              <a:buChar char="•"/>
            </a:pPr>
            <a:r>
              <a:rPr lang="en-US" sz="1000" dirty="0" smtClean="0"/>
              <a:t>Desktop PC sales have matured – 3.9% avg growth til 2010 min replacement activity, emerging market growth – 165M  2008.</a:t>
            </a:r>
          </a:p>
          <a:p>
            <a:pPr lvl="0">
              <a:buFont typeface="Arial" pitchFamily="34" charset="0"/>
              <a:buChar char="•"/>
            </a:pPr>
            <a:r>
              <a:rPr lang="en-US" sz="1000" u="sng" dirty="0" smtClean="0"/>
              <a:t>CLICK: </a:t>
            </a:r>
            <a:r>
              <a:rPr lang="en-US" sz="1000" dirty="0" smtClean="0"/>
              <a:t>Mobile phones – 1Billion devices shipped CY06, mobile phone shipments continue solid growth - 5.8% YoY </a:t>
            </a:r>
          </a:p>
          <a:p>
            <a:pPr lvl="0">
              <a:buFont typeface="Arial" pitchFamily="34" charset="0"/>
              <a:buChar char="•"/>
            </a:pPr>
            <a:r>
              <a:rPr lang="en-US" sz="1000" dirty="0" smtClean="0"/>
              <a:t>Businesses are investing at increasing rate in potential for mobile solutions to transform their business - they believe they will get a lot of bang for their buck.</a:t>
            </a:r>
            <a:r>
              <a:rPr lang="en-US" sz="1000" u="sng" dirty="0" smtClean="0"/>
              <a:t> </a:t>
            </a:r>
            <a:endParaRPr lang="en-US" sz="1000" dirty="0" smtClean="0"/>
          </a:p>
          <a:p>
            <a:pPr lvl="0">
              <a:buFont typeface="Arial" pitchFamily="34" charset="0"/>
              <a:buChar char="•"/>
            </a:pPr>
            <a:r>
              <a:rPr lang="en-US" sz="1000" u="sng" dirty="0" smtClean="0"/>
              <a:t>CLICK:</a:t>
            </a:r>
            <a:r>
              <a:rPr lang="en-US" sz="1000" dirty="0" smtClean="0"/>
              <a:t> Making up for sluggish desktop PC sales is strong continued growth of mobile PCs - avg 18.6% YoY – 112M in 2008.  Businesses no longer buying employees desktop PCs but are buying employees mobile PC’s with 3G data cards.</a:t>
            </a:r>
          </a:p>
          <a:p>
            <a:pPr lvl="0">
              <a:buFont typeface="Arial" pitchFamily="34" charset="0"/>
              <a:buChar char="•"/>
            </a:pPr>
            <a:r>
              <a:rPr lang="en-US" sz="1000" dirty="0" smtClean="0"/>
              <a:t>More people everyday thinking about what they can do w/ their mobile device in addition to making phone calls</a:t>
            </a:r>
            <a:r>
              <a:rPr lang="en-US" sz="1000" u="sng" dirty="0" smtClean="0"/>
              <a:t> </a:t>
            </a:r>
            <a:endParaRPr lang="en-US" sz="1000" dirty="0" smtClean="0"/>
          </a:p>
          <a:p>
            <a:pPr lvl="0">
              <a:buFont typeface="Arial" pitchFamily="34" charset="0"/>
              <a:buChar char="•"/>
            </a:pPr>
            <a:r>
              <a:rPr lang="en-US" sz="1000" u="sng" dirty="0" smtClean="0"/>
              <a:t>CLICK: </a:t>
            </a:r>
            <a:r>
              <a:rPr lang="en-US" sz="1000" b="1" dirty="0" smtClean="0"/>
              <a:t>Converged Mobile devices / smartphones - fastest growing device segment - 34.1% YoY.  ~1/4 Billion converged devices expected in 2010. By 2007 converged could be10% of total ww handset sales</a:t>
            </a:r>
            <a:endParaRPr lang="en-US" sz="1000" dirty="0" smtClean="0"/>
          </a:p>
          <a:p>
            <a:pPr lvl="1">
              <a:buFont typeface="Arial" pitchFamily="34" charset="0"/>
              <a:buChar char="•"/>
            </a:pPr>
            <a:r>
              <a:rPr lang="en-US" sz="1000" dirty="0" smtClean="0"/>
              <a:t>Converged phone makers: Symbian, Linux (MOT) and RIM and Windows. </a:t>
            </a:r>
          </a:p>
          <a:p>
            <a:pPr lvl="0">
              <a:buFont typeface="Arial" pitchFamily="34" charset="0"/>
              <a:buChar char="•"/>
            </a:pPr>
            <a:r>
              <a:rPr lang="en-US" sz="1000" dirty="0" smtClean="0"/>
              <a:t>W Mobile sales forecast to grow faster than total mobile market: </a:t>
            </a:r>
          </a:p>
          <a:p>
            <a:pPr lvl="1">
              <a:buFont typeface="Arial" pitchFamily="34" charset="0"/>
              <a:buChar char="•"/>
            </a:pPr>
            <a:r>
              <a:rPr lang="en-US" sz="1000" dirty="0" smtClean="0"/>
              <a:t>Outsold Blackberry entire install base in CY06.</a:t>
            </a:r>
          </a:p>
          <a:p>
            <a:pPr lvl="1">
              <a:buFont typeface="Arial" pitchFamily="34" charset="0"/>
              <a:buChar char="•"/>
            </a:pPr>
            <a:r>
              <a:rPr lang="en-US" sz="1000" dirty="0" smtClean="0"/>
              <a:t>W Mobile users 2-10 times more likely than Symbian (Nokia) users to use advanced data services.  W Mobile is preferred business platform for applications that will consume data services (Telephia Q4 2005 Enterprise Insights Report) </a:t>
            </a:r>
          </a:p>
          <a:p>
            <a:pPr lvl="1">
              <a:buFont typeface="Arial" pitchFamily="34" charset="0"/>
              <a:buChar char="•"/>
            </a:pPr>
            <a:r>
              <a:rPr lang="en-US" sz="1000" dirty="0" smtClean="0"/>
              <a:t>RIM/Blackberry (primarily e-mail only) sales are forecast to grow more slowly than the market, actually decreasing RIM’s total share of market = decline in share of shipments from 7.5% in CY05 to 4.7% in CY10. </a:t>
            </a: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fld id="{04C5BE46-FF8A-43D8-B4CB-357AC6DF38DB}" type="slidenum">
              <a:rPr lang="en-US"/>
              <a:pPr/>
              <a:t>3</a:t>
            </a:fld>
            <a:endParaRPr lang="en-US"/>
          </a:p>
        </p:txBody>
      </p:sp>
      <p:sp>
        <p:nvSpPr>
          <p:cNvPr id="6" name="Footer Placeholder 5"/>
          <p:cNvSpPr>
            <a:spLocks noGrp="1" noChangeArrowheads="1"/>
          </p:cNvSpPr>
          <p:nvPr>
            <p:ph type="ftr" sz="quarter" idx="4"/>
          </p:nvPr>
        </p:nvSpPr>
        <p:spPr/>
        <p:txBody>
          <a:bodyPr/>
          <a:lstStyle/>
          <a:p>
            <a:r>
              <a:rPr lang="en-US"/>
              <a:t>© 2006 Microsoft Corporation. All rights reserved. </a:t>
            </a:r>
          </a:p>
          <a:p>
            <a:r>
              <a:rPr lang="en-US"/>
              <a:t>This presentation is for informational purposes only. Microsoft makes no warranties, express or implied, in this summary.</a:t>
            </a:r>
            <a:endParaRPr lang="en-US" sz="1200"/>
          </a:p>
        </p:txBody>
      </p:sp>
      <p:sp>
        <p:nvSpPr>
          <p:cNvPr id="7" name="Header Placeholder 6"/>
          <p:cNvSpPr>
            <a:spLocks noGrp="1" noChangeArrowheads="1"/>
          </p:cNvSpPr>
          <p:nvPr>
            <p:ph type="hdr" sz="quarter"/>
          </p:nvPr>
        </p:nvSpPr>
        <p:spPr/>
        <p:txBody>
          <a:bodyPr/>
          <a:lstStyle/>
          <a:p>
            <a:r>
              <a:rPr lang="en-US"/>
              <a:t>Windows Mobile</a:t>
            </a:r>
          </a:p>
        </p:txBody>
      </p:sp>
      <p:sp>
        <p:nvSpPr>
          <p:cNvPr id="16388" name="Rectangle 5123"/>
          <p:cNvSpPr>
            <a:spLocks noGrp="1" noRot="1" noChangeAspect="1" noChangeArrowheads="1" noTextEdit="1"/>
          </p:cNvSpPr>
          <p:nvPr>
            <p:ph type="sldImg"/>
          </p:nvPr>
        </p:nvSpPr>
        <p:spPr>
          <a:xfrm>
            <a:off x="1144588" y="687388"/>
            <a:ext cx="4570412" cy="3427412"/>
          </a:xfrm>
          <a:noFill/>
          <a:ln cap="flat">
            <a:headEnd type="none" w="med" len="med"/>
            <a:tailEnd type="none" w="med" len="med"/>
          </a:ln>
        </p:spPr>
      </p:sp>
      <p:sp>
        <p:nvSpPr>
          <p:cNvPr id="672771" name="Rectangle 672770"/>
          <p:cNvSpPr>
            <a:spLocks noGrp="1" noChangeArrowheads="1"/>
          </p:cNvSpPr>
          <p:nvPr>
            <p:ph type="body" idx="1"/>
          </p:nvPr>
        </p:nvSpPr>
        <p:spPr>
          <a:xfrm>
            <a:off x="914400" y="4341813"/>
            <a:ext cx="5029200" cy="4114800"/>
          </a:xfrm>
        </p:spPr>
        <p:txBody>
          <a:bodyPr lIns="92388" tIns="46197" rIns="92388" bIns="46197"/>
          <a:lstStyle/>
          <a:p>
            <a:pPr eaLnBrk="1" hangingPunct="1">
              <a:lnSpc>
                <a:spcPct val="80000"/>
              </a:lnSpc>
              <a:buFontTx/>
              <a:buChar char="•"/>
            </a:pPr>
            <a:r>
              <a:rPr lang="en-US" sz="1000" dirty="0" smtClean="0">
                <a:latin typeface="Arial" pitchFamily="34" charset="0"/>
              </a:rPr>
              <a:t>All those devices are being sold my</a:t>
            </a:r>
            <a:r>
              <a:rPr lang="en-US" sz="1000" baseline="0" dirty="0" smtClean="0">
                <a:latin typeface="Arial" pitchFamily="34" charset="0"/>
              </a:rPr>
              <a:t> our mobile operator partners around the world.</a:t>
            </a:r>
          </a:p>
          <a:p>
            <a:pPr eaLnBrk="1" hangingPunct="1">
              <a:lnSpc>
                <a:spcPct val="80000"/>
              </a:lnSpc>
              <a:buFontTx/>
              <a:buChar char="•"/>
            </a:pPr>
            <a:r>
              <a:rPr lang="en-US" sz="1000" baseline="0" dirty="0" smtClean="0">
                <a:latin typeface="Arial" pitchFamily="34" charset="0"/>
              </a:rPr>
              <a:t>In fact WM devices are now being sold by 125 MO in 55 countries</a:t>
            </a:r>
          </a:p>
          <a:p>
            <a:pPr eaLnBrk="1" hangingPunct="1">
              <a:lnSpc>
                <a:spcPct val="80000"/>
              </a:lnSpc>
              <a:buFontTx/>
              <a:buChar char="•"/>
            </a:pPr>
            <a:endParaRPr lang="en-US" sz="1000" baseline="0" dirty="0" smtClean="0">
              <a:latin typeface="Arial" pitchFamily="34" charset="0"/>
            </a:endParaRPr>
          </a:p>
          <a:p>
            <a:pPr eaLnBrk="1" hangingPunct="1">
              <a:lnSpc>
                <a:spcPct val="80000"/>
              </a:lnSpc>
              <a:buFontTx/>
              <a:buChar char="•"/>
            </a:pPr>
            <a:r>
              <a:rPr lang="en-US" sz="1000" baseline="0" dirty="0" smtClean="0">
                <a:latin typeface="Arial" pitchFamily="34" charset="0"/>
              </a:rPr>
              <a:t>And those devices are coming from 48 OEMs including some of the biggest names in our industry</a:t>
            </a:r>
          </a:p>
          <a:p>
            <a:pPr eaLnBrk="1" hangingPunct="1">
              <a:lnSpc>
                <a:spcPct val="80000"/>
              </a:lnSpc>
              <a:buFontTx/>
              <a:buChar char="•"/>
            </a:pPr>
            <a:endParaRPr lang="en-US" sz="1000" baseline="0" dirty="0" smtClean="0">
              <a:latin typeface="Arial" pitchFamily="34" charset="0"/>
            </a:endParaRPr>
          </a:p>
          <a:p>
            <a:pPr eaLnBrk="1" hangingPunct="1">
              <a:lnSpc>
                <a:spcPct val="80000"/>
              </a:lnSpc>
              <a:buFontTx/>
              <a:buChar char="•"/>
            </a:pPr>
            <a:r>
              <a:rPr lang="en-US" sz="1000" baseline="0" dirty="0" smtClean="0">
                <a:latin typeface="Arial" pitchFamily="34" charset="0"/>
              </a:rPr>
              <a:t>But now, let’s switch back to demographics</a:t>
            </a:r>
            <a:endParaRPr lang="en-US" sz="1000"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Personalized experiences through mobile applications and services are a key driver for </a:t>
            </a:r>
            <a:r>
              <a:rPr lang="en-US" dirty="0" err="1" smtClean="0"/>
              <a:t>smartphone</a:t>
            </a:r>
            <a:r>
              <a:rPr lang="en-US" dirty="0" smtClean="0"/>
              <a:t> users.</a:t>
            </a:r>
          </a:p>
          <a:p>
            <a:r>
              <a:rPr lang="en-US" dirty="0" smtClean="0"/>
              <a:t>The on-device marketplace is now a required feature of the </a:t>
            </a:r>
            <a:r>
              <a:rPr lang="en-US" dirty="0" err="1" smtClean="0"/>
              <a:t>smartphone</a:t>
            </a:r>
            <a:r>
              <a:rPr lang="en-US" dirty="0" smtClean="0"/>
              <a:t> landscape.</a:t>
            </a:r>
          </a:p>
          <a:p>
            <a:r>
              <a:rPr lang="en-US" dirty="0" smtClean="0"/>
              <a:t>ISV revenue share is increasing, bringing a new level of competition and innovation to mobile software development.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Personalized experiences through mobile applications and services are a key driver for </a:t>
            </a:r>
            <a:r>
              <a:rPr lang="en-US" dirty="0" err="1" smtClean="0"/>
              <a:t>smartphone</a:t>
            </a:r>
            <a:r>
              <a:rPr lang="en-US" dirty="0" smtClean="0"/>
              <a:t> users.</a:t>
            </a:r>
          </a:p>
          <a:p>
            <a:r>
              <a:rPr lang="en-US" dirty="0" smtClean="0"/>
              <a:t>The on-device marketplace is now a required feature of the </a:t>
            </a:r>
            <a:r>
              <a:rPr lang="en-US" dirty="0" err="1" smtClean="0"/>
              <a:t>smartphone</a:t>
            </a:r>
            <a:r>
              <a:rPr lang="en-US" dirty="0" smtClean="0"/>
              <a:t> landscape.</a:t>
            </a:r>
          </a:p>
          <a:p>
            <a:r>
              <a:rPr lang="en-US" dirty="0" smtClean="0"/>
              <a:t>ISV revenue share is increasing, bringing a new level of competition and innovation to mobile software development.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solidFill>
                  <a:schemeClr val="accent2"/>
                </a:solidFill>
              </a:rPr>
              <a:t>Personalize your phone with applications</a:t>
            </a:r>
          </a:p>
          <a:p>
            <a:pPr lvl="1">
              <a:buFont typeface="Arial" pitchFamily="34" charset="0"/>
              <a:buChar char="•"/>
            </a:pPr>
            <a:r>
              <a:rPr lang="en-US" sz="1600" dirty="0" smtClean="0"/>
              <a:t>Explore and choose from thousands of commercial and free applications and content.</a:t>
            </a:r>
          </a:p>
          <a:p>
            <a:pPr lvl="1">
              <a:buFont typeface="Arial" pitchFamily="34" charset="0"/>
              <a:buChar char="•"/>
            </a:pPr>
            <a:r>
              <a:rPr lang="en-US" sz="1600" dirty="0" smtClean="0"/>
              <a:t>Search by category, keywords, price, or usage profile. </a:t>
            </a:r>
          </a:p>
          <a:p>
            <a:pPr lvl="1">
              <a:buFont typeface="Arial" pitchFamily="34" charset="0"/>
              <a:buChar char="•"/>
            </a:pPr>
            <a:r>
              <a:rPr lang="en-US" sz="1600" dirty="0" smtClean="0"/>
              <a:t>View ratings and recommendations and share yours.</a:t>
            </a:r>
          </a:p>
          <a:p>
            <a:r>
              <a:rPr lang="en-US" sz="2000" dirty="0" smtClean="0">
                <a:solidFill>
                  <a:schemeClr val="accent2"/>
                </a:solidFill>
              </a:rPr>
              <a:t>Easily purchase and download</a:t>
            </a:r>
          </a:p>
          <a:p>
            <a:pPr lvl="1">
              <a:buFont typeface="Arial" pitchFamily="34" charset="0"/>
              <a:buChar char="•"/>
            </a:pPr>
            <a:r>
              <a:rPr lang="en-US" sz="1600" dirty="0" smtClean="0"/>
              <a:t>Buy “apps &amp; content simply – on device or via Web.</a:t>
            </a:r>
          </a:p>
          <a:p>
            <a:pPr lvl="1">
              <a:buFont typeface="Arial" pitchFamily="34" charset="0"/>
              <a:buChar char="•"/>
            </a:pPr>
            <a:r>
              <a:rPr lang="en-US" sz="1600" dirty="0" smtClean="0"/>
              <a:t>Download content directly to the device wirelessly.</a:t>
            </a:r>
          </a:p>
          <a:p>
            <a:r>
              <a:rPr lang="en-US" sz="2000" dirty="0" smtClean="0">
                <a:solidFill>
                  <a:schemeClr val="accent2"/>
                </a:solidFill>
              </a:rPr>
              <a:t>Enjoy peace of mind</a:t>
            </a:r>
          </a:p>
          <a:p>
            <a:pPr lvl="1">
              <a:buFont typeface="Arial" pitchFamily="34" charset="0"/>
              <a:buChar char="•"/>
            </a:pPr>
            <a:r>
              <a:rPr lang="en-US" sz="1600" dirty="0" smtClean="0"/>
              <a:t>All applications certified and tested to work on your device.</a:t>
            </a:r>
          </a:p>
          <a:p>
            <a:pPr lvl="1">
              <a:buFont typeface="Arial" pitchFamily="34" charset="0"/>
              <a:buChar char="•"/>
            </a:pPr>
            <a:r>
              <a:rPr lang="en-US" sz="1600" dirty="0" smtClean="0"/>
              <a:t>Transfer apps you already have to a new/replacement phone</a:t>
            </a:r>
          </a:p>
          <a:p>
            <a:pPr lvl="1">
              <a:buFont typeface="Arial" pitchFamily="34" charset="0"/>
              <a:buChar char="•"/>
            </a:pPr>
            <a:r>
              <a:rPr lang="en-US" sz="1600" dirty="0" smtClean="0"/>
              <a:t>View purchase record and move applications between devices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smtClean="0">
                <a:cs typeface="Segoe UI" pitchFamily="34" charset="0"/>
              </a:rPr>
              <a:t>Grow Distribution to every Windows Phone user</a:t>
            </a:r>
          </a:p>
          <a:p>
            <a:pPr marL="227013" lvl="1" indent="-114300">
              <a:spcBef>
                <a:spcPts val="300"/>
              </a:spcBef>
              <a:spcAft>
                <a:spcPts val="300"/>
              </a:spcAft>
              <a:buFont typeface="Arial" pitchFamily="34" charset="0"/>
              <a:buChar char="•"/>
            </a:pPr>
            <a:r>
              <a:rPr lang="en-US" sz="1200" dirty="0" smtClean="0"/>
              <a:t>Pre-installed on every Windows phone (WM6.5+)</a:t>
            </a:r>
          </a:p>
          <a:p>
            <a:pPr marL="227013" lvl="1" indent="-114300">
              <a:spcBef>
                <a:spcPts val="300"/>
              </a:spcBef>
              <a:spcAft>
                <a:spcPts val="300"/>
              </a:spcAft>
              <a:buFont typeface="Arial" pitchFamily="34" charset="0"/>
              <a:buChar char="•"/>
            </a:pPr>
            <a:r>
              <a:rPr lang="en-US" sz="1200" dirty="0" smtClean="0"/>
              <a:t>Global coverage with commerce in 29 countries at launch</a:t>
            </a:r>
          </a:p>
          <a:p>
            <a:r>
              <a:rPr lang="en-US" sz="1400" b="1" dirty="0" smtClean="0">
                <a:cs typeface="Segoe UI" pitchFamily="34" charset="0"/>
              </a:rPr>
              <a:t>Simple and Transparent publishing process</a:t>
            </a:r>
          </a:p>
          <a:p>
            <a:pPr marL="227013" lvl="1" indent="-114300">
              <a:spcBef>
                <a:spcPts val="300"/>
              </a:spcBef>
              <a:spcAft>
                <a:spcPts val="300"/>
              </a:spcAft>
              <a:buFont typeface="Arial" pitchFamily="34" charset="0"/>
              <a:buChar char="•"/>
            </a:pPr>
            <a:r>
              <a:rPr lang="en-US" sz="1200" dirty="0" smtClean="0"/>
              <a:t>Transparent set of policies for what type of applications is permitted in the catalog</a:t>
            </a:r>
          </a:p>
          <a:p>
            <a:pPr marL="227013" lvl="1" indent="-114300">
              <a:spcBef>
                <a:spcPts val="300"/>
              </a:spcBef>
              <a:spcAft>
                <a:spcPts val="300"/>
              </a:spcAft>
              <a:buFont typeface="Arial" pitchFamily="34" charset="0"/>
              <a:buChar char="•"/>
            </a:pPr>
            <a:r>
              <a:rPr lang="en-US" sz="1200" dirty="0" smtClean="0"/>
              <a:t>Centralized developer portal for sign-up, submissions, status checks and app management</a:t>
            </a:r>
          </a:p>
          <a:p>
            <a:pPr marL="227013" lvl="1" indent="-114300">
              <a:spcBef>
                <a:spcPts val="300"/>
              </a:spcBef>
              <a:spcAft>
                <a:spcPts val="300"/>
              </a:spcAft>
              <a:buFont typeface="Arial" pitchFamily="34" charset="0"/>
              <a:buChar char="•"/>
            </a:pPr>
            <a:r>
              <a:rPr lang="en-US" sz="1200" dirty="0" smtClean="0"/>
              <a:t>Simplified certification and signing process</a:t>
            </a:r>
          </a:p>
          <a:p>
            <a:r>
              <a:rPr lang="en-US" sz="1400" b="1" dirty="0" smtClean="0">
                <a:cs typeface="Segoe UI" pitchFamily="34" charset="0"/>
              </a:rPr>
              <a:t>Maximize Return on Investment</a:t>
            </a:r>
          </a:p>
          <a:p>
            <a:pPr marL="227013" lvl="1" indent="-114300">
              <a:spcBef>
                <a:spcPts val="300"/>
              </a:spcBef>
              <a:spcAft>
                <a:spcPts val="300"/>
              </a:spcAft>
              <a:buFont typeface="Arial" pitchFamily="34" charset="0"/>
              <a:buChar char="•"/>
            </a:pPr>
            <a:r>
              <a:rPr lang="en-US" sz="1200" dirty="0" smtClean="0"/>
              <a:t>Competitive revenue share</a:t>
            </a:r>
          </a:p>
          <a:p>
            <a:pPr marL="227013" lvl="1" indent="-114300">
              <a:spcBef>
                <a:spcPts val="300"/>
              </a:spcBef>
              <a:spcAft>
                <a:spcPts val="300"/>
              </a:spcAft>
              <a:buFont typeface="Arial" pitchFamily="34" charset="0"/>
              <a:buChar char="•"/>
            </a:pPr>
            <a:r>
              <a:rPr lang="en-US" sz="1200" dirty="0" smtClean="0"/>
              <a:t>Promotional opportunities to drive up sales</a:t>
            </a:r>
          </a:p>
          <a:p>
            <a:pPr marL="227013" lvl="1" indent="-114300">
              <a:spcBef>
                <a:spcPts val="300"/>
              </a:spcBef>
              <a:spcAft>
                <a:spcPts val="300"/>
              </a:spcAft>
              <a:buFont typeface="Arial" pitchFamily="34" charset="0"/>
              <a:buChar char="•"/>
            </a:pPr>
            <a:r>
              <a:rPr lang="en-US" sz="1200" dirty="0" smtClean="0"/>
              <a:t>Detailed and up-to-date sales report online</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Visual Studio 2008</a:t>
            </a:r>
          </a:p>
          <a:p>
            <a:r>
              <a:rPr lang="en-US" dirty="0" smtClean="0"/>
              <a:t>.NET CF 3.5</a:t>
            </a:r>
          </a:p>
          <a:p>
            <a:r>
              <a:rPr lang="en-US" dirty="0" smtClean="0"/>
              <a:t>SQL CE</a:t>
            </a:r>
          </a:p>
          <a:p>
            <a:r>
              <a:rPr lang="en-US" dirty="0" err="1" smtClean="0"/>
              <a:t>Javascript</a:t>
            </a:r>
            <a:endParaRPr lang="en-US" dirty="0" smtClean="0"/>
          </a:p>
          <a:p>
            <a:r>
              <a:rPr lang="en-US" dirty="0" smtClean="0"/>
              <a:t>XML</a:t>
            </a:r>
          </a:p>
          <a:p>
            <a:r>
              <a:rPr lang="en-US" dirty="0" smtClean="0"/>
              <a:t>Hopper</a:t>
            </a:r>
          </a:p>
          <a:p>
            <a:r>
              <a:rPr lang="en-US" dirty="0" err="1" smtClean="0"/>
              <a:t>AppVerifier</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 3 tiers – forum</a:t>
            </a:r>
            <a:r>
              <a:rPr lang="en-US" baseline="0" dirty="0" smtClean="0"/>
              <a:t> based, email based, and for those more difficult and novel problems, 1:1 support.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77550" y="4737100"/>
            <a:ext cx="1771650" cy="284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62600" y="4737100"/>
            <a:ext cx="5162550" cy="284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200" y="1473200"/>
            <a:ext cx="6096000" cy="795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473200"/>
            <a:ext cx="6096000" cy="795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8500" y="254000"/>
            <a:ext cx="3086100" cy="916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200" y="254000"/>
            <a:ext cx="9105900" cy="916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41867" y="2007541"/>
            <a:ext cx="11921067" cy="314433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Screenshot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8934" y="1006969"/>
            <a:ext cx="11683999" cy="787908"/>
          </a:xfrm>
        </p:spPr>
        <p:txBody>
          <a:bodyPr/>
          <a:lstStyle>
            <a:lvl1pPr>
              <a:defRPr sz="57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863449" y="2521938"/>
            <a:ext cx="6590453" cy="2468779"/>
          </a:xfrm>
        </p:spPr>
        <p:txBody>
          <a:bodyPr/>
          <a:lstStyle>
            <a:lvl1pPr marL="404137" indent="-404137">
              <a:lnSpc>
                <a:spcPct val="100000"/>
              </a:lnSpc>
              <a:buFontTx/>
              <a:buNone/>
              <a:defRPr sz="3400">
                <a:solidFill>
                  <a:schemeClr val="accent1"/>
                </a:solidFill>
              </a:defRPr>
            </a:lvl1pPr>
            <a:lvl2pPr marL="325115" indent="-325115">
              <a:lnSpc>
                <a:spcPct val="100000"/>
              </a:lnSpc>
              <a:defRPr sz="2800"/>
            </a:lvl2pPr>
            <a:lvl3pPr marL="650230" indent="-325115">
              <a:lnSpc>
                <a:spcPct val="100000"/>
              </a:lnSpc>
              <a:defRPr sz="2600"/>
            </a:lvl3pPr>
            <a:lvl4pPr marL="975345" indent="-325115">
              <a:lnSpc>
                <a:spcPct val="100000"/>
              </a:lnSpc>
              <a:defRPr sz="2600"/>
            </a:lvl4pPr>
            <a:lvl5pPr marL="1300460" indent="-325115">
              <a:lnSpc>
                <a:spcPct val="100000"/>
              </a:lnSpc>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8105422" y="9051432"/>
            <a:ext cx="4118187" cy="519289"/>
          </a:xfrm>
          <a:prstGeom prst="rect">
            <a:avLst/>
          </a:prstGeom>
        </p:spPr>
        <p:txBody>
          <a:bodyPr vert="horz" lIns="130046" tIns="65023" rIns="130046" bIns="65023" rtlCol="0" anchor="ctr"/>
          <a:lstStyle>
            <a:lvl1pPr algn="r">
              <a:defRPr sz="1400">
                <a:solidFill>
                  <a:schemeClr val="bg1"/>
                </a:solidFill>
              </a:defRPr>
            </a:lvl1pPr>
          </a:lstStyle>
          <a:p>
            <a:r>
              <a:rPr lang="en-US" dirty="0" smtClean="0"/>
              <a:t>Microsoft Confidential</a:t>
            </a:r>
            <a:endParaRPr lang="en-US" dirty="0"/>
          </a:p>
        </p:txBody>
      </p:sp>
      <p:sp>
        <p:nvSpPr>
          <p:cNvPr id="11" name="Slide Number Placeholder 5"/>
          <p:cNvSpPr>
            <a:spLocks noGrp="1"/>
          </p:cNvSpPr>
          <p:nvPr>
            <p:ph type="sldNum" sz="quarter" idx="4"/>
          </p:nvPr>
        </p:nvSpPr>
        <p:spPr>
          <a:xfrm>
            <a:off x="216747" y="9040143"/>
            <a:ext cx="541867" cy="519289"/>
          </a:xfrm>
          <a:prstGeom prst="rect">
            <a:avLst/>
          </a:prstGeom>
        </p:spPr>
        <p:txBody>
          <a:bodyPr vert="horz" lIns="130046" tIns="65023" rIns="130046" bIns="65023" rtlCol="0" anchor="ctr"/>
          <a:lstStyle>
            <a:lvl1pPr algn="r">
              <a:defRPr sz="1400">
                <a:solidFill>
                  <a:schemeClr val="bg1"/>
                </a:solidFill>
              </a:defRPr>
            </a:lvl1pPr>
          </a:lstStyle>
          <a:p>
            <a:fld id="{96DEF805-7469-404E-9C73-56CE05B34E44}"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randing">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2" descr="Microsoft logo and tagline"/>
          <p:cNvPicPr>
            <a:picLocks noChangeAspect="1" noChangeArrowheads="1"/>
          </p:cNvPicPr>
          <p:nvPr userDrawn="1"/>
        </p:nvPicPr>
        <p:blipFill>
          <a:blip r:embed="rId3">
            <a:grayscl/>
          </a:blip>
          <a:srcRect/>
          <a:stretch>
            <a:fillRect/>
          </a:stretch>
        </p:blipFill>
        <p:spPr bwMode="black">
          <a:xfrm>
            <a:off x="2278475" y="3964283"/>
            <a:ext cx="8447852" cy="1825037"/>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62600" y="6451600"/>
            <a:ext cx="34671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82100" y="6451600"/>
            <a:ext cx="34671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bwMode="auto">
          <a:xfrm>
            <a:off x="5562600" y="6451600"/>
            <a:ext cx="7086600" cy="11303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p:txBody>
      </p:sp>
      <p:sp>
        <p:nvSpPr>
          <p:cNvPr id="3074" name="Rectangle 2"/>
          <p:cNvSpPr>
            <a:spLocks noGrp="1" noChangeArrowheads="1"/>
          </p:cNvSpPr>
          <p:nvPr>
            <p:ph type="title"/>
          </p:nvPr>
        </p:nvSpPr>
        <p:spPr bwMode="auto">
          <a:xfrm>
            <a:off x="5575300" y="4737100"/>
            <a:ext cx="7073900" cy="16256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dissolve/>
  </p:transition>
  <p:txStyles>
    <p:titleStyle>
      <a:lvl1pPr algn="l" rtl="0" fontAlgn="base">
        <a:spcBef>
          <a:spcPct val="0"/>
        </a:spcBef>
        <a:spcAft>
          <a:spcPct val="0"/>
        </a:spcAft>
        <a:defRPr sz="6400" b="1">
          <a:solidFill>
            <a:srgbClr val="000406"/>
          </a:solidFill>
          <a:latin typeface="+mj-lt"/>
          <a:ea typeface="+mj-ea"/>
          <a:cs typeface="+mj-cs"/>
          <a:sym typeface="Arial" charset="0"/>
        </a:defRPr>
      </a:lvl1pPr>
      <a:lvl2pPr algn="l" rtl="0" fontAlgn="base">
        <a:spcBef>
          <a:spcPct val="0"/>
        </a:spcBef>
        <a:spcAft>
          <a:spcPct val="0"/>
        </a:spcAft>
        <a:defRPr sz="6400" b="1">
          <a:solidFill>
            <a:srgbClr val="000406"/>
          </a:solidFill>
          <a:latin typeface="Arial" charset="0"/>
          <a:ea typeface="ヒラギノ角ゴ ProN W6" pitchFamily="-32" charset="-128"/>
          <a:sym typeface="Arial" charset="0"/>
        </a:defRPr>
      </a:lvl2pPr>
      <a:lvl3pPr algn="l" rtl="0" fontAlgn="base">
        <a:spcBef>
          <a:spcPct val="0"/>
        </a:spcBef>
        <a:spcAft>
          <a:spcPct val="0"/>
        </a:spcAft>
        <a:defRPr sz="6400" b="1">
          <a:solidFill>
            <a:srgbClr val="000406"/>
          </a:solidFill>
          <a:latin typeface="Arial" charset="0"/>
          <a:ea typeface="ヒラギノ角ゴ ProN W6" pitchFamily="-32" charset="-128"/>
          <a:sym typeface="Arial" charset="0"/>
        </a:defRPr>
      </a:lvl3pPr>
      <a:lvl4pPr algn="l" rtl="0" fontAlgn="base">
        <a:spcBef>
          <a:spcPct val="0"/>
        </a:spcBef>
        <a:spcAft>
          <a:spcPct val="0"/>
        </a:spcAft>
        <a:defRPr sz="6400" b="1">
          <a:solidFill>
            <a:srgbClr val="000406"/>
          </a:solidFill>
          <a:latin typeface="Arial" charset="0"/>
          <a:ea typeface="ヒラギノ角ゴ ProN W6" pitchFamily="-32" charset="-128"/>
          <a:sym typeface="Arial" charset="0"/>
        </a:defRPr>
      </a:lvl4pPr>
      <a:lvl5pPr algn="l" rtl="0" fontAlgn="base">
        <a:spcBef>
          <a:spcPct val="0"/>
        </a:spcBef>
        <a:spcAft>
          <a:spcPct val="0"/>
        </a:spcAft>
        <a:defRPr sz="6400" b="1">
          <a:solidFill>
            <a:srgbClr val="000406"/>
          </a:solidFill>
          <a:latin typeface="Arial" charset="0"/>
          <a:ea typeface="ヒラギノ角ゴ ProN W6" pitchFamily="-32" charset="-128"/>
          <a:sym typeface="Arial" charset="0"/>
        </a:defRPr>
      </a:lvl5pPr>
      <a:lvl6pPr marL="457200" algn="l" rtl="0" fontAlgn="base">
        <a:spcBef>
          <a:spcPct val="0"/>
        </a:spcBef>
        <a:spcAft>
          <a:spcPct val="0"/>
        </a:spcAft>
        <a:defRPr sz="6400" b="1">
          <a:solidFill>
            <a:srgbClr val="000406"/>
          </a:solidFill>
          <a:latin typeface="Arial" charset="0"/>
          <a:ea typeface="ヒラギノ角ゴ ProN W6" pitchFamily="-32" charset="-128"/>
          <a:sym typeface="Arial" charset="0"/>
        </a:defRPr>
      </a:lvl6pPr>
      <a:lvl7pPr marL="914400" algn="l" rtl="0" fontAlgn="base">
        <a:spcBef>
          <a:spcPct val="0"/>
        </a:spcBef>
        <a:spcAft>
          <a:spcPct val="0"/>
        </a:spcAft>
        <a:defRPr sz="6400" b="1">
          <a:solidFill>
            <a:srgbClr val="000406"/>
          </a:solidFill>
          <a:latin typeface="Arial" charset="0"/>
          <a:ea typeface="ヒラギノ角ゴ ProN W6" pitchFamily="-32" charset="-128"/>
          <a:sym typeface="Arial" charset="0"/>
        </a:defRPr>
      </a:lvl7pPr>
      <a:lvl8pPr marL="1371600" algn="l" rtl="0" fontAlgn="base">
        <a:spcBef>
          <a:spcPct val="0"/>
        </a:spcBef>
        <a:spcAft>
          <a:spcPct val="0"/>
        </a:spcAft>
        <a:defRPr sz="6400" b="1">
          <a:solidFill>
            <a:srgbClr val="000406"/>
          </a:solidFill>
          <a:latin typeface="Arial" charset="0"/>
          <a:ea typeface="ヒラギノ角ゴ ProN W6" pitchFamily="-32" charset="-128"/>
          <a:sym typeface="Arial" charset="0"/>
        </a:defRPr>
      </a:lvl8pPr>
      <a:lvl9pPr marL="1828800" algn="l" rtl="0" fontAlgn="base">
        <a:spcBef>
          <a:spcPct val="0"/>
        </a:spcBef>
        <a:spcAft>
          <a:spcPct val="0"/>
        </a:spcAft>
        <a:defRPr sz="6400" b="1">
          <a:solidFill>
            <a:srgbClr val="000406"/>
          </a:solidFill>
          <a:latin typeface="Arial" charset="0"/>
          <a:ea typeface="ヒラギノ角ゴ ProN W6" pitchFamily="-32" charset="-128"/>
          <a:sym typeface="Arial" charset="0"/>
        </a:defRPr>
      </a:lvl9pPr>
    </p:titleStyle>
    <p:bodyStyle>
      <a:lvl1pPr algn="l" rtl="0" fontAlgn="base">
        <a:spcBef>
          <a:spcPct val="0"/>
        </a:spcBef>
        <a:spcAft>
          <a:spcPct val="0"/>
        </a:spcAft>
        <a:defRPr sz="3600">
          <a:solidFill>
            <a:srgbClr val="000406"/>
          </a:solidFill>
          <a:latin typeface="+mn-lt"/>
          <a:ea typeface="+mn-ea"/>
          <a:cs typeface="+mn-cs"/>
          <a:sym typeface="Arial" charset="0"/>
        </a:defRPr>
      </a:lvl1pPr>
      <a:lvl2pPr algn="l" rtl="0" fontAlgn="base">
        <a:spcBef>
          <a:spcPct val="0"/>
        </a:spcBef>
        <a:spcAft>
          <a:spcPct val="0"/>
        </a:spcAft>
        <a:defRPr sz="3600">
          <a:solidFill>
            <a:srgbClr val="000406"/>
          </a:solidFill>
          <a:latin typeface="+mn-lt"/>
          <a:ea typeface="+mn-ea"/>
          <a:sym typeface="Arial" charset="0"/>
        </a:defRPr>
      </a:lvl2pPr>
      <a:lvl3pPr algn="l" rtl="0" fontAlgn="base">
        <a:spcBef>
          <a:spcPct val="0"/>
        </a:spcBef>
        <a:spcAft>
          <a:spcPct val="0"/>
        </a:spcAft>
        <a:defRPr sz="3600">
          <a:solidFill>
            <a:srgbClr val="000406"/>
          </a:solidFill>
          <a:latin typeface="+mn-lt"/>
          <a:ea typeface="+mn-ea"/>
          <a:sym typeface="Arial" charset="0"/>
        </a:defRPr>
      </a:lvl3pPr>
      <a:lvl4pPr algn="l" rtl="0" fontAlgn="base">
        <a:spcBef>
          <a:spcPct val="0"/>
        </a:spcBef>
        <a:spcAft>
          <a:spcPct val="0"/>
        </a:spcAft>
        <a:defRPr sz="3600">
          <a:solidFill>
            <a:srgbClr val="000406"/>
          </a:solidFill>
          <a:latin typeface="+mn-lt"/>
          <a:ea typeface="+mn-ea"/>
          <a:sym typeface="Arial" charset="0"/>
        </a:defRPr>
      </a:lvl4pPr>
      <a:lvl5pPr algn="l" rtl="0" fontAlgn="base">
        <a:spcBef>
          <a:spcPct val="0"/>
        </a:spcBef>
        <a:spcAft>
          <a:spcPct val="0"/>
        </a:spcAft>
        <a:defRPr sz="3600">
          <a:solidFill>
            <a:srgbClr val="000406"/>
          </a:solidFill>
          <a:latin typeface="+mn-lt"/>
          <a:ea typeface="+mn-ea"/>
          <a:sym typeface="Arial" charset="0"/>
        </a:defRPr>
      </a:lvl5pPr>
      <a:lvl6pPr marL="457200" algn="l" rtl="0" fontAlgn="base">
        <a:spcBef>
          <a:spcPct val="0"/>
        </a:spcBef>
        <a:spcAft>
          <a:spcPct val="0"/>
        </a:spcAft>
        <a:defRPr sz="3600">
          <a:solidFill>
            <a:srgbClr val="000406"/>
          </a:solidFill>
          <a:latin typeface="+mn-lt"/>
          <a:ea typeface="+mn-ea"/>
          <a:sym typeface="Arial" charset="0"/>
        </a:defRPr>
      </a:lvl6pPr>
      <a:lvl7pPr marL="914400" algn="l" rtl="0" fontAlgn="base">
        <a:spcBef>
          <a:spcPct val="0"/>
        </a:spcBef>
        <a:spcAft>
          <a:spcPct val="0"/>
        </a:spcAft>
        <a:defRPr sz="3600">
          <a:solidFill>
            <a:srgbClr val="000406"/>
          </a:solidFill>
          <a:latin typeface="+mn-lt"/>
          <a:ea typeface="+mn-ea"/>
          <a:sym typeface="Arial" charset="0"/>
        </a:defRPr>
      </a:lvl7pPr>
      <a:lvl8pPr marL="1371600" algn="l" rtl="0" fontAlgn="base">
        <a:spcBef>
          <a:spcPct val="0"/>
        </a:spcBef>
        <a:spcAft>
          <a:spcPct val="0"/>
        </a:spcAft>
        <a:defRPr sz="3600">
          <a:solidFill>
            <a:srgbClr val="000406"/>
          </a:solidFill>
          <a:latin typeface="+mn-lt"/>
          <a:ea typeface="+mn-ea"/>
          <a:sym typeface="Arial" charset="0"/>
        </a:defRPr>
      </a:lvl8pPr>
      <a:lvl9pPr marL="1828800" algn="l" rtl="0" fontAlgn="base">
        <a:spcBef>
          <a:spcPct val="0"/>
        </a:spcBef>
        <a:spcAft>
          <a:spcPct val="0"/>
        </a:spcAft>
        <a:defRPr sz="3600">
          <a:solidFill>
            <a:srgbClr val="000406"/>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879600" y="254000"/>
            <a:ext cx="10795000" cy="889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rial" charset="0"/>
              </a:rPr>
              <a:t>Click to edit Master title style</a:t>
            </a:r>
          </a:p>
        </p:txBody>
      </p:sp>
      <p:sp>
        <p:nvSpPr>
          <p:cNvPr id="4098" name="Rectangle 2"/>
          <p:cNvSpPr>
            <a:spLocks noGrp="1" noChangeArrowheads="1"/>
          </p:cNvSpPr>
          <p:nvPr>
            <p:ph type="body" idx="1"/>
          </p:nvPr>
        </p:nvSpPr>
        <p:spPr bwMode="auto">
          <a:xfrm>
            <a:off x="330200" y="1473200"/>
            <a:ext cx="12344400" cy="79502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20" r:id="rId12"/>
    <p:sldLayoutId id="2147483721" r:id="rId13"/>
    <p:sldLayoutId id="2147483722" r:id="rId14"/>
  </p:sldLayoutIdLst>
  <p:transition spd="med">
    <p:dissolve/>
  </p:transition>
  <p:txStyles>
    <p:titleStyle>
      <a:lvl1pPr algn="ctr" rtl="0" fontAlgn="base">
        <a:spcBef>
          <a:spcPts val="1200"/>
        </a:spcBef>
        <a:spcAft>
          <a:spcPct val="0"/>
        </a:spcAft>
        <a:defRPr sz="5000" b="1">
          <a:solidFill>
            <a:srgbClr val="FFFFFF"/>
          </a:solidFill>
          <a:latin typeface="+mj-lt"/>
          <a:ea typeface="+mj-ea"/>
          <a:cs typeface="+mj-cs"/>
          <a:sym typeface="Arial" charset="0"/>
        </a:defRPr>
      </a:lvl1pPr>
      <a:lvl2pPr algn="ctr" rtl="0" fontAlgn="base">
        <a:spcBef>
          <a:spcPts val="1200"/>
        </a:spcBef>
        <a:spcAft>
          <a:spcPct val="0"/>
        </a:spcAft>
        <a:defRPr sz="5000" b="1">
          <a:solidFill>
            <a:srgbClr val="FFFFFF"/>
          </a:solidFill>
          <a:latin typeface="Arial" charset="0"/>
          <a:ea typeface="ヒラギノ角ゴ ProN W6" pitchFamily="-32" charset="-128"/>
          <a:sym typeface="Arial" charset="0"/>
        </a:defRPr>
      </a:lvl2pPr>
      <a:lvl3pPr algn="ctr" rtl="0" fontAlgn="base">
        <a:spcBef>
          <a:spcPts val="1200"/>
        </a:spcBef>
        <a:spcAft>
          <a:spcPct val="0"/>
        </a:spcAft>
        <a:defRPr sz="5000" b="1">
          <a:solidFill>
            <a:srgbClr val="FFFFFF"/>
          </a:solidFill>
          <a:latin typeface="Arial" charset="0"/>
          <a:ea typeface="ヒラギノ角ゴ ProN W6" pitchFamily="-32" charset="-128"/>
          <a:sym typeface="Arial" charset="0"/>
        </a:defRPr>
      </a:lvl3pPr>
      <a:lvl4pPr algn="ctr" rtl="0" fontAlgn="base">
        <a:spcBef>
          <a:spcPts val="1200"/>
        </a:spcBef>
        <a:spcAft>
          <a:spcPct val="0"/>
        </a:spcAft>
        <a:defRPr sz="5000" b="1">
          <a:solidFill>
            <a:srgbClr val="FFFFFF"/>
          </a:solidFill>
          <a:latin typeface="Arial" charset="0"/>
          <a:ea typeface="ヒラギノ角ゴ ProN W6" pitchFamily="-32" charset="-128"/>
          <a:sym typeface="Arial" charset="0"/>
        </a:defRPr>
      </a:lvl4pPr>
      <a:lvl5pPr algn="ctr" rtl="0" fontAlgn="base">
        <a:spcBef>
          <a:spcPts val="1200"/>
        </a:spcBef>
        <a:spcAft>
          <a:spcPct val="0"/>
        </a:spcAft>
        <a:defRPr sz="5000" b="1">
          <a:solidFill>
            <a:srgbClr val="FFFFFF"/>
          </a:solidFill>
          <a:latin typeface="Arial" charset="0"/>
          <a:ea typeface="ヒラギノ角ゴ ProN W6" pitchFamily="-32" charset="-128"/>
          <a:sym typeface="Arial" charset="0"/>
        </a:defRPr>
      </a:lvl5pPr>
      <a:lvl6pPr marL="457200" algn="ctr" rtl="0" fontAlgn="base">
        <a:spcBef>
          <a:spcPts val="1200"/>
        </a:spcBef>
        <a:spcAft>
          <a:spcPct val="0"/>
        </a:spcAft>
        <a:defRPr sz="5000" b="1">
          <a:solidFill>
            <a:srgbClr val="FFFFFF"/>
          </a:solidFill>
          <a:latin typeface="Arial" charset="0"/>
          <a:ea typeface="ヒラギノ角ゴ ProN W6" pitchFamily="-32" charset="-128"/>
          <a:sym typeface="Arial" charset="0"/>
        </a:defRPr>
      </a:lvl6pPr>
      <a:lvl7pPr marL="914400" algn="ctr" rtl="0" fontAlgn="base">
        <a:spcBef>
          <a:spcPts val="1200"/>
        </a:spcBef>
        <a:spcAft>
          <a:spcPct val="0"/>
        </a:spcAft>
        <a:defRPr sz="5000" b="1">
          <a:solidFill>
            <a:srgbClr val="FFFFFF"/>
          </a:solidFill>
          <a:latin typeface="Arial" charset="0"/>
          <a:ea typeface="ヒラギノ角ゴ ProN W6" pitchFamily="-32" charset="-128"/>
          <a:sym typeface="Arial" charset="0"/>
        </a:defRPr>
      </a:lvl7pPr>
      <a:lvl8pPr marL="1371600" algn="ctr" rtl="0" fontAlgn="base">
        <a:spcBef>
          <a:spcPts val="1200"/>
        </a:spcBef>
        <a:spcAft>
          <a:spcPct val="0"/>
        </a:spcAft>
        <a:defRPr sz="5000" b="1">
          <a:solidFill>
            <a:srgbClr val="FFFFFF"/>
          </a:solidFill>
          <a:latin typeface="Arial" charset="0"/>
          <a:ea typeface="ヒラギノ角ゴ ProN W6" pitchFamily="-32" charset="-128"/>
          <a:sym typeface="Arial" charset="0"/>
        </a:defRPr>
      </a:lvl8pPr>
      <a:lvl9pPr marL="1828800" algn="ctr" rtl="0" fontAlgn="base">
        <a:spcBef>
          <a:spcPts val="1200"/>
        </a:spcBef>
        <a:spcAft>
          <a:spcPct val="0"/>
        </a:spcAft>
        <a:defRPr sz="5000" b="1">
          <a:solidFill>
            <a:srgbClr val="FFFFFF"/>
          </a:solidFill>
          <a:latin typeface="Arial" charset="0"/>
          <a:ea typeface="ヒラギノ角ゴ ProN W6" pitchFamily="-32" charset="-128"/>
          <a:sym typeface="Arial" charset="0"/>
        </a:defRPr>
      </a:lvl9pPr>
    </p:titleStyle>
    <p:bodyStyle>
      <a:lvl1pPr marL="457200" indent="-457200" algn="l" rtl="0" fontAlgn="base">
        <a:lnSpc>
          <a:spcPct val="90000"/>
        </a:lnSpc>
        <a:spcBef>
          <a:spcPts val="1600"/>
        </a:spcBef>
        <a:spcAft>
          <a:spcPct val="0"/>
        </a:spcAft>
        <a:buClr>
          <a:srgbClr val="009FC3"/>
        </a:buClr>
        <a:buSzPct val="100000"/>
        <a:buFont typeface="Lucida Grande CE" pitchFamily="-32" charset="-18"/>
        <a:buChar char="‣"/>
        <a:defRPr sz="3000">
          <a:solidFill>
            <a:srgbClr val="131313"/>
          </a:solidFill>
          <a:latin typeface="+mn-lt"/>
          <a:ea typeface="+mn-ea"/>
          <a:cs typeface="+mn-cs"/>
          <a:sym typeface="Arial" charset="0"/>
        </a:defRPr>
      </a:lvl1pPr>
      <a:lvl2pPr marL="635000" indent="-457200" algn="l" rtl="0" fontAlgn="base">
        <a:lnSpc>
          <a:spcPct val="90000"/>
        </a:lnSpc>
        <a:spcBef>
          <a:spcPts val="1600"/>
        </a:spcBef>
        <a:spcAft>
          <a:spcPct val="0"/>
        </a:spcAft>
        <a:buClr>
          <a:srgbClr val="009FC3"/>
        </a:buClr>
        <a:buSzPct val="100000"/>
        <a:buFont typeface="Arial" charset="0"/>
        <a:buChar char="-"/>
        <a:defRPr sz="3000">
          <a:solidFill>
            <a:srgbClr val="131313"/>
          </a:solidFill>
          <a:latin typeface="+mn-lt"/>
          <a:ea typeface="+mn-ea"/>
          <a:sym typeface="Arial" charset="0"/>
        </a:defRPr>
      </a:lvl2pPr>
      <a:lvl3pPr marL="863600" indent="-457200" algn="l" rtl="0" fontAlgn="base">
        <a:lnSpc>
          <a:spcPct val="90000"/>
        </a:lnSpc>
        <a:spcBef>
          <a:spcPts val="1600"/>
        </a:spcBef>
        <a:spcAft>
          <a:spcPct val="0"/>
        </a:spcAft>
        <a:buClr>
          <a:srgbClr val="009FC3"/>
        </a:buClr>
        <a:buSzPct val="100000"/>
        <a:buFont typeface="Arial" charset="0"/>
        <a:buChar char="-"/>
        <a:defRPr sz="3000">
          <a:solidFill>
            <a:srgbClr val="131313"/>
          </a:solidFill>
          <a:latin typeface="+mn-lt"/>
          <a:ea typeface="+mn-ea"/>
          <a:sym typeface="Arial" charset="0"/>
        </a:defRPr>
      </a:lvl3pPr>
      <a:lvl4pPr marL="1092200" indent="-457200" algn="l" rtl="0" fontAlgn="base">
        <a:lnSpc>
          <a:spcPct val="90000"/>
        </a:lnSpc>
        <a:spcBef>
          <a:spcPts val="1600"/>
        </a:spcBef>
        <a:spcAft>
          <a:spcPct val="0"/>
        </a:spcAft>
        <a:buClr>
          <a:srgbClr val="009FC3"/>
        </a:buClr>
        <a:buSzPct val="100000"/>
        <a:buFont typeface="Arial" charset="0"/>
        <a:buChar char="-"/>
        <a:defRPr sz="3000">
          <a:solidFill>
            <a:srgbClr val="131313"/>
          </a:solidFill>
          <a:latin typeface="+mn-lt"/>
          <a:ea typeface="+mn-ea"/>
          <a:sym typeface="Arial" charset="0"/>
        </a:defRPr>
      </a:lvl4pPr>
      <a:lvl5pPr marL="1320800" indent="-457200" algn="l" rtl="0" fontAlgn="base">
        <a:lnSpc>
          <a:spcPct val="90000"/>
        </a:lnSpc>
        <a:spcBef>
          <a:spcPts val="1600"/>
        </a:spcBef>
        <a:spcAft>
          <a:spcPct val="0"/>
        </a:spcAft>
        <a:buClr>
          <a:srgbClr val="009FC3"/>
        </a:buClr>
        <a:buSzPct val="100000"/>
        <a:buFont typeface="Arial" charset="0"/>
        <a:buChar char="-"/>
        <a:defRPr sz="3000">
          <a:solidFill>
            <a:srgbClr val="131313"/>
          </a:solidFill>
          <a:latin typeface="+mn-lt"/>
          <a:ea typeface="+mn-ea"/>
          <a:sym typeface="Arial" charset="0"/>
        </a:defRPr>
      </a:lvl5pPr>
      <a:lvl6pPr marL="1778000" indent="-457200" algn="l" rtl="0" fontAlgn="base">
        <a:lnSpc>
          <a:spcPct val="90000"/>
        </a:lnSpc>
        <a:spcBef>
          <a:spcPts val="1600"/>
        </a:spcBef>
        <a:spcAft>
          <a:spcPct val="0"/>
        </a:spcAft>
        <a:buClr>
          <a:srgbClr val="009FC3"/>
        </a:buClr>
        <a:buSzPct val="100000"/>
        <a:buFont typeface="Arial" charset="0"/>
        <a:buChar char="-"/>
        <a:defRPr sz="3000">
          <a:solidFill>
            <a:srgbClr val="131313"/>
          </a:solidFill>
          <a:latin typeface="+mn-lt"/>
          <a:ea typeface="+mn-ea"/>
          <a:sym typeface="Arial" charset="0"/>
        </a:defRPr>
      </a:lvl6pPr>
      <a:lvl7pPr marL="2235200" indent="-457200" algn="l" rtl="0" fontAlgn="base">
        <a:lnSpc>
          <a:spcPct val="90000"/>
        </a:lnSpc>
        <a:spcBef>
          <a:spcPts val="1600"/>
        </a:spcBef>
        <a:spcAft>
          <a:spcPct val="0"/>
        </a:spcAft>
        <a:buClr>
          <a:srgbClr val="009FC3"/>
        </a:buClr>
        <a:buSzPct val="100000"/>
        <a:buFont typeface="Arial" charset="0"/>
        <a:buChar char="-"/>
        <a:defRPr sz="3000">
          <a:solidFill>
            <a:srgbClr val="131313"/>
          </a:solidFill>
          <a:latin typeface="+mn-lt"/>
          <a:ea typeface="+mn-ea"/>
          <a:sym typeface="Arial" charset="0"/>
        </a:defRPr>
      </a:lvl7pPr>
      <a:lvl8pPr marL="2692400" indent="-457200" algn="l" rtl="0" fontAlgn="base">
        <a:lnSpc>
          <a:spcPct val="90000"/>
        </a:lnSpc>
        <a:spcBef>
          <a:spcPts val="1600"/>
        </a:spcBef>
        <a:spcAft>
          <a:spcPct val="0"/>
        </a:spcAft>
        <a:buClr>
          <a:srgbClr val="009FC3"/>
        </a:buClr>
        <a:buSzPct val="100000"/>
        <a:buFont typeface="Arial" charset="0"/>
        <a:buChar char="-"/>
        <a:defRPr sz="3000">
          <a:solidFill>
            <a:srgbClr val="131313"/>
          </a:solidFill>
          <a:latin typeface="+mn-lt"/>
          <a:ea typeface="+mn-ea"/>
          <a:sym typeface="Arial" charset="0"/>
        </a:defRPr>
      </a:lvl8pPr>
      <a:lvl9pPr marL="3149600" indent="-457200" algn="l" rtl="0" fontAlgn="base">
        <a:lnSpc>
          <a:spcPct val="90000"/>
        </a:lnSpc>
        <a:spcBef>
          <a:spcPts val="1600"/>
        </a:spcBef>
        <a:spcAft>
          <a:spcPct val="0"/>
        </a:spcAft>
        <a:buClr>
          <a:srgbClr val="009FC3"/>
        </a:buClr>
        <a:buSzPct val="100000"/>
        <a:buFont typeface="Arial" charset="0"/>
        <a:buChar char="-"/>
        <a:defRPr sz="3000">
          <a:solidFill>
            <a:srgbClr val="131313"/>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hyperlink" Target="http://en.wikipedia.org/wiki/File:Flag_of_Hong_Kong.svg" TargetMode="External"/><Relationship Id="rId26" Type="http://schemas.openxmlformats.org/officeDocument/2006/relationships/hyperlink" Target="http://en.wikipedia.org/wiki/File:Flag_of_Poland.svg" TargetMode="External"/><Relationship Id="rId39" Type="http://schemas.openxmlformats.org/officeDocument/2006/relationships/image" Target="../media/image77.png"/><Relationship Id="rId21" Type="http://schemas.openxmlformats.org/officeDocument/2006/relationships/image" Target="../media/image68.png"/><Relationship Id="rId34" Type="http://schemas.openxmlformats.org/officeDocument/2006/relationships/hyperlink" Target="http://en.wikipedia.org/wiki/File:Flag_of_France.svg" TargetMode="External"/><Relationship Id="rId42" Type="http://schemas.openxmlformats.org/officeDocument/2006/relationships/hyperlink" Target="http://en.wikipedia.org/wiki/File:Flag_of_Austria.svg" TargetMode="External"/><Relationship Id="rId47" Type="http://schemas.openxmlformats.org/officeDocument/2006/relationships/image" Target="../media/image81.png"/><Relationship Id="rId50" Type="http://schemas.openxmlformats.org/officeDocument/2006/relationships/hyperlink" Target="http://en.wikipedia.org/wiki/File:Flag_of_Greece.svg" TargetMode="External"/><Relationship Id="rId55" Type="http://schemas.openxmlformats.org/officeDocument/2006/relationships/image" Target="../media/image85.png"/><Relationship Id="rId7" Type="http://schemas.openxmlformats.org/officeDocument/2006/relationships/image" Target="../media/image61.png"/><Relationship Id="rId2" Type="http://schemas.openxmlformats.org/officeDocument/2006/relationships/notesSlide" Target="../notesSlides/notesSlide10.xml"/><Relationship Id="rId16" Type="http://schemas.openxmlformats.org/officeDocument/2006/relationships/hyperlink" Target="http://en.wikipedia.org/wiki/File:Flag_of_India.svg" TargetMode="External"/><Relationship Id="rId20" Type="http://schemas.openxmlformats.org/officeDocument/2006/relationships/hyperlink" Target="http://en.wikipedia.org/wiki/File:Flag_of_the_Republic_of_China.svg" TargetMode="External"/><Relationship Id="rId29" Type="http://schemas.openxmlformats.org/officeDocument/2006/relationships/image" Target="../media/image72.png"/><Relationship Id="rId41" Type="http://schemas.openxmlformats.org/officeDocument/2006/relationships/image" Target="../media/image78.png"/><Relationship Id="rId54" Type="http://schemas.openxmlformats.org/officeDocument/2006/relationships/hyperlink" Target="http://en.wikipedia.org/wiki/File:Flag_of_Luxembourg.svg" TargetMode="External"/><Relationship Id="rId1" Type="http://schemas.openxmlformats.org/officeDocument/2006/relationships/slideLayout" Target="../slideLayouts/slideLayout18.xml"/><Relationship Id="rId6" Type="http://schemas.openxmlformats.org/officeDocument/2006/relationships/hyperlink" Target="http://en.wikipedia.org/wiki/File:Flag_of_Canada.svg" TargetMode="External"/><Relationship Id="rId11" Type="http://schemas.openxmlformats.org/officeDocument/2006/relationships/image" Target="../media/image63.png"/><Relationship Id="rId24" Type="http://schemas.openxmlformats.org/officeDocument/2006/relationships/hyperlink" Target="http://en.wikipedia.org/wiki/File:Flag_of_New_Zealand.svg" TargetMode="External"/><Relationship Id="rId32" Type="http://schemas.openxmlformats.org/officeDocument/2006/relationships/hyperlink" Target="http://en.wikipedia.org/wiki/File:Flag_of_Germany.svg" TargetMode="External"/><Relationship Id="rId37" Type="http://schemas.openxmlformats.org/officeDocument/2006/relationships/image" Target="../media/image76.png"/><Relationship Id="rId40" Type="http://schemas.openxmlformats.org/officeDocument/2006/relationships/hyperlink" Target="http://en.wikipedia.org/wiki/File:Flag_of_the_Netherlands.svg" TargetMode="External"/><Relationship Id="rId45" Type="http://schemas.openxmlformats.org/officeDocument/2006/relationships/image" Target="../media/image80.png"/><Relationship Id="rId53" Type="http://schemas.openxmlformats.org/officeDocument/2006/relationships/image" Target="../media/image84.png"/><Relationship Id="rId58" Type="http://schemas.openxmlformats.org/officeDocument/2006/relationships/hyperlink" Target="http://en.wikipedia.org/wiki/File:Flag_of_Sweden.svg" TargetMode="External"/><Relationship Id="rId5" Type="http://schemas.openxmlformats.org/officeDocument/2006/relationships/image" Target="../media/image60.png"/><Relationship Id="rId15" Type="http://schemas.openxmlformats.org/officeDocument/2006/relationships/image" Target="../media/image65.png"/><Relationship Id="rId23" Type="http://schemas.openxmlformats.org/officeDocument/2006/relationships/image" Target="../media/image69.png"/><Relationship Id="rId28" Type="http://schemas.openxmlformats.org/officeDocument/2006/relationships/hyperlink" Target="http://en.wikipedia.org/wiki/File:Flag_of_Portugal.svg" TargetMode="External"/><Relationship Id="rId36" Type="http://schemas.openxmlformats.org/officeDocument/2006/relationships/hyperlink" Target="http://en.wikipedia.org/wiki/File:Flag_of_Spain.svg" TargetMode="External"/><Relationship Id="rId49" Type="http://schemas.openxmlformats.org/officeDocument/2006/relationships/image" Target="../media/image82.png"/><Relationship Id="rId57" Type="http://schemas.openxmlformats.org/officeDocument/2006/relationships/image" Target="../media/image86.png"/><Relationship Id="rId61" Type="http://schemas.openxmlformats.org/officeDocument/2006/relationships/image" Target="../media/image88.png"/><Relationship Id="rId10" Type="http://schemas.openxmlformats.org/officeDocument/2006/relationships/hyperlink" Target="http://en.wikipedia.org/wiki/File:Flag_of_Mexico.svg" TargetMode="External"/><Relationship Id="rId19" Type="http://schemas.openxmlformats.org/officeDocument/2006/relationships/image" Target="../media/image67.png"/><Relationship Id="rId31" Type="http://schemas.openxmlformats.org/officeDocument/2006/relationships/image" Target="../media/image73.png"/><Relationship Id="rId44" Type="http://schemas.openxmlformats.org/officeDocument/2006/relationships/hyperlink" Target="http://en.wikipedia.org/wiki/File:Flag_of_Belgium.svg" TargetMode="External"/><Relationship Id="rId52" Type="http://schemas.openxmlformats.org/officeDocument/2006/relationships/hyperlink" Target="http://en.wikipedia.org/wiki/File:Flag_of_Ireland.svg" TargetMode="External"/><Relationship Id="rId60" Type="http://schemas.openxmlformats.org/officeDocument/2006/relationships/hyperlink" Target="http://en.wikipedia.org/wiki/File:Flag_of_Switzerland.svg" TargetMode="External"/><Relationship Id="rId4" Type="http://schemas.openxmlformats.org/officeDocument/2006/relationships/hyperlink" Target="http://en.wikipedia.org/wiki/File:Flag_of_the_United_States.svg" TargetMode="External"/><Relationship Id="rId9" Type="http://schemas.openxmlformats.org/officeDocument/2006/relationships/image" Target="../media/image62.png"/><Relationship Id="rId14" Type="http://schemas.openxmlformats.org/officeDocument/2006/relationships/hyperlink" Target="http://en.wikipedia.org/wiki/File:Flag_of_Australia.svg" TargetMode="External"/><Relationship Id="rId22" Type="http://schemas.openxmlformats.org/officeDocument/2006/relationships/hyperlink" Target="http://en.wikipedia.org/wiki/File:Flag_of_Singapore.svg" TargetMode="External"/><Relationship Id="rId27" Type="http://schemas.openxmlformats.org/officeDocument/2006/relationships/image" Target="../media/image71.png"/><Relationship Id="rId30" Type="http://schemas.openxmlformats.org/officeDocument/2006/relationships/hyperlink" Target="http://en.wikipedia.org/wiki/File:Flag_of_the_United_Kingdom.svg" TargetMode="External"/><Relationship Id="rId35" Type="http://schemas.openxmlformats.org/officeDocument/2006/relationships/image" Target="../media/image75.png"/><Relationship Id="rId43" Type="http://schemas.openxmlformats.org/officeDocument/2006/relationships/image" Target="../media/image79.png"/><Relationship Id="rId48" Type="http://schemas.openxmlformats.org/officeDocument/2006/relationships/hyperlink" Target="http://en.wikipedia.org/wiki/File:Flag_of_Finland.svg" TargetMode="External"/><Relationship Id="rId56" Type="http://schemas.openxmlformats.org/officeDocument/2006/relationships/hyperlink" Target="http://en.wikipedia.org/wiki/File:Flag_of_Norway.svg" TargetMode="External"/><Relationship Id="rId8" Type="http://schemas.openxmlformats.org/officeDocument/2006/relationships/hyperlink" Target="http://en.wikipedia.org/wiki/File:Flag_of_Brazil.svg" TargetMode="External"/><Relationship Id="rId51" Type="http://schemas.openxmlformats.org/officeDocument/2006/relationships/image" Target="../media/image83.png"/><Relationship Id="rId3" Type="http://schemas.openxmlformats.org/officeDocument/2006/relationships/image" Target="../media/image59.png"/><Relationship Id="rId12" Type="http://schemas.openxmlformats.org/officeDocument/2006/relationships/hyperlink" Target="http://en.wikipedia.org/wiki/File:Flag_of_Japan.svg" TargetMode="External"/><Relationship Id="rId17" Type="http://schemas.openxmlformats.org/officeDocument/2006/relationships/image" Target="../media/image66.png"/><Relationship Id="rId25" Type="http://schemas.openxmlformats.org/officeDocument/2006/relationships/image" Target="../media/image70.png"/><Relationship Id="rId33" Type="http://schemas.openxmlformats.org/officeDocument/2006/relationships/image" Target="../media/image74.png"/><Relationship Id="rId38" Type="http://schemas.openxmlformats.org/officeDocument/2006/relationships/hyperlink" Target="http://en.wikipedia.org/wiki/File:Flag_of_Italy.svg" TargetMode="External"/><Relationship Id="rId46" Type="http://schemas.openxmlformats.org/officeDocument/2006/relationships/hyperlink" Target="http://en.wikipedia.org/wiki/File:Flag_of_Danmark.svg" TargetMode="External"/><Relationship Id="rId59" Type="http://schemas.openxmlformats.org/officeDocument/2006/relationships/image" Target="../media/image87.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developer.windowsmobile.com/"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QuickStyle" Target="../diagrams/quickStyle4.xml"/><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diagramLayout" Target="../diagrams/layout4.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Data" Target="../diagrams/data4.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openxmlformats.org/officeDocument/2006/relationships/diagramColors" Target="../diagrams/colors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notesSlide" Target="../notesSlides/notesSlide2.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slideLayout" Target="../slideLayouts/slideLayout17.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93.png"/><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developer.windowsmobile.com/" TargetMode="External"/><Relationship Id="rId2" Type="http://schemas.openxmlformats.org/officeDocument/2006/relationships/image" Target="../media/image9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blogs.msdn.com/windowsmobile" TargetMode="External"/><Relationship Id="rId2" Type="http://schemas.openxmlformats.org/officeDocument/2006/relationships/hyperlink" Target="http://developer.windowsmobile.com/" TargetMode="External"/><Relationship Id="rId1" Type="http://schemas.openxmlformats.org/officeDocument/2006/relationships/slideLayout" Target="../slideLayouts/slideLayout18.xml"/><Relationship Id="rId5" Type="http://schemas.openxmlformats.org/officeDocument/2006/relationships/image" Target="../media/image95.png"/><Relationship Id="rId4" Type="http://schemas.openxmlformats.org/officeDocument/2006/relationships/hyperlink" Target="http://twitter.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17.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5575300" y="4572000"/>
            <a:ext cx="6845300" cy="16256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smtClean="0">
                <a:ln>
                  <a:noFill/>
                </a:ln>
                <a:solidFill>
                  <a:srgbClr val="000406"/>
                </a:solidFill>
                <a:effectLst/>
                <a:uLnTx/>
                <a:uFillTx/>
                <a:latin typeface="+mj-lt"/>
                <a:ea typeface="+mj-ea"/>
                <a:cs typeface="+mj-cs"/>
                <a:sym typeface="Arial" charset="0"/>
              </a:rPr>
              <a:t>Distributing and Monetizing Applications through the Windows® Marketplace for Mobile</a:t>
            </a:r>
            <a:endParaRPr kumimoji="0" lang="en-US" sz="4000" b="1" i="0" u="none" strike="noStrike" kern="0" cap="none" spc="0" normalizeH="0" baseline="0" noProof="0" dirty="0">
              <a:ln>
                <a:noFill/>
              </a:ln>
              <a:solidFill>
                <a:srgbClr val="000406"/>
              </a:solidFill>
              <a:effectLst/>
              <a:uLnTx/>
              <a:uFillTx/>
              <a:latin typeface="+mj-lt"/>
              <a:ea typeface="+mj-ea"/>
              <a:cs typeface="+mj-cs"/>
              <a:sym typeface="Arial" charset="0"/>
            </a:endParaRPr>
          </a:p>
        </p:txBody>
      </p:sp>
      <p:sp>
        <p:nvSpPr>
          <p:cNvPr id="5" name="Rectangle 2"/>
          <p:cNvSpPr txBox="1">
            <a:spLocks noChangeArrowheads="1"/>
          </p:cNvSpPr>
          <p:nvPr/>
        </p:nvSpPr>
        <p:spPr bwMode="auto">
          <a:xfrm>
            <a:off x="5588000" y="6489700"/>
            <a:ext cx="6858000" cy="11303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406"/>
                </a:solidFill>
                <a:effectLst/>
                <a:uLnTx/>
                <a:uFillTx/>
                <a:latin typeface="+mn-lt"/>
                <a:ea typeface="+mn-ea"/>
                <a:cs typeface="+mn-cs"/>
                <a:sym typeface="Arial" charset="0"/>
              </a:rPr>
              <a:t>Daniel Bouie &amp; John Bruno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406"/>
                </a:solidFill>
                <a:effectLst/>
                <a:uLnTx/>
                <a:uFillTx/>
                <a:latin typeface="+mn-lt"/>
                <a:ea typeface="+mn-ea"/>
                <a:cs typeface="+mn-cs"/>
                <a:sym typeface="Arial" charset="0"/>
              </a:rPr>
              <a:t>Microsoft</a:t>
            </a:r>
            <a:endParaRPr kumimoji="0" lang="en-US" sz="3600" b="0" i="0" u="none" strike="noStrike" kern="0" cap="none" spc="0" normalizeH="0" baseline="0" noProof="0" dirty="0">
              <a:ln>
                <a:noFill/>
              </a:ln>
              <a:solidFill>
                <a:srgbClr val="000406"/>
              </a:solidFill>
              <a:effectLst/>
              <a:uLnTx/>
              <a:uFillTx/>
              <a:latin typeface="+mn-lt"/>
              <a:ea typeface="+mn-ea"/>
              <a:cs typeface="+mn-cs"/>
              <a:sym typeface="Arial"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12987" y="3121423"/>
            <a:ext cx="12137813" cy="3431777"/>
          </a:xfrm>
        </p:spPr>
        <p:txBody>
          <a:bodyPr/>
          <a:lstStyle/>
          <a:p>
            <a:r>
              <a:rPr lang="en-US" sz="4800" dirty="0" smtClean="0"/>
              <a:t>Centralized developer portal for one-stop publishing and app management</a:t>
            </a:r>
          </a:p>
          <a:p>
            <a:r>
              <a:rPr lang="en-US" sz="4800" dirty="0" smtClean="0"/>
              <a:t>Transparent policies for the types of applications allowed in the catalog</a:t>
            </a:r>
          </a:p>
          <a:p>
            <a:r>
              <a:rPr lang="en-US" sz="4800" dirty="0" smtClean="0"/>
              <a:t>SDKs, documentation &amp; support</a:t>
            </a:r>
            <a:endParaRPr lang="en-US" sz="4800" dirty="0"/>
          </a:p>
        </p:txBody>
      </p:sp>
      <p:sp>
        <p:nvSpPr>
          <p:cNvPr id="5" name="Title 72"/>
          <p:cNvSpPr txBox="1">
            <a:spLocks/>
          </p:cNvSpPr>
          <p:nvPr/>
        </p:nvSpPr>
        <p:spPr>
          <a:xfrm>
            <a:off x="1893146" y="180454"/>
            <a:ext cx="11010054" cy="103874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75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Transparent</a:t>
            </a:r>
            <a:endParaRPr lang="en-US" sz="75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
        <p:nvSpPr>
          <p:cNvPr id="6" name="Title 72"/>
          <p:cNvSpPr txBox="1">
            <a:spLocks/>
          </p:cNvSpPr>
          <p:nvPr/>
        </p:nvSpPr>
        <p:spPr>
          <a:xfrm>
            <a:off x="1888067" y="1191703"/>
            <a:ext cx="12462933" cy="637097"/>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4600" b="1" spc="-213" dirty="0" smtClean="0">
                <a:ln w="3175">
                  <a:noFill/>
                </a:ln>
                <a:solidFill>
                  <a:srgbClr val="1EA7D2"/>
                </a:solidFill>
                <a:effectLst>
                  <a:outerShdw blurRad="50800" dist="38100" dir="2700000" algn="tl" rotWithShape="0">
                    <a:prstClr val="black">
                      <a:alpha val="40000"/>
                    </a:prstClr>
                  </a:outerShdw>
                </a:effectLst>
                <a:latin typeface="Segoe Condensed" pitchFamily="34" charset="0"/>
                <a:ea typeface="+mn-ea"/>
                <a:cs typeface="Arial" charset="0"/>
              </a:rPr>
              <a:t>Processes and Policies</a:t>
            </a:r>
            <a:endParaRPr lang="en-US" sz="4600" b="1" spc="-213" dirty="0">
              <a:ln w="3175">
                <a:noFill/>
              </a:ln>
              <a:solidFill>
                <a:srgbClr val="1EA7D2"/>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450" decel="100000" fill="hold"/>
                                        <p:tgtEl>
                                          <p:spTgt spid="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450" decel="100000" fill="hold"/>
                                        <p:tgtEl>
                                          <p:spTgt spid="6"/>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17" presetID="1" presetClass="entr"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png"/>
          <p:cNvPicPr>
            <a:picLocks noChangeAspect="1"/>
          </p:cNvPicPr>
          <p:nvPr/>
        </p:nvPicPr>
        <p:blipFill>
          <a:blip r:embed="rId3"/>
          <a:stretch>
            <a:fillRect/>
          </a:stretch>
        </p:blipFill>
        <p:spPr>
          <a:xfrm>
            <a:off x="0" y="3359574"/>
            <a:ext cx="13004800" cy="6306249"/>
          </a:xfrm>
          <a:prstGeom prst="rect">
            <a:avLst/>
          </a:prstGeom>
        </p:spPr>
      </p:pic>
      <p:grpSp>
        <p:nvGrpSpPr>
          <p:cNvPr id="4" name="Group 3"/>
          <p:cNvGrpSpPr/>
          <p:nvPr/>
        </p:nvGrpSpPr>
        <p:grpSpPr>
          <a:xfrm>
            <a:off x="1364227" y="6359851"/>
            <a:ext cx="1083733" cy="975360"/>
            <a:chOff x="762000" y="5562600"/>
            <a:chExt cx="762000" cy="685800"/>
          </a:xfrm>
        </p:grpSpPr>
        <p:sp>
          <p:nvSpPr>
            <p:cNvPr id="5" name="Rectangle 4"/>
            <p:cNvSpPr/>
            <p:nvPr/>
          </p:nvSpPr>
          <p:spPr bwMode="auto">
            <a:xfrm>
              <a:off x="762000" y="5562600"/>
              <a:ext cx="762000" cy="685800"/>
            </a:xfrm>
            <a:prstGeom prst="rect">
              <a:avLst/>
            </a:prstGeom>
            <a:solidFill>
              <a:srgbClr val="FFFFFF">
                <a:alpha val="30196"/>
              </a:srgbClr>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1300032"/>
              <a:endParaRPr lang="en-US" sz="3300" dirty="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104"/>
            <p:cNvGrpSpPr/>
            <p:nvPr/>
          </p:nvGrpSpPr>
          <p:grpSpPr>
            <a:xfrm>
              <a:off x="914400" y="6096000"/>
              <a:ext cx="297572" cy="97382"/>
              <a:chOff x="381000" y="5715000"/>
              <a:chExt cx="297572" cy="97382"/>
            </a:xfrm>
          </p:grpSpPr>
          <p:pic>
            <p:nvPicPr>
              <p:cNvPr id="16" name="Picture 11" descr="Flag of the United States">
                <a:hlinkClick r:id="rId4" tooltip="Flag of the United States"/>
              </p:cNvPr>
              <p:cNvPicPr>
                <a:picLocks noChangeAspect="1" noChangeArrowheads="1"/>
              </p:cNvPicPr>
              <p:nvPr/>
            </p:nvPicPr>
            <p:blipFill>
              <a:blip r:embed="rId5" cstate="print"/>
              <a:srcRect/>
              <a:stretch>
                <a:fillRect/>
              </a:stretch>
            </p:blipFill>
            <p:spPr bwMode="auto">
              <a:xfrm>
                <a:off x="381000" y="5720933"/>
                <a:ext cx="152400" cy="80467"/>
              </a:xfrm>
              <a:prstGeom prst="rect">
                <a:avLst/>
              </a:prstGeom>
              <a:noFill/>
            </p:spPr>
          </p:pic>
          <p:sp>
            <p:nvSpPr>
              <p:cNvPr id="17" name="TextBox 16"/>
              <p:cNvSpPr txBox="1"/>
              <p:nvPr/>
            </p:nvSpPr>
            <p:spPr>
              <a:xfrm>
                <a:off x="533400" y="5715000"/>
                <a:ext cx="145172" cy="97382"/>
              </a:xfrm>
              <a:prstGeom prst="rect">
                <a:avLst/>
              </a:prstGeom>
              <a:noFill/>
            </p:spPr>
            <p:txBody>
              <a:bodyPr wrap="none" lIns="45720" tIns="0" rIns="0" bIns="0" rtlCol="0">
                <a:spAutoFit/>
              </a:bodyPr>
              <a:lstStyle/>
              <a:p>
                <a:r>
                  <a:rPr lang="en-US" sz="900" b="1" dirty="0"/>
                  <a:t>US</a:t>
                </a:r>
              </a:p>
            </p:txBody>
          </p:sp>
        </p:grpSp>
        <p:grpSp>
          <p:nvGrpSpPr>
            <p:cNvPr id="7" name="Group 105"/>
            <p:cNvGrpSpPr/>
            <p:nvPr/>
          </p:nvGrpSpPr>
          <p:grpSpPr>
            <a:xfrm>
              <a:off x="914400" y="5801171"/>
              <a:ext cx="468893" cy="97382"/>
              <a:chOff x="381000" y="5867400"/>
              <a:chExt cx="468893" cy="97382"/>
            </a:xfrm>
          </p:grpSpPr>
          <p:pic>
            <p:nvPicPr>
              <p:cNvPr id="14" name="Picture 23" descr="Flag of Canada">
                <a:hlinkClick r:id="rId6" tooltip="Flag of Canada"/>
              </p:cNvPr>
              <p:cNvPicPr>
                <a:picLocks noChangeAspect="1" noChangeArrowheads="1"/>
              </p:cNvPicPr>
              <p:nvPr/>
            </p:nvPicPr>
            <p:blipFill>
              <a:blip r:embed="rId7" cstate="print"/>
              <a:srcRect/>
              <a:stretch>
                <a:fillRect/>
              </a:stretch>
            </p:blipFill>
            <p:spPr bwMode="auto">
              <a:xfrm>
                <a:off x="381000" y="5875161"/>
                <a:ext cx="152400" cy="76810"/>
              </a:xfrm>
              <a:prstGeom prst="rect">
                <a:avLst/>
              </a:prstGeom>
              <a:noFill/>
              <a:ln w="3175">
                <a:noFill/>
              </a:ln>
            </p:spPr>
          </p:pic>
          <p:sp>
            <p:nvSpPr>
              <p:cNvPr id="15" name="TextBox 14"/>
              <p:cNvSpPr txBox="1"/>
              <p:nvPr/>
            </p:nvSpPr>
            <p:spPr>
              <a:xfrm>
                <a:off x="533400" y="5867400"/>
                <a:ext cx="316493" cy="97382"/>
              </a:xfrm>
              <a:prstGeom prst="rect">
                <a:avLst/>
              </a:prstGeom>
              <a:noFill/>
            </p:spPr>
            <p:txBody>
              <a:bodyPr wrap="none" lIns="45720" tIns="0" rIns="0" bIns="0" rtlCol="0">
                <a:spAutoFit/>
              </a:bodyPr>
              <a:lstStyle/>
              <a:p>
                <a:r>
                  <a:rPr lang="en-US" sz="900" dirty="0"/>
                  <a:t>Canada</a:t>
                </a:r>
              </a:p>
            </p:txBody>
          </p:sp>
        </p:grpSp>
        <p:grpSp>
          <p:nvGrpSpPr>
            <p:cNvPr id="8" name="Group 106"/>
            <p:cNvGrpSpPr/>
            <p:nvPr/>
          </p:nvGrpSpPr>
          <p:grpSpPr>
            <a:xfrm>
              <a:off x="914400" y="5638800"/>
              <a:ext cx="387741" cy="107290"/>
              <a:chOff x="381000" y="6019800"/>
              <a:chExt cx="387741" cy="107290"/>
            </a:xfrm>
          </p:grpSpPr>
          <p:pic>
            <p:nvPicPr>
              <p:cNvPr id="12" name="Picture 33" descr="Flag of Brazil">
                <a:hlinkClick r:id="rId8" tooltip="Flag of Brazil"/>
              </p:cNvPr>
              <p:cNvPicPr>
                <a:picLocks noChangeAspect="1" noChangeArrowheads="1"/>
              </p:cNvPicPr>
              <p:nvPr/>
            </p:nvPicPr>
            <p:blipFill>
              <a:blip r:embed="rId9" cstate="print"/>
              <a:srcRect/>
              <a:stretch>
                <a:fillRect/>
              </a:stretch>
            </p:blipFill>
            <p:spPr bwMode="auto">
              <a:xfrm>
                <a:off x="381000" y="6019800"/>
                <a:ext cx="152400" cy="107290"/>
              </a:xfrm>
              <a:prstGeom prst="rect">
                <a:avLst/>
              </a:prstGeom>
              <a:noFill/>
            </p:spPr>
          </p:pic>
          <p:sp>
            <p:nvSpPr>
              <p:cNvPr id="13" name="TextBox 12"/>
              <p:cNvSpPr txBox="1"/>
              <p:nvPr/>
            </p:nvSpPr>
            <p:spPr>
              <a:xfrm>
                <a:off x="533400" y="6027279"/>
                <a:ext cx="235341" cy="97382"/>
              </a:xfrm>
              <a:prstGeom prst="rect">
                <a:avLst/>
              </a:prstGeom>
              <a:noFill/>
            </p:spPr>
            <p:txBody>
              <a:bodyPr wrap="none" lIns="45720" tIns="0" rIns="0" bIns="0" rtlCol="0">
                <a:spAutoFit/>
              </a:bodyPr>
              <a:lstStyle/>
              <a:p>
                <a:r>
                  <a:rPr lang="en-US" sz="900" dirty="0"/>
                  <a:t>Brazil</a:t>
                </a:r>
              </a:p>
            </p:txBody>
          </p:sp>
        </p:grpSp>
        <p:grpSp>
          <p:nvGrpSpPr>
            <p:cNvPr id="9" name="Group 107"/>
            <p:cNvGrpSpPr/>
            <p:nvPr/>
          </p:nvGrpSpPr>
          <p:grpSpPr>
            <a:xfrm>
              <a:off x="914400" y="5948585"/>
              <a:ext cx="457200" cy="97382"/>
              <a:chOff x="381000" y="6172200"/>
              <a:chExt cx="457200" cy="97382"/>
            </a:xfrm>
          </p:grpSpPr>
          <p:pic>
            <p:nvPicPr>
              <p:cNvPr id="10" name="Picture 41" descr="Flag of Mexico">
                <a:hlinkClick r:id="rId10" tooltip="Flag of Mexico"/>
              </p:cNvPr>
              <p:cNvPicPr>
                <a:picLocks noChangeAspect="1" noChangeArrowheads="1"/>
              </p:cNvPicPr>
              <p:nvPr/>
            </p:nvPicPr>
            <p:blipFill>
              <a:blip r:embed="rId11" cstate="print"/>
              <a:srcRect/>
              <a:stretch>
                <a:fillRect/>
              </a:stretch>
            </p:blipFill>
            <p:spPr bwMode="auto">
              <a:xfrm>
                <a:off x="381000" y="6175085"/>
                <a:ext cx="152400" cy="86563"/>
              </a:xfrm>
              <a:prstGeom prst="rect">
                <a:avLst/>
              </a:prstGeom>
              <a:noFill/>
            </p:spPr>
          </p:pic>
          <p:sp>
            <p:nvSpPr>
              <p:cNvPr id="11" name="TextBox 10"/>
              <p:cNvSpPr txBox="1"/>
              <p:nvPr/>
            </p:nvSpPr>
            <p:spPr>
              <a:xfrm>
                <a:off x="533400" y="6172200"/>
                <a:ext cx="304800" cy="97382"/>
              </a:xfrm>
              <a:prstGeom prst="rect">
                <a:avLst/>
              </a:prstGeom>
              <a:noFill/>
            </p:spPr>
            <p:txBody>
              <a:bodyPr wrap="square" lIns="45720" tIns="0" rIns="0" bIns="0" rtlCol="0">
                <a:spAutoFit/>
              </a:bodyPr>
              <a:lstStyle/>
              <a:p>
                <a:r>
                  <a:rPr lang="en-US" sz="900" dirty="0"/>
                  <a:t>Mexico</a:t>
                </a:r>
              </a:p>
            </p:txBody>
          </p:sp>
        </p:grpSp>
      </p:grpSp>
      <p:grpSp>
        <p:nvGrpSpPr>
          <p:cNvPr id="18" name="Group 17"/>
          <p:cNvGrpSpPr/>
          <p:nvPr/>
        </p:nvGrpSpPr>
        <p:grpSpPr>
          <a:xfrm>
            <a:off x="10620587" y="5527040"/>
            <a:ext cx="2167467" cy="1083733"/>
            <a:chOff x="2667000" y="5562600"/>
            <a:chExt cx="1524000" cy="762000"/>
          </a:xfrm>
        </p:grpSpPr>
        <p:sp>
          <p:nvSpPr>
            <p:cNvPr id="19" name="Rectangle 18"/>
            <p:cNvSpPr/>
            <p:nvPr/>
          </p:nvSpPr>
          <p:spPr bwMode="auto">
            <a:xfrm>
              <a:off x="2667000" y="5562600"/>
              <a:ext cx="1524000" cy="762000"/>
            </a:xfrm>
            <a:prstGeom prst="rect">
              <a:avLst/>
            </a:prstGeom>
            <a:solidFill>
              <a:srgbClr val="FFFFFF">
                <a:alpha val="30196"/>
              </a:srgbClr>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1300032"/>
              <a:endParaRPr lang="en-US" sz="3300" dirty="0">
                <a:solidFill>
                  <a:srgbClr val="FFFFFF"/>
                </a:solidFill>
                <a:effectLst>
                  <a:outerShdw blurRad="38100" dist="38100" dir="2700000" algn="tl">
                    <a:srgbClr val="000000">
                      <a:alpha val="43137"/>
                    </a:srgbClr>
                  </a:outerShdw>
                </a:effectLst>
                <a:latin typeface="Segoe" pitchFamily="34" charset="0"/>
              </a:endParaRPr>
            </a:p>
          </p:txBody>
        </p:sp>
        <p:grpSp>
          <p:nvGrpSpPr>
            <p:cNvPr id="20" name="Group 97"/>
            <p:cNvGrpSpPr/>
            <p:nvPr/>
          </p:nvGrpSpPr>
          <p:grpSpPr>
            <a:xfrm>
              <a:off x="2743200" y="6147206"/>
              <a:ext cx="405773" cy="101813"/>
              <a:chOff x="4114801" y="5715000"/>
              <a:chExt cx="405773" cy="101813"/>
            </a:xfrm>
          </p:grpSpPr>
          <p:pic>
            <p:nvPicPr>
              <p:cNvPr id="39" name="Picture 21" descr="Flag of Japan">
                <a:hlinkClick r:id="rId12" tooltip="Flag of Japan"/>
              </p:cNvPr>
              <p:cNvPicPr>
                <a:picLocks noChangeAspect="1" noChangeArrowheads="1"/>
              </p:cNvPicPr>
              <p:nvPr/>
            </p:nvPicPr>
            <p:blipFill>
              <a:blip r:embed="rId13" cstate="print"/>
              <a:srcRect/>
              <a:stretch>
                <a:fillRect/>
              </a:stretch>
            </p:blipFill>
            <p:spPr bwMode="auto">
              <a:xfrm>
                <a:off x="4114801" y="5715000"/>
                <a:ext cx="152400" cy="101194"/>
              </a:xfrm>
              <a:prstGeom prst="rect">
                <a:avLst/>
              </a:prstGeom>
              <a:noFill/>
              <a:ln w="3175">
                <a:solidFill>
                  <a:schemeClr val="tx1"/>
                </a:solidFill>
              </a:ln>
            </p:spPr>
          </p:pic>
          <p:sp>
            <p:nvSpPr>
              <p:cNvPr id="40" name="TextBox 24"/>
              <p:cNvSpPr txBox="1"/>
              <p:nvPr/>
            </p:nvSpPr>
            <p:spPr>
              <a:xfrm>
                <a:off x="4267200" y="5719431"/>
                <a:ext cx="253374" cy="97382"/>
              </a:xfrm>
              <a:prstGeom prst="rect">
                <a:avLst/>
              </a:prstGeom>
              <a:noFill/>
            </p:spPr>
            <p:txBody>
              <a:bodyPr wrap="none" lIns="45720" tIns="0" rIns="0" bIns="0" rtlCol="0">
                <a:spAutoFit/>
              </a:bodyPr>
              <a:lstStyle/>
              <a:p>
                <a:r>
                  <a:rPr lang="en-US" sz="900" dirty="0"/>
                  <a:t>Japan</a:t>
                </a:r>
              </a:p>
            </p:txBody>
          </p:sp>
        </p:grpSp>
        <p:grpSp>
          <p:nvGrpSpPr>
            <p:cNvPr id="21" name="Group 98"/>
            <p:cNvGrpSpPr/>
            <p:nvPr/>
          </p:nvGrpSpPr>
          <p:grpSpPr>
            <a:xfrm>
              <a:off x="2743200" y="5638800"/>
              <a:ext cx="500452" cy="97382"/>
              <a:chOff x="4114800" y="5867400"/>
              <a:chExt cx="500452" cy="97382"/>
            </a:xfrm>
          </p:grpSpPr>
          <p:pic>
            <p:nvPicPr>
              <p:cNvPr id="37" name="Picture 27" descr="Flag of Australia">
                <a:hlinkClick r:id="rId14" tooltip="Flag of Australia"/>
              </p:cNvPr>
              <p:cNvPicPr>
                <a:picLocks noChangeAspect="1" noChangeArrowheads="1"/>
              </p:cNvPicPr>
              <p:nvPr/>
            </p:nvPicPr>
            <p:blipFill>
              <a:blip r:embed="rId15" cstate="print"/>
              <a:srcRect/>
              <a:stretch>
                <a:fillRect/>
              </a:stretch>
            </p:blipFill>
            <p:spPr bwMode="auto">
              <a:xfrm>
                <a:off x="4114800" y="5875161"/>
                <a:ext cx="152400" cy="76810"/>
              </a:xfrm>
              <a:prstGeom prst="rect">
                <a:avLst/>
              </a:prstGeom>
              <a:noFill/>
            </p:spPr>
          </p:pic>
          <p:sp>
            <p:nvSpPr>
              <p:cNvPr id="38" name="TextBox 37"/>
              <p:cNvSpPr txBox="1"/>
              <p:nvPr/>
            </p:nvSpPr>
            <p:spPr>
              <a:xfrm>
                <a:off x="4267200" y="5867400"/>
                <a:ext cx="348052" cy="97382"/>
              </a:xfrm>
              <a:prstGeom prst="rect">
                <a:avLst/>
              </a:prstGeom>
              <a:noFill/>
            </p:spPr>
            <p:txBody>
              <a:bodyPr wrap="none" lIns="45720" tIns="0" rIns="0" bIns="0" rtlCol="0">
                <a:spAutoFit/>
              </a:bodyPr>
              <a:lstStyle/>
              <a:p>
                <a:r>
                  <a:rPr lang="en-US" sz="900" dirty="0"/>
                  <a:t>Australia</a:t>
                </a:r>
              </a:p>
            </p:txBody>
          </p:sp>
        </p:grpSp>
        <p:grpSp>
          <p:nvGrpSpPr>
            <p:cNvPr id="22" name="Group 99"/>
            <p:cNvGrpSpPr/>
            <p:nvPr/>
          </p:nvGrpSpPr>
          <p:grpSpPr>
            <a:xfrm>
              <a:off x="2743200" y="5974783"/>
              <a:ext cx="360690" cy="101813"/>
              <a:chOff x="4114800" y="6019800"/>
              <a:chExt cx="360690" cy="101813"/>
            </a:xfrm>
          </p:grpSpPr>
          <p:pic>
            <p:nvPicPr>
              <p:cNvPr id="35" name="Picture 29" descr="Flag of India">
                <a:hlinkClick r:id="rId16" tooltip="Flag of India"/>
              </p:cNvPr>
              <p:cNvPicPr>
                <a:picLocks noChangeAspect="1" noChangeArrowheads="1"/>
              </p:cNvPicPr>
              <p:nvPr/>
            </p:nvPicPr>
            <p:blipFill>
              <a:blip r:embed="rId17" cstate="print"/>
              <a:srcRect/>
              <a:stretch>
                <a:fillRect/>
              </a:stretch>
            </p:blipFill>
            <p:spPr bwMode="auto">
              <a:xfrm>
                <a:off x="4114800" y="6019800"/>
                <a:ext cx="152400" cy="101194"/>
              </a:xfrm>
              <a:prstGeom prst="rect">
                <a:avLst/>
              </a:prstGeom>
              <a:noFill/>
            </p:spPr>
          </p:pic>
          <p:sp>
            <p:nvSpPr>
              <p:cNvPr id="36" name="TextBox 35"/>
              <p:cNvSpPr txBox="1"/>
              <p:nvPr/>
            </p:nvSpPr>
            <p:spPr>
              <a:xfrm>
                <a:off x="4267200" y="6024231"/>
                <a:ext cx="208290" cy="97382"/>
              </a:xfrm>
              <a:prstGeom prst="rect">
                <a:avLst/>
              </a:prstGeom>
              <a:noFill/>
            </p:spPr>
            <p:txBody>
              <a:bodyPr wrap="none" lIns="45720" tIns="0" rIns="0" bIns="0" rtlCol="0">
                <a:spAutoFit/>
              </a:bodyPr>
              <a:lstStyle/>
              <a:p>
                <a:r>
                  <a:rPr lang="en-US" sz="900" dirty="0"/>
                  <a:t>India</a:t>
                </a:r>
              </a:p>
            </p:txBody>
          </p:sp>
        </p:grpSp>
        <p:grpSp>
          <p:nvGrpSpPr>
            <p:cNvPr id="23" name="Group 101"/>
            <p:cNvGrpSpPr/>
            <p:nvPr/>
          </p:nvGrpSpPr>
          <p:grpSpPr>
            <a:xfrm>
              <a:off x="2743200" y="5802361"/>
              <a:ext cx="590621" cy="101813"/>
              <a:chOff x="4114800" y="6324600"/>
              <a:chExt cx="590621" cy="101813"/>
            </a:xfrm>
          </p:grpSpPr>
          <p:pic>
            <p:nvPicPr>
              <p:cNvPr id="33" name="Picture 37" descr="Flag of Hong Kong">
                <a:hlinkClick r:id="rId18" tooltip="Flag of Hong Kong"/>
              </p:cNvPr>
              <p:cNvPicPr>
                <a:picLocks noChangeAspect="1" noChangeArrowheads="1"/>
              </p:cNvPicPr>
              <p:nvPr/>
            </p:nvPicPr>
            <p:blipFill>
              <a:blip r:embed="rId19" cstate="print"/>
              <a:srcRect/>
              <a:stretch>
                <a:fillRect/>
              </a:stretch>
            </p:blipFill>
            <p:spPr bwMode="auto">
              <a:xfrm>
                <a:off x="4114800" y="6324600"/>
                <a:ext cx="152400" cy="101194"/>
              </a:xfrm>
              <a:prstGeom prst="rect">
                <a:avLst/>
              </a:prstGeom>
              <a:noFill/>
            </p:spPr>
          </p:pic>
          <p:sp>
            <p:nvSpPr>
              <p:cNvPr id="34" name="TextBox 33"/>
              <p:cNvSpPr txBox="1"/>
              <p:nvPr/>
            </p:nvSpPr>
            <p:spPr>
              <a:xfrm>
                <a:off x="4267200" y="6329031"/>
                <a:ext cx="438221" cy="97382"/>
              </a:xfrm>
              <a:prstGeom prst="rect">
                <a:avLst/>
              </a:prstGeom>
              <a:noFill/>
            </p:spPr>
            <p:txBody>
              <a:bodyPr wrap="none" lIns="45720" tIns="0" rIns="0" bIns="0" rtlCol="0">
                <a:spAutoFit/>
              </a:bodyPr>
              <a:lstStyle/>
              <a:p>
                <a:r>
                  <a:rPr lang="en-US" sz="900" dirty="0"/>
                  <a:t>Hong Kong</a:t>
                </a:r>
              </a:p>
            </p:txBody>
          </p:sp>
        </p:grpSp>
        <p:grpSp>
          <p:nvGrpSpPr>
            <p:cNvPr id="24" name="Group 102"/>
            <p:cNvGrpSpPr/>
            <p:nvPr/>
          </p:nvGrpSpPr>
          <p:grpSpPr>
            <a:xfrm>
              <a:off x="3429000" y="5974514"/>
              <a:ext cx="446350" cy="101813"/>
              <a:chOff x="4114800" y="6355514"/>
              <a:chExt cx="446350" cy="101813"/>
            </a:xfrm>
          </p:grpSpPr>
          <p:pic>
            <p:nvPicPr>
              <p:cNvPr id="31" name="Picture 39" descr="Flag of Taiwan">
                <a:hlinkClick r:id="rId20" tooltip="Flag of Taiwan"/>
              </p:cNvPr>
              <p:cNvPicPr>
                <a:picLocks noChangeAspect="1" noChangeArrowheads="1"/>
              </p:cNvPicPr>
              <p:nvPr/>
            </p:nvPicPr>
            <p:blipFill>
              <a:blip r:embed="rId21" cstate="print"/>
              <a:srcRect/>
              <a:stretch>
                <a:fillRect/>
              </a:stretch>
            </p:blipFill>
            <p:spPr bwMode="auto">
              <a:xfrm>
                <a:off x="4114800" y="6355514"/>
                <a:ext cx="152400" cy="101194"/>
              </a:xfrm>
              <a:prstGeom prst="rect">
                <a:avLst/>
              </a:prstGeom>
              <a:noFill/>
            </p:spPr>
          </p:pic>
          <p:sp>
            <p:nvSpPr>
              <p:cNvPr id="32" name="TextBox 31"/>
              <p:cNvSpPr txBox="1"/>
              <p:nvPr/>
            </p:nvSpPr>
            <p:spPr>
              <a:xfrm>
                <a:off x="4267200" y="6359945"/>
                <a:ext cx="293950" cy="97382"/>
              </a:xfrm>
              <a:prstGeom prst="rect">
                <a:avLst/>
              </a:prstGeom>
              <a:noFill/>
            </p:spPr>
            <p:txBody>
              <a:bodyPr wrap="none" lIns="45720" tIns="0" rIns="0" bIns="0" rtlCol="0">
                <a:spAutoFit/>
              </a:bodyPr>
              <a:lstStyle/>
              <a:p>
                <a:r>
                  <a:rPr lang="en-US" sz="900" dirty="0"/>
                  <a:t>Taiwan</a:t>
                </a:r>
              </a:p>
            </p:txBody>
          </p:sp>
        </p:grpSp>
        <p:grpSp>
          <p:nvGrpSpPr>
            <p:cNvPr id="25" name="Group 103"/>
            <p:cNvGrpSpPr/>
            <p:nvPr/>
          </p:nvGrpSpPr>
          <p:grpSpPr>
            <a:xfrm>
              <a:off x="3429000" y="5802361"/>
              <a:ext cx="554553" cy="101813"/>
              <a:chOff x="4114800" y="6756806"/>
              <a:chExt cx="554553" cy="101813"/>
            </a:xfrm>
          </p:grpSpPr>
          <p:pic>
            <p:nvPicPr>
              <p:cNvPr id="29" name="Picture 45" descr="Flag of Singapore">
                <a:hlinkClick r:id="rId22" tooltip="Flag of Singapore"/>
              </p:cNvPr>
              <p:cNvPicPr>
                <a:picLocks noChangeAspect="1" noChangeArrowheads="1"/>
              </p:cNvPicPr>
              <p:nvPr/>
            </p:nvPicPr>
            <p:blipFill>
              <a:blip r:embed="rId23" cstate="print"/>
              <a:srcRect/>
              <a:stretch>
                <a:fillRect/>
              </a:stretch>
            </p:blipFill>
            <p:spPr bwMode="auto">
              <a:xfrm>
                <a:off x="4114800" y="6756806"/>
                <a:ext cx="152400" cy="101194"/>
              </a:xfrm>
              <a:prstGeom prst="rect">
                <a:avLst/>
              </a:prstGeom>
              <a:noFill/>
              <a:ln w="3175">
                <a:solidFill>
                  <a:schemeClr val="tx1"/>
                </a:solidFill>
              </a:ln>
            </p:spPr>
          </p:pic>
          <p:sp>
            <p:nvSpPr>
              <p:cNvPr id="30" name="TextBox 29"/>
              <p:cNvSpPr txBox="1"/>
              <p:nvPr/>
            </p:nvSpPr>
            <p:spPr>
              <a:xfrm>
                <a:off x="4267200" y="6761237"/>
                <a:ext cx="402153" cy="97382"/>
              </a:xfrm>
              <a:prstGeom prst="rect">
                <a:avLst/>
              </a:prstGeom>
              <a:noFill/>
            </p:spPr>
            <p:txBody>
              <a:bodyPr wrap="none" lIns="45720" tIns="0" rIns="0" bIns="0" rtlCol="0">
                <a:spAutoFit/>
              </a:bodyPr>
              <a:lstStyle/>
              <a:p>
                <a:r>
                  <a:rPr lang="en-US" sz="900" dirty="0"/>
                  <a:t>Singapore</a:t>
                </a:r>
              </a:p>
            </p:txBody>
          </p:sp>
        </p:grpSp>
        <p:grpSp>
          <p:nvGrpSpPr>
            <p:cNvPr id="26" name="Group 96"/>
            <p:cNvGrpSpPr/>
            <p:nvPr/>
          </p:nvGrpSpPr>
          <p:grpSpPr>
            <a:xfrm>
              <a:off x="3429000" y="5638800"/>
              <a:ext cx="662756" cy="97382"/>
              <a:chOff x="4114801" y="5410200"/>
              <a:chExt cx="662756" cy="97382"/>
            </a:xfrm>
          </p:grpSpPr>
          <p:pic>
            <p:nvPicPr>
              <p:cNvPr id="27" name="Picture 63" descr="Flag of New Zealand">
                <a:hlinkClick r:id="rId24" tooltip="Flag of New Zealand"/>
              </p:cNvPr>
              <p:cNvPicPr>
                <a:picLocks noChangeAspect="1" noChangeArrowheads="1"/>
              </p:cNvPicPr>
              <p:nvPr/>
            </p:nvPicPr>
            <p:blipFill>
              <a:blip r:embed="rId25" cstate="print"/>
              <a:srcRect/>
              <a:stretch>
                <a:fillRect/>
              </a:stretch>
            </p:blipFill>
            <p:spPr bwMode="auto">
              <a:xfrm>
                <a:off x="4114801" y="5417961"/>
                <a:ext cx="152400" cy="76810"/>
              </a:xfrm>
              <a:prstGeom prst="rect">
                <a:avLst/>
              </a:prstGeom>
              <a:noFill/>
            </p:spPr>
          </p:pic>
          <p:sp>
            <p:nvSpPr>
              <p:cNvPr id="28" name="TextBox 27"/>
              <p:cNvSpPr txBox="1"/>
              <p:nvPr/>
            </p:nvSpPr>
            <p:spPr>
              <a:xfrm>
                <a:off x="4267200" y="5410200"/>
                <a:ext cx="510357" cy="97382"/>
              </a:xfrm>
              <a:prstGeom prst="rect">
                <a:avLst/>
              </a:prstGeom>
              <a:noFill/>
            </p:spPr>
            <p:txBody>
              <a:bodyPr wrap="none" lIns="45720" tIns="0" rIns="0" bIns="0" rtlCol="0">
                <a:spAutoFit/>
              </a:bodyPr>
              <a:lstStyle/>
              <a:p>
                <a:r>
                  <a:rPr lang="en-US" sz="900" dirty="0"/>
                  <a:t>New Zealand</a:t>
                </a:r>
              </a:p>
            </p:txBody>
          </p:sp>
        </p:grpSp>
      </p:grpSp>
      <p:sp>
        <p:nvSpPr>
          <p:cNvPr id="41" name="Rectangle 40"/>
          <p:cNvSpPr/>
          <p:nvPr/>
        </p:nvSpPr>
        <p:spPr bwMode="auto">
          <a:xfrm>
            <a:off x="8778240" y="2847281"/>
            <a:ext cx="3034453" cy="1408853"/>
          </a:xfrm>
          <a:prstGeom prst="rect">
            <a:avLst/>
          </a:prstGeom>
          <a:solidFill>
            <a:srgbClr val="FFFFFF">
              <a:alpha val="30196"/>
            </a:srgbClr>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endParaRPr lang="en-US" sz="3300" dirty="0">
              <a:solidFill>
                <a:srgbClr val="FFFFFF"/>
              </a:solidFill>
              <a:effectLst>
                <a:outerShdw blurRad="38100" dist="38100" dir="2700000" algn="tl">
                  <a:srgbClr val="000000">
                    <a:alpha val="43137"/>
                  </a:srgbClr>
                </a:outerShdw>
              </a:effectLst>
              <a:latin typeface="Segoe" pitchFamily="34" charset="0"/>
            </a:endParaRPr>
          </a:p>
        </p:txBody>
      </p:sp>
      <p:grpSp>
        <p:nvGrpSpPr>
          <p:cNvPr id="42" name="Group 41"/>
          <p:cNvGrpSpPr/>
          <p:nvPr/>
        </p:nvGrpSpPr>
        <p:grpSpPr>
          <a:xfrm>
            <a:off x="10837336" y="2926064"/>
            <a:ext cx="621985" cy="140464"/>
            <a:chOff x="1828801" y="5715000"/>
            <a:chExt cx="437333" cy="98764"/>
          </a:xfrm>
        </p:grpSpPr>
        <p:pic>
          <p:nvPicPr>
            <p:cNvPr id="43" name="Picture 5" descr="Flag of Poland">
              <a:hlinkClick r:id="rId26" tooltip="Flag of Poland"/>
            </p:cNvPr>
            <p:cNvPicPr>
              <a:picLocks noChangeAspect="1" noChangeArrowheads="1"/>
            </p:cNvPicPr>
            <p:nvPr/>
          </p:nvPicPr>
          <p:blipFill>
            <a:blip r:embed="rId27" cstate="print"/>
            <a:srcRect/>
            <a:stretch>
              <a:fillRect/>
            </a:stretch>
          </p:blipFill>
          <p:spPr bwMode="auto">
            <a:xfrm>
              <a:off x="1828801" y="5715000"/>
              <a:ext cx="152399" cy="95097"/>
            </a:xfrm>
            <a:prstGeom prst="rect">
              <a:avLst/>
            </a:prstGeom>
            <a:noFill/>
            <a:ln w="3175">
              <a:solidFill>
                <a:schemeClr val="tx1"/>
              </a:solidFill>
            </a:ln>
          </p:spPr>
        </p:pic>
        <p:sp>
          <p:nvSpPr>
            <p:cNvPr id="44" name="TextBox 7"/>
            <p:cNvSpPr txBox="1"/>
            <p:nvPr/>
          </p:nvSpPr>
          <p:spPr>
            <a:xfrm>
              <a:off x="1981200" y="5716382"/>
              <a:ext cx="284934" cy="97382"/>
            </a:xfrm>
            <a:prstGeom prst="rect">
              <a:avLst/>
            </a:prstGeom>
            <a:noFill/>
          </p:spPr>
          <p:txBody>
            <a:bodyPr wrap="none" lIns="45720" tIns="0" rIns="0" bIns="0" rtlCol="0">
              <a:spAutoFit/>
            </a:bodyPr>
            <a:lstStyle/>
            <a:p>
              <a:r>
                <a:rPr lang="en-US" sz="900" dirty="0"/>
                <a:t>Poland</a:t>
              </a:r>
            </a:p>
          </p:txBody>
        </p:sp>
      </p:grpSp>
      <p:grpSp>
        <p:nvGrpSpPr>
          <p:cNvPr id="45" name="Group 44"/>
          <p:cNvGrpSpPr/>
          <p:nvPr/>
        </p:nvGrpSpPr>
        <p:grpSpPr>
          <a:xfrm>
            <a:off x="10837334" y="3169903"/>
            <a:ext cx="692518" cy="144800"/>
            <a:chOff x="1828800" y="5859333"/>
            <a:chExt cx="486927" cy="101813"/>
          </a:xfrm>
        </p:grpSpPr>
        <p:pic>
          <p:nvPicPr>
            <p:cNvPr id="46" name="Picture 9" descr="Flag of Portugal">
              <a:hlinkClick r:id="rId28" tooltip="Flag of Portugal"/>
            </p:cNvPr>
            <p:cNvPicPr>
              <a:picLocks noChangeAspect="1" noChangeArrowheads="1"/>
            </p:cNvPicPr>
            <p:nvPr/>
          </p:nvPicPr>
          <p:blipFill>
            <a:blip r:embed="rId29" cstate="print"/>
            <a:srcRect/>
            <a:stretch>
              <a:fillRect/>
            </a:stretch>
          </p:blipFill>
          <p:spPr bwMode="auto">
            <a:xfrm>
              <a:off x="1828800" y="5859333"/>
              <a:ext cx="152400" cy="101194"/>
            </a:xfrm>
            <a:prstGeom prst="rect">
              <a:avLst/>
            </a:prstGeom>
            <a:noFill/>
          </p:spPr>
        </p:pic>
        <p:sp>
          <p:nvSpPr>
            <p:cNvPr id="47" name="TextBox 46"/>
            <p:cNvSpPr txBox="1"/>
            <p:nvPr/>
          </p:nvSpPr>
          <p:spPr>
            <a:xfrm>
              <a:off x="1981200" y="5863764"/>
              <a:ext cx="334527" cy="97382"/>
            </a:xfrm>
            <a:prstGeom prst="rect">
              <a:avLst/>
            </a:prstGeom>
            <a:noFill/>
          </p:spPr>
          <p:txBody>
            <a:bodyPr wrap="none" lIns="45720" tIns="0" rIns="0" bIns="0" rtlCol="0">
              <a:spAutoFit/>
            </a:bodyPr>
            <a:lstStyle/>
            <a:p>
              <a:r>
                <a:rPr lang="en-US" sz="900" dirty="0"/>
                <a:t>Portugal</a:t>
              </a:r>
            </a:p>
          </p:txBody>
        </p:sp>
      </p:grpSp>
      <p:grpSp>
        <p:nvGrpSpPr>
          <p:cNvPr id="48" name="Group 47"/>
          <p:cNvGrpSpPr/>
          <p:nvPr/>
        </p:nvGrpSpPr>
        <p:grpSpPr>
          <a:xfrm>
            <a:off x="10837332" y="4075764"/>
            <a:ext cx="427905" cy="138499"/>
            <a:chOff x="1830010" y="6172200"/>
            <a:chExt cx="300871" cy="97382"/>
          </a:xfrm>
        </p:grpSpPr>
        <p:pic>
          <p:nvPicPr>
            <p:cNvPr id="49" name="Picture 13" descr="Flag of the United Kingdom">
              <a:hlinkClick r:id="rId30" tooltip="Flag of the United Kingdom"/>
            </p:cNvPr>
            <p:cNvPicPr>
              <a:picLocks noChangeAspect="1" noChangeArrowheads="1"/>
            </p:cNvPicPr>
            <p:nvPr/>
          </p:nvPicPr>
          <p:blipFill>
            <a:blip r:embed="rId31" cstate="print"/>
            <a:srcRect/>
            <a:stretch>
              <a:fillRect/>
            </a:stretch>
          </p:blipFill>
          <p:spPr bwMode="auto">
            <a:xfrm>
              <a:off x="1830010" y="6180266"/>
              <a:ext cx="151190" cy="76200"/>
            </a:xfrm>
            <a:prstGeom prst="rect">
              <a:avLst/>
            </a:prstGeom>
            <a:noFill/>
          </p:spPr>
        </p:pic>
        <p:sp>
          <p:nvSpPr>
            <p:cNvPr id="50" name="TextBox 49"/>
            <p:cNvSpPr txBox="1"/>
            <p:nvPr/>
          </p:nvSpPr>
          <p:spPr>
            <a:xfrm>
              <a:off x="1981200" y="6172200"/>
              <a:ext cx="149681" cy="97382"/>
            </a:xfrm>
            <a:prstGeom prst="rect">
              <a:avLst/>
            </a:prstGeom>
            <a:noFill/>
          </p:spPr>
          <p:txBody>
            <a:bodyPr wrap="none" lIns="45720" tIns="0" rIns="0" bIns="0" rtlCol="0">
              <a:spAutoFit/>
            </a:bodyPr>
            <a:lstStyle/>
            <a:p>
              <a:r>
                <a:rPr lang="en-US" sz="900" b="1" dirty="0"/>
                <a:t>UK</a:t>
              </a:r>
            </a:p>
          </p:txBody>
        </p:sp>
      </p:grpSp>
      <p:grpSp>
        <p:nvGrpSpPr>
          <p:cNvPr id="51" name="Group 50"/>
          <p:cNvGrpSpPr/>
          <p:nvPr/>
        </p:nvGrpSpPr>
        <p:grpSpPr>
          <a:xfrm>
            <a:off x="8994988" y="4075764"/>
            <a:ext cx="763050" cy="138499"/>
            <a:chOff x="1828800" y="6400800"/>
            <a:chExt cx="536519" cy="97382"/>
          </a:xfrm>
        </p:grpSpPr>
        <p:pic>
          <p:nvPicPr>
            <p:cNvPr id="52" name="Picture 15" descr="Flag of Germany">
              <a:hlinkClick r:id="rId32" tooltip="Flag of Germany"/>
            </p:cNvPr>
            <p:cNvPicPr>
              <a:picLocks noChangeAspect="1" noChangeArrowheads="1"/>
            </p:cNvPicPr>
            <p:nvPr/>
          </p:nvPicPr>
          <p:blipFill>
            <a:blip r:embed="rId33" cstate="print"/>
            <a:srcRect/>
            <a:stretch>
              <a:fillRect/>
            </a:stretch>
          </p:blipFill>
          <p:spPr bwMode="auto">
            <a:xfrm>
              <a:off x="1828800" y="6401246"/>
              <a:ext cx="152400" cy="91440"/>
            </a:xfrm>
            <a:prstGeom prst="rect">
              <a:avLst/>
            </a:prstGeom>
            <a:noFill/>
          </p:spPr>
        </p:pic>
        <p:sp>
          <p:nvSpPr>
            <p:cNvPr id="53" name="TextBox 52"/>
            <p:cNvSpPr txBox="1"/>
            <p:nvPr/>
          </p:nvSpPr>
          <p:spPr>
            <a:xfrm>
              <a:off x="1981200" y="6400800"/>
              <a:ext cx="384119" cy="97382"/>
            </a:xfrm>
            <a:prstGeom prst="rect">
              <a:avLst/>
            </a:prstGeom>
            <a:noFill/>
          </p:spPr>
          <p:txBody>
            <a:bodyPr wrap="none" lIns="45720" tIns="0" rIns="0" bIns="0" rtlCol="0">
              <a:spAutoFit/>
            </a:bodyPr>
            <a:lstStyle/>
            <a:p>
              <a:r>
                <a:rPr lang="en-US" sz="900" b="1" dirty="0"/>
                <a:t>Germany</a:t>
              </a:r>
            </a:p>
          </p:txBody>
        </p:sp>
      </p:grpSp>
      <p:grpSp>
        <p:nvGrpSpPr>
          <p:cNvPr id="54" name="Group 53"/>
          <p:cNvGrpSpPr/>
          <p:nvPr/>
        </p:nvGrpSpPr>
        <p:grpSpPr>
          <a:xfrm>
            <a:off x="8994986" y="3812357"/>
            <a:ext cx="641221" cy="144800"/>
            <a:chOff x="1828800" y="6011733"/>
            <a:chExt cx="450859" cy="101813"/>
          </a:xfrm>
        </p:grpSpPr>
        <p:pic>
          <p:nvPicPr>
            <p:cNvPr id="55" name="Picture 17" descr="Flag of France">
              <a:hlinkClick r:id="rId34" tooltip="Flag of France"/>
            </p:cNvPr>
            <p:cNvPicPr>
              <a:picLocks noChangeAspect="1" noChangeArrowheads="1"/>
            </p:cNvPicPr>
            <p:nvPr/>
          </p:nvPicPr>
          <p:blipFill>
            <a:blip r:embed="rId35" cstate="print"/>
            <a:srcRect/>
            <a:stretch>
              <a:fillRect/>
            </a:stretch>
          </p:blipFill>
          <p:spPr bwMode="auto">
            <a:xfrm>
              <a:off x="1828800" y="6011733"/>
              <a:ext cx="152400" cy="101194"/>
            </a:xfrm>
            <a:prstGeom prst="rect">
              <a:avLst/>
            </a:prstGeom>
            <a:noFill/>
          </p:spPr>
        </p:pic>
        <p:sp>
          <p:nvSpPr>
            <p:cNvPr id="56" name="TextBox 19"/>
            <p:cNvSpPr txBox="1"/>
            <p:nvPr/>
          </p:nvSpPr>
          <p:spPr>
            <a:xfrm>
              <a:off x="1981200" y="6016164"/>
              <a:ext cx="298459" cy="97382"/>
            </a:xfrm>
            <a:prstGeom prst="rect">
              <a:avLst/>
            </a:prstGeom>
            <a:noFill/>
          </p:spPr>
          <p:txBody>
            <a:bodyPr wrap="none" lIns="45720" tIns="0" rIns="0" bIns="0" rtlCol="0">
              <a:spAutoFit/>
            </a:bodyPr>
            <a:lstStyle/>
            <a:p>
              <a:r>
                <a:rPr lang="en-US" sz="900" b="1" dirty="0"/>
                <a:t>France</a:t>
              </a:r>
            </a:p>
          </p:txBody>
        </p:sp>
      </p:grpSp>
      <p:grpSp>
        <p:nvGrpSpPr>
          <p:cNvPr id="57" name="Group 56"/>
          <p:cNvGrpSpPr/>
          <p:nvPr/>
        </p:nvGrpSpPr>
        <p:grpSpPr>
          <a:xfrm>
            <a:off x="10837334" y="3404449"/>
            <a:ext cx="577102" cy="144800"/>
            <a:chOff x="1828800" y="6629400"/>
            <a:chExt cx="405775" cy="101813"/>
          </a:xfrm>
        </p:grpSpPr>
        <p:pic>
          <p:nvPicPr>
            <p:cNvPr id="58" name="Picture 19" descr="Flag of Spain">
              <a:hlinkClick r:id="rId36" tooltip="Flag of Spain"/>
            </p:cNvPr>
            <p:cNvPicPr>
              <a:picLocks noChangeAspect="1" noChangeArrowheads="1"/>
            </p:cNvPicPr>
            <p:nvPr/>
          </p:nvPicPr>
          <p:blipFill>
            <a:blip r:embed="rId37" cstate="print"/>
            <a:srcRect/>
            <a:stretch>
              <a:fillRect/>
            </a:stretch>
          </p:blipFill>
          <p:spPr bwMode="auto">
            <a:xfrm>
              <a:off x="1828800" y="6629400"/>
              <a:ext cx="152400" cy="101194"/>
            </a:xfrm>
            <a:prstGeom prst="rect">
              <a:avLst/>
            </a:prstGeom>
            <a:noFill/>
          </p:spPr>
        </p:pic>
        <p:sp>
          <p:nvSpPr>
            <p:cNvPr id="59" name="TextBox 22"/>
            <p:cNvSpPr txBox="1"/>
            <p:nvPr/>
          </p:nvSpPr>
          <p:spPr>
            <a:xfrm>
              <a:off x="1981200" y="6633831"/>
              <a:ext cx="253375" cy="97382"/>
            </a:xfrm>
            <a:prstGeom prst="rect">
              <a:avLst/>
            </a:prstGeom>
            <a:noFill/>
          </p:spPr>
          <p:txBody>
            <a:bodyPr wrap="none" lIns="45720" tIns="0" rIns="0" bIns="0" rtlCol="0">
              <a:spAutoFit/>
            </a:bodyPr>
            <a:lstStyle/>
            <a:p>
              <a:r>
                <a:rPr lang="en-US" sz="900" b="1" dirty="0"/>
                <a:t>Spain</a:t>
              </a:r>
            </a:p>
          </p:txBody>
        </p:sp>
      </p:grpSp>
      <p:grpSp>
        <p:nvGrpSpPr>
          <p:cNvPr id="60" name="Group 59"/>
          <p:cNvGrpSpPr/>
          <p:nvPr/>
        </p:nvGrpSpPr>
        <p:grpSpPr>
          <a:xfrm>
            <a:off x="9833279" y="3352189"/>
            <a:ext cx="474510" cy="144800"/>
            <a:chOff x="1828800" y="6756806"/>
            <a:chExt cx="333640" cy="101813"/>
          </a:xfrm>
        </p:grpSpPr>
        <p:pic>
          <p:nvPicPr>
            <p:cNvPr id="61" name="Picture 25" descr="Flag of Italy">
              <a:hlinkClick r:id="rId38" tooltip="Flag of Italy"/>
            </p:cNvPr>
            <p:cNvPicPr>
              <a:picLocks noChangeAspect="1" noChangeArrowheads="1"/>
            </p:cNvPicPr>
            <p:nvPr/>
          </p:nvPicPr>
          <p:blipFill>
            <a:blip r:embed="rId39" cstate="print"/>
            <a:srcRect/>
            <a:stretch>
              <a:fillRect/>
            </a:stretch>
          </p:blipFill>
          <p:spPr bwMode="auto">
            <a:xfrm>
              <a:off x="1828800" y="6756806"/>
              <a:ext cx="152400" cy="101194"/>
            </a:xfrm>
            <a:prstGeom prst="rect">
              <a:avLst/>
            </a:prstGeom>
            <a:noFill/>
            <a:ln w="3175">
              <a:noFill/>
            </a:ln>
          </p:spPr>
        </p:pic>
        <p:sp>
          <p:nvSpPr>
            <p:cNvPr id="62" name="TextBox 61"/>
            <p:cNvSpPr txBox="1"/>
            <p:nvPr/>
          </p:nvSpPr>
          <p:spPr>
            <a:xfrm>
              <a:off x="1981200" y="6761237"/>
              <a:ext cx="181240" cy="97382"/>
            </a:xfrm>
            <a:prstGeom prst="rect">
              <a:avLst/>
            </a:prstGeom>
            <a:noFill/>
            <a:ln>
              <a:noFill/>
            </a:ln>
          </p:spPr>
          <p:txBody>
            <a:bodyPr wrap="none" lIns="45720" tIns="0" rIns="0" bIns="0" rtlCol="0">
              <a:spAutoFit/>
            </a:bodyPr>
            <a:lstStyle/>
            <a:p>
              <a:r>
                <a:rPr lang="en-US" sz="900" dirty="0"/>
                <a:t>Italy</a:t>
              </a:r>
            </a:p>
          </p:txBody>
        </p:sp>
      </p:grpSp>
      <p:grpSp>
        <p:nvGrpSpPr>
          <p:cNvPr id="63" name="Group 62"/>
          <p:cNvGrpSpPr/>
          <p:nvPr/>
        </p:nvGrpSpPr>
        <p:grpSpPr>
          <a:xfrm>
            <a:off x="9833282" y="3810234"/>
            <a:ext cx="884877" cy="144800"/>
            <a:chOff x="1828801" y="51206"/>
            <a:chExt cx="622179" cy="101813"/>
          </a:xfrm>
        </p:grpSpPr>
        <p:pic>
          <p:nvPicPr>
            <p:cNvPr id="64" name="Picture 47" descr="Flag of the Netherlands">
              <a:hlinkClick r:id="rId40" tooltip="Flag of the Netherlands"/>
            </p:cNvPr>
            <p:cNvPicPr>
              <a:picLocks noChangeAspect="1" noChangeArrowheads="1"/>
            </p:cNvPicPr>
            <p:nvPr/>
          </p:nvPicPr>
          <p:blipFill>
            <a:blip r:embed="rId41" cstate="print"/>
            <a:srcRect/>
            <a:stretch>
              <a:fillRect/>
            </a:stretch>
          </p:blipFill>
          <p:spPr bwMode="auto">
            <a:xfrm>
              <a:off x="1828801" y="51206"/>
              <a:ext cx="152400" cy="101194"/>
            </a:xfrm>
            <a:prstGeom prst="rect">
              <a:avLst/>
            </a:prstGeom>
            <a:noFill/>
          </p:spPr>
        </p:pic>
        <p:sp>
          <p:nvSpPr>
            <p:cNvPr id="65" name="TextBox 64"/>
            <p:cNvSpPr txBox="1"/>
            <p:nvPr/>
          </p:nvSpPr>
          <p:spPr>
            <a:xfrm>
              <a:off x="1981200" y="55637"/>
              <a:ext cx="469780" cy="97382"/>
            </a:xfrm>
            <a:prstGeom prst="rect">
              <a:avLst/>
            </a:prstGeom>
            <a:noFill/>
          </p:spPr>
          <p:txBody>
            <a:bodyPr wrap="none" lIns="45720" tIns="0" rIns="0" bIns="0" rtlCol="0">
              <a:spAutoFit/>
            </a:bodyPr>
            <a:lstStyle/>
            <a:p>
              <a:r>
                <a:rPr lang="en-US" sz="900" dirty="0"/>
                <a:t>Netherlands</a:t>
              </a:r>
            </a:p>
          </p:txBody>
        </p:sp>
      </p:grpSp>
      <p:grpSp>
        <p:nvGrpSpPr>
          <p:cNvPr id="66" name="Group 65"/>
          <p:cNvGrpSpPr/>
          <p:nvPr/>
        </p:nvGrpSpPr>
        <p:grpSpPr>
          <a:xfrm>
            <a:off x="8994985" y="2913190"/>
            <a:ext cx="621984" cy="144800"/>
            <a:chOff x="1828801" y="203606"/>
            <a:chExt cx="437333" cy="101813"/>
          </a:xfrm>
        </p:grpSpPr>
        <p:pic>
          <p:nvPicPr>
            <p:cNvPr id="67" name="Picture 49" descr="Flag of Austria">
              <a:hlinkClick r:id="rId42" tooltip="Flag of Austria"/>
            </p:cNvPr>
            <p:cNvPicPr>
              <a:picLocks noChangeAspect="1" noChangeArrowheads="1"/>
            </p:cNvPicPr>
            <p:nvPr/>
          </p:nvPicPr>
          <p:blipFill>
            <a:blip r:embed="rId43" cstate="print"/>
            <a:srcRect/>
            <a:stretch>
              <a:fillRect/>
            </a:stretch>
          </p:blipFill>
          <p:spPr bwMode="auto">
            <a:xfrm>
              <a:off x="1828801" y="203606"/>
              <a:ext cx="152400" cy="101194"/>
            </a:xfrm>
            <a:prstGeom prst="rect">
              <a:avLst/>
            </a:prstGeom>
            <a:noFill/>
          </p:spPr>
        </p:pic>
        <p:sp>
          <p:nvSpPr>
            <p:cNvPr id="68" name="TextBox 67"/>
            <p:cNvSpPr txBox="1"/>
            <p:nvPr/>
          </p:nvSpPr>
          <p:spPr>
            <a:xfrm>
              <a:off x="1981200" y="208037"/>
              <a:ext cx="284934" cy="97382"/>
            </a:xfrm>
            <a:prstGeom prst="rect">
              <a:avLst/>
            </a:prstGeom>
            <a:noFill/>
          </p:spPr>
          <p:txBody>
            <a:bodyPr wrap="none" lIns="45720" tIns="0" rIns="0" bIns="0" rtlCol="0">
              <a:spAutoFit/>
            </a:bodyPr>
            <a:lstStyle/>
            <a:p>
              <a:r>
                <a:rPr lang="en-US" sz="900" dirty="0"/>
                <a:t>Austria</a:t>
              </a:r>
            </a:p>
          </p:txBody>
        </p:sp>
      </p:grpSp>
      <p:grpSp>
        <p:nvGrpSpPr>
          <p:cNvPr id="69" name="Group 68"/>
          <p:cNvGrpSpPr/>
          <p:nvPr/>
        </p:nvGrpSpPr>
        <p:grpSpPr>
          <a:xfrm>
            <a:off x="8994987" y="3118510"/>
            <a:ext cx="679693" cy="149013"/>
            <a:chOff x="1828800" y="333375"/>
            <a:chExt cx="477909" cy="104775"/>
          </a:xfrm>
        </p:grpSpPr>
        <p:pic>
          <p:nvPicPr>
            <p:cNvPr id="70" name="Picture 51" descr="Flag of Belgium">
              <a:hlinkClick r:id="rId44" tooltip="Flag of Belgium"/>
            </p:cNvPr>
            <p:cNvPicPr>
              <a:picLocks noChangeAspect="1" noChangeArrowheads="1"/>
            </p:cNvPicPr>
            <p:nvPr/>
          </p:nvPicPr>
          <p:blipFill>
            <a:blip r:embed="rId45" cstate="print"/>
            <a:srcRect/>
            <a:stretch>
              <a:fillRect/>
            </a:stretch>
          </p:blipFill>
          <p:spPr bwMode="auto">
            <a:xfrm>
              <a:off x="1828800" y="333375"/>
              <a:ext cx="152400" cy="104775"/>
            </a:xfrm>
            <a:prstGeom prst="rect">
              <a:avLst/>
            </a:prstGeom>
            <a:noFill/>
          </p:spPr>
        </p:pic>
        <p:sp>
          <p:nvSpPr>
            <p:cNvPr id="71" name="TextBox 70"/>
            <p:cNvSpPr txBox="1"/>
            <p:nvPr/>
          </p:nvSpPr>
          <p:spPr>
            <a:xfrm>
              <a:off x="1981200" y="339596"/>
              <a:ext cx="325509" cy="97382"/>
            </a:xfrm>
            <a:prstGeom prst="rect">
              <a:avLst/>
            </a:prstGeom>
            <a:noFill/>
          </p:spPr>
          <p:txBody>
            <a:bodyPr wrap="none" lIns="45720" tIns="0" rIns="0" bIns="0" rtlCol="0">
              <a:spAutoFit/>
            </a:bodyPr>
            <a:lstStyle/>
            <a:p>
              <a:r>
                <a:rPr lang="en-US" sz="900" dirty="0"/>
                <a:t>Belgium</a:t>
              </a:r>
            </a:p>
          </p:txBody>
        </p:sp>
      </p:grpSp>
      <p:grpSp>
        <p:nvGrpSpPr>
          <p:cNvPr id="72" name="Group 71"/>
          <p:cNvGrpSpPr/>
          <p:nvPr/>
        </p:nvGrpSpPr>
        <p:grpSpPr>
          <a:xfrm>
            <a:off x="8994987" y="3338829"/>
            <a:ext cx="730990" cy="162994"/>
            <a:chOff x="1828800" y="495300"/>
            <a:chExt cx="513977" cy="114605"/>
          </a:xfrm>
        </p:grpSpPr>
        <p:pic>
          <p:nvPicPr>
            <p:cNvPr id="73" name="Picture 53" descr="Flag of Denmark">
              <a:hlinkClick r:id="rId46" tooltip="Flag of Denmark"/>
            </p:cNvPr>
            <p:cNvPicPr>
              <a:picLocks noChangeAspect="1" noChangeArrowheads="1"/>
            </p:cNvPicPr>
            <p:nvPr/>
          </p:nvPicPr>
          <p:blipFill>
            <a:blip r:embed="rId47" cstate="print"/>
            <a:srcRect/>
            <a:stretch>
              <a:fillRect/>
            </a:stretch>
          </p:blipFill>
          <p:spPr bwMode="auto">
            <a:xfrm>
              <a:off x="1828800" y="495300"/>
              <a:ext cx="152400" cy="114605"/>
            </a:xfrm>
            <a:prstGeom prst="rect">
              <a:avLst/>
            </a:prstGeom>
            <a:noFill/>
          </p:spPr>
        </p:pic>
        <p:sp>
          <p:nvSpPr>
            <p:cNvPr id="74" name="TextBox 73"/>
            <p:cNvSpPr txBox="1"/>
            <p:nvPr/>
          </p:nvSpPr>
          <p:spPr>
            <a:xfrm>
              <a:off x="1981200" y="506436"/>
              <a:ext cx="361577" cy="97382"/>
            </a:xfrm>
            <a:prstGeom prst="rect">
              <a:avLst/>
            </a:prstGeom>
            <a:noFill/>
          </p:spPr>
          <p:txBody>
            <a:bodyPr wrap="none" lIns="45720" tIns="0" rIns="0" bIns="0" rtlCol="0">
              <a:spAutoFit/>
            </a:bodyPr>
            <a:lstStyle/>
            <a:p>
              <a:r>
                <a:rPr lang="en-US" sz="900" dirty="0"/>
                <a:t>Denmark</a:t>
              </a:r>
            </a:p>
          </p:txBody>
        </p:sp>
      </p:grpSp>
      <p:grpSp>
        <p:nvGrpSpPr>
          <p:cNvPr id="75" name="Group 74"/>
          <p:cNvGrpSpPr/>
          <p:nvPr/>
        </p:nvGrpSpPr>
        <p:grpSpPr>
          <a:xfrm>
            <a:off x="8994991" y="3572754"/>
            <a:ext cx="641221" cy="138731"/>
            <a:chOff x="4114801" y="304800"/>
            <a:chExt cx="450858" cy="97545"/>
          </a:xfrm>
        </p:grpSpPr>
        <p:pic>
          <p:nvPicPr>
            <p:cNvPr id="76" name="Picture 55" descr="Flag of Finland">
              <a:hlinkClick r:id="rId48" tooltip="Flag of Finland"/>
            </p:cNvPr>
            <p:cNvPicPr>
              <a:picLocks noChangeAspect="1" noChangeArrowheads="1"/>
            </p:cNvPicPr>
            <p:nvPr/>
          </p:nvPicPr>
          <p:blipFill>
            <a:blip r:embed="rId49" cstate="print"/>
            <a:srcRect/>
            <a:stretch>
              <a:fillRect/>
            </a:stretch>
          </p:blipFill>
          <p:spPr bwMode="auto">
            <a:xfrm>
              <a:off x="4114801" y="304800"/>
              <a:ext cx="152400" cy="92659"/>
            </a:xfrm>
            <a:prstGeom prst="rect">
              <a:avLst/>
            </a:prstGeom>
            <a:noFill/>
            <a:ln w="3175">
              <a:solidFill>
                <a:schemeClr val="tx1"/>
              </a:solidFill>
            </a:ln>
          </p:spPr>
        </p:pic>
        <p:sp>
          <p:nvSpPr>
            <p:cNvPr id="77" name="TextBox 76"/>
            <p:cNvSpPr txBox="1"/>
            <p:nvPr/>
          </p:nvSpPr>
          <p:spPr>
            <a:xfrm>
              <a:off x="4267200" y="304963"/>
              <a:ext cx="298459" cy="97382"/>
            </a:xfrm>
            <a:prstGeom prst="rect">
              <a:avLst/>
            </a:prstGeom>
            <a:noFill/>
          </p:spPr>
          <p:txBody>
            <a:bodyPr wrap="none" lIns="45720" tIns="0" rIns="0" bIns="0" rtlCol="0">
              <a:spAutoFit/>
            </a:bodyPr>
            <a:lstStyle/>
            <a:p>
              <a:r>
                <a:rPr lang="en-US" sz="900" dirty="0"/>
                <a:t>Finland</a:t>
              </a:r>
            </a:p>
          </p:txBody>
        </p:sp>
      </p:grpSp>
      <p:grpSp>
        <p:nvGrpSpPr>
          <p:cNvPr id="78" name="Group 77"/>
          <p:cNvGrpSpPr/>
          <p:nvPr/>
        </p:nvGrpSpPr>
        <p:grpSpPr>
          <a:xfrm>
            <a:off x="9838748" y="2926078"/>
            <a:ext cx="641220" cy="144800"/>
            <a:chOff x="4114801" y="457200"/>
            <a:chExt cx="450858" cy="101813"/>
          </a:xfrm>
        </p:grpSpPr>
        <p:pic>
          <p:nvPicPr>
            <p:cNvPr id="79" name="Picture 57" descr="Flag of Greece">
              <a:hlinkClick r:id="rId50" tooltip="Flag of Greece"/>
            </p:cNvPr>
            <p:cNvPicPr>
              <a:picLocks noChangeAspect="1" noChangeArrowheads="1"/>
            </p:cNvPicPr>
            <p:nvPr/>
          </p:nvPicPr>
          <p:blipFill>
            <a:blip r:embed="rId51" cstate="print"/>
            <a:srcRect/>
            <a:stretch>
              <a:fillRect/>
            </a:stretch>
          </p:blipFill>
          <p:spPr bwMode="auto">
            <a:xfrm>
              <a:off x="4114801" y="457200"/>
              <a:ext cx="152400" cy="101194"/>
            </a:xfrm>
            <a:prstGeom prst="rect">
              <a:avLst/>
            </a:prstGeom>
            <a:noFill/>
          </p:spPr>
        </p:pic>
        <p:sp>
          <p:nvSpPr>
            <p:cNvPr id="80" name="TextBox 79"/>
            <p:cNvSpPr txBox="1"/>
            <p:nvPr/>
          </p:nvSpPr>
          <p:spPr>
            <a:xfrm>
              <a:off x="4267200" y="461631"/>
              <a:ext cx="298459" cy="97382"/>
            </a:xfrm>
            <a:prstGeom prst="rect">
              <a:avLst/>
            </a:prstGeom>
            <a:noFill/>
          </p:spPr>
          <p:txBody>
            <a:bodyPr wrap="none" lIns="45720" tIns="0" rIns="0" bIns="0" rtlCol="0">
              <a:spAutoFit/>
            </a:bodyPr>
            <a:lstStyle/>
            <a:p>
              <a:r>
                <a:rPr lang="en-US" sz="900" dirty="0"/>
                <a:t>Greece</a:t>
              </a:r>
            </a:p>
          </p:txBody>
        </p:sp>
      </p:grpSp>
      <p:grpSp>
        <p:nvGrpSpPr>
          <p:cNvPr id="81" name="Group 80"/>
          <p:cNvGrpSpPr/>
          <p:nvPr/>
        </p:nvGrpSpPr>
        <p:grpSpPr>
          <a:xfrm>
            <a:off x="9833279" y="3141114"/>
            <a:ext cx="615572" cy="138499"/>
            <a:chOff x="4114801" y="152400"/>
            <a:chExt cx="432824" cy="97382"/>
          </a:xfrm>
        </p:grpSpPr>
        <p:pic>
          <p:nvPicPr>
            <p:cNvPr id="82" name="Picture 59" descr="Flag of Ireland">
              <a:hlinkClick r:id="rId52" tooltip="Flag of Ireland"/>
            </p:cNvPr>
            <p:cNvPicPr>
              <a:picLocks noChangeAspect="1" noChangeArrowheads="1"/>
            </p:cNvPicPr>
            <p:nvPr/>
          </p:nvPicPr>
          <p:blipFill>
            <a:blip r:embed="rId53" cstate="print"/>
            <a:srcRect/>
            <a:stretch>
              <a:fillRect/>
            </a:stretch>
          </p:blipFill>
          <p:spPr bwMode="auto">
            <a:xfrm>
              <a:off x="4114801" y="160161"/>
              <a:ext cx="152400" cy="76810"/>
            </a:xfrm>
            <a:prstGeom prst="rect">
              <a:avLst/>
            </a:prstGeom>
            <a:noFill/>
          </p:spPr>
        </p:pic>
        <p:sp>
          <p:nvSpPr>
            <p:cNvPr id="83" name="TextBox 82"/>
            <p:cNvSpPr txBox="1"/>
            <p:nvPr/>
          </p:nvSpPr>
          <p:spPr>
            <a:xfrm>
              <a:off x="4267200" y="152400"/>
              <a:ext cx="280425" cy="97382"/>
            </a:xfrm>
            <a:prstGeom prst="rect">
              <a:avLst/>
            </a:prstGeom>
            <a:noFill/>
          </p:spPr>
          <p:txBody>
            <a:bodyPr wrap="none" lIns="45720" tIns="0" rIns="0" bIns="0" rtlCol="0">
              <a:spAutoFit/>
            </a:bodyPr>
            <a:lstStyle/>
            <a:p>
              <a:r>
                <a:rPr lang="en-US" sz="900" dirty="0"/>
                <a:t>Ireland</a:t>
              </a:r>
            </a:p>
          </p:txBody>
        </p:sp>
      </p:grpSp>
      <p:grpSp>
        <p:nvGrpSpPr>
          <p:cNvPr id="84" name="Group 83"/>
          <p:cNvGrpSpPr/>
          <p:nvPr/>
        </p:nvGrpSpPr>
        <p:grpSpPr>
          <a:xfrm>
            <a:off x="9833280" y="3575916"/>
            <a:ext cx="904114" cy="138499"/>
            <a:chOff x="4114801" y="762000"/>
            <a:chExt cx="635705" cy="97382"/>
          </a:xfrm>
        </p:grpSpPr>
        <p:pic>
          <p:nvPicPr>
            <p:cNvPr id="85" name="Picture 61" descr="Flag of Luxembourg">
              <a:hlinkClick r:id="rId54" tooltip="Flag of Luxembourg"/>
            </p:cNvPr>
            <p:cNvPicPr>
              <a:picLocks noChangeAspect="1" noChangeArrowheads="1"/>
            </p:cNvPicPr>
            <p:nvPr/>
          </p:nvPicPr>
          <p:blipFill>
            <a:blip r:embed="rId55" cstate="print"/>
            <a:srcRect/>
            <a:stretch>
              <a:fillRect/>
            </a:stretch>
          </p:blipFill>
          <p:spPr bwMode="auto">
            <a:xfrm>
              <a:off x="4114801" y="762446"/>
              <a:ext cx="152400" cy="91440"/>
            </a:xfrm>
            <a:prstGeom prst="rect">
              <a:avLst/>
            </a:prstGeom>
            <a:noFill/>
          </p:spPr>
        </p:pic>
        <p:sp>
          <p:nvSpPr>
            <p:cNvPr id="86" name="TextBox 85"/>
            <p:cNvSpPr txBox="1"/>
            <p:nvPr/>
          </p:nvSpPr>
          <p:spPr>
            <a:xfrm>
              <a:off x="4267200" y="762000"/>
              <a:ext cx="483306" cy="97382"/>
            </a:xfrm>
            <a:prstGeom prst="rect">
              <a:avLst/>
            </a:prstGeom>
            <a:noFill/>
          </p:spPr>
          <p:txBody>
            <a:bodyPr wrap="none" lIns="45720" tIns="0" rIns="0" bIns="0" rtlCol="0">
              <a:spAutoFit/>
            </a:bodyPr>
            <a:lstStyle/>
            <a:p>
              <a:r>
                <a:rPr lang="en-US" sz="900" dirty="0"/>
                <a:t>Luxembourg</a:t>
              </a:r>
            </a:p>
          </p:txBody>
        </p:sp>
      </p:grpSp>
      <p:grpSp>
        <p:nvGrpSpPr>
          <p:cNvPr id="87" name="Group 86"/>
          <p:cNvGrpSpPr/>
          <p:nvPr/>
        </p:nvGrpSpPr>
        <p:grpSpPr>
          <a:xfrm>
            <a:off x="9833284" y="4039293"/>
            <a:ext cx="654045" cy="157791"/>
            <a:chOff x="4114801" y="990600"/>
            <a:chExt cx="459875" cy="110947"/>
          </a:xfrm>
        </p:grpSpPr>
        <p:pic>
          <p:nvPicPr>
            <p:cNvPr id="88" name="Picture 65" descr="Flag of Norway">
              <a:hlinkClick r:id="rId56" tooltip="Flag of Norway"/>
            </p:cNvPr>
            <p:cNvPicPr>
              <a:picLocks noChangeAspect="1" noChangeArrowheads="1"/>
            </p:cNvPicPr>
            <p:nvPr/>
          </p:nvPicPr>
          <p:blipFill>
            <a:blip r:embed="rId57" cstate="print"/>
            <a:srcRect/>
            <a:stretch>
              <a:fillRect/>
            </a:stretch>
          </p:blipFill>
          <p:spPr bwMode="auto">
            <a:xfrm>
              <a:off x="4114801" y="990600"/>
              <a:ext cx="152400" cy="110947"/>
            </a:xfrm>
            <a:prstGeom prst="rect">
              <a:avLst/>
            </a:prstGeom>
            <a:noFill/>
          </p:spPr>
        </p:pic>
        <p:sp>
          <p:nvSpPr>
            <p:cNvPr id="89" name="TextBox 88"/>
            <p:cNvSpPr txBox="1"/>
            <p:nvPr/>
          </p:nvSpPr>
          <p:spPr>
            <a:xfrm>
              <a:off x="4267200" y="999907"/>
              <a:ext cx="307476" cy="97382"/>
            </a:xfrm>
            <a:prstGeom prst="rect">
              <a:avLst/>
            </a:prstGeom>
            <a:noFill/>
          </p:spPr>
          <p:txBody>
            <a:bodyPr wrap="none" lIns="45720" tIns="0" rIns="0" bIns="0" rtlCol="0">
              <a:spAutoFit/>
            </a:bodyPr>
            <a:lstStyle/>
            <a:p>
              <a:r>
                <a:rPr lang="en-US" sz="900" dirty="0"/>
                <a:t>Norway</a:t>
              </a:r>
            </a:p>
          </p:txBody>
        </p:sp>
      </p:grpSp>
      <p:grpSp>
        <p:nvGrpSpPr>
          <p:cNvPr id="90" name="Group 89"/>
          <p:cNvGrpSpPr/>
          <p:nvPr/>
        </p:nvGrpSpPr>
        <p:grpSpPr>
          <a:xfrm>
            <a:off x="10837337" y="3615794"/>
            <a:ext cx="679693" cy="140465"/>
            <a:chOff x="4114801" y="1295400"/>
            <a:chExt cx="477909" cy="98765"/>
          </a:xfrm>
        </p:grpSpPr>
        <p:pic>
          <p:nvPicPr>
            <p:cNvPr id="91" name="Picture 67" descr="Flag of Sweden">
              <a:hlinkClick r:id="rId58" tooltip="Flag of Sweden"/>
            </p:cNvPr>
            <p:cNvPicPr>
              <a:picLocks noChangeAspect="1" noChangeArrowheads="1"/>
            </p:cNvPicPr>
            <p:nvPr/>
          </p:nvPicPr>
          <p:blipFill>
            <a:blip r:embed="rId59" cstate="print"/>
            <a:srcRect/>
            <a:stretch>
              <a:fillRect/>
            </a:stretch>
          </p:blipFill>
          <p:spPr bwMode="auto">
            <a:xfrm>
              <a:off x="4114801" y="1295400"/>
              <a:ext cx="152400" cy="95098"/>
            </a:xfrm>
            <a:prstGeom prst="rect">
              <a:avLst/>
            </a:prstGeom>
            <a:noFill/>
          </p:spPr>
        </p:pic>
        <p:sp>
          <p:nvSpPr>
            <p:cNvPr id="92" name="TextBox 91"/>
            <p:cNvSpPr txBox="1"/>
            <p:nvPr/>
          </p:nvSpPr>
          <p:spPr>
            <a:xfrm>
              <a:off x="4267200" y="1296783"/>
              <a:ext cx="325510" cy="97382"/>
            </a:xfrm>
            <a:prstGeom prst="rect">
              <a:avLst/>
            </a:prstGeom>
            <a:noFill/>
          </p:spPr>
          <p:txBody>
            <a:bodyPr wrap="none" lIns="45720" tIns="0" rIns="0" bIns="0" rtlCol="0">
              <a:spAutoFit/>
            </a:bodyPr>
            <a:lstStyle/>
            <a:p>
              <a:r>
                <a:rPr lang="en-US" sz="900" dirty="0"/>
                <a:t>Sweden</a:t>
              </a:r>
            </a:p>
          </p:txBody>
        </p:sp>
      </p:grpSp>
      <p:grpSp>
        <p:nvGrpSpPr>
          <p:cNvPr id="93" name="Group 92"/>
          <p:cNvGrpSpPr/>
          <p:nvPr/>
        </p:nvGrpSpPr>
        <p:grpSpPr>
          <a:xfrm>
            <a:off x="10837333" y="3841678"/>
            <a:ext cx="859231" cy="149013"/>
            <a:chOff x="1828800" y="1403479"/>
            <a:chExt cx="604147" cy="104775"/>
          </a:xfrm>
        </p:grpSpPr>
        <p:pic>
          <p:nvPicPr>
            <p:cNvPr id="94" name="Picture 69" descr="Flag of Switzerland">
              <a:hlinkClick r:id="rId60" tooltip="Flag of Switzerland"/>
            </p:cNvPr>
            <p:cNvPicPr>
              <a:picLocks noChangeAspect="1" noChangeArrowheads="1"/>
            </p:cNvPicPr>
            <p:nvPr/>
          </p:nvPicPr>
          <p:blipFill>
            <a:blip r:embed="rId61" cstate="print"/>
            <a:srcRect/>
            <a:stretch>
              <a:fillRect/>
            </a:stretch>
          </p:blipFill>
          <p:spPr bwMode="auto">
            <a:xfrm>
              <a:off x="1828800" y="1403479"/>
              <a:ext cx="152400" cy="104775"/>
            </a:xfrm>
            <a:prstGeom prst="rect">
              <a:avLst/>
            </a:prstGeom>
            <a:noFill/>
          </p:spPr>
        </p:pic>
        <p:sp>
          <p:nvSpPr>
            <p:cNvPr id="95" name="TextBox 94"/>
            <p:cNvSpPr txBox="1"/>
            <p:nvPr/>
          </p:nvSpPr>
          <p:spPr>
            <a:xfrm>
              <a:off x="1981200" y="1409700"/>
              <a:ext cx="451747" cy="97382"/>
            </a:xfrm>
            <a:prstGeom prst="rect">
              <a:avLst/>
            </a:prstGeom>
            <a:noFill/>
          </p:spPr>
          <p:txBody>
            <a:bodyPr wrap="none" lIns="45720" tIns="0" rIns="0" bIns="0" rtlCol="0">
              <a:spAutoFit/>
            </a:bodyPr>
            <a:lstStyle/>
            <a:p>
              <a:r>
                <a:rPr lang="en-US" sz="900" dirty="0"/>
                <a:t>Switzerland</a:t>
              </a:r>
            </a:p>
          </p:txBody>
        </p:sp>
      </p:grpSp>
      <p:sp>
        <p:nvSpPr>
          <p:cNvPr id="96" name="TextBox 95"/>
          <p:cNvSpPr txBox="1"/>
          <p:nvPr/>
        </p:nvSpPr>
        <p:spPr>
          <a:xfrm>
            <a:off x="1472600" y="6113530"/>
            <a:ext cx="878186" cy="269815"/>
          </a:xfrm>
          <a:prstGeom prst="rect">
            <a:avLst/>
          </a:prstGeom>
          <a:noFill/>
        </p:spPr>
        <p:txBody>
          <a:bodyPr wrap="none" lIns="130046" tIns="65023" rIns="130046" bIns="65023" rtlCol="0">
            <a:spAutoFit/>
          </a:bodyPr>
          <a:lstStyle/>
          <a:p>
            <a:pPr algn="ctr"/>
            <a:r>
              <a:rPr lang="en-US" sz="900" b="1" dirty="0"/>
              <a:t>AMERICAS</a:t>
            </a:r>
          </a:p>
        </p:txBody>
      </p:sp>
      <p:sp>
        <p:nvSpPr>
          <p:cNvPr id="97" name="TextBox 96"/>
          <p:cNvSpPr txBox="1"/>
          <p:nvPr/>
        </p:nvSpPr>
        <p:spPr>
          <a:xfrm>
            <a:off x="8848947" y="2600960"/>
            <a:ext cx="596058" cy="269815"/>
          </a:xfrm>
          <a:prstGeom prst="rect">
            <a:avLst/>
          </a:prstGeom>
          <a:noFill/>
        </p:spPr>
        <p:txBody>
          <a:bodyPr wrap="none" lIns="130046" tIns="65023" rIns="130046" bIns="65023" rtlCol="0">
            <a:spAutoFit/>
          </a:bodyPr>
          <a:lstStyle/>
          <a:p>
            <a:pPr algn="ctr"/>
            <a:r>
              <a:rPr lang="en-US" sz="900" b="1" dirty="0"/>
              <a:t>EMEA</a:t>
            </a:r>
          </a:p>
        </p:txBody>
      </p:sp>
      <p:sp>
        <p:nvSpPr>
          <p:cNvPr id="98" name="TextBox 97"/>
          <p:cNvSpPr txBox="1"/>
          <p:nvPr/>
        </p:nvSpPr>
        <p:spPr>
          <a:xfrm>
            <a:off x="10603767" y="5280720"/>
            <a:ext cx="1032074" cy="269815"/>
          </a:xfrm>
          <a:prstGeom prst="rect">
            <a:avLst/>
          </a:prstGeom>
          <a:noFill/>
        </p:spPr>
        <p:txBody>
          <a:bodyPr wrap="none" lIns="130046" tIns="65023" rIns="130046" bIns="65023" rtlCol="0">
            <a:spAutoFit/>
          </a:bodyPr>
          <a:lstStyle/>
          <a:p>
            <a:pPr algn="ctr"/>
            <a:r>
              <a:rPr lang="en-US" sz="900" b="1" dirty="0"/>
              <a:t>ASIA/PACIFIC</a:t>
            </a:r>
          </a:p>
        </p:txBody>
      </p:sp>
      <p:sp>
        <p:nvSpPr>
          <p:cNvPr id="99" name="Title 72"/>
          <p:cNvSpPr txBox="1">
            <a:spLocks/>
          </p:cNvSpPr>
          <p:nvPr/>
        </p:nvSpPr>
        <p:spPr>
          <a:xfrm>
            <a:off x="1893146" y="180454"/>
            <a:ext cx="11010054" cy="103874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75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Global reach</a:t>
            </a:r>
            <a:endParaRPr lang="en-US" sz="75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anim calcmode="lin" valueType="num">
                                      <p:cBhvr>
                                        <p:cTn id="8" dur="500" fill="hold"/>
                                        <p:tgtEl>
                                          <p:spTgt spid="99"/>
                                        </p:tgtEl>
                                        <p:attrNameLst>
                                          <p:attrName>ppt_x</p:attrName>
                                        </p:attrNameLst>
                                      </p:cBhvr>
                                      <p:tavLst>
                                        <p:tav tm="0">
                                          <p:val>
                                            <p:strVal val="#ppt_x"/>
                                          </p:val>
                                        </p:tav>
                                        <p:tav tm="100000">
                                          <p:val>
                                            <p:strVal val="#ppt_x"/>
                                          </p:val>
                                        </p:tav>
                                      </p:tavLst>
                                    </p:anim>
                                    <p:anim calcmode="lin" valueType="num">
                                      <p:cBhvr>
                                        <p:cTn id="9" dur="450" decel="100000" fill="hold"/>
                                        <p:tgtEl>
                                          <p:spTgt spid="9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082800" y="2667000"/>
          <a:ext cx="9006800" cy="606890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2235200" y="4191000"/>
            <a:ext cx="3319481" cy="839202"/>
          </a:xfrm>
          <a:prstGeom prst="rect">
            <a:avLst/>
          </a:prstGeom>
          <a:noFill/>
        </p:spPr>
        <p:txBody>
          <a:bodyPr wrap="square" lIns="130046" tIns="65023" rIns="130046" bIns="6502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300" dirty="0" smtClean="0">
                <a:solidFill>
                  <a:schemeClr val="bg1"/>
                </a:solidFill>
              </a:rPr>
              <a:t>MSFT &amp; Ecosystem</a:t>
            </a:r>
          </a:p>
          <a:p>
            <a:pPr algn="ctr"/>
            <a:r>
              <a:rPr lang="en-US" sz="2300" dirty="0" smtClean="0">
                <a:solidFill>
                  <a:schemeClr val="bg1"/>
                </a:solidFill>
              </a:rPr>
              <a:t>30%</a:t>
            </a:r>
          </a:p>
        </p:txBody>
      </p:sp>
      <p:sp>
        <p:nvSpPr>
          <p:cNvPr id="8" name="Title 72"/>
          <p:cNvSpPr txBox="1">
            <a:spLocks/>
          </p:cNvSpPr>
          <p:nvPr/>
        </p:nvSpPr>
        <p:spPr>
          <a:xfrm>
            <a:off x="1893146" y="191471"/>
            <a:ext cx="11010054" cy="9417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68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Competitive Revenue Share</a:t>
            </a:r>
            <a:endParaRPr lang="en-US" sz="6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2384214"/>
            <a:ext cx="13004800" cy="3072841"/>
          </a:xfrm>
          <a:prstGeom prst="rect">
            <a:avLst/>
          </a:prstGeom>
          <a:effectLst>
            <a:outerShdw blurRad="50800" dist="50800" dir="5400000" algn="ctr" rotWithShape="0">
              <a:srgbClr val="000000"/>
            </a:outerShdw>
          </a:effectLst>
        </p:spPr>
        <p:txBody>
          <a:bodyPr lIns="130046" tIns="65023" rIns="130046" bIns="65023"/>
          <a:lstStyle/>
          <a:p>
            <a:pPr algn="l" defTabSz="1300407" fontAlgn="auto">
              <a:lnSpc>
                <a:spcPct val="90000"/>
              </a:lnSpc>
              <a:spcAft>
                <a:spcPts val="0"/>
              </a:spcAft>
              <a:defRPr/>
            </a:pPr>
            <a:r>
              <a:rPr lang="en-US" sz="22200" b="1" spc="-213" dirty="0">
                <a:ln w="3175">
                  <a:noFill/>
                </a:ln>
                <a:solidFill>
                  <a:srgbClr val="1EA7D2"/>
                </a:solidFill>
                <a:latin typeface="Segoe" pitchFamily="34" charset="0"/>
                <a:ea typeface="+mn-ea"/>
                <a:cs typeface="Arial" charset="0"/>
              </a:rPr>
              <a:t>Portal</a:t>
            </a:r>
          </a:p>
          <a:p>
            <a:pPr algn="l" defTabSz="1300407" fontAlgn="auto">
              <a:lnSpc>
                <a:spcPct val="90000"/>
              </a:lnSpc>
              <a:spcAft>
                <a:spcPts val="0"/>
              </a:spcAft>
              <a:defRPr/>
            </a:pPr>
            <a:r>
              <a:rPr lang="en-US" sz="22200" b="1" spc="-213" dirty="0">
                <a:ln w="3175">
                  <a:noFill/>
                </a:ln>
                <a:solidFill>
                  <a:srgbClr val="1EA7D2"/>
                </a:solidFill>
                <a:latin typeface="Segoe" pitchFamily="34" charset="0"/>
                <a:cs typeface="Arial" charset="0"/>
              </a:rPr>
              <a:t>      </a:t>
            </a:r>
            <a:r>
              <a:rPr lang="en-US" sz="22200" b="1" spc="-213" dirty="0">
                <a:ln w="3175">
                  <a:noFill/>
                </a:ln>
                <a:solidFill>
                  <a:srgbClr val="1EA7D2"/>
                </a:solidFill>
                <a:latin typeface="Segoe" pitchFamily="34" charset="0"/>
                <a:ea typeface="+mn-ea"/>
                <a:cs typeface="Arial" charset="0"/>
              </a:rPr>
              <a:t>Demo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ashboard.PNG"/>
          <p:cNvPicPr>
            <a:picLocks noChangeAspect="1"/>
          </p:cNvPicPr>
          <p:nvPr/>
        </p:nvPicPr>
        <p:blipFill>
          <a:blip r:embed="rId3"/>
          <a:srcRect/>
          <a:stretch>
            <a:fillRect/>
          </a:stretch>
        </p:blipFill>
        <p:spPr>
          <a:xfrm>
            <a:off x="711200" y="1752600"/>
            <a:ext cx="8263115" cy="4953000"/>
          </a:xfrm>
          <a:prstGeom prst="rect">
            <a:avLst/>
          </a:prstGeom>
          <a:ln>
            <a:solidFill>
              <a:schemeClr val="tx1"/>
            </a:solidFill>
          </a:ln>
          <a:effectLst>
            <a:reflection blurRad="6350" stA="52000" endA="300" endPos="35000" dir="5400000" sy="-100000" algn="bl" rotWithShape="0"/>
          </a:effectLst>
        </p:spPr>
      </p:pic>
      <p:sp>
        <p:nvSpPr>
          <p:cNvPr id="6" name="Title 72"/>
          <p:cNvSpPr txBox="1">
            <a:spLocks/>
          </p:cNvSpPr>
          <p:nvPr/>
        </p:nvSpPr>
        <p:spPr>
          <a:xfrm>
            <a:off x="1893146" y="191471"/>
            <a:ext cx="11010054" cy="9417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68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Developer Dashboard</a:t>
            </a:r>
            <a:endParaRPr lang="en-US" sz="6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
        <p:nvSpPr>
          <p:cNvPr id="7" name="Rectangular Callout 6"/>
          <p:cNvSpPr/>
          <p:nvPr/>
        </p:nvSpPr>
        <p:spPr bwMode="auto">
          <a:xfrm>
            <a:off x="9321800" y="2590800"/>
            <a:ext cx="3276600" cy="1143000"/>
          </a:xfrm>
          <a:prstGeom prst="wedgeRectCallout">
            <a:avLst>
              <a:gd name="adj1" fmla="val -84534"/>
              <a:gd name="adj2" fmla="val 45487"/>
            </a:avLst>
          </a:prstGeom>
          <a:ln>
            <a:solidFill>
              <a:schemeClr val="bg1">
                <a:lumMod val="6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accent2"/>
                </a:solidFill>
                <a:latin typeface="GillSans" pitchFamily="-32" charset="0"/>
                <a:ea typeface="ヒラギノ角ゴ ProN W3" pitchFamily="-32" charset="-128"/>
              </a:rPr>
              <a:t>Actionable notifications.</a:t>
            </a:r>
            <a:endParaRPr kumimoji="0" lang="en-US" sz="2400" b="0" i="0" u="none" strike="noStrike" cap="none" normalizeH="0" baseline="0" dirty="0" smtClean="0">
              <a:ln>
                <a:noFill/>
              </a:ln>
              <a:solidFill>
                <a:schemeClr val="accent2"/>
              </a:solidFill>
              <a:effectLst/>
              <a:latin typeface="GillSans" pitchFamily="-32" charset="0"/>
              <a:ea typeface="ヒラギノ角ゴ ProN W3" pitchFamily="-32" charset="-128"/>
              <a:sym typeface="GillSans" pitchFamily="-32" charset="0"/>
            </a:endParaRPr>
          </a:p>
        </p:txBody>
      </p:sp>
      <p:sp>
        <p:nvSpPr>
          <p:cNvPr id="8" name="Rectangular Callout 7"/>
          <p:cNvSpPr/>
          <p:nvPr/>
        </p:nvSpPr>
        <p:spPr bwMode="auto">
          <a:xfrm>
            <a:off x="9398000" y="4953000"/>
            <a:ext cx="3276600" cy="1143000"/>
          </a:xfrm>
          <a:prstGeom prst="wedgeRectCallout">
            <a:avLst>
              <a:gd name="adj1" fmla="val -84534"/>
              <a:gd name="adj2" fmla="val 45487"/>
            </a:avLst>
          </a:prstGeom>
          <a:ln>
            <a:solidFill>
              <a:schemeClr val="bg1">
                <a:lumMod val="6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accent2"/>
                </a:solidFill>
                <a:latin typeface="GillSans" pitchFamily="-32" charset="0"/>
                <a:ea typeface="ヒラギノ角ゴ ProN W3" pitchFamily="-32" charset="-128"/>
              </a:rPr>
              <a:t>High level performance reporting</a:t>
            </a:r>
            <a:r>
              <a:rPr lang="en-US" sz="2400" dirty="0" smtClean="0">
                <a:solidFill>
                  <a:srgbClr val="000000"/>
                </a:solidFill>
                <a:latin typeface="GillSans" pitchFamily="-32" charset="0"/>
                <a:ea typeface="ヒラギノ角ゴ ProN W3" pitchFamily="-32" charset="-128"/>
              </a:rPr>
              <a:t>.</a:t>
            </a:r>
            <a:endParaRPr kumimoji="0" lang="en-US" sz="2400" b="0" i="0" u="none" strike="noStrike" cap="none" normalizeH="0" baseline="0" dirty="0" smtClean="0">
              <a:ln>
                <a:noFill/>
              </a:ln>
              <a:solidFill>
                <a:srgbClr val="000000"/>
              </a:solidFill>
              <a:effectLst/>
              <a:latin typeface="GillSans" pitchFamily="-32" charset="0"/>
              <a:ea typeface="ヒラギノ角ゴ ProN W3" pitchFamily="-32" charset="-128"/>
              <a:sym typeface="GillSans" pitchFamily="-3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7112000" y="1447800"/>
            <a:ext cx="5494034" cy="6916193"/>
          </a:xfrm>
          <a:prstGeom prst="rect">
            <a:avLst/>
          </a:prstGeom>
          <a:noFill/>
          <a:ln w="9525">
            <a:solidFill>
              <a:schemeClr val="tx1"/>
            </a:solidFill>
            <a:miter lim="800000"/>
            <a:headEnd/>
            <a:tailEnd/>
          </a:ln>
          <a:effectLst>
            <a:reflection blurRad="6350" stA="52000" endA="300" endPos="35000" dir="5400000" sy="-100000" algn="bl" rotWithShape="0"/>
          </a:effectLst>
        </p:spPr>
      </p:pic>
      <p:sp>
        <p:nvSpPr>
          <p:cNvPr id="5" name="Title 72"/>
          <p:cNvSpPr txBox="1">
            <a:spLocks/>
          </p:cNvSpPr>
          <p:nvPr/>
        </p:nvSpPr>
        <p:spPr>
          <a:xfrm>
            <a:off x="1893146" y="191471"/>
            <a:ext cx="11010054" cy="9417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68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Detailed Metadata</a:t>
            </a:r>
            <a:endParaRPr lang="en-US" sz="6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
        <p:nvSpPr>
          <p:cNvPr id="6" name="Rectangular Callout 5"/>
          <p:cNvSpPr/>
          <p:nvPr/>
        </p:nvSpPr>
        <p:spPr bwMode="auto">
          <a:xfrm>
            <a:off x="1854200" y="1447800"/>
            <a:ext cx="3276600" cy="1143000"/>
          </a:xfrm>
          <a:prstGeom prst="wedgeRectCallout">
            <a:avLst>
              <a:gd name="adj1" fmla="val 116275"/>
              <a:gd name="adj2" fmla="val 31574"/>
            </a:avLst>
          </a:prstGeom>
          <a:ln>
            <a:solidFill>
              <a:schemeClr val="bg1">
                <a:lumMod val="6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solidFill>
                  <a:schemeClr val="accent2"/>
                </a:solidFill>
                <a:latin typeface="GillSans" pitchFamily="-32" charset="0"/>
                <a:ea typeface="ヒラギノ角ゴ ProN W3" pitchFamily="-32" charset="-128"/>
              </a:rPr>
              <a:t>Simple Navigation.</a:t>
            </a:r>
            <a:endParaRPr kumimoji="0" lang="en-US" sz="3200" b="0" i="0" u="none" strike="noStrike" cap="none" normalizeH="0" baseline="0" dirty="0" smtClean="0">
              <a:ln>
                <a:noFill/>
              </a:ln>
              <a:solidFill>
                <a:schemeClr val="accent2"/>
              </a:solidFill>
              <a:effectLst/>
              <a:latin typeface="GillSans" pitchFamily="-32" charset="0"/>
              <a:ea typeface="ヒラギノ角ゴ ProN W3" pitchFamily="-32" charset="-128"/>
              <a:sym typeface="GillSans" pitchFamily="-32" charset="0"/>
            </a:endParaRPr>
          </a:p>
        </p:txBody>
      </p:sp>
      <p:sp>
        <p:nvSpPr>
          <p:cNvPr id="7" name="Rectangular Callout 6"/>
          <p:cNvSpPr/>
          <p:nvPr/>
        </p:nvSpPr>
        <p:spPr bwMode="auto">
          <a:xfrm>
            <a:off x="1854200" y="2743200"/>
            <a:ext cx="3276600" cy="1143000"/>
          </a:xfrm>
          <a:prstGeom prst="wedgeRectCallout">
            <a:avLst>
              <a:gd name="adj1" fmla="val 116882"/>
              <a:gd name="adj2" fmla="val -58861"/>
            </a:avLst>
          </a:prstGeom>
          <a:ln>
            <a:solidFill>
              <a:schemeClr val="bg1">
                <a:lumMod val="6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solidFill>
                  <a:schemeClr val="accent2"/>
                </a:solidFill>
                <a:latin typeface="GillSans" pitchFamily="-32" charset="0"/>
                <a:ea typeface="ヒラギノ角ゴ ProN W3" pitchFamily="-32" charset="-128"/>
              </a:rPr>
              <a:t>Advanced Search.</a:t>
            </a:r>
            <a:endParaRPr kumimoji="0" lang="en-US" sz="3200" b="0" i="0" u="none" strike="noStrike" cap="none" normalizeH="0" baseline="0" dirty="0" smtClean="0">
              <a:ln>
                <a:noFill/>
              </a:ln>
              <a:solidFill>
                <a:schemeClr val="accent2"/>
              </a:solidFill>
              <a:effectLst/>
              <a:latin typeface="GillSans" pitchFamily="-32" charset="0"/>
              <a:ea typeface="ヒラギノ角ゴ ProN W3" pitchFamily="-32" charset="-128"/>
              <a:sym typeface="GillSans" pitchFamily="-32" charset="0"/>
            </a:endParaRPr>
          </a:p>
        </p:txBody>
      </p:sp>
      <p:sp>
        <p:nvSpPr>
          <p:cNvPr id="8" name="Rectangular Callout 7"/>
          <p:cNvSpPr/>
          <p:nvPr/>
        </p:nvSpPr>
        <p:spPr bwMode="auto">
          <a:xfrm>
            <a:off x="1854200" y="4114800"/>
            <a:ext cx="3276600" cy="1143000"/>
          </a:xfrm>
          <a:prstGeom prst="wedgeRectCallout">
            <a:avLst>
              <a:gd name="adj1" fmla="val 161776"/>
              <a:gd name="adj2" fmla="val -57122"/>
            </a:avLst>
          </a:prstGeom>
          <a:ln>
            <a:solidFill>
              <a:schemeClr val="bg1">
                <a:lumMod val="6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smtClean="0">
                <a:solidFill>
                  <a:schemeClr val="accent2"/>
                </a:solidFill>
                <a:latin typeface="GillSans" pitchFamily="-32" charset="0"/>
                <a:ea typeface="ヒラギノ角ゴ ProN W3" pitchFamily="-32" charset="-128"/>
              </a:rPr>
              <a:t>Extensive metadata.</a:t>
            </a:r>
            <a:endParaRPr kumimoji="0" lang="en-US" sz="3200" b="0" i="0" u="none" strike="noStrike" cap="none" normalizeH="0" baseline="0" dirty="0" smtClean="0">
              <a:ln>
                <a:noFill/>
              </a:ln>
              <a:solidFill>
                <a:schemeClr val="accent2"/>
              </a:solidFill>
              <a:effectLst/>
              <a:latin typeface="GillSans" pitchFamily="-32" charset="0"/>
              <a:ea typeface="ヒラギノ角ゴ ProN W3" pitchFamily="-32" charset="-128"/>
              <a:sym typeface="GillSans" pitchFamily="-3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450" decel="100000" fill="hold"/>
                                        <p:tgtEl>
                                          <p:spTgt spid="5"/>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82600" y="2239179"/>
            <a:ext cx="12137813" cy="4771221"/>
          </a:xfrm>
        </p:spPr>
        <p:txBody>
          <a:bodyPr/>
          <a:lstStyle/>
          <a:p>
            <a:pPr>
              <a:lnSpc>
                <a:spcPct val="150000"/>
              </a:lnSpc>
              <a:spcBef>
                <a:spcPts val="1707"/>
              </a:spcBef>
              <a:spcAft>
                <a:spcPts val="853"/>
              </a:spcAft>
            </a:pPr>
            <a:r>
              <a:rPr lang="en-US" sz="4800" dirty="0" smtClean="0"/>
              <a:t>Create a Marketplace publisher account @ </a:t>
            </a:r>
            <a:r>
              <a:rPr lang="en-US" sz="4800" dirty="0" smtClean="0">
                <a:hlinkClick r:id="rId3"/>
              </a:rPr>
              <a:t>http://developer.windowsmobile.com</a:t>
            </a:r>
            <a:endParaRPr lang="en-US" sz="4800" dirty="0" smtClean="0"/>
          </a:p>
          <a:p>
            <a:pPr lvl="4"/>
            <a:r>
              <a:rPr lang="en-US" sz="4000" dirty="0" smtClean="0"/>
              <a:t>Establish a business profile</a:t>
            </a:r>
          </a:p>
          <a:p>
            <a:pPr lvl="4"/>
            <a:r>
              <a:rPr lang="en-US" sz="4000" dirty="0" smtClean="0"/>
              <a:t>Remit subscription fee</a:t>
            </a:r>
          </a:p>
          <a:p>
            <a:pPr lvl="4"/>
            <a:r>
              <a:rPr lang="en-US" sz="4000" dirty="0" smtClean="0"/>
              <a:t>Get vetted</a:t>
            </a:r>
          </a:p>
          <a:p>
            <a:pPr lvl="4"/>
            <a:r>
              <a:rPr lang="en-US" sz="4000" dirty="0" smtClean="0"/>
              <a:t>Start publishing</a:t>
            </a:r>
            <a:endParaRPr lang="en-US" sz="4000" dirty="0"/>
          </a:p>
        </p:txBody>
      </p:sp>
      <p:sp>
        <p:nvSpPr>
          <p:cNvPr id="4" name="Title 72"/>
          <p:cNvSpPr txBox="1">
            <a:spLocks/>
          </p:cNvSpPr>
          <p:nvPr/>
        </p:nvSpPr>
        <p:spPr>
          <a:xfrm>
            <a:off x="1893146" y="191471"/>
            <a:ext cx="11010054" cy="9417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68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Signing up</a:t>
            </a:r>
            <a:endParaRPr lang="en-US" sz="6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450" decel="100000" fill="hold"/>
                                        <p:tgtEl>
                                          <p:spTgt spid="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33493" y="3807118"/>
            <a:ext cx="12354560" cy="3367534"/>
          </a:xfrm>
          <a:prstGeom prst="rightArrow">
            <a:avLst/>
          </a:prstGeom>
          <a:gradFill>
            <a:gsLst>
              <a:gs pos="0">
                <a:schemeClr val="accent2">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lIns="130046" tIns="65023" rIns="130046" bIns="65023" rtlCol="0" anchor="ctr"/>
          <a:lstStyle/>
          <a:p>
            <a:pPr algn="ctr"/>
            <a:endParaRPr lang="en-US" dirty="0"/>
          </a:p>
        </p:txBody>
      </p:sp>
      <p:graphicFrame>
        <p:nvGraphicFramePr>
          <p:cNvPr id="3" name="Content Placeholder 4"/>
          <p:cNvGraphicFramePr>
            <a:graphicFrameLocks/>
          </p:cNvGraphicFramePr>
          <p:nvPr/>
        </p:nvGraphicFramePr>
        <p:xfrm>
          <a:off x="650240" y="2514600"/>
          <a:ext cx="11704320" cy="6003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72"/>
          <p:cNvSpPr txBox="1">
            <a:spLocks/>
          </p:cNvSpPr>
          <p:nvPr/>
        </p:nvSpPr>
        <p:spPr>
          <a:xfrm>
            <a:off x="1893146" y="191471"/>
            <a:ext cx="11010054" cy="9417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68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Application Provisioning</a:t>
            </a:r>
            <a:endParaRPr lang="en-US" sz="6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1733974" y="4485640"/>
          <a:ext cx="11162453" cy="1909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nvGraphicFramePr>
        <p:xfrm>
          <a:off x="1869440" y="6761480"/>
          <a:ext cx="10837333" cy="19095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nvGraphicFramePr>
        <p:xfrm>
          <a:off x="1625600" y="2209800"/>
          <a:ext cx="11379201" cy="190952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7" name="Title 72"/>
          <p:cNvSpPr txBox="1">
            <a:spLocks/>
          </p:cNvSpPr>
          <p:nvPr/>
        </p:nvSpPr>
        <p:spPr>
          <a:xfrm>
            <a:off x="1893146" y="191471"/>
            <a:ext cx="11010054" cy="9417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68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Application Certification</a:t>
            </a:r>
            <a:endParaRPr lang="en-US" sz="6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450" decel="100000" fill="hold"/>
                                        <p:tgtEl>
                                          <p:spTgt spid="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83733" y="2849676"/>
            <a:ext cx="11921067" cy="2941524"/>
          </a:xfrm>
        </p:spPr>
        <p:txBody>
          <a:bodyPr/>
          <a:lstStyle/>
          <a:p>
            <a:r>
              <a:rPr lang="en-US" sz="4800" dirty="0" smtClean="0"/>
              <a:t>Transactional reporting</a:t>
            </a:r>
          </a:p>
          <a:p>
            <a:r>
              <a:rPr lang="en-US" sz="4800" dirty="0" smtClean="0"/>
              <a:t>User ratings and reviews</a:t>
            </a:r>
          </a:p>
          <a:p>
            <a:r>
              <a:rPr lang="en-US" sz="4800" dirty="0" smtClean="0"/>
              <a:t>Geographical distribution reports</a:t>
            </a:r>
          </a:p>
          <a:p>
            <a:endParaRPr lang="en-US" dirty="0"/>
          </a:p>
        </p:txBody>
      </p:sp>
      <p:sp>
        <p:nvSpPr>
          <p:cNvPr id="4" name="Title 72"/>
          <p:cNvSpPr txBox="1">
            <a:spLocks/>
          </p:cNvSpPr>
          <p:nvPr/>
        </p:nvSpPr>
        <p:spPr>
          <a:xfrm>
            <a:off x="1893146" y="191471"/>
            <a:ext cx="11010054" cy="9417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68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Reporting</a:t>
            </a:r>
            <a:endParaRPr lang="en-US" sz="6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450" decel="100000" fill="hold"/>
                                        <p:tgtEl>
                                          <p:spTgt spid="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50"/>
          <p:cNvSpPr>
            <a:spLocks noChangeArrowheads="1"/>
          </p:cNvSpPr>
          <p:nvPr/>
        </p:nvSpPr>
        <p:spPr bwMode="auto">
          <a:xfrm>
            <a:off x="1700108" y="2447434"/>
            <a:ext cx="4253653" cy="903111"/>
          </a:xfrm>
          <a:prstGeom prst="rect">
            <a:avLst/>
          </a:prstGeom>
          <a:gradFill rotWithShape="1">
            <a:gsLst>
              <a:gs pos="0">
                <a:srgbClr val="000000">
                  <a:alpha val="0"/>
                </a:srgbClr>
              </a:gs>
              <a:gs pos="100000">
                <a:srgbClr val="000000">
                  <a:alpha val="17000"/>
                </a:srgbClr>
              </a:gs>
            </a:gsLst>
            <a:lin ang="0" scaled="1"/>
          </a:gradFill>
          <a:ln w="9525">
            <a:noFill/>
            <a:miter lim="800000"/>
            <a:headEnd/>
            <a:tailEnd/>
          </a:ln>
        </p:spPr>
        <p:txBody>
          <a:bodyPr vert="horz" wrap="none" lIns="130046" tIns="65023" rIns="130046" bIns="65023" numCol="1" anchor="ctr" anchorCtr="0" compatLnSpc="1">
            <a:prstTxWarp prst="textNoShape">
              <a:avLst/>
            </a:prstTxWarp>
          </a:bodyPr>
          <a:lstStyle/>
          <a:p>
            <a:endParaRPr lang="en-US" dirty="0">
              <a:latin typeface="+mn-lt"/>
            </a:endParaRPr>
          </a:p>
        </p:txBody>
      </p:sp>
      <p:sp>
        <p:nvSpPr>
          <p:cNvPr id="66" name="Rectangle 51"/>
          <p:cNvSpPr>
            <a:spLocks noChangeArrowheads="1"/>
          </p:cNvSpPr>
          <p:nvPr/>
        </p:nvSpPr>
        <p:spPr bwMode="auto">
          <a:xfrm>
            <a:off x="1700108" y="4271718"/>
            <a:ext cx="4253653" cy="903111"/>
          </a:xfrm>
          <a:prstGeom prst="rect">
            <a:avLst/>
          </a:prstGeom>
          <a:gradFill rotWithShape="1">
            <a:gsLst>
              <a:gs pos="0">
                <a:srgbClr val="000000">
                  <a:alpha val="0"/>
                </a:srgbClr>
              </a:gs>
              <a:gs pos="100000">
                <a:srgbClr val="000000">
                  <a:alpha val="17000"/>
                </a:srgbClr>
              </a:gs>
            </a:gsLst>
            <a:lin ang="0" scaled="1"/>
          </a:gradFill>
          <a:ln w="9525" algn="ctr">
            <a:noFill/>
            <a:miter lim="800000"/>
            <a:headEnd/>
            <a:tailEnd/>
          </a:ln>
        </p:spPr>
        <p:txBody>
          <a:bodyPr vert="horz" wrap="none" lIns="130046" tIns="65023" rIns="130046" bIns="65023" numCol="1" anchor="ctr" anchorCtr="0" compatLnSpc="1">
            <a:prstTxWarp prst="textNoShape">
              <a:avLst/>
            </a:prstTxWarp>
          </a:bodyPr>
          <a:lstStyle/>
          <a:p>
            <a:endParaRPr lang="en-US" dirty="0">
              <a:latin typeface="+mn-lt"/>
            </a:endParaRPr>
          </a:p>
        </p:txBody>
      </p:sp>
      <p:sp>
        <p:nvSpPr>
          <p:cNvPr id="67" name="Rectangle 52"/>
          <p:cNvSpPr>
            <a:spLocks noChangeArrowheads="1"/>
          </p:cNvSpPr>
          <p:nvPr/>
        </p:nvSpPr>
        <p:spPr bwMode="auto">
          <a:xfrm>
            <a:off x="1700108" y="6098261"/>
            <a:ext cx="4253653" cy="903111"/>
          </a:xfrm>
          <a:prstGeom prst="rect">
            <a:avLst/>
          </a:prstGeom>
          <a:gradFill rotWithShape="1">
            <a:gsLst>
              <a:gs pos="0">
                <a:srgbClr val="000000">
                  <a:alpha val="0"/>
                </a:srgbClr>
              </a:gs>
              <a:gs pos="100000">
                <a:srgbClr val="000000">
                  <a:alpha val="17000"/>
                </a:srgbClr>
              </a:gs>
            </a:gsLst>
            <a:lin ang="0" scaled="1"/>
          </a:gradFill>
          <a:ln w="9525" algn="ctr">
            <a:noFill/>
            <a:miter lim="800000"/>
            <a:headEnd/>
            <a:tailEnd/>
          </a:ln>
        </p:spPr>
        <p:txBody>
          <a:bodyPr vert="horz" wrap="none" lIns="130046" tIns="65023" rIns="130046" bIns="65023" numCol="1" anchor="ctr" anchorCtr="0" compatLnSpc="1">
            <a:prstTxWarp prst="textNoShape">
              <a:avLst/>
            </a:prstTxWarp>
          </a:bodyPr>
          <a:lstStyle/>
          <a:p>
            <a:endParaRPr lang="en-US" dirty="0">
              <a:latin typeface="+mn-lt"/>
            </a:endParaRPr>
          </a:p>
        </p:txBody>
      </p:sp>
      <p:sp>
        <p:nvSpPr>
          <p:cNvPr id="68" name="Rectangle 53"/>
          <p:cNvSpPr>
            <a:spLocks noChangeArrowheads="1"/>
          </p:cNvSpPr>
          <p:nvPr/>
        </p:nvSpPr>
        <p:spPr bwMode="auto">
          <a:xfrm>
            <a:off x="1700108" y="7924803"/>
            <a:ext cx="4253653" cy="903111"/>
          </a:xfrm>
          <a:prstGeom prst="rect">
            <a:avLst/>
          </a:prstGeom>
          <a:gradFill rotWithShape="1">
            <a:gsLst>
              <a:gs pos="0">
                <a:srgbClr val="000000">
                  <a:alpha val="0"/>
                </a:srgbClr>
              </a:gs>
              <a:gs pos="100000">
                <a:srgbClr val="000000">
                  <a:alpha val="17000"/>
                </a:srgbClr>
              </a:gs>
            </a:gsLst>
            <a:lin ang="0" scaled="1"/>
          </a:gradFill>
          <a:ln w="9525" algn="ctr">
            <a:noFill/>
            <a:miter lim="800000"/>
            <a:headEnd/>
            <a:tailEnd/>
          </a:ln>
        </p:spPr>
        <p:txBody>
          <a:bodyPr vert="horz" wrap="none" lIns="130046" tIns="65023" rIns="130046" bIns="65023" numCol="1" anchor="ctr" anchorCtr="0" compatLnSpc="1">
            <a:prstTxWarp prst="textNoShape">
              <a:avLst/>
            </a:prstTxWarp>
          </a:bodyPr>
          <a:lstStyle/>
          <a:p>
            <a:endParaRPr lang="en-US" dirty="0">
              <a:latin typeface="+mn-lt"/>
            </a:endParaRPr>
          </a:p>
        </p:txBody>
      </p:sp>
      <p:sp>
        <p:nvSpPr>
          <p:cNvPr id="69" name="Rectangle 50"/>
          <p:cNvSpPr>
            <a:spLocks noChangeArrowheads="1"/>
          </p:cNvSpPr>
          <p:nvPr/>
        </p:nvSpPr>
        <p:spPr bwMode="auto">
          <a:xfrm flipH="1">
            <a:off x="5953761" y="2447434"/>
            <a:ext cx="4253653" cy="903111"/>
          </a:xfrm>
          <a:prstGeom prst="rect">
            <a:avLst/>
          </a:prstGeom>
          <a:gradFill rotWithShape="1">
            <a:gsLst>
              <a:gs pos="0">
                <a:srgbClr val="000000">
                  <a:alpha val="0"/>
                </a:srgbClr>
              </a:gs>
              <a:gs pos="100000">
                <a:srgbClr val="000000">
                  <a:alpha val="17000"/>
                </a:srgbClr>
              </a:gs>
            </a:gsLst>
            <a:lin ang="0" scaled="1"/>
          </a:gradFill>
          <a:ln w="9525" algn="ctr">
            <a:noFill/>
            <a:miter lim="800000"/>
            <a:headEnd/>
            <a:tailEnd/>
          </a:ln>
        </p:spPr>
        <p:txBody>
          <a:bodyPr vert="horz" wrap="none" lIns="130046" tIns="65023" rIns="130046" bIns="65023" numCol="1" anchor="ctr" anchorCtr="0" compatLnSpc="1">
            <a:prstTxWarp prst="textNoShape">
              <a:avLst/>
            </a:prstTxWarp>
          </a:bodyPr>
          <a:lstStyle/>
          <a:p>
            <a:endParaRPr lang="en-US" dirty="0">
              <a:latin typeface="+mn-lt"/>
            </a:endParaRPr>
          </a:p>
        </p:txBody>
      </p:sp>
      <p:sp>
        <p:nvSpPr>
          <p:cNvPr id="70" name="Rectangle 51"/>
          <p:cNvSpPr>
            <a:spLocks noChangeArrowheads="1"/>
          </p:cNvSpPr>
          <p:nvPr/>
        </p:nvSpPr>
        <p:spPr bwMode="auto">
          <a:xfrm flipH="1">
            <a:off x="5953761" y="4271718"/>
            <a:ext cx="4253653" cy="903111"/>
          </a:xfrm>
          <a:prstGeom prst="rect">
            <a:avLst/>
          </a:prstGeom>
          <a:gradFill rotWithShape="1">
            <a:gsLst>
              <a:gs pos="0">
                <a:srgbClr val="000000">
                  <a:alpha val="0"/>
                </a:srgbClr>
              </a:gs>
              <a:gs pos="100000">
                <a:srgbClr val="000000">
                  <a:alpha val="17000"/>
                </a:srgbClr>
              </a:gs>
            </a:gsLst>
            <a:lin ang="0" scaled="1"/>
          </a:gradFill>
          <a:ln w="9525" algn="ctr">
            <a:noFill/>
            <a:miter lim="800000"/>
            <a:headEnd/>
            <a:tailEnd/>
          </a:ln>
        </p:spPr>
        <p:txBody>
          <a:bodyPr vert="horz" wrap="none" lIns="130046" tIns="65023" rIns="130046" bIns="65023" numCol="1" anchor="ctr" anchorCtr="0" compatLnSpc="1">
            <a:prstTxWarp prst="textNoShape">
              <a:avLst/>
            </a:prstTxWarp>
          </a:bodyPr>
          <a:lstStyle/>
          <a:p>
            <a:endParaRPr lang="en-US" dirty="0">
              <a:latin typeface="+mn-lt"/>
            </a:endParaRPr>
          </a:p>
        </p:txBody>
      </p:sp>
      <p:sp>
        <p:nvSpPr>
          <p:cNvPr id="71" name="Rectangle 52"/>
          <p:cNvSpPr>
            <a:spLocks noChangeArrowheads="1"/>
          </p:cNvSpPr>
          <p:nvPr/>
        </p:nvSpPr>
        <p:spPr bwMode="auto">
          <a:xfrm flipH="1">
            <a:off x="5953761" y="6098261"/>
            <a:ext cx="4253653" cy="903111"/>
          </a:xfrm>
          <a:prstGeom prst="rect">
            <a:avLst/>
          </a:prstGeom>
          <a:gradFill rotWithShape="1">
            <a:gsLst>
              <a:gs pos="0">
                <a:srgbClr val="000000">
                  <a:alpha val="0"/>
                </a:srgbClr>
              </a:gs>
              <a:gs pos="100000">
                <a:srgbClr val="000000">
                  <a:alpha val="17000"/>
                </a:srgbClr>
              </a:gs>
            </a:gsLst>
            <a:lin ang="0" scaled="1"/>
          </a:gradFill>
          <a:ln w="9525" algn="ctr">
            <a:noFill/>
            <a:miter lim="800000"/>
            <a:headEnd/>
            <a:tailEnd/>
          </a:ln>
        </p:spPr>
        <p:txBody>
          <a:bodyPr vert="horz" wrap="none" lIns="130046" tIns="65023" rIns="130046" bIns="65023" numCol="1" anchor="ctr" anchorCtr="0" compatLnSpc="1">
            <a:prstTxWarp prst="textNoShape">
              <a:avLst/>
            </a:prstTxWarp>
          </a:bodyPr>
          <a:lstStyle/>
          <a:p>
            <a:endParaRPr lang="en-US" dirty="0">
              <a:latin typeface="+mn-lt"/>
            </a:endParaRPr>
          </a:p>
        </p:txBody>
      </p:sp>
      <p:sp>
        <p:nvSpPr>
          <p:cNvPr id="72" name="Rectangle 53"/>
          <p:cNvSpPr>
            <a:spLocks noChangeArrowheads="1"/>
          </p:cNvSpPr>
          <p:nvPr/>
        </p:nvSpPr>
        <p:spPr bwMode="auto">
          <a:xfrm flipH="1">
            <a:off x="5953761" y="7924803"/>
            <a:ext cx="4253653" cy="903111"/>
          </a:xfrm>
          <a:prstGeom prst="rect">
            <a:avLst/>
          </a:prstGeom>
          <a:gradFill rotWithShape="1">
            <a:gsLst>
              <a:gs pos="0">
                <a:srgbClr val="000000">
                  <a:alpha val="0"/>
                </a:srgbClr>
              </a:gs>
              <a:gs pos="100000">
                <a:srgbClr val="000000">
                  <a:alpha val="17000"/>
                </a:srgbClr>
              </a:gs>
            </a:gsLst>
            <a:lin ang="0" scaled="1"/>
          </a:gradFill>
          <a:ln w="9525" algn="ctr">
            <a:noFill/>
            <a:miter lim="800000"/>
            <a:headEnd/>
            <a:tailEnd/>
          </a:ln>
        </p:spPr>
        <p:txBody>
          <a:bodyPr vert="horz" wrap="none" lIns="130046" tIns="65023" rIns="130046" bIns="65023" numCol="1" anchor="ctr" anchorCtr="0" compatLnSpc="1">
            <a:prstTxWarp prst="textNoShape">
              <a:avLst/>
            </a:prstTxWarp>
          </a:bodyPr>
          <a:lstStyle/>
          <a:p>
            <a:endParaRPr lang="en-US" dirty="0">
              <a:latin typeface="+mn-lt"/>
            </a:endParaRPr>
          </a:p>
        </p:txBody>
      </p:sp>
      <p:pic>
        <p:nvPicPr>
          <p:cNvPr id="1111" name="Picture 87" descr="cooltools-shape"/>
          <p:cNvPicPr>
            <a:picLocks noChangeAspect="1" noChangeArrowheads="1"/>
          </p:cNvPicPr>
          <p:nvPr/>
        </p:nvPicPr>
        <p:blipFill>
          <a:blip r:embed="rId4"/>
          <a:srcRect/>
          <a:stretch>
            <a:fillRect/>
          </a:stretch>
        </p:blipFill>
        <p:spPr bwMode="auto">
          <a:xfrm>
            <a:off x="1659468" y="2786098"/>
            <a:ext cx="8547947" cy="6123093"/>
          </a:xfrm>
          <a:prstGeom prst="rect">
            <a:avLst/>
          </a:prstGeom>
          <a:noFill/>
          <a:ln w="9525">
            <a:noFill/>
            <a:miter lim="800000"/>
            <a:headEnd/>
            <a:tailEnd/>
          </a:ln>
        </p:spPr>
      </p:pic>
      <p:pic>
        <p:nvPicPr>
          <p:cNvPr id="1114" name="Picture 90" descr="cooltools-shape"/>
          <p:cNvPicPr>
            <a:picLocks noChangeAspect="1" noChangeArrowheads="1"/>
          </p:cNvPicPr>
          <p:nvPr/>
        </p:nvPicPr>
        <p:blipFill>
          <a:blip r:embed="rId5"/>
          <a:srcRect/>
          <a:stretch>
            <a:fillRect/>
          </a:stretch>
        </p:blipFill>
        <p:spPr bwMode="auto">
          <a:xfrm>
            <a:off x="1659467" y="8177671"/>
            <a:ext cx="8534400" cy="731520"/>
          </a:xfrm>
          <a:prstGeom prst="rect">
            <a:avLst/>
          </a:prstGeom>
          <a:noFill/>
          <a:ln w="9525">
            <a:noFill/>
            <a:miter lim="800000"/>
            <a:headEnd/>
            <a:tailEnd/>
          </a:ln>
        </p:spPr>
      </p:pic>
      <p:pic>
        <p:nvPicPr>
          <p:cNvPr id="1113" name="Picture 89" descr="cooltools-shape"/>
          <p:cNvPicPr>
            <a:picLocks noChangeAspect="1" noChangeArrowheads="1"/>
          </p:cNvPicPr>
          <p:nvPr/>
        </p:nvPicPr>
        <p:blipFill>
          <a:blip r:embed="rId6">
            <a:lum bright="6000"/>
          </a:blip>
          <a:srcRect/>
          <a:stretch>
            <a:fillRect/>
          </a:stretch>
        </p:blipFill>
        <p:spPr bwMode="auto">
          <a:xfrm>
            <a:off x="1659467" y="7757729"/>
            <a:ext cx="8534400" cy="1151467"/>
          </a:xfrm>
          <a:prstGeom prst="rect">
            <a:avLst/>
          </a:prstGeom>
          <a:noFill/>
          <a:ln w="9525">
            <a:noFill/>
            <a:miter lim="800000"/>
            <a:headEnd/>
            <a:tailEnd/>
          </a:ln>
        </p:spPr>
      </p:pic>
      <p:pic>
        <p:nvPicPr>
          <p:cNvPr id="1112" name="Picture 88" descr="cooltools-shape"/>
          <p:cNvPicPr>
            <a:picLocks noChangeAspect="1" noChangeArrowheads="1"/>
          </p:cNvPicPr>
          <p:nvPr/>
        </p:nvPicPr>
        <p:blipFill>
          <a:blip r:embed="rId7">
            <a:lum bright="12000"/>
          </a:blip>
          <a:srcRect/>
          <a:stretch>
            <a:fillRect/>
          </a:stretch>
        </p:blipFill>
        <p:spPr bwMode="auto">
          <a:xfrm>
            <a:off x="1659468" y="5387058"/>
            <a:ext cx="8547947" cy="3522133"/>
          </a:xfrm>
          <a:prstGeom prst="rect">
            <a:avLst/>
          </a:prstGeom>
          <a:noFill/>
          <a:ln w="9525">
            <a:noFill/>
            <a:miter lim="800000"/>
            <a:headEnd/>
            <a:tailEnd/>
          </a:ln>
        </p:spPr>
      </p:pic>
      <p:sp>
        <p:nvSpPr>
          <p:cNvPr id="1072" name="Text Box 48"/>
          <p:cNvSpPr txBox="1">
            <a:spLocks noChangeArrowheads="1"/>
          </p:cNvSpPr>
          <p:nvPr/>
        </p:nvSpPr>
        <p:spPr bwMode="auto">
          <a:xfrm rot="10800000" flipH="1">
            <a:off x="352161" y="2494844"/>
            <a:ext cx="785818" cy="5840872"/>
          </a:xfrm>
          <a:prstGeom prst="rect">
            <a:avLst/>
          </a:prstGeom>
          <a:noFill/>
          <a:ln w="9525">
            <a:noFill/>
            <a:miter lim="800000"/>
            <a:headEnd/>
            <a:tailEnd/>
          </a:ln>
        </p:spPr>
        <p:txBody>
          <a:bodyPr vert="eaVert" lIns="130029" tIns="65016" rIns="130029" bIns="65016">
            <a:spAutoFit/>
          </a:bodyPr>
          <a:lstStyle/>
          <a:p>
            <a:pPr algn="ctr">
              <a:spcBef>
                <a:spcPct val="50000"/>
              </a:spcBef>
              <a:defRPr/>
            </a:pPr>
            <a:r>
              <a:rPr lang="en-US" sz="3400" dirty="0">
                <a:effectLst>
                  <a:outerShdw blurRad="88900" dist="12700" dir="2700000" algn="ctr" rotWithShape="0">
                    <a:srgbClr val="000000">
                      <a:alpha val="43137"/>
                    </a:srgbClr>
                  </a:outerShdw>
                </a:effectLst>
              </a:rPr>
              <a:t>YOY  % shipping growth</a:t>
            </a:r>
          </a:p>
        </p:txBody>
      </p:sp>
      <p:sp>
        <p:nvSpPr>
          <p:cNvPr id="8196" name="Text Box 54"/>
          <p:cNvSpPr txBox="1">
            <a:spLocks noChangeArrowheads="1"/>
          </p:cNvSpPr>
          <p:nvPr/>
        </p:nvSpPr>
        <p:spPr bwMode="auto">
          <a:xfrm>
            <a:off x="1095024" y="2059093"/>
            <a:ext cx="663348" cy="6508432"/>
          </a:xfrm>
          <a:prstGeom prst="rect">
            <a:avLst/>
          </a:prstGeom>
          <a:noFill/>
          <a:ln w="9525">
            <a:noFill/>
            <a:miter lim="800000"/>
            <a:headEnd/>
            <a:tailEnd/>
          </a:ln>
        </p:spPr>
        <p:txBody>
          <a:bodyPr vert="horz" wrap="none" lIns="130029" tIns="65016" rIns="130029" bIns="65016" numCol="1" anchor="t" anchorCtr="0" compatLnSpc="1">
            <a:prstTxWarp prst="textNoShape">
              <a:avLst/>
            </a:prstTxWarp>
            <a:spAutoFit/>
          </a:bodyPr>
          <a:lstStyle/>
          <a:p>
            <a:pPr>
              <a:lnSpc>
                <a:spcPct val="185000"/>
              </a:lnSpc>
            </a:pPr>
            <a:r>
              <a:rPr lang="en-US" sz="2800" dirty="0">
                <a:effectLst>
                  <a:outerShdw blurRad="88900" dist="12700" dir="2700000" algn="ctr" rotWithShape="0">
                    <a:srgbClr val="000000">
                      <a:alpha val="43137"/>
                    </a:srgbClr>
                  </a:outerShdw>
                </a:effectLst>
              </a:rPr>
              <a:t>35</a:t>
            </a:r>
          </a:p>
          <a:p>
            <a:pPr>
              <a:lnSpc>
                <a:spcPct val="185000"/>
              </a:lnSpc>
            </a:pPr>
            <a:r>
              <a:rPr lang="en-US" sz="2800" dirty="0">
                <a:effectLst>
                  <a:outerShdw blurRad="88900" dist="12700" dir="2700000" algn="ctr" rotWithShape="0">
                    <a:srgbClr val="000000">
                      <a:alpha val="43137"/>
                    </a:srgbClr>
                  </a:outerShdw>
                </a:effectLst>
              </a:rPr>
              <a:t>30</a:t>
            </a:r>
          </a:p>
          <a:p>
            <a:pPr>
              <a:lnSpc>
                <a:spcPct val="185000"/>
              </a:lnSpc>
            </a:pPr>
            <a:r>
              <a:rPr lang="en-US" sz="2800" dirty="0">
                <a:effectLst>
                  <a:outerShdw blurRad="88900" dist="12700" dir="2700000" algn="ctr" rotWithShape="0">
                    <a:srgbClr val="000000">
                      <a:alpha val="43137"/>
                    </a:srgbClr>
                  </a:outerShdw>
                </a:effectLst>
              </a:rPr>
              <a:t>25</a:t>
            </a:r>
          </a:p>
          <a:p>
            <a:pPr>
              <a:lnSpc>
                <a:spcPct val="185000"/>
              </a:lnSpc>
            </a:pPr>
            <a:r>
              <a:rPr lang="en-US" sz="2800" dirty="0">
                <a:effectLst>
                  <a:outerShdw blurRad="88900" dist="12700" dir="2700000" algn="ctr" rotWithShape="0">
                    <a:srgbClr val="000000">
                      <a:alpha val="43137"/>
                    </a:srgbClr>
                  </a:outerShdw>
                </a:effectLst>
              </a:rPr>
              <a:t>20</a:t>
            </a:r>
          </a:p>
          <a:p>
            <a:pPr>
              <a:lnSpc>
                <a:spcPct val="185000"/>
              </a:lnSpc>
            </a:pPr>
            <a:r>
              <a:rPr lang="en-US" sz="2800" dirty="0">
                <a:effectLst>
                  <a:outerShdw blurRad="88900" dist="12700" dir="2700000" algn="ctr" rotWithShape="0">
                    <a:srgbClr val="000000">
                      <a:alpha val="43137"/>
                    </a:srgbClr>
                  </a:outerShdw>
                </a:effectLst>
              </a:rPr>
              <a:t>15</a:t>
            </a:r>
          </a:p>
          <a:p>
            <a:pPr>
              <a:lnSpc>
                <a:spcPct val="185000"/>
              </a:lnSpc>
            </a:pPr>
            <a:r>
              <a:rPr lang="en-US" sz="2800" dirty="0">
                <a:effectLst>
                  <a:outerShdw blurRad="88900" dist="12700" dir="2700000" algn="ctr" rotWithShape="0">
                    <a:srgbClr val="000000">
                      <a:alpha val="43137"/>
                    </a:srgbClr>
                  </a:outerShdw>
                </a:effectLst>
              </a:rPr>
              <a:t>10</a:t>
            </a:r>
          </a:p>
          <a:p>
            <a:pPr>
              <a:lnSpc>
                <a:spcPct val="185000"/>
              </a:lnSpc>
            </a:pPr>
            <a:r>
              <a:rPr lang="en-US" sz="2800" dirty="0">
                <a:effectLst>
                  <a:outerShdw blurRad="88900" dist="12700" dir="2700000" algn="ctr" rotWithShape="0">
                    <a:srgbClr val="000000">
                      <a:alpha val="43137"/>
                    </a:srgbClr>
                  </a:outerShdw>
                </a:effectLst>
              </a:rPr>
              <a:t>5</a:t>
            </a:r>
          </a:p>
          <a:p>
            <a:pPr>
              <a:lnSpc>
                <a:spcPct val="185000"/>
              </a:lnSpc>
            </a:pPr>
            <a:r>
              <a:rPr lang="en-US" sz="2800" dirty="0">
                <a:effectLst>
                  <a:outerShdw blurRad="88900" dist="12700" dir="2700000" algn="ctr" rotWithShape="0">
                    <a:srgbClr val="000000">
                      <a:alpha val="43137"/>
                    </a:srgbClr>
                  </a:outerShdw>
                </a:effectLst>
              </a:rPr>
              <a:t>0</a:t>
            </a:r>
          </a:p>
        </p:txBody>
      </p:sp>
      <p:sp>
        <p:nvSpPr>
          <p:cNvPr id="8197" name="Text Box 34"/>
          <p:cNvSpPr txBox="1">
            <a:spLocks noChangeArrowheads="1"/>
          </p:cNvSpPr>
          <p:nvPr/>
        </p:nvSpPr>
        <p:spPr bwMode="auto">
          <a:xfrm>
            <a:off x="2492587" y="8778241"/>
            <a:ext cx="6935893" cy="656576"/>
          </a:xfrm>
          <a:prstGeom prst="rect">
            <a:avLst/>
          </a:prstGeom>
          <a:noFill/>
          <a:ln w="9525">
            <a:noFill/>
            <a:miter lim="800000"/>
            <a:headEnd/>
            <a:tailEnd/>
          </a:ln>
        </p:spPr>
        <p:txBody>
          <a:bodyPr vert="horz" wrap="square" lIns="130029" tIns="65016" rIns="130029" bIns="65016" numCol="1" anchor="t" anchorCtr="0" compatLnSpc="1">
            <a:prstTxWarp prst="textNoShape">
              <a:avLst/>
            </a:prstTxWarp>
            <a:spAutoFit/>
          </a:bodyPr>
          <a:lstStyle/>
          <a:p>
            <a:r>
              <a:rPr lang="en-US" sz="3400" dirty="0" smtClean="0">
                <a:effectLst>
                  <a:outerShdw blurRad="88900" dist="12700" dir="2700000" algn="ctr" rotWithShape="0">
                    <a:srgbClr val="000000">
                      <a:alpha val="43137"/>
                    </a:srgbClr>
                  </a:outerShdw>
                </a:effectLst>
              </a:rPr>
              <a:t>2006 – 2010</a:t>
            </a:r>
            <a:endParaRPr lang="en-US" sz="3400" dirty="0">
              <a:effectLst>
                <a:outerShdw blurRad="88900" dist="12700" dir="2700000" algn="ctr" rotWithShape="0">
                  <a:srgbClr val="000000">
                    <a:alpha val="43137"/>
                  </a:srgbClr>
                </a:outerShdw>
              </a:effectLst>
            </a:endParaRPr>
          </a:p>
        </p:txBody>
      </p:sp>
      <p:sp>
        <p:nvSpPr>
          <p:cNvPr id="8198" name="TextBox 1043"/>
          <p:cNvSpPr txBox="1">
            <a:spLocks noChangeArrowheads="1"/>
          </p:cNvSpPr>
          <p:nvPr/>
        </p:nvSpPr>
        <p:spPr bwMode="auto">
          <a:xfrm>
            <a:off x="216747" y="9211734"/>
            <a:ext cx="2891523" cy="300579"/>
          </a:xfrm>
          <a:prstGeom prst="rect">
            <a:avLst/>
          </a:prstGeom>
          <a:noFill/>
          <a:ln w="9525">
            <a:noFill/>
            <a:miter lim="800000"/>
            <a:headEnd/>
            <a:tailEnd/>
          </a:ln>
        </p:spPr>
        <p:txBody>
          <a:bodyPr vert="horz" wrap="none" lIns="130029" tIns="65016" rIns="130029" bIns="65016" numCol="1" anchor="t" anchorCtr="0" compatLnSpc="1">
            <a:prstTxWarp prst="textNoShape">
              <a:avLst/>
            </a:prstTxWarp>
            <a:spAutoFit/>
          </a:bodyPr>
          <a:lstStyle/>
          <a:p>
            <a:r>
              <a:rPr lang="en-US" sz="1100" dirty="0" smtClean="0"/>
              <a:t>Source: </a:t>
            </a:r>
            <a:r>
              <a:rPr lang="en-US" sz="1100" dirty="0"/>
              <a:t>Gartner Dataquest, and IDC 2006</a:t>
            </a:r>
          </a:p>
        </p:txBody>
      </p:sp>
      <p:grpSp>
        <p:nvGrpSpPr>
          <p:cNvPr id="54" name="Group 53"/>
          <p:cNvGrpSpPr/>
          <p:nvPr/>
        </p:nvGrpSpPr>
        <p:grpSpPr>
          <a:xfrm>
            <a:off x="10761699" y="3435916"/>
            <a:ext cx="1993618" cy="1738489"/>
            <a:chOff x="10761699" y="3435916"/>
            <a:chExt cx="1993618" cy="1738489"/>
          </a:xfrm>
        </p:grpSpPr>
        <p:sp>
          <p:nvSpPr>
            <p:cNvPr id="8244" name="AutoShape 65"/>
            <p:cNvSpPr>
              <a:spLocks noChangeArrowheads="1"/>
            </p:cNvSpPr>
            <p:nvPr/>
          </p:nvSpPr>
          <p:spPr bwMode="auto">
            <a:xfrm>
              <a:off x="10761699" y="3463009"/>
              <a:ext cx="1993618" cy="1711396"/>
            </a:xfrm>
            <a:prstGeom prst="roundRect">
              <a:avLst>
                <a:gd name="adj" fmla="val 16667"/>
              </a:avLst>
            </a:prstGeom>
            <a:solidFill>
              <a:srgbClr val="7030A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1300032"/>
              <a:endParaRPr lang="en-US" sz="3300" dirty="0">
                <a:solidFill>
                  <a:srgbClr val="FFFFFF"/>
                </a:solidFill>
                <a:effectLst>
                  <a:outerShdw blurRad="38100" dist="38100" dir="2700000" algn="tl">
                    <a:srgbClr val="000000">
                      <a:alpha val="43137"/>
                    </a:srgbClr>
                  </a:outerShdw>
                </a:effectLst>
                <a:latin typeface="Trebuchet MS" pitchFamily="34" charset="0"/>
              </a:endParaRPr>
            </a:p>
          </p:txBody>
        </p:sp>
        <p:grpSp>
          <p:nvGrpSpPr>
            <p:cNvPr id="3" name="Group 64"/>
            <p:cNvGrpSpPr>
              <a:grpSpLocks/>
            </p:cNvGrpSpPr>
            <p:nvPr/>
          </p:nvGrpSpPr>
          <p:grpSpPr bwMode="auto">
            <a:xfrm>
              <a:off x="10881361" y="4348058"/>
              <a:ext cx="1761067" cy="670560"/>
              <a:chOff x="4684" y="1935"/>
              <a:chExt cx="912" cy="347"/>
            </a:xfrm>
            <a:noFill/>
          </p:grpSpPr>
          <p:pic>
            <p:nvPicPr>
              <p:cNvPr id="8242" name="Picture 39" descr="HP tc 4200 tablet PC"/>
              <p:cNvPicPr>
                <a:picLocks noChangeAspect="1" noChangeArrowheads="1"/>
              </p:cNvPicPr>
              <p:nvPr/>
            </p:nvPicPr>
            <p:blipFill>
              <a:blip r:embed="rId8"/>
              <a:srcRect/>
              <a:stretch>
                <a:fillRect/>
              </a:stretch>
            </p:blipFill>
            <p:spPr bwMode="auto">
              <a:xfrm>
                <a:off x="4684" y="1941"/>
                <a:ext cx="566" cy="341"/>
              </a:xfrm>
              <a:prstGeom prst="rect">
                <a:avLst/>
              </a:prstGeom>
              <a:grpFill/>
              <a:ln w="9525">
                <a:noFill/>
                <a:miter lim="800000"/>
                <a:headEnd/>
                <a:tailEnd/>
              </a:ln>
            </p:spPr>
          </p:pic>
          <p:pic>
            <p:nvPicPr>
              <p:cNvPr id="8243" name="Picture 45" descr="HP Evo Notebook with MSN 8 angled"/>
              <p:cNvPicPr>
                <a:picLocks noChangeAspect="1" noChangeArrowheads="1"/>
              </p:cNvPicPr>
              <p:nvPr/>
            </p:nvPicPr>
            <p:blipFill>
              <a:blip r:embed="rId9"/>
              <a:srcRect/>
              <a:stretch>
                <a:fillRect/>
              </a:stretch>
            </p:blipFill>
            <p:spPr bwMode="auto">
              <a:xfrm>
                <a:off x="5254" y="1935"/>
                <a:ext cx="342" cy="309"/>
              </a:xfrm>
              <a:prstGeom prst="rect">
                <a:avLst/>
              </a:prstGeom>
              <a:grpFill/>
              <a:ln w="9525">
                <a:noFill/>
                <a:miter lim="800000"/>
                <a:headEnd/>
                <a:tailEnd/>
              </a:ln>
            </p:spPr>
          </p:pic>
        </p:grpSp>
        <p:sp>
          <p:nvSpPr>
            <p:cNvPr id="8241" name="Text Box 36"/>
            <p:cNvSpPr txBox="1">
              <a:spLocks noChangeArrowheads="1"/>
            </p:cNvSpPr>
            <p:nvPr/>
          </p:nvSpPr>
          <p:spPr bwMode="auto">
            <a:xfrm>
              <a:off x="10858783" y="3435916"/>
              <a:ext cx="1485618" cy="784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r>
                <a:rPr lang="en-US" sz="2800" dirty="0"/>
                <a:t>18.6%</a:t>
              </a:r>
              <a:r>
                <a:rPr lang="en-US" sz="1700" dirty="0"/>
                <a:t/>
              </a:r>
              <a:br>
                <a:rPr lang="en-US" sz="1700" dirty="0"/>
              </a:br>
              <a:r>
                <a:rPr lang="en-US" sz="1700" dirty="0"/>
                <a:t>Mobile PCs</a:t>
              </a:r>
            </a:p>
          </p:txBody>
        </p:sp>
      </p:grpSp>
      <p:grpSp>
        <p:nvGrpSpPr>
          <p:cNvPr id="4" name="Group 88"/>
          <p:cNvGrpSpPr>
            <a:grpSpLocks/>
          </p:cNvGrpSpPr>
          <p:nvPr/>
        </p:nvGrpSpPr>
        <p:grpSpPr bwMode="auto">
          <a:xfrm>
            <a:off x="10736862" y="5425024"/>
            <a:ext cx="2043290" cy="1749780"/>
            <a:chOff x="4759" y="2443"/>
            <a:chExt cx="905" cy="775"/>
          </a:xfrm>
          <a:solidFill>
            <a:srgbClr val="0070C0"/>
          </a:solidFill>
        </p:grpSpPr>
        <p:sp>
          <p:nvSpPr>
            <p:cNvPr id="8237" name="AutoShape 66"/>
            <p:cNvSpPr>
              <a:spLocks noChangeArrowheads="1"/>
            </p:cNvSpPr>
            <p:nvPr/>
          </p:nvSpPr>
          <p:spPr bwMode="auto">
            <a:xfrm>
              <a:off x="4759" y="2460"/>
              <a:ext cx="883" cy="758"/>
            </a:xfrm>
            <a:prstGeom prst="roundRect">
              <a:avLst>
                <a:gd name="adj" fmla="val 16667"/>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1300032"/>
              <a:endParaRPr lang="en-US" sz="3300" dirty="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63"/>
            <p:cNvGrpSpPr>
              <a:grpSpLocks/>
            </p:cNvGrpSpPr>
            <p:nvPr/>
          </p:nvGrpSpPr>
          <p:grpSpPr bwMode="auto">
            <a:xfrm>
              <a:off x="4964" y="2801"/>
              <a:ext cx="503" cy="314"/>
              <a:chOff x="6778" y="3290"/>
              <a:chExt cx="588" cy="367"/>
            </a:xfrm>
            <a:grpFill/>
          </p:grpSpPr>
          <p:pic>
            <p:nvPicPr>
              <p:cNvPr id="8234" name="Picture 42" descr="sprint-pcs-vision-phone"/>
              <p:cNvPicPr>
                <a:picLocks noChangeAspect="1" noChangeArrowheads="1"/>
              </p:cNvPicPr>
              <p:nvPr/>
            </p:nvPicPr>
            <p:blipFill>
              <a:blip r:embed="rId10">
                <a:lum bright="12000" contrast="18000"/>
              </a:blip>
              <a:srcRect/>
              <a:stretch>
                <a:fillRect/>
              </a:stretch>
            </p:blipFill>
            <p:spPr bwMode="auto">
              <a:xfrm>
                <a:off x="6778" y="3290"/>
                <a:ext cx="157" cy="367"/>
              </a:xfrm>
              <a:prstGeom prst="rect">
                <a:avLst/>
              </a:prstGeom>
              <a:grpFill/>
              <a:ln w="9525">
                <a:noFill/>
                <a:miter lim="800000"/>
                <a:headEnd/>
                <a:tailEnd/>
              </a:ln>
            </p:spPr>
          </p:pic>
          <p:pic>
            <p:nvPicPr>
              <p:cNvPr id="8235" name="Picture 43" descr="nokia-small"/>
              <p:cNvPicPr>
                <a:picLocks noChangeAspect="1" noChangeArrowheads="1"/>
              </p:cNvPicPr>
              <p:nvPr/>
            </p:nvPicPr>
            <p:blipFill>
              <a:blip r:embed="rId11"/>
              <a:srcRect/>
              <a:stretch>
                <a:fillRect/>
              </a:stretch>
            </p:blipFill>
            <p:spPr bwMode="auto">
              <a:xfrm>
                <a:off x="6965" y="3341"/>
                <a:ext cx="132" cy="315"/>
              </a:xfrm>
              <a:prstGeom prst="rect">
                <a:avLst/>
              </a:prstGeom>
              <a:grpFill/>
              <a:ln w="9525">
                <a:noFill/>
                <a:miter lim="800000"/>
                <a:headEnd/>
                <a:tailEnd/>
              </a:ln>
            </p:spPr>
          </p:pic>
          <p:pic>
            <p:nvPicPr>
              <p:cNvPr id="8236" name="Picture 44" descr="razr"/>
              <p:cNvPicPr>
                <a:picLocks noChangeAspect="1" noChangeArrowheads="1"/>
              </p:cNvPicPr>
              <p:nvPr/>
            </p:nvPicPr>
            <p:blipFill>
              <a:blip r:embed="rId12"/>
              <a:srcRect/>
              <a:stretch>
                <a:fillRect/>
              </a:stretch>
            </p:blipFill>
            <p:spPr bwMode="auto">
              <a:xfrm>
                <a:off x="7112" y="3367"/>
                <a:ext cx="254" cy="278"/>
              </a:xfrm>
              <a:prstGeom prst="rect">
                <a:avLst/>
              </a:prstGeom>
              <a:grpFill/>
              <a:ln w="9525">
                <a:noFill/>
                <a:miter lim="800000"/>
                <a:headEnd/>
                <a:tailEnd/>
              </a:ln>
            </p:spPr>
          </p:pic>
        </p:grpSp>
        <p:sp>
          <p:nvSpPr>
            <p:cNvPr id="8233" name="Text Box 36"/>
            <p:cNvSpPr txBox="1">
              <a:spLocks noChangeArrowheads="1"/>
            </p:cNvSpPr>
            <p:nvPr/>
          </p:nvSpPr>
          <p:spPr bwMode="auto">
            <a:xfrm>
              <a:off x="4820" y="2443"/>
              <a:ext cx="844" cy="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r>
                <a:rPr lang="en-US" sz="2800" dirty="0"/>
                <a:t>5.8%</a:t>
              </a:r>
              <a:r>
                <a:rPr lang="en-US" sz="1700" dirty="0"/>
                <a:t/>
              </a:r>
              <a:br>
                <a:rPr lang="en-US" sz="1700" dirty="0"/>
              </a:br>
              <a:r>
                <a:rPr lang="en-US" sz="1700" dirty="0"/>
                <a:t>Mobile Phones</a:t>
              </a:r>
            </a:p>
          </p:txBody>
        </p:sp>
      </p:grpSp>
      <p:grpSp>
        <p:nvGrpSpPr>
          <p:cNvPr id="6" name="Group 56"/>
          <p:cNvGrpSpPr/>
          <p:nvPr/>
        </p:nvGrpSpPr>
        <p:grpSpPr>
          <a:xfrm>
            <a:off x="10761698" y="7586134"/>
            <a:ext cx="1993617" cy="1774613"/>
            <a:chOff x="7566819" y="5334000"/>
            <a:chExt cx="1401762" cy="1247775"/>
          </a:xfrm>
        </p:grpSpPr>
        <p:sp>
          <p:nvSpPr>
            <p:cNvPr id="8230" name="AutoShape 67"/>
            <p:cNvSpPr>
              <a:spLocks noChangeArrowheads="1"/>
            </p:cNvSpPr>
            <p:nvPr/>
          </p:nvSpPr>
          <p:spPr bwMode="auto">
            <a:xfrm>
              <a:off x="7566819" y="5378450"/>
              <a:ext cx="1401762" cy="1203325"/>
            </a:xfrm>
            <a:prstGeom prst="roundRect">
              <a:avLst>
                <a:gd name="adj" fmla="val 16667"/>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1300032"/>
              <a:endParaRPr lang="en-US" sz="3300" dirty="0">
                <a:solidFill>
                  <a:srgbClr val="FFFFFF"/>
                </a:solidFill>
                <a:effectLst>
                  <a:outerShdw blurRad="38100" dist="38100" dir="2700000" algn="tl">
                    <a:srgbClr val="000000">
                      <a:alpha val="43137"/>
                    </a:srgbClr>
                  </a:outerShdw>
                </a:effectLst>
                <a:latin typeface="Trebuchet MS" pitchFamily="34" charset="0"/>
              </a:endParaRPr>
            </a:p>
          </p:txBody>
        </p:sp>
        <p:sp>
          <p:nvSpPr>
            <p:cNvPr id="8227" name="Text Box 36"/>
            <p:cNvSpPr txBox="1">
              <a:spLocks noChangeArrowheads="1"/>
            </p:cNvSpPr>
            <p:nvPr/>
          </p:nvSpPr>
          <p:spPr bwMode="auto">
            <a:xfrm>
              <a:off x="7690644" y="5334000"/>
              <a:ext cx="1241425" cy="551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r>
                <a:rPr lang="en-US" sz="2800" dirty="0"/>
                <a:t>3.9%</a:t>
              </a:r>
              <a:r>
                <a:rPr lang="en-US" sz="1700" dirty="0"/>
                <a:t/>
              </a:r>
              <a:br>
                <a:rPr lang="en-US" sz="1700" dirty="0"/>
              </a:br>
              <a:r>
                <a:rPr lang="en-US" sz="1700" dirty="0"/>
                <a:t>Desktop PCs</a:t>
              </a:r>
            </a:p>
          </p:txBody>
        </p:sp>
        <p:pic>
          <p:nvPicPr>
            <p:cNvPr id="8228" name="Picture 41" descr="HP Evo D510 e-pc flat panel Windows XP"/>
            <p:cNvPicPr>
              <a:picLocks noChangeAspect="1" noChangeArrowheads="1"/>
            </p:cNvPicPr>
            <p:nvPr/>
          </p:nvPicPr>
          <p:blipFill>
            <a:blip r:embed="rId13"/>
            <a:srcRect/>
            <a:stretch>
              <a:fillRect/>
            </a:stretch>
          </p:blipFill>
          <p:spPr bwMode="auto">
            <a:xfrm>
              <a:off x="7816056" y="5834063"/>
              <a:ext cx="906462" cy="698500"/>
            </a:xfrm>
            <a:prstGeom prst="rect">
              <a:avLst/>
            </a:prstGeom>
            <a:noFill/>
            <a:ln w="9525">
              <a:noFill/>
              <a:miter lim="800000"/>
              <a:headEnd/>
              <a:tailEnd/>
            </a:ln>
          </p:spPr>
        </p:pic>
      </p:grpSp>
      <p:grpSp>
        <p:nvGrpSpPr>
          <p:cNvPr id="55" name="Group 54"/>
          <p:cNvGrpSpPr/>
          <p:nvPr/>
        </p:nvGrpSpPr>
        <p:grpSpPr>
          <a:xfrm>
            <a:off x="10761699" y="1447494"/>
            <a:ext cx="1993618" cy="1711396"/>
            <a:chOff x="10761699" y="1447494"/>
            <a:chExt cx="1993618" cy="1711396"/>
          </a:xfrm>
        </p:grpSpPr>
        <p:sp>
          <p:nvSpPr>
            <p:cNvPr id="8225" name="AutoShape 64"/>
            <p:cNvSpPr>
              <a:spLocks noChangeArrowheads="1"/>
            </p:cNvSpPr>
            <p:nvPr/>
          </p:nvSpPr>
          <p:spPr bwMode="auto">
            <a:xfrm>
              <a:off x="10761699" y="1447494"/>
              <a:ext cx="1993618" cy="1711396"/>
            </a:xfrm>
            <a:prstGeom prst="roundRect">
              <a:avLst>
                <a:gd name="adj" fmla="val 16667"/>
              </a:avLst>
            </a:prstGeom>
            <a:solidFill>
              <a:srgbClr val="FFC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1300032"/>
              <a:endParaRPr lang="en-US" sz="3300" dirty="0">
                <a:solidFill>
                  <a:srgbClr val="FFFFFF"/>
                </a:solidFill>
                <a:effectLst>
                  <a:outerShdw blurRad="38100" dist="38100" dir="2700000" algn="tl">
                    <a:srgbClr val="000000">
                      <a:alpha val="43137"/>
                    </a:srgbClr>
                  </a:outerShdw>
                </a:effectLst>
                <a:latin typeface="Trebuchet MS" pitchFamily="34" charset="0"/>
              </a:endParaRPr>
            </a:p>
          </p:txBody>
        </p:sp>
        <p:sp>
          <p:nvSpPr>
            <p:cNvPr id="8215" name="Text Box 36"/>
            <p:cNvSpPr txBox="1">
              <a:spLocks noChangeArrowheads="1"/>
            </p:cNvSpPr>
            <p:nvPr/>
          </p:nvSpPr>
          <p:spPr bwMode="auto">
            <a:xfrm>
              <a:off x="10819273" y="1517227"/>
              <a:ext cx="1860407" cy="1046440"/>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spAutoFit/>
            </a:bodyPr>
            <a:lstStyle/>
            <a:p>
              <a:r>
                <a:rPr lang="en-US" sz="2800" dirty="0">
                  <a:solidFill>
                    <a:srgbClr val="000000"/>
                  </a:solidFill>
                </a:rPr>
                <a:t>34.1%</a:t>
              </a:r>
              <a:r>
                <a:rPr lang="en-US" sz="1700" dirty="0">
                  <a:solidFill>
                    <a:srgbClr val="000000"/>
                  </a:solidFill>
                </a:rPr>
                <a:t/>
              </a:r>
              <a:br>
                <a:rPr lang="en-US" sz="1700" dirty="0">
                  <a:solidFill>
                    <a:srgbClr val="000000"/>
                  </a:solidFill>
                </a:rPr>
              </a:br>
              <a:r>
                <a:rPr lang="en-US" sz="1700" dirty="0">
                  <a:solidFill>
                    <a:srgbClr val="000000"/>
                  </a:solidFill>
                </a:rPr>
                <a:t>Converged</a:t>
              </a:r>
              <a:br>
                <a:rPr lang="en-US" sz="1700" dirty="0">
                  <a:solidFill>
                    <a:srgbClr val="000000"/>
                  </a:solidFill>
                </a:rPr>
              </a:br>
              <a:r>
                <a:rPr lang="en-US" sz="1700" dirty="0">
                  <a:solidFill>
                    <a:srgbClr val="000000"/>
                  </a:solidFill>
                </a:rPr>
                <a:t>Mobile Phones</a:t>
              </a:r>
            </a:p>
          </p:txBody>
        </p:sp>
        <p:grpSp>
          <p:nvGrpSpPr>
            <p:cNvPr id="8" name="Group 42"/>
            <p:cNvGrpSpPr>
              <a:grpSpLocks/>
            </p:cNvGrpSpPr>
            <p:nvPr/>
          </p:nvGrpSpPr>
          <p:grpSpPr bwMode="auto">
            <a:xfrm>
              <a:off x="11503379" y="2544774"/>
              <a:ext cx="1076960" cy="496711"/>
              <a:chOff x="7992631" y="1889660"/>
              <a:chExt cx="884669" cy="408054"/>
            </a:xfrm>
            <a:noFill/>
          </p:grpSpPr>
          <p:pic>
            <p:nvPicPr>
              <p:cNvPr id="8222" name="Picture 32" descr="SPV M3000 ORANGE OFFICE MOBILE HOME PPC"/>
              <p:cNvPicPr>
                <a:picLocks noChangeAspect="1" noChangeArrowheads="1"/>
              </p:cNvPicPr>
              <p:nvPr/>
            </p:nvPicPr>
            <p:blipFill>
              <a:blip r:embed="rId14"/>
              <a:srcRect/>
              <a:stretch>
                <a:fillRect/>
              </a:stretch>
            </p:blipFill>
            <p:spPr bwMode="auto">
              <a:xfrm>
                <a:off x="7992631" y="1889660"/>
                <a:ext cx="288594" cy="387011"/>
              </a:xfrm>
              <a:prstGeom prst="rect">
                <a:avLst/>
              </a:prstGeom>
              <a:grpFill/>
              <a:ln>
                <a:noFill/>
                <a:headEnd/>
                <a:tailEnd/>
              </a:ln>
            </p:spPr>
            <p:style>
              <a:lnRef idx="1">
                <a:schemeClr val="accent2"/>
              </a:lnRef>
              <a:fillRef idx="3">
                <a:schemeClr val="accent2"/>
              </a:fillRef>
              <a:effectRef idx="2">
                <a:schemeClr val="accent2"/>
              </a:effectRef>
              <a:fontRef idx="minor">
                <a:schemeClr val="lt1"/>
              </a:fontRef>
            </p:style>
          </p:pic>
          <p:pic>
            <p:nvPicPr>
              <p:cNvPr id="8223" name="Picture 38" descr="blackberry"/>
              <p:cNvPicPr>
                <a:picLocks noChangeAspect="1" noChangeArrowheads="1"/>
              </p:cNvPicPr>
              <p:nvPr/>
            </p:nvPicPr>
            <p:blipFill>
              <a:blip r:embed="rId15"/>
              <a:srcRect/>
              <a:stretch>
                <a:fillRect/>
              </a:stretch>
            </p:blipFill>
            <p:spPr bwMode="auto">
              <a:xfrm>
                <a:off x="8607300" y="1894443"/>
                <a:ext cx="270000" cy="403271"/>
              </a:xfrm>
              <a:prstGeom prst="rect">
                <a:avLst/>
              </a:prstGeom>
              <a:grpFill/>
              <a:ln>
                <a:noFill/>
                <a:headEnd/>
                <a:tailEnd/>
              </a:ln>
            </p:spPr>
            <p:style>
              <a:lnRef idx="1">
                <a:schemeClr val="accent2"/>
              </a:lnRef>
              <a:fillRef idx="3">
                <a:schemeClr val="accent2"/>
              </a:fillRef>
              <a:effectRef idx="2">
                <a:schemeClr val="accent2"/>
              </a:effectRef>
              <a:fontRef idx="minor">
                <a:schemeClr val="lt1"/>
              </a:fontRef>
            </p:style>
          </p:pic>
        </p:grpSp>
        <p:pic>
          <p:nvPicPr>
            <p:cNvPr id="8217" name="Rectangle 432185"/>
            <p:cNvPicPr>
              <a:picLocks noChangeAspect="1" noChangeArrowheads="1"/>
            </p:cNvPicPr>
            <p:nvPr/>
          </p:nvPicPr>
          <p:blipFill>
            <a:blip r:embed="rId16"/>
            <a:srcRect/>
            <a:stretch>
              <a:fillRect/>
            </a:stretch>
          </p:blipFill>
          <p:spPr bwMode="auto">
            <a:xfrm>
              <a:off x="10875717" y="2528971"/>
              <a:ext cx="300285" cy="557672"/>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pic>
        <p:pic>
          <p:nvPicPr>
            <p:cNvPr id="8218" name="Rectangle 432173"/>
            <p:cNvPicPr>
              <a:picLocks noChangeAspect="1" noChangeArrowheads="1"/>
            </p:cNvPicPr>
            <p:nvPr/>
          </p:nvPicPr>
          <p:blipFill>
            <a:blip r:embed="rId17"/>
            <a:srcRect/>
            <a:stretch>
              <a:fillRect/>
            </a:stretch>
          </p:blipFill>
          <p:spPr bwMode="auto">
            <a:xfrm>
              <a:off x="11259539" y="2436401"/>
              <a:ext cx="203200" cy="684108"/>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pic>
        <p:grpSp>
          <p:nvGrpSpPr>
            <p:cNvPr id="9" name="Group 58"/>
            <p:cNvGrpSpPr>
              <a:grpSpLocks/>
            </p:cNvGrpSpPr>
            <p:nvPr/>
          </p:nvGrpSpPr>
          <p:grpSpPr bwMode="auto">
            <a:xfrm>
              <a:off x="11875913" y="2458979"/>
              <a:ext cx="368018" cy="526063"/>
              <a:chOff x="5188" y="1147"/>
              <a:chExt cx="190" cy="273"/>
            </a:xfrm>
            <a:noFill/>
          </p:grpSpPr>
          <p:sp>
            <p:nvSpPr>
              <p:cNvPr id="8220" name="Freeform 57"/>
              <p:cNvSpPr>
                <a:spLocks/>
              </p:cNvSpPr>
              <p:nvPr/>
            </p:nvSpPr>
            <p:spPr bwMode="auto">
              <a:xfrm>
                <a:off x="5206" y="1148"/>
                <a:ext cx="152" cy="154"/>
              </a:xfrm>
              <a:custGeom>
                <a:avLst/>
                <a:gdLst>
                  <a:gd name="T0" fmla="*/ 4 w 152"/>
                  <a:gd name="T1" fmla="*/ 120 h 154"/>
                  <a:gd name="T2" fmla="*/ 138 w 152"/>
                  <a:gd name="T3" fmla="*/ 124 h 154"/>
                  <a:gd name="T4" fmla="*/ 152 w 152"/>
                  <a:gd name="T5" fmla="*/ 10 h 154"/>
                  <a:gd name="T6" fmla="*/ 22 w 152"/>
                  <a:gd name="T7" fmla="*/ 0 h 154"/>
                  <a:gd name="T8" fmla="*/ 0 w 152"/>
                  <a:gd name="T9" fmla="*/ 154 h 154"/>
                  <a:gd name="T10" fmla="*/ 0 1 256"/>
                  <a:gd name="T11" fmla="*/ 0 1 256"/>
                  <a:gd name="T12" fmla="*/ 0 1 256"/>
                  <a:gd name="T13" fmla="*/ 0 1 256"/>
                  <a:gd name="T14" fmla="*/ 0 1 256"/>
                  <a:gd name="T15" fmla="*/ 0 w 152"/>
                  <a:gd name="T16" fmla="*/ 0 h 154"/>
                  <a:gd name="T17" fmla="*/ 152 w 152"/>
                  <a:gd name="T18" fmla="*/ 154 h 154"/>
                </a:gdLst>
                <a:ahLst/>
                <a:cxnLst>
                  <a:cxn ang="T10">
                    <a:pos x="T0" y="T1"/>
                  </a:cxn>
                  <a:cxn ang="T11">
                    <a:pos x="T2" y="T3"/>
                  </a:cxn>
                  <a:cxn ang="T12">
                    <a:pos x="T4" y="T5"/>
                  </a:cxn>
                  <a:cxn ang="T13">
                    <a:pos x="T6" y="T7"/>
                  </a:cxn>
                  <a:cxn ang="T14">
                    <a:pos x="T8" y="T9"/>
                  </a:cxn>
                </a:cxnLst>
                <a:rect l="T15" t="T16" r="T17" b="T18"/>
                <a:pathLst>
                  <a:path w="152" h="154">
                    <a:moveTo>
                      <a:pt x="4" y="120"/>
                    </a:moveTo>
                    <a:lnTo>
                      <a:pt x="138" y="124"/>
                    </a:lnTo>
                    <a:lnTo>
                      <a:pt x="152" y="10"/>
                    </a:lnTo>
                    <a:lnTo>
                      <a:pt x="22" y="0"/>
                    </a:lnTo>
                    <a:lnTo>
                      <a:pt x="0" y="154"/>
                    </a:lnTo>
                  </a:path>
                </a:pathLst>
              </a:custGeom>
              <a:grpFill/>
              <a:ln>
                <a:noFill/>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sz="2300" dirty="0"/>
              </a:p>
            </p:txBody>
          </p:sp>
          <p:pic>
            <p:nvPicPr>
              <p:cNvPr id="8221" name="Picture_x0020_1" descr="http://rds.yahoo.com/_ylt=A0Je5xdcgyZFC3gBNg6jzbkF;_ylu=X3oDMTA4NDgyNWN0BHNlYwNwcm9m/SIG=11t4u2te7/EXP=1160238300/**http%3a/euroastra.info/medialib/11397.jpeg"/>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5188" y="1147"/>
                <a:ext cx="190" cy="273"/>
              </a:xfrm>
              <a:prstGeom prst="rect">
                <a:avLst/>
              </a:prstGeom>
              <a:grpFill/>
              <a:ln>
                <a:noFill/>
                <a:headEnd/>
                <a:tailEnd/>
              </a:ln>
            </p:spPr>
            <p:style>
              <a:lnRef idx="1">
                <a:schemeClr val="accent2"/>
              </a:lnRef>
              <a:fillRef idx="3">
                <a:schemeClr val="accent2"/>
              </a:fillRef>
              <a:effectRef idx="2">
                <a:schemeClr val="accent2"/>
              </a:effectRef>
              <a:fontRef idx="minor">
                <a:schemeClr val="lt1"/>
              </a:fontRef>
            </p:style>
          </p:pic>
        </p:grpSp>
      </p:grpSp>
      <p:grpSp>
        <p:nvGrpSpPr>
          <p:cNvPr id="10" name="Group 85"/>
          <p:cNvGrpSpPr>
            <a:grpSpLocks/>
          </p:cNvGrpSpPr>
          <p:nvPr/>
        </p:nvGrpSpPr>
        <p:grpSpPr bwMode="auto">
          <a:xfrm>
            <a:off x="2275841" y="2384214"/>
            <a:ext cx="6075470" cy="1573420"/>
            <a:chOff x="2364" y="-1206"/>
            <a:chExt cx="2910" cy="768"/>
          </a:xfrm>
          <a:solidFill>
            <a:srgbClr val="FFC000"/>
          </a:solidFill>
        </p:grpSpPr>
        <p:sp>
          <p:nvSpPr>
            <p:cNvPr id="8210" name="AutoShape 82"/>
            <p:cNvSpPr>
              <a:spLocks noChangeArrowheads="1"/>
            </p:cNvSpPr>
            <p:nvPr/>
          </p:nvSpPr>
          <p:spPr bwMode="auto">
            <a:xfrm>
              <a:off x="2364" y="-1206"/>
              <a:ext cx="2910" cy="768"/>
            </a:xfrm>
            <a:prstGeom prst="roundRect">
              <a:avLst>
                <a:gd name="adj" fmla="val 16667"/>
              </a:avLst>
            </a:prstGeom>
            <a:grp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1300032"/>
              <a:endParaRPr lang="en-US" sz="3300" dirty="0">
                <a:solidFill>
                  <a:srgbClr val="FFFFFF"/>
                </a:solidFill>
                <a:effectLst>
                  <a:outerShdw blurRad="38100" dist="38100" dir="2700000" algn="tl">
                    <a:srgbClr val="000000">
                      <a:alpha val="43137"/>
                    </a:srgbClr>
                  </a:outerShdw>
                </a:effectLst>
                <a:latin typeface="Trebuchet MS" pitchFamily="34" charset="0"/>
              </a:endParaRPr>
            </a:p>
          </p:txBody>
        </p:sp>
        <p:pic>
          <p:nvPicPr>
            <p:cNvPr id="8211" name="Picture 100" descr="cooltools-1"/>
            <p:cNvPicPr>
              <a:picLocks noChangeAspect="1" noChangeArrowheads="1"/>
            </p:cNvPicPr>
            <p:nvPr/>
          </p:nvPicPr>
          <p:blipFill>
            <a:blip r:embed="rId19"/>
            <a:srcRect r="50912" b="-13446"/>
            <a:stretch>
              <a:fillRect/>
            </a:stretch>
          </p:blipFill>
          <p:spPr bwMode="invGray">
            <a:xfrm>
              <a:off x="2527" y="-1105"/>
              <a:ext cx="2353" cy="338"/>
            </a:xfrm>
            <a:prstGeom prst="rect">
              <a:avLst/>
            </a:prstGeom>
            <a:grpFill/>
            <a:ln w="9525">
              <a:noFill/>
              <a:miter lim="800000"/>
              <a:headEnd/>
              <a:tailEnd/>
            </a:ln>
          </p:spPr>
        </p:pic>
        <p:pic>
          <p:nvPicPr>
            <p:cNvPr id="8212" name="Picture 101" descr="cooltools-1"/>
            <p:cNvPicPr>
              <a:picLocks noChangeAspect="1" noChangeArrowheads="1"/>
            </p:cNvPicPr>
            <p:nvPr/>
          </p:nvPicPr>
          <p:blipFill>
            <a:blip r:embed="rId19"/>
            <a:srcRect l="48671" t="-13446" r="11423" b="-10085"/>
            <a:stretch>
              <a:fillRect/>
            </a:stretch>
          </p:blipFill>
          <p:spPr bwMode="invGray">
            <a:xfrm>
              <a:off x="2525" y="-815"/>
              <a:ext cx="1914" cy="368"/>
            </a:xfrm>
            <a:prstGeom prst="rect">
              <a:avLst/>
            </a:prstGeom>
            <a:grpFill/>
            <a:ln w="9525">
              <a:noFill/>
              <a:miter lim="800000"/>
              <a:headEnd/>
              <a:tailEnd/>
            </a:ln>
          </p:spPr>
        </p:pic>
        <p:pic>
          <p:nvPicPr>
            <p:cNvPr id="8213" name="Picture 56" descr="cooltools-1"/>
            <p:cNvPicPr>
              <a:picLocks noChangeAspect="1" noChangeArrowheads="1"/>
            </p:cNvPicPr>
            <p:nvPr/>
          </p:nvPicPr>
          <p:blipFill>
            <a:blip r:embed="rId20"/>
            <a:srcRect/>
            <a:stretch>
              <a:fillRect/>
            </a:stretch>
          </p:blipFill>
          <p:spPr bwMode="invGray">
            <a:xfrm>
              <a:off x="4466" y="-817"/>
              <a:ext cx="709" cy="304"/>
            </a:xfrm>
            <a:prstGeom prst="rect">
              <a:avLst/>
            </a:prstGeom>
            <a:grpFill/>
            <a:ln w="9525">
              <a:noFill/>
              <a:miter lim="800000"/>
              <a:headEnd/>
              <a:tailEnd/>
            </a:ln>
          </p:spPr>
        </p:pic>
      </p:grpSp>
      <p:cxnSp>
        <p:nvCxnSpPr>
          <p:cNvPr id="74" name="Straight Connector 73"/>
          <p:cNvCxnSpPr/>
          <p:nvPr/>
        </p:nvCxnSpPr>
        <p:spPr>
          <a:xfrm rot="5400000">
            <a:off x="-1578187" y="5660251"/>
            <a:ext cx="6473048" cy="15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flipV="1">
            <a:off x="1652695" y="8864035"/>
            <a:ext cx="8466665" cy="40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itle 72"/>
          <p:cNvSpPr txBox="1">
            <a:spLocks/>
          </p:cNvSpPr>
          <p:nvPr/>
        </p:nvSpPr>
        <p:spPr>
          <a:xfrm>
            <a:off x="1864360" y="152400"/>
            <a:ext cx="9514840" cy="103874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75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Why Mobile?</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anim calcmode="lin" valueType="num">
                                      <p:cBhvr>
                                        <p:cTn id="8" dur="500" fill="hold"/>
                                        <p:tgtEl>
                                          <p:spTgt spid="56"/>
                                        </p:tgtEl>
                                        <p:attrNameLst>
                                          <p:attrName>ppt_x</p:attrName>
                                        </p:attrNameLst>
                                      </p:cBhvr>
                                      <p:tavLst>
                                        <p:tav tm="0">
                                          <p:val>
                                            <p:strVal val="#ppt_x"/>
                                          </p:val>
                                        </p:tav>
                                        <p:tav tm="100000">
                                          <p:val>
                                            <p:strVal val="#ppt_x"/>
                                          </p:val>
                                        </p:tav>
                                      </p:tavLst>
                                    </p:anim>
                                    <p:anim calcmode="lin" valueType="num">
                                      <p:cBhvr>
                                        <p:cTn id="9" dur="450" decel="100000" fill="hold"/>
                                        <p:tgtEl>
                                          <p:spTgt spid="5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56"/>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53"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13"/>
                                        </p:tgtEl>
                                        <p:attrNameLst>
                                          <p:attrName>style.visibility</p:attrName>
                                        </p:attrNameLst>
                                      </p:cBhvr>
                                      <p:to>
                                        <p:strVal val="visible"/>
                                      </p:to>
                                    </p:set>
                                    <p:animEffect transition="in" filter="wipe(left)">
                                      <p:cBhvr>
                                        <p:cTn id="20" dur="1000"/>
                                        <p:tgtEl>
                                          <p:spTgt spid="1113"/>
                                        </p:tgtEl>
                                      </p:cBhvr>
                                    </p:animEffect>
                                  </p:childTnLst>
                                </p:cTn>
                              </p:par>
                              <p:par>
                                <p:cTn id="21" presetID="22" presetClass="entr" presetSubtype="8" fill="hold" nodeType="withEffect">
                                  <p:stCondLst>
                                    <p:cond delay="0"/>
                                  </p:stCondLst>
                                  <p:childTnLst>
                                    <p:set>
                                      <p:cBhvr>
                                        <p:cTn id="22" dur="1" fill="hold">
                                          <p:stCondLst>
                                            <p:cond delay="0"/>
                                          </p:stCondLst>
                                        </p:cTn>
                                        <p:tgtEl>
                                          <p:spTgt spid="1114"/>
                                        </p:tgtEl>
                                        <p:attrNameLst>
                                          <p:attrName>style.visibility</p:attrName>
                                        </p:attrNameLst>
                                      </p:cBhvr>
                                      <p:to>
                                        <p:strVal val="visible"/>
                                      </p:to>
                                    </p:set>
                                    <p:animEffect transition="in" filter="wipe(left)">
                                      <p:cBhvr>
                                        <p:cTn id="23" dur="500"/>
                                        <p:tgtEl>
                                          <p:spTgt spid="1114"/>
                                        </p:tgtEl>
                                      </p:cBhvr>
                                    </p:animEffect>
                                  </p:childTnLst>
                                </p:cTn>
                              </p:par>
                              <p:par>
                                <p:cTn id="24" presetID="53"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childTnLst>
                          </p:cTn>
                        </p:par>
                        <p:par>
                          <p:cTn id="29" fill="hold">
                            <p:stCondLst>
                              <p:cond delay="2000"/>
                            </p:stCondLst>
                            <p:childTnLst>
                              <p:par>
                                <p:cTn id="30" presetID="53" presetClass="entr" presetSubtype="0"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112"/>
                                        </p:tgtEl>
                                        <p:attrNameLst>
                                          <p:attrName>style.visibility</p:attrName>
                                        </p:attrNameLst>
                                      </p:cBhvr>
                                      <p:to>
                                        <p:strVal val="visible"/>
                                      </p:to>
                                    </p:set>
                                    <p:animEffect transition="in" filter="wipe(left)">
                                      <p:cBhvr>
                                        <p:cTn id="38" dur="500"/>
                                        <p:tgtEl>
                                          <p:spTgt spid="1112"/>
                                        </p:tgtEl>
                                      </p:cBhvr>
                                    </p:animEffect>
                                  </p:childTnLst>
                                </p:cTn>
                              </p:par>
                            </p:childTnLst>
                          </p:cTn>
                        </p:par>
                        <p:par>
                          <p:cTn id="39" fill="hold">
                            <p:stCondLst>
                              <p:cond delay="3000"/>
                            </p:stCondLst>
                            <p:childTnLst>
                              <p:par>
                                <p:cTn id="40" presetID="53" presetClass="entr" presetSubtype="0"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fltVal val="0"/>
                                          </p:val>
                                        </p:tav>
                                        <p:tav tm="100000">
                                          <p:val>
                                            <p:strVal val="#ppt_h"/>
                                          </p:val>
                                        </p:tav>
                                      </p:tavLst>
                                    </p:anim>
                                    <p:animEffect transition="in" filter="fade">
                                      <p:cBhvr>
                                        <p:cTn id="44" dur="500"/>
                                        <p:tgtEl>
                                          <p:spTgt spid="55"/>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111"/>
                                        </p:tgtEl>
                                        <p:attrNameLst>
                                          <p:attrName>style.visibility</p:attrName>
                                        </p:attrNameLst>
                                      </p:cBhvr>
                                      <p:to>
                                        <p:strVal val="visible"/>
                                      </p:to>
                                    </p:set>
                                    <p:animEffect transition="in" filter="wipe(left)">
                                      <p:cBhvr>
                                        <p:cTn id="48" dur="500"/>
                                        <p:tgtEl>
                                          <p:spTgt spid="1111"/>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852160" y="3576320"/>
            <a:ext cx="2275840" cy="335957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30040" tIns="65020" rIns="130040" bIns="65020" numCol="1" rtlCol="0" anchor="ctr" anchorCtr="0" compatLnSpc="1">
            <a:prstTxWarp prst="textNoShape">
              <a:avLst/>
            </a:prstTxWarp>
          </a:bodyPr>
          <a:lstStyle/>
          <a:p>
            <a:pPr defTabSz="1300032"/>
            <a:endParaRPr lang="en-US" sz="3100" dirty="0">
              <a:solidFill>
                <a:schemeClr val="bg1"/>
              </a:solidFill>
              <a:latin typeface="Segoe" pitchFamily="34" charset="0"/>
            </a:endParaRPr>
          </a:p>
          <a:p>
            <a:pPr defTabSz="1300032"/>
            <a:r>
              <a:rPr lang="en-US" sz="3100" dirty="0">
                <a:solidFill>
                  <a:schemeClr val="tx1">
                    <a:lumMod val="10000"/>
                  </a:schemeClr>
                </a:solidFill>
                <a:latin typeface="Segoe" pitchFamily="34" charset="0"/>
              </a:rPr>
              <a:t>Payment</a:t>
            </a:r>
          </a:p>
          <a:p>
            <a:pPr defTabSz="1300032"/>
            <a:r>
              <a:rPr lang="en-US" sz="3100" dirty="0">
                <a:solidFill>
                  <a:schemeClr val="tx1">
                    <a:lumMod val="10000"/>
                  </a:schemeClr>
                </a:solidFill>
                <a:latin typeface="Segoe" pitchFamily="34" charset="0"/>
              </a:rPr>
              <a:t>Processor</a:t>
            </a:r>
          </a:p>
          <a:p>
            <a:pPr defTabSz="1300032"/>
            <a:endParaRPr lang="en-US" sz="3400" dirty="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defTabSz="1300032"/>
            <a:endParaRPr lang="en-US" sz="3400" dirty="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defTabSz="1300032"/>
            <a:endParaRPr lang="en-US" sz="3400" dirty="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defTabSz="1300032"/>
            <a:endParaRPr lang="en-US" sz="3400" dirty="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defTabSz="1300032"/>
            <a:endParaRPr lang="en-US" sz="3400" dirty="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pic>
        <p:nvPicPr>
          <p:cNvPr id="58370" name="Picture 2" descr="C:\Users\jobruno\Desktop\oxygen\64x64\apps\klatin.png"/>
          <p:cNvPicPr>
            <a:picLocks noChangeAspect="1" noChangeArrowheads="1"/>
          </p:cNvPicPr>
          <p:nvPr/>
        </p:nvPicPr>
        <p:blipFill>
          <a:blip r:embed="rId3"/>
          <a:srcRect/>
          <a:stretch>
            <a:fillRect/>
          </a:stretch>
        </p:blipFill>
        <p:spPr bwMode="auto">
          <a:xfrm>
            <a:off x="6304778" y="5418667"/>
            <a:ext cx="1300480" cy="1300480"/>
          </a:xfrm>
          <a:prstGeom prst="rect">
            <a:avLst/>
          </a:prstGeom>
          <a:noFill/>
        </p:spPr>
      </p:pic>
      <p:pic>
        <p:nvPicPr>
          <p:cNvPr id="58371" name="Picture 3" descr="C:\Users\jobruno\Desktop\oxygen\64x64\apps\personal.png"/>
          <p:cNvPicPr>
            <a:picLocks noChangeAspect="1" noChangeArrowheads="1"/>
          </p:cNvPicPr>
          <p:nvPr/>
        </p:nvPicPr>
        <p:blipFill>
          <a:blip r:embed="rId4"/>
          <a:srcRect/>
          <a:stretch>
            <a:fillRect/>
          </a:stretch>
        </p:blipFill>
        <p:spPr bwMode="auto">
          <a:xfrm>
            <a:off x="10397068" y="4334933"/>
            <a:ext cx="1849119" cy="1849119"/>
          </a:xfrm>
          <a:prstGeom prst="rect">
            <a:avLst/>
          </a:prstGeom>
          <a:noFill/>
          <a:effectLst>
            <a:glow rad="139700">
              <a:schemeClr val="accent1">
                <a:satMod val="175000"/>
                <a:alpha val="40000"/>
              </a:schemeClr>
            </a:glow>
          </a:effectLst>
        </p:spPr>
      </p:pic>
      <p:sp>
        <p:nvSpPr>
          <p:cNvPr id="10" name="Rounded Rectangle 9"/>
          <p:cNvSpPr/>
          <p:nvPr/>
        </p:nvSpPr>
        <p:spPr bwMode="auto">
          <a:xfrm>
            <a:off x="975360" y="3576320"/>
            <a:ext cx="2275840" cy="335957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30040" tIns="65020" rIns="130040" bIns="65020" numCol="1" rtlCol="0" anchor="ctr" anchorCtr="0" compatLnSpc="1">
            <a:prstTxWarp prst="textNoShape">
              <a:avLst/>
            </a:prstTxWarp>
          </a:bodyPr>
          <a:lstStyle/>
          <a:p>
            <a:pPr defTabSz="1300032"/>
            <a:r>
              <a:rPr lang="en-US" sz="3400" dirty="0">
                <a:solidFill>
                  <a:schemeClr val="tx1">
                    <a:lumMod val="10000"/>
                  </a:schemeClr>
                </a:solidFill>
                <a:latin typeface="Segoe" pitchFamily="34" charset="0"/>
              </a:rPr>
              <a:t>Microsoft</a:t>
            </a:r>
          </a:p>
          <a:p>
            <a:pPr defTabSz="1300032"/>
            <a:endParaRPr lang="en-US" sz="3400" dirty="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defTabSz="1300032"/>
            <a:endParaRPr lang="en-US" sz="3400" dirty="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defTabSz="1300032"/>
            <a:endParaRPr lang="en-US" sz="3400" dirty="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defTabSz="1300032"/>
            <a:endParaRPr lang="en-US" sz="3400" dirty="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a:p>
            <a:pPr defTabSz="1300032"/>
            <a:endParaRPr lang="en-US" sz="3400" dirty="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pic>
        <p:nvPicPr>
          <p:cNvPr id="11" name="Picture 4" descr="C:\Program Files\Microsoft Resource DVD Artwork\DVD_ART\BoxShots_Logos\Windows Mobile\Windows Mobile logo vb.png"/>
          <p:cNvPicPr>
            <a:picLocks noChangeAspect="1" noChangeArrowheads="1"/>
          </p:cNvPicPr>
          <p:nvPr/>
        </p:nvPicPr>
        <p:blipFill>
          <a:blip r:embed="rId5" cstate="screen"/>
          <a:srcRect l="37275" b="41593"/>
          <a:stretch>
            <a:fillRect/>
          </a:stretch>
        </p:blipFill>
        <p:spPr bwMode="auto">
          <a:xfrm>
            <a:off x="1358769" y="5527040"/>
            <a:ext cx="1458938" cy="1192107"/>
          </a:xfrm>
          <a:prstGeom prst="rect">
            <a:avLst/>
          </a:prstGeom>
          <a:noFill/>
        </p:spPr>
      </p:pic>
      <p:sp>
        <p:nvSpPr>
          <p:cNvPr id="14" name="Right Arrow 13"/>
          <p:cNvSpPr/>
          <p:nvPr/>
        </p:nvSpPr>
        <p:spPr bwMode="auto">
          <a:xfrm>
            <a:off x="3467947" y="4660053"/>
            <a:ext cx="2275840" cy="1300480"/>
          </a:xfrm>
          <a:prstGeom prst="right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endParaRPr lang="en-US" sz="3400" dirty="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5" name="Right Arrow 14"/>
          <p:cNvSpPr/>
          <p:nvPr/>
        </p:nvSpPr>
        <p:spPr bwMode="auto">
          <a:xfrm>
            <a:off x="8344747" y="4660053"/>
            <a:ext cx="2275840" cy="1300480"/>
          </a:xfrm>
          <a:prstGeom prst="right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dirty="0" smtClean="0">
                <a:solidFill>
                  <a:schemeClr val="bg1"/>
                </a:solidFill>
                <a:effectLst>
                  <a:outerShdw blurRad="38100" dist="38100" dir="2700000" algn="tl">
                    <a:srgbClr val="000000">
                      <a:alpha val="43137"/>
                    </a:srgbClr>
                  </a:outerShdw>
                </a:effectLst>
                <a:latin typeface="Segoe" pitchFamily="34" charset="0"/>
              </a:rPr>
              <a:t>EFT</a:t>
            </a:r>
          </a:p>
        </p:txBody>
      </p:sp>
      <p:sp>
        <p:nvSpPr>
          <p:cNvPr id="20" name="TextBox 19"/>
          <p:cNvSpPr txBox="1"/>
          <p:nvPr/>
        </p:nvSpPr>
        <p:spPr>
          <a:xfrm>
            <a:off x="10659933" y="6285654"/>
            <a:ext cx="1254362" cy="393954"/>
          </a:xfrm>
          <a:prstGeom prst="rect">
            <a:avLst/>
          </a:prstGeom>
          <a:noFill/>
        </p:spPr>
        <p:txBody>
          <a:bodyPr wrap="none" lIns="130046" tIns="65023" rIns="130046" bIns="65023" rtlCol="0">
            <a:spAutoFit/>
          </a:bodyPr>
          <a:lstStyle/>
          <a:p>
            <a:r>
              <a:rPr lang="en-US" sz="1700" dirty="0">
                <a:gradFill>
                  <a:gsLst>
                    <a:gs pos="70000">
                      <a:schemeClr val="tx1"/>
                    </a:gs>
                    <a:gs pos="100000">
                      <a:schemeClr val="tx1"/>
                    </a:gs>
                  </a:gsLst>
                  <a:lin ang="16200000" scaled="0"/>
                </a:gradFill>
              </a:rPr>
              <a:t>Developer</a:t>
            </a:r>
          </a:p>
        </p:txBody>
      </p:sp>
      <p:sp>
        <p:nvSpPr>
          <p:cNvPr id="21" name="TextBox 20"/>
          <p:cNvSpPr txBox="1"/>
          <p:nvPr/>
        </p:nvSpPr>
        <p:spPr>
          <a:xfrm>
            <a:off x="325120" y="7802880"/>
            <a:ext cx="10295467" cy="1054646"/>
          </a:xfrm>
          <a:prstGeom prst="rect">
            <a:avLst/>
          </a:prstGeom>
          <a:noFill/>
        </p:spPr>
        <p:txBody>
          <a:bodyPr wrap="square" lIns="130046" tIns="65023" rIns="130046" bIns="65023" rtlCol="0">
            <a:spAutoFit/>
          </a:bodyPr>
          <a:lstStyle/>
          <a:p>
            <a:pPr algn="l"/>
            <a:r>
              <a:rPr lang="en-US" sz="4000" dirty="0">
                <a:solidFill>
                  <a:schemeClr val="accent2"/>
                </a:solidFill>
              </a:rPr>
              <a:t>Payout  </a:t>
            </a:r>
            <a:r>
              <a:rPr lang="en-US" sz="4000" dirty="0" smtClean="0">
                <a:solidFill>
                  <a:schemeClr val="accent2"/>
                </a:solidFill>
              </a:rPr>
              <a:t>Currencies</a:t>
            </a:r>
          </a:p>
          <a:p>
            <a:pPr algn="l"/>
            <a:r>
              <a:rPr lang="en-US" sz="2000" dirty="0" smtClean="0">
                <a:gradFill>
                  <a:gsLst>
                    <a:gs pos="70000">
                      <a:schemeClr val="tx1"/>
                    </a:gs>
                    <a:gs pos="100000">
                      <a:schemeClr val="tx1"/>
                    </a:gs>
                  </a:gsLst>
                  <a:lin ang="16200000" scaled="0"/>
                </a:gradFill>
              </a:rPr>
              <a:t>US </a:t>
            </a:r>
            <a:r>
              <a:rPr lang="en-US" sz="2000" dirty="0">
                <a:gradFill>
                  <a:gsLst>
                    <a:gs pos="70000">
                      <a:schemeClr val="tx1"/>
                    </a:gs>
                    <a:gs pos="100000">
                      <a:schemeClr val="tx1"/>
                    </a:gs>
                  </a:gsLst>
                  <a:lin ang="16200000" scaled="0"/>
                </a:gradFill>
              </a:rPr>
              <a:t>Dollar, Euro, British Pound, Canadian Dollar, Australian Dollar, Japanese Yen</a:t>
            </a:r>
          </a:p>
        </p:txBody>
      </p:sp>
      <p:sp>
        <p:nvSpPr>
          <p:cNvPr id="13" name="Title 72"/>
          <p:cNvSpPr txBox="1">
            <a:spLocks/>
          </p:cNvSpPr>
          <p:nvPr/>
        </p:nvSpPr>
        <p:spPr>
          <a:xfrm>
            <a:off x="1893146" y="191471"/>
            <a:ext cx="11010054" cy="9417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68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Getting Paid</a:t>
            </a:r>
            <a:endParaRPr lang="en-US" sz="6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450" decel="100000" fill="hold"/>
                                        <p:tgtEl>
                                          <p:spTgt spid="1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bwMode="auto">
          <a:xfrm>
            <a:off x="216747" y="7261013"/>
            <a:ext cx="12788052" cy="526919"/>
          </a:xfrm>
          <a:prstGeom prst="homePlate">
            <a:avLst>
              <a:gd name="adj" fmla="val 3650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30035" tIns="65017" rIns="130035" bIns="65017" numCol="1" rtlCol="0" anchor="ctr" anchorCtr="0" compatLnSpc="1">
            <a:prstTxWarp prst="textNoShape">
              <a:avLst/>
            </a:prstTxWarp>
          </a:bodyPr>
          <a:lstStyle/>
          <a:p>
            <a:pPr indent="-456431" defTabSz="1299978">
              <a:lnSpc>
                <a:spcPct val="80000"/>
              </a:lnSpc>
              <a:buClr>
                <a:srgbClr val="F9D349"/>
              </a:buClr>
              <a:buSzPct val="100000"/>
              <a:tabLst>
                <a:tab pos="452206" algn="l"/>
              </a:tabLst>
              <a:defRPr/>
            </a:pPr>
            <a:endParaRPr lang="en-US" sz="3300" dirty="0">
              <a:solidFill>
                <a:schemeClr val="tx1">
                  <a:lumMod val="10000"/>
                </a:schemeClr>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126087" y="7369387"/>
            <a:ext cx="1188346" cy="302804"/>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7561" tIns="48780" rIns="97561" bIns="48780" rtlCol="0" anchor="b">
            <a:spAutoFit/>
          </a:bodyPr>
          <a:lstStyle/>
          <a:p>
            <a:pPr algn="ctr">
              <a:defRPr/>
            </a:pPr>
            <a:r>
              <a:rPr lang="en-US" sz="1300" b="1" i="1" dirty="0">
                <a:solidFill>
                  <a:schemeClr val="tx1">
                    <a:lumMod val="10000"/>
                  </a:schemeClr>
                </a:solidFill>
                <a:latin typeface="Segoe"/>
                <a:cs typeface="Arial" pitchFamily="34" charset="0"/>
              </a:rPr>
              <a:t>FEB</a:t>
            </a:r>
          </a:p>
        </p:txBody>
      </p:sp>
      <p:sp>
        <p:nvSpPr>
          <p:cNvPr id="6" name="TextBox 5"/>
          <p:cNvSpPr txBox="1"/>
          <p:nvPr/>
        </p:nvSpPr>
        <p:spPr>
          <a:xfrm>
            <a:off x="1283910" y="7369387"/>
            <a:ext cx="1188346" cy="302804"/>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7561" tIns="48780" rIns="97561" bIns="48780" rtlCol="0" anchor="b">
            <a:spAutoFit/>
          </a:bodyPr>
          <a:lstStyle/>
          <a:p>
            <a:pPr algn="ctr">
              <a:defRPr/>
            </a:pPr>
            <a:r>
              <a:rPr lang="en-US" sz="1300" b="1" i="1" dirty="0">
                <a:solidFill>
                  <a:schemeClr val="tx1">
                    <a:lumMod val="10000"/>
                  </a:schemeClr>
                </a:solidFill>
                <a:latin typeface="Segoe"/>
                <a:cs typeface="Arial" pitchFamily="34" charset="0"/>
              </a:rPr>
              <a:t>MAR</a:t>
            </a:r>
          </a:p>
        </p:txBody>
      </p:sp>
      <p:sp>
        <p:nvSpPr>
          <p:cNvPr id="7" name="TextBox 6"/>
          <p:cNvSpPr txBox="1"/>
          <p:nvPr/>
        </p:nvSpPr>
        <p:spPr>
          <a:xfrm>
            <a:off x="2441732" y="7369387"/>
            <a:ext cx="1188346" cy="302804"/>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7561" tIns="48780" rIns="97561" bIns="48780" rtlCol="0" anchor="b">
            <a:spAutoFit/>
          </a:bodyPr>
          <a:lstStyle/>
          <a:p>
            <a:pPr algn="ctr">
              <a:defRPr/>
            </a:pPr>
            <a:r>
              <a:rPr lang="en-US" sz="1300" b="1" i="1" dirty="0">
                <a:solidFill>
                  <a:schemeClr val="tx1">
                    <a:lumMod val="10000"/>
                  </a:schemeClr>
                </a:solidFill>
                <a:latin typeface="Segoe"/>
                <a:cs typeface="Arial" pitchFamily="34" charset="0"/>
              </a:rPr>
              <a:t>APR</a:t>
            </a:r>
          </a:p>
        </p:txBody>
      </p:sp>
      <p:sp>
        <p:nvSpPr>
          <p:cNvPr id="8" name="TextBox 7"/>
          <p:cNvSpPr txBox="1"/>
          <p:nvPr/>
        </p:nvSpPr>
        <p:spPr>
          <a:xfrm>
            <a:off x="3599555" y="7369387"/>
            <a:ext cx="1188346" cy="302804"/>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7561" tIns="48780" rIns="97561" bIns="48780" rtlCol="0" anchor="b">
            <a:spAutoFit/>
          </a:bodyPr>
          <a:lstStyle/>
          <a:p>
            <a:pPr algn="ctr">
              <a:defRPr/>
            </a:pPr>
            <a:r>
              <a:rPr lang="en-US" sz="1300" b="1" i="1" dirty="0">
                <a:solidFill>
                  <a:schemeClr val="tx1">
                    <a:lumMod val="10000"/>
                  </a:schemeClr>
                </a:solidFill>
                <a:latin typeface="Segoe"/>
                <a:cs typeface="Arial" pitchFamily="34" charset="0"/>
              </a:rPr>
              <a:t>MAY</a:t>
            </a:r>
          </a:p>
        </p:txBody>
      </p:sp>
      <p:sp>
        <p:nvSpPr>
          <p:cNvPr id="9" name="TextBox 8"/>
          <p:cNvSpPr txBox="1"/>
          <p:nvPr/>
        </p:nvSpPr>
        <p:spPr>
          <a:xfrm>
            <a:off x="4757378" y="7369387"/>
            <a:ext cx="1188346" cy="302804"/>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7561" tIns="48780" rIns="97561" bIns="48780" rtlCol="0" anchor="b">
            <a:spAutoFit/>
          </a:bodyPr>
          <a:lstStyle/>
          <a:p>
            <a:pPr algn="ctr">
              <a:defRPr/>
            </a:pPr>
            <a:r>
              <a:rPr lang="en-US" sz="1300" b="1" i="1" dirty="0">
                <a:solidFill>
                  <a:schemeClr val="tx1">
                    <a:lumMod val="10000"/>
                  </a:schemeClr>
                </a:solidFill>
                <a:latin typeface="Segoe"/>
                <a:cs typeface="Arial" pitchFamily="34" charset="0"/>
              </a:rPr>
              <a:t>JUN</a:t>
            </a:r>
          </a:p>
        </p:txBody>
      </p:sp>
      <p:sp>
        <p:nvSpPr>
          <p:cNvPr id="10" name="TextBox 9"/>
          <p:cNvSpPr txBox="1"/>
          <p:nvPr/>
        </p:nvSpPr>
        <p:spPr>
          <a:xfrm>
            <a:off x="5915200" y="7369387"/>
            <a:ext cx="1188346" cy="302804"/>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7561" tIns="48780" rIns="97561" bIns="48780" rtlCol="0" anchor="b">
            <a:spAutoFit/>
          </a:bodyPr>
          <a:lstStyle/>
          <a:p>
            <a:pPr algn="ctr">
              <a:defRPr/>
            </a:pPr>
            <a:r>
              <a:rPr lang="en-US" sz="1300" b="1" i="1" dirty="0">
                <a:solidFill>
                  <a:schemeClr val="tx1">
                    <a:lumMod val="10000"/>
                  </a:schemeClr>
                </a:solidFill>
                <a:latin typeface="Segoe"/>
                <a:cs typeface="Arial" pitchFamily="34" charset="0"/>
              </a:rPr>
              <a:t>JUL</a:t>
            </a:r>
          </a:p>
        </p:txBody>
      </p:sp>
      <p:sp>
        <p:nvSpPr>
          <p:cNvPr id="11" name="TextBox 10"/>
          <p:cNvSpPr txBox="1"/>
          <p:nvPr/>
        </p:nvSpPr>
        <p:spPr>
          <a:xfrm>
            <a:off x="7073023" y="7369387"/>
            <a:ext cx="1188346" cy="302804"/>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7561" tIns="48780" rIns="97561" bIns="48780" rtlCol="0" anchor="b">
            <a:spAutoFit/>
          </a:bodyPr>
          <a:lstStyle/>
          <a:p>
            <a:pPr algn="ctr">
              <a:defRPr/>
            </a:pPr>
            <a:r>
              <a:rPr lang="en-US" sz="1300" b="1" i="1" dirty="0">
                <a:solidFill>
                  <a:schemeClr val="tx1">
                    <a:lumMod val="10000"/>
                  </a:schemeClr>
                </a:solidFill>
                <a:latin typeface="Segoe"/>
                <a:cs typeface="Arial" pitchFamily="34" charset="0"/>
              </a:rPr>
              <a:t>AUG</a:t>
            </a:r>
          </a:p>
        </p:txBody>
      </p:sp>
      <p:sp>
        <p:nvSpPr>
          <p:cNvPr id="12" name="TextBox 11"/>
          <p:cNvSpPr txBox="1"/>
          <p:nvPr/>
        </p:nvSpPr>
        <p:spPr>
          <a:xfrm>
            <a:off x="8230845" y="7369387"/>
            <a:ext cx="1188346" cy="302804"/>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7561" tIns="48780" rIns="97561" bIns="48780" rtlCol="0" anchor="b">
            <a:spAutoFit/>
          </a:bodyPr>
          <a:lstStyle/>
          <a:p>
            <a:pPr algn="ctr">
              <a:defRPr/>
            </a:pPr>
            <a:r>
              <a:rPr lang="en-US" sz="1300" b="1" i="1" dirty="0">
                <a:solidFill>
                  <a:schemeClr val="tx1">
                    <a:lumMod val="10000"/>
                  </a:schemeClr>
                </a:solidFill>
                <a:latin typeface="Segoe"/>
                <a:cs typeface="Arial" pitchFamily="34" charset="0"/>
              </a:rPr>
              <a:t>SEP</a:t>
            </a:r>
          </a:p>
        </p:txBody>
      </p:sp>
      <p:sp>
        <p:nvSpPr>
          <p:cNvPr id="13" name="TextBox 12"/>
          <p:cNvSpPr txBox="1"/>
          <p:nvPr/>
        </p:nvSpPr>
        <p:spPr>
          <a:xfrm>
            <a:off x="9388668" y="7369387"/>
            <a:ext cx="1188346" cy="302804"/>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7561" tIns="48780" rIns="97561" bIns="48780" rtlCol="0" anchor="b">
            <a:spAutoFit/>
          </a:bodyPr>
          <a:lstStyle/>
          <a:p>
            <a:pPr algn="ctr">
              <a:defRPr/>
            </a:pPr>
            <a:r>
              <a:rPr lang="en-US" sz="1300" b="1" i="1" dirty="0">
                <a:solidFill>
                  <a:schemeClr val="tx1">
                    <a:lumMod val="10000"/>
                  </a:schemeClr>
                </a:solidFill>
                <a:latin typeface="Segoe"/>
                <a:cs typeface="Arial" pitchFamily="34" charset="0"/>
              </a:rPr>
              <a:t>OCT</a:t>
            </a:r>
          </a:p>
        </p:txBody>
      </p:sp>
      <p:sp>
        <p:nvSpPr>
          <p:cNvPr id="14" name="TextBox 13"/>
          <p:cNvSpPr txBox="1"/>
          <p:nvPr/>
        </p:nvSpPr>
        <p:spPr>
          <a:xfrm>
            <a:off x="10546490" y="7369387"/>
            <a:ext cx="1188346" cy="302804"/>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7561" tIns="48780" rIns="97561" bIns="48780" rtlCol="0" anchor="b">
            <a:spAutoFit/>
          </a:bodyPr>
          <a:lstStyle/>
          <a:p>
            <a:pPr algn="ctr">
              <a:defRPr/>
            </a:pPr>
            <a:r>
              <a:rPr lang="en-US" sz="1300" b="1" i="1" dirty="0">
                <a:solidFill>
                  <a:schemeClr val="tx1">
                    <a:lumMod val="10000"/>
                  </a:schemeClr>
                </a:solidFill>
                <a:latin typeface="Segoe"/>
                <a:cs typeface="Arial" pitchFamily="34" charset="0"/>
              </a:rPr>
              <a:t>NOV</a:t>
            </a:r>
          </a:p>
        </p:txBody>
      </p:sp>
      <p:sp>
        <p:nvSpPr>
          <p:cNvPr id="15" name="TextBox 14"/>
          <p:cNvSpPr txBox="1"/>
          <p:nvPr/>
        </p:nvSpPr>
        <p:spPr>
          <a:xfrm>
            <a:off x="11704320" y="7369387"/>
            <a:ext cx="1188346" cy="302804"/>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7561" tIns="48780" rIns="97561" bIns="48780" rtlCol="0" anchor="b">
            <a:spAutoFit/>
          </a:bodyPr>
          <a:lstStyle/>
          <a:p>
            <a:pPr algn="ctr">
              <a:defRPr/>
            </a:pPr>
            <a:r>
              <a:rPr lang="en-US" sz="1300" b="1" i="1" dirty="0">
                <a:solidFill>
                  <a:schemeClr val="tx1">
                    <a:lumMod val="10000"/>
                  </a:schemeClr>
                </a:solidFill>
                <a:latin typeface="Segoe"/>
                <a:cs typeface="Arial" pitchFamily="34" charset="0"/>
              </a:rPr>
              <a:t>DEC</a:t>
            </a:r>
          </a:p>
        </p:txBody>
      </p:sp>
      <p:sp>
        <p:nvSpPr>
          <p:cNvPr id="16" name="Freeform 15"/>
          <p:cNvSpPr/>
          <p:nvPr/>
        </p:nvSpPr>
        <p:spPr bwMode="auto">
          <a:xfrm>
            <a:off x="216747" y="4226560"/>
            <a:ext cx="12571307" cy="2817707"/>
          </a:xfrm>
          <a:custGeom>
            <a:avLst/>
            <a:gdLst>
              <a:gd name="connsiteX0" fmla="*/ 0 w 8839200"/>
              <a:gd name="connsiteY0" fmla="*/ 1981200 h 1981200"/>
              <a:gd name="connsiteX1" fmla="*/ 0 w 8839200"/>
              <a:gd name="connsiteY1" fmla="*/ 0 h 1981200"/>
              <a:gd name="connsiteX2" fmla="*/ 8839200 w 8839200"/>
              <a:gd name="connsiteY2" fmla="*/ 0 h 1981200"/>
              <a:gd name="connsiteX3" fmla="*/ 8839200 w 8839200"/>
              <a:gd name="connsiteY3" fmla="*/ 1981200 h 1981200"/>
              <a:gd name="connsiteX4" fmla="*/ 0 w 8839200"/>
              <a:gd name="connsiteY4" fmla="*/ 1981200 h 1981200"/>
              <a:gd name="connsiteX0" fmla="*/ 0 w 8839200"/>
              <a:gd name="connsiteY0" fmla="*/ 1981200 h 1981200"/>
              <a:gd name="connsiteX1" fmla="*/ 0 w 8839200"/>
              <a:gd name="connsiteY1" fmla="*/ 1219200 h 1981200"/>
              <a:gd name="connsiteX2" fmla="*/ 8839200 w 8839200"/>
              <a:gd name="connsiteY2" fmla="*/ 0 h 1981200"/>
              <a:gd name="connsiteX3" fmla="*/ 8839200 w 8839200"/>
              <a:gd name="connsiteY3" fmla="*/ 1981200 h 1981200"/>
              <a:gd name="connsiteX4" fmla="*/ 0 w 8839200"/>
              <a:gd name="connsiteY4" fmla="*/ 198120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0" h="1981200">
                <a:moveTo>
                  <a:pt x="0" y="1981200"/>
                </a:moveTo>
                <a:lnTo>
                  <a:pt x="0" y="1219200"/>
                </a:lnTo>
                <a:lnTo>
                  <a:pt x="8839200" y="0"/>
                </a:lnTo>
                <a:lnTo>
                  <a:pt x="8839200" y="1981200"/>
                </a:lnTo>
                <a:lnTo>
                  <a:pt x="0" y="1981200"/>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endParaRPr lang="en-US" sz="3300" dirty="0">
              <a:solidFill>
                <a:srgbClr val="FFFFFF"/>
              </a:solidFill>
              <a:effectLst>
                <a:outerShdw blurRad="38100" dist="38100" dir="2700000" algn="tl">
                  <a:srgbClr val="000000">
                    <a:alpha val="43137"/>
                  </a:srgbClr>
                </a:outerShdw>
              </a:effectLst>
              <a:latin typeface="Segoe" pitchFamily="34" charset="0"/>
            </a:endParaRPr>
          </a:p>
        </p:txBody>
      </p:sp>
      <p:cxnSp>
        <p:nvCxnSpPr>
          <p:cNvPr id="42" name="Straight Connector 41"/>
          <p:cNvCxnSpPr/>
          <p:nvPr/>
        </p:nvCxnSpPr>
        <p:spPr>
          <a:xfrm rot="5400000">
            <a:off x="5038795" y="6123658"/>
            <a:ext cx="1843476" cy="2258"/>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9265920" y="5797974"/>
            <a:ext cx="2492587" cy="2258"/>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261013" y="5960534"/>
            <a:ext cx="2167467" cy="2258"/>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24831" y="6281420"/>
            <a:ext cx="2462669" cy="437727"/>
          </a:xfrm>
          <a:prstGeom prst="rect">
            <a:avLst/>
          </a:prstGeom>
          <a:noFill/>
        </p:spPr>
        <p:txBody>
          <a:bodyPr wrap="none" lIns="130046" tIns="65023" rIns="130046" bIns="65023" rtlCol="0">
            <a:spAutoFit/>
          </a:bodyPr>
          <a:lstStyle/>
          <a:p>
            <a:r>
              <a:rPr lang="en-US" sz="2000" b="1" dirty="0">
                <a:solidFill>
                  <a:schemeClr val="bg1"/>
                </a:solidFill>
              </a:rPr>
              <a:t>ANNOUNCEMENT</a:t>
            </a:r>
          </a:p>
        </p:txBody>
      </p:sp>
      <p:sp>
        <p:nvSpPr>
          <p:cNvPr id="48" name="TextBox 47"/>
          <p:cNvSpPr txBox="1"/>
          <p:nvPr/>
        </p:nvSpPr>
        <p:spPr>
          <a:xfrm>
            <a:off x="6177280" y="5631180"/>
            <a:ext cx="1881313" cy="437727"/>
          </a:xfrm>
          <a:prstGeom prst="rect">
            <a:avLst/>
          </a:prstGeom>
          <a:noFill/>
        </p:spPr>
        <p:txBody>
          <a:bodyPr wrap="none" lIns="130046" tIns="65023" rIns="130046" bIns="65023" rtlCol="0">
            <a:spAutoFit/>
          </a:bodyPr>
          <a:lstStyle/>
          <a:p>
            <a:r>
              <a:rPr lang="en-US" sz="2000" b="1" dirty="0">
                <a:solidFill>
                  <a:schemeClr val="bg1"/>
                </a:solidFill>
              </a:rPr>
              <a:t>SUBMISSION</a:t>
            </a:r>
          </a:p>
        </p:txBody>
      </p:sp>
      <p:sp>
        <p:nvSpPr>
          <p:cNvPr id="49" name="TextBox 48"/>
          <p:cNvSpPr txBox="1"/>
          <p:nvPr/>
        </p:nvSpPr>
        <p:spPr>
          <a:xfrm>
            <a:off x="8778241" y="5256442"/>
            <a:ext cx="1340995" cy="437727"/>
          </a:xfrm>
          <a:prstGeom prst="rect">
            <a:avLst/>
          </a:prstGeom>
          <a:noFill/>
        </p:spPr>
        <p:txBody>
          <a:bodyPr wrap="none" lIns="130046" tIns="65023" rIns="130046" bIns="65023" rtlCol="0">
            <a:spAutoFit/>
          </a:bodyPr>
          <a:lstStyle/>
          <a:p>
            <a:r>
              <a:rPr lang="en-US" sz="2000" b="1" dirty="0">
                <a:solidFill>
                  <a:schemeClr val="bg1"/>
                </a:solidFill>
              </a:rPr>
              <a:t>LAUNCH</a:t>
            </a:r>
          </a:p>
        </p:txBody>
      </p:sp>
      <p:sp>
        <p:nvSpPr>
          <p:cNvPr id="50" name="TextBox 49"/>
          <p:cNvSpPr txBox="1"/>
          <p:nvPr/>
        </p:nvSpPr>
        <p:spPr>
          <a:xfrm>
            <a:off x="11162454" y="4977766"/>
            <a:ext cx="914667" cy="437727"/>
          </a:xfrm>
          <a:prstGeom prst="rect">
            <a:avLst/>
          </a:prstGeom>
          <a:noFill/>
        </p:spPr>
        <p:txBody>
          <a:bodyPr wrap="none" lIns="130046" tIns="65023" rIns="130046" bIns="65023" rtlCol="0">
            <a:spAutoFit/>
          </a:bodyPr>
          <a:lstStyle/>
          <a:p>
            <a:r>
              <a:rPr lang="en-US" sz="2000" b="1" dirty="0">
                <a:solidFill>
                  <a:schemeClr val="bg1"/>
                </a:solidFill>
              </a:rPr>
              <a:t>SELL</a:t>
            </a:r>
          </a:p>
        </p:txBody>
      </p:sp>
      <p:cxnSp>
        <p:nvCxnSpPr>
          <p:cNvPr id="56" name="Straight Connector 55"/>
          <p:cNvCxnSpPr/>
          <p:nvPr/>
        </p:nvCxnSpPr>
        <p:spPr>
          <a:xfrm rot="10800000" flipV="1">
            <a:off x="3684694" y="5485238"/>
            <a:ext cx="2258" cy="1559029"/>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788134" y="5956300"/>
            <a:ext cx="2172400" cy="437727"/>
          </a:xfrm>
          <a:prstGeom prst="rect">
            <a:avLst/>
          </a:prstGeom>
          <a:noFill/>
        </p:spPr>
        <p:txBody>
          <a:bodyPr wrap="none" lIns="130046" tIns="65023" rIns="130046" bIns="65023" rtlCol="0">
            <a:spAutoFit/>
          </a:bodyPr>
          <a:lstStyle/>
          <a:p>
            <a:r>
              <a:rPr lang="en-US" sz="2000" b="1" dirty="0">
                <a:solidFill>
                  <a:schemeClr val="bg1"/>
                </a:solidFill>
              </a:rPr>
              <a:t>REGISTRATION</a:t>
            </a:r>
          </a:p>
        </p:txBody>
      </p:sp>
      <p:sp>
        <p:nvSpPr>
          <p:cNvPr id="26" name="Right Arrow 25"/>
          <p:cNvSpPr/>
          <p:nvPr/>
        </p:nvSpPr>
        <p:spPr>
          <a:xfrm rot="5400000">
            <a:off x="1598507" y="4849707"/>
            <a:ext cx="1083733" cy="48768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27" name="Title 72"/>
          <p:cNvSpPr txBox="1">
            <a:spLocks/>
          </p:cNvSpPr>
          <p:nvPr/>
        </p:nvSpPr>
        <p:spPr>
          <a:xfrm>
            <a:off x="1893146" y="191471"/>
            <a:ext cx="11010054" cy="9417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68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Timeline</a:t>
            </a:r>
            <a:endParaRPr lang="en-US" sz="6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450" decel="100000" fill="hold"/>
                                        <p:tgtEl>
                                          <p:spTgt spid="2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541867" y="2600961"/>
            <a:ext cx="11921067" cy="3711922"/>
          </a:xfrm>
          <a:prstGeom prst="rect">
            <a:avLst/>
          </a:prstGeom>
        </p:spPr>
        <p:txBody>
          <a:bodyPr lIns="130046" tIns="65023" rIns="130046" bIns="65023"/>
          <a:lstStyle/>
          <a:p>
            <a:pPr marL="654745" indent="-654745" algn="l" defTabSz="1300407" fontAlgn="auto">
              <a:lnSpc>
                <a:spcPct val="90000"/>
              </a:lnSpc>
              <a:spcBef>
                <a:spcPct val="20000"/>
              </a:spcBef>
              <a:spcAft>
                <a:spcPts val="0"/>
              </a:spcAft>
              <a:buBlip>
                <a:blip r:embed="rId2"/>
              </a:buBlip>
              <a:defRPr/>
            </a:pPr>
            <a:r>
              <a:rPr lang="en-US" sz="4600" dirty="0">
                <a:gradFill>
                  <a:gsLst>
                    <a:gs pos="36000">
                      <a:schemeClr val="tx1"/>
                    </a:gs>
                    <a:gs pos="86000">
                      <a:schemeClr val="tx1"/>
                    </a:gs>
                  </a:gsLst>
                  <a:lin ang="5400000" scaled="0"/>
                </a:gradFill>
                <a:latin typeface="+mn-lt"/>
                <a:ea typeface="+mn-ea"/>
              </a:rPr>
              <a:t>Familiar Tools</a:t>
            </a:r>
          </a:p>
          <a:p>
            <a:pPr marL="654745" indent="-654745" algn="l" defTabSz="1300407" fontAlgn="auto">
              <a:lnSpc>
                <a:spcPct val="90000"/>
              </a:lnSpc>
              <a:spcBef>
                <a:spcPct val="20000"/>
              </a:spcBef>
              <a:spcAft>
                <a:spcPts val="0"/>
              </a:spcAft>
              <a:buBlip>
                <a:blip r:embed="rId2"/>
              </a:buBlip>
              <a:defRPr/>
            </a:pPr>
            <a:r>
              <a:rPr lang="en-US" sz="4600" dirty="0">
                <a:gradFill>
                  <a:gsLst>
                    <a:gs pos="36000">
                      <a:schemeClr val="tx1"/>
                    </a:gs>
                    <a:gs pos="86000">
                      <a:schemeClr val="tx1"/>
                    </a:gs>
                  </a:gsLst>
                  <a:lin ang="5400000" scaled="0"/>
                </a:gradFill>
              </a:rPr>
              <a:t>Global Distribution</a:t>
            </a:r>
          </a:p>
          <a:p>
            <a:pPr marL="654745" indent="-654745" algn="l" defTabSz="1300407" fontAlgn="auto">
              <a:lnSpc>
                <a:spcPct val="90000"/>
              </a:lnSpc>
              <a:spcBef>
                <a:spcPct val="20000"/>
              </a:spcBef>
              <a:spcAft>
                <a:spcPts val="0"/>
              </a:spcAft>
              <a:buBlip>
                <a:blip r:embed="rId2"/>
              </a:buBlip>
              <a:defRPr/>
            </a:pPr>
            <a:r>
              <a:rPr lang="en-US" sz="4600" dirty="0">
                <a:gradFill>
                  <a:gsLst>
                    <a:gs pos="36000">
                      <a:schemeClr val="tx1"/>
                    </a:gs>
                    <a:gs pos="86000">
                      <a:schemeClr val="tx1"/>
                    </a:gs>
                  </a:gsLst>
                  <a:lin ang="5400000" scaled="0"/>
                </a:gradFill>
                <a:latin typeface="+mn-lt"/>
                <a:ea typeface="+mn-ea"/>
              </a:rPr>
              <a:t>Competitive Revenue Share</a:t>
            </a:r>
          </a:p>
          <a:p>
            <a:pPr marL="654745" indent="-654745" algn="l" defTabSz="1300407" fontAlgn="auto">
              <a:lnSpc>
                <a:spcPct val="90000"/>
              </a:lnSpc>
              <a:spcBef>
                <a:spcPct val="20000"/>
              </a:spcBef>
              <a:spcAft>
                <a:spcPts val="0"/>
              </a:spcAft>
              <a:buBlip>
                <a:blip r:embed="rId2"/>
              </a:buBlip>
              <a:defRPr/>
            </a:pPr>
            <a:r>
              <a:rPr lang="en-US" sz="4600" dirty="0">
                <a:gradFill>
                  <a:gsLst>
                    <a:gs pos="36000">
                      <a:schemeClr val="tx1"/>
                    </a:gs>
                    <a:gs pos="86000">
                      <a:schemeClr val="tx1"/>
                    </a:gs>
                  </a:gsLst>
                  <a:lin ang="5400000" scaled="0"/>
                </a:gradFill>
                <a:latin typeface="+mn-lt"/>
                <a:ea typeface="+mn-ea"/>
              </a:rPr>
              <a:t>Streamlined Transparent Publishing </a:t>
            </a:r>
          </a:p>
        </p:txBody>
      </p:sp>
      <p:sp>
        <p:nvSpPr>
          <p:cNvPr id="5" name="TextBox 4"/>
          <p:cNvSpPr txBox="1"/>
          <p:nvPr/>
        </p:nvSpPr>
        <p:spPr>
          <a:xfrm>
            <a:off x="1192107" y="6502401"/>
            <a:ext cx="10899326" cy="1700976"/>
          </a:xfrm>
          <a:prstGeom prst="rect">
            <a:avLst/>
          </a:prstGeom>
          <a:noFill/>
        </p:spPr>
        <p:txBody>
          <a:bodyPr wrap="none" lIns="130046" tIns="65023" rIns="130046" bIns="65023" rtlCol="0">
            <a:spAutoFit/>
          </a:bodyPr>
          <a:lstStyle/>
          <a:p>
            <a:pPr algn="ctr"/>
            <a:r>
              <a:rPr lang="en-US" sz="5100" dirty="0">
                <a:gradFill>
                  <a:gsLst>
                    <a:gs pos="70000">
                      <a:schemeClr val="tx1"/>
                    </a:gs>
                    <a:gs pos="100000">
                      <a:schemeClr val="tx1"/>
                    </a:gs>
                  </a:gsLst>
                  <a:lin ang="16200000" scaled="0"/>
                </a:gradFill>
              </a:rPr>
              <a:t>Learn more @ </a:t>
            </a:r>
          </a:p>
          <a:p>
            <a:pPr algn="ctr"/>
            <a:r>
              <a:rPr lang="en-US" sz="5100" dirty="0">
                <a:gradFill>
                  <a:gsLst>
                    <a:gs pos="70000">
                      <a:schemeClr val="tx1"/>
                    </a:gs>
                    <a:gs pos="100000">
                      <a:schemeClr val="tx1"/>
                    </a:gs>
                  </a:gsLst>
                  <a:lin ang="16200000" scaled="0"/>
                </a:gradFill>
                <a:hlinkClick r:id="rId3"/>
              </a:rPr>
              <a:t>http://developer.windowsmobile.com</a:t>
            </a:r>
            <a:r>
              <a:rPr lang="en-US" sz="5100" dirty="0">
                <a:gradFill>
                  <a:gsLst>
                    <a:gs pos="70000">
                      <a:schemeClr val="tx1"/>
                    </a:gs>
                    <a:gs pos="100000">
                      <a:schemeClr val="tx1"/>
                    </a:gs>
                  </a:gsLst>
                  <a:lin ang="16200000" scaled="0"/>
                </a:gradFill>
              </a:rPr>
              <a:t> </a:t>
            </a:r>
          </a:p>
        </p:txBody>
      </p:sp>
      <p:sp>
        <p:nvSpPr>
          <p:cNvPr id="6" name="Title 72"/>
          <p:cNvSpPr txBox="1">
            <a:spLocks/>
          </p:cNvSpPr>
          <p:nvPr/>
        </p:nvSpPr>
        <p:spPr>
          <a:xfrm>
            <a:off x="1893146" y="191471"/>
            <a:ext cx="11010054" cy="9417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68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Recap</a:t>
            </a:r>
            <a:endParaRPr lang="en-US" sz="6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2927" y="2817707"/>
            <a:ext cx="11406709" cy="1700976"/>
          </a:xfrm>
          <a:prstGeom prst="rect">
            <a:avLst/>
          </a:prstGeom>
          <a:noFill/>
        </p:spPr>
        <p:txBody>
          <a:bodyPr wrap="none" lIns="130046" tIns="65023" rIns="130046" bIns="65023" rtlCol="0">
            <a:spAutoFit/>
          </a:bodyPr>
          <a:lstStyle/>
          <a:p>
            <a:pPr algn="ctr"/>
            <a:r>
              <a:rPr lang="en-US" sz="5100" dirty="0">
                <a:gradFill>
                  <a:gsLst>
                    <a:gs pos="70000">
                      <a:schemeClr val="tx1"/>
                    </a:gs>
                    <a:gs pos="100000">
                      <a:schemeClr val="tx1"/>
                    </a:gs>
                  </a:gsLst>
                  <a:lin ang="16200000" scaled="0"/>
                </a:gradFill>
                <a:hlinkClick r:id="rId2"/>
              </a:rPr>
              <a:t>http://developer.windowsmobile.com</a:t>
            </a:r>
            <a:endParaRPr lang="en-US" sz="5100" dirty="0">
              <a:gradFill>
                <a:gsLst>
                  <a:gs pos="70000">
                    <a:schemeClr val="tx1"/>
                  </a:gs>
                  <a:gs pos="100000">
                    <a:schemeClr val="tx1"/>
                  </a:gs>
                </a:gsLst>
                <a:lin ang="16200000" scaled="0"/>
              </a:gradFill>
            </a:endParaRPr>
          </a:p>
          <a:p>
            <a:pPr algn="ctr"/>
            <a:r>
              <a:rPr lang="en-US" sz="5100" dirty="0">
                <a:gradFill>
                  <a:gsLst>
                    <a:gs pos="70000">
                      <a:schemeClr val="tx1"/>
                    </a:gs>
                    <a:gs pos="100000">
                      <a:schemeClr val="tx1"/>
                    </a:gs>
                  </a:gsLst>
                  <a:lin ang="16200000" scaled="0"/>
                </a:gradFill>
                <a:hlinkClick r:id="rId3"/>
              </a:rPr>
              <a:t>http://blogs.msdn.com/windowsmobile</a:t>
            </a:r>
            <a:r>
              <a:rPr lang="en-US" sz="5100" dirty="0">
                <a:gradFill>
                  <a:gsLst>
                    <a:gs pos="70000">
                      <a:schemeClr val="tx1"/>
                    </a:gs>
                    <a:gs pos="100000">
                      <a:schemeClr val="tx1"/>
                    </a:gs>
                  </a:gsLst>
                  <a:lin ang="16200000" scaled="0"/>
                </a:gradFill>
              </a:rPr>
              <a:t> </a:t>
            </a:r>
          </a:p>
        </p:txBody>
      </p:sp>
      <p:pic>
        <p:nvPicPr>
          <p:cNvPr id="21506" name="Picture 2" descr="Twitter.com">
            <a:hlinkClick r:id="rId4" tooltip="Twitter: home"/>
          </p:cNvPr>
          <p:cNvPicPr>
            <a:picLocks noChangeAspect="1" noChangeArrowheads="1"/>
          </p:cNvPicPr>
          <p:nvPr/>
        </p:nvPicPr>
        <p:blipFill>
          <a:blip r:embed="rId5"/>
          <a:srcRect/>
          <a:stretch>
            <a:fillRect/>
          </a:stretch>
        </p:blipFill>
        <p:spPr bwMode="auto">
          <a:xfrm>
            <a:off x="3383886" y="4768427"/>
            <a:ext cx="2844800" cy="663788"/>
          </a:xfrm>
          <a:prstGeom prst="rect">
            <a:avLst/>
          </a:prstGeom>
          <a:noFill/>
        </p:spPr>
      </p:pic>
      <p:sp>
        <p:nvSpPr>
          <p:cNvPr id="6" name="TextBox 5"/>
          <p:cNvSpPr txBox="1"/>
          <p:nvPr/>
        </p:nvSpPr>
        <p:spPr>
          <a:xfrm>
            <a:off x="6228501" y="4647353"/>
            <a:ext cx="2998958" cy="1562477"/>
          </a:xfrm>
          <a:prstGeom prst="rect">
            <a:avLst/>
          </a:prstGeom>
          <a:noFill/>
        </p:spPr>
        <p:txBody>
          <a:bodyPr wrap="none" lIns="130046" tIns="65023" rIns="130046" bIns="65023" rtlCol="0">
            <a:spAutoFit/>
          </a:bodyPr>
          <a:lstStyle/>
          <a:p>
            <a:pPr lvl="0"/>
            <a:r>
              <a:rPr lang="en-US" sz="5100" dirty="0">
                <a:solidFill>
                  <a:schemeClr val="accent1"/>
                </a:solidFill>
              </a:rPr>
              <a:t>@</a:t>
            </a:r>
            <a:r>
              <a:rPr lang="en-US" sz="5100" dirty="0" err="1">
                <a:solidFill>
                  <a:schemeClr val="accent1"/>
                </a:solidFill>
              </a:rPr>
              <a:t>wmdev</a:t>
            </a:r>
            <a:endParaRPr lang="en-US" sz="5100" dirty="0">
              <a:solidFill>
                <a:schemeClr val="accent1"/>
              </a:solidFill>
            </a:endParaRPr>
          </a:p>
          <a:p>
            <a:endParaRPr lang="en-US" dirty="0"/>
          </a:p>
        </p:txBody>
      </p:sp>
      <p:sp>
        <p:nvSpPr>
          <p:cNvPr id="7" name="TextBox 6"/>
          <p:cNvSpPr txBox="1"/>
          <p:nvPr/>
        </p:nvSpPr>
        <p:spPr>
          <a:xfrm>
            <a:off x="650240" y="6610773"/>
            <a:ext cx="4726996" cy="2085697"/>
          </a:xfrm>
          <a:prstGeom prst="rect">
            <a:avLst/>
          </a:prstGeom>
          <a:noFill/>
        </p:spPr>
        <p:txBody>
          <a:bodyPr wrap="none" lIns="130046" tIns="65023" rIns="130046" bIns="65023" rtlCol="0">
            <a:spAutoFit/>
          </a:bodyPr>
          <a:lstStyle/>
          <a:p>
            <a:pPr lvl="0"/>
            <a:r>
              <a:rPr lang="en-US" sz="5100" dirty="0">
                <a:gradFill>
                  <a:gsLst>
                    <a:gs pos="36000">
                      <a:schemeClr val="tx1"/>
                    </a:gs>
                    <a:gs pos="86000">
                      <a:schemeClr val="tx1"/>
                    </a:gs>
                  </a:gsLst>
                  <a:lin ang="5400000" scaled="0"/>
                </a:gradFill>
              </a:rPr>
              <a:t>Daniel Bouie</a:t>
            </a:r>
          </a:p>
          <a:p>
            <a:pPr lvl="0"/>
            <a:r>
              <a:rPr lang="en-US" sz="3400" dirty="0">
                <a:gradFill>
                  <a:gsLst>
                    <a:gs pos="36000">
                      <a:schemeClr val="tx1"/>
                    </a:gs>
                    <a:gs pos="86000">
                      <a:schemeClr val="tx1"/>
                    </a:gs>
                  </a:gsLst>
                  <a:lin ang="5400000" scaled="0"/>
                </a:gradFill>
              </a:rPr>
              <a:t>dbouie@microsoft.com</a:t>
            </a:r>
          </a:p>
          <a:p>
            <a:endParaRPr lang="en-US" dirty="0"/>
          </a:p>
        </p:txBody>
      </p:sp>
      <p:sp>
        <p:nvSpPr>
          <p:cNvPr id="8" name="TextBox 7"/>
          <p:cNvSpPr txBox="1"/>
          <p:nvPr/>
        </p:nvSpPr>
        <p:spPr>
          <a:xfrm>
            <a:off x="7802880" y="6610773"/>
            <a:ext cx="4872868" cy="2085697"/>
          </a:xfrm>
          <a:prstGeom prst="rect">
            <a:avLst/>
          </a:prstGeom>
          <a:noFill/>
        </p:spPr>
        <p:txBody>
          <a:bodyPr wrap="none" lIns="130046" tIns="65023" rIns="130046" bIns="65023" rtlCol="0">
            <a:spAutoFit/>
          </a:bodyPr>
          <a:lstStyle/>
          <a:p>
            <a:pPr lvl="0"/>
            <a:r>
              <a:rPr lang="en-US" sz="5100" dirty="0">
                <a:gradFill>
                  <a:gsLst>
                    <a:gs pos="36000">
                      <a:schemeClr val="tx1"/>
                    </a:gs>
                    <a:gs pos="86000">
                      <a:schemeClr val="tx1"/>
                    </a:gs>
                  </a:gsLst>
                  <a:lin ang="5400000" scaled="0"/>
                </a:gradFill>
              </a:rPr>
              <a:t>John Bruno</a:t>
            </a:r>
          </a:p>
          <a:p>
            <a:pPr lvl="0"/>
            <a:r>
              <a:rPr lang="en-US" sz="3400" dirty="0">
                <a:gradFill>
                  <a:gsLst>
                    <a:gs pos="36000">
                      <a:schemeClr val="tx1"/>
                    </a:gs>
                    <a:gs pos="86000">
                      <a:schemeClr val="tx1"/>
                    </a:gs>
                  </a:gsLst>
                  <a:lin ang="5400000" scaled="0"/>
                </a:gradFill>
              </a:rPr>
              <a:t>jobruno@microsoft.com</a:t>
            </a:r>
          </a:p>
          <a:p>
            <a:endParaRPr lang="en-US" dirty="0"/>
          </a:p>
        </p:txBody>
      </p:sp>
      <p:sp>
        <p:nvSpPr>
          <p:cNvPr id="9" name="Title 72"/>
          <p:cNvSpPr txBox="1">
            <a:spLocks/>
          </p:cNvSpPr>
          <p:nvPr/>
        </p:nvSpPr>
        <p:spPr>
          <a:xfrm>
            <a:off x="1893146" y="191471"/>
            <a:ext cx="11010054" cy="9417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68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Contact Us</a:t>
            </a:r>
            <a:endParaRPr lang="en-US" sz="6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450" decel="100000" fill="hold"/>
                                        <p:tgtEl>
                                          <p:spTgt spid="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blip>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1" name="Rectangle 3072"/>
          <p:cNvPicPr>
            <a:picLocks noChangeAspect="1" noChangeArrowheads="1"/>
          </p:cNvPicPr>
          <p:nvPr/>
        </p:nvPicPr>
        <p:blipFill>
          <a:blip r:embed="rId3"/>
          <a:srcRect/>
          <a:stretch>
            <a:fillRect/>
          </a:stretch>
        </p:blipFill>
        <p:spPr bwMode="auto">
          <a:xfrm>
            <a:off x="325120" y="2167468"/>
            <a:ext cx="9250116" cy="8277013"/>
          </a:xfrm>
          <a:prstGeom prst="rect">
            <a:avLst/>
          </a:prstGeom>
          <a:noFill/>
          <a:ln w="9525">
            <a:noFill/>
            <a:miter lim="800000"/>
            <a:headEnd/>
            <a:tailEnd/>
          </a:ln>
        </p:spPr>
      </p:pic>
      <p:sp>
        <p:nvSpPr>
          <p:cNvPr id="671747" name="Title 671746"/>
          <p:cNvSpPr>
            <a:spLocks noGrp="1" noChangeArrowheads="1"/>
          </p:cNvSpPr>
          <p:nvPr>
            <p:ph type="title"/>
          </p:nvPr>
        </p:nvSpPr>
        <p:spPr>
          <a:xfrm>
            <a:off x="541867" y="-1384019"/>
            <a:ext cx="11921067" cy="1067930"/>
          </a:xfrm>
        </p:spPr>
        <p:txBody>
          <a:bodyPr anchor="t"/>
          <a:lstStyle/>
          <a:p>
            <a:pPr defTabSz="1300460"/>
            <a:r>
              <a:rPr lang="en-US" dirty="0" smtClean="0"/>
              <a:t>Mobile Operator Partnerships</a:t>
            </a:r>
          </a:p>
        </p:txBody>
      </p:sp>
      <p:sp>
        <p:nvSpPr>
          <p:cNvPr id="671748" name="Rectangle 671747"/>
          <p:cNvSpPr>
            <a:spLocks noChangeArrowheads="1"/>
          </p:cNvSpPr>
          <p:nvPr/>
        </p:nvSpPr>
        <p:spPr bwMode="auto">
          <a:xfrm>
            <a:off x="2194560" y="4980659"/>
            <a:ext cx="4987432" cy="3327964"/>
          </a:xfrm>
          <a:prstGeom prst="rect">
            <a:avLst/>
          </a:prstGeom>
          <a:noFill/>
          <a:ln w="9525" cap="flat" cmpd="sng" algn="ctr">
            <a:noFill/>
            <a:prstDash val="solid"/>
            <a:miter lim="800000"/>
            <a:headEnd type="none" w="med" len="med"/>
            <a:tailEnd type="none" w="med" len="med"/>
          </a:ln>
          <a:effectLst>
            <a:outerShdw dist="17961" dir="2700000" algn="ctr" rotWithShape="0">
              <a:schemeClr val="bg2"/>
            </a:outerShdw>
          </a:effectLst>
        </p:spPr>
        <p:txBody>
          <a:bodyPr lIns="130046" tIns="65023" rIns="130046" bIns="65023"/>
          <a:lstStyle/>
          <a:p>
            <a:pPr>
              <a:lnSpc>
                <a:spcPct val="100000"/>
              </a:lnSpc>
              <a:spcBef>
                <a:spcPct val="0"/>
              </a:spcBef>
              <a:buClrTx/>
              <a:buSzTx/>
              <a:buFontTx/>
              <a:buNone/>
            </a:pPr>
            <a:endParaRPr lang="en-US" sz="2600" dirty="0">
              <a:latin typeface="Arial" pitchFamily="34" charset="0"/>
            </a:endParaRPr>
          </a:p>
        </p:txBody>
      </p:sp>
      <p:sp>
        <p:nvSpPr>
          <p:cNvPr id="5124" name="Rectangle 3075"/>
          <p:cNvSpPr>
            <a:spLocks noChangeArrowheads="1"/>
          </p:cNvSpPr>
          <p:nvPr/>
        </p:nvSpPr>
        <p:spPr bwMode="auto">
          <a:xfrm>
            <a:off x="8712766" y="112889"/>
            <a:ext cx="232664" cy="439466"/>
          </a:xfrm>
          <a:prstGeom prst="rect">
            <a:avLst/>
          </a:prstGeom>
          <a:noFill/>
          <a:ln w="9525">
            <a:noFill/>
            <a:miter lim="800000"/>
            <a:headEnd/>
            <a:tailEnd/>
          </a:ln>
        </p:spPr>
        <p:txBody>
          <a:bodyPr wrap="none" lIns="115175" tIns="57588" rIns="115175" bIns="57588">
            <a:spAutoFit/>
          </a:bodyPr>
          <a:lstStyle/>
          <a:p>
            <a:pPr marL="564436" indent="-564436" defTabSz="1151449"/>
            <a:endParaRPr lang="en-AU" sz="2100" dirty="0">
              <a:solidFill>
                <a:schemeClr val="tx2"/>
              </a:solidFill>
              <a:effectLst>
                <a:outerShdw blurRad="38100" dist="38100" dir="2700000" algn="tl">
                  <a:srgbClr val="000000"/>
                </a:outerShdw>
              </a:effectLst>
              <a:latin typeface="Segoe" pitchFamily="34" charset="0"/>
            </a:endParaRPr>
          </a:p>
        </p:txBody>
      </p:sp>
      <p:pic>
        <p:nvPicPr>
          <p:cNvPr id="671750" name="Rectangle 671749"/>
          <p:cNvPicPr>
            <a:picLocks noChangeAspect="1" noChangeArrowheads="1"/>
          </p:cNvPicPr>
          <p:nvPr/>
        </p:nvPicPr>
        <p:blipFill>
          <a:blip r:embed="rId4"/>
          <a:srcRect/>
          <a:stretch>
            <a:fillRect/>
          </a:stretch>
        </p:blipFill>
        <p:spPr bwMode="auto">
          <a:xfrm>
            <a:off x="10566401" y="6712374"/>
            <a:ext cx="1921370" cy="523804"/>
          </a:xfrm>
          <a:prstGeom prst="rect">
            <a:avLst/>
          </a:prstGeom>
          <a:noFill/>
          <a:ln w="9525" cap="flat" cmpd="sng" algn="ctr">
            <a:noFill/>
            <a:prstDash val="solid"/>
            <a:miter lim="800000"/>
            <a:headEnd type="none" w="med" len="med"/>
            <a:tailEnd type="none" w="med" len="med"/>
          </a:ln>
          <a:effectLst>
            <a:outerShdw dist="17961" dir="2700000" algn="ctr" rotWithShape="0">
              <a:schemeClr val="bg2"/>
            </a:outerShdw>
          </a:effectLst>
        </p:spPr>
      </p:pic>
      <p:pic>
        <p:nvPicPr>
          <p:cNvPr id="671751" name="Rectangle 671750"/>
          <p:cNvPicPr>
            <a:picLocks noChangeAspect="1" noChangeArrowheads="1"/>
          </p:cNvPicPr>
          <p:nvPr/>
        </p:nvPicPr>
        <p:blipFill>
          <a:blip r:embed="rId5"/>
          <a:srcRect/>
          <a:stretch>
            <a:fillRect/>
          </a:stretch>
        </p:blipFill>
        <p:spPr bwMode="auto">
          <a:xfrm>
            <a:off x="5104837" y="6452730"/>
            <a:ext cx="2549030" cy="717973"/>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52" name="Rectangle 671751"/>
          <p:cNvPicPr>
            <a:picLocks noChangeAspect="1" noChangeArrowheads="1"/>
          </p:cNvPicPr>
          <p:nvPr/>
        </p:nvPicPr>
        <p:blipFill>
          <a:blip r:embed="rId6"/>
          <a:srcRect/>
          <a:stretch>
            <a:fillRect/>
          </a:stretch>
        </p:blipFill>
        <p:spPr bwMode="auto">
          <a:xfrm>
            <a:off x="5177085" y="5802490"/>
            <a:ext cx="2752230" cy="456071"/>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53" name="Rectangle 671752"/>
          <p:cNvPicPr>
            <a:picLocks noChangeAspect="1" noChangeArrowheads="1"/>
          </p:cNvPicPr>
          <p:nvPr/>
        </p:nvPicPr>
        <p:blipFill>
          <a:blip r:embed="rId7"/>
          <a:srcRect/>
          <a:stretch>
            <a:fillRect/>
          </a:stretch>
        </p:blipFill>
        <p:spPr bwMode="auto">
          <a:xfrm>
            <a:off x="5441245" y="7191023"/>
            <a:ext cx="2494845" cy="848924"/>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55" name="Rectangle 671754"/>
          <p:cNvPicPr>
            <a:picLocks noChangeAspect="1" noChangeArrowheads="1"/>
          </p:cNvPicPr>
          <p:nvPr/>
        </p:nvPicPr>
        <p:blipFill>
          <a:blip r:embed="rId8"/>
          <a:srcRect/>
          <a:stretch>
            <a:fillRect/>
          </a:stretch>
        </p:blipFill>
        <p:spPr bwMode="auto">
          <a:xfrm>
            <a:off x="9139484" y="4472659"/>
            <a:ext cx="1889761" cy="582507"/>
          </a:xfrm>
          <a:prstGeom prst="rect">
            <a:avLst/>
          </a:prstGeom>
          <a:noFill/>
          <a:ln w="9525" cap="flat" cmpd="sng" algn="ctr">
            <a:noFill/>
            <a:prstDash val="solid"/>
            <a:miter lim="800000"/>
            <a:headEnd type="none" w="med" len="med"/>
            <a:tailEnd type="none" w="med" len="med"/>
          </a:ln>
          <a:effectLst>
            <a:outerShdw dist="17961" dir="2700000" algn="ctr" rotWithShape="0">
              <a:schemeClr val="bg2"/>
            </a:outerShdw>
          </a:effectLst>
        </p:spPr>
      </p:pic>
      <p:pic>
        <p:nvPicPr>
          <p:cNvPr id="671756" name="Rectangle 671755"/>
          <p:cNvPicPr>
            <a:picLocks noChangeAspect="1" noChangeArrowheads="1"/>
          </p:cNvPicPr>
          <p:nvPr/>
        </p:nvPicPr>
        <p:blipFill>
          <a:blip r:embed="rId9"/>
          <a:srcRect/>
          <a:stretch>
            <a:fillRect/>
          </a:stretch>
        </p:blipFill>
        <p:spPr bwMode="auto">
          <a:xfrm>
            <a:off x="8094134" y="7328747"/>
            <a:ext cx="2727396" cy="573476"/>
          </a:xfrm>
          <a:prstGeom prst="rect">
            <a:avLst/>
          </a:prstGeom>
          <a:noFill/>
          <a:ln w="9525" cap="flat" cmpd="sng" algn="ctr">
            <a:noFill/>
            <a:prstDash val="solid"/>
            <a:miter lim="800000"/>
            <a:headEnd type="none" w="med" len="med"/>
            <a:tailEnd type="none" w="med" len="med"/>
          </a:ln>
          <a:effectLst>
            <a:outerShdw dist="17961" dir="2700000" algn="ctr" rotWithShape="0">
              <a:schemeClr val="bg2"/>
            </a:outerShdw>
          </a:effectLst>
        </p:spPr>
      </p:pic>
      <p:pic>
        <p:nvPicPr>
          <p:cNvPr id="671757" name="Rectangle 671756"/>
          <p:cNvPicPr>
            <a:picLocks noChangeAspect="1" noChangeArrowheads="1"/>
          </p:cNvPicPr>
          <p:nvPr/>
        </p:nvPicPr>
        <p:blipFill>
          <a:blip r:embed="rId10"/>
          <a:srcRect/>
          <a:stretch>
            <a:fillRect/>
          </a:stretch>
        </p:blipFill>
        <p:spPr bwMode="auto">
          <a:xfrm>
            <a:off x="11277601" y="7531947"/>
            <a:ext cx="982133" cy="950525"/>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58" name="Rectangle 671757"/>
          <p:cNvPicPr>
            <a:picLocks noChangeAspect="1" noChangeArrowheads="1"/>
          </p:cNvPicPr>
          <p:nvPr/>
        </p:nvPicPr>
        <p:blipFill>
          <a:blip r:embed="rId11"/>
          <a:srcRect/>
          <a:stretch>
            <a:fillRect/>
          </a:stretch>
        </p:blipFill>
        <p:spPr bwMode="auto">
          <a:xfrm>
            <a:off x="9645227" y="8128001"/>
            <a:ext cx="934720" cy="952782"/>
          </a:xfrm>
          <a:prstGeom prst="rect">
            <a:avLst/>
          </a:prstGeom>
          <a:noFill/>
          <a:ln w="9525" cap="flat" cmpd="sng" algn="ctr">
            <a:noFill/>
            <a:prstDash val="solid"/>
            <a:miter lim="800000"/>
            <a:headEnd type="none" w="med" len="med"/>
            <a:tailEnd type="none" w="med" len="med"/>
          </a:ln>
          <a:effectLst>
            <a:outerShdw dist="17961" dir="2700000" algn="ctr" rotWithShape="0">
              <a:schemeClr val="bg2"/>
            </a:outerShdw>
          </a:effectLst>
        </p:spPr>
      </p:pic>
      <p:grpSp>
        <p:nvGrpSpPr>
          <p:cNvPr id="2" name="Group 15"/>
          <p:cNvGrpSpPr>
            <a:grpSpLocks/>
          </p:cNvGrpSpPr>
          <p:nvPr/>
        </p:nvGrpSpPr>
        <p:grpSpPr bwMode="auto">
          <a:xfrm>
            <a:off x="9649743" y="5797971"/>
            <a:ext cx="2768036" cy="693322"/>
            <a:chOff x="3817" y="2884"/>
            <a:chExt cx="1563" cy="379"/>
          </a:xfrm>
        </p:grpSpPr>
        <p:sp>
          <p:nvSpPr>
            <p:cNvPr id="671760" name="Oval 671759"/>
            <p:cNvSpPr>
              <a:spLocks noChangeArrowheads="1"/>
            </p:cNvSpPr>
            <p:nvPr/>
          </p:nvSpPr>
          <p:spPr bwMode="auto">
            <a:xfrm>
              <a:off x="3823" y="2884"/>
              <a:ext cx="1557" cy="379"/>
            </a:xfrm>
            <a:prstGeom prst="ellipse">
              <a:avLst/>
            </a:prstGeom>
            <a:solidFill>
              <a:schemeClr val="tx1"/>
            </a:solidFill>
            <a:ln w="9525" cap="flat" cmpd="sng" algn="ctr">
              <a:solidFill>
                <a:schemeClr val="bg2"/>
              </a:solidFill>
              <a:prstDash val="solid"/>
              <a:round/>
              <a:headEnd type="none" w="med" len="med"/>
              <a:tailEnd type="none" w="med" len="med"/>
            </a:ln>
            <a:effectLst>
              <a:outerShdw dist="12700" algn="ctr" rotWithShape="0">
                <a:schemeClr val="bg2">
                  <a:alpha val="50000"/>
                </a:schemeClr>
              </a:outerShdw>
            </a:effectLst>
          </p:spPr>
          <p:txBody>
            <a:bodyPr anchor="ctr">
              <a:spAutoFit/>
            </a:bodyPr>
            <a:lstStyle/>
            <a:p>
              <a:pPr>
                <a:lnSpc>
                  <a:spcPct val="100000"/>
                </a:lnSpc>
                <a:spcBef>
                  <a:spcPct val="0"/>
                </a:spcBef>
                <a:buClrTx/>
                <a:buSzTx/>
                <a:buFontTx/>
                <a:buNone/>
              </a:pPr>
              <a:endParaRPr lang="en-US" sz="2600" dirty="0">
                <a:latin typeface="Arial" pitchFamily="34" charset="0"/>
              </a:endParaRPr>
            </a:p>
          </p:txBody>
        </p:sp>
        <p:pic>
          <p:nvPicPr>
            <p:cNvPr id="5172" name="Rectangle 3123"/>
            <p:cNvPicPr>
              <a:picLocks noChangeAspect="1" noChangeArrowheads="1"/>
            </p:cNvPicPr>
            <p:nvPr/>
          </p:nvPicPr>
          <p:blipFill>
            <a:blip r:embed="rId12"/>
            <a:srcRect b="-21053"/>
            <a:stretch>
              <a:fillRect/>
            </a:stretch>
          </p:blipFill>
          <p:spPr bwMode="auto">
            <a:xfrm>
              <a:off x="3817" y="2919"/>
              <a:ext cx="1510" cy="288"/>
            </a:xfrm>
            <a:prstGeom prst="rect">
              <a:avLst/>
            </a:prstGeom>
            <a:noFill/>
            <a:ln w="9525">
              <a:noFill/>
              <a:miter lim="800000"/>
              <a:headEnd/>
              <a:tailEnd/>
            </a:ln>
          </p:spPr>
        </p:pic>
      </p:grpSp>
      <p:pic>
        <p:nvPicPr>
          <p:cNvPr id="671762" name="Rectangle 671761"/>
          <p:cNvPicPr>
            <a:picLocks noChangeAspect="1" noChangeArrowheads="1"/>
          </p:cNvPicPr>
          <p:nvPr/>
        </p:nvPicPr>
        <p:blipFill>
          <a:blip r:embed="rId13"/>
          <a:srcRect/>
          <a:stretch>
            <a:fillRect/>
          </a:stretch>
        </p:blipFill>
        <p:spPr bwMode="auto">
          <a:xfrm>
            <a:off x="10564144" y="4646507"/>
            <a:ext cx="2223910" cy="975360"/>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63" name="Rectangle 671762"/>
          <p:cNvPicPr>
            <a:picLocks noChangeAspect="1" noChangeArrowheads="1"/>
          </p:cNvPicPr>
          <p:nvPr/>
        </p:nvPicPr>
        <p:blipFill>
          <a:blip r:embed="rId14">
            <a:lum bright="48000"/>
          </a:blip>
          <a:srcRect/>
          <a:stretch>
            <a:fillRect/>
          </a:stretch>
        </p:blipFill>
        <p:spPr bwMode="auto">
          <a:xfrm>
            <a:off x="1860410" y="1569157"/>
            <a:ext cx="2099733" cy="1548836"/>
          </a:xfrm>
          <a:prstGeom prst="rect">
            <a:avLst/>
          </a:prstGeom>
          <a:noFill/>
          <a:ln w="9525">
            <a:noFill/>
            <a:miter lim="800000"/>
            <a:headEnd/>
            <a:tailEnd/>
          </a:ln>
        </p:spPr>
      </p:pic>
      <p:pic>
        <p:nvPicPr>
          <p:cNvPr id="671764" name="Rectangle 671763"/>
          <p:cNvPicPr>
            <a:picLocks noChangeAspect="1" noChangeArrowheads="1"/>
          </p:cNvPicPr>
          <p:nvPr/>
        </p:nvPicPr>
        <p:blipFill>
          <a:blip r:embed="rId14">
            <a:lum bright="48000"/>
          </a:blip>
          <a:srcRect/>
          <a:stretch>
            <a:fillRect/>
          </a:stretch>
        </p:blipFill>
        <p:spPr bwMode="auto">
          <a:xfrm>
            <a:off x="9031696" y="1546579"/>
            <a:ext cx="1607538" cy="1546577"/>
          </a:xfrm>
          <a:prstGeom prst="rect">
            <a:avLst/>
          </a:prstGeom>
          <a:noFill/>
          <a:ln w="9525">
            <a:noFill/>
            <a:miter lim="800000"/>
            <a:headEnd/>
            <a:tailEnd/>
          </a:ln>
        </p:spPr>
      </p:pic>
      <p:pic>
        <p:nvPicPr>
          <p:cNvPr id="671766" name="Rectangle 671765"/>
          <p:cNvPicPr>
            <a:picLocks noChangeAspect="1" noChangeArrowheads="1"/>
          </p:cNvPicPr>
          <p:nvPr/>
        </p:nvPicPr>
        <p:blipFill>
          <a:blip r:embed="rId15"/>
          <a:srcRect/>
          <a:stretch>
            <a:fillRect/>
          </a:stretch>
        </p:blipFill>
        <p:spPr bwMode="auto">
          <a:xfrm>
            <a:off x="7951894" y="4958080"/>
            <a:ext cx="1521742" cy="896338"/>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67" name="Rectangle 671766"/>
          <p:cNvPicPr>
            <a:picLocks noChangeAspect="1" noChangeArrowheads="1"/>
          </p:cNvPicPr>
          <p:nvPr/>
        </p:nvPicPr>
        <p:blipFill>
          <a:blip r:embed="rId16">
            <a:lum bright="100000"/>
          </a:blip>
          <a:srcRect/>
          <a:stretch>
            <a:fillRect/>
          </a:stretch>
        </p:blipFill>
        <p:spPr bwMode="auto">
          <a:xfrm>
            <a:off x="6466276" y="4714241"/>
            <a:ext cx="1763325" cy="368018"/>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68" name="Rectangle 671767"/>
          <p:cNvPicPr>
            <a:picLocks noChangeAspect="1" noChangeArrowheads="1"/>
          </p:cNvPicPr>
          <p:nvPr/>
        </p:nvPicPr>
        <p:blipFill>
          <a:blip r:embed="rId17"/>
          <a:srcRect/>
          <a:stretch>
            <a:fillRect/>
          </a:stretch>
        </p:blipFill>
        <p:spPr bwMode="auto">
          <a:xfrm>
            <a:off x="6084712" y="8245405"/>
            <a:ext cx="857956" cy="828605"/>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69" name="Rectangle 671768"/>
          <p:cNvPicPr>
            <a:picLocks noChangeAspect="1" noChangeArrowheads="1"/>
          </p:cNvPicPr>
          <p:nvPr/>
        </p:nvPicPr>
        <p:blipFill>
          <a:blip r:embed="rId18"/>
          <a:srcRect/>
          <a:stretch>
            <a:fillRect/>
          </a:stretch>
        </p:blipFill>
        <p:spPr bwMode="auto">
          <a:xfrm>
            <a:off x="10379006" y="3373120"/>
            <a:ext cx="2135858" cy="833121"/>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71" name="Rectangle 671770"/>
          <p:cNvPicPr>
            <a:picLocks noChangeAspect="1" noChangeArrowheads="1"/>
          </p:cNvPicPr>
          <p:nvPr/>
        </p:nvPicPr>
        <p:blipFill>
          <a:blip r:embed="rId19"/>
          <a:srcRect/>
          <a:stretch>
            <a:fillRect/>
          </a:stretch>
        </p:blipFill>
        <p:spPr bwMode="auto">
          <a:xfrm>
            <a:off x="7692250" y="6190827"/>
            <a:ext cx="2722880" cy="896338"/>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81" name="Rectangle 671780"/>
          <p:cNvPicPr>
            <a:picLocks noChangeAspect="1" noChangeArrowheads="1"/>
          </p:cNvPicPr>
          <p:nvPr/>
        </p:nvPicPr>
        <p:blipFill>
          <a:blip r:embed="rId14">
            <a:lum bright="66000"/>
          </a:blip>
          <a:srcRect/>
          <a:stretch>
            <a:fillRect/>
          </a:stretch>
        </p:blipFill>
        <p:spPr bwMode="auto">
          <a:xfrm>
            <a:off x="650240" y="2422597"/>
            <a:ext cx="1363698" cy="1314027"/>
          </a:xfrm>
          <a:prstGeom prst="rect">
            <a:avLst/>
          </a:prstGeom>
          <a:noFill/>
          <a:ln w="9525">
            <a:noFill/>
            <a:miter lim="800000"/>
            <a:headEnd/>
            <a:tailEnd/>
          </a:ln>
        </p:spPr>
      </p:pic>
      <p:sp>
        <p:nvSpPr>
          <p:cNvPr id="671782" name="Rectangle 671781"/>
          <p:cNvSpPr>
            <a:spLocks noChangeArrowheads="1"/>
          </p:cNvSpPr>
          <p:nvPr/>
        </p:nvSpPr>
        <p:spPr bwMode="auto">
          <a:xfrm>
            <a:off x="1402081" y="4434275"/>
            <a:ext cx="5804746" cy="3874347"/>
          </a:xfrm>
          <a:prstGeom prst="rect">
            <a:avLst/>
          </a:prstGeom>
          <a:noFill/>
          <a:ln w="9525">
            <a:noFill/>
            <a:miter lim="800000"/>
            <a:headEnd/>
            <a:tailEnd/>
          </a:ln>
        </p:spPr>
        <p:txBody>
          <a:bodyPr lIns="130046" tIns="65023" rIns="130046" bIns="65023"/>
          <a:lstStyle/>
          <a:p>
            <a:pPr>
              <a:lnSpc>
                <a:spcPct val="100000"/>
              </a:lnSpc>
              <a:spcBef>
                <a:spcPct val="0"/>
              </a:spcBef>
              <a:buClrTx/>
              <a:buSzTx/>
              <a:buFontTx/>
              <a:buNone/>
            </a:pPr>
            <a:endParaRPr lang="en-US" sz="2600" dirty="0">
              <a:latin typeface="Arial" pitchFamily="34" charset="0"/>
            </a:endParaRPr>
          </a:p>
        </p:txBody>
      </p:sp>
      <p:pic>
        <p:nvPicPr>
          <p:cNvPr id="671787" name="Rectangle 671786"/>
          <p:cNvPicPr>
            <a:picLocks noChangeAspect="1" noChangeArrowheads="1"/>
          </p:cNvPicPr>
          <p:nvPr/>
        </p:nvPicPr>
        <p:blipFill>
          <a:blip r:embed="rId20"/>
          <a:srcRect/>
          <a:stretch>
            <a:fillRect/>
          </a:stretch>
        </p:blipFill>
        <p:spPr bwMode="auto">
          <a:xfrm>
            <a:off x="975361" y="3682437"/>
            <a:ext cx="3779520" cy="708942"/>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88" name="Rectangle 671787"/>
          <p:cNvPicPr>
            <a:picLocks noChangeAspect="1" noChangeArrowheads="1"/>
          </p:cNvPicPr>
          <p:nvPr/>
        </p:nvPicPr>
        <p:blipFill>
          <a:blip r:embed="rId21"/>
          <a:srcRect/>
          <a:stretch>
            <a:fillRect/>
          </a:stretch>
        </p:blipFill>
        <p:spPr bwMode="auto">
          <a:xfrm>
            <a:off x="5414151" y="3544712"/>
            <a:ext cx="1264356" cy="1027290"/>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89" name="Rectangle 671788"/>
          <p:cNvPicPr>
            <a:picLocks noChangeAspect="1" noChangeArrowheads="1"/>
          </p:cNvPicPr>
          <p:nvPr/>
        </p:nvPicPr>
        <p:blipFill>
          <a:blip r:embed="rId22"/>
          <a:srcRect/>
          <a:stretch>
            <a:fillRect/>
          </a:stretch>
        </p:blipFill>
        <p:spPr bwMode="auto">
          <a:xfrm>
            <a:off x="3436339" y="5100321"/>
            <a:ext cx="2941885" cy="618631"/>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90" name="Rectangle 671789"/>
          <p:cNvPicPr>
            <a:picLocks noChangeAspect="1" noChangeArrowheads="1"/>
          </p:cNvPicPr>
          <p:nvPr/>
        </p:nvPicPr>
        <p:blipFill>
          <a:blip r:embed="rId23"/>
          <a:srcRect/>
          <a:stretch>
            <a:fillRect/>
          </a:stretch>
        </p:blipFill>
        <p:spPr bwMode="auto">
          <a:xfrm>
            <a:off x="3436338" y="4531361"/>
            <a:ext cx="2386472" cy="349955"/>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91" name="Rectangle 671790"/>
          <p:cNvPicPr>
            <a:picLocks noChangeAspect="1" noChangeArrowheads="1"/>
          </p:cNvPicPr>
          <p:nvPr/>
        </p:nvPicPr>
        <p:blipFill>
          <a:blip r:embed="rId24"/>
          <a:srcRect/>
          <a:stretch>
            <a:fillRect/>
          </a:stretch>
        </p:blipFill>
        <p:spPr bwMode="auto">
          <a:xfrm>
            <a:off x="914402" y="4576516"/>
            <a:ext cx="2027484" cy="388338"/>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92" name="Rectangle 671791"/>
          <p:cNvPicPr>
            <a:picLocks noChangeAspect="1" noChangeArrowheads="1"/>
          </p:cNvPicPr>
          <p:nvPr/>
        </p:nvPicPr>
        <p:blipFill>
          <a:blip r:embed="rId25"/>
          <a:srcRect/>
          <a:stretch>
            <a:fillRect/>
          </a:stretch>
        </p:blipFill>
        <p:spPr bwMode="auto">
          <a:xfrm>
            <a:off x="1031806" y="5192890"/>
            <a:ext cx="2169724" cy="772160"/>
          </a:xfrm>
          <a:prstGeom prst="rect">
            <a:avLst/>
          </a:prstGeom>
          <a:noFill/>
          <a:ln w="9525" cap="flat" cmpd="sng" algn="ctr">
            <a:noFill/>
            <a:prstDash val="solid"/>
            <a:miter lim="800000"/>
            <a:headEnd type="none" w="med" len="med"/>
            <a:tailEnd type="none" w="med" len="med"/>
          </a:ln>
          <a:effectLst>
            <a:outerShdw dist="12700" dir="5400000" algn="ctr" rotWithShape="0">
              <a:schemeClr val="bg2">
                <a:alpha val="50000"/>
              </a:schemeClr>
            </a:outerShdw>
          </a:effectLst>
        </p:spPr>
      </p:pic>
      <p:pic>
        <p:nvPicPr>
          <p:cNvPr id="671794" name="Rectangle 671793"/>
          <p:cNvPicPr>
            <a:picLocks noChangeAspect="1" noChangeArrowheads="1"/>
          </p:cNvPicPr>
          <p:nvPr/>
        </p:nvPicPr>
        <p:blipFill>
          <a:blip r:embed="rId26">
            <a:clrChange>
              <a:clrFrom>
                <a:srgbClr val="FFFFFF"/>
              </a:clrFrom>
              <a:clrTo>
                <a:srgbClr val="FFFFFF">
                  <a:alpha val="0"/>
                </a:srgbClr>
              </a:clrTo>
            </a:clrChange>
          </a:blip>
          <a:srcRect/>
          <a:stretch>
            <a:fillRect/>
          </a:stretch>
        </p:blipFill>
        <p:spPr bwMode="auto">
          <a:xfrm>
            <a:off x="1099539" y="6800427"/>
            <a:ext cx="2187786" cy="1223716"/>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95" name="Rectangle 671794"/>
          <p:cNvPicPr>
            <a:picLocks noChangeAspect="1" noChangeArrowheads="1"/>
          </p:cNvPicPr>
          <p:nvPr/>
        </p:nvPicPr>
        <p:blipFill>
          <a:blip r:embed="rId27"/>
          <a:srcRect/>
          <a:stretch>
            <a:fillRect/>
          </a:stretch>
        </p:blipFill>
        <p:spPr bwMode="auto">
          <a:xfrm>
            <a:off x="223521" y="7825458"/>
            <a:ext cx="2470009" cy="553156"/>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96" name="Rectangle 671795"/>
          <p:cNvPicPr>
            <a:picLocks noChangeAspect="1" noChangeArrowheads="1"/>
          </p:cNvPicPr>
          <p:nvPr/>
        </p:nvPicPr>
        <p:blipFill>
          <a:blip r:embed="rId28"/>
          <a:srcRect/>
          <a:stretch>
            <a:fillRect/>
          </a:stretch>
        </p:blipFill>
        <p:spPr bwMode="auto">
          <a:xfrm>
            <a:off x="2600960" y="8236374"/>
            <a:ext cx="2853919" cy="925689"/>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50000"/>
              </a:schemeClr>
            </a:outerShdw>
          </a:effectLst>
        </p:spPr>
      </p:pic>
      <p:pic>
        <p:nvPicPr>
          <p:cNvPr id="671797" name="Rectangle 671796"/>
          <p:cNvPicPr>
            <a:picLocks noChangeAspect="1" noChangeArrowheads="1"/>
          </p:cNvPicPr>
          <p:nvPr/>
        </p:nvPicPr>
        <p:blipFill>
          <a:blip r:embed="rId29"/>
          <a:srcRect/>
          <a:stretch>
            <a:fillRect/>
          </a:stretch>
        </p:blipFill>
        <p:spPr bwMode="auto">
          <a:xfrm>
            <a:off x="465102" y="6165993"/>
            <a:ext cx="1381760" cy="995679"/>
          </a:xfrm>
          <a:prstGeom prst="rect">
            <a:avLst/>
          </a:prstGeom>
          <a:noFill/>
          <a:ln w="9525" cap="flat" cmpd="sng" algn="ctr">
            <a:noFill/>
            <a:prstDash val="solid"/>
            <a:miter lim="800000"/>
            <a:headEnd type="none" w="med" len="med"/>
            <a:tailEnd type="none" w="med" len="med"/>
          </a:ln>
          <a:effectLst>
            <a:outerShdw algn="ctr" rotWithShape="0">
              <a:schemeClr val="bg2">
                <a:alpha val="50000"/>
              </a:schemeClr>
            </a:outerShdw>
          </a:effectLst>
        </p:spPr>
      </p:pic>
      <p:sp>
        <p:nvSpPr>
          <p:cNvPr id="54" name="TextBox 53"/>
          <p:cNvSpPr txBox="1"/>
          <p:nvPr/>
        </p:nvSpPr>
        <p:spPr>
          <a:xfrm>
            <a:off x="1439333" y="1905000"/>
            <a:ext cx="11921067" cy="700363"/>
          </a:xfrm>
          <a:prstGeom prst="rect">
            <a:avLst/>
          </a:prstGeom>
          <a:noFill/>
        </p:spPr>
        <p:txBody>
          <a:bodyPr wrap="square" lIns="130046" tIns="65023" rIns="130046" bIns="65023" rtlCol="0">
            <a:spAutoFit/>
          </a:bodyPr>
          <a:lstStyle/>
          <a:p>
            <a:r>
              <a:rPr lang="en-US" sz="3600" dirty="0">
                <a:latin typeface="Arial Rounded MT Bold" pitchFamily="34" charset="0"/>
              </a:rPr>
              <a:t>160 Mobile Operator Partners in 55 countries</a:t>
            </a:r>
          </a:p>
        </p:txBody>
      </p:sp>
      <p:sp>
        <p:nvSpPr>
          <p:cNvPr id="55" name="TextBox 54"/>
          <p:cNvSpPr txBox="1"/>
          <p:nvPr/>
        </p:nvSpPr>
        <p:spPr>
          <a:xfrm>
            <a:off x="406400" y="2709334"/>
            <a:ext cx="5093547" cy="700363"/>
          </a:xfrm>
          <a:prstGeom prst="rect">
            <a:avLst/>
          </a:prstGeom>
          <a:noFill/>
        </p:spPr>
        <p:txBody>
          <a:bodyPr wrap="square" lIns="130046" tIns="65023" rIns="130046" bIns="65023" rtlCol="0">
            <a:spAutoFit/>
          </a:bodyPr>
          <a:lstStyle/>
          <a:p>
            <a:r>
              <a:rPr lang="en-US" sz="3600" dirty="0">
                <a:latin typeface="Arial Rounded MT Bold" pitchFamily="34" charset="0"/>
              </a:rPr>
              <a:t>50 Device Makers</a:t>
            </a:r>
          </a:p>
        </p:txBody>
      </p:sp>
      <p:pic>
        <p:nvPicPr>
          <p:cNvPr id="56" name="Picture 55" descr="AT_and_T.png"/>
          <p:cNvPicPr>
            <a:picLocks noChangeAspect="1"/>
          </p:cNvPicPr>
          <p:nvPr/>
        </p:nvPicPr>
        <p:blipFill>
          <a:blip r:embed="rId30" cstate="print"/>
          <a:srcRect/>
          <a:stretch>
            <a:fillRect/>
          </a:stretch>
        </p:blipFill>
        <p:spPr bwMode="auto">
          <a:xfrm>
            <a:off x="7369387" y="3350543"/>
            <a:ext cx="696916" cy="1069507"/>
          </a:xfrm>
          <a:prstGeom prst="rect">
            <a:avLst/>
          </a:prstGeom>
          <a:noFill/>
          <a:ln w="9525">
            <a:noFill/>
            <a:miter lim="800000"/>
            <a:headEnd/>
            <a:tailEnd/>
          </a:ln>
        </p:spPr>
      </p:pic>
      <p:pic>
        <p:nvPicPr>
          <p:cNvPr id="57" name="Picture 17" descr="\\showsrus\Images\LOGOS\GEN_LOGO\C\China_Mobile-horizontal.png"/>
          <p:cNvPicPr>
            <a:picLocks noChangeAspect="1" noChangeArrowheads="1"/>
          </p:cNvPicPr>
          <p:nvPr/>
        </p:nvPicPr>
        <p:blipFill>
          <a:blip r:embed="rId31" cstate="print"/>
          <a:srcRect/>
          <a:stretch>
            <a:fillRect/>
          </a:stretch>
        </p:blipFill>
        <p:spPr bwMode="auto">
          <a:xfrm>
            <a:off x="7044267" y="8344747"/>
            <a:ext cx="2286551" cy="631660"/>
          </a:xfrm>
          <a:prstGeom prst="rect">
            <a:avLst/>
          </a:prstGeom>
          <a:noFill/>
          <a:effectLst>
            <a:outerShdw blurRad="38100" dist="25400" algn="tl" rotWithShape="0">
              <a:prstClr val="black">
                <a:alpha val="50000"/>
              </a:prstClr>
            </a:outerShdw>
          </a:effectLst>
        </p:spPr>
      </p:pic>
      <p:pic>
        <p:nvPicPr>
          <p:cNvPr id="58" name="Picture 3" descr="\\showsrus\Images\LOGOS\GEN_LOGO\B\Benq.png"/>
          <p:cNvPicPr>
            <a:picLocks noChangeAspect="1" noChangeArrowheads="1"/>
          </p:cNvPicPr>
          <p:nvPr/>
        </p:nvPicPr>
        <p:blipFill>
          <a:blip r:embed="rId32" cstate="print"/>
          <a:srcRect/>
          <a:stretch>
            <a:fillRect/>
          </a:stretch>
        </p:blipFill>
        <p:spPr bwMode="auto">
          <a:xfrm>
            <a:off x="2600961" y="6177280"/>
            <a:ext cx="1658150" cy="471881"/>
          </a:xfrm>
          <a:prstGeom prst="rect">
            <a:avLst/>
          </a:prstGeom>
          <a:noFill/>
          <a:effectLst>
            <a:outerShdw blurRad="38100" dist="25400" algn="tl" rotWithShape="0">
              <a:prstClr val="black">
                <a:alpha val="50000"/>
              </a:prstClr>
            </a:outerShdw>
          </a:effectLst>
        </p:spPr>
      </p:pic>
      <p:pic>
        <p:nvPicPr>
          <p:cNvPr id="60" name="Picture 15" descr="\\showsrus\Images\LOGOS\GEN_LOGO\L\lg-electronics-logo.png"/>
          <p:cNvPicPr>
            <a:picLocks noChangeAspect="1" noChangeArrowheads="1"/>
          </p:cNvPicPr>
          <p:nvPr/>
        </p:nvPicPr>
        <p:blipFill>
          <a:blip r:embed="rId33" cstate="print"/>
          <a:srcRect/>
          <a:stretch>
            <a:fillRect/>
          </a:stretch>
        </p:blipFill>
        <p:spPr bwMode="auto">
          <a:xfrm>
            <a:off x="3359573" y="7261014"/>
            <a:ext cx="1717450" cy="783157"/>
          </a:xfrm>
          <a:prstGeom prst="rect">
            <a:avLst/>
          </a:prstGeom>
          <a:noFill/>
          <a:effectLst>
            <a:outerShdw blurRad="38100" dist="25400" algn="tl" rotWithShape="0">
              <a:prstClr val="black">
                <a:alpha val="50000"/>
              </a:prstClr>
            </a:outerShdw>
          </a:effectLst>
        </p:spPr>
      </p:pic>
      <p:sp>
        <p:nvSpPr>
          <p:cNvPr id="45" name="Title 72"/>
          <p:cNvSpPr txBox="1">
            <a:spLocks/>
          </p:cNvSpPr>
          <p:nvPr/>
        </p:nvSpPr>
        <p:spPr>
          <a:xfrm>
            <a:off x="1833859" y="228600"/>
            <a:ext cx="12571307" cy="96949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70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The Windows Mobile World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450" decel="100000" fill="hold"/>
                                        <p:tgtEl>
                                          <p:spTgt spid="4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5"/>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200"/>
                                  </p:stCondLst>
                                  <p:childTnLst>
                                    <p:set>
                                      <p:cBhvr>
                                        <p:cTn id="12" dur="1" fill="hold">
                                          <p:stCondLst>
                                            <p:cond delay="0"/>
                                          </p:stCondLst>
                                        </p:cTn>
                                        <p:tgtEl>
                                          <p:spTgt spid="671750"/>
                                        </p:tgtEl>
                                        <p:attrNameLst>
                                          <p:attrName>style.visibility</p:attrName>
                                        </p:attrNameLst>
                                      </p:cBhvr>
                                      <p:to>
                                        <p:strVal val="visible"/>
                                      </p:to>
                                    </p:set>
                                    <p:animEffect transition="in" filter="fade">
                                      <p:cBhvr>
                                        <p:cTn id="13" dur="500"/>
                                        <p:tgtEl>
                                          <p:spTgt spid="671750"/>
                                        </p:tgtEl>
                                      </p:cBhvr>
                                    </p:animEffect>
                                  </p:childTnLst>
                                </p:cTn>
                              </p:par>
                              <p:par>
                                <p:cTn id="14" presetID="10" presetClass="entr" presetSubtype="0" fill="hold" nodeType="withEffect">
                                  <p:stCondLst>
                                    <p:cond delay="20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400"/>
                                  </p:stCondLst>
                                  <p:childTnLst>
                                    <p:set>
                                      <p:cBhvr>
                                        <p:cTn id="18" dur="1" fill="hold">
                                          <p:stCondLst>
                                            <p:cond delay="0"/>
                                          </p:stCondLst>
                                        </p:cTn>
                                        <p:tgtEl>
                                          <p:spTgt spid="671756"/>
                                        </p:tgtEl>
                                        <p:attrNameLst>
                                          <p:attrName>style.visibility</p:attrName>
                                        </p:attrNameLst>
                                      </p:cBhvr>
                                      <p:to>
                                        <p:strVal val="visible"/>
                                      </p:to>
                                    </p:set>
                                    <p:animEffect transition="in" filter="fade">
                                      <p:cBhvr>
                                        <p:cTn id="19" dur="500"/>
                                        <p:tgtEl>
                                          <p:spTgt spid="671756"/>
                                        </p:tgtEl>
                                      </p:cBhvr>
                                    </p:animEffect>
                                  </p:childTnLst>
                                </p:cTn>
                              </p:par>
                              <p:par>
                                <p:cTn id="20" presetID="10" presetClass="entr" presetSubtype="0" fill="hold" nodeType="withEffect">
                                  <p:stCondLst>
                                    <p:cond delay="600"/>
                                  </p:stCondLst>
                                  <p:childTnLst>
                                    <p:set>
                                      <p:cBhvr>
                                        <p:cTn id="21" dur="1" fill="hold">
                                          <p:stCondLst>
                                            <p:cond delay="0"/>
                                          </p:stCondLst>
                                        </p:cTn>
                                        <p:tgtEl>
                                          <p:spTgt spid="671755"/>
                                        </p:tgtEl>
                                        <p:attrNameLst>
                                          <p:attrName>style.visibility</p:attrName>
                                        </p:attrNameLst>
                                      </p:cBhvr>
                                      <p:to>
                                        <p:strVal val="visible"/>
                                      </p:to>
                                    </p:set>
                                    <p:animEffect transition="in" filter="fade">
                                      <p:cBhvr>
                                        <p:cTn id="22" dur="500"/>
                                        <p:tgtEl>
                                          <p:spTgt spid="671755"/>
                                        </p:tgtEl>
                                      </p:cBhvr>
                                    </p:animEffect>
                                  </p:childTnLst>
                                </p:cTn>
                              </p:par>
                              <p:par>
                                <p:cTn id="23" presetID="10" presetClass="entr" presetSubtype="0" fill="hold" nodeType="withEffect">
                                  <p:stCondLst>
                                    <p:cond delay="800"/>
                                  </p:stCondLst>
                                  <p:childTnLst>
                                    <p:set>
                                      <p:cBhvr>
                                        <p:cTn id="24" dur="1" fill="hold">
                                          <p:stCondLst>
                                            <p:cond delay="0"/>
                                          </p:stCondLst>
                                        </p:cTn>
                                        <p:tgtEl>
                                          <p:spTgt spid="671752"/>
                                        </p:tgtEl>
                                        <p:attrNameLst>
                                          <p:attrName>style.visibility</p:attrName>
                                        </p:attrNameLst>
                                      </p:cBhvr>
                                      <p:to>
                                        <p:strVal val="visible"/>
                                      </p:to>
                                    </p:set>
                                    <p:animEffect transition="in" filter="fade">
                                      <p:cBhvr>
                                        <p:cTn id="25" dur="500"/>
                                        <p:tgtEl>
                                          <p:spTgt spid="671752"/>
                                        </p:tgtEl>
                                      </p:cBhvr>
                                    </p:animEffect>
                                  </p:childTnLst>
                                </p:cTn>
                              </p:par>
                              <p:par>
                                <p:cTn id="26" presetID="10" presetClass="entr" presetSubtype="0" fill="hold" nodeType="withEffect">
                                  <p:stCondLst>
                                    <p:cond delay="80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nodeType="withEffect">
                                  <p:stCondLst>
                                    <p:cond delay="1200"/>
                                  </p:stCondLst>
                                  <p:childTnLst>
                                    <p:set>
                                      <p:cBhvr>
                                        <p:cTn id="30" dur="1" fill="hold">
                                          <p:stCondLst>
                                            <p:cond delay="0"/>
                                          </p:stCondLst>
                                        </p:cTn>
                                        <p:tgtEl>
                                          <p:spTgt spid="671751"/>
                                        </p:tgtEl>
                                        <p:attrNameLst>
                                          <p:attrName>style.visibility</p:attrName>
                                        </p:attrNameLst>
                                      </p:cBhvr>
                                      <p:to>
                                        <p:strVal val="visible"/>
                                      </p:to>
                                    </p:set>
                                    <p:animEffect transition="in" filter="fade">
                                      <p:cBhvr>
                                        <p:cTn id="31" dur="500"/>
                                        <p:tgtEl>
                                          <p:spTgt spid="671751"/>
                                        </p:tgtEl>
                                      </p:cBhvr>
                                    </p:animEffect>
                                  </p:childTnLst>
                                </p:cTn>
                              </p:par>
                              <p:par>
                                <p:cTn id="32" presetID="10" presetClass="entr" presetSubtype="0" fill="hold" nodeType="withEffect">
                                  <p:stCondLst>
                                    <p:cond delay="12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1400"/>
                                  </p:stCondLst>
                                  <p:childTnLst>
                                    <p:set>
                                      <p:cBhvr>
                                        <p:cTn id="36" dur="1" fill="hold">
                                          <p:stCondLst>
                                            <p:cond delay="0"/>
                                          </p:stCondLst>
                                        </p:cTn>
                                        <p:tgtEl>
                                          <p:spTgt spid="671758"/>
                                        </p:tgtEl>
                                        <p:attrNameLst>
                                          <p:attrName>style.visibility</p:attrName>
                                        </p:attrNameLst>
                                      </p:cBhvr>
                                      <p:to>
                                        <p:strVal val="visible"/>
                                      </p:to>
                                    </p:set>
                                    <p:animEffect transition="in" filter="fade">
                                      <p:cBhvr>
                                        <p:cTn id="37" dur="500"/>
                                        <p:tgtEl>
                                          <p:spTgt spid="671758"/>
                                        </p:tgtEl>
                                      </p:cBhvr>
                                    </p:animEffect>
                                  </p:childTnLst>
                                </p:cTn>
                              </p:par>
                              <p:par>
                                <p:cTn id="38" presetID="10" presetClass="entr" presetSubtype="0" fill="hold" nodeType="withEffect">
                                  <p:stCondLst>
                                    <p:cond delay="1600"/>
                                  </p:stCondLst>
                                  <p:childTnLst>
                                    <p:set>
                                      <p:cBhvr>
                                        <p:cTn id="39" dur="1" fill="hold">
                                          <p:stCondLst>
                                            <p:cond delay="0"/>
                                          </p:stCondLst>
                                        </p:cTn>
                                        <p:tgtEl>
                                          <p:spTgt spid="671753"/>
                                        </p:tgtEl>
                                        <p:attrNameLst>
                                          <p:attrName>style.visibility</p:attrName>
                                        </p:attrNameLst>
                                      </p:cBhvr>
                                      <p:to>
                                        <p:strVal val="visible"/>
                                      </p:to>
                                    </p:set>
                                    <p:animEffect transition="in" filter="fade">
                                      <p:cBhvr>
                                        <p:cTn id="40" dur="500"/>
                                        <p:tgtEl>
                                          <p:spTgt spid="671753"/>
                                        </p:tgtEl>
                                      </p:cBhvr>
                                    </p:animEffect>
                                  </p:childTnLst>
                                </p:cTn>
                              </p:par>
                              <p:par>
                                <p:cTn id="41" presetID="10" presetClass="entr" presetSubtype="0" fill="hold" nodeType="withEffect">
                                  <p:stCondLst>
                                    <p:cond delay="1600"/>
                                  </p:stCondLst>
                                  <p:childTnLst>
                                    <p:set>
                                      <p:cBhvr>
                                        <p:cTn id="42" dur="1" fill="hold">
                                          <p:stCondLst>
                                            <p:cond delay="0"/>
                                          </p:stCondLst>
                                        </p:cTn>
                                        <p:tgtEl>
                                          <p:spTgt spid="671771"/>
                                        </p:tgtEl>
                                        <p:attrNameLst>
                                          <p:attrName>style.visibility</p:attrName>
                                        </p:attrNameLst>
                                      </p:cBhvr>
                                      <p:to>
                                        <p:strVal val="visible"/>
                                      </p:to>
                                    </p:set>
                                    <p:animEffect transition="in" filter="fade">
                                      <p:cBhvr>
                                        <p:cTn id="43" dur="500"/>
                                        <p:tgtEl>
                                          <p:spTgt spid="671771"/>
                                        </p:tgtEl>
                                      </p:cBhvr>
                                    </p:animEffect>
                                  </p:childTnLst>
                                </p:cTn>
                              </p:par>
                              <p:par>
                                <p:cTn id="44" presetID="10" presetClass="entr" presetSubtype="0" fill="hold" nodeType="withEffect">
                                  <p:stCondLst>
                                    <p:cond delay="2000"/>
                                  </p:stCondLst>
                                  <p:childTnLst>
                                    <p:set>
                                      <p:cBhvr>
                                        <p:cTn id="45" dur="1" fill="hold">
                                          <p:stCondLst>
                                            <p:cond delay="0"/>
                                          </p:stCondLst>
                                        </p:cTn>
                                        <p:tgtEl>
                                          <p:spTgt spid="671762"/>
                                        </p:tgtEl>
                                        <p:attrNameLst>
                                          <p:attrName>style.visibility</p:attrName>
                                        </p:attrNameLst>
                                      </p:cBhvr>
                                      <p:to>
                                        <p:strVal val="visible"/>
                                      </p:to>
                                    </p:set>
                                    <p:animEffect transition="in" filter="fade">
                                      <p:cBhvr>
                                        <p:cTn id="46" dur="500"/>
                                        <p:tgtEl>
                                          <p:spTgt spid="671762"/>
                                        </p:tgtEl>
                                      </p:cBhvr>
                                    </p:animEffect>
                                  </p:childTnLst>
                                </p:cTn>
                              </p:par>
                              <p:par>
                                <p:cTn id="47" presetID="10" presetClass="entr" presetSubtype="0" fill="hold" nodeType="withEffect">
                                  <p:stCondLst>
                                    <p:cond delay="2100"/>
                                  </p:stCondLst>
                                  <p:childTnLst>
                                    <p:set>
                                      <p:cBhvr>
                                        <p:cTn id="48" dur="1" fill="hold">
                                          <p:stCondLst>
                                            <p:cond delay="0"/>
                                          </p:stCondLst>
                                        </p:cTn>
                                        <p:tgtEl>
                                          <p:spTgt spid="671767"/>
                                        </p:tgtEl>
                                        <p:attrNameLst>
                                          <p:attrName>style.visibility</p:attrName>
                                        </p:attrNameLst>
                                      </p:cBhvr>
                                      <p:to>
                                        <p:strVal val="visible"/>
                                      </p:to>
                                    </p:set>
                                    <p:animEffect transition="in" filter="fade">
                                      <p:cBhvr>
                                        <p:cTn id="49" dur="500"/>
                                        <p:tgtEl>
                                          <p:spTgt spid="671767"/>
                                        </p:tgtEl>
                                      </p:cBhvr>
                                    </p:animEffect>
                                  </p:childTnLst>
                                </p:cTn>
                              </p:par>
                              <p:par>
                                <p:cTn id="50" presetID="10" presetClass="entr" presetSubtype="0" fill="hold" nodeType="withEffect">
                                  <p:stCondLst>
                                    <p:cond delay="2400"/>
                                  </p:stCondLst>
                                  <p:childTnLst>
                                    <p:set>
                                      <p:cBhvr>
                                        <p:cTn id="51" dur="1" fill="hold">
                                          <p:stCondLst>
                                            <p:cond delay="0"/>
                                          </p:stCondLst>
                                        </p:cTn>
                                        <p:tgtEl>
                                          <p:spTgt spid="671769"/>
                                        </p:tgtEl>
                                        <p:attrNameLst>
                                          <p:attrName>style.visibility</p:attrName>
                                        </p:attrNameLst>
                                      </p:cBhvr>
                                      <p:to>
                                        <p:strVal val="visible"/>
                                      </p:to>
                                    </p:set>
                                    <p:animEffect transition="in" filter="fade">
                                      <p:cBhvr>
                                        <p:cTn id="52" dur="500"/>
                                        <p:tgtEl>
                                          <p:spTgt spid="671769"/>
                                        </p:tgtEl>
                                      </p:cBhvr>
                                    </p:animEffect>
                                  </p:childTnLst>
                                </p:cTn>
                              </p:par>
                              <p:par>
                                <p:cTn id="53" presetID="10" presetClass="entr" presetSubtype="0" fill="hold" nodeType="withEffect">
                                  <p:stCondLst>
                                    <p:cond delay="2500"/>
                                  </p:stCondLst>
                                  <p:childTnLst>
                                    <p:set>
                                      <p:cBhvr>
                                        <p:cTn id="54" dur="1" fill="hold">
                                          <p:stCondLst>
                                            <p:cond delay="0"/>
                                          </p:stCondLst>
                                        </p:cTn>
                                        <p:tgtEl>
                                          <p:spTgt spid="671768"/>
                                        </p:tgtEl>
                                        <p:attrNameLst>
                                          <p:attrName>style.visibility</p:attrName>
                                        </p:attrNameLst>
                                      </p:cBhvr>
                                      <p:to>
                                        <p:strVal val="visible"/>
                                      </p:to>
                                    </p:set>
                                    <p:animEffect transition="in" filter="fade">
                                      <p:cBhvr>
                                        <p:cTn id="55" dur="500"/>
                                        <p:tgtEl>
                                          <p:spTgt spid="671768"/>
                                        </p:tgtEl>
                                      </p:cBhvr>
                                    </p:animEffect>
                                  </p:childTnLst>
                                </p:cTn>
                              </p:par>
                              <p:par>
                                <p:cTn id="56" presetID="10" presetClass="entr" presetSubtype="0" fill="hold" nodeType="withEffect">
                                  <p:stCondLst>
                                    <p:cond delay="2600"/>
                                  </p:stCondLst>
                                  <p:childTnLst>
                                    <p:set>
                                      <p:cBhvr>
                                        <p:cTn id="57" dur="1" fill="hold">
                                          <p:stCondLst>
                                            <p:cond delay="0"/>
                                          </p:stCondLst>
                                        </p:cTn>
                                        <p:tgtEl>
                                          <p:spTgt spid="671757"/>
                                        </p:tgtEl>
                                        <p:attrNameLst>
                                          <p:attrName>style.visibility</p:attrName>
                                        </p:attrNameLst>
                                      </p:cBhvr>
                                      <p:to>
                                        <p:strVal val="visible"/>
                                      </p:to>
                                    </p:set>
                                    <p:animEffect transition="in" filter="fade">
                                      <p:cBhvr>
                                        <p:cTn id="58" dur="500"/>
                                        <p:tgtEl>
                                          <p:spTgt spid="671757"/>
                                        </p:tgtEl>
                                      </p:cBhvr>
                                    </p:animEffect>
                                  </p:childTnLst>
                                </p:cTn>
                              </p:par>
                              <p:par>
                                <p:cTn id="59" presetID="10" presetClass="entr" presetSubtype="0" fill="hold" nodeType="withEffect">
                                  <p:stCondLst>
                                    <p:cond delay="3000"/>
                                  </p:stCondLst>
                                  <p:childTnLst>
                                    <p:set>
                                      <p:cBhvr>
                                        <p:cTn id="60" dur="1" fill="hold">
                                          <p:stCondLst>
                                            <p:cond delay="0"/>
                                          </p:stCondLst>
                                        </p:cTn>
                                        <p:tgtEl>
                                          <p:spTgt spid="671766"/>
                                        </p:tgtEl>
                                        <p:attrNameLst>
                                          <p:attrName>style.visibility</p:attrName>
                                        </p:attrNameLst>
                                      </p:cBhvr>
                                      <p:to>
                                        <p:strVal val="visible"/>
                                      </p:to>
                                    </p:set>
                                    <p:animEffect transition="in" filter="fade">
                                      <p:cBhvr>
                                        <p:cTn id="61" dur="500"/>
                                        <p:tgtEl>
                                          <p:spTgt spid="67176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4"/>
                                        </p:tgtEl>
                                        <p:attrNameLst>
                                          <p:attrName>style.visibility</p:attrName>
                                        </p:attrNameLst>
                                      </p:cBhvr>
                                      <p:to>
                                        <p:strVal val="visible"/>
                                      </p:to>
                                    </p:set>
                                  </p:childTnLst>
                                </p:cTn>
                              </p:par>
                            </p:childTnLst>
                          </p:cTn>
                        </p:par>
                        <p:par>
                          <p:cTn id="66" fill="hold">
                            <p:stCondLst>
                              <p:cond delay="0"/>
                            </p:stCondLst>
                            <p:childTnLst>
                              <p:par>
                                <p:cTn id="67" presetID="10" presetClass="entr" presetSubtype="0" fill="hold" nodeType="afterEffect">
                                  <p:stCondLst>
                                    <p:cond delay="0"/>
                                  </p:stCondLst>
                                  <p:childTnLst>
                                    <p:set>
                                      <p:cBhvr>
                                        <p:cTn id="68" dur="1" fill="hold">
                                          <p:stCondLst>
                                            <p:cond delay="0"/>
                                          </p:stCondLst>
                                        </p:cTn>
                                        <p:tgtEl>
                                          <p:spTgt spid="671763"/>
                                        </p:tgtEl>
                                        <p:attrNameLst>
                                          <p:attrName>style.visibility</p:attrName>
                                        </p:attrNameLst>
                                      </p:cBhvr>
                                      <p:to>
                                        <p:strVal val="visible"/>
                                      </p:to>
                                    </p:set>
                                    <p:animEffect transition="in" filter="fade">
                                      <p:cBhvr>
                                        <p:cTn id="69" dur="500"/>
                                        <p:tgtEl>
                                          <p:spTgt spid="671763"/>
                                        </p:tgtEl>
                                      </p:cBhvr>
                                    </p:animEffect>
                                  </p:childTnLst>
                                </p:cTn>
                              </p:par>
                              <p:par>
                                <p:cTn id="70" presetID="10" presetClass="entr" presetSubtype="0" fill="hold" nodeType="withEffect">
                                  <p:stCondLst>
                                    <p:cond delay="0"/>
                                  </p:stCondLst>
                                  <p:childTnLst>
                                    <p:set>
                                      <p:cBhvr>
                                        <p:cTn id="71" dur="1" fill="hold">
                                          <p:stCondLst>
                                            <p:cond delay="0"/>
                                          </p:stCondLst>
                                        </p:cTn>
                                        <p:tgtEl>
                                          <p:spTgt spid="671764"/>
                                        </p:tgtEl>
                                        <p:attrNameLst>
                                          <p:attrName>style.visibility</p:attrName>
                                        </p:attrNameLst>
                                      </p:cBhvr>
                                      <p:to>
                                        <p:strVal val="visible"/>
                                      </p:to>
                                    </p:set>
                                    <p:animEffect transition="in" filter="fade">
                                      <p:cBhvr>
                                        <p:cTn id="72" dur="500"/>
                                        <p:tgtEl>
                                          <p:spTgt spid="671764"/>
                                        </p:tgtEl>
                                      </p:cBhvr>
                                    </p:animEffect>
                                  </p:childTnLst>
                                </p:cTn>
                              </p:par>
                            </p:childTnLst>
                          </p:cTn>
                        </p:par>
                        <p:par>
                          <p:cTn id="73" fill="hold">
                            <p:stCondLst>
                              <p:cond delay="500"/>
                            </p:stCondLst>
                            <p:childTnLst>
                              <p:par>
                                <p:cTn id="74" presetID="10" presetClass="exit" presetSubtype="0" fill="hold" nodeType="afterEffect">
                                  <p:stCondLst>
                                    <p:cond delay="0"/>
                                  </p:stCondLst>
                                  <p:childTnLst>
                                    <p:animEffect transition="out" filter="fade">
                                      <p:cBhvr>
                                        <p:cTn id="75" dur="3000"/>
                                        <p:tgtEl>
                                          <p:spTgt spid="671763"/>
                                        </p:tgtEl>
                                      </p:cBhvr>
                                    </p:animEffect>
                                    <p:set>
                                      <p:cBhvr>
                                        <p:cTn id="76" dur="1" fill="hold">
                                          <p:stCondLst>
                                            <p:cond delay="2999"/>
                                          </p:stCondLst>
                                        </p:cTn>
                                        <p:tgtEl>
                                          <p:spTgt spid="671763"/>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3000"/>
                                        <p:tgtEl>
                                          <p:spTgt spid="671764"/>
                                        </p:tgtEl>
                                      </p:cBhvr>
                                    </p:animEffect>
                                    <p:set>
                                      <p:cBhvr>
                                        <p:cTn id="79" dur="1" fill="hold">
                                          <p:stCondLst>
                                            <p:cond delay="2999"/>
                                          </p:stCondLst>
                                        </p:cTn>
                                        <p:tgtEl>
                                          <p:spTgt spid="67176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nodePh="1">
                                  <p:stCondLst>
                                    <p:cond delay="0"/>
                                  </p:stCondLst>
                                  <p:endCondLst>
                                    <p:cond evt="begin" delay="0">
                                      <p:tn val="82"/>
                                    </p:cond>
                                  </p:endCondLst>
                                  <p:childTnLst>
                                    <p:set>
                                      <p:cBhvr>
                                        <p:cTn id="83" dur="1" fill="hold">
                                          <p:stCondLst>
                                            <p:cond delay="0"/>
                                          </p:stCondLst>
                                        </p:cTn>
                                        <p:tgtEl>
                                          <p:spTgt spid="671782"/>
                                        </p:tgtEl>
                                        <p:attrNameLst>
                                          <p:attrName>style.visibility</p:attrName>
                                        </p:attrNameLst>
                                      </p:cBhvr>
                                      <p:to>
                                        <p:strVal val="visible"/>
                                      </p:to>
                                    </p:set>
                                    <p:animEffect transition="in" filter="fade">
                                      <p:cBhvr>
                                        <p:cTn id="84" dur="500"/>
                                        <p:tgtEl>
                                          <p:spTgt spid="671782"/>
                                        </p:tgtEl>
                                      </p:cBhvr>
                                    </p:animEffect>
                                  </p:childTnLst>
                                </p:cTn>
                              </p:par>
                              <p:par>
                                <p:cTn id="85" presetID="10" presetClass="entr" presetSubtype="0" fill="hold" nodeType="withEffect">
                                  <p:stCondLst>
                                    <p:cond delay="600"/>
                                  </p:stCondLst>
                                  <p:childTnLst>
                                    <p:set>
                                      <p:cBhvr>
                                        <p:cTn id="86" dur="1" fill="hold">
                                          <p:stCondLst>
                                            <p:cond delay="0"/>
                                          </p:stCondLst>
                                        </p:cTn>
                                        <p:tgtEl>
                                          <p:spTgt spid="671787"/>
                                        </p:tgtEl>
                                        <p:attrNameLst>
                                          <p:attrName>style.visibility</p:attrName>
                                        </p:attrNameLst>
                                      </p:cBhvr>
                                      <p:to>
                                        <p:strVal val="visible"/>
                                      </p:to>
                                    </p:set>
                                    <p:animEffect transition="in" filter="fade">
                                      <p:cBhvr>
                                        <p:cTn id="87" dur="500"/>
                                        <p:tgtEl>
                                          <p:spTgt spid="671787"/>
                                        </p:tgtEl>
                                      </p:cBhvr>
                                    </p:animEffect>
                                  </p:childTnLst>
                                </p:cTn>
                              </p:par>
                              <p:par>
                                <p:cTn id="88" presetID="10" presetClass="entr" presetSubtype="0" fill="hold" nodeType="withEffect">
                                  <p:stCondLst>
                                    <p:cond delay="60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par>
                                <p:cTn id="91" presetID="10" presetClass="entr" presetSubtype="0" fill="hold" nodeType="withEffect">
                                  <p:stCondLst>
                                    <p:cond delay="1100"/>
                                  </p:stCondLst>
                                  <p:childTnLst>
                                    <p:set>
                                      <p:cBhvr>
                                        <p:cTn id="92" dur="1" fill="hold">
                                          <p:stCondLst>
                                            <p:cond delay="0"/>
                                          </p:stCondLst>
                                        </p:cTn>
                                        <p:tgtEl>
                                          <p:spTgt spid="671792"/>
                                        </p:tgtEl>
                                        <p:attrNameLst>
                                          <p:attrName>style.visibility</p:attrName>
                                        </p:attrNameLst>
                                      </p:cBhvr>
                                      <p:to>
                                        <p:strVal val="visible"/>
                                      </p:to>
                                    </p:set>
                                    <p:animEffect transition="in" filter="fade">
                                      <p:cBhvr>
                                        <p:cTn id="93" dur="500"/>
                                        <p:tgtEl>
                                          <p:spTgt spid="671792"/>
                                        </p:tgtEl>
                                      </p:cBhvr>
                                    </p:animEffect>
                                  </p:childTnLst>
                                </p:cTn>
                              </p:par>
                              <p:par>
                                <p:cTn id="94" presetID="10" presetClass="entr" presetSubtype="0" fill="hold" nodeType="withEffect">
                                  <p:stCondLst>
                                    <p:cond delay="1300"/>
                                  </p:stCondLst>
                                  <p:childTnLst>
                                    <p:set>
                                      <p:cBhvr>
                                        <p:cTn id="95" dur="1" fill="hold">
                                          <p:stCondLst>
                                            <p:cond delay="0"/>
                                          </p:stCondLst>
                                        </p:cTn>
                                        <p:tgtEl>
                                          <p:spTgt spid="671796"/>
                                        </p:tgtEl>
                                        <p:attrNameLst>
                                          <p:attrName>style.visibility</p:attrName>
                                        </p:attrNameLst>
                                      </p:cBhvr>
                                      <p:to>
                                        <p:strVal val="visible"/>
                                      </p:to>
                                    </p:set>
                                    <p:animEffect transition="in" filter="fade">
                                      <p:cBhvr>
                                        <p:cTn id="96" dur="500"/>
                                        <p:tgtEl>
                                          <p:spTgt spid="671796"/>
                                        </p:tgtEl>
                                      </p:cBhvr>
                                    </p:animEffect>
                                  </p:childTnLst>
                                </p:cTn>
                              </p:par>
                              <p:par>
                                <p:cTn id="97" presetID="10" presetClass="entr" presetSubtype="0" fill="hold" nodeType="withEffect">
                                  <p:stCondLst>
                                    <p:cond delay="1300"/>
                                  </p:stCondLst>
                                  <p:childTnLst>
                                    <p:set>
                                      <p:cBhvr>
                                        <p:cTn id="98" dur="1" fill="hold">
                                          <p:stCondLst>
                                            <p:cond delay="0"/>
                                          </p:stCondLst>
                                        </p:cTn>
                                        <p:tgtEl>
                                          <p:spTgt spid="671797"/>
                                        </p:tgtEl>
                                        <p:attrNameLst>
                                          <p:attrName>style.visibility</p:attrName>
                                        </p:attrNameLst>
                                      </p:cBhvr>
                                      <p:to>
                                        <p:strVal val="visible"/>
                                      </p:to>
                                    </p:set>
                                    <p:animEffect transition="in" filter="fade">
                                      <p:cBhvr>
                                        <p:cTn id="99" dur="500"/>
                                        <p:tgtEl>
                                          <p:spTgt spid="671797"/>
                                        </p:tgtEl>
                                      </p:cBhvr>
                                    </p:animEffect>
                                  </p:childTnLst>
                                </p:cTn>
                              </p:par>
                              <p:par>
                                <p:cTn id="100" presetID="10" presetClass="entr" presetSubtype="0" fill="hold" nodeType="withEffect">
                                  <p:stCondLst>
                                    <p:cond delay="1500"/>
                                  </p:stCondLst>
                                  <p:childTnLst>
                                    <p:set>
                                      <p:cBhvr>
                                        <p:cTn id="101" dur="1" fill="hold">
                                          <p:stCondLst>
                                            <p:cond delay="0"/>
                                          </p:stCondLst>
                                        </p:cTn>
                                        <p:tgtEl>
                                          <p:spTgt spid="671795"/>
                                        </p:tgtEl>
                                        <p:attrNameLst>
                                          <p:attrName>style.visibility</p:attrName>
                                        </p:attrNameLst>
                                      </p:cBhvr>
                                      <p:to>
                                        <p:strVal val="visible"/>
                                      </p:to>
                                    </p:set>
                                    <p:animEffect transition="in" filter="fade">
                                      <p:cBhvr>
                                        <p:cTn id="102" dur="500"/>
                                        <p:tgtEl>
                                          <p:spTgt spid="671795"/>
                                        </p:tgtEl>
                                      </p:cBhvr>
                                    </p:animEffect>
                                  </p:childTnLst>
                                </p:cTn>
                              </p:par>
                              <p:par>
                                <p:cTn id="103" presetID="10" presetClass="entr" presetSubtype="0" fill="hold" nodeType="withEffect">
                                  <p:stCondLst>
                                    <p:cond delay="1800"/>
                                  </p:stCondLst>
                                  <p:childTnLst>
                                    <p:set>
                                      <p:cBhvr>
                                        <p:cTn id="104" dur="1" fill="hold">
                                          <p:stCondLst>
                                            <p:cond delay="0"/>
                                          </p:stCondLst>
                                        </p:cTn>
                                        <p:tgtEl>
                                          <p:spTgt spid="671790"/>
                                        </p:tgtEl>
                                        <p:attrNameLst>
                                          <p:attrName>style.visibility</p:attrName>
                                        </p:attrNameLst>
                                      </p:cBhvr>
                                      <p:to>
                                        <p:strVal val="visible"/>
                                      </p:to>
                                    </p:set>
                                    <p:animEffect transition="in" filter="fade">
                                      <p:cBhvr>
                                        <p:cTn id="105" dur="500"/>
                                        <p:tgtEl>
                                          <p:spTgt spid="671790"/>
                                        </p:tgtEl>
                                      </p:cBhvr>
                                    </p:animEffect>
                                  </p:childTnLst>
                                </p:cTn>
                              </p:par>
                              <p:par>
                                <p:cTn id="106" presetID="10" presetClass="entr" presetSubtype="0" fill="hold" nodeType="withEffect">
                                  <p:stCondLst>
                                    <p:cond delay="1800"/>
                                  </p:stCondLst>
                                  <p:childTnLst>
                                    <p:set>
                                      <p:cBhvr>
                                        <p:cTn id="107" dur="1" fill="hold">
                                          <p:stCondLst>
                                            <p:cond delay="0"/>
                                          </p:stCondLst>
                                        </p:cTn>
                                        <p:tgtEl>
                                          <p:spTgt spid="60"/>
                                        </p:tgtEl>
                                        <p:attrNameLst>
                                          <p:attrName>style.visibility</p:attrName>
                                        </p:attrNameLst>
                                      </p:cBhvr>
                                      <p:to>
                                        <p:strVal val="visible"/>
                                      </p:to>
                                    </p:set>
                                    <p:animEffect transition="in" filter="fade">
                                      <p:cBhvr>
                                        <p:cTn id="108" dur="500"/>
                                        <p:tgtEl>
                                          <p:spTgt spid="60"/>
                                        </p:tgtEl>
                                      </p:cBhvr>
                                    </p:animEffect>
                                  </p:childTnLst>
                                </p:cTn>
                              </p:par>
                              <p:par>
                                <p:cTn id="109" presetID="10" presetClass="entr" presetSubtype="0" fill="hold" nodeType="withEffect">
                                  <p:stCondLst>
                                    <p:cond delay="1800"/>
                                  </p:stCondLst>
                                  <p:childTnLst>
                                    <p:set>
                                      <p:cBhvr>
                                        <p:cTn id="110" dur="1" fill="hold">
                                          <p:stCondLst>
                                            <p:cond delay="0"/>
                                          </p:stCondLst>
                                        </p:cTn>
                                        <p:tgtEl>
                                          <p:spTgt spid="671788"/>
                                        </p:tgtEl>
                                        <p:attrNameLst>
                                          <p:attrName>style.visibility</p:attrName>
                                        </p:attrNameLst>
                                      </p:cBhvr>
                                      <p:to>
                                        <p:strVal val="visible"/>
                                      </p:to>
                                    </p:set>
                                    <p:animEffect transition="in" filter="fade">
                                      <p:cBhvr>
                                        <p:cTn id="111" dur="500"/>
                                        <p:tgtEl>
                                          <p:spTgt spid="671788"/>
                                        </p:tgtEl>
                                      </p:cBhvr>
                                    </p:animEffect>
                                  </p:childTnLst>
                                </p:cTn>
                              </p:par>
                              <p:par>
                                <p:cTn id="112" presetID="10" presetClass="entr" presetSubtype="0" fill="hold" nodeType="withEffect">
                                  <p:stCondLst>
                                    <p:cond delay="2100"/>
                                  </p:stCondLst>
                                  <p:childTnLst>
                                    <p:set>
                                      <p:cBhvr>
                                        <p:cTn id="113" dur="1" fill="hold">
                                          <p:stCondLst>
                                            <p:cond delay="0"/>
                                          </p:stCondLst>
                                        </p:cTn>
                                        <p:tgtEl>
                                          <p:spTgt spid="671791"/>
                                        </p:tgtEl>
                                        <p:attrNameLst>
                                          <p:attrName>style.visibility</p:attrName>
                                        </p:attrNameLst>
                                      </p:cBhvr>
                                      <p:to>
                                        <p:strVal val="visible"/>
                                      </p:to>
                                    </p:set>
                                    <p:animEffect transition="in" filter="fade">
                                      <p:cBhvr>
                                        <p:cTn id="114" dur="500"/>
                                        <p:tgtEl>
                                          <p:spTgt spid="671791"/>
                                        </p:tgtEl>
                                      </p:cBhvr>
                                    </p:animEffect>
                                  </p:childTnLst>
                                </p:cTn>
                              </p:par>
                              <p:par>
                                <p:cTn id="115" presetID="10" presetClass="entr" presetSubtype="0" fill="hold" nodeType="withEffect">
                                  <p:stCondLst>
                                    <p:cond delay="2300"/>
                                  </p:stCondLst>
                                  <p:childTnLst>
                                    <p:set>
                                      <p:cBhvr>
                                        <p:cTn id="116" dur="1" fill="hold">
                                          <p:stCondLst>
                                            <p:cond delay="0"/>
                                          </p:stCondLst>
                                        </p:cTn>
                                        <p:tgtEl>
                                          <p:spTgt spid="671789"/>
                                        </p:tgtEl>
                                        <p:attrNameLst>
                                          <p:attrName>style.visibility</p:attrName>
                                        </p:attrNameLst>
                                      </p:cBhvr>
                                      <p:to>
                                        <p:strVal val="visible"/>
                                      </p:to>
                                    </p:set>
                                    <p:animEffect transition="in" filter="fade">
                                      <p:cBhvr>
                                        <p:cTn id="117" dur="500"/>
                                        <p:tgtEl>
                                          <p:spTgt spid="671789"/>
                                        </p:tgtEl>
                                      </p:cBhvr>
                                    </p:animEffect>
                                  </p:childTnLst>
                                </p:cTn>
                              </p:par>
                              <p:par>
                                <p:cTn id="118" presetID="10" presetClass="entr" presetSubtype="0" fill="hold" nodeType="withEffect">
                                  <p:stCondLst>
                                    <p:cond delay="2700"/>
                                  </p:stCondLst>
                                  <p:childTnLst>
                                    <p:set>
                                      <p:cBhvr>
                                        <p:cTn id="119" dur="1" fill="hold">
                                          <p:stCondLst>
                                            <p:cond delay="0"/>
                                          </p:stCondLst>
                                        </p:cTn>
                                        <p:tgtEl>
                                          <p:spTgt spid="671794"/>
                                        </p:tgtEl>
                                        <p:attrNameLst>
                                          <p:attrName>style.visibility</p:attrName>
                                        </p:attrNameLst>
                                      </p:cBhvr>
                                      <p:to>
                                        <p:strVal val="visible"/>
                                      </p:to>
                                    </p:set>
                                    <p:animEffect transition="in" filter="fade">
                                      <p:cBhvr>
                                        <p:cTn id="120" dur="500"/>
                                        <p:tgtEl>
                                          <p:spTgt spid="671794"/>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5"/>
                                        </p:tgtEl>
                                        <p:attrNameLst>
                                          <p:attrName>style.visibility</p:attrName>
                                        </p:attrNameLst>
                                      </p:cBhvr>
                                      <p:to>
                                        <p:strVal val="visible"/>
                                      </p:to>
                                    </p:set>
                                  </p:childTnLst>
                                </p:cTn>
                              </p:par>
                            </p:childTnLst>
                          </p:cTn>
                        </p:par>
                        <p:par>
                          <p:cTn id="125" fill="hold">
                            <p:stCondLst>
                              <p:cond delay="0"/>
                            </p:stCondLst>
                            <p:childTnLst>
                              <p:par>
                                <p:cTn id="126" presetID="10" presetClass="entr" presetSubtype="0" fill="hold" nodeType="afterEffect">
                                  <p:stCondLst>
                                    <p:cond delay="0"/>
                                  </p:stCondLst>
                                  <p:childTnLst>
                                    <p:set>
                                      <p:cBhvr>
                                        <p:cTn id="127" dur="1" fill="hold">
                                          <p:stCondLst>
                                            <p:cond delay="0"/>
                                          </p:stCondLst>
                                        </p:cTn>
                                        <p:tgtEl>
                                          <p:spTgt spid="671781"/>
                                        </p:tgtEl>
                                        <p:attrNameLst>
                                          <p:attrName>style.visibility</p:attrName>
                                        </p:attrNameLst>
                                      </p:cBhvr>
                                      <p:to>
                                        <p:strVal val="visible"/>
                                      </p:to>
                                    </p:set>
                                    <p:animEffect transition="in" filter="fade">
                                      <p:cBhvr>
                                        <p:cTn id="128" dur="1000"/>
                                        <p:tgtEl>
                                          <p:spTgt spid="671781"/>
                                        </p:tgtEl>
                                      </p:cBhvr>
                                    </p:animEffect>
                                  </p:childTnLst>
                                </p:cTn>
                              </p:par>
                            </p:childTnLst>
                          </p:cTn>
                        </p:par>
                        <p:par>
                          <p:cTn id="129" fill="hold">
                            <p:stCondLst>
                              <p:cond delay="1000"/>
                            </p:stCondLst>
                            <p:childTnLst>
                              <p:par>
                                <p:cTn id="130" presetID="10" presetClass="exit" presetSubtype="0" fill="hold" nodeType="afterEffect">
                                  <p:stCondLst>
                                    <p:cond delay="0"/>
                                  </p:stCondLst>
                                  <p:childTnLst>
                                    <p:animEffect transition="out" filter="fade">
                                      <p:cBhvr>
                                        <p:cTn id="131" dur="3000"/>
                                        <p:tgtEl>
                                          <p:spTgt spid="671781"/>
                                        </p:tgtEl>
                                      </p:cBhvr>
                                    </p:animEffect>
                                    <p:set>
                                      <p:cBhvr>
                                        <p:cTn id="132" dur="1" fill="hold">
                                          <p:stCondLst>
                                            <p:cond delay="2999"/>
                                          </p:stCondLst>
                                        </p:cTn>
                                        <p:tgtEl>
                                          <p:spTgt spid="6717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82" grpId="0" animBg="1"/>
      <p:bldP spid="55"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35000" y="2107776"/>
            <a:ext cx="11921067" cy="2845224"/>
          </a:xfrm>
        </p:spPr>
        <p:txBody>
          <a:bodyPr/>
          <a:lstStyle/>
          <a:p>
            <a:r>
              <a:rPr lang="en-US" sz="4800" dirty="0" smtClean="0"/>
              <a:t>Applications and services are key drivers</a:t>
            </a:r>
          </a:p>
          <a:p>
            <a:r>
              <a:rPr lang="en-US" sz="4800" dirty="0" smtClean="0"/>
              <a:t>Marketplaces are core part of experience</a:t>
            </a:r>
          </a:p>
          <a:p>
            <a:r>
              <a:rPr lang="en-US" sz="4800" dirty="0" smtClean="0"/>
              <a:t>Developer revenue share is increasing</a:t>
            </a:r>
          </a:p>
          <a:p>
            <a:pPr lvl="1"/>
            <a:endParaRPr lang="en-US" sz="4800" dirty="0"/>
          </a:p>
        </p:txBody>
      </p:sp>
      <p:sp>
        <p:nvSpPr>
          <p:cNvPr id="4" name="Title 72"/>
          <p:cNvSpPr txBox="1">
            <a:spLocks/>
          </p:cNvSpPr>
          <p:nvPr/>
        </p:nvSpPr>
        <p:spPr>
          <a:xfrm>
            <a:off x="1778000" y="180454"/>
            <a:ext cx="11010054" cy="103874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75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Ecosystem</a:t>
            </a:r>
            <a:r>
              <a:rPr lang="en-US" sz="75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cs typeface="Arial" charset="0"/>
              </a:rPr>
              <a:t> </a:t>
            </a:r>
            <a:r>
              <a:rPr lang="en-US" sz="7500" b="1" spc="-213" dirty="0">
                <a:ln w="3175">
                  <a:noFill/>
                </a:ln>
                <a:solidFill>
                  <a:schemeClr val="bg1"/>
                </a:solidFill>
                <a:effectLst>
                  <a:outerShdw blurRad="50800" dist="38100" dir="2700000" algn="tl" rotWithShape="0">
                    <a:prstClr val="black">
                      <a:alpha val="40000"/>
                    </a:prstClr>
                  </a:outerShdw>
                </a:effectLst>
                <a:latin typeface="Segoe Condensed" pitchFamily="34" charset="0"/>
                <a:cs typeface="Arial" charset="0"/>
              </a:rPr>
              <a:t>Revolution</a:t>
            </a:r>
            <a:endParaRPr lang="en-US" sz="75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450" decel="100000" fill="hold"/>
                                        <p:tgtEl>
                                          <p:spTgt spid="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49800" y="2793576"/>
            <a:ext cx="7848600" cy="2845224"/>
          </a:xfrm>
        </p:spPr>
        <p:txBody>
          <a:bodyPr/>
          <a:lstStyle/>
          <a:p>
            <a:r>
              <a:rPr lang="en-US" sz="4000" dirty="0" smtClean="0"/>
              <a:t>UX Upgrade</a:t>
            </a:r>
          </a:p>
          <a:p>
            <a:r>
              <a:rPr lang="en-US" sz="4000" dirty="0" smtClean="0"/>
              <a:t>Improved browsing with Internet Explorer</a:t>
            </a:r>
          </a:p>
          <a:p>
            <a:r>
              <a:rPr lang="en-US" sz="4000" dirty="0" smtClean="0"/>
              <a:t>Impressive touch capabilities</a:t>
            </a:r>
          </a:p>
          <a:p>
            <a:r>
              <a:rPr lang="en-US" sz="4000" dirty="0" smtClean="0"/>
              <a:t>Widget platform</a:t>
            </a:r>
          </a:p>
          <a:p>
            <a:r>
              <a:rPr lang="en-US" sz="4000" b="1" dirty="0" smtClean="0"/>
              <a:t>Application Marketplace</a:t>
            </a:r>
          </a:p>
          <a:p>
            <a:pPr lvl="1"/>
            <a:endParaRPr lang="en-US" sz="4000" dirty="0"/>
          </a:p>
        </p:txBody>
      </p:sp>
      <p:sp>
        <p:nvSpPr>
          <p:cNvPr id="4" name="Title 72"/>
          <p:cNvSpPr txBox="1">
            <a:spLocks/>
          </p:cNvSpPr>
          <p:nvPr/>
        </p:nvSpPr>
        <p:spPr>
          <a:xfrm>
            <a:off x="1893146" y="180454"/>
            <a:ext cx="11010054" cy="103874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75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Windows Mobile 6.5</a:t>
            </a:r>
            <a:endParaRPr lang="en-US" sz="75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pic>
        <p:nvPicPr>
          <p:cNvPr id="5" name="Picture 4" descr="HTC-Touch-Diamond2_Home.png"/>
          <p:cNvPicPr>
            <a:picLocks noChangeAspect="1"/>
          </p:cNvPicPr>
          <p:nvPr/>
        </p:nvPicPr>
        <p:blipFill>
          <a:blip r:embed="rId3" cstate="print"/>
          <a:stretch>
            <a:fillRect/>
          </a:stretch>
        </p:blipFill>
        <p:spPr>
          <a:xfrm>
            <a:off x="635000" y="2209800"/>
            <a:ext cx="3634109" cy="7255785"/>
          </a:xfrm>
          <a:prstGeom prst="rect">
            <a:avLst/>
          </a:prstGeom>
        </p:spPr>
      </p:pic>
      <p:sp>
        <p:nvSpPr>
          <p:cNvPr id="6" name="Title 72"/>
          <p:cNvSpPr txBox="1">
            <a:spLocks/>
          </p:cNvSpPr>
          <p:nvPr/>
        </p:nvSpPr>
        <p:spPr>
          <a:xfrm>
            <a:off x="1811867" y="1219200"/>
            <a:ext cx="12462933" cy="637097"/>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4600" b="1" spc="-213" dirty="0" smtClean="0">
                <a:ln w="3175">
                  <a:noFill/>
                </a:ln>
                <a:solidFill>
                  <a:srgbClr val="1EA7D2"/>
                </a:solidFill>
                <a:effectLst>
                  <a:outerShdw blurRad="50800" dist="38100" dir="2700000" algn="tl" rotWithShape="0">
                    <a:prstClr val="black">
                      <a:alpha val="40000"/>
                    </a:prstClr>
                  </a:outerShdw>
                </a:effectLst>
                <a:latin typeface="Segoe Condensed" pitchFamily="34" charset="0"/>
                <a:ea typeface="+mn-ea"/>
                <a:cs typeface="Arial" charset="0"/>
              </a:rPr>
              <a:t>An introduction…</a:t>
            </a:r>
            <a:endParaRPr lang="en-US" sz="4600" b="1" spc="-213" dirty="0">
              <a:ln w="3175">
                <a:noFill/>
              </a:ln>
              <a:solidFill>
                <a:srgbClr val="1EA7D2"/>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450" decel="100000" fill="hold"/>
                                        <p:tgtEl>
                                          <p:spTgt spid="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450" decel="100000" fill="hold"/>
                                        <p:tgtEl>
                                          <p:spTgt spid="6"/>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17" presetID="1" presetClass="entr"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bruno\Desktop\01 Home marketplace.png"/>
          <p:cNvPicPr>
            <a:picLocks noChangeAspect="1" noChangeArrowheads="1"/>
          </p:cNvPicPr>
          <p:nvPr/>
        </p:nvPicPr>
        <p:blipFill>
          <a:blip r:embed="rId3"/>
          <a:srcRect/>
          <a:stretch>
            <a:fillRect/>
          </a:stretch>
        </p:blipFill>
        <p:spPr bwMode="auto">
          <a:xfrm>
            <a:off x="406400" y="2438400"/>
            <a:ext cx="3063878" cy="5105400"/>
          </a:xfrm>
          <a:prstGeom prst="roundRect">
            <a:avLst>
              <a:gd name="adj" fmla="val 2460"/>
            </a:avLst>
          </a:prstGeom>
          <a:solidFill>
            <a:srgbClr val="FFFFFF">
              <a:shade val="85000"/>
            </a:srgbClr>
          </a:solidFill>
          <a:ln>
            <a:noFill/>
          </a:ln>
          <a:effectLst>
            <a:reflection blurRad="12700" stA="38000" endPos="28000" dist="5000" dir="5400000" sy="-100000" algn="bl" rotWithShape="0"/>
          </a:effectLst>
        </p:spPr>
      </p:pic>
      <p:sp>
        <p:nvSpPr>
          <p:cNvPr id="11" name="Oval 10"/>
          <p:cNvSpPr/>
          <p:nvPr/>
        </p:nvSpPr>
        <p:spPr bwMode="auto">
          <a:xfrm>
            <a:off x="2311400" y="5791200"/>
            <a:ext cx="1066800" cy="1066800"/>
          </a:xfrm>
          <a:prstGeom prst="ellipse">
            <a:avLst/>
          </a:prstGeom>
          <a:noFill/>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Sans" pitchFamily="-32" charset="0"/>
              <a:ea typeface="ヒラギノ角ゴ ProN W3" pitchFamily="-32" charset="-128"/>
              <a:sym typeface="GillSans" pitchFamily="-32" charset="0"/>
            </a:endParaRPr>
          </a:p>
        </p:txBody>
      </p:sp>
      <p:sp>
        <p:nvSpPr>
          <p:cNvPr id="3" name="Rounded Rectangle 2"/>
          <p:cNvSpPr/>
          <p:nvPr/>
        </p:nvSpPr>
        <p:spPr bwMode="auto">
          <a:xfrm>
            <a:off x="5527040" y="4953000"/>
            <a:ext cx="6935893" cy="1909521"/>
          </a:xfrm>
          <a:prstGeom prst="roundRect">
            <a:avLst>
              <a:gd name="adj" fmla="val 903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30040" tIns="65020" rIns="130040" bIns="65020" numCol="1" rtlCol="0" anchor="t" anchorCtr="0" compatLnSpc="1">
            <a:prstTxWarp prst="textNoShape">
              <a:avLst/>
            </a:prstTxWarp>
          </a:bodyPr>
          <a:lstStyle/>
          <a:p>
            <a:pPr algn="l" defTabSz="1300032">
              <a:spcAft>
                <a:spcPts val="853"/>
              </a:spcAft>
            </a:pPr>
            <a:r>
              <a:rPr lang="en-US" sz="2000" b="1" dirty="0">
                <a:solidFill>
                  <a:schemeClr val="tx1">
                    <a:lumMod val="10000"/>
                  </a:schemeClr>
                </a:solidFill>
              </a:rPr>
              <a:t>Convenient purchase, download and installation</a:t>
            </a:r>
          </a:p>
          <a:p>
            <a:pPr marL="327373" lvl="1" indent="-327373" algn="l" defTabSz="1300032">
              <a:spcAft>
                <a:spcPts val="853"/>
              </a:spcAft>
              <a:buFont typeface="Arial" pitchFamily="34" charset="0"/>
              <a:buChar char="•"/>
            </a:pPr>
            <a:r>
              <a:rPr lang="en-US" sz="2000" dirty="0">
                <a:solidFill>
                  <a:schemeClr val="tx1"/>
                </a:solidFill>
              </a:rPr>
              <a:t>Complete purchase from phone or web</a:t>
            </a:r>
          </a:p>
          <a:p>
            <a:pPr marL="327373" lvl="1" indent="-327373" algn="l" defTabSz="1300032">
              <a:spcAft>
                <a:spcPts val="853"/>
              </a:spcAft>
              <a:buFont typeface="Arial" pitchFamily="34" charset="0"/>
              <a:buChar char="•"/>
            </a:pPr>
            <a:r>
              <a:rPr lang="en-US" sz="2000" dirty="0">
                <a:solidFill>
                  <a:schemeClr val="tx1"/>
                </a:solidFill>
              </a:rPr>
              <a:t>Seamless download and installation</a:t>
            </a:r>
          </a:p>
          <a:p>
            <a:pPr marL="327373" lvl="1" indent="-327373" algn="l" defTabSz="1300032">
              <a:spcAft>
                <a:spcPts val="853"/>
              </a:spcAft>
              <a:buFont typeface="Arial" pitchFamily="34" charset="0"/>
              <a:buChar char="•"/>
            </a:pPr>
            <a:r>
              <a:rPr lang="en-US" sz="2000" dirty="0">
                <a:solidFill>
                  <a:schemeClr val="tx1"/>
                </a:solidFill>
              </a:rPr>
              <a:t>Pay with credit </a:t>
            </a:r>
            <a:r>
              <a:rPr lang="en-US" sz="2000" dirty="0" smtClean="0">
                <a:solidFill>
                  <a:schemeClr val="tx1"/>
                </a:solidFill>
              </a:rPr>
              <a:t>card or your </a:t>
            </a:r>
            <a:r>
              <a:rPr lang="en-US" sz="2000" b="1" dirty="0" smtClean="0">
                <a:solidFill>
                  <a:schemeClr val="tx1"/>
                </a:solidFill>
              </a:rPr>
              <a:t>mobile operator bill!</a:t>
            </a:r>
            <a:endParaRPr lang="en-US" sz="2000" b="1" dirty="0">
              <a:solidFill>
                <a:schemeClr val="tx1"/>
              </a:solidFill>
            </a:endParaRPr>
          </a:p>
        </p:txBody>
      </p:sp>
      <p:sp>
        <p:nvSpPr>
          <p:cNvPr id="4" name="Rounded Rectangle 3"/>
          <p:cNvSpPr/>
          <p:nvPr/>
        </p:nvSpPr>
        <p:spPr bwMode="auto">
          <a:xfrm>
            <a:off x="5527042" y="7162800"/>
            <a:ext cx="6935893" cy="2209800"/>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30040" tIns="65020" rIns="130040" bIns="65020" numCol="1" rtlCol="0" anchor="t" anchorCtr="0" compatLnSpc="1">
            <a:prstTxWarp prst="textNoShape">
              <a:avLst/>
            </a:prstTxWarp>
          </a:bodyPr>
          <a:lstStyle/>
          <a:p>
            <a:pPr algn="l" defTabSz="1300032">
              <a:spcAft>
                <a:spcPts val="853"/>
              </a:spcAft>
            </a:pPr>
            <a:r>
              <a:rPr lang="en-US" sz="2000" b="1" dirty="0">
                <a:solidFill>
                  <a:schemeClr val="tx1">
                    <a:lumMod val="10000"/>
                  </a:schemeClr>
                </a:solidFill>
              </a:rPr>
              <a:t>Worry-free shopping experience</a:t>
            </a:r>
          </a:p>
          <a:p>
            <a:pPr marL="327373" lvl="1" indent="-327373" algn="l" defTabSz="1300032">
              <a:spcAft>
                <a:spcPts val="853"/>
              </a:spcAft>
              <a:buFont typeface="Arial" pitchFamily="34" charset="0"/>
              <a:buChar char="•"/>
            </a:pPr>
            <a:r>
              <a:rPr lang="en-US" sz="2000" dirty="0">
                <a:solidFill>
                  <a:schemeClr val="tx1"/>
                </a:solidFill>
              </a:rPr>
              <a:t>Applications tested to run on your phone model</a:t>
            </a:r>
          </a:p>
          <a:p>
            <a:pPr marL="327373" lvl="1" indent="-327373" algn="l" defTabSz="1300032">
              <a:spcAft>
                <a:spcPts val="853"/>
              </a:spcAft>
              <a:buFont typeface="Arial" pitchFamily="34" charset="0"/>
              <a:buChar char="•"/>
            </a:pPr>
            <a:r>
              <a:rPr lang="en-US" sz="2000" dirty="0">
                <a:solidFill>
                  <a:schemeClr val="tx1"/>
                </a:solidFill>
              </a:rPr>
              <a:t>Automatic updates for purchased </a:t>
            </a:r>
            <a:r>
              <a:rPr lang="en-US" sz="2000" dirty="0" smtClean="0">
                <a:solidFill>
                  <a:schemeClr val="tx1"/>
                </a:solidFill>
              </a:rPr>
              <a:t>apps</a:t>
            </a:r>
          </a:p>
          <a:p>
            <a:pPr marL="327373" lvl="1" indent="-327373" algn="l" defTabSz="1300032">
              <a:spcAft>
                <a:spcPts val="853"/>
              </a:spcAft>
              <a:buFont typeface="Arial" pitchFamily="34" charset="0"/>
              <a:buChar char="•"/>
            </a:pPr>
            <a:r>
              <a:rPr lang="en-US" sz="2000" b="1" dirty="0" smtClean="0">
                <a:solidFill>
                  <a:schemeClr val="tx1"/>
                </a:solidFill>
              </a:rPr>
              <a:t>DIY refund</a:t>
            </a:r>
            <a:endParaRPr lang="en-US" sz="2000" b="1" dirty="0">
              <a:solidFill>
                <a:schemeClr val="tx1"/>
              </a:solidFill>
            </a:endParaRPr>
          </a:p>
          <a:p>
            <a:pPr marL="327373" lvl="1" indent="-327373" algn="l" defTabSz="1300032">
              <a:spcAft>
                <a:spcPts val="853"/>
              </a:spcAft>
              <a:buFont typeface="Arial" pitchFamily="34" charset="0"/>
              <a:buChar char="•"/>
            </a:pPr>
            <a:r>
              <a:rPr lang="en-US" sz="2000" dirty="0">
                <a:solidFill>
                  <a:schemeClr val="tx1"/>
                </a:solidFill>
              </a:rPr>
              <a:t>Re-download purchased apps onto new phone</a:t>
            </a:r>
          </a:p>
        </p:txBody>
      </p:sp>
      <p:sp>
        <p:nvSpPr>
          <p:cNvPr id="5" name="Rounded Rectangle 4"/>
          <p:cNvSpPr/>
          <p:nvPr/>
        </p:nvSpPr>
        <p:spPr bwMode="auto">
          <a:xfrm>
            <a:off x="5527042" y="2819400"/>
            <a:ext cx="6935893" cy="1909521"/>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30040" tIns="65020" rIns="130040" bIns="65020" numCol="1" rtlCol="0" anchor="t" anchorCtr="0" compatLnSpc="1">
            <a:prstTxWarp prst="textNoShape">
              <a:avLst/>
            </a:prstTxWarp>
          </a:bodyPr>
          <a:lstStyle/>
          <a:p>
            <a:pPr algn="l" defTabSz="1300032">
              <a:spcAft>
                <a:spcPts val="853"/>
              </a:spcAft>
            </a:pPr>
            <a:r>
              <a:rPr lang="en-US" sz="2000" b="1" dirty="0">
                <a:solidFill>
                  <a:schemeClr val="tx1">
                    <a:lumMod val="10000"/>
                  </a:schemeClr>
                </a:solidFill>
              </a:rPr>
              <a:t>Great discovery of the store and specific products</a:t>
            </a:r>
          </a:p>
          <a:p>
            <a:pPr marL="327373" lvl="1" indent="-327373" algn="l" defTabSz="1300032">
              <a:spcAft>
                <a:spcPts val="853"/>
              </a:spcAft>
              <a:buFont typeface="Arial" pitchFamily="34" charset="0"/>
              <a:buChar char="•"/>
            </a:pPr>
            <a:r>
              <a:rPr lang="en-US" sz="2000" dirty="0">
                <a:solidFill>
                  <a:schemeClr val="tx1"/>
                </a:solidFill>
              </a:rPr>
              <a:t>Easily navigate a large library of applications</a:t>
            </a:r>
          </a:p>
          <a:p>
            <a:pPr marL="327373" lvl="1" indent="-327373" algn="l" defTabSz="1300032">
              <a:spcAft>
                <a:spcPts val="853"/>
              </a:spcAft>
              <a:buFont typeface="Arial" pitchFamily="34" charset="0"/>
              <a:buChar char="•"/>
            </a:pPr>
            <a:r>
              <a:rPr lang="en-US" sz="2000" dirty="0">
                <a:solidFill>
                  <a:schemeClr val="tx1"/>
                </a:solidFill>
              </a:rPr>
              <a:t>Access user ratings and reviews</a:t>
            </a:r>
          </a:p>
          <a:p>
            <a:pPr marL="327373" lvl="1" indent="-327373" algn="l" defTabSz="1300032">
              <a:spcAft>
                <a:spcPts val="853"/>
              </a:spcAft>
              <a:buFont typeface="Arial" pitchFamily="34" charset="0"/>
              <a:buChar char="•"/>
            </a:pPr>
            <a:r>
              <a:rPr lang="en-US" sz="2000" dirty="0">
                <a:solidFill>
                  <a:schemeClr val="tx1"/>
                </a:solidFill>
              </a:rPr>
              <a:t>Advanced search, sort and filter capabilities</a:t>
            </a:r>
          </a:p>
        </p:txBody>
      </p:sp>
      <p:sp>
        <p:nvSpPr>
          <p:cNvPr id="28" name="Title 72"/>
          <p:cNvSpPr txBox="1">
            <a:spLocks/>
          </p:cNvSpPr>
          <p:nvPr/>
        </p:nvSpPr>
        <p:spPr>
          <a:xfrm>
            <a:off x="1879600" y="304800"/>
            <a:ext cx="13004800" cy="830997"/>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58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Windows Marketplace for Mobile</a:t>
            </a:r>
          </a:p>
        </p:txBody>
      </p:sp>
      <p:sp>
        <p:nvSpPr>
          <p:cNvPr id="7" name="Title 72"/>
          <p:cNvSpPr txBox="1">
            <a:spLocks/>
          </p:cNvSpPr>
          <p:nvPr/>
        </p:nvSpPr>
        <p:spPr>
          <a:xfrm>
            <a:off x="0" y="1191703"/>
            <a:ext cx="12462933" cy="637097"/>
          </a:xfrm>
          <a:prstGeom prst="rect">
            <a:avLst/>
          </a:prstGeom>
        </p:spPr>
        <p:txBody>
          <a:bodyPr vert="horz" wrap="square" lIns="0" tIns="0" rIns="0" bIns="0" rtlCol="0" anchor="t">
            <a:spAutoFit/>
          </a:bodyPr>
          <a:lstStyle/>
          <a:p>
            <a:pPr defTabSz="1300407" fontAlgn="auto">
              <a:lnSpc>
                <a:spcPct val="90000"/>
              </a:lnSpc>
              <a:spcAft>
                <a:spcPts val="0"/>
              </a:spcAft>
              <a:defRPr/>
            </a:pPr>
            <a:r>
              <a:rPr lang="en-US" sz="4600" b="1" spc="-213" dirty="0">
                <a:ln w="3175">
                  <a:noFill/>
                </a:ln>
                <a:solidFill>
                  <a:srgbClr val="1EA7D2"/>
                </a:solidFill>
                <a:effectLst>
                  <a:outerShdw blurRad="50800" dist="38100" dir="2700000" algn="tl" rotWithShape="0">
                    <a:prstClr val="black">
                      <a:alpha val="40000"/>
                    </a:prstClr>
                  </a:outerShdw>
                </a:effectLst>
                <a:latin typeface="Segoe Condensed" pitchFamily="34" charset="0"/>
                <a:ea typeface="+mn-ea"/>
                <a:cs typeface="Arial" charset="0"/>
              </a:rPr>
              <a:t>Connecting</a:t>
            </a:r>
            <a:r>
              <a:rPr lang="en-US" sz="4600" b="1" spc="-213" dirty="0">
                <a:ln w="3175">
                  <a:noFill/>
                </a:ln>
                <a:solidFill>
                  <a:srgbClr val="1EA7D2"/>
                </a:solidFill>
                <a:effectLst>
                  <a:outerShdw blurRad="50800" dist="38100" dir="2700000" algn="tl" rotWithShape="0">
                    <a:prstClr val="black">
                      <a:alpha val="40000"/>
                    </a:prstClr>
                  </a:outerShdw>
                </a:effectLst>
                <a:latin typeface="Segoe Condensed" pitchFamily="34" charset="0"/>
                <a:cs typeface="Arial" charset="0"/>
              </a:rPr>
              <a:t> </a:t>
            </a:r>
            <a:r>
              <a:rPr lang="en-US" sz="4600" b="1" spc="-213" dirty="0">
                <a:ln w="3175">
                  <a:noFill/>
                </a:ln>
                <a:solidFill>
                  <a:srgbClr val="1EA7D2"/>
                </a:solidFill>
                <a:effectLst>
                  <a:outerShdw blurRad="50800" dist="38100" dir="2700000" algn="tl" rotWithShape="0">
                    <a:prstClr val="black">
                      <a:alpha val="40000"/>
                    </a:prstClr>
                  </a:outerShdw>
                </a:effectLst>
                <a:latin typeface="Segoe Condensed" pitchFamily="34" charset="0"/>
                <a:ea typeface="+mn-ea"/>
                <a:cs typeface="Arial" charset="0"/>
              </a:rPr>
              <a:t>users with great apps!</a:t>
            </a:r>
          </a:p>
        </p:txBody>
      </p:sp>
      <p:pic>
        <p:nvPicPr>
          <p:cNvPr id="12" name="Picture 11" descr="\\Xsxboxart01\ArtDrop\naudf\Press\ISVList_V2.png"/>
          <p:cNvPicPr/>
          <p:nvPr/>
        </p:nvPicPr>
        <p:blipFill>
          <a:blip r:embed="rId4" cstate="print"/>
          <a:srcRect/>
          <a:stretch>
            <a:fillRect/>
          </a:stretch>
        </p:blipFill>
        <p:spPr bwMode="auto">
          <a:xfrm>
            <a:off x="1549400" y="3200400"/>
            <a:ext cx="3276600" cy="5486400"/>
          </a:xfrm>
          <a:prstGeom prst="roundRect">
            <a:avLst>
              <a:gd name="adj" fmla="val 3535"/>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37"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anim calcmode="lin" valueType="num">
                                      <p:cBhvr>
                                        <p:cTn id="10" dur="500" fill="hold"/>
                                        <p:tgtEl>
                                          <p:spTgt spid="7"/>
                                        </p:tgtEl>
                                        <p:attrNameLst>
                                          <p:attrName>ppt_x</p:attrName>
                                        </p:attrNameLst>
                                      </p:cBhvr>
                                      <p:tavLst>
                                        <p:tav tm="0">
                                          <p:val>
                                            <p:strVal val="#ppt_x"/>
                                          </p:val>
                                        </p:tav>
                                        <p:tav tm="100000">
                                          <p:val>
                                            <p:strVal val="#ppt_x"/>
                                          </p:val>
                                        </p:tav>
                                      </p:tavLst>
                                    </p:anim>
                                    <p:anim calcmode="lin" valueType="num">
                                      <p:cBhvr>
                                        <p:cTn id="11" dur="450" decel="100000" fill="hold"/>
                                        <p:tgtEl>
                                          <p:spTgt spid="7"/>
                                        </p:tgtEl>
                                        <p:attrNameLst>
                                          <p:attrName>ppt_y</p:attrName>
                                        </p:attrNameLst>
                                      </p:cBhvr>
                                      <p:tavLst>
                                        <p:tav tm="0">
                                          <p:val>
                                            <p:strVal val="#ppt_y+1"/>
                                          </p:val>
                                        </p:tav>
                                        <p:tav tm="100000">
                                          <p:val>
                                            <p:strVal val="#ppt_y-.03"/>
                                          </p:val>
                                        </p:tav>
                                      </p:tavLst>
                                    </p:anim>
                                    <p:anim calcmode="lin" valueType="num">
                                      <p:cBhvr>
                                        <p:cTn id="12"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5" grpId="0" animBg="1"/>
      <p:bldP spid="28" grpId="0"/>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2133600"/>
            <a:ext cx="11921067" cy="2171125"/>
          </a:xfrm>
        </p:spPr>
        <p:txBody>
          <a:bodyPr/>
          <a:lstStyle/>
          <a:p>
            <a:r>
              <a:rPr lang="en-US" sz="4400" dirty="0" smtClean="0"/>
              <a:t>Support for multiple content types</a:t>
            </a:r>
          </a:p>
          <a:p>
            <a:r>
              <a:rPr lang="en-US" sz="4400" dirty="0" smtClean="0"/>
              <a:t>Key top-level content groups</a:t>
            </a:r>
          </a:p>
          <a:p>
            <a:r>
              <a:rPr lang="en-US" sz="4400" dirty="0" smtClean="0"/>
              <a:t>Comprehensive category set</a:t>
            </a:r>
            <a:endParaRPr lang="en-US" sz="4400" dirty="0"/>
          </a:p>
        </p:txBody>
      </p:sp>
      <p:sp>
        <p:nvSpPr>
          <p:cNvPr id="10" name="Rounded Rectangle 9"/>
          <p:cNvSpPr/>
          <p:nvPr/>
        </p:nvSpPr>
        <p:spPr bwMode="auto">
          <a:xfrm>
            <a:off x="3911600" y="6366595"/>
            <a:ext cx="1950720" cy="32512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30040" tIns="65020" rIns="130040" bIns="65020" numCol="1" rtlCol="0" anchor="ctr" anchorCtr="0" compatLnSpc="1">
            <a:prstTxWarp prst="textNoShape">
              <a:avLst/>
            </a:prstTxWarp>
          </a:bodyPr>
          <a:lstStyle/>
          <a:p>
            <a:pPr defTabSz="1300032"/>
            <a:r>
              <a:rPr lang="en-US" sz="1400" b="1" dirty="0">
                <a:solidFill>
                  <a:schemeClr val="tx1">
                    <a:lumMod val="10000"/>
                  </a:schemeClr>
                </a:solidFill>
                <a:latin typeface="Segoe" pitchFamily="34" charset="0"/>
              </a:rPr>
              <a:t>New</a:t>
            </a:r>
          </a:p>
        </p:txBody>
      </p:sp>
      <p:sp>
        <p:nvSpPr>
          <p:cNvPr id="11" name="Rounded Rectangle 10"/>
          <p:cNvSpPr/>
          <p:nvPr/>
        </p:nvSpPr>
        <p:spPr bwMode="auto">
          <a:xfrm>
            <a:off x="3911600" y="5257800"/>
            <a:ext cx="1950720" cy="32512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30040" tIns="65020" rIns="130040" bIns="65020" numCol="1" rtlCol="0" anchor="ctr" anchorCtr="0" compatLnSpc="1">
            <a:prstTxWarp prst="textNoShape">
              <a:avLst/>
            </a:prstTxWarp>
          </a:bodyPr>
          <a:lstStyle/>
          <a:p>
            <a:pPr defTabSz="1300032"/>
            <a:r>
              <a:rPr lang="en-US" sz="1400" b="1" dirty="0">
                <a:solidFill>
                  <a:schemeClr val="tx1">
                    <a:lumMod val="10000"/>
                  </a:schemeClr>
                </a:solidFill>
                <a:latin typeface="Segoe" pitchFamily="34" charset="0"/>
              </a:rPr>
              <a:t>Showcase</a:t>
            </a:r>
          </a:p>
        </p:txBody>
      </p:sp>
      <p:sp>
        <p:nvSpPr>
          <p:cNvPr id="12" name="Rounded Rectangle 11"/>
          <p:cNvSpPr/>
          <p:nvPr/>
        </p:nvSpPr>
        <p:spPr bwMode="auto">
          <a:xfrm>
            <a:off x="3911600" y="6908461"/>
            <a:ext cx="1950720" cy="32512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30040" tIns="65020" rIns="130040" bIns="65020" numCol="1" rtlCol="0" anchor="ctr" anchorCtr="0" compatLnSpc="1">
            <a:prstTxWarp prst="textNoShape">
              <a:avLst/>
            </a:prstTxWarp>
          </a:bodyPr>
          <a:lstStyle/>
          <a:p>
            <a:pPr defTabSz="1300032"/>
            <a:r>
              <a:rPr lang="en-US" sz="1400" b="1" dirty="0">
                <a:solidFill>
                  <a:schemeClr val="tx1">
                    <a:lumMod val="10000"/>
                  </a:schemeClr>
                </a:solidFill>
                <a:latin typeface="Segoe" pitchFamily="34" charset="0"/>
              </a:rPr>
              <a:t>Categories</a:t>
            </a:r>
          </a:p>
        </p:txBody>
      </p:sp>
      <p:sp>
        <p:nvSpPr>
          <p:cNvPr id="13" name="Rounded Rectangle 12"/>
          <p:cNvSpPr/>
          <p:nvPr/>
        </p:nvSpPr>
        <p:spPr bwMode="auto">
          <a:xfrm>
            <a:off x="3911600" y="7450328"/>
            <a:ext cx="1950720" cy="32512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30040" tIns="65020" rIns="130040" bIns="65020" numCol="1" rtlCol="0" anchor="ctr" anchorCtr="0" compatLnSpc="1">
            <a:prstTxWarp prst="textNoShape">
              <a:avLst/>
            </a:prstTxWarp>
          </a:bodyPr>
          <a:lstStyle/>
          <a:p>
            <a:pPr defTabSz="1300032"/>
            <a:r>
              <a:rPr lang="en-US" sz="1400" b="1" dirty="0">
                <a:solidFill>
                  <a:schemeClr val="tx1">
                    <a:lumMod val="10000"/>
                  </a:schemeClr>
                </a:solidFill>
                <a:latin typeface="Segoe" pitchFamily="34" charset="0"/>
              </a:rPr>
              <a:t>Search</a:t>
            </a:r>
          </a:p>
        </p:txBody>
      </p:sp>
      <p:cxnSp>
        <p:nvCxnSpPr>
          <p:cNvPr id="14" name="Straight Connector 13"/>
          <p:cNvCxnSpPr>
            <a:stCxn id="17" idx="2"/>
          </p:cNvCxnSpPr>
          <p:nvPr/>
        </p:nvCxnSpPr>
        <p:spPr>
          <a:xfrm rot="5400000">
            <a:off x="4778586" y="6233161"/>
            <a:ext cx="216747" cy="2258"/>
          </a:xfrm>
          <a:prstGeom prst="line">
            <a:avLst/>
          </a:prstGeom>
          <a:ln/>
        </p:spPr>
        <p:style>
          <a:lnRef idx="1">
            <a:schemeClr val="accent4"/>
          </a:lnRef>
          <a:fillRef idx="2">
            <a:schemeClr val="accent4"/>
          </a:fillRef>
          <a:effectRef idx="1">
            <a:schemeClr val="accent4"/>
          </a:effectRef>
          <a:fontRef idx="minor">
            <a:schemeClr val="dk1"/>
          </a:fontRef>
        </p:style>
      </p:cxnSp>
      <p:cxnSp>
        <p:nvCxnSpPr>
          <p:cNvPr id="15" name="Straight Connector 14"/>
          <p:cNvCxnSpPr>
            <a:stCxn id="10" idx="2"/>
            <a:endCxn id="12" idx="0"/>
          </p:cNvCxnSpPr>
          <p:nvPr/>
        </p:nvCxnSpPr>
        <p:spPr>
          <a:xfrm rot="5400000">
            <a:off x="4778586" y="6800088"/>
            <a:ext cx="216747" cy="2258"/>
          </a:xfrm>
          <a:prstGeom prst="line">
            <a:avLst/>
          </a:prstGeom>
          <a:ln/>
        </p:spPr>
        <p:style>
          <a:lnRef idx="1">
            <a:schemeClr val="accent4"/>
          </a:lnRef>
          <a:fillRef idx="2">
            <a:schemeClr val="accent4"/>
          </a:fillRef>
          <a:effectRef idx="1">
            <a:schemeClr val="accent4"/>
          </a:effectRef>
          <a:fontRef idx="minor">
            <a:schemeClr val="dk1"/>
          </a:fontRef>
        </p:style>
      </p:cxnSp>
      <p:cxnSp>
        <p:nvCxnSpPr>
          <p:cNvPr id="16" name="Straight Connector 15"/>
          <p:cNvCxnSpPr>
            <a:stCxn id="13" idx="0"/>
            <a:endCxn id="12" idx="2"/>
          </p:cNvCxnSpPr>
          <p:nvPr/>
        </p:nvCxnSpPr>
        <p:spPr>
          <a:xfrm rot="5400000" flipH="1" flipV="1">
            <a:off x="4778586" y="7341955"/>
            <a:ext cx="216747" cy="2258"/>
          </a:xfrm>
          <a:prstGeom prst="line">
            <a:avLst/>
          </a:prstGeom>
          <a:ln/>
        </p:spPr>
        <p:style>
          <a:lnRef idx="1">
            <a:schemeClr val="accent4"/>
          </a:lnRef>
          <a:fillRef idx="2">
            <a:schemeClr val="accent4"/>
          </a:fillRef>
          <a:effectRef idx="1">
            <a:schemeClr val="accent4"/>
          </a:effectRef>
          <a:fontRef idx="minor">
            <a:schemeClr val="dk1"/>
          </a:fontRef>
        </p:style>
      </p:cxnSp>
      <p:sp>
        <p:nvSpPr>
          <p:cNvPr id="17" name="Rounded Rectangle 16"/>
          <p:cNvSpPr/>
          <p:nvPr/>
        </p:nvSpPr>
        <p:spPr bwMode="auto">
          <a:xfrm>
            <a:off x="3911600" y="5799667"/>
            <a:ext cx="1950720" cy="32512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30040" tIns="65020" rIns="130040" bIns="65020" numCol="1" rtlCol="0" anchor="ctr" anchorCtr="0" compatLnSpc="1">
            <a:prstTxWarp prst="textNoShape">
              <a:avLst/>
            </a:prstTxWarp>
          </a:bodyPr>
          <a:lstStyle/>
          <a:p>
            <a:pPr defTabSz="1300032"/>
            <a:r>
              <a:rPr lang="en-US" sz="1400" b="1" dirty="0">
                <a:solidFill>
                  <a:schemeClr val="tx1">
                    <a:lumMod val="10000"/>
                  </a:schemeClr>
                </a:solidFill>
                <a:latin typeface="Segoe" pitchFamily="34" charset="0"/>
              </a:rPr>
              <a:t>Most Popular</a:t>
            </a:r>
          </a:p>
        </p:txBody>
      </p:sp>
      <p:cxnSp>
        <p:nvCxnSpPr>
          <p:cNvPr id="18" name="Straight Connector 17"/>
          <p:cNvCxnSpPr>
            <a:stCxn id="11" idx="2"/>
            <a:endCxn id="17" idx="0"/>
          </p:cNvCxnSpPr>
          <p:nvPr/>
        </p:nvCxnSpPr>
        <p:spPr>
          <a:xfrm rot="5400000">
            <a:off x="4778586" y="5691294"/>
            <a:ext cx="216747" cy="2258"/>
          </a:xfrm>
          <a:prstGeom prst="line">
            <a:avLst/>
          </a:prstGeom>
          <a:ln/>
        </p:spPr>
        <p:style>
          <a:lnRef idx="1">
            <a:schemeClr val="accent4"/>
          </a:lnRef>
          <a:fillRef idx="2">
            <a:schemeClr val="accent4"/>
          </a:fillRef>
          <a:effectRef idx="1">
            <a:schemeClr val="accent4"/>
          </a:effectRef>
          <a:fontRef idx="minor">
            <a:schemeClr val="dk1"/>
          </a:fontRef>
        </p:style>
      </p:cxnSp>
      <p:sp>
        <p:nvSpPr>
          <p:cNvPr id="19" name="Rounded Rectangle 18"/>
          <p:cNvSpPr/>
          <p:nvPr/>
        </p:nvSpPr>
        <p:spPr bwMode="auto">
          <a:xfrm>
            <a:off x="7714827" y="708321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Business</a:t>
            </a:r>
          </a:p>
        </p:txBody>
      </p:sp>
      <p:sp>
        <p:nvSpPr>
          <p:cNvPr id="20" name="Rounded Rectangle 19"/>
          <p:cNvSpPr/>
          <p:nvPr/>
        </p:nvSpPr>
        <p:spPr bwMode="auto">
          <a:xfrm>
            <a:off x="7714827" y="740833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Communications</a:t>
            </a:r>
          </a:p>
        </p:txBody>
      </p:sp>
      <p:sp>
        <p:nvSpPr>
          <p:cNvPr id="21" name="Rounded Rectangle 20"/>
          <p:cNvSpPr/>
          <p:nvPr/>
        </p:nvSpPr>
        <p:spPr bwMode="auto">
          <a:xfrm>
            <a:off x="7714827" y="773345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Games</a:t>
            </a:r>
          </a:p>
        </p:txBody>
      </p:sp>
      <p:sp>
        <p:nvSpPr>
          <p:cNvPr id="22" name="Rounded Rectangle 21"/>
          <p:cNvSpPr/>
          <p:nvPr/>
        </p:nvSpPr>
        <p:spPr bwMode="auto">
          <a:xfrm>
            <a:off x="7714827" y="805857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Education</a:t>
            </a:r>
          </a:p>
        </p:txBody>
      </p:sp>
      <p:sp>
        <p:nvSpPr>
          <p:cNvPr id="23" name="Rounded Rectangle 22"/>
          <p:cNvSpPr/>
          <p:nvPr/>
        </p:nvSpPr>
        <p:spPr bwMode="auto">
          <a:xfrm>
            <a:off x="7714827" y="838369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Entertainment</a:t>
            </a:r>
          </a:p>
        </p:txBody>
      </p:sp>
      <p:sp>
        <p:nvSpPr>
          <p:cNvPr id="24" name="Rounded Rectangle 23"/>
          <p:cNvSpPr/>
          <p:nvPr/>
        </p:nvSpPr>
        <p:spPr bwMode="auto">
          <a:xfrm>
            <a:off x="7714827" y="870881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Finance</a:t>
            </a:r>
          </a:p>
        </p:txBody>
      </p:sp>
      <p:sp>
        <p:nvSpPr>
          <p:cNvPr id="25" name="Rounded Rectangle 24"/>
          <p:cNvSpPr/>
          <p:nvPr/>
        </p:nvSpPr>
        <p:spPr bwMode="auto">
          <a:xfrm>
            <a:off x="9448800" y="708321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Health &amp; Fitness</a:t>
            </a:r>
          </a:p>
        </p:txBody>
      </p:sp>
      <p:sp>
        <p:nvSpPr>
          <p:cNvPr id="26" name="Rounded Rectangle 25"/>
          <p:cNvSpPr/>
          <p:nvPr/>
        </p:nvSpPr>
        <p:spPr bwMode="auto">
          <a:xfrm>
            <a:off x="9448800" y="740833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Lifestyle</a:t>
            </a:r>
          </a:p>
        </p:txBody>
      </p:sp>
      <p:sp>
        <p:nvSpPr>
          <p:cNvPr id="27" name="Rounded Rectangle 26"/>
          <p:cNvSpPr/>
          <p:nvPr/>
        </p:nvSpPr>
        <p:spPr bwMode="auto">
          <a:xfrm>
            <a:off x="9448800" y="773345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Music &amp; Video</a:t>
            </a:r>
          </a:p>
        </p:txBody>
      </p:sp>
      <p:sp>
        <p:nvSpPr>
          <p:cNvPr id="28" name="Rounded Rectangle 27"/>
          <p:cNvSpPr/>
          <p:nvPr/>
        </p:nvSpPr>
        <p:spPr bwMode="auto">
          <a:xfrm>
            <a:off x="9448800" y="805857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Productivity</a:t>
            </a:r>
          </a:p>
        </p:txBody>
      </p:sp>
      <p:sp>
        <p:nvSpPr>
          <p:cNvPr id="29" name="Rounded Rectangle 28"/>
          <p:cNvSpPr/>
          <p:nvPr/>
        </p:nvSpPr>
        <p:spPr bwMode="auto">
          <a:xfrm>
            <a:off x="9448800" y="838369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Travel</a:t>
            </a:r>
          </a:p>
        </p:txBody>
      </p:sp>
      <p:sp>
        <p:nvSpPr>
          <p:cNvPr id="30" name="Rounded Rectangle 29"/>
          <p:cNvSpPr/>
          <p:nvPr/>
        </p:nvSpPr>
        <p:spPr bwMode="auto">
          <a:xfrm>
            <a:off x="9448800" y="870881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Utilities</a:t>
            </a:r>
          </a:p>
        </p:txBody>
      </p:sp>
      <p:sp>
        <p:nvSpPr>
          <p:cNvPr id="31" name="Rounded Rectangle 30"/>
          <p:cNvSpPr/>
          <p:nvPr/>
        </p:nvSpPr>
        <p:spPr bwMode="auto">
          <a:xfrm>
            <a:off x="9448800" y="9033932"/>
            <a:ext cx="1625600" cy="216747"/>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30040" tIns="65020" rIns="130040" bIns="65020" numCol="1" rtlCol="0" anchor="ctr" anchorCtr="0" compatLnSpc="1">
            <a:prstTxWarp prst="textNoShape">
              <a:avLst/>
            </a:prstTxWarp>
          </a:bodyPr>
          <a:lstStyle/>
          <a:p>
            <a:pPr defTabSz="1300032"/>
            <a:r>
              <a:rPr lang="en-US" sz="1100" dirty="0">
                <a:solidFill>
                  <a:schemeClr val="tx1">
                    <a:lumMod val="10000"/>
                  </a:schemeClr>
                </a:solidFill>
                <a:latin typeface="Segoe" pitchFamily="34" charset="0"/>
              </a:rPr>
              <a:t>others…</a:t>
            </a:r>
          </a:p>
        </p:txBody>
      </p:sp>
      <p:sp>
        <p:nvSpPr>
          <p:cNvPr id="34" name="Right Brace 33"/>
          <p:cNvSpPr/>
          <p:nvPr/>
        </p:nvSpPr>
        <p:spPr>
          <a:xfrm rot="16200000">
            <a:off x="9047560" y="4969934"/>
            <a:ext cx="650240" cy="3359573"/>
          </a:xfrm>
          <a:prstGeom prst="rightBrace">
            <a:avLst>
              <a:gd name="adj1" fmla="val 8333"/>
              <a:gd name="adj2" fmla="val 50000"/>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lIns="130046" tIns="65023" rIns="130046" bIns="65023" rtlCol="0" anchor="ctr"/>
          <a:lstStyle/>
          <a:p>
            <a:pPr algn="ctr"/>
            <a:endParaRPr lang="en-US"/>
          </a:p>
        </p:txBody>
      </p:sp>
      <p:cxnSp>
        <p:nvCxnSpPr>
          <p:cNvPr id="39" name="Shape 38"/>
          <p:cNvCxnSpPr>
            <a:stCxn id="12" idx="3"/>
            <a:endCxn id="34" idx="1"/>
          </p:cNvCxnSpPr>
          <p:nvPr/>
        </p:nvCxnSpPr>
        <p:spPr>
          <a:xfrm flipV="1">
            <a:off x="5862320" y="6324601"/>
            <a:ext cx="3510361" cy="746420"/>
          </a:xfrm>
          <a:prstGeom prst="bentConnector4">
            <a:avLst>
              <a:gd name="adj1" fmla="val 23851"/>
              <a:gd name="adj2" fmla="val 146605"/>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Right Brace 41"/>
          <p:cNvSpPr/>
          <p:nvPr/>
        </p:nvSpPr>
        <p:spPr>
          <a:xfrm rot="10800000">
            <a:off x="3152986" y="4754334"/>
            <a:ext cx="650240" cy="3018065"/>
          </a:xfrm>
          <a:prstGeom prst="rightBrace">
            <a:avLst>
              <a:gd name="adj1" fmla="val 8333"/>
              <a:gd name="adj2" fmla="val 50000"/>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lIns="130046" tIns="65023" rIns="130046" bIns="65023" rtlCol="0" anchor="ctr"/>
          <a:lstStyle/>
          <a:p>
            <a:pPr algn="ctr"/>
            <a:endParaRPr lang="en-US"/>
          </a:p>
        </p:txBody>
      </p:sp>
      <p:sp>
        <p:nvSpPr>
          <p:cNvPr id="43" name="Rounded Rectangle 42"/>
          <p:cNvSpPr/>
          <p:nvPr/>
        </p:nvSpPr>
        <p:spPr bwMode="auto">
          <a:xfrm>
            <a:off x="985520" y="6053328"/>
            <a:ext cx="1950720" cy="32512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30040" tIns="65020" rIns="130040" bIns="65020" numCol="1" rtlCol="0" anchor="ctr" anchorCtr="0" compatLnSpc="1">
            <a:prstTxWarp prst="textNoShape">
              <a:avLst/>
            </a:prstTxWarp>
          </a:bodyPr>
          <a:lstStyle/>
          <a:p>
            <a:pPr defTabSz="1300032"/>
            <a:r>
              <a:rPr lang="en-US" sz="1400" b="1" dirty="0">
                <a:solidFill>
                  <a:schemeClr val="tx1">
                    <a:lumMod val="10000"/>
                  </a:schemeClr>
                </a:solidFill>
                <a:latin typeface="Segoe" pitchFamily="34" charset="0"/>
              </a:rPr>
              <a:t>Managed Code</a:t>
            </a:r>
          </a:p>
        </p:txBody>
      </p:sp>
      <p:sp>
        <p:nvSpPr>
          <p:cNvPr id="44" name="Rounded Rectangle 43"/>
          <p:cNvSpPr/>
          <p:nvPr/>
        </p:nvSpPr>
        <p:spPr bwMode="auto">
          <a:xfrm>
            <a:off x="985520" y="6595194"/>
            <a:ext cx="1950720" cy="32512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30040" tIns="65020" rIns="130040" bIns="65020" numCol="1" rtlCol="0" anchor="ctr" anchorCtr="0" compatLnSpc="1">
            <a:prstTxWarp prst="textNoShape">
              <a:avLst/>
            </a:prstTxWarp>
          </a:bodyPr>
          <a:lstStyle/>
          <a:p>
            <a:pPr defTabSz="1300032"/>
            <a:r>
              <a:rPr lang="en-US" sz="1400" b="1" dirty="0">
                <a:solidFill>
                  <a:schemeClr val="tx1">
                    <a:lumMod val="10000"/>
                  </a:schemeClr>
                </a:solidFill>
                <a:latin typeface="Segoe" pitchFamily="34" charset="0"/>
              </a:rPr>
              <a:t>Widgets</a:t>
            </a:r>
          </a:p>
        </p:txBody>
      </p:sp>
      <p:sp>
        <p:nvSpPr>
          <p:cNvPr id="45" name="Rounded Rectangle 44"/>
          <p:cNvSpPr/>
          <p:nvPr/>
        </p:nvSpPr>
        <p:spPr bwMode="auto">
          <a:xfrm>
            <a:off x="985520" y="5486400"/>
            <a:ext cx="1950720" cy="32512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30040" tIns="65020" rIns="130040" bIns="65020" numCol="1" rtlCol="0" anchor="ctr" anchorCtr="0" compatLnSpc="1">
            <a:prstTxWarp prst="textNoShape">
              <a:avLst/>
            </a:prstTxWarp>
          </a:bodyPr>
          <a:lstStyle/>
          <a:p>
            <a:pPr defTabSz="1300032"/>
            <a:r>
              <a:rPr lang="en-US" sz="1400" b="1" dirty="0">
                <a:solidFill>
                  <a:schemeClr val="tx1">
                    <a:lumMod val="10000"/>
                  </a:schemeClr>
                </a:solidFill>
                <a:latin typeface="Segoe" pitchFamily="34" charset="0"/>
              </a:rPr>
              <a:t>Native Code</a:t>
            </a:r>
          </a:p>
        </p:txBody>
      </p:sp>
      <p:sp>
        <p:nvSpPr>
          <p:cNvPr id="32" name="Title 72"/>
          <p:cNvSpPr txBox="1">
            <a:spLocks/>
          </p:cNvSpPr>
          <p:nvPr/>
        </p:nvSpPr>
        <p:spPr>
          <a:xfrm>
            <a:off x="1893146" y="180454"/>
            <a:ext cx="11010054" cy="103874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75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Catalog Architecture</a:t>
            </a:r>
            <a:endParaRPr lang="en-US" sz="75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
        <p:nvSpPr>
          <p:cNvPr id="33" name="Rounded Rectangle 32"/>
          <p:cNvSpPr/>
          <p:nvPr/>
        </p:nvSpPr>
        <p:spPr bwMode="auto">
          <a:xfrm>
            <a:off x="3911600" y="4704080"/>
            <a:ext cx="1950720" cy="32512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30040" tIns="65020" rIns="130040" bIns="65020" numCol="1" rtlCol="0" anchor="ctr" anchorCtr="0" compatLnSpc="1">
            <a:prstTxWarp prst="textNoShape">
              <a:avLst/>
            </a:prstTxWarp>
          </a:bodyPr>
          <a:lstStyle/>
          <a:p>
            <a:pPr defTabSz="1300032"/>
            <a:r>
              <a:rPr lang="en-US" sz="1400" b="1" dirty="0" smtClean="0">
                <a:solidFill>
                  <a:schemeClr val="tx1">
                    <a:lumMod val="10000"/>
                  </a:schemeClr>
                </a:solidFill>
                <a:latin typeface="Segoe" pitchFamily="34" charset="0"/>
              </a:rPr>
              <a:t>Mobile Operator</a:t>
            </a:r>
            <a:endParaRPr lang="en-US" sz="1400" b="1" dirty="0">
              <a:solidFill>
                <a:schemeClr val="tx1">
                  <a:lumMod val="10000"/>
                </a:schemeClr>
              </a:solidFill>
              <a:latin typeface="Segoe" pitchFamily="34" charset="0"/>
            </a:endParaRPr>
          </a:p>
        </p:txBody>
      </p:sp>
      <p:cxnSp>
        <p:nvCxnSpPr>
          <p:cNvPr id="35" name="Straight Connector 34"/>
          <p:cNvCxnSpPr/>
          <p:nvPr/>
        </p:nvCxnSpPr>
        <p:spPr>
          <a:xfrm rot="5400000">
            <a:off x="4792697" y="5136445"/>
            <a:ext cx="216747" cy="2258"/>
          </a:xfrm>
          <a:prstGeom prst="line">
            <a:avLst/>
          </a:prstGeom>
          <a:ln/>
        </p:spPr>
        <p:style>
          <a:lnRef idx="1">
            <a:schemeClr val="accent4"/>
          </a:lnRef>
          <a:fillRef idx="2">
            <a:schemeClr val="accent4"/>
          </a:fillRef>
          <a:effectRef idx="1">
            <a:schemeClr val="accent4"/>
          </a:effectRef>
          <a:fontRef idx="minor">
            <a:schemeClr val="dk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0"/>
                            </p:stCondLst>
                            <p:childTnLst>
                              <p:par>
                                <p:cTn id="32" presetID="37"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anim calcmode="lin" valueType="num">
                                      <p:cBhvr>
                                        <p:cTn id="35" dur="500" fill="hold"/>
                                        <p:tgtEl>
                                          <p:spTgt spid="32"/>
                                        </p:tgtEl>
                                        <p:attrNameLst>
                                          <p:attrName>ppt_x</p:attrName>
                                        </p:attrNameLst>
                                      </p:cBhvr>
                                      <p:tavLst>
                                        <p:tav tm="0">
                                          <p:val>
                                            <p:strVal val="#ppt_x"/>
                                          </p:val>
                                        </p:tav>
                                        <p:tav tm="100000">
                                          <p:val>
                                            <p:strVal val="#ppt_x"/>
                                          </p:val>
                                        </p:tav>
                                      </p:tavLst>
                                    </p:anim>
                                    <p:anim calcmode="lin" valueType="num">
                                      <p:cBhvr>
                                        <p:cTn id="36" dur="450" decel="100000" fill="hold"/>
                                        <p:tgtEl>
                                          <p:spTgt spid="32"/>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jobruno\Desktop\portal comps\ICON_SkyMarket_DevelopGraphic.png"/>
          <p:cNvPicPr>
            <a:picLocks noChangeAspect="1" noChangeArrowheads="1"/>
          </p:cNvPicPr>
          <p:nvPr/>
        </p:nvPicPr>
        <p:blipFill>
          <a:blip r:embed="rId3"/>
          <a:srcRect/>
          <a:stretch>
            <a:fillRect/>
          </a:stretch>
        </p:blipFill>
        <p:spPr bwMode="auto">
          <a:xfrm>
            <a:off x="558800" y="2971800"/>
            <a:ext cx="3803689" cy="4713269"/>
          </a:xfrm>
          <a:prstGeom prst="rect">
            <a:avLst/>
          </a:prstGeom>
          <a:noFill/>
          <a:effectLst>
            <a:glow rad="139700">
              <a:schemeClr val="accent1">
                <a:satMod val="175000"/>
                <a:alpha val="40000"/>
              </a:schemeClr>
            </a:glow>
          </a:effectLst>
        </p:spPr>
      </p:pic>
      <p:pic>
        <p:nvPicPr>
          <p:cNvPr id="17" name="Picture 2"/>
          <p:cNvPicPr>
            <a:picLocks noChangeAspect="1" noChangeArrowheads="1"/>
          </p:cNvPicPr>
          <p:nvPr/>
        </p:nvPicPr>
        <p:blipFill>
          <a:blip r:embed="rId4"/>
          <a:srcRect/>
          <a:stretch>
            <a:fillRect/>
          </a:stretch>
        </p:blipFill>
        <p:spPr bwMode="auto">
          <a:xfrm>
            <a:off x="3388902" y="5802867"/>
            <a:ext cx="1762399" cy="1762399"/>
          </a:xfrm>
          <a:prstGeom prst="rect">
            <a:avLst/>
          </a:prstGeom>
          <a:noFill/>
          <a:ln w="9525">
            <a:noFill/>
            <a:miter lim="800000"/>
            <a:headEnd/>
            <a:tailEnd/>
          </a:ln>
          <a:effectLst>
            <a:glow rad="139700">
              <a:schemeClr val="accent1">
                <a:satMod val="175000"/>
                <a:alpha val="40000"/>
              </a:schemeClr>
            </a:glow>
          </a:effectLst>
        </p:spPr>
      </p:pic>
      <p:sp>
        <p:nvSpPr>
          <p:cNvPr id="6" name="Title 72"/>
          <p:cNvSpPr txBox="1">
            <a:spLocks/>
          </p:cNvSpPr>
          <p:nvPr/>
        </p:nvSpPr>
        <p:spPr>
          <a:xfrm>
            <a:off x="1893146" y="180454"/>
            <a:ext cx="11010054" cy="1038746"/>
          </a:xfrm>
          <a:prstGeom prst="rect">
            <a:avLst/>
          </a:prstGeom>
        </p:spPr>
        <p:txBody>
          <a:bodyPr vert="horz" wrap="square" lIns="0" tIns="0" rIns="0" bIns="0" rtlCol="0" anchor="t">
            <a:spAutoFit/>
          </a:bodyPr>
          <a:lstStyle/>
          <a:p>
            <a:pPr algn="l" defTabSz="1300407" fontAlgn="auto">
              <a:lnSpc>
                <a:spcPct val="90000"/>
              </a:lnSpc>
              <a:spcAft>
                <a:spcPts val="0"/>
              </a:spcAft>
              <a:defRPr/>
            </a:pPr>
            <a:r>
              <a:rPr lang="en-US" sz="7500" b="1" spc="-213" dirty="0" smtClean="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rPr>
              <a:t>Value Proposition</a:t>
            </a:r>
            <a:endParaRPr lang="en-US" sz="7500" b="1" spc="-213" dirty="0">
              <a:ln w="3175">
                <a:noFill/>
              </a:ln>
              <a:solidFill>
                <a:schemeClr val="bg1"/>
              </a:solidFill>
              <a:effectLst>
                <a:outerShdw blurRad="50800" dist="38100" dir="2700000" algn="tl" rotWithShape="0">
                  <a:prstClr val="black">
                    <a:alpha val="40000"/>
                  </a:prstClr>
                </a:outerShdw>
              </a:effectLst>
              <a:latin typeface="Segoe Condensed" pitchFamily="34" charset="0"/>
              <a:ea typeface="+mn-ea"/>
              <a:cs typeface="Arial" charset="0"/>
            </a:endParaRPr>
          </a:p>
        </p:txBody>
      </p:sp>
      <p:sp>
        <p:nvSpPr>
          <p:cNvPr id="7" name="Content Placeholder 2"/>
          <p:cNvSpPr txBox="1">
            <a:spLocks/>
          </p:cNvSpPr>
          <p:nvPr/>
        </p:nvSpPr>
        <p:spPr>
          <a:xfrm>
            <a:off x="5511801" y="3162875"/>
            <a:ext cx="7493000" cy="2171125"/>
          </a:xfrm>
          <a:prstGeom prst="rect">
            <a:avLst/>
          </a:prstGeom>
        </p:spPr>
        <p:txBody>
          <a:bodyPr/>
          <a:lstStyle/>
          <a:p>
            <a:pPr marL="457200" marR="0" lvl="0" indent="-457200" algn="l" defTabSz="914400" rtl="0" eaLnBrk="1" fontAlgn="base" latinLnBrk="0" hangingPunct="1">
              <a:lnSpc>
                <a:spcPct val="90000"/>
              </a:lnSpc>
              <a:spcBef>
                <a:spcPts val="1600"/>
              </a:spcBef>
              <a:spcAft>
                <a:spcPct val="0"/>
              </a:spcAft>
              <a:buClr>
                <a:srgbClr val="009FC3"/>
              </a:buClr>
              <a:buSzPct val="100000"/>
              <a:buFont typeface="Lucida Grande CE" pitchFamily="-32" charset="-18"/>
              <a:buChar char="‣"/>
              <a:tabLst/>
              <a:defRPr/>
            </a:pPr>
            <a:r>
              <a:rPr kumimoji="0" lang="en-US" sz="4400" b="0" i="0" u="none" strike="noStrike" kern="0" cap="none" spc="0" normalizeH="0" baseline="0" noProof="0" dirty="0" smtClean="0">
                <a:ln>
                  <a:noFill/>
                </a:ln>
                <a:solidFill>
                  <a:srgbClr val="131313"/>
                </a:solidFill>
                <a:effectLst/>
                <a:uLnTx/>
                <a:uFillTx/>
                <a:latin typeface="+mn-lt"/>
                <a:ea typeface="+mn-ea"/>
                <a:cs typeface="+mn-cs"/>
                <a:sym typeface="Arial" charset="0"/>
              </a:rPr>
              <a:t>Develop</a:t>
            </a:r>
            <a:r>
              <a:rPr kumimoji="0" lang="en-US" sz="4400" b="0" i="0" u="none" strike="noStrike" kern="0" cap="none" spc="0" normalizeH="0" noProof="0" dirty="0" smtClean="0">
                <a:ln>
                  <a:noFill/>
                </a:ln>
                <a:solidFill>
                  <a:srgbClr val="131313"/>
                </a:solidFill>
                <a:effectLst/>
                <a:uLnTx/>
                <a:uFillTx/>
                <a:latin typeface="+mn-lt"/>
                <a:ea typeface="+mn-ea"/>
                <a:cs typeface="+mn-cs"/>
                <a:sym typeface="Arial" charset="0"/>
              </a:rPr>
              <a:t> with familiar tools.</a:t>
            </a:r>
          </a:p>
          <a:p>
            <a:pPr marL="457200" marR="0" lvl="0" indent="-457200" algn="l" defTabSz="914400" rtl="0" eaLnBrk="1" fontAlgn="base" latinLnBrk="0" hangingPunct="1">
              <a:lnSpc>
                <a:spcPct val="90000"/>
              </a:lnSpc>
              <a:spcBef>
                <a:spcPts val="1600"/>
              </a:spcBef>
              <a:spcAft>
                <a:spcPct val="0"/>
              </a:spcAft>
              <a:buClr>
                <a:srgbClr val="009FC3"/>
              </a:buClr>
              <a:buSzPct val="100000"/>
              <a:buFont typeface="Lucida Grande CE" pitchFamily="-32" charset="-18"/>
              <a:buChar char="‣"/>
              <a:tabLst/>
              <a:defRPr/>
            </a:pPr>
            <a:r>
              <a:rPr lang="en-US" sz="4400" kern="0" baseline="0" dirty="0" smtClean="0">
                <a:solidFill>
                  <a:srgbClr val="131313"/>
                </a:solidFill>
                <a:latin typeface="+mn-lt"/>
                <a:ea typeface="+mn-ea"/>
                <a:sym typeface="Arial" charset="0"/>
              </a:rPr>
              <a:t>Simple</a:t>
            </a:r>
            <a:r>
              <a:rPr lang="en-US" sz="4400" kern="0" dirty="0" smtClean="0">
                <a:solidFill>
                  <a:srgbClr val="131313"/>
                </a:solidFill>
                <a:latin typeface="+mn-lt"/>
                <a:ea typeface="+mn-ea"/>
                <a:sym typeface="Arial" charset="0"/>
              </a:rPr>
              <a:t> and transparent publishing process.</a:t>
            </a:r>
          </a:p>
          <a:p>
            <a:pPr marL="457200" marR="0" lvl="0" indent="-457200" algn="l" defTabSz="914400" rtl="0" eaLnBrk="1" fontAlgn="base" latinLnBrk="0" hangingPunct="1">
              <a:lnSpc>
                <a:spcPct val="90000"/>
              </a:lnSpc>
              <a:spcBef>
                <a:spcPts val="1600"/>
              </a:spcBef>
              <a:spcAft>
                <a:spcPct val="0"/>
              </a:spcAft>
              <a:buClr>
                <a:srgbClr val="009FC3"/>
              </a:buClr>
              <a:buSzPct val="100000"/>
              <a:buFont typeface="Lucida Grande CE" pitchFamily="-32" charset="-18"/>
              <a:buChar char="‣"/>
              <a:tabLst/>
              <a:defRPr/>
            </a:pPr>
            <a:r>
              <a:rPr kumimoji="0" lang="en-US" sz="4400" b="0" i="0" u="none" strike="noStrike" kern="0" cap="none" spc="0" normalizeH="0" baseline="0" noProof="0" dirty="0" smtClean="0">
                <a:ln>
                  <a:noFill/>
                </a:ln>
                <a:solidFill>
                  <a:srgbClr val="131313"/>
                </a:solidFill>
                <a:effectLst/>
                <a:uLnTx/>
                <a:uFillTx/>
                <a:latin typeface="+mn-lt"/>
                <a:ea typeface="+mn-ea"/>
                <a:cs typeface="+mn-cs"/>
                <a:sym typeface="Arial" charset="0"/>
              </a:rPr>
              <a:t>Reach</a:t>
            </a:r>
            <a:r>
              <a:rPr kumimoji="0" lang="en-US" sz="4400" b="0" i="0" u="none" strike="noStrike" kern="0" cap="none" spc="0" normalizeH="0" noProof="0" dirty="0" smtClean="0">
                <a:ln>
                  <a:noFill/>
                </a:ln>
                <a:solidFill>
                  <a:srgbClr val="131313"/>
                </a:solidFill>
                <a:effectLst/>
                <a:uLnTx/>
                <a:uFillTx/>
                <a:latin typeface="+mn-lt"/>
                <a:ea typeface="+mn-ea"/>
                <a:cs typeface="+mn-cs"/>
                <a:sym typeface="Arial" charset="0"/>
              </a:rPr>
              <a:t> all Windows Phone users.</a:t>
            </a:r>
          </a:p>
          <a:p>
            <a:pPr marL="457200" marR="0" lvl="0" indent="-457200" algn="l" defTabSz="914400" rtl="0" eaLnBrk="1" fontAlgn="base" latinLnBrk="0" hangingPunct="1">
              <a:lnSpc>
                <a:spcPct val="90000"/>
              </a:lnSpc>
              <a:spcBef>
                <a:spcPts val="1600"/>
              </a:spcBef>
              <a:spcAft>
                <a:spcPct val="0"/>
              </a:spcAft>
              <a:buClr>
                <a:srgbClr val="009FC3"/>
              </a:buClr>
              <a:buSzPct val="100000"/>
              <a:buFont typeface="Lucida Grande CE" pitchFamily="-32" charset="-18"/>
              <a:buChar char="‣"/>
              <a:tabLst/>
              <a:defRPr/>
            </a:pPr>
            <a:r>
              <a:rPr lang="en-US" sz="4400" kern="0" baseline="0" dirty="0" smtClean="0">
                <a:solidFill>
                  <a:srgbClr val="131313"/>
                </a:solidFill>
                <a:latin typeface="+mn-lt"/>
                <a:ea typeface="+mn-ea"/>
                <a:sym typeface="Arial" charset="0"/>
              </a:rPr>
              <a:t>Strong</a:t>
            </a:r>
            <a:r>
              <a:rPr lang="en-US" sz="4400" kern="0" dirty="0" smtClean="0">
                <a:solidFill>
                  <a:srgbClr val="131313"/>
                </a:solidFill>
                <a:latin typeface="+mn-lt"/>
                <a:ea typeface="+mn-ea"/>
                <a:sym typeface="Arial" charset="0"/>
              </a:rPr>
              <a:t> ROI.</a:t>
            </a:r>
            <a:endParaRPr kumimoji="0" lang="en-US" sz="4400" b="0" i="0" u="none" strike="noStrike" kern="0" cap="none" spc="0" normalizeH="0" baseline="0" noProof="0" dirty="0">
              <a:ln>
                <a:noFill/>
              </a:ln>
              <a:solidFill>
                <a:srgbClr val="131313"/>
              </a:solidFill>
              <a:effectLst/>
              <a:uLnTx/>
              <a:uFillTx/>
              <a:latin typeface="+mn-lt"/>
              <a:ea typeface="+mn-ea"/>
              <a:cs typeface="+mn-cs"/>
              <a:sym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2522962"/>
            <a:ext cx="13004800" cy="2462212"/>
          </a:xfrm>
          <a:prstGeom prst="rect">
            <a:avLst/>
          </a:prstGeom>
          <a:effectLst>
            <a:outerShdw blurRad="50800" dist="50800" dir="5400000" algn="ctr" rotWithShape="0">
              <a:srgbClr val="000000"/>
            </a:outerShdw>
          </a:effectLst>
        </p:spPr>
        <p:txBody>
          <a:bodyPr lIns="130046" tIns="65023" rIns="130046" bIns="65023"/>
          <a:lstStyle/>
          <a:p>
            <a:pPr defTabSz="1300407" fontAlgn="auto">
              <a:lnSpc>
                <a:spcPct val="90000"/>
              </a:lnSpc>
              <a:spcAft>
                <a:spcPts val="0"/>
              </a:spcAft>
              <a:defRPr/>
            </a:pPr>
            <a:r>
              <a:rPr lang="en-US" sz="19900" b="1" spc="-213" dirty="0">
                <a:ln w="3175">
                  <a:noFill/>
                </a:ln>
                <a:solidFill>
                  <a:srgbClr val="1EA7D2"/>
                </a:solidFill>
                <a:latin typeface="Segoe" pitchFamily="34" charset="0"/>
                <a:ea typeface="+mn-ea"/>
                <a:cs typeface="Arial" charset="0"/>
              </a:rPr>
              <a:t>Familiar</a:t>
            </a:r>
          </a:p>
          <a:p>
            <a:pPr defTabSz="1300407" fontAlgn="auto">
              <a:lnSpc>
                <a:spcPct val="90000"/>
              </a:lnSpc>
              <a:spcAft>
                <a:spcPts val="0"/>
              </a:spcAft>
              <a:defRPr/>
            </a:pPr>
            <a:r>
              <a:rPr lang="en-US" sz="19900" b="1" spc="-213" dirty="0">
                <a:ln w="3175">
                  <a:noFill/>
                </a:ln>
                <a:solidFill>
                  <a:srgbClr val="1EA7D2"/>
                </a:solidFill>
                <a:latin typeface="Segoe" pitchFamily="34" charset="0"/>
                <a:cs typeface="Arial" charset="0"/>
              </a:rPr>
              <a:t>Tools</a:t>
            </a:r>
            <a:endParaRPr lang="en-US" sz="19900" b="1" spc="-213" dirty="0">
              <a:ln w="3175">
                <a:noFill/>
              </a:ln>
              <a:solidFill>
                <a:srgbClr val="1EA7D2"/>
              </a:solidFill>
              <a:latin typeface="Segoe" pitchFamily="34" charset="0"/>
              <a:ea typeface="+mn-ea"/>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4.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2">
  <a:themeElements>
    <a:clrScheme name="Title &amp; Subtitl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2">
      <a:majorFont>
        <a:latin typeface="Arial"/>
        <a:ea typeface="ヒラギノ角ゴ ProN W6"/>
        <a:cs typeface=""/>
      </a:majorFont>
      <a:minorFont>
        <a:latin typeface="Arial"/>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32" charset="0"/>
            <a:ea typeface="ヒラギノ角ゴ ProN W3" pitchFamily="-32" charset="-128"/>
            <a:sym typeface="GillSans" pitchFamily="-3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32" charset="0"/>
            <a:ea typeface="ヒラギノ角ゴ ProN W3" pitchFamily="-32" charset="-128"/>
            <a:sym typeface="GillSans" pitchFamily="-32" charset="0"/>
          </a:defRPr>
        </a:defPPr>
      </a:lstStyle>
    </a:lnDef>
  </a:objectDefaults>
  <a:extraClrSchemeLst>
    <a:extraClrScheme>
      <a:clrScheme name="Title &amp; Subtitl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2">
  <a:themeElements>
    <a:clrScheme name="Title &amp; Bullets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2">
      <a:majorFont>
        <a:latin typeface="Arial"/>
        <a:ea typeface="ヒラギノ角ゴ ProN W6"/>
        <a:cs typeface=""/>
      </a:majorFont>
      <a:minorFont>
        <a:latin typeface="Arial"/>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32" charset="0"/>
            <a:ea typeface="ヒラギノ角ゴ ProN W3" pitchFamily="-32" charset="-128"/>
            <a:sym typeface="GillSans" pitchFamily="-3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Sans" pitchFamily="-32" charset="0"/>
            <a:ea typeface="ヒラギノ角ゴ ProN W3" pitchFamily="-32" charset="-128"/>
            <a:sym typeface="GillSans" pitchFamily="-32" charset="0"/>
          </a:defRPr>
        </a:defPPr>
      </a:lstStyle>
    </a:lnDef>
  </a:objectDefaults>
  <a:extraClrSchemeLst>
    <a:extraClrScheme>
      <a:clrScheme name="Title &amp; Bullets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Pages>0</Pages>
  <Words>1710</Words>
  <Characters>0</Characters>
  <PresentationFormat>Custom</PresentationFormat>
  <Lines>0</Lines>
  <Paragraphs>322</Paragraphs>
  <Slides>24</Slides>
  <Notes>18</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Title &amp; Subtitle 2</vt:lpstr>
      <vt:lpstr>Title &amp; Bullets 2</vt:lpstr>
      <vt:lpstr>Slide 1</vt:lpstr>
      <vt:lpstr>Slide 2</vt:lpstr>
      <vt:lpstr>Mobile Operator Partnerships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jobruno</dc:creator>
  <cp:lastModifiedBy>John Bruno (SKYLINE)</cp:lastModifiedBy>
  <cp:revision>28</cp:revision>
  <dcterms:modified xsi:type="dcterms:W3CDTF">2009-03-31T20:37:08Z</dcterms:modified>
</cp:coreProperties>
</file>