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80" r:id="rId6"/>
    <p:sldMasterId id="2147493493" r:id="rId7"/>
    <p:sldMasterId id="2147493506" r:id="rId8"/>
  </p:sldMasterIdLst>
  <p:notesMasterIdLst>
    <p:notesMasterId r:id="rId63"/>
  </p:notesMasterIdLst>
  <p:handoutMasterIdLst>
    <p:handoutMasterId r:id="rId64"/>
  </p:handoutMasterIdLst>
  <p:sldIdLst>
    <p:sldId id="264" r:id="rId9"/>
    <p:sldId id="258" r:id="rId10"/>
    <p:sldId id="259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65" r:id="rId23"/>
    <p:sldId id="276" r:id="rId24"/>
    <p:sldId id="278" r:id="rId25"/>
    <p:sldId id="275" r:id="rId26"/>
    <p:sldId id="281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92" r:id="rId38"/>
    <p:sldId id="289" r:id="rId39"/>
    <p:sldId id="294" r:id="rId40"/>
    <p:sldId id="308" r:id="rId41"/>
    <p:sldId id="309" r:id="rId42"/>
    <p:sldId id="310" r:id="rId43"/>
    <p:sldId id="311" r:id="rId44"/>
    <p:sldId id="312" r:id="rId45"/>
    <p:sldId id="314" r:id="rId46"/>
    <p:sldId id="315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288" r:id="rId56"/>
    <p:sldId id="303" r:id="rId57"/>
    <p:sldId id="307" r:id="rId58"/>
    <p:sldId id="313" r:id="rId59"/>
    <p:sldId id="304" r:id="rId60"/>
    <p:sldId id="305" r:id="rId61"/>
    <p:sldId id="306" r:id="rId6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50D"/>
    <a:srgbClr val="2E5A12"/>
    <a:srgbClr val="62BF27"/>
    <a:srgbClr val="FF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74010" autoAdjust="0"/>
  </p:normalViewPr>
  <p:slideViewPr>
    <p:cSldViewPr snapToGrid="0" snapToObjects="1">
      <p:cViewPr varScale="1">
        <p:scale>
          <a:sx n="174" d="100"/>
          <a:sy n="174" d="100"/>
        </p:scale>
        <p:origin x="-8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51828-385B-ED4C-B6AF-44C547783346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2810-3F94-B44D-BBF8-C2C9919F8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C1C3F-86C1-A14C-B36F-9A3951EB5F8E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8A17-B85D-7347-BBD1-9F32F1C7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Let’s talk about the past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Tight</a:t>
            </a:r>
            <a:r>
              <a:rPr lang="en-US" baseline="0" dirty="0" smtClean="0"/>
              <a:t> coupling between data models and business logic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Operationally hard to deploy/trouble</a:t>
            </a:r>
            <a:r>
              <a:rPr lang="en-US" baseline="0" dirty="0" smtClean="0"/>
              <a:t>shoot/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Delayed time to market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C798F-4854-B34D-8ABC-E77534FC1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Request attributes are</a:t>
            </a:r>
            <a:r>
              <a:rPr lang="en-US" baseline="0" dirty="0" smtClean="0"/>
              <a:t> read and route destination is determined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Ribbon is used as load balancer</a:t>
            </a:r>
          </a:p>
          <a:p>
            <a:r>
              <a:rPr lang="en-US" dirty="0" smtClean="0"/>
              <a:t>Protected by </a:t>
            </a:r>
            <a:r>
              <a:rPr lang="en-US" dirty="0" err="1" smtClean="0"/>
              <a:t>Hystrix</a:t>
            </a:r>
            <a:r>
              <a:rPr lang="en-US" dirty="0" smtClean="0"/>
              <a:t> Circuit Breaker</a:t>
            </a:r>
          </a:p>
          <a:p>
            <a:r>
              <a:rPr lang="en-US" dirty="0" smtClean="0"/>
              <a:t>Retry by Spring Retry</a:t>
            </a:r>
          </a:p>
          <a:p>
            <a:r>
              <a:rPr lang="en-US" dirty="0" smtClean="0"/>
              <a:t>Choice of http clients:</a:t>
            </a:r>
            <a:r>
              <a:rPr lang="en-US" baseline="0" dirty="0" smtClean="0"/>
              <a:t> </a:t>
            </a:r>
            <a:r>
              <a:rPr lang="en-US" dirty="0" smtClean="0"/>
              <a:t>Apache </a:t>
            </a:r>
            <a:r>
              <a:rPr lang="en-US" dirty="0" err="1" smtClean="0"/>
              <a:t>HttpClient</a:t>
            </a:r>
            <a:r>
              <a:rPr lang="en-US" dirty="0" smtClean="0"/>
              <a:t> (default), </a:t>
            </a:r>
            <a:r>
              <a:rPr lang="en-US" dirty="0" err="1" smtClean="0"/>
              <a:t>OkHttp</a:t>
            </a:r>
            <a:r>
              <a:rPr lang="en-US" dirty="0" smtClean="0"/>
              <a:t>, Ribbon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RestClient</a:t>
            </a:r>
            <a:r>
              <a:rPr lang="en-US" baseline="0" dirty="0" smtClean="0"/>
              <a:t> (deprecated)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Other routing filters: </a:t>
            </a:r>
            <a:r>
              <a:rPr lang="en-US" baseline="0" dirty="0" err="1" smtClean="0"/>
              <a:t>SimpleHostRoutingFilter</a:t>
            </a:r>
            <a:r>
              <a:rPr lang="en-US" baseline="0" dirty="0" smtClean="0"/>
              <a:t>, </a:t>
            </a:r>
            <a:r>
              <a:rPr lang="en-US" dirty="0" err="1" smtClean="0"/>
              <a:t>SendForwardFilter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Translates</a:t>
            </a:r>
            <a:r>
              <a:rPr lang="en-US" baseline="0" dirty="0" smtClean="0"/>
              <a:t> http client response to servlet response and sends back to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gateway client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Filters: </a:t>
            </a:r>
            <a:r>
              <a:rPr lang="en-US" dirty="0" err="1" smtClean="0"/>
              <a:t>SendErrorFilter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Shortcut notation</a:t>
            </a:r>
          </a:p>
          <a:p>
            <a:endParaRPr lang="en-US" dirty="0" smtClean="0"/>
          </a:p>
          <a:p>
            <a:r>
              <a:rPr lang="en-US" dirty="0" smtClean="0"/>
              <a:t>Can specify the same </a:t>
            </a:r>
            <a:r>
              <a:rPr lang="en-US" dirty="0" err="1" smtClean="0"/>
              <a:t>serviceid</a:t>
            </a:r>
            <a:r>
              <a:rPr lang="en-US" dirty="0" smtClean="0"/>
              <a:t> using different keys</a:t>
            </a:r>
            <a:r>
              <a:rPr lang="en-US" baseline="0" dirty="0" smtClean="0"/>
              <a:t> and paths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1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Not backwards compatible with </a:t>
            </a:r>
            <a:r>
              <a:rPr lang="en-US" dirty="0" err="1" smtClean="0"/>
              <a:t>Zuul</a:t>
            </a:r>
            <a:r>
              <a:rPr lang="en-US" dirty="0" smtClean="0"/>
              <a:t> 1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Announced last September,</a:t>
            </a:r>
            <a:r>
              <a:rPr lang="en-US" baseline="0" dirty="0" smtClean="0"/>
              <a:t> Not released yet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Lots of work to get </a:t>
            </a:r>
            <a:r>
              <a:rPr lang="en-US" baseline="0" dirty="0" err="1" smtClean="0"/>
              <a:t>async</a:t>
            </a:r>
            <a:r>
              <a:rPr lang="en-US" baseline="0" dirty="0" smtClean="0"/>
              <a:t>/non-blocking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HTTP/2 and </a:t>
            </a:r>
            <a:r>
              <a:rPr lang="en-US" baseline="0" dirty="0" err="1" smtClean="0"/>
              <a:t>Websockets</a:t>
            </a:r>
            <a:r>
              <a:rPr lang="en-US" baseline="0" dirty="0" smtClean="0"/>
              <a:t> are future enhancements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Overlap with Spring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Filters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HTTP API Classes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err="1" smtClean="0"/>
              <a:t>Etc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this is a </a:t>
            </a:r>
            <a:r>
              <a:rPr lang="en-US" dirty="0" err="1" smtClean="0"/>
              <a:t>Zuul</a:t>
            </a:r>
            <a:r>
              <a:rPr lang="en-US" dirty="0" smtClean="0"/>
              <a:t> talk</a:t>
            </a:r>
            <a:r>
              <a:rPr lang="is-IS" dirty="0" smtClean="0"/>
              <a:t>... awkward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0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Spring 5, Java 8 Baseline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Built on Spring Boot 2.0, Due Q4 2017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Reactive core based</a:t>
            </a:r>
            <a:r>
              <a:rPr lang="en-US" baseline="0" dirty="0" smtClean="0"/>
              <a:t> on Project Reactor </a:t>
            </a:r>
            <a:r>
              <a:rPr lang="en-US" baseline="0" dirty="0" smtClean="0"/>
              <a:t>(Non-blocking IO, Multiple </a:t>
            </a:r>
            <a:r>
              <a:rPr lang="en-US" baseline="0" dirty="0" smtClean="0"/>
              <a:t>runtimes, </a:t>
            </a:r>
            <a:r>
              <a:rPr lang="en-US" baseline="0" dirty="0" err="1" smtClean="0"/>
              <a:t>netty</a:t>
            </a:r>
            <a:r>
              <a:rPr lang="en-US" baseline="0" dirty="0" smtClean="0"/>
              <a:t>, jetty, undertow)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HTTP/2 and </a:t>
            </a:r>
            <a:r>
              <a:rPr lang="en-US" dirty="0" err="1" smtClean="0"/>
              <a:t>Websockets</a:t>
            </a:r>
            <a:r>
              <a:rPr lang="en-US" baseline="0" dirty="0" smtClean="0"/>
              <a:t> </a:t>
            </a:r>
            <a:r>
              <a:rPr lang="en-US" baseline="0" dirty="0" smtClean="0"/>
              <a:t>part of Spring Framework, </a:t>
            </a:r>
            <a:r>
              <a:rPr lang="en-US" baseline="0" dirty="0" smtClean="0"/>
              <a:t>planned to be delivered </a:t>
            </a:r>
            <a:r>
              <a:rPr lang="en-US" baseline="0" dirty="0" smtClean="0"/>
              <a:t>as part of first release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Reuse from Spring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Filters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Predicates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Route Mapping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8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Spring Boot Actuator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Production</a:t>
            </a:r>
            <a:r>
              <a:rPr lang="en-US" baseline="0" dirty="0" smtClean="0"/>
              <a:t> Ready</a:t>
            </a: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Security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Different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7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Spring Boot Configuration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If Spring Cloud </a:t>
            </a:r>
            <a:r>
              <a:rPr lang="en-US" dirty="0" err="1" smtClean="0"/>
              <a:t>Config</a:t>
            </a:r>
            <a:r>
              <a:rPr lang="en-US" dirty="0" smtClean="0"/>
              <a:t> is used, it can</a:t>
            </a:r>
            <a:r>
              <a:rPr lang="en-US" baseline="0" dirty="0" smtClean="0"/>
              <a:t> be updated and refreshed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5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Uses Spring Cloud </a:t>
            </a:r>
            <a:r>
              <a:rPr lang="en-US" dirty="0" err="1" smtClean="0"/>
              <a:t>DiscoveryClient</a:t>
            </a:r>
            <a:r>
              <a:rPr lang="en-US" dirty="0" smtClean="0"/>
              <a:t> abstraction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Opt-in (</a:t>
            </a:r>
            <a:r>
              <a:rPr lang="en-US" dirty="0" err="1" smtClean="0"/>
              <a:t>zuul</a:t>
            </a:r>
            <a:r>
              <a:rPr lang="en-US" baseline="0" dirty="0" smtClean="0"/>
              <a:t> 1 is opt-out)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Eureka, Consul, Zookeeper, </a:t>
            </a:r>
            <a:r>
              <a:rPr lang="en-US" baseline="0" dirty="0" err="1" smtClean="0"/>
              <a:t>etc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Simple repository interface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Plans</a:t>
            </a:r>
            <a:r>
              <a:rPr lang="en-US" baseline="0" dirty="0" smtClean="0"/>
              <a:t> to have reactive 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impls</a:t>
            </a:r>
            <a:r>
              <a:rPr lang="en-US" baseline="0" dirty="0" smtClean="0"/>
              <a:t> (Cassandra, </a:t>
            </a:r>
            <a:r>
              <a:rPr lang="en-US" baseline="0" dirty="0" err="1" smtClean="0"/>
              <a:t>couchbase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redis</a:t>
            </a:r>
            <a:r>
              <a:rPr lang="en-US" baseline="0" dirty="0" smtClean="0"/>
              <a:t>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Spring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2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Zuul</a:t>
            </a:r>
            <a:r>
              <a:rPr lang="en-US" dirty="0" smtClean="0"/>
              <a:t> 1 Filters are scoped only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shouldFilter</a:t>
            </a:r>
            <a:r>
              <a:rPr lang="en-US" baseline="0" dirty="0" smtClean="0"/>
              <a:t> method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Clunky to match and then have to match again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Configuration per route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There are global filters and a shortcut to add filters to each route (default filters)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Easy to combine predicates for route matching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Easy</a:t>
            </a:r>
            <a:r>
              <a:rPr lang="en-US" baseline="0" dirty="0" smtClean="0"/>
              <a:t> to manipulate routes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Embedded or standalone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1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Easier from user perspective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Easy to add filters and predicates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Easier from project</a:t>
            </a:r>
            <a:r>
              <a:rPr lang="en-US" baseline="0" dirty="0" smtClean="0"/>
              <a:t> maintainer perspective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Smaller more modular filters and predicates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1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a list,</a:t>
            </a:r>
            <a:r>
              <a:rPr lang="en-US" baseline="0" dirty="0" smtClean="0"/>
              <a:t> not a map like </a:t>
            </a:r>
            <a:r>
              <a:rPr lang="en-US" baseline="0" dirty="0" err="1" smtClean="0"/>
              <a:t>zuul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Proposed</a:t>
            </a:r>
            <a:r>
              <a:rPr lang="en-US" baseline="0" dirty="0" smtClean="0"/>
              <a:t> URI syntax.</a:t>
            </a:r>
          </a:p>
          <a:p>
            <a:r>
              <a:rPr lang="en-US" baseline="0" dirty="0" smtClean="0"/>
              <a:t>Activates Ribbon Load Balancer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Shortcut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Curly</a:t>
            </a:r>
            <a:r>
              <a:rPr lang="en-US" baseline="0" dirty="0" smtClean="0"/>
              <a:t> braces are part of spring path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Filters can reuse path matched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Filters are scoped</a:t>
            </a:r>
            <a:r>
              <a:rPr lang="en-US" baseline="0" dirty="0" smtClean="0"/>
              <a:t> to the route</a:t>
            </a:r>
          </a:p>
          <a:p>
            <a:r>
              <a:rPr lang="en-US" baseline="0" dirty="0" smtClean="0"/>
              <a:t>Filters are small and easy to comprehend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permitting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7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track boot milestones and release candidates fairly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4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GA of Spring Boot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7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Traditional </a:t>
            </a:r>
            <a:r>
              <a:rPr lang="en-US" dirty="0" err="1" smtClean="0"/>
              <a:t>Zuul</a:t>
            </a:r>
            <a:r>
              <a:rPr lang="en-US" dirty="0" smtClean="0"/>
              <a:t> 1 will stay around.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 future there could be a possible compatibility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Single entry point for all clients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Common in </a:t>
            </a:r>
            <a:r>
              <a:rPr lang="en-US" dirty="0" err="1" smtClean="0"/>
              <a:t>microservice</a:t>
            </a:r>
            <a:r>
              <a:rPr lang="en-US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Client insulation from services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Security, surgical routing, Load Shedding,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Hardware Routers</a:t>
            </a:r>
          </a:p>
          <a:p>
            <a:r>
              <a:rPr lang="en-US" dirty="0" smtClean="0"/>
              <a:t>SAAS</a:t>
            </a:r>
            <a:r>
              <a:rPr lang="en-US" baseline="0" dirty="0" smtClean="0"/>
              <a:t> Offerings</a:t>
            </a:r>
          </a:p>
          <a:p>
            <a:r>
              <a:rPr lang="en-US" baseline="0" dirty="0" smtClean="0"/>
              <a:t>Open Source Infrastructure</a:t>
            </a:r>
          </a:p>
          <a:p>
            <a:r>
              <a:rPr lang="en-US" baseline="0" dirty="0" smtClean="0"/>
              <a:t>We’ll be talking about developer oriented API Gateways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AWS early adopter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Uses (Security, surgical routing, Load Shedding, etc...)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All Netflix clusters behind single </a:t>
            </a:r>
            <a:r>
              <a:rPr lang="en-US" dirty="0" err="1" smtClean="0"/>
              <a:t>Zuul</a:t>
            </a:r>
            <a:r>
              <a:rPr lang="en-US" dirty="0" smtClean="0"/>
              <a:t> behind ELB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800" dirty="0" smtClean="0"/>
          </a:p>
          <a:p>
            <a:pPr marL="171450" indent="-171450">
              <a:buFont typeface="Arial"/>
              <a:buChar char="•"/>
            </a:pPr>
            <a:endParaRPr lang="en-US" sz="1800" dirty="0" smtClean="0"/>
          </a:p>
          <a:p>
            <a:pPr marL="171450" indent="-171450">
              <a:buFont typeface="Arial"/>
              <a:buChar char="•"/>
            </a:pPr>
            <a:endParaRPr lang="en-US" sz="1800" dirty="0" smtClean="0"/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Global </a:t>
            </a:r>
            <a:r>
              <a:rPr lang="en-US" sz="1800" dirty="0" smtClean="0"/>
              <a:t>filter scope (each filter determines if it should be run)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Data shared via `</a:t>
            </a:r>
            <a:r>
              <a:rPr lang="en-US" sz="1800" dirty="0" err="1" smtClean="0"/>
              <a:t>RequestContext</a:t>
            </a:r>
            <a:r>
              <a:rPr lang="en-US" sz="1800" dirty="0" smtClean="0"/>
              <a:t>`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Zuul</a:t>
            </a:r>
            <a:r>
              <a:rPr lang="en-US" dirty="0" smtClean="0"/>
              <a:t> is a blank canvas.</a:t>
            </a:r>
            <a:r>
              <a:rPr lang="en-US" baseline="0" dirty="0" smtClean="0"/>
              <a:t> </a:t>
            </a:r>
            <a:r>
              <a:rPr lang="en-US" dirty="0" smtClean="0"/>
              <a:t>No filters provided by the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Include: `spring-cloud-starter-</a:t>
            </a:r>
            <a:r>
              <a:rPr lang="en-US" dirty="0" err="1" smtClean="0"/>
              <a:t>zuul</a:t>
            </a:r>
            <a:r>
              <a:rPr lang="en-US" dirty="0" smtClean="0"/>
              <a:t>`</a:t>
            </a:r>
          </a:p>
          <a:p>
            <a:endParaRPr lang="en-US" dirty="0" smtClean="0"/>
          </a:p>
          <a:p>
            <a:r>
              <a:rPr lang="en-US" dirty="0" smtClean="0"/>
              <a:t>**Embedded** or **Dedicated**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</a:p>
          <a:p>
            <a:r>
              <a:rPr lang="en-US" dirty="0" smtClean="0"/>
              <a:t>- Default Filters installed</a:t>
            </a:r>
          </a:p>
          <a:p>
            <a:r>
              <a:rPr lang="en-US" dirty="0" smtClean="0"/>
              <a:t>- URL Path routing only</a:t>
            </a:r>
          </a:p>
          <a:p>
            <a:r>
              <a:rPr lang="en-US" dirty="0" smtClean="0"/>
              <a:t>- Properties &amp; `</a:t>
            </a:r>
            <a:r>
              <a:rPr lang="en-US" dirty="0" err="1" smtClean="0"/>
              <a:t>DiscoveryClient</a:t>
            </a:r>
            <a:r>
              <a:rPr lang="en-US" dirty="0" smtClean="0"/>
              <a:t>` route definitions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8A17-B85D-7347-BBD1-9F32F1C791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75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26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95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69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86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5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72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9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51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16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965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755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266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950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69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86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58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721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90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518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168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965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755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266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950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6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86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58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721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90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518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168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965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755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2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950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694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867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58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721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90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518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168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965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Condensed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Condensed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Condensed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Condensed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Condensed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68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68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  <p:sldLayoutId id="2147493491" r:id="rId11"/>
    <p:sldLayoutId id="21474934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68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  <p:sldLayoutId id="2147493497" r:id="rId4"/>
    <p:sldLayoutId id="2147493498" r:id="rId5"/>
    <p:sldLayoutId id="2147493499" r:id="rId6"/>
    <p:sldLayoutId id="2147493500" r:id="rId7"/>
    <p:sldLayoutId id="2147493501" r:id="rId8"/>
    <p:sldLayoutId id="2147493502" r:id="rId9"/>
    <p:sldLayoutId id="2147493503" r:id="rId10"/>
    <p:sldLayoutId id="2147493504" r:id="rId11"/>
    <p:sldLayoutId id="214749350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EC24-B2BA-8241-8AD5-FA6BD2714D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F5FE-373F-9D44-A548-AD66EB7E20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68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  <p:sldLayoutId id="214749351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1.png"/><Relationship Id="rId5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4.png"/><Relationship Id="rId5" Type="http://schemas.microsoft.com/office/2007/relationships/hdphoto" Target="../media/hdphoto10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6.wdp"/><Relationship Id="rId5" Type="http://schemas.openxmlformats.org/officeDocument/2006/relationships/image" Target="../media/image15.png"/><Relationship Id="rId6" Type="http://schemas.microsoft.com/office/2007/relationships/hdphoto" Target="../media/hdphoto4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6.png"/><Relationship Id="rId5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5" Type="http://schemas.microsoft.com/office/2007/relationships/hdphoto" Target="../media/hdphoto12.wdp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15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4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15.wdp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4" Type="http://schemas.openxmlformats.org/officeDocument/2006/relationships/image" Target="../media/image2.png"/><Relationship Id="rId5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1.png"/><Relationship Id="rId5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1.png"/><Relationship Id="rId5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760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Helvetica Neue Black Condensed"/>
                <a:cs typeface="Helvetica Neue Black Condensed"/>
              </a:rPr>
              <a:t>There is only </a:t>
            </a:r>
            <a:r>
              <a:rPr lang="en-US" dirty="0" err="1" smtClean="0">
                <a:latin typeface="Helvetica Neue Black Condensed"/>
                <a:cs typeface="Helvetica Neue Black Condensed"/>
              </a:rPr>
              <a:t>Zuul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2842"/>
            <a:ext cx="6400800" cy="13144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Helvetica Neue Bold Condensed"/>
                <a:cs typeface="Helvetica Neue Bold Condensed"/>
              </a:rPr>
              <a:t>Configuring and customizing </a:t>
            </a:r>
            <a:endParaRPr lang="en-US" dirty="0" smtClean="0">
              <a:solidFill>
                <a:schemeClr val="tx1"/>
              </a:solidFill>
              <a:latin typeface="Helvetica Neue Bold Condensed"/>
              <a:cs typeface="Helvetica Neue Bold Condensed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Helvetica Neue Bold Condensed"/>
                <a:cs typeface="Helvetica Neue Bold Condensed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Helvetica Neue Bold Condensed"/>
                <a:cs typeface="Helvetica Neue Bold Condensed"/>
              </a:rPr>
              <a:t>Zuul</a:t>
            </a:r>
            <a:r>
              <a:rPr lang="en-US" dirty="0">
                <a:solidFill>
                  <a:schemeClr val="tx1"/>
                </a:solidFill>
                <a:latin typeface="Helvetica Neue Bold Condensed"/>
                <a:cs typeface="Helvetica Neue Bold Condensed"/>
              </a:rPr>
              <a:t> API gateway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5218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Helvetica Neue Bold Condensed"/>
                <a:cs typeface="Helvetica Neue Bold Condensed"/>
              </a:rPr>
              <a:t>Spencer </a:t>
            </a:r>
            <a:r>
              <a:rPr lang="en-US" sz="2000" dirty="0" smtClean="0">
                <a:latin typeface="Helvetica Neue Bold Condensed"/>
                <a:cs typeface="Helvetica Neue Bold Condensed"/>
              </a:rPr>
              <a:t>Gibb</a:t>
            </a:r>
            <a:endParaRPr lang="en-US" sz="2000" dirty="0">
              <a:latin typeface="Helvetica Neue Bold Condensed"/>
              <a:cs typeface="Helvetica Neue Bold Condensed"/>
            </a:endParaRPr>
          </a:p>
          <a:p>
            <a:r>
              <a:rPr lang="en-US" sz="2000" dirty="0" smtClean="0">
                <a:latin typeface="Helvetica Neue Bold Condensed"/>
                <a:cs typeface="Helvetica Neue Bold Condensed"/>
              </a:rPr>
              <a:t>twitter</a:t>
            </a:r>
            <a:r>
              <a:rPr lang="en-US" sz="2000" dirty="0">
                <a:latin typeface="Helvetica Neue Bold Condensed"/>
                <a:cs typeface="Helvetica Neue Bold Condensed"/>
              </a:rPr>
              <a:t>: </a:t>
            </a:r>
            <a:r>
              <a:rPr lang="en-US" sz="2000" dirty="0" smtClean="0">
                <a:latin typeface="Helvetica Neue Bold Condensed"/>
                <a:cs typeface="Helvetica Neue Bold Condensed"/>
              </a:rPr>
              <a:t>@</a:t>
            </a:r>
            <a:r>
              <a:rPr lang="en-US" sz="2000" dirty="0" err="1" smtClean="0">
                <a:latin typeface="Helvetica Neue Bold Condensed"/>
                <a:cs typeface="Helvetica Neue Bold Condensed"/>
              </a:rPr>
              <a:t>spencerbgibb</a:t>
            </a:r>
            <a:endParaRPr lang="en-US" sz="2000" dirty="0">
              <a:latin typeface="Helvetica Neue Bold Condensed"/>
              <a:cs typeface="Helvetica Neue Bold Condensed"/>
            </a:endParaRPr>
          </a:p>
          <a:p>
            <a:r>
              <a:rPr lang="en-US" sz="2000" dirty="0">
                <a:latin typeface="Helvetica Neue Bold Condensed"/>
                <a:cs typeface="Helvetica Neue Bold Condensed"/>
              </a:rPr>
              <a:t>email: </a:t>
            </a:r>
            <a:r>
              <a:rPr lang="en-US" sz="2000" dirty="0" err="1">
                <a:latin typeface="Helvetica Neue Bold Condensed"/>
                <a:cs typeface="Helvetica Neue Bold Condensed"/>
              </a:rPr>
              <a:t>sgibb@pivotal.io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56097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err="1" smtClean="0">
                <a:latin typeface="Helvetica Neue Bold Condensed"/>
                <a:cs typeface="Helvetica Neue Bold Condensed"/>
              </a:rPr>
              <a:t>Shoutout</a:t>
            </a:r>
            <a:r>
              <a:rPr lang="en-US" sz="2000" dirty="0" smtClean="0">
                <a:latin typeface="Helvetica Neue Bold Condensed"/>
                <a:cs typeface="Helvetica Neue Bold Condensed"/>
              </a:rPr>
              <a:t> to</a:t>
            </a:r>
            <a:endParaRPr lang="en-US" sz="2000" dirty="0">
              <a:latin typeface="Helvetica Neue Bold Condensed"/>
              <a:cs typeface="Helvetica Neue Bold Condensed"/>
            </a:endParaRPr>
          </a:p>
          <a:p>
            <a:pPr algn="r"/>
            <a:r>
              <a:rPr lang="en-US" sz="2000" dirty="0">
                <a:latin typeface="Helvetica Neue Bold Condensed"/>
                <a:cs typeface="Helvetica Neue Bold Condensed"/>
              </a:rPr>
              <a:t>Michael </a:t>
            </a:r>
            <a:r>
              <a:rPr lang="en-US" sz="2000" dirty="0" err="1" smtClean="0">
                <a:latin typeface="Helvetica Neue Bold Condensed"/>
                <a:cs typeface="Helvetica Neue Bold Condensed"/>
              </a:rPr>
              <a:t>Minella</a:t>
            </a:r>
            <a:endParaRPr lang="en-US" sz="2000" dirty="0" smtClean="0">
              <a:latin typeface="Helvetica Neue Bold Condensed"/>
              <a:cs typeface="Helvetica Neue Bold Condensed"/>
            </a:endParaRPr>
          </a:p>
          <a:p>
            <a:pPr algn="r"/>
            <a:r>
              <a:rPr lang="en-US" sz="2000" dirty="0" smtClean="0">
                <a:latin typeface="Helvetica Neue Bold Condensed"/>
                <a:cs typeface="Helvetica Neue Bold Condensed"/>
              </a:rPr>
              <a:t>for some slides and theme</a:t>
            </a:r>
            <a:endParaRPr lang="en-US" sz="2000" dirty="0"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614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un_7996_cc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7"/>
          <a:stretch/>
        </p:blipFill>
        <p:spPr>
          <a:xfrm>
            <a:off x="2945805" y="633413"/>
            <a:ext cx="5143500" cy="4338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552" y="745828"/>
            <a:ext cx="3734031" cy="1394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151A3C"/>
                </a:solidFill>
                <a:latin typeface="Helvetica Neue Bold Condensed"/>
                <a:cs typeface="Helvetica Neue Bold Condensed"/>
              </a:rPr>
              <a:t>INDEPENDANTLY</a:t>
            </a:r>
          </a:p>
          <a:p>
            <a:pPr>
              <a:lnSpc>
                <a:spcPct val="80000"/>
              </a:lnSpc>
            </a:pPr>
            <a:r>
              <a:rPr lang="en-US" sz="67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SCALABLE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9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552" y="745828"/>
            <a:ext cx="4756941" cy="1394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151A3C"/>
                </a:solidFill>
                <a:latin typeface="Helvetica Neue Bold Condensed"/>
                <a:cs typeface="Helvetica Neue Bold Condensed"/>
              </a:rPr>
              <a:t>FAMILIAR DEVELOPMENT</a:t>
            </a:r>
          </a:p>
          <a:p>
            <a:pPr>
              <a:lnSpc>
                <a:spcPct val="80000"/>
              </a:lnSpc>
            </a:pPr>
            <a:r>
              <a:rPr lang="en-US" sz="67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pic>
        <p:nvPicPr>
          <p:cNvPr id="3" name="Picture 2" descr="noun_30661_cc.png"/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>
          <a:xfrm>
            <a:off x="3046057" y="639606"/>
            <a:ext cx="5143500" cy="40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552" y="745828"/>
            <a:ext cx="3817002" cy="1394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151A3C"/>
                </a:solidFill>
                <a:latin typeface="Helvetica Neue Bold Condensed"/>
                <a:cs typeface="Helvetica Neue Bold Condensed"/>
              </a:rPr>
              <a:t>SMALL AND SIMPLE</a:t>
            </a:r>
          </a:p>
          <a:p>
            <a:pPr>
              <a:lnSpc>
                <a:spcPct val="80000"/>
              </a:lnSpc>
            </a:pPr>
            <a:r>
              <a:rPr lang="en-US" sz="67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TO TEST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pic>
        <p:nvPicPr>
          <p:cNvPr id="5" name="Picture 4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1215005" y="2281488"/>
            <a:ext cx="2142187" cy="1849428"/>
          </a:xfrm>
          <a:prstGeom prst="rect">
            <a:avLst/>
          </a:prstGeom>
        </p:spPr>
      </p:pic>
      <p:pic>
        <p:nvPicPr>
          <p:cNvPr id="7" name="Picture 6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2205620" y="3647060"/>
            <a:ext cx="2142187" cy="1849428"/>
          </a:xfrm>
          <a:prstGeom prst="rect">
            <a:avLst/>
          </a:prstGeom>
        </p:spPr>
      </p:pic>
      <p:pic>
        <p:nvPicPr>
          <p:cNvPr id="8" name="Picture 7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4979465" y="3294072"/>
            <a:ext cx="2142187" cy="1849428"/>
          </a:xfrm>
          <a:prstGeom prst="rect">
            <a:avLst/>
          </a:prstGeom>
        </p:spPr>
      </p:pic>
      <p:pic>
        <p:nvPicPr>
          <p:cNvPr id="9" name="Picture 8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3276714" y="1976688"/>
            <a:ext cx="2142187" cy="1849428"/>
          </a:xfrm>
          <a:prstGeom prst="rect">
            <a:avLst/>
          </a:prstGeom>
        </p:spPr>
      </p:pic>
      <p:pic>
        <p:nvPicPr>
          <p:cNvPr id="10" name="Picture 9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7758347" y="2787969"/>
            <a:ext cx="2142187" cy="1849428"/>
          </a:xfrm>
          <a:prstGeom prst="rect">
            <a:avLst/>
          </a:prstGeom>
        </p:spPr>
      </p:pic>
      <p:pic>
        <p:nvPicPr>
          <p:cNvPr id="11" name="Picture 10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6272736" y="1356774"/>
            <a:ext cx="2142187" cy="1849428"/>
          </a:xfrm>
          <a:prstGeom prst="rect">
            <a:avLst/>
          </a:prstGeom>
        </p:spPr>
      </p:pic>
      <p:pic>
        <p:nvPicPr>
          <p:cNvPr id="12" name="Picture 11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4733085" y="358221"/>
            <a:ext cx="2142187" cy="1849428"/>
          </a:xfrm>
          <a:prstGeom prst="rect">
            <a:avLst/>
          </a:prstGeom>
        </p:spPr>
      </p:pic>
      <p:pic>
        <p:nvPicPr>
          <p:cNvPr id="13" name="Picture 12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7121652" y="-369996"/>
            <a:ext cx="2142187" cy="1849428"/>
          </a:xfrm>
          <a:prstGeom prst="rect">
            <a:avLst/>
          </a:prstGeom>
        </p:spPr>
      </p:pic>
      <p:pic>
        <p:nvPicPr>
          <p:cNvPr id="14" name="Picture 13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-1157448" y="2048594"/>
            <a:ext cx="2142187" cy="1849428"/>
          </a:xfrm>
          <a:prstGeom prst="rect">
            <a:avLst/>
          </a:prstGeom>
        </p:spPr>
      </p:pic>
      <p:pic>
        <p:nvPicPr>
          <p:cNvPr id="15" name="Picture 14" descr="noun_160611_cc.pn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>
            <a:off x="63433" y="3826116"/>
            <a:ext cx="2142187" cy="18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4701" y="1932344"/>
            <a:ext cx="4776338" cy="1689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151A3C"/>
                </a:solidFill>
                <a:latin typeface="Helvetica Neue Bold Condensed"/>
                <a:cs typeface="Helvetica Neue Bold Condensed"/>
              </a:rPr>
              <a:t>OPERATIONALLY EASY TO</a:t>
            </a:r>
          </a:p>
          <a:p>
            <a:pPr algn="ctr">
              <a:lnSpc>
                <a:spcPct val="80000"/>
              </a:lnSpc>
            </a:pPr>
            <a:r>
              <a:rPr lang="en-US" sz="90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GOVERN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pic>
        <p:nvPicPr>
          <p:cNvPr id="3" name="Picture 2" descr="noun_12741_cc.png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473"/>
          <a:stretch/>
        </p:blipFill>
        <p:spPr>
          <a:xfrm>
            <a:off x="100772" y="295757"/>
            <a:ext cx="5143500" cy="44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6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899" y="2022882"/>
            <a:ext cx="4560153" cy="1590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prstClr val="black"/>
                </a:solidFill>
                <a:latin typeface="Helvetica Neue Bold Condensed"/>
                <a:cs typeface="Helvetica Neue Bold Condensed"/>
              </a:rPr>
              <a:t>HOW DO EXTERNAL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prstClr val="black"/>
                </a:solidFill>
                <a:latin typeface="Helvetica Neue Bold Condensed"/>
                <a:cs typeface="Helvetica Neue Bold Condensed"/>
              </a:rPr>
              <a:t>CLIENTS CONNECT TO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MICROSERVICES? </a:t>
            </a:r>
            <a:endParaRPr lang="en-US" sz="4000" dirty="0">
              <a:solidFill>
                <a:srgbClr val="800000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7" name="Picture 6" descr="icon_23552.png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569" y="360414"/>
            <a:ext cx="4424654" cy="44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3649" y="-148430"/>
            <a:ext cx="5629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You shall not pass!</a:t>
            </a:r>
            <a:endParaRPr lang="en-US" sz="5400" dirty="0">
              <a:solidFill>
                <a:schemeClr val="bg1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730" y="4322861"/>
            <a:ext cx="6087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Unless I know you</a:t>
            </a:r>
            <a:r>
              <a:rPr lang="is-IS" sz="5400" dirty="0" smtClean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…</a:t>
            </a:r>
            <a:endParaRPr lang="en-US" sz="5400" dirty="0">
              <a:solidFill>
                <a:schemeClr val="bg1"/>
              </a:solidFill>
              <a:latin typeface="Helvetica Neue Black Condensed"/>
              <a:cs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588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026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an API Gateway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560" y="1063229"/>
            <a:ext cx="1616436" cy="1830633"/>
          </a:xfrm>
          <a:prstGeom prst="rect">
            <a:avLst/>
          </a:prstGeom>
          <a:solidFill>
            <a:schemeClr val="accent1">
              <a:lumMod val="75000"/>
              <a:alpha val="58000"/>
            </a:schemeClr>
          </a:solidFill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Server Side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MVC APP</a:t>
            </a:r>
            <a:endParaRPr lang="en-US" sz="2000" dirty="0">
              <a:solidFill>
                <a:schemeClr val="bg1"/>
              </a:solidFill>
              <a:latin typeface="Helvetica Neue Condensed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17022"/>
            <a:ext cx="1616436" cy="1830633"/>
          </a:xfrm>
          <a:prstGeom prst="rect">
            <a:avLst/>
          </a:prstGeom>
          <a:solidFill>
            <a:schemeClr val="accent1">
              <a:lumMod val="75000"/>
              <a:alpha val="57000"/>
            </a:schemeClr>
          </a:solidFill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Single Page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JS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Helvetica Neue Condensed Bold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Mobile APP</a:t>
            </a:r>
            <a:endParaRPr lang="en-US" sz="2000" dirty="0">
              <a:solidFill>
                <a:schemeClr val="bg1"/>
              </a:solidFill>
              <a:latin typeface="Helvetica Neue Condensed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6524" y="1063230"/>
            <a:ext cx="1616436" cy="3884426"/>
          </a:xfrm>
          <a:prstGeom prst="rect">
            <a:avLst/>
          </a:prstGeom>
          <a:solidFill>
            <a:schemeClr val="accent2">
              <a:lumMod val="75000"/>
              <a:alpha val="57000"/>
            </a:schemeClr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API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Gateway</a:t>
            </a:r>
            <a:endParaRPr lang="en-US" sz="2000" dirty="0">
              <a:solidFill>
                <a:schemeClr val="bg1"/>
              </a:solidFill>
              <a:latin typeface="Helvetica Neue Condensed Bold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2073636" y="3005443"/>
            <a:ext cx="902888" cy="1026896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  <a:endCxn id="5" idx="1"/>
          </p:cNvCxnSpPr>
          <p:nvPr/>
        </p:nvCxnSpPr>
        <p:spPr>
          <a:xfrm>
            <a:off x="2068996" y="1978546"/>
            <a:ext cx="907528" cy="1026897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54269" y="1063230"/>
            <a:ext cx="3394896" cy="981802"/>
          </a:xfrm>
          <a:prstGeom prst="rect">
            <a:avLst/>
          </a:prstGeom>
          <a:solidFill>
            <a:schemeClr val="accent4">
              <a:alpha val="57000"/>
            </a:scheme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Product Info Service</a:t>
            </a:r>
            <a:endParaRPr lang="en-US" sz="2000" dirty="0">
              <a:solidFill>
                <a:schemeClr val="bg1"/>
              </a:solidFill>
              <a:latin typeface="Helvetica Neue Condensed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4269" y="2514542"/>
            <a:ext cx="3394896" cy="981802"/>
          </a:xfrm>
          <a:prstGeom prst="rect">
            <a:avLst/>
          </a:prstGeom>
          <a:solidFill>
            <a:schemeClr val="accent4">
              <a:alpha val="57000"/>
            </a:scheme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Recommendation Service</a:t>
            </a:r>
            <a:endParaRPr lang="en-US" sz="2000" dirty="0">
              <a:solidFill>
                <a:schemeClr val="bg1"/>
              </a:solidFill>
              <a:latin typeface="Helvetica Neue Condensed Bol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54269" y="3965854"/>
            <a:ext cx="3394896" cy="981802"/>
          </a:xfrm>
          <a:prstGeom prst="rect">
            <a:avLst/>
          </a:prstGeom>
          <a:solidFill>
            <a:schemeClr val="accent4">
              <a:alpha val="57000"/>
            </a:schemeClr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 Neue Condensed Bold"/>
              </a:rPr>
              <a:t>Review Service</a:t>
            </a:r>
            <a:endParaRPr lang="en-US" sz="2000" dirty="0">
              <a:solidFill>
                <a:schemeClr val="bg1"/>
              </a:solidFill>
              <a:latin typeface="Helvetica Neue Condensed Bold"/>
            </a:endParaRPr>
          </a:p>
        </p:txBody>
      </p:sp>
      <p:cxnSp>
        <p:nvCxnSpPr>
          <p:cNvPr id="18" name="Straight Arrow Connector 17"/>
          <p:cNvCxnSpPr>
            <a:stCxn id="5" idx="3"/>
            <a:endCxn id="13" idx="1"/>
          </p:cNvCxnSpPr>
          <p:nvPr/>
        </p:nvCxnSpPr>
        <p:spPr>
          <a:xfrm flipV="1">
            <a:off x="4592960" y="1554131"/>
            <a:ext cx="861309" cy="14513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6" idx="1"/>
          </p:cNvCxnSpPr>
          <p:nvPr/>
        </p:nvCxnSpPr>
        <p:spPr>
          <a:xfrm>
            <a:off x="4592960" y="3005443"/>
            <a:ext cx="86130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  <a:endCxn id="17" idx="1"/>
          </p:cNvCxnSpPr>
          <p:nvPr/>
        </p:nvCxnSpPr>
        <p:spPr>
          <a:xfrm>
            <a:off x="4592960" y="3005443"/>
            <a:ext cx="861309" cy="14513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1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Spectrum of API Gateways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17281"/>
            <a:ext cx="7605498" cy="519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7" y="2583581"/>
            <a:ext cx="1768207" cy="8841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4600" y="2671791"/>
            <a:ext cx="1080373" cy="1531769"/>
            <a:chOff x="2514600" y="2671791"/>
            <a:chExt cx="1080373" cy="1531769"/>
          </a:xfrm>
        </p:grpSpPr>
        <p:sp>
          <p:nvSpPr>
            <p:cNvPr id="7" name="TextBox 6"/>
            <p:cNvSpPr txBox="1"/>
            <p:nvPr/>
          </p:nvSpPr>
          <p:spPr>
            <a:xfrm>
              <a:off x="2663821" y="2671791"/>
              <a:ext cx="83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SASS</a:t>
              </a:r>
              <a:endParaRPr lang="en-US" sz="24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9" name="Left-Right-Up Arrow 8"/>
            <p:cNvSpPr/>
            <p:nvPr/>
          </p:nvSpPr>
          <p:spPr>
            <a:xfrm rot="10800000">
              <a:off x="2514600" y="3486150"/>
              <a:ext cx="1080373" cy="717410"/>
            </a:xfrm>
            <a:prstGeom prst="leftRight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949663" y="3127183"/>
              <a:ext cx="222672" cy="400139"/>
            </a:xfrm>
            <a:prstGeom prst="downArrow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920" y="2671791"/>
            <a:ext cx="1955800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560" r="20463"/>
          <a:stretch/>
        </p:blipFill>
        <p:spPr>
          <a:xfrm>
            <a:off x="4479993" y="2671791"/>
            <a:ext cx="1647621" cy="14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There is no Dana, only </a:t>
            </a:r>
            <a:r>
              <a:rPr lang="en-US" dirty="0" err="1">
                <a:solidFill>
                  <a:schemeClr val="bg2"/>
                </a:solidFill>
              </a:rPr>
              <a:t>Zuul</a:t>
            </a:r>
            <a:r>
              <a:rPr lang="en-US" dirty="0">
                <a:solidFill>
                  <a:schemeClr val="bg2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28700"/>
            <a:ext cx="762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34" y="543334"/>
            <a:ext cx="4475401" cy="4475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25" y="3574418"/>
            <a:ext cx="39613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Helvetica Neue Bold Condensed"/>
                <a:cs typeface="Helvetica Neue Bold Condensed"/>
              </a:rPr>
              <a:t>SPRING CLOUD</a:t>
            </a:r>
            <a:endParaRPr lang="en-US" sz="5000" dirty="0">
              <a:latin typeface="Helvetica Neue Bold Condensed"/>
              <a:cs typeface="Helvetica Neue Bold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926" y="3764679"/>
            <a:ext cx="2176969" cy="583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81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un_122405_cc.pn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95"/>
          <a:stretch/>
        </p:blipFill>
        <p:spPr>
          <a:xfrm>
            <a:off x="3502232" y="740212"/>
            <a:ext cx="4624676" cy="4028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0653" y="1270048"/>
            <a:ext cx="31995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Helvetica Neue Bold Condensed"/>
                <a:cs typeface="Helvetica Neue Bold Condensed"/>
              </a:rPr>
              <a:t>MONOLITHS</a:t>
            </a:r>
            <a:endParaRPr lang="en-US" sz="5000" dirty="0">
              <a:latin typeface="Helvetica Neue Bold Condensed"/>
              <a:cs typeface="Helvetica Neue Bold Condens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900" y="774960"/>
            <a:ext cx="1948899" cy="3488270"/>
          </a:xfrm>
        </p:spPr>
        <p:txBody>
          <a:bodyPr/>
          <a:lstStyle/>
          <a:p>
            <a:r>
              <a:rPr lang="en-US" dirty="0" err="1"/>
              <a:t>Zuul</a:t>
            </a:r>
            <a:r>
              <a:rPr lang="en-US" dirty="0"/>
              <a:t>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9" y="36282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2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5963" y="2254233"/>
            <a:ext cx="4631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ADAB0E"/>
                </a:solidFill>
                <a:latin typeface="Menlo Regular"/>
                <a:cs typeface="Menlo Regular"/>
              </a:rPr>
              <a:t>@</a:t>
            </a:r>
            <a:r>
              <a:rPr lang="en-US" sz="3600" dirty="0" err="1" smtClean="0">
                <a:solidFill>
                  <a:srgbClr val="ADAB0E"/>
                </a:solidFill>
                <a:latin typeface="Menlo Regular"/>
                <a:cs typeface="Menlo Regular"/>
              </a:rPr>
              <a:t>EnableZuulProxy</a:t>
            </a:r>
            <a:endParaRPr lang="en-US" sz="3600" dirty="0">
              <a:solidFill>
                <a:srgbClr val="ADAB0E"/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564690" cy="1938992"/>
            <a:chOff x="1623396" y="1202052"/>
            <a:chExt cx="6564690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64007" y="2077107"/>
              <a:ext cx="5084650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err="1" smtClean="0">
                  <a:latin typeface="Helvetica Neue Bold Condensed"/>
                  <a:cs typeface="Helvetica Neue Bold Condensed"/>
                </a:rPr>
                <a:t>PreDecorationFilter</a:t>
              </a:r>
              <a:endParaRPr lang="en-US" sz="5000" dirty="0"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614956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3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564690" cy="1938992"/>
            <a:chOff x="1623396" y="1202052"/>
            <a:chExt cx="6564690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64007" y="2077107"/>
              <a:ext cx="5237331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err="1" smtClean="0">
                  <a:latin typeface="Helvetica Neue Bold Condensed"/>
                  <a:cs typeface="Helvetica Neue Bold Condensed"/>
                </a:rPr>
                <a:t>RibbonRoutingFilter</a:t>
              </a:r>
              <a:endParaRPr lang="en-US" sz="5000" dirty="0"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2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614956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564690" cy="1938992"/>
            <a:chOff x="1623396" y="1202052"/>
            <a:chExt cx="6564690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64007" y="2077107"/>
              <a:ext cx="5224507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err="1" smtClean="0">
                  <a:latin typeface="Helvetica Neue Bold Condensed"/>
                  <a:cs typeface="Helvetica Neue Bold Condensed"/>
                </a:rPr>
                <a:t>SendResponseFilter</a:t>
              </a:r>
              <a:endParaRPr lang="en-US" sz="5000" dirty="0"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3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614956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9206" y="1696549"/>
            <a:ext cx="57435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ADAB0E"/>
                </a:solidFill>
                <a:latin typeface="Menlo Regular"/>
                <a:cs typeface="Menlo Regular"/>
              </a:rPr>
              <a:t>zuul</a:t>
            </a:r>
            <a:r>
              <a:rPr lang="en-US" sz="3600" dirty="0">
                <a:solidFill>
                  <a:srgbClr val="ADAB0E"/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>
                <a:solidFill>
                  <a:srgbClr val="ADAB0E"/>
                </a:solidFill>
                <a:latin typeface="Menlo Regular"/>
                <a:cs typeface="Menlo Regular"/>
              </a:rPr>
              <a:t>  routes:</a:t>
            </a:r>
          </a:p>
          <a:p>
            <a:r>
              <a:rPr lang="en-US" sz="3600" dirty="0">
                <a:solidFill>
                  <a:srgbClr val="ADAB0E"/>
                </a:solidFill>
                <a:latin typeface="Menlo Regular"/>
                <a:cs typeface="Menlo Regular"/>
              </a:rPr>
              <a:t>    </a:t>
            </a:r>
            <a:r>
              <a:rPr lang="en-US" sz="3600" dirty="0" smtClean="0">
                <a:solidFill>
                  <a:srgbClr val="ADAB0E"/>
                </a:solidFill>
                <a:latin typeface="Menlo Regular"/>
                <a:cs typeface="Menlo Regular"/>
              </a:rPr>
              <a:t>users: /users/</a:t>
            </a:r>
            <a:r>
              <a:rPr lang="en-US" sz="3600" dirty="0">
                <a:solidFill>
                  <a:srgbClr val="ADAB0E"/>
                </a:solidFill>
                <a:latin typeface="Menlo Regular"/>
                <a:cs typeface="Menlo Regular"/>
              </a:rPr>
              <a:t>**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1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019" y="2346328"/>
            <a:ext cx="74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Demo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8585" y="404852"/>
            <a:ext cx="2625876" cy="672146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0082" y="471703"/>
            <a:ext cx="139062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DEMO</a:t>
            </a:r>
            <a:endParaRPr lang="en-US" sz="4000" dirty="0">
              <a:solidFill>
                <a:srgbClr val="FFFF00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70" y="488606"/>
            <a:ext cx="3459961" cy="401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3" y="571067"/>
            <a:ext cx="1449609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Helvetica Neue Bold Condensed"/>
                <a:cs typeface="Helvetica Neue Bold Condensed"/>
              </a:rPr>
              <a:t>ZUUL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323" y="1078898"/>
            <a:ext cx="36486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dirty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FUNKO POP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133" y="4399956"/>
            <a:ext cx="842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"/>
                <a:cs typeface="Helvetica Neue"/>
              </a:rPr>
              <a:t>http://</a:t>
            </a:r>
            <a:r>
              <a:rPr lang="en-US" dirty="0" err="1">
                <a:solidFill>
                  <a:srgbClr val="800000"/>
                </a:solidFill>
                <a:latin typeface="Helvetica Neue"/>
                <a:cs typeface="Helvetica Neue"/>
              </a:rPr>
              <a:t>techblog.netflix.com</a:t>
            </a:r>
            <a:r>
              <a:rPr lang="en-US" dirty="0">
                <a:solidFill>
                  <a:srgbClr val="800000"/>
                </a:solidFill>
                <a:latin typeface="Helvetica Neue"/>
                <a:cs typeface="Helvetica Neue"/>
              </a:rPr>
              <a:t>/2016/09/zuul-2-netflix-journey-to-asynchronous.html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5500" y="1078898"/>
            <a:ext cx="40041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ANNOUNCED</a:t>
            </a:r>
            <a:endParaRPr lang="en-US" sz="6000" dirty="0">
              <a:solidFill>
                <a:srgbClr val="800000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7893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05" y="255629"/>
            <a:ext cx="4797164" cy="479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0221" y="1824975"/>
            <a:ext cx="2016942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prstClr val="black"/>
                </a:solidFill>
                <a:latin typeface="Helvetica Neue Bold Condensed"/>
                <a:cs typeface="Helvetica Neue Bold Condensed"/>
              </a:rPr>
              <a:t>MAJOR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REWRITE</a:t>
            </a:r>
            <a:endParaRPr lang="en-US" sz="4000" dirty="0">
              <a:solidFill>
                <a:srgbClr val="80000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" name="TextBox 2"/>
          <p:cNvSpPr txBox="1"/>
          <p:nvPr/>
        </p:nvSpPr>
        <p:spPr>
          <a:xfrm rot="18360000">
            <a:off x="486581" y="1368851"/>
            <a:ext cx="19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INCOMPATIBLE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W/ ZUUL 1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1334" y="537498"/>
            <a:ext cx="62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WIP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 rot="3300000">
            <a:off x="3821301" y="1395156"/>
            <a:ext cx="203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/>
                <a:cs typeface="Helvetica Neue"/>
              </a:rPr>
              <a:t>NETTY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NON-BLOCKING</a:t>
            </a:r>
          </a:p>
        </p:txBody>
      </p:sp>
      <p:sp>
        <p:nvSpPr>
          <p:cNvPr id="16" name="TextBox 15"/>
          <p:cNvSpPr txBox="1"/>
          <p:nvPr/>
        </p:nvSpPr>
        <p:spPr>
          <a:xfrm rot="18360000">
            <a:off x="3874743" y="3350908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HTTP/2**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WEBSOCKETS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 rot="3000000">
            <a:off x="1025495" y="3608326"/>
            <a:ext cx="127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SPRING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OVERLAP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8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  <p:bldP spid="16" grpId="0"/>
      <p:bldP spid="1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C0A"/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un_24516_cc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707" y="-1397950"/>
            <a:ext cx="5143500" cy="8637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2654" y="935788"/>
            <a:ext cx="4697655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MULTIPLE</a:t>
            </a:r>
            <a:r>
              <a:rPr lang="en-US" sz="40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ENDPOINTS </a:t>
            </a:r>
          </a:p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&amp; APPLICATIONS</a:t>
            </a:r>
            <a:endParaRPr lang="en-US" sz="40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4"/>
            <a:ext cx="9144000" cy="51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553" y="740376"/>
            <a:ext cx="5262979" cy="1901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rgbClr val="233B0E"/>
                </a:solidFill>
                <a:latin typeface="Helvetica Neue Bold Condensed"/>
                <a:cs typeface="Helvetica Neue Bold Condensed"/>
              </a:rPr>
              <a:t>SPRING CLOUD</a:t>
            </a:r>
          </a:p>
          <a:p>
            <a:pPr>
              <a:lnSpc>
                <a:spcPct val="80000"/>
              </a:lnSpc>
            </a:pPr>
            <a:r>
              <a:rPr lang="en-US" sz="9500" spc="6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GATEWAY</a:t>
            </a:r>
            <a:endParaRPr lang="en-US" sz="9500" spc="6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3" name="Picture 2" descr="spring-cloud-BW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20" y="148308"/>
            <a:ext cx="51435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05" y="255629"/>
            <a:ext cx="4797164" cy="4797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0969" y="1844056"/>
            <a:ext cx="3205974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prstClr val="black"/>
                </a:solidFill>
                <a:latin typeface="Helvetica Neue Bold Condensed"/>
                <a:cs typeface="Helvetica Neue Bold Condensed"/>
              </a:rPr>
              <a:t>SPRING CLOUD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GATEWAY</a:t>
            </a:r>
            <a:endParaRPr lang="en-US" sz="40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7" name="TextBox 6"/>
          <p:cNvSpPr txBox="1"/>
          <p:nvPr/>
        </p:nvSpPr>
        <p:spPr>
          <a:xfrm rot="18360000">
            <a:off x="845792" y="1507350"/>
            <a:ext cx="126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SPRING 5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185" y="444666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SPRING BOOT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2.0 Q4 2017</a:t>
            </a:r>
          </a:p>
        </p:txBody>
      </p:sp>
      <p:sp>
        <p:nvSpPr>
          <p:cNvPr id="9" name="TextBox 8"/>
          <p:cNvSpPr txBox="1"/>
          <p:nvPr/>
        </p:nvSpPr>
        <p:spPr>
          <a:xfrm rot="3300000">
            <a:off x="4178283" y="1395156"/>
            <a:ext cx="1317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PROJECT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REACTOR</a:t>
            </a:r>
          </a:p>
        </p:txBody>
      </p:sp>
      <p:sp>
        <p:nvSpPr>
          <p:cNvPr id="10" name="TextBox 9"/>
          <p:cNvSpPr txBox="1"/>
          <p:nvPr/>
        </p:nvSpPr>
        <p:spPr>
          <a:xfrm rot="18360000">
            <a:off x="3874743" y="3350908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HTTP/2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WEBSOCKETS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 rot="3000000">
            <a:off x="1128215" y="3608326"/>
            <a:ext cx="106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SPRING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REUSE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6193" y="4325281"/>
            <a:ext cx="105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API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DRIVEN</a:t>
            </a:r>
          </a:p>
        </p:txBody>
      </p:sp>
    </p:spTree>
    <p:extLst>
      <p:ext uri="{BB962C8B-B14F-4D97-AF65-F5344CB8AC3E}">
        <p14:creationId xmlns:p14="http://schemas.microsoft.com/office/powerpoint/2010/main" val="207111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449387" cy="1938992"/>
            <a:chOff x="1623396" y="1202052"/>
            <a:chExt cx="6449387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1957468"/>
              <a:ext cx="549606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6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ROUTE MGMT API</a:t>
              </a:r>
              <a:endParaRPr lang="en-US" sz="60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1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449387" cy="1938992"/>
            <a:chOff x="1623396" y="1202052"/>
            <a:chExt cx="6449387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2072268"/>
              <a:ext cx="5015418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ROUTE: VIA CONFIG</a:t>
              </a:r>
              <a:endParaRPr lang="en-US" sz="50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2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841802" cy="1938992"/>
            <a:chOff x="1623396" y="1202052"/>
            <a:chExt cx="6841802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2072268"/>
              <a:ext cx="6019597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ROUTE: VIA </a:t>
              </a:r>
              <a:r>
                <a:rPr lang="en-US" sz="5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DISCOVERY</a:t>
              </a:r>
              <a:endParaRPr lang="en-US" sz="50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2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449387" cy="1938992"/>
            <a:chOff x="1623396" y="1202052"/>
            <a:chExt cx="6449387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2072268"/>
              <a:ext cx="3852292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ROUTE: VIA </a:t>
              </a:r>
              <a:r>
                <a:rPr lang="en-US" sz="5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DB</a:t>
              </a:r>
              <a:endParaRPr lang="en-US" sz="50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2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7036013" cy="1938992"/>
            <a:chOff x="1623396" y="1202052"/>
            <a:chExt cx="7036013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2072268"/>
              <a:ext cx="6213808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ROUTE SCOPED </a:t>
              </a:r>
              <a:r>
                <a:rPr lang="en-US" sz="5000" dirty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FILTERS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3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6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449387" cy="1938992"/>
            <a:chOff x="1623396" y="1202052"/>
            <a:chExt cx="6449387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2072268"/>
              <a:ext cx="2723823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FLEXIBILE</a:t>
              </a:r>
              <a:endParaRPr lang="en-US" sz="50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4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37" y="1602254"/>
            <a:ext cx="6449387" cy="1938992"/>
            <a:chOff x="1623396" y="1202052"/>
            <a:chExt cx="6449387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2445601" y="2072268"/>
              <a:ext cx="3091195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000" dirty="0" smtClean="0">
                  <a:solidFill>
                    <a:schemeClr val="bg1"/>
                  </a:solidFill>
                  <a:latin typeface="Helvetica Neue Bold Condensed"/>
                  <a:cs typeface="Helvetica Neue Bold Condensed"/>
                </a:rPr>
                <a:t>SIMPLIFIED</a:t>
              </a:r>
              <a:endParaRPr lang="en-US" sz="5000" dirty="0">
                <a:solidFill>
                  <a:schemeClr val="bg1"/>
                </a:solidFill>
                <a:latin typeface="Helvetica Neue Bold Condensed"/>
                <a:cs typeface="Helvetica Neue Bold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396" y="1202052"/>
              <a:ext cx="9233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 smtClean="0">
                  <a:solidFill>
                    <a:srgbClr val="233B0E"/>
                  </a:solidFill>
                  <a:latin typeface="Helvetica Neue Bold Condensed"/>
                  <a:cs typeface="Helvetica Neue Bold Condensed"/>
                </a:rPr>
                <a:t>5</a:t>
              </a:r>
              <a:endParaRPr lang="en-US" sz="12000" dirty="0">
                <a:solidFill>
                  <a:srgbClr val="233B0E"/>
                </a:solidFill>
                <a:latin typeface="Helvetica Neue Bold Condensed"/>
                <a:cs typeface="Helvetica Neue Bold Condense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573130" y="2705653"/>
              <a:ext cx="5499653" cy="22086"/>
            </a:xfrm>
            <a:prstGeom prst="line">
              <a:avLst/>
            </a:prstGeom>
            <a:ln w="76200" cmpd="sng">
              <a:solidFill>
                <a:srgbClr val="233B0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5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C0A"/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508" y="935788"/>
            <a:ext cx="3240801" cy="122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5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LARGE COMPLEX</a:t>
            </a:r>
          </a:p>
          <a:p>
            <a:pPr algn="r">
              <a:lnSpc>
                <a:spcPct val="80000"/>
              </a:lnSpc>
            </a:pPr>
            <a:r>
              <a:rPr lang="en-US" sz="54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ARTIFACTS</a:t>
            </a:r>
            <a:endParaRPr lang="en-US" sz="54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4" name="Picture 3" descr="noun_12446_cc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65"/>
          <a:stretch/>
        </p:blipFill>
        <p:spPr>
          <a:xfrm>
            <a:off x="-119397" y="89995"/>
            <a:ext cx="6088224" cy="521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ADAB0E"/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rgbClr val="ADAB0E"/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rgbClr val="ADAB0E"/>
                </a:solidFill>
                <a:latin typeface="Menlo Regular"/>
                <a:cs typeface="Menlo Regular"/>
              </a:rPr>
              <a:t>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id: 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 http://users-xyz:80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predicates: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Host=**.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Path=/users/{segment}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filters: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=/{segment}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rgbClr val="ADAB0E"/>
                </a:solidFill>
                <a:latin typeface="Menlo Regular"/>
                <a:cs typeface="Menlo Regular"/>
              </a:rPr>
              <a:t>	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 id: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Menlo Regular"/>
                <a:cs typeface="Menlo Regular"/>
              </a:rPr>
              <a:t>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 http://users-xyz:80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predicates: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Host=**.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Path=/users/{segment}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filters: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=/{segment}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- id: 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/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: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Menlo Regular"/>
                <a:cs typeface="Menlo Regular"/>
              </a:rPr>
              <a:t>http://users-xyz:80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predicates: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Host=**.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Path=/users/{segment}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filters: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=/{segment}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- id: 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/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: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lb</a:t>
            </a:r>
            <a:r>
              <a:rPr lang="en-US" sz="3600" dirty="0" smtClean="0">
                <a:solidFill>
                  <a:schemeClr val="bg2"/>
                </a:solidFill>
                <a:latin typeface="Menlo Regular"/>
                <a:cs typeface="Menlo Regular"/>
              </a:rPr>
              <a:t>://users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predicates: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Host=**.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Path=/users/{segment}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filters: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=/{segment}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- id: 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lb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://users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predicates: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		-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Menlo Regular"/>
                <a:cs typeface="Menlo Regular"/>
              </a:rPr>
              <a:t>Host=**.</a:t>
            </a:r>
            <a:r>
              <a:rPr lang="en-US" sz="36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Path=/users/{segment}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filters: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=/{segment}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8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- id: 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lb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://users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predicates: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Host=**.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Menlo Regular"/>
                <a:cs typeface="Menlo Regular"/>
              </a:rPr>
              <a:t>Path=/users/</a:t>
            </a:r>
            <a:r>
              <a:rPr lang="en-US" sz="3600" dirty="0" smtClean="0">
                <a:solidFill>
                  <a:srgbClr val="62BF27"/>
                </a:solidFill>
                <a:latin typeface="Menlo Regular"/>
                <a:cs typeface="Menlo Regular"/>
              </a:rPr>
              <a:t>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filters: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-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=/{segment}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37" y="261729"/>
            <a:ext cx="796714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- id: 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uri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lb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://users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predicates: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Host=**.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example.org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Menlo Regular"/>
              <a:cs typeface="Menlo Regular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- Path=/users/{segment}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filters:</a:t>
            </a:r>
            <a:endParaRPr lang="en-US" sz="3600" dirty="0">
              <a:solidFill>
                <a:schemeClr val="accent1"/>
              </a:solidFill>
              <a:latin typeface="Menlo Regular"/>
              <a:cs typeface="Menlo Regular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enlo Regular"/>
                <a:cs typeface="Menlo Regular"/>
              </a:rPr>
              <a:t>		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Menlo Regular"/>
                <a:cs typeface="Menlo Regular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SetPath</a:t>
            </a:r>
            <a:r>
              <a:rPr lang="en-US" sz="3600" dirty="0" smtClean="0">
                <a:solidFill>
                  <a:schemeClr val="bg2"/>
                </a:solidFill>
                <a:latin typeface="Menlo Regular"/>
                <a:cs typeface="Menlo Regular"/>
              </a:rPr>
              <a:t>=/</a:t>
            </a:r>
            <a:r>
              <a:rPr lang="en-US" sz="3600" dirty="0" smtClean="0">
                <a:solidFill>
                  <a:srgbClr val="62BF27"/>
                </a:solidFill>
                <a:latin typeface="Menlo Regular"/>
                <a:cs typeface="Menlo Regular"/>
              </a:rPr>
              <a:t>{segment}</a:t>
            </a:r>
            <a:endParaRPr lang="en-US" sz="3600" dirty="0">
              <a:solidFill>
                <a:srgbClr val="62BF27"/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417" y="261729"/>
            <a:ext cx="7967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  <a:latin typeface="Menlo Regular"/>
                <a:cs typeface="Menlo Regular"/>
              </a:rPr>
              <a:t>spring.cloud.gateway.routes</a:t>
            </a:r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: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Menlo Regular"/>
                <a:cs typeface="Menlo Regular"/>
              </a:rPr>
              <a:t>	filters:</a:t>
            </a:r>
            <a:endParaRPr lang="en-US" sz="3600" dirty="0">
              <a:solidFill>
                <a:schemeClr val="accent1"/>
              </a:solidFill>
              <a:latin typeface="Menlo Regular"/>
              <a:cs typeface="Menl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239" y="4746279"/>
            <a:ext cx="982899" cy="225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7292" y="1462058"/>
            <a:ext cx="7411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AddResponseHeader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enlo Regular"/>
                <a:cs typeface="Menlo Regular"/>
              </a:rPr>
              <a:t>=</a:t>
            </a:r>
            <a:r>
              <a:rPr lang="en-US" sz="2400" dirty="0">
                <a:solidFill>
                  <a:srgbClr val="62BF27"/>
                </a:solidFill>
                <a:latin typeface="Menlo Regular"/>
                <a:cs typeface="Menlo Regular"/>
              </a:rPr>
              <a:t>X-Response-Foo, Bar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7292" y="2071155"/>
            <a:ext cx="5372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RemoveResponseHeader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Menlo Regular"/>
                <a:cs typeface="Menlo Regular"/>
              </a:rPr>
              <a:t>=</a:t>
            </a:r>
            <a:r>
              <a:rPr lang="en-US" sz="2400" dirty="0" smtClean="0">
                <a:solidFill>
                  <a:srgbClr val="62BF27"/>
                </a:solidFill>
                <a:latin typeface="Menlo Regular"/>
                <a:cs typeface="Menlo Regular"/>
              </a:rPr>
              <a:t>X-Foo</a:t>
            </a:r>
            <a:endParaRPr lang="en-US" sz="2400" dirty="0">
              <a:solidFill>
                <a:srgbClr val="62BF27"/>
              </a:solidFill>
              <a:latin typeface="Menlo Regular"/>
              <a:cs typeface="Menlo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7292" y="2763506"/>
            <a:ext cx="296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SecureHeaders</a:t>
            </a:r>
            <a:endParaRPr lang="en-US" sz="2400" dirty="0">
              <a:solidFill>
                <a:srgbClr val="62BF27"/>
              </a:solidFill>
              <a:latin typeface="Menlo Regular"/>
              <a:cs typeface="Menlo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7292" y="3411199"/>
            <a:ext cx="7781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RewritePath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enlo Regular"/>
                <a:cs typeface="Menlo Regular"/>
              </a:rPr>
              <a:t>=</a:t>
            </a:r>
            <a:r>
              <a:rPr lang="en-US" sz="2400" dirty="0">
                <a:solidFill>
                  <a:srgbClr val="62BF27"/>
                </a:solidFill>
                <a:latin typeface="Menlo Regular"/>
                <a:cs typeface="Menlo Regular"/>
              </a:rPr>
              <a:t>/foo/(?&lt;part&gt;.*), /$\{part}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292" y="4103659"/>
            <a:ext cx="3149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Menlo Regular"/>
                <a:cs typeface="Menlo Regular"/>
              </a:rPr>
              <a:t>-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Hystrix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Menlo Regular"/>
                <a:cs typeface="Menlo Regular"/>
              </a:rPr>
              <a:t>=</a:t>
            </a:r>
            <a:r>
              <a:rPr lang="en-US" sz="2400" dirty="0" err="1" smtClean="0">
                <a:solidFill>
                  <a:srgbClr val="62BF27"/>
                </a:solidFill>
                <a:latin typeface="Menlo Regular"/>
                <a:cs typeface="Menlo Regular"/>
              </a:rPr>
              <a:t>foocmd</a:t>
            </a:r>
            <a:endParaRPr lang="en-US" sz="2400" dirty="0">
              <a:solidFill>
                <a:srgbClr val="62BF27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9875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525" y="2540239"/>
            <a:ext cx="74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Demo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8585" y="404852"/>
            <a:ext cx="2625876" cy="672146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0082" y="471703"/>
            <a:ext cx="139062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DEMO</a:t>
            </a:r>
            <a:endParaRPr lang="en-US" sz="4000" dirty="0">
              <a:solidFill>
                <a:srgbClr val="FFFF00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34" y="543334"/>
            <a:ext cx="4475401" cy="4475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553" y="3574418"/>
            <a:ext cx="68536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MILESTONE 1 </a:t>
            </a:r>
            <a:r>
              <a:rPr lang="en-US" sz="5000" dirty="0" smtClean="0">
                <a:solidFill>
                  <a:srgbClr val="233B0E"/>
                </a:solidFill>
                <a:latin typeface="Helvetica Neue Bold Condensed"/>
                <a:cs typeface="Helvetica Neue Bold Condensed"/>
              </a:rPr>
              <a:t>END OF MAY</a:t>
            </a:r>
            <a:endParaRPr lang="en-US" sz="5000" dirty="0">
              <a:solidFill>
                <a:srgbClr val="233B0E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553" y="740376"/>
            <a:ext cx="5262979" cy="1901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rgbClr val="233B0E"/>
                </a:solidFill>
                <a:latin typeface="Helvetica Neue Bold Condensed"/>
                <a:cs typeface="Helvetica Neue Bold Condensed"/>
              </a:rPr>
              <a:t>SPRING CLOUD</a:t>
            </a:r>
          </a:p>
          <a:p>
            <a:pPr>
              <a:lnSpc>
                <a:spcPct val="80000"/>
              </a:lnSpc>
            </a:pPr>
            <a:r>
              <a:rPr lang="en-US" sz="9500" spc="6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GATEWAY</a:t>
            </a:r>
            <a:endParaRPr lang="en-US" sz="9500" spc="6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0715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C0A"/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9310" y="935788"/>
            <a:ext cx="271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5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DIFFICULT</a:t>
            </a:r>
            <a:endParaRPr lang="en-US" sz="50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  <a:p>
            <a:pPr algn="r">
              <a:lnSpc>
                <a:spcPct val="80000"/>
              </a:lnSpc>
            </a:pPr>
            <a:r>
              <a:rPr lang="en-US" sz="61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TO TEST</a:t>
            </a:r>
            <a:endParaRPr lang="en-US" sz="61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2" name="Picture 1" descr="noun_160611_cc.png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67"/>
          <a:stretch/>
        </p:blipFill>
        <p:spPr>
          <a:xfrm flipH="1">
            <a:off x="355880" y="310259"/>
            <a:ext cx="5143500" cy="4440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A82B"/>
            </a:gs>
            <a:gs pos="100000">
              <a:srgbClr val="233B0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34" y="543334"/>
            <a:ext cx="4475401" cy="4475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553" y="3574418"/>
            <a:ext cx="68165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RELEASE </a:t>
            </a:r>
            <a:r>
              <a:rPr lang="en-US" sz="5000" dirty="0" smtClean="0">
                <a:solidFill>
                  <a:srgbClr val="233B0E"/>
                </a:solidFill>
                <a:latin typeface="Helvetica Neue Bold Condensed"/>
                <a:cs typeface="Helvetica Neue Bold Condensed"/>
              </a:rPr>
              <a:t>DECEMBER 2017</a:t>
            </a:r>
            <a:endParaRPr lang="en-US" sz="5000" dirty="0">
              <a:solidFill>
                <a:srgbClr val="233B0E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553" y="740376"/>
            <a:ext cx="5262979" cy="1901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rgbClr val="233B0E"/>
                </a:solidFill>
                <a:latin typeface="Helvetica Neue Bold Condensed"/>
                <a:cs typeface="Helvetica Neue Bold Condensed"/>
              </a:rPr>
              <a:t>SPRING CLOUD</a:t>
            </a:r>
          </a:p>
          <a:p>
            <a:pPr>
              <a:lnSpc>
                <a:spcPct val="80000"/>
              </a:lnSpc>
            </a:pPr>
            <a:r>
              <a:rPr lang="en-US" sz="9500" spc="6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GATEWAY</a:t>
            </a:r>
            <a:endParaRPr lang="en-US" sz="9500" spc="6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437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70" y="488606"/>
            <a:ext cx="3459961" cy="401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3" y="571067"/>
            <a:ext cx="3647122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Helvetica Neue Bold Condensed"/>
                <a:cs typeface="Helvetica Neue Bold Condensed"/>
              </a:rPr>
              <a:t>WHAT HAPPENS 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5500" y="1078898"/>
            <a:ext cx="266299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ZUUL 1?</a:t>
            </a:r>
            <a:endParaRPr lang="en-US" sz="6000" dirty="0">
              <a:solidFill>
                <a:srgbClr val="800000"/>
              </a:solidFill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1393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dunn\Documents\Pivotal Open Source\Spring\presentation\assets\Logo_SpringByPivotal_Stacked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014011"/>
            <a:ext cx="243840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1632" y="306389"/>
            <a:ext cx="8539165" cy="299787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Learn More.  Stay Connected.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9615" y="2100287"/>
            <a:ext cx="9226259" cy="3043214"/>
            <a:chOff x="304804" y="2100287"/>
            <a:chExt cx="9226259" cy="3043214"/>
          </a:xfrm>
        </p:grpSpPr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304804" y="2100288"/>
              <a:ext cx="8537575" cy="3043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427830"/>
                  </a:solidFill>
                </a:rPr>
                <a:t>Spencer Gibb</a:t>
              </a:r>
              <a:endParaRPr lang="en-US" sz="2400" b="1" dirty="0">
                <a:solidFill>
                  <a:srgbClr val="427830"/>
                </a:solidFill>
              </a:endParaRPr>
            </a:p>
            <a:p>
              <a:r>
                <a:rPr lang="en-US" sz="1800" b="1" dirty="0" smtClean="0"/>
                <a:t>Blog: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spencer.gibb.us</a:t>
              </a:r>
              <a:endParaRPr lang="en-US" sz="1800" dirty="0"/>
            </a:p>
            <a:p>
              <a:r>
                <a:rPr lang="en-US" sz="1800" b="1" dirty="0" smtClean="0"/>
                <a:t>Twitter: </a:t>
              </a:r>
              <a:r>
                <a:rPr lang="en-US" sz="1800" dirty="0" smtClean="0"/>
                <a:t>@</a:t>
              </a:r>
              <a:r>
                <a:rPr lang="en-US" sz="1800" dirty="0" err="1" smtClean="0"/>
                <a:t>spencerbgibb</a:t>
              </a:r>
              <a:endParaRPr lang="en-US" sz="1800" dirty="0"/>
            </a:p>
            <a:p>
              <a:endParaRPr lang="en-US" sz="1100" b="1" dirty="0" smtClean="0">
                <a:solidFill>
                  <a:srgbClr val="427830"/>
                </a:solidFill>
              </a:endParaRPr>
            </a:p>
            <a:p>
              <a:r>
                <a:rPr lang="en-US" sz="2400" b="1" dirty="0" smtClean="0">
                  <a:solidFill>
                    <a:srgbClr val="427830"/>
                  </a:solidFill>
                </a:rPr>
                <a:t>Spring Cloud </a:t>
              </a:r>
              <a:r>
                <a:rPr lang="en-US" sz="2400" b="1" dirty="0" err="1" smtClean="0">
                  <a:solidFill>
                    <a:srgbClr val="427830"/>
                  </a:solidFill>
                </a:rPr>
                <a:t>Zuul</a:t>
              </a:r>
              <a:r>
                <a:rPr lang="en-US" sz="2400" b="1" dirty="0" smtClean="0">
                  <a:solidFill>
                    <a:srgbClr val="427830"/>
                  </a:solidFill>
                </a:rPr>
                <a:t> Samples</a:t>
              </a:r>
            </a:p>
            <a:p>
              <a:r>
                <a:rPr lang="en-US" sz="1800" dirty="0" err="1" smtClean="0"/>
                <a:t>github.com</a:t>
              </a:r>
              <a:r>
                <a:rPr lang="en-US" sz="1800" dirty="0"/>
                <a:t>/spring-cloud-samples/sample-</a:t>
              </a:r>
              <a:r>
                <a:rPr lang="en-US" sz="1800" dirty="0" err="1"/>
                <a:t>zuul</a:t>
              </a:r>
              <a:r>
                <a:rPr lang="en-US" sz="1800" dirty="0"/>
                <a:t>-filters</a:t>
              </a:r>
              <a:endParaRPr lang="en-US" sz="1800" dirty="0" smtClean="0"/>
            </a:p>
            <a:p>
              <a:endParaRPr lang="en-US" sz="1100" dirty="0" smtClean="0"/>
            </a:p>
            <a:p>
              <a:r>
                <a:rPr lang="en-US" sz="2400" b="1" dirty="0" smtClean="0">
                  <a:solidFill>
                    <a:srgbClr val="427830"/>
                  </a:solidFill>
                </a:rPr>
                <a:t>Spring Cloud Gateway</a:t>
              </a:r>
            </a:p>
            <a:p>
              <a:r>
                <a:rPr lang="en-US" sz="1800" dirty="0" err="1" smtClean="0"/>
                <a:t>github.com</a:t>
              </a:r>
              <a:r>
                <a:rPr lang="en-US" sz="1800" dirty="0" smtClean="0"/>
                <a:t>/spring-cloud-incubator/</a:t>
              </a:r>
              <a:r>
                <a:rPr lang="en-US" sz="1800" dirty="0"/>
                <a:t>spring-cloud</a:t>
              </a:r>
              <a:r>
                <a:rPr lang="en-US" sz="1800" dirty="0" smtClean="0"/>
                <a:t>-gateway</a:t>
              </a:r>
            </a:p>
            <a:p>
              <a:endParaRPr lang="en-US" sz="1800" dirty="0" smtClean="0"/>
            </a:p>
            <a:p>
              <a:endParaRPr lang="en-US" sz="1900" dirty="0" smtClean="0">
                <a:solidFill>
                  <a:srgbClr val="42783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77197" y="2100287"/>
              <a:ext cx="3953866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4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87C2C"/>
                </a:buClr>
                <a:buSzPct val="115000"/>
                <a:defRPr/>
              </a:pPr>
              <a:r>
                <a:rPr lang="en-US" sz="1800" b="1" kern="0" dirty="0" smtClean="0">
                  <a:solidFill>
                    <a:srgbClr val="387C2C"/>
                  </a:solidFill>
                  <a:latin typeface="Arial" pitchFamily="34" charset="0"/>
                  <a:ea typeface="+mn-ea"/>
                </a:rPr>
                <a:t>Pivota</a:t>
              </a:r>
              <a:r>
                <a:rPr lang="en-US" b="1" kern="0" dirty="0" smtClean="0">
                  <a:solidFill>
                    <a:srgbClr val="387C2C"/>
                  </a:solidFill>
                  <a:latin typeface="Arial" pitchFamily="34" charset="0"/>
                </a:rPr>
                <a:t>l: </a:t>
              </a:r>
              <a:r>
                <a:rPr lang="en-US" b="1" kern="0" dirty="0" err="1" smtClean="0">
                  <a:latin typeface="Arial" pitchFamily="34" charset="0"/>
                </a:rPr>
                <a:t>pivotal.io</a:t>
              </a:r>
              <a:endParaRPr lang="en-US" sz="1800" b="1" kern="0" dirty="0" smtClean="0">
                <a:latin typeface="Arial" pitchFamily="34" charset="0"/>
              </a:endParaRPr>
            </a:p>
            <a:p>
              <a:pPr lvl="0" algn="l">
                <a:lnSpc>
                  <a:spcPts val="24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87C2C"/>
                </a:buClr>
                <a:buSzPct val="115000"/>
                <a:defRPr/>
              </a:pPr>
              <a:r>
                <a:rPr lang="en-US" sz="1800" b="1" kern="0" dirty="0" smtClean="0">
                  <a:solidFill>
                    <a:srgbClr val="387C2C"/>
                  </a:solidFill>
                  <a:latin typeface="Arial" pitchFamily="34" charset="0"/>
                  <a:ea typeface="+mn-ea"/>
                </a:rPr>
                <a:t>Twitter</a:t>
              </a:r>
              <a:r>
                <a:rPr lang="en-US" sz="1800" b="1" kern="0" dirty="0">
                  <a:solidFill>
                    <a:srgbClr val="387C2C"/>
                  </a:solidFill>
                  <a:latin typeface="Arial" pitchFamily="34" charset="0"/>
                  <a:ea typeface="+mn-ea"/>
                </a:rPr>
                <a:t>: </a:t>
              </a:r>
              <a:r>
                <a:rPr lang="en-US" sz="1800" b="1" kern="0" dirty="0" err="1">
                  <a:solidFill>
                    <a:srgbClr val="333333"/>
                  </a:solidFill>
                  <a:latin typeface="Arial" pitchFamily="34" charset="0"/>
                  <a:ea typeface="+mn-ea"/>
                </a:rPr>
                <a:t>twitter.com</a:t>
              </a:r>
              <a:r>
                <a:rPr lang="en-US" sz="1800" b="1" kern="0" dirty="0" smtClean="0">
                  <a:solidFill>
                    <a:srgbClr val="333333"/>
                  </a:solidFill>
                  <a:latin typeface="Arial" pitchFamily="34" charset="0"/>
                  <a:ea typeface="+mn-ea"/>
                </a:rPr>
                <a:t>/</a:t>
              </a:r>
              <a:r>
                <a:rPr lang="en-US" sz="1800" b="1" kern="0" dirty="0" err="1" smtClean="0">
                  <a:solidFill>
                    <a:srgbClr val="333333"/>
                  </a:solidFill>
                  <a:latin typeface="Arial" pitchFamily="34" charset="0"/>
                  <a:ea typeface="+mn-ea"/>
                </a:rPr>
                <a:t>springcloud</a:t>
              </a:r>
              <a:endParaRPr lang="en-US" sz="1800" b="1" kern="0" dirty="0">
                <a:solidFill>
                  <a:srgbClr val="FF0000"/>
                </a:solidFill>
                <a:latin typeface="Arial" pitchFamily="34" charset="0"/>
                <a:ea typeface="+mn-ea"/>
              </a:endParaRPr>
            </a:p>
            <a:p>
              <a:pPr lvl="0" algn="l">
                <a:lnSpc>
                  <a:spcPts val="24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87C2C"/>
                </a:buClr>
                <a:buSzPct val="115000"/>
                <a:defRPr/>
              </a:pPr>
              <a:r>
                <a:rPr lang="en-US" sz="1800" b="1" kern="0" dirty="0">
                  <a:solidFill>
                    <a:srgbClr val="387C2C"/>
                  </a:solidFill>
                  <a:latin typeface="Arial" pitchFamily="34" charset="0"/>
                  <a:ea typeface="+mn-ea"/>
                </a:rPr>
                <a:t>YouTube: </a:t>
              </a:r>
              <a:r>
                <a:rPr lang="en-US" sz="1800" b="1" kern="0" dirty="0">
                  <a:solidFill>
                    <a:srgbClr val="333333"/>
                  </a:solidFill>
                  <a:latin typeface="Arial" pitchFamily="34" charset="0"/>
                  <a:ea typeface="+mn-ea"/>
                </a:rPr>
                <a:t>spring.io/video</a:t>
              </a:r>
            </a:p>
            <a:p>
              <a:pPr lvl="0" algn="l">
                <a:lnSpc>
                  <a:spcPts val="24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87C2C"/>
                </a:buClr>
                <a:buSzPct val="115000"/>
                <a:defRPr/>
              </a:pPr>
              <a:r>
                <a:rPr lang="en-US" sz="1800" b="1" kern="0" dirty="0">
                  <a:solidFill>
                    <a:srgbClr val="387C2C"/>
                  </a:solidFill>
                  <a:latin typeface="Arial" pitchFamily="34" charset="0"/>
                  <a:ea typeface="+mn-ea"/>
                </a:rPr>
                <a:t>LinkedIn: </a:t>
              </a:r>
              <a:r>
                <a:rPr lang="en-US" sz="1800" b="1" kern="0" dirty="0">
                  <a:solidFill>
                    <a:srgbClr val="333333"/>
                  </a:solidFill>
                  <a:latin typeface="Arial" pitchFamily="34" charset="0"/>
                  <a:ea typeface="+mn-ea"/>
                </a:rPr>
                <a:t>spring.io/</a:t>
              </a:r>
              <a:r>
                <a:rPr lang="en-US" sz="1800" b="1" kern="0" dirty="0" err="1">
                  <a:solidFill>
                    <a:srgbClr val="333333"/>
                  </a:solidFill>
                  <a:latin typeface="Arial" pitchFamily="34" charset="0"/>
                  <a:ea typeface="+mn-ea"/>
                </a:rPr>
                <a:t>linkedin</a:t>
              </a:r>
              <a:endParaRPr lang="en-US" sz="1800" b="1" kern="0" dirty="0">
                <a:solidFill>
                  <a:srgbClr val="333333"/>
                </a:solidFill>
                <a:latin typeface="Arial" pitchFamily="34" charset="0"/>
                <a:ea typeface="+mn-ea"/>
              </a:endParaRPr>
            </a:p>
            <a:p>
              <a:pPr lvl="0" algn="l">
                <a:lnSpc>
                  <a:spcPts val="24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387C2C"/>
                </a:buClr>
                <a:buSzPct val="115000"/>
                <a:defRPr/>
              </a:pPr>
              <a:r>
                <a:rPr lang="en-US" sz="1800" b="1" kern="0" dirty="0">
                  <a:solidFill>
                    <a:srgbClr val="387C2C"/>
                  </a:solidFill>
                  <a:latin typeface="Arial" pitchFamily="34" charset="0"/>
                  <a:ea typeface="+mn-ea"/>
                </a:rPr>
                <a:t>Google Plus: </a:t>
              </a:r>
              <a:r>
                <a:rPr lang="en-US" sz="1800" b="1" kern="0" dirty="0">
                  <a:solidFill>
                    <a:srgbClr val="333333"/>
                  </a:solidFill>
                  <a:latin typeface="Arial" pitchFamily="34" charset="0"/>
                  <a:ea typeface="+mn-ea"/>
                </a:rPr>
                <a:t>spring.io/</a:t>
              </a:r>
              <a:r>
                <a:rPr lang="en-US" sz="1800" b="1" kern="0" dirty="0" err="1">
                  <a:solidFill>
                    <a:srgbClr val="333333"/>
                  </a:solidFill>
                  <a:latin typeface="Arial" pitchFamily="34" charset="0"/>
                  <a:ea typeface="+mn-ea"/>
                </a:rPr>
                <a:t>gplus</a:t>
              </a:r>
              <a:endParaRPr lang="en-US" sz="1800" b="1" kern="0" dirty="0">
                <a:solidFill>
                  <a:srgbClr val="333333"/>
                </a:solidFill>
                <a:latin typeface="Arial" pitchFamily="34" charset="0"/>
                <a:ea typeface="+mn-ea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1" y="2067834"/>
            <a:ext cx="4002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QUESTIONS?</a:t>
            </a:r>
            <a:endParaRPr lang="en-US" sz="6000" dirty="0">
              <a:solidFill>
                <a:srgbClr val="800000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3" name="Picture 2" descr="noun_33699_c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9"/>
          <a:stretch/>
        </p:blipFill>
        <p:spPr>
          <a:xfrm>
            <a:off x="3729598" y="241469"/>
            <a:ext cx="5143500" cy="436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42957" y="-99392"/>
            <a:ext cx="9596783" cy="534228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4847" y="1159567"/>
            <a:ext cx="2582758" cy="2400657"/>
          </a:xfrm>
          <a:prstGeom prst="rect">
            <a:avLst/>
          </a:prstGeom>
          <a:noFill/>
          <a:effectLst>
            <a:outerShdw blurRad="12700" dist="76200" dir="2700000" algn="tl" rotWithShape="0">
              <a:srgbClr val="000000">
                <a:alpha val="9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FFFFFF"/>
                </a:solidFill>
                <a:latin typeface="Edwardian Script ITC"/>
                <a:cs typeface="Edwardian Script ITC"/>
              </a:rPr>
              <a:t>The</a:t>
            </a:r>
            <a:endParaRPr lang="en-US" sz="15000" b="1" dirty="0">
              <a:solidFill>
                <a:srgbClr val="FFFFFF"/>
              </a:solidFill>
              <a:latin typeface="Edwardian Script ITC"/>
              <a:cs typeface="Edwardian Script IT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9566" y="1548850"/>
            <a:ext cx="3608680" cy="2400657"/>
          </a:xfrm>
          <a:prstGeom prst="rect">
            <a:avLst/>
          </a:prstGeom>
          <a:noFill/>
          <a:effectLst>
            <a:outerShdw blurRad="12700" dist="76200" dir="2700000" algn="tl" rotWithShape="0">
              <a:prstClr val="black">
                <a:alpha val="9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FFFFFF"/>
                </a:solidFill>
                <a:latin typeface="Edwardian Script ITC"/>
                <a:cs typeface="Edwardian Script ITC"/>
              </a:rPr>
              <a:t>End</a:t>
            </a:r>
            <a:endParaRPr lang="en-US" sz="15000" b="1" dirty="0">
              <a:solidFill>
                <a:srgbClr val="FFFFFF"/>
              </a:solidFill>
              <a:latin typeface="Edwardian Script ITC"/>
              <a:cs typeface="Edwardian Script ITC"/>
            </a:endParaRPr>
          </a:p>
        </p:txBody>
      </p:sp>
      <p:sp>
        <p:nvSpPr>
          <p:cNvPr id="8" name="Rectangle 7"/>
          <p:cNvSpPr/>
          <p:nvPr/>
        </p:nvSpPr>
        <p:spPr>
          <a:xfrm rot="1787991">
            <a:off x="-3595480" y="3241530"/>
            <a:ext cx="11573430" cy="4002724"/>
          </a:xfrm>
          <a:prstGeom prst="rect">
            <a:avLst/>
          </a:prstGeom>
          <a:solidFill>
            <a:srgbClr val="000000">
              <a:alpha val="7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106793">
            <a:off x="-363838" y="-2651125"/>
            <a:ext cx="11573430" cy="4002724"/>
          </a:xfrm>
          <a:prstGeom prst="rect">
            <a:avLst/>
          </a:prstGeom>
          <a:solidFill>
            <a:srgbClr val="000000">
              <a:alpha val="7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2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C0A"/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5654" y="935788"/>
            <a:ext cx="3644655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spc="6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HARD</a:t>
            </a:r>
            <a:r>
              <a:rPr lang="en-US" sz="4000" spc="6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 TO GET</a:t>
            </a:r>
          </a:p>
          <a:p>
            <a:pPr algn="r">
              <a:lnSpc>
                <a:spcPct val="80000"/>
              </a:lnSpc>
            </a:pPr>
            <a:r>
              <a:rPr lang="en-US" sz="42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TO PRODUCTION</a:t>
            </a:r>
            <a:endParaRPr lang="en-US" sz="42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4" name="Picture 3" descr="noun_38703_cc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85"/>
          <a:stretch/>
        </p:blipFill>
        <p:spPr>
          <a:xfrm>
            <a:off x="136915" y="371312"/>
            <a:ext cx="5143500" cy="439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640" y="3163419"/>
            <a:ext cx="4365298" cy="134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5000" dirty="0" smtClean="0">
              <a:solidFill>
                <a:srgbClr val="021F27"/>
              </a:solidFill>
              <a:latin typeface="Helvetica Neue Bold Condensed"/>
              <a:cs typeface="Helvetica Neue Bold Condensed"/>
            </a:endParaRPr>
          </a:p>
          <a:p>
            <a:pPr>
              <a:lnSpc>
                <a:spcPct val="80000"/>
              </a:lnSpc>
            </a:pPr>
            <a:r>
              <a:rPr lang="en-US" sz="5000" dirty="0" smtClean="0">
                <a:solidFill>
                  <a:srgbClr val="800000"/>
                </a:solidFill>
                <a:latin typeface="Helvetica Neue Bold Condensed"/>
                <a:cs typeface="Helvetica Neue Bold Condensed"/>
              </a:rPr>
              <a:t>MICROSERVICES</a:t>
            </a:r>
            <a:endParaRPr lang="en-US" sz="5000" dirty="0">
              <a:solidFill>
                <a:srgbClr val="800000"/>
              </a:solidFill>
              <a:latin typeface="Helvetica Neue Bold Condensed"/>
              <a:cs typeface="Helvetica Neue Bold Condens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  <p:pic>
        <p:nvPicPr>
          <p:cNvPr id="7" name="Picture 6" descr="noun_17270_cc.png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97" b="22706"/>
          <a:stretch/>
        </p:blipFill>
        <p:spPr>
          <a:xfrm>
            <a:off x="4062882" y="678803"/>
            <a:ext cx="5143500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598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8619" y="1856075"/>
            <a:ext cx="234907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151A3C"/>
                </a:solidFill>
                <a:latin typeface="Helvetica Neue Bold Condensed"/>
                <a:cs typeface="Helvetica Neue Bold Condensed"/>
              </a:rPr>
              <a:t>CLOUD</a:t>
            </a:r>
          </a:p>
          <a:p>
            <a:pPr>
              <a:lnSpc>
                <a:spcPct val="80000"/>
              </a:lnSpc>
            </a:pPr>
            <a:r>
              <a:rPr lang="en-US" sz="60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NATIVE</a:t>
            </a:r>
          </a:p>
        </p:txBody>
      </p:sp>
      <p:pic>
        <p:nvPicPr>
          <p:cNvPr id="5" name="Picture 4" descr="noun_322_cc.png"/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44" y="1023101"/>
            <a:ext cx="5143500" cy="298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un_8624_cc.png"/>
          <p:cNvPicPr>
            <a:picLocks noChangeAspect="1"/>
          </p:cNvPicPr>
          <p:nvPr/>
        </p:nvPicPr>
        <p:blipFill rotWithShape="1">
          <a:blip r:embed="rId2" cstate="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32"/>
            <a:ext cx="5143500" cy="4347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4701" y="1932344"/>
            <a:ext cx="4696447" cy="1394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151A3C"/>
                </a:solidFill>
                <a:latin typeface="Helvetica Neue Bold Condensed"/>
                <a:cs typeface="Helvetica Neue Bold Condensed"/>
              </a:rPr>
              <a:t>DEVELOPED AND TESTED</a:t>
            </a:r>
          </a:p>
          <a:p>
            <a:pPr>
              <a:lnSpc>
                <a:spcPct val="80000"/>
              </a:lnSpc>
            </a:pPr>
            <a:r>
              <a:rPr lang="en-US" sz="6700" dirty="0" smtClean="0">
                <a:solidFill>
                  <a:prstClr val="white"/>
                </a:solidFill>
                <a:latin typeface="Helvetica Neue Bold Condensed"/>
                <a:cs typeface="Helvetica Neue Bold Condensed"/>
              </a:rPr>
              <a:t>IN ISOLATION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49" y="4746279"/>
            <a:ext cx="982899" cy="2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19412</TotalTime>
  <Words>1017</Words>
  <Application>Microsoft Macintosh PowerPoint</Application>
  <PresentationFormat>On-screen Show (16:9)</PresentationFormat>
  <Paragraphs>394</Paragraphs>
  <Slides>54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Office Theme</vt:lpstr>
      <vt:lpstr>1_Office Theme</vt:lpstr>
      <vt:lpstr>2_Office Theme</vt:lpstr>
      <vt:lpstr>3_Office Theme</vt:lpstr>
      <vt:lpstr>4_Office Theme</vt:lpstr>
      <vt:lpstr>There is only Zuul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an API Gateway</vt:lpstr>
      <vt:lpstr>Spectrum of API Gateways</vt:lpstr>
      <vt:lpstr>There is no Dana, only Zuul!</vt:lpstr>
      <vt:lpstr>PowerPoint Presentation</vt:lpstr>
      <vt:lpstr>Zuul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Spencer Gibb</cp:lastModifiedBy>
  <cp:revision>129</cp:revision>
  <dcterms:created xsi:type="dcterms:W3CDTF">2010-04-12T23:12:02Z</dcterms:created>
  <dcterms:modified xsi:type="dcterms:W3CDTF">2017-05-11T21:21:49Z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