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75" r:id="rId7"/>
    <p:sldId id="301" r:id="rId8"/>
    <p:sldId id="305" r:id="rId9"/>
    <p:sldId id="302" r:id="rId10"/>
    <p:sldId id="304" r:id="rId11"/>
    <p:sldId id="294" r:id="rId12"/>
    <p:sldId id="276" r:id="rId13"/>
    <p:sldId id="286" r:id="rId14"/>
    <p:sldId id="296" r:id="rId15"/>
    <p:sldId id="299" r:id="rId16"/>
    <p:sldId id="283" r:id="rId17"/>
    <p:sldId id="291" r:id="rId18"/>
    <p:sldId id="282" r:id="rId19"/>
    <p:sldId id="284" r:id="rId20"/>
    <p:sldId id="292" r:id="rId21"/>
    <p:sldId id="258" r:id="rId22"/>
    <p:sldId id="278" r:id="rId23"/>
    <p:sldId id="293" r:id="rId24"/>
    <p:sldId id="303" r:id="rId25"/>
    <p:sldId id="28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B2BC5F-AB42-534E-8A47-4CA98384F102}">
          <p14:sldIdLst>
            <p14:sldId id="256"/>
            <p14:sldId id="257"/>
            <p14:sldId id="275"/>
            <p14:sldId id="301"/>
            <p14:sldId id="305"/>
            <p14:sldId id="302"/>
          </p14:sldIdLst>
        </p14:section>
        <p14:section name="Untitled Section" id="{8E96015B-258E-0A4E-8BDA-63D5D6DB6618}">
          <p14:sldIdLst>
            <p14:sldId id="304"/>
            <p14:sldId id="294"/>
            <p14:sldId id="276"/>
            <p14:sldId id="286"/>
            <p14:sldId id="296"/>
            <p14:sldId id="299"/>
            <p14:sldId id="283"/>
            <p14:sldId id="291"/>
            <p14:sldId id="282"/>
            <p14:sldId id="284"/>
            <p14:sldId id="292"/>
            <p14:sldId id="258"/>
            <p14:sldId id="278"/>
            <p14:sldId id="293"/>
            <p14:sldId id="303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B93"/>
    <a:srgbClr val="9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3"/>
    <p:restoredTop sz="86385"/>
  </p:normalViewPr>
  <p:slideViewPr>
    <p:cSldViewPr snapToGrid="0" snapToObjects="1">
      <p:cViewPr>
        <p:scale>
          <a:sx n="100" d="100"/>
          <a:sy n="100" d="100"/>
        </p:scale>
        <p:origin x="-544" y="-120"/>
      </p:cViewPr>
      <p:guideLst/>
    </p:cSldViewPr>
  </p:slideViewPr>
  <p:outlineViewPr>
    <p:cViewPr>
      <p:scale>
        <a:sx n="33" d="100"/>
        <a:sy n="33" d="100"/>
      </p:scale>
      <p:origin x="0" y="-151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370B4-9F89-4C46-B791-5FCC916E2B44}" type="doc">
      <dgm:prSet loTypeId="urn:microsoft.com/office/officeart/2008/layout/IncreasingCircle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A83F8F-9838-2145-A3EB-65D61B156469}">
      <dgm:prSet phldrT="[Text]"/>
      <dgm:spPr/>
      <dgm:t>
        <a:bodyPr/>
        <a:lstStyle/>
        <a:p>
          <a:r>
            <a:rPr lang="en-US" u="sng" dirty="0" smtClean="0"/>
            <a:t>CREATE</a:t>
          </a:r>
          <a:endParaRPr lang="en-US" u="sng" dirty="0"/>
        </a:p>
      </dgm:t>
    </dgm:pt>
    <dgm:pt modelId="{DA958FD5-55EA-984B-B18A-EF57924CDB63}" type="parTrans" cxnId="{68D583CF-86AD-9D4A-B200-E37AFC681433}">
      <dgm:prSet/>
      <dgm:spPr/>
      <dgm:t>
        <a:bodyPr/>
        <a:lstStyle/>
        <a:p>
          <a:endParaRPr lang="en-US"/>
        </a:p>
      </dgm:t>
    </dgm:pt>
    <dgm:pt modelId="{7C2BE64E-2E24-3C43-A77C-4EE28D0F613A}" type="sibTrans" cxnId="{68D583CF-86AD-9D4A-B200-E37AFC681433}">
      <dgm:prSet/>
      <dgm:spPr/>
      <dgm:t>
        <a:bodyPr/>
        <a:lstStyle/>
        <a:p>
          <a:endParaRPr lang="en-US"/>
        </a:p>
      </dgm:t>
    </dgm:pt>
    <dgm:pt modelId="{483DC462-2D4A-554E-A104-772B8791BA1E}">
      <dgm:prSet phldrT="[Text]"/>
      <dgm:spPr/>
      <dgm:t>
        <a:bodyPr/>
        <a:lstStyle/>
        <a:p>
          <a:r>
            <a:rPr lang="en-US" dirty="0" smtClean="0"/>
            <a:t>Skilled workers with reinforcement of concepts</a:t>
          </a:r>
          <a:endParaRPr lang="en-US" dirty="0"/>
        </a:p>
      </dgm:t>
    </dgm:pt>
    <dgm:pt modelId="{BE3BFF5F-C4F7-B144-8C70-F69C56451234}" type="parTrans" cxnId="{DC99638E-8C84-314A-ACB2-8C8CE5A3F663}">
      <dgm:prSet/>
      <dgm:spPr/>
      <dgm:t>
        <a:bodyPr/>
        <a:lstStyle/>
        <a:p>
          <a:endParaRPr lang="en-US"/>
        </a:p>
      </dgm:t>
    </dgm:pt>
    <dgm:pt modelId="{17B406C4-5499-2C4B-80BB-D10FC9B4B98C}" type="sibTrans" cxnId="{DC99638E-8C84-314A-ACB2-8C8CE5A3F663}">
      <dgm:prSet/>
      <dgm:spPr/>
      <dgm:t>
        <a:bodyPr/>
        <a:lstStyle/>
        <a:p>
          <a:endParaRPr lang="en-US"/>
        </a:p>
      </dgm:t>
    </dgm:pt>
    <dgm:pt modelId="{9DF8C5E9-97CC-0347-AE9E-B9AA6CC56140}">
      <dgm:prSet phldrT="[Text]"/>
      <dgm:spPr/>
      <dgm:t>
        <a:bodyPr/>
        <a:lstStyle/>
        <a:p>
          <a:r>
            <a:rPr lang="en-US" u="sng" dirty="0" smtClean="0"/>
            <a:t>DEFINED PATH</a:t>
          </a:r>
          <a:endParaRPr lang="en-US" u="sng" dirty="0"/>
        </a:p>
      </dgm:t>
    </dgm:pt>
    <dgm:pt modelId="{2E3E8B22-5E9D-7244-9768-B84B46F9A864}" type="parTrans" cxnId="{A12CCB8D-50A8-A048-8BFF-CAFCC0BD0AEB}">
      <dgm:prSet/>
      <dgm:spPr/>
      <dgm:t>
        <a:bodyPr/>
        <a:lstStyle/>
        <a:p>
          <a:endParaRPr lang="en-US"/>
        </a:p>
      </dgm:t>
    </dgm:pt>
    <dgm:pt modelId="{559EF963-EE0B-F04B-842D-BDD961E0411A}" type="sibTrans" cxnId="{A12CCB8D-50A8-A048-8BFF-CAFCC0BD0AEB}">
      <dgm:prSet/>
      <dgm:spPr/>
      <dgm:t>
        <a:bodyPr/>
        <a:lstStyle/>
        <a:p>
          <a:endParaRPr lang="en-US"/>
        </a:p>
      </dgm:t>
    </dgm:pt>
    <dgm:pt modelId="{8FF26366-58F4-3947-8946-187FAE15DD47}">
      <dgm:prSet phldrT="[Text]"/>
      <dgm:spPr/>
      <dgm:t>
        <a:bodyPr/>
        <a:lstStyle/>
        <a:p>
          <a:r>
            <a:rPr lang="en-US" dirty="0" smtClean="0"/>
            <a:t>Working with parents, schools, teachers, and students</a:t>
          </a:r>
          <a:endParaRPr lang="en-US" dirty="0"/>
        </a:p>
      </dgm:t>
    </dgm:pt>
    <dgm:pt modelId="{CB395145-B017-1D4D-8A0B-E7BE27D313BB}" type="parTrans" cxnId="{2057B56D-E6C7-BE46-887C-AC8459C3F1D1}">
      <dgm:prSet/>
      <dgm:spPr/>
      <dgm:t>
        <a:bodyPr/>
        <a:lstStyle/>
        <a:p>
          <a:endParaRPr lang="en-US"/>
        </a:p>
      </dgm:t>
    </dgm:pt>
    <dgm:pt modelId="{4671CCF0-9244-5D4A-9BDD-7B43DA1CA5A9}" type="sibTrans" cxnId="{2057B56D-E6C7-BE46-887C-AC8459C3F1D1}">
      <dgm:prSet/>
      <dgm:spPr/>
      <dgm:t>
        <a:bodyPr/>
        <a:lstStyle/>
        <a:p>
          <a:endParaRPr lang="en-US"/>
        </a:p>
      </dgm:t>
    </dgm:pt>
    <dgm:pt modelId="{429B5CB8-5C2A-1347-971A-4ED8DAC44B19}">
      <dgm:prSet phldrT="[Text]"/>
      <dgm:spPr/>
      <dgm:t>
        <a:bodyPr/>
        <a:lstStyle/>
        <a:p>
          <a:r>
            <a:rPr lang="en-US" u="sng" dirty="0" smtClean="0"/>
            <a:t>EXPOSURE</a:t>
          </a:r>
          <a:endParaRPr lang="en-US" u="sng" dirty="0"/>
        </a:p>
      </dgm:t>
    </dgm:pt>
    <dgm:pt modelId="{F0FEC04F-FBD2-BE40-A255-24CE3A208796}" type="parTrans" cxnId="{7C2AB470-1B1D-4441-946C-D9333967BDC5}">
      <dgm:prSet/>
      <dgm:spPr/>
      <dgm:t>
        <a:bodyPr/>
        <a:lstStyle/>
        <a:p>
          <a:endParaRPr lang="en-US"/>
        </a:p>
      </dgm:t>
    </dgm:pt>
    <dgm:pt modelId="{3407C8A7-0A88-0F4B-9710-BF0C4875941B}" type="sibTrans" cxnId="{7C2AB470-1B1D-4441-946C-D9333967BDC5}">
      <dgm:prSet/>
      <dgm:spPr/>
      <dgm:t>
        <a:bodyPr/>
        <a:lstStyle/>
        <a:p>
          <a:endParaRPr lang="en-US"/>
        </a:p>
      </dgm:t>
    </dgm:pt>
    <dgm:pt modelId="{0728E402-C4B5-AB48-862E-258AFF8C9B85}">
      <dgm:prSet phldrT="[Text]"/>
      <dgm:spPr/>
      <dgm:t>
        <a:bodyPr/>
        <a:lstStyle/>
        <a:p>
          <a:r>
            <a:rPr lang="en-US" dirty="0" smtClean="0"/>
            <a:t>Access isn’t enough parallel teaching can be a great model</a:t>
          </a:r>
          <a:endParaRPr lang="en-US" dirty="0"/>
        </a:p>
      </dgm:t>
    </dgm:pt>
    <dgm:pt modelId="{446A0EBC-8109-9744-BBE0-FA3786CA2040}" type="parTrans" cxnId="{A6796D59-67A6-FF47-A79D-4E8DF030FB87}">
      <dgm:prSet/>
      <dgm:spPr/>
      <dgm:t>
        <a:bodyPr/>
        <a:lstStyle/>
        <a:p>
          <a:endParaRPr lang="en-US"/>
        </a:p>
      </dgm:t>
    </dgm:pt>
    <dgm:pt modelId="{65478145-9D0B-654A-A3D9-2C93FD595BF4}" type="sibTrans" cxnId="{A6796D59-67A6-FF47-A79D-4E8DF030FB87}">
      <dgm:prSet/>
      <dgm:spPr/>
      <dgm:t>
        <a:bodyPr/>
        <a:lstStyle/>
        <a:p>
          <a:endParaRPr lang="en-US"/>
        </a:p>
      </dgm:t>
    </dgm:pt>
    <dgm:pt modelId="{EA476ECC-C576-8244-BD5F-C1E550D19616}" type="pres">
      <dgm:prSet presAssocID="{209370B4-9F89-4C46-B791-5FCC916E2B4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2D6F550-1CDC-F441-8BA5-351F7388610D}" type="pres">
      <dgm:prSet presAssocID="{4AA83F8F-9838-2145-A3EB-65D61B156469}" presName="composite" presStyleCnt="0"/>
      <dgm:spPr/>
    </dgm:pt>
    <dgm:pt modelId="{588E89F3-2849-7446-84BA-F93CF45BA32D}" type="pres">
      <dgm:prSet presAssocID="{4AA83F8F-9838-2145-A3EB-65D61B156469}" presName="BackAccent" presStyleLbl="bgShp" presStyleIdx="0" presStyleCnt="3"/>
      <dgm:spPr/>
    </dgm:pt>
    <dgm:pt modelId="{05816CFE-0D39-EB4A-9D59-91A79E71EEE3}" type="pres">
      <dgm:prSet presAssocID="{4AA83F8F-9838-2145-A3EB-65D61B156469}" presName="Accent" presStyleLbl="alignNode1" presStyleIdx="0" presStyleCnt="3"/>
      <dgm:spPr/>
    </dgm:pt>
    <dgm:pt modelId="{B7EC2D2A-4130-1549-85A1-A71F66A060B6}" type="pres">
      <dgm:prSet presAssocID="{4AA83F8F-9838-2145-A3EB-65D61B156469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B720F-9A64-834D-8825-000B3603795E}" type="pres">
      <dgm:prSet presAssocID="{4AA83F8F-9838-2145-A3EB-65D61B156469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0560C-69E2-4E4B-9E52-361476C6C9FD}" type="pres">
      <dgm:prSet presAssocID="{7C2BE64E-2E24-3C43-A77C-4EE28D0F613A}" presName="sibTrans" presStyleCnt="0"/>
      <dgm:spPr/>
    </dgm:pt>
    <dgm:pt modelId="{9A2D09E9-3BC5-4E4C-8B91-358C262609DA}" type="pres">
      <dgm:prSet presAssocID="{9DF8C5E9-97CC-0347-AE9E-B9AA6CC56140}" presName="composite" presStyleCnt="0"/>
      <dgm:spPr/>
    </dgm:pt>
    <dgm:pt modelId="{8FDD2BA5-A71D-D745-8154-0B03F1B87549}" type="pres">
      <dgm:prSet presAssocID="{9DF8C5E9-97CC-0347-AE9E-B9AA6CC56140}" presName="BackAccent" presStyleLbl="bgShp" presStyleIdx="1" presStyleCnt="3"/>
      <dgm:spPr/>
    </dgm:pt>
    <dgm:pt modelId="{64C8C48A-E287-0242-9E6C-209B89E0B2EF}" type="pres">
      <dgm:prSet presAssocID="{9DF8C5E9-97CC-0347-AE9E-B9AA6CC56140}" presName="Accent" presStyleLbl="alignNode1" presStyleIdx="1" presStyleCnt="3"/>
      <dgm:spPr/>
    </dgm:pt>
    <dgm:pt modelId="{2136AF3C-8BF4-B043-ADD4-1F318C1657D0}" type="pres">
      <dgm:prSet presAssocID="{9DF8C5E9-97CC-0347-AE9E-B9AA6CC56140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09C5A-85BF-AB47-8245-097BCAAA9443}" type="pres">
      <dgm:prSet presAssocID="{9DF8C5E9-97CC-0347-AE9E-B9AA6CC56140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E940A-7B66-F445-88EC-79CA72CAD90A}" type="pres">
      <dgm:prSet presAssocID="{559EF963-EE0B-F04B-842D-BDD961E0411A}" presName="sibTrans" presStyleCnt="0"/>
      <dgm:spPr/>
    </dgm:pt>
    <dgm:pt modelId="{8D9CE8B2-8D20-1E4A-AA4E-E90372C2E61F}" type="pres">
      <dgm:prSet presAssocID="{429B5CB8-5C2A-1347-971A-4ED8DAC44B19}" presName="composite" presStyleCnt="0"/>
      <dgm:spPr/>
    </dgm:pt>
    <dgm:pt modelId="{72331D57-26A4-734E-A079-E1F3365DFCB6}" type="pres">
      <dgm:prSet presAssocID="{429B5CB8-5C2A-1347-971A-4ED8DAC44B19}" presName="BackAccent" presStyleLbl="bgShp" presStyleIdx="2" presStyleCnt="3"/>
      <dgm:spPr/>
    </dgm:pt>
    <dgm:pt modelId="{95BB5627-7D67-2F4F-81F8-44F1535EFB90}" type="pres">
      <dgm:prSet presAssocID="{429B5CB8-5C2A-1347-971A-4ED8DAC44B19}" presName="Accent" presStyleLbl="alignNode1" presStyleIdx="2" presStyleCnt="3"/>
      <dgm:spPr/>
    </dgm:pt>
    <dgm:pt modelId="{5E0C2BF7-A8BF-704A-BC72-34DD55DD1314}" type="pres">
      <dgm:prSet presAssocID="{429B5CB8-5C2A-1347-971A-4ED8DAC44B19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EBE86-C1B3-B448-9220-0E2F0ACCB0FD}" type="pres">
      <dgm:prSet presAssocID="{429B5CB8-5C2A-1347-971A-4ED8DAC44B19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99638E-8C84-314A-ACB2-8C8CE5A3F663}" srcId="{4AA83F8F-9838-2145-A3EB-65D61B156469}" destId="{483DC462-2D4A-554E-A104-772B8791BA1E}" srcOrd="0" destOrd="0" parTransId="{BE3BFF5F-C4F7-B144-8C70-F69C56451234}" sibTransId="{17B406C4-5499-2C4B-80BB-D10FC9B4B98C}"/>
    <dgm:cxn modelId="{7C2AB470-1B1D-4441-946C-D9333967BDC5}" srcId="{209370B4-9F89-4C46-B791-5FCC916E2B44}" destId="{429B5CB8-5C2A-1347-971A-4ED8DAC44B19}" srcOrd="2" destOrd="0" parTransId="{F0FEC04F-FBD2-BE40-A255-24CE3A208796}" sibTransId="{3407C8A7-0A88-0F4B-9710-BF0C4875941B}"/>
    <dgm:cxn modelId="{BC391D07-DE70-F949-90FD-2FEE864DC07B}" type="presOf" srcId="{8FF26366-58F4-3947-8946-187FAE15DD47}" destId="{2136AF3C-8BF4-B043-ADD4-1F318C1657D0}" srcOrd="0" destOrd="0" presId="urn:microsoft.com/office/officeart/2008/layout/IncreasingCircleProcess"/>
    <dgm:cxn modelId="{D425BE81-E305-4645-87C2-C58AF5BEBB7A}" type="presOf" srcId="{4AA83F8F-9838-2145-A3EB-65D61B156469}" destId="{FF9B720F-9A64-834D-8825-000B3603795E}" srcOrd="0" destOrd="0" presId="urn:microsoft.com/office/officeart/2008/layout/IncreasingCircleProcess"/>
    <dgm:cxn modelId="{68D583CF-86AD-9D4A-B200-E37AFC681433}" srcId="{209370B4-9F89-4C46-B791-5FCC916E2B44}" destId="{4AA83F8F-9838-2145-A3EB-65D61B156469}" srcOrd="0" destOrd="0" parTransId="{DA958FD5-55EA-984B-B18A-EF57924CDB63}" sibTransId="{7C2BE64E-2E24-3C43-A77C-4EE28D0F613A}"/>
    <dgm:cxn modelId="{F11496DE-601A-ED4F-9CD1-D802B74302E7}" type="presOf" srcId="{209370B4-9F89-4C46-B791-5FCC916E2B44}" destId="{EA476ECC-C576-8244-BD5F-C1E550D19616}" srcOrd="0" destOrd="0" presId="urn:microsoft.com/office/officeart/2008/layout/IncreasingCircleProcess"/>
    <dgm:cxn modelId="{2057B56D-E6C7-BE46-887C-AC8459C3F1D1}" srcId="{9DF8C5E9-97CC-0347-AE9E-B9AA6CC56140}" destId="{8FF26366-58F4-3947-8946-187FAE15DD47}" srcOrd="0" destOrd="0" parTransId="{CB395145-B017-1D4D-8A0B-E7BE27D313BB}" sibTransId="{4671CCF0-9244-5D4A-9BDD-7B43DA1CA5A9}"/>
    <dgm:cxn modelId="{A6796D59-67A6-FF47-A79D-4E8DF030FB87}" srcId="{429B5CB8-5C2A-1347-971A-4ED8DAC44B19}" destId="{0728E402-C4B5-AB48-862E-258AFF8C9B85}" srcOrd="0" destOrd="0" parTransId="{446A0EBC-8109-9744-BBE0-FA3786CA2040}" sibTransId="{65478145-9D0B-654A-A3D9-2C93FD595BF4}"/>
    <dgm:cxn modelId="{235A1F29-9183-814F-A185-31312666A83D}" type="presOf" srcId="{429B5CB8-5C2A-1347-971A-4ED8DAC44B19}" destId="{B9FEBE86-C1B3-B448-9220-0E2F0ACCB0FD}" srcOrd="0" destOrd="0" presId="urn:microsoft.com/office/officeart/2008/layout/IncreasingCircleProcess"/>
    <dgm:cxn modelId="{A228032A-953A-A948-8805-BC46DDDDB422}" type="presOf" srcId="{0728E402-C4B5-AB48-862E-258AFF8C9B85}" destId="{5E0C2BF7-A8BF-704A-BC72-34DD55DD1314}" srcOrd="0" destOrd="0" presId="urn:microsoft.com/office/officeart/2008/layout/IncreasingCircleProcess"/>
    <dgm:cxn modelId="{C0E5695E-3193-F443-8F57-BD5F4526EC25}" type="presOf" srcId="{483DC462-2D4A-554E-A104-772B8791BA1E}" destId="{B7EC2D2A-4130-1549-85A1-A71F66A060B6}" srcOrd="0" destOrd="0" presId="urn:microsoft.com/office/officeart/2008/layout/IncreasingCircleProcess"/>
    <dgm:cxn modelId="{2C4C9C39-14EB-4442-8D8A-2ED64041B683}" type="presOf" srcId="{9DF8C5E9-97CC-0347-AE9E-B9AA6CC56140}" destId="{78609C5A-85BF-AB47-8245-097BCAAA9443}" srcOrd="0" destOrd="0" presId="urn:microsoft.com/office/officeart/2008/layout/IncreasingCircleProcess"/>
    <dgm:cxn modelId="{A12CCB8D-50A8-A048-8BFF-CAFCC0BD0AEB}" srcId="{209370B4-9F89-4C46-B791-5FCC916E2B44}" destId="{9DF8C5E9-97CC-0347-AE9E-B9AA6CC56140}" srcOrd="1" destOrd="0" parTransId="{2E3E8B22-5E9D-7244-9768-B84B46F9A864}" sibTransId="{559EF963-EE0B-F04B-842D-BDD961E0411A}"/>
    <dgm:cxn modelId="{B1F503C1-2E92-A149-96E1-A37D821DD204}" type="presParOf" srcId="{EA476ECC-C576-8244-BD5F-C1E550D19616}" destId="{72D6F550-1CDC-F441-8BA5-351F7388610D}" srcOrd="0" destOrd="0" presId="urn:microsoft.com/office/officeart/2008/layout/IncreasingCircleProcess"/>
    <dgm:cxn modelId="{20F28039-B714-D34D-81A6-92298587959C}" type="presParOf" srcId="{72D6F550-1CDC-F441-8BA5-351F7388610D}" destId="{588E89F3-2849-7446-84BA-F93CF45BA32D}" srcOrd="0" destOrd="0" presId="urn:microsoft.com/office/officeart/2008/layout/IncreasingCircleProcess"/>
    <dgm:cxn modelId="{3C51BAB7-F957-9945-B0A1-FC6BB92F710F}" type="presParOf" srcId="{72D6F550-1CDC-F441-8BA5-351F7388610D}" destId="{05816CFE-0D39-EB4A-9D59-91A79E71EEE3}" srcOrd="1" destOrd="0" presId="urn:microsoft.com/office/officeart/2008/layout/IncreasingCircleProcess"/>
    <dgm:cxn modelId="{248C5C7D-CD0E-2345-ABA8-9EDCAA7AAD5B}" type="presParOf" srcId="{72D6F550-1CDC-F441-8BA5-351F7388610D}" destId="{B7EC2D2A-4130-1549-85A1-A71F66A060B6}" srcOrd="2" destOrd="0" presId="urn:microsoft.com/office/officeart/2008/layout/IncreasingCircleProcess"/>
    <dgm:cxn modelId="{F8E595CD-3AAB-0C49-A683-0B099ABA0A70}" type="presParOf" srcId="{72D6F550-1CDC-F441-8BA5-351F7388610D}" destId="{FF9B720F-9A64-834D-8825-000B3603795E}" srcOrd="3" destOrd="0" presId="urn:microsoft.com/office/officeart/2008/layout/IncreasingCircleProcess"/>
    <dgm:cxn modelId="{78D10A24-3160-1E42-9393-407CF0A8E0FC}" type="presParOf" srcId="{EA476ECC-C576-8244-BD5F-C1E550D19616}" destId="{B570560C-69E2-4E4B-9E52-361476C6C9FD}" srcOrd="1" destOrd="0" presId="urn:microsoft.com/office/officeart/2008/layout/IncreasingCircleProcess"/>
    <dgm:cxn modelId="{2D93F6BB-9B1D-7744-B087-844628186161}" type="presParOf" srcId="{EA476ECC-C576-8244-BD5F-C1E550D19616}" destId="{9A2D09E9-3BC5-4E4C-8B91-358C262609DA}" srcOrd="2" destOrd="0" presId="urn:microsoft.com/office/officeart/2008/layout/IncreasingCircleProcess"/>
    <dgm:cxn modelId="{86A32133-35CD-6240-88A1-788DEFE7F282}" type="presParOf" srcId="{9A2D09E9-3BC5-4E4C-8B91-358C262609DA}" destId="{8FDD2BA5-A71D-D745-8154-0B03F1B87549}" srcOrd="0" destOrd="0" presId="urn:microsoft.com/office/officeart/2008/layout/IncreasingCircleProcess"/>
    <dgm:cxn modelId="{9E0328D4-E13C-D648-B30B-14F70EA37957}" type="presParOf" srcId="{9A2D09E9-3BC5-4E4C-8B91-358C262609DA}" destId="{64C8C48A-E287-0242-9E6C-209B89E0B2EF}" srcOrd="1" destOrd="0" presId="urn:microsoft.com/office/officeart/2008/layout/IncreasingCircleProcess"/>
    <dgm:cxn modelId="{FC1FA5A9-F058-A84E-9B94-2782C7ACAE9C}" type="presParOf" srcId="{9A2D09E9-3BC5-4E4C-8B91-358C262609DA}" destId="{2136AF3C-8BF4-B043-ADD4-1F318C1657D0}" srcOrd="2" destOrd="0" presId="urn:microsoft.com/office/officeart/2008/layout/IncreasingCircleProcess"/>
    <dgm:cxn modelId="{03A3F68B-F65E-6246-ACE3-3857F6E41D2C}" type="presParOf" srcId="{9A2D09E9-3BC5-4E4C-8B91-358C262609DA}" destId="{78609C5A-85BF-AB47-8245-097BCAAA9443}" srcOrd="3" destOrd="0" presId="urn:microsoft.com/office/officeart/2008/layout/IncreasingCircleProcess"/>
    <dgm:cxn modelId="{CF785EDC-D80C-B847-ABF0-83CBAC2CEEFE}" type="presParOf" srcId="{EA476ECC-C576-8244-BD5F-C1E550D19616}" destId="{458E940A-7B66-F445-88EC-79CA72CAD90A}" srcOrd="3" destOrd="0" presId="urn:microsoft.com/office/officeart/2008/layout/IncreasingCircleProcess"/>
    <dgm:cxn modelId="{A8BD2A7F-BB58-AA4A-AD7E-FBBD2E0B9A27}" type="presParOf" srcId="{EA476ECC-C576-8244-BD5F-C1E550D19616}" destId="{8D9CE8B2-8D20-1E4A-AA4E-E90372C2E61F}" srcOrd="4" destOrd="0" presId="urn:microsoft.com/office/officeart/2008/layout/IncreasingCircleProcess"/>
    <dgm:cxn modelId="{2A122544-B7C5-6947-A38A-FAFAD39A2585}" type="presParOf" srcId="{8D9CE8B2-8D20-1E4A-AA4E-E90372C2E61F}" destId="{72331D57-26A4-734E-A079-E1F3365DFCB6}" srcOrd="0" destOrd="0" presId="urn:microsoft.com/office/officeart/2008/layout/IncreasingCircleProcess"/>
    <dgm:cxn modelId="{031A985E-A59F-C447-878F-6D22D6D63485}" type="presParOf" srcId="{8D9CE8B2-8D20-1E4A-AA4E-E90372C2E61F}" destId="{95BB5627-7D67-2F4F-81F8-44F1535EFB90}" srcOrd="1" destOrd="0" presId="urn:microsoft.com/office/officeart/2008/layout/IncreasingCircleProcess"/>
    <dgm:cxn modelId="{EC38BD29-55FE-DB45-9A41-CFC76B0FEAF2}" type="presParOf" srcId="{8D9CE8B2-8D20-1E4A-AA4E-E90372C2E61F}" destId="{5E0C2BF7-A8BF-704A-BC72-34DD55DD1314}" srcOrd="2" destOrd="0" presId="urn:microsoft.com/office/officeart/2008/layout/IncreasingCircleProcess"/>
    <dgm:cxn modelId="{1074D8AE-9E9C-F54F-87CF-9D4277290627}" type="presParOf" srcId="{8D9CE8B2-8D20-1E4A-AA4E-E90372C2E61F}" destId="{B9FEBE86-C1B3-B448-9220-0E2F0ACCB0FD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203E9-0F57-8B42-A974-F9D6452A10C8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30707124-483E-DA4B-A730-EA9D0918B885}">
      <dgm:prSet phldrT="[Text]"/>
      <dgm:spPr/>
      <dgm:t>
        <a:bodyPr/>
        <a:lstStyle/>
        <a:p>
          <a:r>
            <a:rPr lang="en-US" dirty="0" smtClean="0"/>
            <a:t>SCHOOLS</a:t>
          </a:r>
          <a:endParaRPr lang="en-US" dirty="0"/>
        </a:p>
      </dgm:t>
    </dgm:pt>
    <dgm:pt modelId="{DFB78360-926E-6149-B9BA-88282C6515D7}" type="parTrans" cxnId="{6919A626-916F-4E43-AAFC-FAA3DC3F03AF}">
      <dgm:prSet/>
      <dgm:spPr/>
      <dgm:t>
        <a:bodyPr/>
        <a:lstStyle/>
        <a:p>
          <a:endParaRPr lang="en-US"/>
        </a:p>
      </dgm:t>
    </dgm:pt>
    <dgm:pt modelId="{E50CB7E5-645B-FB45-9348-D52CA291E117}" type="sibTrans" cxnId="{6919A626-916F-4E43-AAFC-FAA3DC3F03AF}">
      <dgm:prSet/>
      <dgm:spPr/>
      <dgm:t>
        <a:bodyPr/>
        <a:lstStyle/>
        <a:p>
          <a:endParaRPr lang="en-US"/>
        </a:p>
      </dgm:t>
    </dgm:pt>
    <dgm:pt modelId="{4BDF4C35-379C-D94F-A773-6F88CAFF369D}">
      <dgm:prSet phldrT="[Text]"/>
      <dgm:spPr/>
      <dgm:t>
        <a:bodyPr/>
        <a:lstStyle/>
        <a:p>
          <a:r>
            <a:rPr lang="en-US" dirty="0" smtClean="0"/>
            <a:t>EMPLOYERS</a:t>
          </a:r>
          <a:endParaRPr lang="en-US" dirty="0"/>
        </a:p>
      </dgm:t>
    </dgm:pt>
    <dgm:pt modelId="{2A818E44-BB2E-2F47-9CF4-57C3D3DC46C7}" type="parTrans" cxnId="{3ECA594C-0BBA-1349-AB3E-5F4B73A2D397}">
      <dgm:prSet/>
      <dgm:spPr/>
      <dgm:t>
        <a:bodyPr/>
        <a:lstStyle/>
        <a:p>
          <a:endParaRPr lang="en-US"/>
        </a:p>
      </dgm:t>
    </dgm:pt>
    <dgm:pt modelId="{815CFC26-E95F-E84B-9440-41253948B191}" type="sibTrans" cxnId="{3ECA594C-0BBA-1349-AB3E-5F4B73A2D397}">
      <dgm:prSet/>
      <dgm:spPr/>
      <dgm:t>
        <a:bodyPr/>
        <a:lstStyle/>
        <a:p>
          <a:endParaRPr lang="en-US"/>
        </a:p>
      </dgm:t>
    </dgm:pt>
    <dgm:pt modelId="{B69D2095-439A-9949-81DD-1783E559B6B2}">
      <dgm:prSet phldrT="[Text]"/>
      <dgm:spPr/>
      <dgm:t>
        <a:bodyPr/>
        <a:lstStyle/>
        <a:p>
          <a:r>
            <a:rPr lang="en-US" dirty="0" smtClean="0"/>
            <a:t>MEETUPS</a:t>
          </a:r>
          <a:endParaRPr lang="en-US" dirty="0"/>
        </a:p>
      </dgm:t>
    </dgm:pt>
    <dgm:pt modelId="{3FE0AB9B-CD4E-7143-B7E6-71C884D69A7B}" type="parTrans" cxnId="{B3D3ED6C-7C03-374B-907E-F69D86B3A017}">
      <dgm:prSet/>
      <dgm:spPr/>
      <dgm:t>
        <a:bodyPr/>
        <a:lstStyle/>
        <a:p>
          <a:endParaRPr lang="en-US"/>
        </a:p>
      </dgm:t>
    </dgm:pt>
    <dgm:pt modelId="{625351F3-BE50-5341-9118-54FDE572A791}" type="sibTrans" cxnId="{B3D3ED6C-7C03-374B-907E-F69D86B3A017}">
      <dgm:prSet/>
      <dgm:spPr/>
      <dgm:t>
        <a:bodyPr/>
        <a:lstStyle/>
        <a:p>
          <a:endParaRPr lang="en-US"/>
        </a:p>
      </dgm:t>
    </dgm:pt>
    <dgm:pt modelId="{93ABA9DB-F235-2F44-A8FF-8536923085A5}" type="pres">
      <dgm:prSet presAssocID="{E03203E9-0F57-8B42-A974-F9D6452A10C8}" presName="compositeShape" presStyleCnt="0">
        <dgm:presLayoutVars>
          <dgm:chMax val="7"/>
          <dgm:dir/>
          <dgm:resizeHandles val="exact"/>
        </dgm:presLayoutVars>
      </dgm:prSet>
      <dgm:spPr/>
    </dgm:pt>
    <dgm:pt modelId="{B4733B33-82F0-6F4C-80AC-35BEBCAB8641}" type="pres">
      <dgm:prSet presAssocID="{30707124-483E-DA4B-A730-EA9D0918B885}" presName="circ1" presStyleLbl="vennNode1" presStyleIdx="0" presStyleCnt="3"/>
      <dgm:spPr/>
      <dgm:t>
        <a:bodyPr/>
        <a:lstStyle/>
        <a:p>
          <a:endParaRPr lang="en-US"/>
        </a:p>
      </dgm:t>
    </dgm:pt>
    <dgm:pt modelId="{5BE49412-8FB4-9F41-AFDF-ED77CB0C906B}" type="pres">
      <dgm:prSet presAssocID="{30707124-483E-DA4B-A730-EA9D0918B88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067A4-8DCC-514C-9C26-91DBCFCEA429}" type="pres">
      <dgm:prSet presAssocID="{4BDF4C35-379C-D94F-A773-6F88CAFF369D}" presName="circ2" presStyleLbl="vennNode1" presStyleIdx="1" presStyleCnt="3"/>
      <dgm:spPr/>
      <dgm:t>
        <a:bodyPr/>
        <a:lstStyle/>
        <a:p>
          <a:endParaRPr lang="en-US"/>
        </a:p>
      </dgm:t>
    </dgm:pt>
    <dgm:pt modelId="{E91F0789-1E8D-CA4C-B28C-47CAFB5A9873}" type="pres">
      <dgm:prSet presAssocID="{4BDF4C35-379C-D94F-A773-6F88CAFF369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4BC04-A998-F34C-86BB-305EEFFF871F}" type="pres">
      <dgm:prSet presAssocID="{B69D2095-439A-9949-81DD-1783E559B6B2}" presName="circ3" presStyleLbl="vennNode1" presStyleIdx="2" presStyleCnt="3"/>
      <dgm:spPr/>
      <dgm:t>
        <a:bodyPr/>
        <a:lstStyle/>
        <a:p>
          <a:endParaRPr lang="en-US"/>
        </a:p>
      </dgm:t>
    </dgm:pt>
    <dgm:pt modelId="{671D0B46-4315-C246-8B1D-3DD75894AB19}" type="pres">
      <dgm:prSet presAssocID="{B69D2095-439A-9949-81DD-1783E559B6B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AE240A-1987-3B46-B929-D82D6245182D}" type="presOf" srcId="{4BDF4C35-379C-D94F-A773-6F88CAFF369D}" destId="{9D8067A4-8DCC-514C-9C26-91DBCFCEA429}" srcOrd="0" destOrd="0" presId="urn:microsoft.com/office/officeart/2005/8/layout/venn1"/>
    <dgm:cxn modelId="{6300F9E6-3E84-964F-B9E6-096987F3290E}" type="presOf" srcId="{4BDF4C35-379C-D94F-A773-6F88CAFF369D}" destId="{E91F0789-1E8D-CA4C-B28C-47CAFB5A9873}" srcOrd="1" destOrd="0" presId="urn:microsoft.com/office/officeart/2005/8/layout/venn1"/>
    <dgm:cxn modelId="{6487B6AE-F273-804A-ADC9-F67299A7DB4B}" type="presOf" srcId="{E03203E9-0F57-8B42-A974-F9D6452A10C8}" destId="{93ABA9DB-F235-2F44-A8FF-8536923085A5}" srcOrd="0" destOrd="0" presId="urn:microsoft.com/office/officeart/2005/8/layout/venn1"/>
    <dgm:cxn modelId="{286DBE1F-78B6-3C46-9537-B267D2AD53DE}" type="presOf" srcId="{B69D2095-439A-9949-81DD-1783E559B6B2}" destId="{5404BC04-A998-F34C-86BB-305EEFFF871F}" srcOrd="0" destOrd="0" presId="urn:microsoft.com/office/officeart/2005/8/layout/venn1"/>
    <dgm:cxn modelId="{006C79B7-F5F2-2E4C-B62C-018E9626D614}" type="presOf" srcId="{30707124-483E-DA4B-A730-EA9D0918B885}" destId="{5BE49412-8FB4-9F41-AFDF-ED77CB0C906B}" srcOrd="1" destOrd="0" presId="urn:microsoft.com/office/officeart/2005/8/layout/venn1"/>
    <dgm:cxn modelId="{C7DBF147-31EB-3C4E-949B-07440D8B71DA}" type="presOf" srcId="{30707124-483E-DA4B-A730-EA9D0918B885}" destId="{B4733B33-82F0-6F4C-80AC-35BEBCAB8641}" srcOrd="0" destOrd="0" presId="urn:microsoft.com/office/officeart/2005/8/layout/venn1"/>
    <dgm:cxn modelId="{B3D3ED6C-7C03-374B-907E-F69D86B3A017}" srcId="{E03203E9-0F57-8B42-A974-F9D6452A10C8}" destId="{B69D2095-439A-9949-81DD-1783E559B6B2}" srcOrd="2" destOrd="0" parTransId="{3FE0AB9B-CD4E-7143-B7E6-71C884D69A7B}" sibTransId="{625351F3-BE50-5341-9118-54FDE572A791}"/>
    <dgm:cxn modelId="{67CE8E3D-7AEF-5442-812C-6BE83547AA4C}" type="presOf" srcId="{B69D2095-439A-9949-81DD-1783E559B6B2}" destId="{671D0B46-4315-C246-8B1D-3DD75894AB19}" srcOrd="1" destOrd="0" presId="urn:microsoft.com/office/officeart/2005/8/layout/venn1"/>
    <dgm:cxn modelId="{3ECA594C-0BBA-1349-AB3E-5F4B73A2D397}" srcId="{E03203E9-0F57-8B42-A974-F9D6452A10C8}" destId="{4BDF4C35-379C-D94F-A773-6F88CAFF369D}" srcOrd="1" destOrd="0" parTransId="{2A818E44-BB2E-2F47-9CF4-57C3D3DC46C7}" sibTransId="{815CFC26-E95F-E84B-9440-41253948B191}"/>
    <dgm:cxn modelId="{6919A626-916F-4E43-AAFC-FAA3DC3F03AF}" srcId="{E03203E9-0F57-8B42-A974-F9D6452A10C8}" destId="{30707124-483E-DA4B-A730-EA9D0918B885}" srcOrd="0" destOrd="0" parTransId="{DFB78360-926E-6149-B9BA-88282C6515D7}" sibTransId="{E50CB7E5-645B-FB45-9348-D52CA291E117}"/>
    <dgm:cxn modelId="{231E6366-BC62-9B46-A106-B1192133AE8A}" type="presParOf" srcId="{93ABA9DB-F235-2F44-A8FF-8536923085A5}" destId="{B4733B33-82F0-6F4C-80AC-35BEBCAB8641}" srcOrd="0" destOrd="0" presId="urn:microsoft.com/office/officeart/2005/8/layout/venn1"/>
    <dgm:cxn modelId="{FBE4DE19-5A04-4243-BB90-103A45DA821D}" type="presParOf" srcId="{93ABA9DB-F235-2F44-A8FF-8536923085A5}" destId="{5BE49412-8FB4-9F41-AFDF-ED77CB0C906B}" srcOrd="1" destOrd="0" presId="urn:microsoft.com/office/officeart/2005/8/layout/venn1"/>
    <dgm:cxn modelId="{446D4B90-A2FB-F642-9894-27D8675FFA2A}" type="presParOf" srcId="{93ABA9DB-F235-2F44-A8FF-8536923085A5}" destId="{9D8067A4-8DCC-514C-9C26-91DBCFCEA429}" srcOrd="2" destOrd="0" presId="urn:microsoft.com/office/officeart/2005/8/layout/venn1"/>
    <dgm:cxn modelId="{9FF1F963-367E-F747-A9CC-1F6FB07E1CB6}" type="presParOf" srcId="{93ABA9DB-F235-2F44-A8FF-8536923085A5}" destId="{E91F0789-1E8D-CA4C-B28C-47CAFB5A9873}" srcOrd="3" destOrd="0" presId="urn:microsoft.com/office/officeart/2005/8/layout/venn1"/>
    <dgm:cxn modelId="{70B72464-A009-D241-886F-4251E0422B33}" type="presParOf" srcId="{93ABA9DB-F235-2F44-A8FF-8536923085A5}" destId="{5404BC04-A998-F34C-86BB-305EEFFF871F}" srcOrd="4" destOrd="0" presId="urn:microsoft.com/office/officeart/2005/8/layout/venn1"/>
    <dgm:cxn modelId="{655BF33B-32E6-1E4F-BE30-9F64F3D5C146}" type="presParOf" srcId="{93ABA9DB-F235-2F44-A8FF-8536923085A5}" destId="{671D0B46-4315-C246-8B1D-3DD75894AB1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E89F3-2849-7446-84BA-F93CF45BA32D}">
      <dsp:nvSpPr>
        <dsp:cNvPr id="0" name=""/>
        <dsp:cNvSpPr/>
      </dsp:nvSpPr>
      <dsp:spPr>
        <a:xfrm>
          <a:off x="540131" y="0"/>
          <a:ext cx="700735" cy="70073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816CFE-0D39-EB4A-9D59-91A79E71EEE3}">
      <dsp:nvSpPr>
        <dsp:cNvPr id="0" name=""/>
        <dsp:cNvSpPr/>
      </dsp:nvSpPr>
      <dsp:spPr>
        <a:xfrm>
          <a:off x="610205" y="70073"/>
          <a:ext cx="560588" cy="560588"/>
        </a:xfrm>
        <a:prstGeom prst="chord">
          <a:avLst>
            <a:gd name="adj1" fmla="val 1168272"/>
            <a:gd name="adj2" fmla="val 96317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EC2D2A-4130-1549-85A1-A71F66A060B6}">
      <dsp:nvSpPr>
        <dsp:cNvPr id="0" name=""/>
        <dsp:cNvSpPr/>
      </dsp:nvSpPr>
      <dsp:spPr>
        <a:xfrm>
          <a:off x="1386853" y="700735"/>
          <a:ext cx="2073008" cy="294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Skilled workers with reinforcement of concepts</a:t>
          </a:r>
          <a:endParaRPr lang="en-US" sz="2600" kern="1200" dirty="0"/>
        </a:p>
      </dsp:txBody>
      <dsp:txXfrm>
        <a:off x="1386853" y="700735"/>
        <a:ext cx="2073008" cy="2948926"/>
      </dsp:txXfrm>
    </dsp:sp>
    <dsp:sp modelId="{FF9B720F-9A64-834D-8825-000B3603795E}">
      <dsp:nvSpPr>
        <dsp:cNvPr id="0" name=""/>
        <dsp:cNvSpPr/>
      </dsp:nvSpPr>
      <dsp:spPr>
        <a:xfrm>
          <a:off x="1386853" y="0"/>
          <a:ext cx="2073008" cy="700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u="sng" kern="1200" dirty="0" smtClean="0"/>
            <a:t>CREATE</a:t>
          </a:r>
          <a:endParaRPr lang="en-US" sz="2600" u="sng" kern="1200" dirty="0"/>
        </a:p>
      </dsp:txBody>
      <dsp:txXfrm>
        <a:off x="1386853" y="0"/>
        <a:ext cx="2073008" cy="700735"/>
      </dsp:txXfrm>
    </dsp:sp>
    <dsp:sp modelId="{8FDD2BA5-A71D-D745-8154-0B03F1B87549}">
      <dsp:nvSpPr>
        <dsp:cNvPr id="0" name=""/>
        <dsp:cNvSpPr/>
      </dsp:nvSpPr>
      <dsp:spPr>
        <a:xfrm>
          <a:off x="3605847" y="0"/>
          <a:ext cx="700735" cy="70073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C8C48A-E287-0242-9E6C-209B89E0B2EF}">
      <dsp:nvSpPr>
        <dsp:cNvPr id="0" name=""/>
        <dsp:cNvSpPr/>
      </dsp:nvSpPr>
      <dsp:spPr>
        <a:xfrm>
          <a:off x="3675921" y="70073"/>
          <a:ext cx="560588" cy="560588"/>
        </a:xfrm>
        <a:prstGeom prst="chord">
          <a:avLst>
            <a:gd name="adj1" fmla="val 20431728"/>
            <a:gd name="adj2" fmla="val 1196827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36AF3C-8BF4-B043-ADD4-1F318C1657D0}">
      <dsp:nvSpPr>
        <dsp:cNvPr id="0" name=""/>
        <dsp:cNvSpPr/>
      </dsp:nvSpPr>
      <dsp:spPr>
        <a:xfrm>
          <a:off x="4452569" y="700735"/>
          <a:ext cx="2073008" cy="294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Working with parents, schools, teachers, and students</a:t>
          </a:r>
          <a:endParaRPr lang="en-US" sz="2600" kern="1200" dirty="0"/>
        </a:p>
      </dsp:txBody>
      <dsp:txXfrm>
        <a:off x="4452569" y="700735"/>
        <a:ext cx="2073008" cy="2948926"/>
      </dsp:txXfrm>
    </dsp:sp>
    <dsp:sp modelId="{78609C5A-85BF-AB47-8245-097BCAAA9443}">
      <dsp:nvSpPr>
        <dsp:cNvPr id="0" name=""/>
        <dsp:cNvSpPr/>
      </dsp:nvSpPr>
      <dsp:spPr>
        <a:xfrm>
          <a:off x="4452569" y="0"/>
          <a:ext cx="2073008" cy="700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u="sng" kern="1200" dirty="0" smtClean="0"/>
            <a:t>DEFINED PATH</a:t>
          </a:r>
          <a:endParaRPr lang="en-US" sz="2600" u="sng" kern="1200" dirty="0"/>
        </a:p>
      </dsp:txBody>
      <dsp:txXfrm>
        <a:off x="4452569" y="0"/>
        <a:ext cx="2073008" cy="700735"/>
      </dsp:txXfrm>
    </dsp:sp>
    <dsp:sp modelId="{72331D57-26A4-734E-A079-E1F3365DFCB6}">
      <dsp:nvSpPr>
        <dsp:cNvPr id="0" name=""/>
        <dsp:cNvSpPr/>
      </dsp:nvSpPr>
      <dsp:spPr>
        <a:xfrm>
          <a:off x="6671563" y="0"/>
          <a:ext cx="700735" cy="70073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BB5627-7D67-2F4F-81F8-44F1535EFB90}">
      <dsp:nvSpPr>
        <dsp:cNvPr id="0" name=""/>
        <dsp:cNvSpPr/>
      </dsp:nvSpPr>
      <dsp:spPr>
        <a:xfrm>
          <a:off x="6741637" y="70073"/>
          <a:ext cx="560588" cy="560588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0C2BF7-A8BF-704A-BC72-34DD55DD1314}">
      <dsp:nvSpPr>
        <dsp:cNvPr id="0" name=""/>
        <dsp:cNvSpPr/>
      </dsp:nvSpPr>
      <dsp:spPr>
        <a:xfrm>
          <a:off x="7518285" y="700735"/>
          <a:ext cx="2073008" cy="294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Access isn’t enough parallel teaching can be a great model</a:t>
          </a:r>
          <a:endParaRPr lang="en-US" sz="2600" kern="1200" dirty="0"/>
        </a:p>
      </dsp:txBody>
      <dsp:txXfrm>
        <a:off x="7518285" y="700735"/>
        <a:ext cx="2073008" cy="2948926"/>
      </dsp:txXfrm>
    </dsp:sp>
    <dsp:sp modelId="{B9FEBE86-C1B3-B448-9220-0E2F0ACCB0FD}">
      <dsp:nvSpPr>
        <dsp:cNvPr id="0" name=""/>
        <dsp:cNvSpPr/>
      </dsp:nvSpPr>
      <dsp:spPr>
        <a:xfrm>
          <a:off x="7518285" y="0"/>
          <a:ext cx="2073008" cy="700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u="sng" kern="1200" dirty="0" smtClean="0"/>
            <a:t>EXPOSURE</a:t>
          </a:r>
          <a:endParaRPr lang="en-US" sz="2600" u="sng" kern="1200" dirty="0"/>
        </a:p>
      </dsp:txBody>
      <dsp:txXfrm>
        <a:off x="7518285" y="0"/>
        <a:ext cx="2073008" cy="700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33B33-82F0-6F4C-80AC-35BEBCAB8641}">
      <dsp:nvSpPr>
        <dsp:cNvPr id="0" name=""/>
        <dsp:cNvSpPr/>
      </dsp:nvSpPr>
      <dsp:spPr>
        <a:xfrm>
          <a:off x="1946550" y="55420"/>
          <a:ext cx="2660163" cy="26601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SCHOOLS</a:t>
          </a:r>
          <a:endParaRPr lang="en-US" sz="2500" kern="1200" dirty="0"/>
        </a:p>
      </dsp:txBody>
      <dsp:txXfrm>
        <a:off x="2301238" y="520948"/>
        <a:ext cx="1950786" cy="1197073"/>
      </dsp:txXfrm>
    </dsp:sp>
    <dsp:sp modelId="{9D8067A4-8DCC-514C-9C26-91DBCFCEA429}">
      <dsp:nvSpPr>
        <dsp:cNvPr id="0" name=""/>
        <dsp:cNvSpPr/>
      </dsp:nvSpPr>
      <dsp:spPr>
        <a:xfrm>
          <a:off x="2906425" y="1718021"/>
          <a:ext cx="2660163" cy="26601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EMPLOYERS</a:t>
          </a:r>
          <a:endParaRPr lang="en-US" sz="2500" kern="1200" dirty="0"/>
        </a:p>
      </dsp:txBody>
      <dsp:txXfrm>
        <a:off x="3719992" y="2405230"/>
        <a:ext cx="1596097" cy="1463089"/>
      </dsp:txXfrm>
    </dsp:sp>
    <dsp:sp modelId="{5404BC04-A998-F34C-86BB-305EEFFF871F}">
      <dsp:nvSpPr>
        <dsp:cNvPr id="0" name=""/>
        <dsp:cNvSpPr/>
      </dsp:nvSpPr>
      <dsp:spPr>
        <a:xfrm>
          <a:off x="986675" y="1718021"/>
          <a:ext cx="2660163" cy="26601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MEETUPS</a:t>
          </a:r>
          <a:endParaRPr lang="en-US" sz="2500" kern="1200" dirty="0"/>
        </a:p>
      </dsp:txBody>
      <dsp:txXfrm>
        <a:off x="1237173" y="2405230"/>
        <a:ext cx="1596097" cy="1463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37D2-DBB9-4BEB-A261-1ED6308D0F04}" type="datetimeFigureOut">
              <a:rPr lang="en-US"/>
              <a:t>5/26/17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69A31-BA6B-4B1D-B2AB-E6376B96E36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9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69A31-BA6B-4B1D-B2AB-E6376B96E36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44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69A31-BA6B-4B1D-B2AB-E6376B96E36F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85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69A31-BA6B-4B1D-B2AB-E6376B96E36F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1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69A31-BA6B-4B1D-B2AB-E6376B96E36F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02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69A31-BA6B-4B1D-B2AB-E6376B96E36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3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GSU and State Farm </a:t>
            </a:r>
            <a:r>
              <a:rPr lang="en-US" dirty="0" err="1" smtClean="0"/>
              <a:t>parntership</a:t>
            </a:r>
            <a:r>
              <a:rPr lang="en-US" dirty="0" smtClean="0"/>
              <a:t> for 20 million</a:t>
            </a:r>
          </a:p>
          <a:p>
            <a:r>
              <a:rPr lang="en-US" dirty="0" smtClean="0"/>
              <a:t>15</a:t>
            </a:r>
            <a:r>
              <a:rPr lang="en-US" baseline="0" dirty="0" smtClean="0"/>
              <a:t> million for students and 5 million for nonprofits to help with the transition</a:t>
            </a:r>
          </a:p>
          <a:p>
            <a:r>
              <a:rPr lang="en-US" baseline="0" dirty="0" smtClean="0"/>
              <a:t>Moving to Data Science classes</a:t>
            </a:r>
          </a:p>
          <a:p>
            <a:r>
              <a:rPr lang="en-US" baseline="0" dirty="0" smtClean="0"/>
              <a:t>Partnership with IBM and North Carolina AT. Which 7.5 million </a:t>
            </a:r>
          </a:p>
          <a:p>
            <a:r>
              <a:rPr lang="en-US" baseline="0" dirty="0" smtClean="0"/>
              <a:t>This partnership was created because the baby boomers are leaving and main frames are still in play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Google’s Code Next over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Oakland actually fills its lab with hardware. Its user experience meets education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69A31-BA6B-4B1D-B2AB-E6376B96E3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77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to flash mobs but for tech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69A31-BA6B-4B1D-B2AB-E6376B96E3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84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69A31-BA6B-4B1D-B2AB-E6376B96E36F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22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69A31-BA6B-4B1D-B2AB-E6376B96E36F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80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69A31-BA6B-4B1D-B2AB-E6376B96E36F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8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68FCA40-C42D-904E-AD45-8C436B703BB2}" type="datetime1">
              <a:rPr lang="en-US" smtClean="0"/>
              <a:t>5/26/17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dirty="0" smtClean="0"/>
              <a:t>DIVERSITY &amp; COLLABORATION Tameika Reed  @womeninlinux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96D5-C7E9-5140-8C93-6401DB08E174}" type="datetime1">
              <a:rPr lang="en-US" smtClean="0"/>
              <a:t>5/26/17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DIVERSITY &amp; COLLABORATION Tameika Reed  @womeninlinux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B905-4A01-1142-8B98-C0D3EF690504}" type="datetime1">
              <a:rPr lang="en-US" smtClean="0"/>
              <a:t>5/26/17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DIVERSITY &amp; COLLABORATION Tameika Reed  @womeninlinux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E37E-1A90-5C43-8528-3AFDB4883841}" type="datetime1">
              <a:rPr lang="en-US" smtClean="0"/>
              <a:t>5/26/17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DIVERSITY &amp; COLLABORATION Tameika Reed  @womeninlinux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EC96-3A00-6B42-9CA0-841BC1B4B205}" type="datetime1">
              <a:rPr lang="en-US" smtClean="0"/>
              <a:t>5/26/17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DIVERSITY &amp; COLLABORATION Tameika Reed  @womeninlinux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060D-A274-D84A-AC66-4E015424973A}" type="datetime1">
              <a:rPr lang="en-US" smtClean="0"/>
              <a:t>5/26/17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DIVERSITY &amp; COLLABORATION Tameika Reed  @womeninlinux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49FD-0794-724D-8CAA-A89729113660}" type="datetime1">
              <a:rPr lang="en-US" smtClean="0"/>
              <a:t>5/26/17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DIVERSITY &amp; COLLABORATION Tameika Reed  @womeninlinux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272C-D2CC-3941-BBDE-FBA1C0547587}" type="datetime1">
              <a:rPr lang="en-US" smtClean="0"/>
              <a:t>5/26/17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DIVERSITY &amp; COLLABORATION Tameika Reed  @womeninlinux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C3C5-968F-5447-A99C-4023413F2703}" type="datetime1">
              <a:rPr lang="en-US" smtClean="0"/>
              <a:t>5/26/17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DIVERSITY &amp; COLLABORATION Tameika Reed  @womeninlinux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D92C-384E-AB4F-8E2A-6C68D76FD3FE}" type="datetime1">
              <a:rPr lang="en-US" smtClean="0"/>
              <a:t>5/26/17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DIVERSITY &amp; COLLABORATION Tameika Reed  @womeninlinux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680C-104C-854F-8EE7-021E9326475F}" type="datetime1">
              <a:rPr lang="en-US" smtClean="0"/>
              <a:t>5/26/17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DIVERSITY &amp; COLLABORATION Tameika Reed  @womeninlinux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953-2D8E-0240-BE6A-580A79E3A5E0}" type="datetime1">
              <a:rPr lang="en-US" smtClean="0"/>
              <a:t>5/26/17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DIVERSITY &amp; COLLABORATION Tameika Reed  @womeninlinux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E3C0-2AC7-6F40-B480-004E0FA4F208}" type="datetime1">
              <a:rPr lang="en-US" smtClean="0"/>
              <a:t>5/26/17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DIVERSITY &amp; COLLABORATION Tameika Reed  @womeninlinux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9CF7-01A6-7D49-A1DA-53D20C06A54E}" type="datetime1">
              <a:rPr lang="en-US" smtClean="0"/>
              <a:t>5/26/17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DIVERSITY &amp; COLLABORATION Tameika Reed  @womeninlinux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D4C9-AC8F-C646-AD57-61C954AEFA1A}" type="datetime1">
              <a:rPr lang="en-US" smtClean="0"/>
              <a:t>5/26/17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DIVERSITY &amp; COLLABORATION Tameika Reed  @womeninlinux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709F-02C5-C949-A1AC-E28B6B54F14E}" type="datetime1">
              <a:rPr lang="en-US" smtClean="0"/>
              <a:t>5/26/17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DIVERSITY &amp; COLLABORATION Tameika Reed  @womeninlinux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50E7-2DE0-A241-B17F-8BD8068FCAB2}" type="datetime1">
              <a:rPr lang="en-US" smtClean="0"/>
              <a:t>5/26/17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DIVERSITY &amp; COLLABORATION Tameika Reed  @womeninlinux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E2DBB3-C37D-E741-8A0A-5E756ABC5C84}" type="datetime1">
              <a:rPr lang="en-US" smtClean="0"/>
              <a:t>5/26/17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DIVERSITY &amp; COLLABORATION Tameika Reed  @womeninlinux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stcompany.com/40401417/how-googleand8217s-code-next-lab-is-tackling-techand8217s-diversity-problem" TargetMode="External"/><Relationship Id="rId4" Type="http://schemas.openxmlformats.org/officeDocument/2006/relationships/hyperlink" Target="http://www.pbs.org/newshour/rundown/african-americans-over-represented-among-low-paying-college-majors/" TargetMode="External"/><Relationship Id="rId5" Type="http://schemas.openxmlformats.org/officeDocument/2006/relationships/hyperlink" Target="https://www.wired.com/2017/04/hey-computer-scientists-stop-hating-humanities/" TargetMode="External"/><Relationship Id="rId6" Type="http://schemas.openxmlformats.org/officeDocument/2006/relationships/hyperlink" Target="https://www.linkedin.com/pulse/empowering-students-today-create-world-tomorrow-satya-nadella?trk=v-feed&amp;lipi=urn:li:page:d_flagship3_detail_base;xOHUX5qlFfaBtwrUPz00Ng==" TargetMode="External"/><Relationship Id="rId7" Type="http://schemas.openxmlformats.org/officeDocument/2006/relationships/hyperlink" Target="https://www.bls.gov/ooh/computer-and-information-technology/home.htm" TargetMode="External"/><Relationship Id="rId8" Type="http://schemas.openxmlformats.org/officeDocument/2006/relationships/hyperlink" Target="http://success.students.gsu.edu/state-farm-scholars/" TargetMode="External"/><Relationship Id="rId9" Type="http://schemas.openxmlformats.org/officeDocument/2006/relationships/hyperlink" Target="http://news.gsu.edu/2017/04/18/georgia-state-state-farm-partnership/" TargetMode="External"/><Relationship Id="rId10" Type="http://schemas.openxmlformats.org/officeDocument/2006/relationships/hyperlink" Target="http://www.ncat.edu/news/2016/11/us-dept-of-labor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terprisersproject.com/article/2017/4/tech-diversity-problems-and-potential-solution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erriam-webster.com/dictionary/instrumentalit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0975" y="1964267"/>
            <a:ext cx="7197726" cy="2421464"/>
          </a:xfrm>
        </p:spPr>
        <p:txBody>
          <a:bodyPr/>
          <a:lstStyle/>
          <a:p>
            <a:r>
              <a:rPr lang="en-US" b="1" dirty="0" smtClean="0"/>
              <a:t>Diversity and Collaboration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Tameika Reed</a:t>
            </a:r>
          </a:p>
          <a:p>
            <a:r>
              <a:rPr lang="en-US" dirty="0"/>
              <a:t>Founder OF Women In Linux</a:t>
            </a:r>
          </a:p>
        </p:txBody>
      </p:sp>
    </p:spTree>
    <p:extLst>
      <p:ext uri="{BB962C8B-B14F-4D97-AF65-F5344CB8AC3E}">
        <p14:creationId xmlns:p14="http://schemas.microsoft.com/office/powerpoint/2010/main" val="12586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To meetup or not TO meetup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71700"/>
            <a:ext cx="10131425" cy="4076700"/>
          </a:xfrm>
        </p:spPr>
        <p:txBody>
          <a:bodyPr>
            <a:noAutofit/>
          </a:bodyPr>
          <a:lstStyle/>
          <a:p>
            <a:r>
              <a:rPr lang="en-US" sz="3000" dirty="0" smtClean="0"/>
              <a:t>They are scheduled at the same time</a:t>
            </a:r>
          </a:p>
          <a:p>
            <a:r>
              <a:rPr lang="en-US" sz="3000" dirty="0" smtClean="0"/>
              <a:t>Most are not really that inclusive</a:t>
            </a:r>
          </a:p>
          <a:p>
            <a:r>
              <a:rPr lang="en-US" sz="3000" dirty="0" smtClean="0"/>
              <a:t>Commute time from work to the meetup location</a:t>
            </a:r>
          </a:p>
          <a:p>
            <a:r>
              <a:rPr lang="en-US" sz="3000" dirty="0" smtClean="0"/>
              <a:t>You have to have the secret knock to enter the world</a:t>
            </a:r>
          </a:p>
          <a:p>
            <a:pPr defTabSz="914400">
              <a:spcAft>
                <a:spcPts val="0"/>
              </a:spcAft>
              <a:buClrTx/>
              <a:buSzTx/>
            </a:pPr>
            <a:r>
              <a:rPr lang="en-US" sz="3000" dirty="0" smtClean="0"/>
              <a:t>Offer training sessions on rapid deployment and various technologies</a:t>
            </a:r>
          </a:p>
          <a:p>
            <a:pPr defTabSz="914400">
              <a:spcAft>
                <a:spcPts val="0"/>
              </a:spcAft>
              <a:buClrTx/>
              <a:buSzTx/>
            </a:pPr>
            <a:r>
              <a:rPr lang="en-US" sz="3000" dirty="0" smtClean="0"/>
              <a:t>One calendar for them all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9500" y="6055673"/>
            <a:ext cx="9639300" cy="802328"/>
          </a:xfrm>
        </p:spPr>
        <p:txBody>
          <a:bodyPr/>
          <a:lstStyle/>
          <a:p>
            <a:pPr algn="r"/>
            <a:r>
              <a:rPr lang="en-US" sz="1400" dirty="0" smtClean="0"/>
              <a:t>DIVERSITY &amp; COLLABORATION   </a:t>
            </a:r>
            <a:r>
              <a:rPr lang="en-US" dirty="0" smtClean="0"/>
              <a:t>●</a:t>
            </a:r>
            <a:r>
              <a:rPr lang="en-US" sz="1400" dirty="0" smtClean="0"/>
              <a:t>  Tameika </a:t>
            </a:r>
            <a:r>
              <a:rPr lang="en-US" sz="1400" dirty="0"/>
              <a:t>Reed </a:t>
            </a:r>
            <a:r>
              <a:rPr lang="en-US" dirty="0"/>
              <a:t>●</a:t>
            </a:r>
            <a:r>
              <a:rPr lang="en-US" sz="1400" dirty="0"/>
              <a:t> </a:t>
            </a:r>
            <a:r>
              <a:rPr lang="en-US" sz="1400" dirty="0" smtClean="0"/>
              <a:t> @womeninlinux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279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Virtual Meetups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51000"/>
            <a:ext cx="10131425" cy="36703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Rancher *</a:t>
            </a:r>
          </a:p>
          <a:p>
            <a:r>
              <a:rPr lang="en-US" sz="3000" dirty="0" smtClean="0"/>
              <a:t>Women In Linux * </a:t>
            </a:r>
          </a:p>
          <a:p>
            <a:r>
              <a:rPr lang="en-US" sz="3000" dirty="0" err="1" smtClean="0"/>
              <a:t>OpenEdX</a:t>
            </a:r>
            <a:r>
              <a:rPr lang="en-US" sz="3000" dirty="0" smtClean="0"/>
              <a:t> *</a:t>
            </a:r>
          </a:p>
          <a:p>
            <a:r>
              <a:rPr lang="en-US" sz="3000" dirty="0" smtClean="0"/>
              <a:t>Openstack (Bay Area)*</a:t>
            </a:r>
          </a:p>
          <a:p>
            <a:pPr marL="457200" lvl="1" indent="0" algn="r">
              <a:buNone/>
            </a:pPr>
            <a:r>
              <a:rPr lang="en-US" sz="2400" i="1" dirty="0"/>
              <a:t>*</a:t>
            </a:r>
            <a:r>
              <a:rPr lang="en-US" sz="2400" i="1" dirty="0" smtClean="0"/>
              <a:t>sessions </a:t>
            </a:r>
            <a:r>
              <a:rPr lang="en-US" sz="2400" i="1" dirty="0"/>
              <a:t>are recorded and shared on </a:t>
            </a:r>
            <a:r>
              <a:rPr lang="en-US" sz="2400" i="1" dirty="0" smtClean="0"/>
              <a:t>YouTube</a:t>
            </a:r>
            <a:endParaRPr lang="en-US" sz="2400" i="1" dirty="0"/>
          </a:p>
          <a:p>
            <a:pPr algn="r"/>
            <a:endParaRPr lang="en-US" sz="2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9500" y="6055673"/>
            <a:ext cx="9639300" cy="802328"/>
          </a:xfrm>
        </p:spPr>
        <p:txBody>
          <a:bodyPr/>
          <a:lstStyle/>
          <a:p>
            <a:pPr algn="r"/>
            <a:r>
              <a:rPr lang="en-US" sz="1400" dirty="0" smtClean="0"/>
              <a:t>DIVERSITY &amp; COLLABORATION   </a:t>
            </a:r>
            <a:r>
              <a:rPr lang="en-US" dirty="0" smtClean="0"/>
              <a:t>●</a:t>
            </a:r>
            <a:r>
              <a:rPr lang="en-US" sz="1400" dirty="0" smtClean="0"/>
              <a:t>  Tameika </a:t>
            </a:r>
            <a:r>
              <a:rPr lang="en-US" sz="1400" dirty="0"/>
              <a:t>Reed </a:t>
            </a:r>
            <a:r>
              <a:rPr lang="en-US" dirty="0"/>
              <a:t>●</a:t>
            </a:r>
            <a:r>
              <a:rPr lang="en-US" sz="1400" dirty="0"/>
              <a:t> </a:t>
            </a:r>
            <a:r>
              <a:rPr lang="en-US" sz="1400" dirty="0" smtClean="0"/>
              <a:t> @womeninlinux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61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1715318"/>
            <a:ext cx="6368845" cy="425162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1" y="261955"/>
            <a:ext cx="6164014" cy="1453363"/>
          </a:xfrm>
        </p:spPr>
        <p:txBody>
          <a:bodyPr>
            <a:normAutofit/>
          </a:bodyPr>
          <a:lstStyle/>
          <a:p>
            <a:pPr algn="ctr"/>
            <a:r>
              <a:rPr lang="en-US" b="1" smtClean="0">
                <a:latin typeface="Calibri" charset="0"/>
                <a:ea typeface="Calibri" charset="0"/>
                <a:cs typeface="Calibri" charset="0"/>
              </a:rPr>
              <a:t>COLLEGES &amp; PARTNERSHIPS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20700" y="1841909"/>
            <a:ext cx="4851400" cy="447695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2 year plan and 4 year</a:t>
            </a:r>
          </a:p>
          <a:p>
            <a:pPr lvl="1">
              <a:buFont typeface="Courier New" charset="0"/>
              <a:buChar char="o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Collaborate with public companies</a:t>
            </a:r>
          </a:p>
          <a:p>
            <a:pPr lvl="1">
              <a:buFont typeface="Courier New" charset="0"/>
              <a:buChar char="o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DevOps concepts and focus</a:t>
            </a:r>
          </a:p>
          <a:p>
            <a:pPr lvl="2">
              <a:buFont typeface="Wingdings" charset="2"/>
              <a:buChar char="§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Core class</a:t>
            </a:r>
          </a:p>
          <a:p>
            <a:pPr lvl="1">
              <a:buFont typeface="Courier New" charset="0"/>
              <a:buChar char="o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Easier to employ</a:t>
            </a:r>
          </a:p>
          <a:p>
            <a:pPr lvl="1">
              <a:buFont typeface="Courier New" charset="0"/>
              <a:buChar char="o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Conference Partnerships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9500" y="6055673"/>
            <a:ext cx="9639300" cy="802328"/>
          </a:xfrm>
        </p:spPr>
        <p:txBody>
          <a:bodyPr/>
          <a:lstStyle/>
          <a:p>
            <a:pPr algn="r"/>
            <a:r>
              <a:rPr lang="en-US" sz="1400" dirty="0" smtClean="0"/>
              <a:t>DIVERSITY &amp; COLLABORATION   </a:t>
            </a:r>
            <a:r>
              <a:rPr lang="en-US" dirty="0" smtClean="0"/>
              <a:t>●</a:t>
            </a:r>
            <a:r>
              <a:rPr lang="en-US" sz="1400" dirty="0" smtClean="0"/>
              <a:t>  Tameika </a:t>
            </a:r>
            <a:r>
              <a:rPr lang="en-US" sz="1400" dirty="0"/>
              <a:t>Reed </a:t>
            </a:r>
            <a:r>
              <a:rPr lang="en-US" dirty="0"/>
              <a:t>●</a:t>
            </a:r>
            <a:r>
              <a:rPr lang="en-US" sz="1400" dirty="0"/>
              <a:t> </a:t>
            </a:r>
            <a:r>
              <a:rPr lang="en-US" sz="1400" dirty="0" smtClean="0"/>
              <a:t> @womeninlinux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2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Mobile conferences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Mobile Conferences for college tours</a:t>
            </a:r>
          </a:p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Tech pop up shops</a:t>
            </a:r>
          </a:p>
          <a:p>
            <a:pPr lvl="1">
              <a:buFont typeface="Courier New" charset="0"/>
              <a:buChar char="o"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Colleges</a:t>
            </a:r>
          </a:p>
          <a:p>
            <a:pPr lvl="1">
              <a:buFont typeface="Courier New" charset="0"/>
              <a:buChar char="o"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High Schools</a:t>
            </a:r>
          </a:p>
          <a:p>
            <a:pPr lvl="1">
              <a:buFont typeface="Courier New" charset="0"/>
              <a:buChar char="o"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Elementary Schools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9500" y="6055673"/>
            <a:ext cx="9639300" cy="802328"/>
          </a:xfrm>
        </p:spPr>
        <p:txBody>
          <a:bodyPr/>
          <a:lstStyle/>
          <a:p>
            <a:pPr algn="r"/>
            <a:r>
              <a:rPr lang="en-US" sz="1400" dirty="0" smtClean="0"/>
              <a:t>DIVERSITY &amp; COLLABORATION   </a:t>
            </a:r>
            <a:r>
              <a:rPr lang="en-US" dirty="0" smtClean="0"/>
              <a:t>●</a:t>
            </a:r>
            <a:r>
              <a:rPr lang="en-US" sz="1400" dirty="0" smtClean="0"/>
              <a:t>  Tameika </a:t>
            </a:r>
            <a:r>
              <a:rPr lang="en-US" sz="1400" dirty="0"/>
              <a:t>Reed </a:t>
            </a:r>
            <a:r>
              <a:rPr lang="en-US" dirty="0"/>
              <a:t>●</a:t>
            </a:r>
            <a:r>
              <a:rPr lang="en-US" sz="1400" dirty="0"/>
              <a:t> </a:t>
            </a:r>
            <a:r>
              <a:rPr lang="en-US" sz="1400" dirty="0" smtClean="0"/>
              <a:t> @womeninlinux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4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1" y="292101"/>
            <a:ext cx="10131425" cy="6095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Devops Hackathons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111760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Multiple events over time that introduce the concepts</a:t>
            </a:r>
          </a:p>
          <a:p>
            <a:pPr lvl="1">
              <a:buFont typeface="Courier New" charset="0"/>
              <a:buChar char="o"/>
            </a:pP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Pluralsight, CBTNuggets, Udacity, Khan Academy</a:t>
            </a:r>
          </a:p>
          <a:p>
            <a:pPr lvl="2">
              <a:buFont typeface="Wingdings" charset="2"/>
              <a:buChar char="§"/>
            </a:pP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Events held for students</a:t>
            </a:r>
          </a:p>
          <a:p>
            <a:pPr lvl="2">
              <a:buFont typeface="Wingdings" charset="2"/>
              <a:buChar char="§"/>
            </a:pP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Discounted pricing on a scaled down curriculum (basics)</a:t>
            </a:r>
          </a:p>
          <a:p>
            <a:pPr lvl="1">
              <a:buFont typeface="Courier New" charset="0"/>
              <a:buChar char="o"/>
            </a:pP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Workshop basics that lead up to the hackathon</a:t>
            </a:r>
          </a:p>
          <a:p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Breaking students up into teams</a:t>
            </a:r>
          </a:p>
          <a:p>
            <a:pPr lvl="1">
              <a:buFont typeface="Courier New" charset="0"/>
              <a:buChar char="o"/>
            </a:pP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Database</a:t>
            </a:r>
          </a:p>
          <a:p>
            <a:pPr lvl="1">
              <a:buFont typeface="Courier New" charset="0"/>
              <a:buChar char="o"/>
            </a:pP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Continuous integration</a:t>
            </a:r>
          </a:p>
          <a:p>
            <a:pPr lvl="1">
              <a:buFont typeface="Courier New" charset="0"/>
              <a:buChar char="o"/>
            </a:pP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Automation Tools</a:t>
            </a:r>
          </a:p>
          <a:p>
            <a:pPr lvl="1">
              <a:buFont typeface="Courier New" charset="0"/>
              <a:buChar char="o"/>
            </a:pP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Bash and python scripts</a:t>
            </a:r>
          </a:p>
          <a:p>
            <a:pPr lvl="1">
              <a:buFont typeface="Courier New" charset="0"/>
              <a:buChar char="o"/>
            </a:pP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Front-end or Back-end</a:t>
            </a:r>
          </a:p>
          <a:p>
            <a:pPr lvl="1"/>
            <a:endParaRPr lang="en-US" sz="230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9500" y="6055673"/>
            <a:ext cx="9639300" cy="802328"/>
          </a:xfrm>
        </p:spPr>
        <p:txBody>
          <a:bodyPr/>
          <a:lstStyle/>
          <a:p>
            <a:pPr algn="r"/>
            <a:r>
              <a:rPr lang="en-US" sz="1400" dirty="0" smtClean="0"/>
              <a:t>DIVERSITY &amp; COLLABORATION   </a:t>
            </a:r>
            <a:r>
              <a:rPr lang="en-US" dirty="0" smtClean="0"/>
              <a:t>●</a:t>
            </a:r>
            <a:r>
              <a:rPr lang="en-US" sz="1400" dirty="0" smtClean="0"/>
              <a:t>  Tameika </a:t>
            </a:r>
            <a:r>
              <a:rPr lang="en-US" sz="1400" dirty="0"/>
              <a:t>Reed </a:t>
            </a:r>
            <a:r>
              <a:rPr lang="en-US" dirty="0"/>
              <a:t>●</a:t>
            </a:r>
            <a:r>
              <a:rPr lang="en-US" sz="1400" dirty="0"/>
              <a:t> </a:t>
            </a:r>
            <a:r>
              <a:rPr lang="en-US" sz="1400" dirty="0" smtClean="0"/>
              <a:t> @womeninlinux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447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74700"/>
          </a:xfrm>
        </p:spPr>
        <p:txBody>
          <a:bodyPr/>
          <a:lstStyle/>
          <a:p>
            <a:pPr algn="ctr"/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Mentoring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685802" y="990600"/>
            <a:ext cx="4995334" cy="4800601"/>
          </a:xfrm>
        </p:spPr>
        <p:txBody>
          <a:bodyPr>
            <a:norm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Tx/>
              <a:buSzTx/>
              <a:defRPr/>
            </a:pPr>
            <a:r>
              <a:rPr lang="en-US" sz="3000" dirty="0" smtClean="0"/>
              <a:t>Teach people how to fish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Tx/>
              <a:buSzTx/>
              <a:defRPr/>
            </a:pPr>
            <a:r>
              <a:rPr lang="en-US" sz="3000" dirty="0" smtClean="0"/>
              <a:t>How to navigate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Tx/>
              <a:buSzTx/>
              <a:defRPr/>
            </a:pPr>
            <a:r>
              <a:rPr lang="en-US" sz="3000" dirty="0" smtClean="0"/>
              <a:t>Focused sessions with a beneficial end result</a:t>
            </a:r>
            <a:endParaRPr lang="en-US" sz="3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81136" y="2141538"/>
            <a:ext cx="4783664" cy="3776662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9500" y="6055673"/>
            <a:ext cx="9639300" cy="802328"/>
          </a:xfrm>
        </p:spPr>
        <p:txBody>
          <a:bodyPr/>
          <a:lstStyle/>
          <a:p>
            <a:pPr algn="r"/>
            <a:r>
              <a:rPr lang="en-US" sz="1400" dirty="0" smtClean="0"/>
              <a:t>DIVERSITY &amp; COLLABORATION   </a:t>
            </a:r>
            <a:r>
              <a:rPr lang="en-US" dirty="0" smtClean="0"/>
              <a:t>●</a:t>
            </a:r>
            <a:r>
              <a:rPr lang="en-US" sz="1400" dirty="0" smtClean="0"/>
              <a:t>  Tameika </a:t>
            </a:r>
            <a:r>
              <a:rPr lang="en-US" sz="1400" dirty="0"/>
              <a:t>Reed </a:t>
            </a:r>
            <a:r>
              <a:rPr lang="en-US" dirty="0"/>
              <a:t>●</a:t>
            </a:r>
            <a:r>
              <a:rPr lang="en-US" sz="1400" dirty="0"/>
              <a:t> </a:t>
            </a:r>
            <a:r>
              <a:rPr lang="en-US" sz="1400" dirty="0" smtClean="0"/>
              <a:t> @womeninlinux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1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5461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Digital guidance counselor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921000"/>
            <a:ext cx="10131425" cy="2870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Students suffering from lack of knowledge</a:t>
            </a:r>
          </a:p>
          <a:p>
            <a:pPr lvl="1">
              <a:buFont typeface="Courier New" charset="0"/>
              <a:buChar char="o"/>
            </a:pPr>
            <a:r>
              <a:rPr lang="en-US" sz="2800" dirty="0" smtClean="0"/>
              <a:t>Picking the wrong careers</a:t>
            </a:r>
          </a:p>
          <a:p>
            <a:pPr lvl="1">
              <a:buFont typeface="Courier New" charset="0"/>
              <a:buChar char="o"/>
            </a:pPr>
            <a:r>
              <a:rPr lang="en-US" sz="2800" dirty="0" smtClean="0"/>
              <a:t>Not understanding tech is everywhere</a:t>
            </a:r>
          </a:p>
          <a:p>
            <a:r>
              <a:rPr lang="en-US" sz="2800" dirty="0" smtClean="0"/>
              <a:t>How does what I learn now translate</a:t>
            </a:r>
          </a:p>
          <a:p>
            <a:pPr lvl="1">
              <a:buFont typeface="Courier New" charset="0"/>
              <a:buChar char="o"/>
            </a:pPr>
            <a:r>
              <a:rPr lang="en-US" sz="2800" dirty="0" smtClean="0"/>
              <a:t>Entrepreneur </a:t>
            </a:r>
          </a:p>
          <a:p>
            <a:pPr lvl="1">
              <a:buFont typeface="Courier New" charset="0"/>
              <a:buChar char="o"/>
            </a:pPr>
            <a:r>
              <a:rPr lang="en-US" sz="2800" dirty="0" smtClean="0"/>
              <a:t>Startup world</a:t>
            </a:r>
          </a:p>
          <a:p>
            <a:pPr lvl="1">
              <a:buFont typeface="Courier New" charset="0"/>
              <a:buChar char="o"/>
            </a:pPr>
            <a:r>
              <a:rPr lang="en-US" sz="2800" dirty="0" smtClean="0"/>
              <a:t>Job</a:t>
            </a:r>
          </a:p>
          <a:p>
            <a:r>
              <a:rPr lang="en-US" sz="2800" dirty="0" smtClean="0"/>
              <a:t>Empower the counselor, parent, and student</a:t>
            </a:r>
          </a:p>
          <a:p>
            <a:pPr lvl="1"/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9500" y="6055673"/>
            <a:ext cx="9639300" cy="802328"/>
          </a:xfrm>
        </p:spPr>
        <p:txBody>
          <a:bodyPr/>
          <a:lstStyle/>
          <a:p>
            <a:pPr algn="r"/>
            <a:r>
              <a:rPr lang="en-US" sz="1400" dirty="0" smtClean="0"/>
              <a:t>DIVERSITY &amp; COLLABORATION   </a:t>
            </a:r>
            <a:r>
              <a:rPr lang="en-US" dirty="0" smtClean="0"/>
              <a:t>●</a:t>
            </a:r>
            <a:r>
              <a:rPr lang="en-US" sz="1400" dirty="0" smtClean="0"/>
              <a:t>  Tameika </a:t>
            </a:r>
            <a:r>
              <a:rPr lang="en-US" sz="1400" dirty="0"/>
              <a:t>Reed </a:t>
            </a:r>
            <a:r>
              <a:rPr lang="en-US" dirty="0"/>
              <a:t>●</a:t>
            </a:r>
            <a:r>
              <a:rPr lang="en-US" sz="1400" dirty="0"/>
              <a:t> </a:t>
            </a:r>
            <a:r>
              <a:rPr lang="en-US" sz="1400" dirty="0" smtClean="0"/>
              <a:t> @womeninlinux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51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Attendee Responsibility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Show up </a:t>
            </a:r>
          </a:p>
          <a:p>
            <a:r>
              <a:rPr lang="en-US" sz="3000" dirty="0" smtClean="0"/>
              <a:t>Be engaged</a:t>
            </a:r>
          </a:p>
          <a:p>
            <a:r>
              <a:rPr lang="en-US" sz="3000" dirty="0" smtClean="0"/>
              <a:t>Research</a:t>
            </a:r>
          </a:p>
          <a:p>
            <a:r>
              <a:rPr lang="en-US" sz="3000" dirty="0" smtClean="0"/>
              <a:t>There are no dumb questions</a:t>
            </a:r>
          </a:p>
          <a:p>
            <a:r>
              <a:rPr lang="en-US" sz="3000" dirty="0" smtClean="0"/>
              <a:t>Network vs Net Worth</a:t>
            </a:r>
            <a:endParaRPr lang="en-US" sz="3000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8255" y="2141538"/>
            <a:ext cx="4562077" cy="3649662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9500" y="6055673"/>
            <a:ext cx="9639300" cy="802328"/>
          </a:xfrm>
        </p:spPr>
        <p:txBody>
          <a:bodyPr/>
          <a:lstStyle/>
          <a:p>
            <a:pPr algn="r"/>
            <a:r>
              <a:rPr lang="en-US" sz="1400" dirty="0" smtClean="0"/>
              <a:t>DIVERSITY &amp; COLLABORATION   </a:t>
            </a:r>
            <a:r>
              <a:rPr lang="en-US" dirty="0" smtClean="0"/>
              <a:t>●</a:t>
            </a:r>
            <a:r>
              <a:rPr lang="en-US" sz="1400" dirty="0" smtClean="0"/>
              <a:t>  Tameika </a:t>
            </a:r>
            <a:r>
              <a:rPr lang="en-US" sz="1400" dirty="0"/>
              <a:t>Reed </a:t>
            </a:r>
            <a:r>
              <a:rPr lang="en-US" dirty="0"/>
              <a:t>●</a:t>
            </a:r>
            <a:r>
              <a:rPr lang="en-US" sz="1400" dirty="0"/>
              <a:t> </a:t>
            </a:r>
            <a:r>
              <a:rPr lang="en-US" sz="1400" dirty="0" smtClean="0"/>
              <a:t> @womeninlinux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70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187"/>
            <a:ext cx="10131425" cy="6307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Lets Collaborate and change the landscape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1" y="1291167"/>
            <a:ext cx="9940924" cy="4944534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9500" y="6055673"/>
            <a:ext cx="9639300" cy="802328"/>
          </a:xfrm>
        </p:spPr>
        <p:txBody>
          <a:bodyPr/>
          <a:lstStyle/>
          <a:p>
            <a:pPr algn="r"/>
            <a:r>
              <a:rPr lang="en-US" sz="1400" dirty="0" smtClean="0"/>
              <a:t>DIVERSITY &amp; COLLABORATION   </a:t>
            </a:r>
            <a:r>
              <a:rPr lang="en-US" dirty="0" smtClean="0"/>
              <a:t>●</a:t>
            </a:r>
            <a:r>
              <a:rPr lang="en-US" sz="1400" dirty="0" smtClean="0"/>
              <a:t>  Tameika </a:t>
            </a:r>
            <a:r>
              <a:rPr lang="en-US" sz="1400" dirty="0"/>
              <a:t>Reed </a:t>
            </a:r>
            <a:r>
              <a:rPr lang="en-US" dirty="0"/>
              <a:t>●</a:t>
            </a:r>
            <a:r>
              <a:rPr lang="en-US" sz="1400" dirty="0"/>
              <a:t> </a:t>
            </a:r>
            <a:r>
              <a:rPr lang="en-US" sz="1400" dirty="0" smtClean="0"/>
              <a:t> @womeninlinux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41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10131425" cy="1456267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Closing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811867"/>
            <a:ext cx="11150599" cy="3649133"/>
          </a:xfrm>
        </p:spPr>
        <p:txBody>
          <a:bodyPr/>
          <a:lstStyle/>
          <a:p>
            <a:r>
              <a:rPr lang="en-US" sz="2800" dirty="0" smtClean="0"/>
              <a:t>Just collaborate with a purpose</a:t>
            </a:r>
            <a:endParaRPr lang="en-US" sz="2800" dirty="0"/>
          </a:p>
          <a:p>
            <a:r>
              <a:rPr lang="en-US" sz="2800" dirty="0" smtClean="0"/>
              <a:t>You can learn something from everyone.</a:t>
            </a:r>
            <a:endParaRPr lang="en-US" sz="2800" dirty="0"/>
          </a:p>
          <a:p>
            <a:r>
              <a:rPr lang="en-US" sz="2800" dirty="0" smtClean="0"/>
              <a:t>Change your view ( change what you see not what you want to see)</a:t>
            </a:r>
            <a:endParaRPr lang="en-US" sz="2800" dirty="0"/>
          </a:p>
          <a:p>
            <a:r>
              <a:rPr lang="en-US" sz="2800" dirty="0" smtClean="0"/>
              <a:t>Start small , online, and grow</a:t>
            </a:r>
            <a:endParaRPr lang="en-US" sz="2800" dirty="0"/>
          </a:p>
          <a:p>
            <a:r>
              <a:rPr lang="en-US" sz="2800" dirty="0" smtClean="0"/>
              <a:t>Get the kids involved now because they can learn from the experience to.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9500" y="6055673"/>
            <a:ext cx="9639300" cy="802328"/>
          </a:xfrm>
        </p:spPr>
        <p:txBody>
          <a:bodyPr/>
          <a:lstStyle/>
          <a:p>
            <a:pPr algn="r"/>
            <a:r>
              <a:rPr lang="en-US" sz="1400" dirty="0" smtClean="0"/>
              <a:t>DIVERSITY &amp; COLLABORATION   </a:t>
            </a:r>
            <a:r>
              <a:rPr lang="en-US" dirty="0" smtClean="0"/>
              <a:t>●</a:t>
            </a:r>
            <a:r>
              <a:rPr lang="en-US" sz="1400" dirty="0" smtClean="0"/>
              <a:t>  Tameika </a:t>
            </a:r>
            <a:r>
              <a:rPr lang="en-US" sz="1400" dirty="0"/>
              <a:t>Reed </a:t>
            </a:r>
            <a:r>
              <a:rPr lang="en-US" dirty="0"/>
              <a:t>●</a:t>
            </a:r>
            <a:r>
              <a:rPr lang="en-US" sz="1400" dirty="0"/>
              <a:t> </a:t>
            </a:r>
            <a:r>
              <a:rPr lang="en-US" sz="1400" dirty="0" smtClean="0"/>
              <a:t> @womeninlinux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38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022"/>
          <a:stretch/>
        </p:blipFill>
        <p:spPr>
          <a:xfrm>
            <a:off x="314325" y="2632975"/>
            <a:ext cx="5772150" cy="4225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7" y="469425"/>
            <a:ext cx="10131425" cy="1456267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WHO AM I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19138" y="1807160"/>
            <a:ext cx="10131425" cy="28130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Tameika Reed</a:t>
            </a:r>
          </a:p>
          <a:p>
            <a:pPr marL="0" indent="0" algn="ctr">
              <a:buNone/>
            </a:pPr>
            <a:r>
              <a:rPr lang="en-US" sz="4000" dirty="0"/>
              <a:t>Founder of Women In Linux (WIL)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9500" y="6055673"/>
            <a:ext cx="9639300" cy="802328"/>
          </a:xfrm>
        </p:spPr>
        <p:txBody>
          <a:bodyPr/>
          <a:lstStyle/>
          <a:p>
            <a:pPr algn="r"/>
            <a:r>
              <a:rPr lang="en-US" sz="1400" dirty="0" smtClean="0"/>
              <a:t>DIVERSITY &amp; COLLABORATION   </a:t>
            </a:r>
            <a:r>
              <a:rPr lang="en-US" dirty="0" smtClean="0"/>
              <a:t>●</a:t>
            </a:r>
            <a:r>
              <a:rPr lang="en-US" sz="1400" dirty="0" smtClean="0"/>
              <a:t>  Tameika </a:t>
            </a:r>
            <a:r>
              <a:rPr lang="en-US" sz="1400" dirty="0"/>
              <a:t>Reed </a:t>
            </a:r>
            <a:r>
              <a:rPr lang="en-US" dirty="0"/>
              <a:t>●</a:t>
            </a:r>
            <a:r>
              <a:rPr lang="en-US" sz="1400" dirty="0"/>
              <a:t> </a:t>
            </a:r>
            <a:r>
              <a:rPr lang="en-US" sz="1400" dirty="0" smtClean="0"/>
              <a:t> @womeninlinux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72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1" y="190500"/>
            <a:ext cx="10131425" cy="1456267"/>
          </a:xfrm>
        </p:spPr>
        <p:txBody>
          <a:bodyPr/>
          <a:lstStyle/>
          <a:p>
            <a:pPr algn="ctr"/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COLLABORATE OUT of NECESSITY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Content Placeholder 3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1397000"/>
            <a:ext cx="8534400" cy="4635500"/>
          </a:xfr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9500" y="6055673"/>
            <a:ext cx="9639300" cy="802328"/>
          </a:xfrm>
        </p:spPr>
        <p:txBody>
          <a:bodyPr/>
          <a:lstStyle/>
          <a:p>
            <a:pPr algn="r"/>
            <a:r>
              <a:rPr lang="en-US" sz="1400" dirty="0" smtClean="0"/>
              <a:t>DIVERSITY &amp; COLLABORATION   </a:t>
            </a:r>
            <a:r>
              <a:rPr lang="en-US" dirty="0" smtClean="0"/>
              <a:t>●</a:t>
            </a:r>
            <a:r>
              <a:rPr lang="en-US" sz="1400" dirty="0" smtClean="0"/>
              <a:t>  Tameika </a:t>
            </a:r>
            <a:r>
              <a:rPr lang="en-US" sz="1400" dirty="0"/>
              <a:t>Reed </a:t>
            </a:r>
            <a:r>
              <a:rPr lang="en-US" dirty="0"/>
              <a:t>●</a:t>
            </a:r>
            <a:r>
              <a:rPr lang="en-US" sz="1400" dirty="0"/>
              <a:t> </a:t>
            </a:r>
            <a:r>
              <a:rPr lang="en-US" sz="1400" dirty="0" smtClean="0"/>
              <a:t> @womeninlinux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84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114300"/>
            <a:ext cx="10131425" cy="1456267"/>
          </a:xfrm>
        </p:spPr>
        <p:txBody>
          <a:bodyPr/>
          <a:lstStyle/>
          <a:p>
            <a:pPr algn="ctr"/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Resources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1" y="2294467"/>
            <a:ext cx="10563225" cy="44831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://enterprisersproject.com/article/2017/4/tech-diversity-problems-and-potential-solutions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www.fastcompany.com/40401417/how-googleand8217s-code-next-lab-is-tackling-techand8217s-diversity-problem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://www.pbs.org/newshour/rundown/african-americans-over-represented-among-low-paying-college-majors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https://www.wired.com/2017/04/hey-computer-scientists-stop-hating-humanities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www.linkedin.com/pulse/empowering-students-today-create-world-tomorrow-satya-nadella?trk=v-feed&amp;lipi=urn%3Ali%3Apage%3Ad_flagship3_detail_base%3BxOHUX5qlFfaBtwrUPz00Ng%3D%3D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www.bls.gov/ooh/computer-and-information-technology/home.htm</a:t>
            </a:r>
            <a:endParaRPr lang="en-US" dirty="0" smtClean="0"/>
          </a:p>
          <a:p>
            <a:r>
              <a:rPr lang="en-US" dirty="0">
                <a:hlinkClick r:id="rId8"/>
              </a:rPr>
              <a:t>http://success.students.gsu.edu/state-farm-scholars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r>
              <a:rPr lang="en-US" dirty="0">
                <a:hlinkClick r:id="rId9"/>
              </a:rPr>
              <a:t>http://news.gsu.edu/2017/04/18/georgia-state-state-farm-partnership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www.ncat.edu/news/2016/11/us-dept-of-labor.html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www.fastcompany.com/40401417/how-googleand8217s-code-next-lab-is-tackling-techand8217s-diversity-problem</a:t>
            </a:r>
            <a:endParaRPr lang="en-US" dirty="0" smtClean="0"/>
          </a:p>
          <a:p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9500" y="6055673"/>
            <a:ext cx="9639300" cy="802328"/>
          </a:xfrm>
        </p:spPr>
        <p:txBody>
          <a:bodyPr/>
          <a:lstStyle/>
          <a:p>
            <a:pPr algn="r"/>
            <a:r>
              <a:rPr lang="en-US" sz="1400" dirty="0" smtClean="0"/>
              <a:t>DIVERSITY &amp; COLLABORATION   </a:t>
            </a:r>
            <a:r>
              <a:rPr lang="en-US" dirty="0" smtClean="0"/>
              <a:t>●</a:t>
            </a:r>
            <a:r>
              <a:rPr lang="en-US" sz="1400" dirty="0" smtClean="0"/>
              <a:t>  Tameika </a:t>
            </a:r>
            <a:r>
              <a:rPr lang="en-US" sz="1400" dirty="0"/>
              <a:t>Reed </a:t>
            </a:r>
            <a:r>
              <a:rPr lang="en-US" dirty="0"/>
              <a:t>●</a:t>
            </a:r>
            <a:r>
              <a:rPr lang="en-US" sz="1400" dirty="0"/>
              <a:t> </a:t>
            </a:r>
            <a:r>
              <a:rPr lang="en-US" sz="1400" dirty="0" smtClean="0"/>
              <a:t> @womeninlinux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15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I AM TAM 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TAMEIKA REED, </a:t>
            </a:r>
            <a:r>
              <a:rPr lang="en-US" sz="2800" dirty="0" smtClean="0"/>
              <a:t>FOUNDER</a:t>
            </a:r>
          </a:p>
          <a:p>
            <a:pPr marL="0" indent="0">
              <a:buNone/>
            </a:pPr>
            <a:r>
              <a:rPr lang="en-US" sz="2800" dirty="0" smtClean="0"/>
              <a:t>WOMEN IN LINUX</a:t>
            </a:r>
          </a:p>
          <a:p>
            <a:pPr marL="0" indent="0">
              <a:buNone/>
            </a:pPr>
            <a:r>
              <a:rPr lang="en-US" sz="2800" dirty="0" smtClean="0"/>
              <a:t>www.WomenInLinux.org</a:t>
            </a:r>
          </a:p>
          <a:p>
            <a:pPr marL="0" indent="0">
              <a:buNone/>
            </a:pPr>
            <a:r>
              <a:rPr lang="en-US" sz="2800" dirty="0" smtClean="0"/>
              <a:t>@WomenInLinux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9500" y="6055673"/>
            <a:ext cx="9639300" cy="802328"/>
          </a:xfrm>
        </p:spPr>
        <p:txBody>
          <a:bodyPr/>
          <a:lstStyle/>
          <a:p>
            <a:pPr algn="r"/>
            <a:r>
              <a:rPr lang="en-US" sz="1400" dirty="0" smtClean="0"/>
              <a:t>DIVERSITY &amp; COLLABORATION   </a:t>
            </a:r>
            <a:r>
              <a:rPr lang="en-US" dirty="0" smtClean="0"/>
              <a:t>●</a:t>
            </a:r>
            <a:r>
              <a:rPr lang="en-US" sz="1400" dirty="0" smtClean="0"/>
              <a:t>  Tameika </a:t>
            </a:r>
            <a:r>
              <a:rPr lang="en-US" sz="1400" dirty="0"/>
              <a:t>Reed </a:t>
            </a:r>
            <a:r>
              <a:rPr lang="en-US" dirty="0"/>
              <a:t>●</a:t>
            </a:r>
            <a:r>
              <a:rPr lang="en-US" sz="1400" dirty="0"/>
              <a:t> </a:t>
            </a:r>
            <a:r>
              <a:rPr lang="en-US" sz="1400" dirty="0" smtClean="0"/>
              <a:t> @womeninlinux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97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2" r="10954" b="7818"/>
          <a:stretch/>
        </p:blipFill>
        <p:spPr>
          <a:xfrm>
            <a:off x="6500812" y="-1"/>
            <a:ext cx="5691188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90563"/>
            <a:ext cx="10131425" cy="1037167"/>
          </a:xfrm>
        </p:spPr>
        <p:txBody>
          <a:bodyPr/>
          <a:lstStyle/>
          <a:p>
            <a:pPr algn="ctr"/>
            <a:r>
              <a:rPr lang="en-US" b="1" dirty="0" smtClean="0">
                <a:latin typeface="Calibri"/>
              </a:rPr>
              <a:t>What IS Diversity?</a:t>
            </a:r>
            <a:endParaRPr lang="en-US" b="1" dirty="0"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51" y="2418293"/>
            <a:ext cx="10131425" cy="2610908"/>
          </a:xfrm>
        </p:spPr>
        <p:txBody>
          <a:bodyPr/>
          <a:lstStyle/>
          <a:p>
            <a:r>
              <a:rPr lang="en-US" sz="2800" b="1" dirty="0" smtClean="0"/>
              <a:t>Dictionary.com defines diversity as:</a:t>
            </a:r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sz="2800" i="1" dirty="0" smtClean="0"/>
              <a:t>The inclusion of individuals representing more than one national origin, color, religion, socioeconomic stratum, sexual orientation, etc.: diversity in the workplace.</a:t>
            </a:r>
          </a:p>
          <a:p>
            <a:pPr marL="0" indent="0">
              <a:buNone/>
            </a:pPr>
            <a:endParaRPr lang="en-US" sz="2800" i="1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9500" y="6055673"/>
            <a:ext cx="9639300" cy="802328"/>
          </a:xfrm>
        </p:spPr>
        <p:txBody>
          <a:bodyPr/>
          <a:lstStyle/>
          <a:p>
            <a:pPr algn="r"/>
            <a:r>
              <a:rPr lang="en-US" sz="1400" dirty="0" smtClean="0"/>
              <a:t>DIVERSITY &amp; COLLABORATION   </a:t>
            </a:r>
            <a:r>
              <a:rPr lang="en-US" dirty="0" smtClean="0"/>
              <a:t>●</a:t>
            </a:r>
            <a:r>
              <a:rPr lang="en-US" sz="1400" dirty="0" smtClean="0"/>
              <a:t>  Tameika </a:t>
            </a:r>
            <a:r>
              <a:rPr lang="en-US" sz="1400" dirty="0"/>
              <a:t>Reed </a:t>
            </a:r>
            <a:r>
              <a:rPr lang="en-US" dirty="0"/>
              <a:t>●</a:t>
            </a:r>
            <a:r>
              <a:rPr lang="en-US" sz="1400" dirty="0"/>
              <a:t> </a:t>
            </a:r>
            <a:r>
              <a:rPr lang="en-US" sz="1400" dirty="0" smtClean="0"/>
              <a:t> @womeninlinux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97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What is Collaboration?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515599" cy="3649133"/>
          </a:xfrm>
        </p:spPr>
        <p:txBody>
          <a:bodyPr/>
          <a:lstStyle/>
          <a:p>
            <a:r>
              <a:rPr lang="en-US" sz="2800" b="1" dirty="0" smtClean="0"/>
              <a:t>Webster defines this as: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800" i="1" dirty="0"/>
              <a:t>to cooperate with an agency or </a:t>
            </a:r>
            <a:r>
              <a:rPr lang="en-US" sz="2800" i="1" dirty="0">
                <a:hlinkClick r:id="rId2"/>
              </a:rPr>
              <a:t>instrumentality</a:t>
            </a:r>
            <a:r>
              <a:rPr lang="en-US" sz="2800" i="1" dirty="0"/>
              <a:t> with which one is not immediately connected The two schools collaborate on library services.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9500" y="6055673"/>
            <a:ext cx="9639300" cy="802328"/>
          </a:xfrm>
        </p:spPr>
        <p:txBody>
          <a:bodyPr/>
          <a:lstStyle/>
          <a:p>
            <a:pPr algn="r"/>
            <a:r>
              <a:rPr lang="en-US" sz="1400" dirty="0" smtClean="0"/>
              <a:t>DIVERSITY &amp; COLLABORATION   </a:t>
            </a:r>
            <a:r>
              <a:rPr lang="en-US" dirty="0" smtClean="0"/>
              <a:t>●</a:t>
            </a:r>
            <a:r>
              <a:rPr lang="en-US" sz="1400" dirty="0" smtClean="0"/>
              <a:t>  Tameika </a:t>
            </a:r>
            <a:r>
              <a:rPr lang="en-US" sz="1400" dirty="0"/>
              <a:t>Reed </a:t>
            </a:r>
            <a:r>
              <a:rPr lang="en-US" dirty="0"/>
              <a:t>●</a:t>
            </a:r>
            <a:r>
              <a:rPr lang="en-US" sz="1400" dirty="0"/>
              <a:t> </a:t>
            </a:r>
            <a:r>
              <a:rPr lang="en-US" sz="1400" dirty="0" smtClean="0"/>
              <a:t> @womeninlinux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27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JOB FACTS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Computer Systems Analysts job growth will be 21% by 2024</a:t>
            </a:r>
          </a:p>
          <a:p>
            <a:pPr lvl="2">
              <a:buFont typeface="Courier New" charset="0"/>
              <a:buChar char="o"/>
            </a:pPr>
            <a:r>
              <a:rPr lang="en-US" sz="2600" dirty="0" smtClean="0"/>
              <a:t>Average salary $87,000</a:t>
            </a:r>
          </a:p>
          <a:p>
            <a:pPr>
              <a:lnSpc>
                <a:spcPct val="160000"/>
              </a:lnSpc>
            </a:pPr>
            <a:r>
              <a:rPr lang="en-US" sz="2800" dirty="0" smtClean="0"/>
              <a:t>Software Developers will have a combined growth of 32% by 2024</a:t>
            </a:r>
          </a:p>
          <a:p>
            <a:pPr lvl="2">
              <a:buFont typeface="Courier New" charset="0"/>
              <a:buChar char="o"/>
            </a:pPr>
            <a:r>
              <a:rPr lang="en-US" sz="2600" dirty="0"/>
              <a:t>Average salary </a:t>
            </a:r>
            <a:r>
              <a:rPr lang="en-US" sz="2600" dirty="0" smtClean="0"/>
              <a:t>$102,280</a:t>
            </a:r>
          </a:p>
          <a:p>
            <a:pPr>
              <a:lnSpc>
                <a:spcPct val="170000"/>
              </a:lnSpc>
            </a:pPr>
            <a:r>
              <a:rPr lang="en-US" sz="2800" dirty="0" smtClean="0"/>
              <a:t>Information Security will  have a growth of 18% by 2024</a:t>
            </a:r>
          </a:p>
          <a:p>
            <a:pPr lvl="2">
              <a:buFont typeface="Courier New" charset="0"/>
              <a:buChar char="o"/>
            </a:pPr>
            <a:r>
              <a:rPr lang="en-US" sz="2600" dirty="0"/>
              <a:t>Average salary </a:t>
            </a:r>
            <a:r>
              <a:rPr lang="en-US" sz="2600" dirty="0" smtClean="0"/>
              <a:t>$92,600</a:t>
            </a:r>
            <a:endParaRPr lang="en-US" sz="2600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2349500" y="6055673"/>
            <a:ext cx="9639300" cy="802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smtClean="0"/>
              <a:t>DIVERSITY &amp; COLLABORATION   </a:t>
            </a:r>
            <a:r>
              <a:rPr lang="en-US" smtClean="0"/>
              <a:t>●</a:t>
            </a:r>
            <a:r>
              <a:rPr lang="en-US" sz="1400" smtClean="0"/>
              <a:t>  Tameika Reed </a:t>
            </a:r>
            <a:r>
              <a:rPr lang="en-US" smtClean="0"/>
              <a:t>●</a:t>
            </a:r>
            <a:r>
              <a:rPr lang="en-US" sz="1400" smtClean="0"/>
              <a:t>  @womeninlinux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07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1" y="190499"/>
            <a:ext cx="4978400" cy="533400"/>
          </a:xfrm>
        </p:spPr>
        <p:txBody>
          <a:bodyPr>
            <a:noAutofit/>
          </a:bodyPr>
          <a:lstStyle/>
          <a:p>
            <a:r>
              <a:rPr lang="en-US" b="1" cap="none" dirty="0" smtClean="0">
                <a:ln w="0"/>
                <a:solidFill>
                  <a:srgbClr val="521B9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Building A Community</a:t>
            </a:r>
            <a:endParaRPr lang="en-US" b="1" cap="none" dirty="0">
              <a:ln w="0"/>
              <a:solidFill>
                <a:srgbClr val="521B9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DIVERSITY &amp; COLLABORATION Tameika Reed  @womeninlinux</a:t>
            </a:r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-711200" y="6248400"/>
            <a:ext cx="9639300" cy="802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smtClean="0">
                <a:solidFill>
                  <a:schemeClr val="accent1">
                    <a:lumMod val="75000"/>
                  </a:schemeClr>
                </a:solidFill>
              </a:rPr>
              <a:t>DIVERSITY &amp; COLLABORATION   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●</a:t>
            </a:r>
            <a:r>
              <a:rPr lang="en-US" sz="1400" smtClean="0">
                <a:solidFill>
                  <a:schemeClr val="accent1">
                    <a:lumMod val="75000"/>
                  </a:schemeClr>
                </a:solidFill>
              </a:rPr>
              <a:t>  Tameika Reed 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●</a:t>
            </a:r>
            <a:r>
              <a:rPr lang="en-US" sz="1400" smtClean="0">
                <a:solidFill>
                  <a:schemeClr val="accent1">
                    <a:lumMod val="75000"/>
                  </a:schemeClr>
                </a:solidFill>
              </a:rPr>
              <a:t>  @womeninlinux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COLLABORATION (360 VIEW)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129797"/>
              </p:ext>
            </p:extLst>
          </p:nvPr>
        </p:nvGraphicFramePr>
        <p:xfrm>
          <a:off x="685800" y="214153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9500" y="6055673"/>
            <a:ext cx="9639300" cy="802328"/>
          </a:xfrm>
        </p:spPr>
        <p:txBody>
          <a:bodyPr/>
          <a:lstStyle/>
          <a:p>
            <a:pPr algn="r"/>
            <a:r>
              <a:rPr lang="en-US" sz="1400" dirty="0" smtClean="0"/>
              <a:t>DIVERSITY &amp; COLLABORATION   </a:t>
            </a:r>
            <a:r>
              <a:rPr lang="en-US" dirty="0" smtClean="0"/>
              <a:t>●</a:t>
            </a:r>
            <a:r>
              <a:rPr lang="en-US" sz="1400" dirty="0" smtClean="0"/>
              <a:t>  Tameika </a:t>
            </a:r>
            <a:r>
              <a:rPr lang="en-US" sz="1400" dirty="0"/>
              <a:t>Reed </a:t>
            </a:r>
            <a:r>
              <a:rPr lang="en-US" dirty="0"/>
              <a:t>●</a:t>
            </a:r>
            <a:r>
              <a:rPr lang="en-US" sz="1400" dirty="0"/>
              <a:t> </a:t>
            </a:r>
            <a:r>
              <a:rPr lang="en-US" sz="1400" dirty="0" smtClean="0"/>
              <a:t> @womeninlinux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44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889000"/>
          </a:xfrm>
        </p:spPr>
        <p:txBody>
          <a:bodyPr/>
          <a:lstStyle/>
          <a:p>
            <a:pPr algn="ctr"/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Meetups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87" t="14388" r="25574" b="12500"/>
          <a:stretch/>
        </p:blipFill>
        <p:spPr>
          <a:xfrm>
            <a:off x="3605213" y="1993900"/>
            <a:ext cx="4826000" cy="3937000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9500" y="6055673"/>
            <a:ext cx="9639300" cy="802328"/>
          </a:xfrm>
        </p:spPr>
        <p:txBody>
          <a:bodyPr/>
          <a:lstStyle/>
          <a:p>
            <a:pPr algn="r"/>
            <a:r>
              <a:rPr lang="en-US" sz="1400" dirty="0" smtClean="0"/>
              <a:t>DIVERSITY &amp; COLLABORATION   </a:t>
            </a:r>
            <a:r>
              <a:rPr lang="en-US" dirty="0" smtClean="0"/>
              <a:t>●</a:t>
            </a:r>
            <a:r>
              <a:rPr lang="en-US" sz="1400" dirty="0" smtClean="0"/>
              <a:t>  Tameika </a:t>
            </a:r>
            <a:r>
              <a:rPr lang="en-US" sz="1400" dirty="0"/>
              <a:t>Reed </a:t>
            </a:r>
            <a:r>
              <a:rPr lang="en-US" dirty="0"/>
              <a:t>●</a:t>
            </a:r>
            <a:r>
              <a:rPr lang="en-US" sz="1400" dirty="0"/>
              <a:t> </a:t>
            </a:r>
            <a:r>
              <a:rPr lang="en-US" sz="1400" dirty="0" smtClean="0"/>
              <a:t> @womeninlinux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00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347" y="466354"/>
            <a:ext cx="10131425" cy="1456267"/>
          </a:xfrm>
        </p:spPr>
        <p:txBody>
          <a:bodyPr/>
          <a:lstStyle/>
          <a:p>
            <a:pPr algn="ctr"/>
            <a:r>
              <a:rPr lang="en-US" b="1" dirty="0" smtClean="0">
                <a:latin typeface="Calibri"/>
              </a:rPr>
              <a:t>MEETUPs, Schools, and  employers</a:t>
            </a:r>
            <a:endParaRPr lang="en-US" b="1" dirty="0"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29107"/>
            <a:ext cx="7429499" cy="3649133"/>
          </a:xfrm>
        </p:spPr>
        <p:txBody>
          <a:bodyPr>
            <a:norm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Tx/>
              <a:buSzTx/>
            </a:pPr>
            <a:r>
              <a:rPr lang="en-US" sz="3000" dirty="0" smtClean="0"/>
              <a:t>We have to do a better job of collaboration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Tx/>
              <a:buSzTx/>
            </a:pPr>
            <a:r>
              <a:rPr lang="en-US" sz="3000" dirty="0" smtClean="0"/>
              <a:t>The employers should attend, invite, or sponsor a meetup in the area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Tx/>
              <a:buSzTx/>
            </a:pPr>
            <a:r>
              <a:rPr lang="en-US" sz="3000" dirty="0" smtClean="0"/>
              <a:t>Student participation is mandatory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Tx/>
              <a:buSzTx/>
            </a:pPr>
            <a:r>
              <a:rPr lang="en-US" sz="3000" dirty="0" smtClean="0"/>
              <a:t>Calendar of events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66082723"/>
              </p:ext>
            </p:extLst>
          </p:nvPr>
        </p:nvGraphicFramePr>
        <p:xfrm>
          <a:off x="6191187" y="2029107"/>
          <a:ext cx="6553264" cy="443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6800" y="6168034"/>
            <a:ext cx="9639300" cy="802328"/>
          </a:xfrm>
        </p:spPr>
        <p:txBody>
          <a:bodyPr/>
          <a:lstStyle/>
          <a:p>
            <a:pPr algn="r"/>
            <a:r>
              <a:rPr lang="en-US" sz="1400" dirty="0" smtClean="0"/>
              <a:t>DIVERSITY &amp; COLLABORATION   </a:t>
            </a:r>
            <a:r>
              <a:rPr lang="en-US" dirty="0" smtClean="0"/>
              <a:t>●</a:t>
            </a:r>
            <a:r>
              <a:rPr lang="en-US" sz="1400" dirty="0" smtClean="0"/>
              <a:t>  Tameika </a:t>
            </a:r>
            <a:r>
              <a:rPr lang="en-US" sz="1400" dirty="0"/>
              <a:t>Reed </a:t>
            </a:r>
            <a:r>
              <a:rPr lang="en-US" dirty="0"/>
              <a:t>●</a:t>
            </a:r>
            <a:r>
              <a:rPr lang="en-US" sz="1400" dirty="0"/>
              <a:t> </a:t>
            </a:r>
            <a:r>
              <a:rPr lang="en-US" sz="1400" dirty="0" smtClean="0"/>
              <a:t> @womeninlinux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42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F13B151F1C24BB7BDF6D2B1C1A896" ma:contentTypeVersion="2" ma:contentTypeDescription="Create a new document." ma:contentTypeScope="" ma:versionID="02e505a0a3af0ab6a5a208efae7ca9b0">
  <xsd:schema xmlns:xsd="http://www.w3.org/2001/XMLSchema" xmlns:xs="http://www.w3.org/2001/XMLSchema" xmlns:p="http://schemas.microsoft.com/office/2006/metadata/properties" xmlns:ns2="7e717ad5-3fb3-4a91-bdb7-0ce6d9fb1123" targetNamespace="http://schemas.microsoft.com/office/2006/metadata/properties" ma:root="true" ma:fieldsID="db2927245eb52bd9dda5b469c235d973" ns2:_="">
    <xsd:import namespace="7e717ad5-3fb3-4a91-bdb7-0ce6d9fb11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17ad5-3fb3-4a91-bdb7-0ce6d9fb11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BBD2BC-BAF0-4882-9AB1-507BF20EC589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7e717ad5-3fb3-4a91-bdb7-0ce6d9fb1123"/>
  </ds:schemaRefs>
</ds:datastoreItem>
</file>

<file path=customXml/itemProps2.xml><?xml version="1.0" encoding="utf-8"?>
<ds:datastoreItem xmlns:ds="http://schemas.openxmlformats.org/officeDocument/2006/customXml" ds:itemID="{A0FA7FAE-AE92-40D6-82C8-DC430352E3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717ad5-3fb3-4a91-bdb7-0ce6d9fb11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76ADD1-0BBE-4F25-8BD1-7A37D5AE14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31398</TotalTime>
  <Words>810</Words>
  <Application>Microsoft Macintosh PowerPoint</Application>
  <PresentationFormat>Widescreen</PresentationFormat>
  <Paragraphs>163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Wingdings</vt:lpstr>
      <vt:lpstr>Celestial</vt:lpstr>
      <vt:lpstr>Diversity and Collaboration</vt:lpstr>
      <vt:lpstr>WHO AM I</vt:lpstr>
      <vt:lpstr>What IS Diversity?</vt:lpstr>
      <vt:lpstr>What is Collaboration?</vt:lpstr>
      <vt:lpstr>JOB FACTS</vt:lpstr>
      <vt:lpstr>Building A Community</vt:lpstr>
      <vt:lpstr>COLLABORATION (360 VIEW)</vt:lpstr>
      <vt:lpstr>Meetups</vt:lpstr>
      <vt:lpstr>MEETUPs, Schools, and  employers</vt:lpstr>
      <vt:lpstr>To meetup or not TO meetup</vt:lpstr>
      <vt:lpstr>Virtual Meetups</vt:lpstr>
      <vt:lpstr>COLLEGES &amp; PARTNERSHIPS</vt:lpstr>
      <vt:lpstr>Mobile conferences</vt:lpstr>
      <vt:lpstr>Devops Hackathons</vt:lpstr>
      <vt:lpstr>Mentoring</vt:lpstr>
      <vt:lpstr>Digital guidance counselor</vt:lpstr>
      <vt:lpstr>Attendee Responsibility</vt:lpstr>
      <vt:lpstr>Lets Collaborate and change the landscape</vt:lpstr>
      <vt:lpstr>Closing Remarks</vt:lpstr>
      <vt:lpstr>COLLABORATE OUT of NECESSITY</vt:lpstr>
      <vt:lpstr>Resources</vt:lpstr>
      <vt:lpstr>I AM TAM 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System Administrator To Entrepreneur</dc:title>
  <dc:creator>Tameika Reed</dc:creator>
  <cp:lastModifiedBy>Tameika Reed</cp:lastModifiedBy>
  <cp:revision>115</cp:revision>
  <cp:lastPrinted>2016-08-23T03:52:22Z</cp:lastPrinted>
  <dcterms:created xsi:type="dcterms:W3CDTF">2016-05-01T16:42:40Z</dcterms:created>
  <dcterms:modified xsi:type="dcterms:W3CDTF">2017-05-26T23:29:03Z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0x010100F70F13B151F1C24BB7BDF6D2B1C1A896</vt:lpwstr>
  </property>
</Properties>
</file>