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51" r:id="rId2"/>
  </p:sldMasterIdLst>
  <p:notesMasterIdLst>
    <p:notesMasterId r:id="rId38"/>
  </p:notesMasterIdLst>
  <p:sldIdLst>
    <p:sldId id="260" r:id="rId3"/>
    <p:sldId id="263" r:id="rId4"/>
    <p:sldId id="277" r:id="rId5"/>
    <p:sldId id="262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90" r:id="rId14"/>
    <p:sldId id="275" r:id="rId15"/>
    <p:sldId id="278" r:id="rId16"/>
    <p:sldId id="297" r:id="rId17"/>
    <p:sldId id="298" r:id="rId18"/>
    <p:sldId id="299" r:id="rId19"/>
    <p:sldId id="292" r:id="rId20"/>
    <p:sldId id="293" r:id="rId21"/>
    <p:sldId id="295" r:id="rId22"/>
    <p:sldId id="300" r:id="rId23"/>
    <p:sldId id="305" r:id="rId24"/>
    <p:sldId id="310" r:id="rId25"/>
    <p:sldId id="302" r:id="rId26"/>
    <p:sldId id="315" r:id="rId27"/>
    <p:sldId id="312" r:id="rId28"/>
    <p:sldId id="311" r:id="rId29"/>
    <p:sldId id="303" r:id="rId30"/>
    <p:sldId id="306" r:id="rId31"/>
    <p:sldId id="308" r:id="rId32"/>
    <p:sldId id="307" r:id="rId33"/>
    <p:sldId id="279" r:id="rId34"/>
    <p:sldId id="309" r:id="rId35"/>
    <p:sldId id="314" r:id="rId36"/>
    <p:sldId id="313" r:id="rId37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Sans" charset="0"/>
        <a:ea typeface="ヒラギノ角ゴ ProN W3" charset="0"/>
        <a:cs typeface="ヒラギノ角ゴ ProN W3" charset="0"/>
        <a:sym typeface="Gill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E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1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48DBC-9D28-4CDD-91AE-9D9D628C660E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3D185-4B52-417A-BF0A-72C9B1B3A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file system I/O</a:t>
            </a:r>
          </a:p>
          <a:p>
            <a:r>
              <a:rPr lang="en-US" dirty="0" smtClean="0"/>
              <a:t>Take advantage of inherent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perform</a:t>
            </a:r>
            <a:r>
              <a:rPr lang="en-US" baseline="0" dirty="0" smtClean="0"/>
              <a:t> a full query in order to guide the optimizer to choose the best query to use.</a:t>
            </a:r>
          </a:p>
          <a:p>
            <a:r>
              <a:rPr lang="en-US" baseline="0" dirty="0" smtClean="0"/>
              <a:t>Goal is to quickly guide optimizer to make reasonable decisions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file system I/O</a:t>
            </a:r>
          </a:p>
          <a:p>
            <a:r>
              <a:rPr lang="en-US" dirty="0" smtClean="0"/>
              <a:t>Take advantage of inherent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definition indicates the set of columns</a:t>
            </a:r>
          </a:p>
          <a:p>
            <a:r>
              <a:rPr lang="en-US" dirty="0" smtClean="0"/>
              <a:t>Table name prevents conflicts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files support a fixed set of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Storage engine supports 1 data format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Physical columns represent data stored on disk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Pseudo-columns reinterpret raw data to make users’ lives easier</a:t>
            </a:r>
          </a:p>
          <a:p>
            <a:r>
              <a:rPr lang="en-US" dirty="0" smtClean="0"/>
              <a:t>Realized indices represent</a:t>
            </a:r>
            <a:r>
              <a:rPr lang="en-US" baseline="0" dirty="0" smtClean="0"/>
              <a:t> the way data is organized within the storage</a:t>
            </a:r>
          </a:p>
          <a:p>
            <a:r>
              <a:rPr lang="en-US" baseline="0" dirty="0" smtClean="0"/>
              <a:t>Artificial indices are not real indices, but are good enough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Storage engine supports 1 data format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Physical columns represent data stored on disk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Pseudo-columns reinterpret raw data to make users’ lives easier</a:t>
            </a:r>
          </a:p>
          <a:p>
            <a:r>
              <a:rPr lang="en-US" dirty="0" smtClean="0"/>
              <a:t>Realized indices represent</a:t>
            </a:r>
            <a:r>
              <a:rPr lang="en-US" baseline="0" dirty="0" smtClean="0"/>
              <a:t> the way data is organized within the storage</a:t>
            </a:r>
          </a:p>
          <a:p>
            <a:r>
              <a:rPr lang="en-US" baseline="0" dirty="0" smtClean="0"/>
              <a:t>Artificial indices are not real indices, but are good enough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Overhead to decode all data, return row only to have MySQL ignore columns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Very cheap to create tables </a:t>
            </a:r>
          </a:p>
          <a:p>
            <a:r>
              <a:rPr lang="en-US" dirty="0" smtClean="0"/>
              <a:t>Define views to improve performance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3D185-4B52-417A-BF0A-72C9B1B3A64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44225" y="1422400"/>
            <a:ext cx="1666875" cy="665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0" y="1422400"/>
            <a:ext cx="4848225" cy="665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4100" y="1143000"/>
            <a:ext cx="5162550" cy="840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9050" y="1143000"/>
            <a:ext cx="5162550" cy="840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91750" y="0"/>
            <a:ext cx="2622550" cy="955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24100" y="0"/>
            <a:ext cx="7715250" cy="955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56300" y="4508500"/>
            <a:ext cx="324485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53550" y="4508500"/>
            <a:ext cx="324485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56300" y="4508500"/>
            <a:ext cx="6642100" cy="356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43600" y="1422400"/>
            <a:ext cx="6667500" cy="299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rgbClr val="00415E"/>
          </a:solidFill>
          <a:latin typeface="+mj-lt"/>
          <a:ea typeface="+mj-ea"/>
          <a:cs typeface="+mj-cs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5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5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5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5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324100" y="0"/>
            <a:ext cx="10490200" cy="104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4100" y="1143000"/>
            <a:ext cx="10477500" cy="840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415E"/>
          </a:solidFill>
          <a:latin typeface="+mj-lt"/>
          <a:ea typeface="+mj-ea"/>
          <a:cs typeface="+mj-cs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00415E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584200" indent="-457200" algn="l" rtl="0" eaLnBrk="0" fontAlgn="base" hangingPunct="0">
        <a:spcBef>
          <a:spcPts val="1200"/>
        </a:spcBef>
        <a:spcAft>
          <a:spcPct val="0"/>
        </a:spcAft>
        <a:buClr>
          <a:srgbClr val="E58335"/>
        </a:buClr>
        <a:buSzPct val="100000"/>
        <a:buFont typeface="Wingdings" charset="2"/>
        <a:buChar char="§"/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1pPr>
      <a:lvl2pPr marL="914400" indent="-457200" algn="l" rtl="0" eaLnBrk="0" fontAlgn="base" hangingPunct="0">
        <a:spcBef>
          <a:spcPts val="1200"/>
        </a:spcBef>
        <a:spcAft>
          <a:spcPct val="0"/>
        </a:spcAft>
        <a:buClr>
          <a:srgbClr val="E58335"/>
        </a:buClr>
        <a:buSzPct val="100000"/>
        <a:buFont typeface="Courier New" pitchFamily="49" charset="0"/>
        <a:buChar char="o"/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2pPr>
      <a:lvl3pPr marL="1371600" indent="-457200" algn="l" rtl="0" eaLnBrk="0" fontAlgn="base" hangingPunct="0">
        <a:spcBef>
          <a:spcPts val="1200"/>
        </a:spcBef>
        <a:spcAft>
          <a:spcPct val="0"/>
        </a:spcAft>
        <a:buClr>
          <a:srgbClr val="E58335"/>
        </a:buClr>
        <a:buSzPct val="100000"/>
        <a:buFont typeface="Arial" charset="0"/>
        <a:buChar char="•"/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3pPr>
      <a:lvl4pPr marL="1828800" indent="-457200" algn="l" rtl="0" eaLnBrk="0" fontAlgn="base" hangingPunct="0">
        <a:spcBef>
          <a:spcPts val="1200"/>
        </a:spcBef>
        <a:spcAft>
          <a:spcPct val="0"/>
        </a:spcAft>
        <a:buClr>
          <a:srgbClr val="E58335"/>
        </a:buClr>
        <a:buSzPct val="100000"/>
        <a:buFont typeface="Arial" charset="0"/>
        <a:buChar char="•"/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4pPr>
      <a:lvl5pPr marL="2286000" indent="-457200" algn="l" rtl="0" eaLnBrk="0" fontAlgn="base" hangingPunct="0">
        <a:spcBef>
          <a:spcPts val="1200"/>
        </a:spcBef>
        <a:spcAft>
          <a:spcPct val="0"/>
        </a:spcAft>
        <a:buClr>
          <a:srgbClr val="E58335"/>
        </a:buClr>
        <a:buSzPct val="100000"/>
        <a:buFont typeface="Arial" charset="0"/>
        <a:buChar char="•"/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5pPr>
      <a:lvl6pPr marL="1041400" indent="-457200" algn="l" rtl="0" fontAlgn="base">
        <a:spcBef>
          <a:spcPts val="1200"/>
        </a:spcBef>
        <a:spcAft>
          <a:spcPct val="0"/>
        </a:spcAft>
        <a:buClr>
          <a:srgbClr val="E58335"/>
        </a:buClr>
        <a:buSzPct val="100000"/>
        <a:buFont typeface="Wingdings" charset="2"/>
        <a:buChar char="§"/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6pPr>
      <a:lvl7pPr marL="1498600" indent="-457200" algn="l" rtl="0" fontAlgn="base">
        <a:spcBef>
          <a:spcPts val="1200"/>
        </a:spcBef>
        <a:spcAft>
          <a:spcPct val="0"/>
        </a:spcAft>
        <a:buClr>
          <a:srgbClr val="E58335"/>
        </a:buClr>
        <a:buSzPct val="100000"/>
        <a:buFont typeface="Wingdings" charset="2"/>
        <a:buChar char="§"/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7pPr>
      <a:lvl8pPr marL="1955800" indent="-457200" algn="l" rtl="0" fontAlgn="base">
        <a:spcBef>
          <a:spcPts val="1200"/>
        </a:spcBef>
        <a:spcAft>
          <a:spcPct val="0"/>
        </a:spcAft>
        <a:buClr>
          <a:srgbClr val="E58335"/>
        </a:buClr>
        <a:buSzPct val="100000"/>
        <a:buFont typeface="Wingdings" charset="2"/>
        <a:buChar char="§"/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8pPr>
      <a:lvl9pPr marL="2413000" indent="-457200" algn="l" rtl="0" fontAlgn="base">
        <a:spcBef>
          <a:spcPts val="1200"/>
        </a:spcBef>
        <a:spcAft>
          <a:spcPct val="0"/>
        </a:spcAft>
        <a:buClr>
          <a:srgbClr val="E58335"/>
        </a:buClr>
        <a:buSzPct val="100000"/>
        <a:buFont typeface="Wingdings" charset="2"/>
        <a:buChar char="§"/>
        <a:defRPr sz="3200">
          <a:solidFill>
            <a:srgbClr val="00415E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forge.mysql.com/wiki/MySQL_Internals_Custom_Engine#Writing_a_Custom_Storage_Engine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Inserts At Drive Speed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mtClean="0"/>
              <a:t>Ben Haley</a:t>
            </a:r>
          </a:p>
          <a:p>
            <a:pPr marL="0" indent="0" eaLnBrk="1" hangingPunct="1"/>
            <a:r>
              <a:rPr lang="en-US" smtClean="0"/>
              <a:t>Research Director</a:t>
            </a:r>
          </a:p>
          <a:p>
            <a:pPr marL="0" indent="0" eaLnBrk="1" hangingPunct="1"/>
            <a:r>
              <a:rPr lang="en-US" smtClean="0"/>
              <a:t>NetQoS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Approach –Storage Engine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Manage data outside the database</a:t>
            </a:r>
          </a:p>
          <a:p>
            <a:pPr marL="635000" eaLnBrk="1" hangingPunct="1"/>
            <a:r>
              <a:rPr lang="en-US" dirty="0" smtClean="0"/>
              <a:t>Create storage engine to retrieve data into MySQL</a:t>
            </a:r>
          </a:p>
          <a:p>
            <a:pPr marL="635000" eaLnBrk="1" hangingPunct="1"/>
            <a:endParaRPr lang="en-US" dirty="0" smtClean="0"/>
          </a:p>
          <a:p>
            <a:pPr marL="635000" eaLnBrk="1" hangingPunct="1"/>
            <a:r>
              <a:rPr lang="en-US" dirty="0" smtClean="0"/>
              <a:t>Advantages</a:t>
            </a:r>
          </a:p>
          <a:p>
            <a:pPr marL="965200" lvl="1" eaLnBrk="1" hangingPunct="1"/>
            <a:r>
              <a:rPr lang="en-US" dirty="0" smtClean="0"/>
              <a:t>Fast</a:t>
            </a:r>
          </a:p>
          <a:p>
            <a:pPr marL="965200" lvl="1" eaLnBrk="1" hangingPunct="1"/>
            <a:r>
              <a:rPr lang="en-US" dirty="0" smtClean="0"/>
              <a:t>Extremely flexible</a:t>
            </a:r>
          </a:p>
          <a:p>
            <a:pPr marL="965200" lvl="1" eaLnBrk="1" hangingPunct="1"/>
            <a:r>
              <a:rPr lang="en-US" dirty="0" smtClean="0"/>
              <a:t>Only pay CPU and I/O overhead in queries</a:t>
            </a:r>
          </a:p>
          <a:p>
            <a:pPr marL="965200" lvl="1" eaLnBrk="1" hangingPunct="1"/>
            <a:r>
              <a:rPr lang="en-US" dirty="0" smtClean="0"/>
              <a:t>Access from standard DB tools</a:t>
            </a:r>
          </a:p>
          <a:p>
            <a:pPr marL="965200" lvl="1" eaLnBrk="1" hangingPunct="1"/>
            <a:endParaRPr lang="en-US" dirty="0" smtClean="0"/>
          </a:p>
          <a:p>
            <a:pPr marL="635000" eaLnBrk="1" hangingPunct="1"/>
            <a:r>
              <a:rPr lang="en-US" dirty="0" smtClean="0"/>
              <a:t>Issues</a:t>
            </a:r>
          </a:p>
          <a:p>
            <a:pPr marL="965200" lvl="1" eaLnBrk="1" hangingPunct="1"/>
            <a:r>
              <a:rPr lang="en-US" dirty="0" smtClean="0"/>
              <a:t>Learning curve</a:t>
            </a:r>
          </a:p>
          <a:p>
            <a:pPr marL="965200" lvl="1" eaLnBrk="1" hangingPunct="1"/>
            <a:r>
              <a:rPr lang="en-US" dirty="0" smtClean="0"/>
              <a:t>Multiple moving parts</a:t>
            </a:r>
          </a:p>
          <a:p>
            <a:pPr marL="635000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This Look Like?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24100" y="1143000"/>
            <a:ext cx="2273300" cy="8407400"/>
          </a:xfrm>
        </p:spPr>
        <p:txBody>
          <a:bodyPr/>
          <a:lstStyle/>
          <a:p>
            <a:pPr marL="635000" eaLnBrk="1" hangingPunct="1"/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3149600" y="1371600"/>
            <a:ext cx="4038600" cy="16002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Sans" charset="0"/>
                <a:ea typeface="ヒラギノ角ゴ ProN W3" charset="0"/>
                <a:cs typeface="ヒラギノ角ゴ ProN W3" charset="0"/>
                <a:sym typeface="GillSans" charset="0"/>
              </a:rPr>
              <a:t>MySQL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149600" y="2971800"/>
            <a:ext cx="685800" cy="3657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/>
              <a:t>MyISAM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Sans" charset="0"/>
              <a:ea typeface="ヒラギノ角ゴ ProN W3" charset="0"/>
              <a:cs typeface="ヒラギノ角ゴ ProN W3" charset="0"/>
              <a:sym typeface="Gill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35400" y="2971800"/>
            <a:ext cx="685800" cy="3657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err="1" smtClean="0"/>
              <a:t>InnoDB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521200" y="2971800"/>
            <a:ext cx="685800" cy="3657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/>
              <a:t>Archive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207000" y="2971800"/>
            <a:ext cx="685800" cy="3657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892800" y="2971800"/>
            <a:ext cx="685800" cy="3657600"/>
          </a:xfrm>
          <a:prstGeom prst="rect">
            <a:avLst/>
          </a:prstGeom>
          <a:solidFill>
            <a:srgbClr val="C8E1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/>
              <a:t>Custom</a:t>
            </a:r>
            <a:endParaRPr lang="en-US" sz="3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8559800" y="4343400"/>
            <a:ext cx="2819400" cy="2667000"/>
            <a:chOff x="8559800" y="3200400"/>
            <a:chExt cx="2819400" cy="2667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8559800" y="3200400"/>
              <a:ext cx="2057400" cy="1905000"/>
            </a:xfrm>
            <a:prstGeom prst="rect">
              <a:avLst/>
            </a:prstGeom>
            <a:solidFill>
              <a:srgbClr val="C8E1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Sans" charset="0"/>
                <a:ea typeface="ヒラギノ角ゴ ProN W3" charset="0"/>
                <a:cs typeface="ヒラギノ角ゴ ProN W3" charset="0"/>
                <a:sym typeface="GillSans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8712200" y="3352800"/>
              <a:ext cx="2057400" cy="1905000"/>
            </a:xfrm>
            <a:prstGeom prst="rect">
              <a:avLst/>
            </a:prstGeom>
            <a:solidFill>
              <a:srgbClr val="C8E1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Sans" charset="0"/>
                <a:ea typeface="ヒラギノ角ゴ ProN W3" charset="0"/>
                <a:cs typeface="ヒラギノ角ゴ ProN W3" charset="0"/>
                <a:sym typeface="GillSans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8864600" y="3505200"/>
              <a:ext cx="2057400" cy="1905000"/>
            </a:xfrm>
            <a:prstGeom prst="rect">
              <a:avLst/>
            </a:prstGeom>
            <a:solidFill>
              <a:srgbClr val="C8E1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Sans" charset="0"/>
                <a:ea typeface="ヒラギノ角ゴ ProN W3" charset="0"/>
                <a:cs typeface="ヒラギノ角ゴ ProN W3" charset="0"/>
                <a:sym typeface="GillSans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017000" y="3657600"/>
              <a:ext cx="2057400" cy="1905000"/>
            </a:xfrm>
            <a:prstGeom prst="rect">
              <a:avLst/>
            </a:prstGeom>
            <a:solidFill>
              <a:srgbClr val="C8E1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Sans" charset="0"/>
                <a:ea typeface="ヒラギノ角ゴ ProN W3" charset="0"/>
                <a:cs typeface="ヒラギノ角ゴ ProN W3" charset="0"/>
                <a:sym typeface="GillSans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9169400" y="3810000"/>
              <a:ext cx="2057400" cy="1905000"/>
            </a:xfrm>
            <a:prstGeom prst="rect">
              <a:avLst/>
            </a:prstGeom>
            <a:solidFill>
              <a:srgbClr val="C8E1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illSans" charset="0"/>
                <a:ea typeface="ヒラギノ角ゴ ProN W3" charset="0"/>
                <a:cs typeface="ヒラギノ角ゴ ProN W3" charset="0"/>
                <a:sym typeface="GillSans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9321800" y="3962400"/>
              <a:ext cx="2057400" cy="1905000"/>
            </a:xfrm>
            <a:prstGeom prst="rect">
              <a:avLst/>
            </a:prstGeom>
            <a:solidFill>
              <a:srgbClr val="C8E1FF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illSans" charset="0"/>
                  <a:ea typeface="ヒラギノ角ゴ ProN W3" charset="0"/>
                  <a:cs typeface="ヒラギノ角ゴ ProN W3" charset="0"/>
                  <a:sym typeface="GillSans" charset="0"/>
                </a:rPr>
                <a:t>Data Files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578600" y="5562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Queries</a:t>
            </a:r>
            <a:endParaRPr lang="en-US" sz="3600" dirty="0"/>
          </a:p>
        </p:txBody>
      </p:sp>
      <p:sp>
        <p:nvSpPr>
          <p:cNvPr id="21" name="Flowchart: Process 20"/>
          <p:cNvSpPr/>
          <p:nvPr/>
        </p:nvSpPr>
        <p:spPr bwMode="auto">
          <a:xfrm>
            <a:off x="8331200" y="1219200"/>
            <a:ext cx="3276600" cy="1828800"/>
          </a:xfrm>
          <a:prstGeom prst="flowChartProcess">
            <a:avLst/>
          </a:prstGeom>
          <a:solidFill>
            <a:srgbClr val="C8E1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Sans" charset="0"/>
                <a:ea typeface="ヒラギノ角ゴ ProN W3" charset="0"/>
                <a:cs typeface="ヒラギノ角ゴ ProN W3" charset="0"/>
                <a:sym typeface="GillSans" charset="0"/>
              </a:rPr>
              <a:t>Data Collection and Management</a:t>
            </a:r>
          </a:p>
        </p:txBody>
      </p:sp>
      <p:sp>
        <p:nvSpPr>
          <p:cNvPr id="22" name="Down Arrow 21"/>
          <p:cNvSpPr/>
          <p:nvPr/>
        </p:nvSpPr>
        <p:spPr bwMode="auto">
          <a:xfrm>
            <a:off x="9245600" y="3200400"/>
            <a:ext cx="1447800" cy="990600"/>
          </a:xfrm>
          <a:prstGeom prst="downArrow">
            <a:avLst/>
          </a:prstGeom>
          <a:solidFill>
            <a:srgbClr val="C8E1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Sans" charset="0"/>
              <a:ea typeface="ヒラギノ角ゴ ProN W3" charset="0"/>
              <a:cs typeface="ヒラギノ角ゴ ProN W3" charset="0"/>
              <a:sym typeface="GillSans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 rot="16200000">
            <a:off x="6807200" y="4343400"/>
            <a:ext cx="1447800" cy="990600"/>
          </a:xfrm>
          <a:prstGeom prst="downArrow">
            <a:avLst/>
          </a:prstGeom>
          <a:solidFill>
            <a:srgbClr val="C8E1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Sans" charset="0"/>
              <a:ea typeface="ヒラギノ角ゴ ProN W3" charset="0"/>
              <a:cs typeface="ヒラギノ角ゴ ProN W3" charset="0"/>
              <a:sym typeface="Gill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Collector Provides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Collect data</a:t>
            </a:r>
          </a:p>
          <a:p>
            <a:pPr marL="635000" eaLnBrk="1" hangingPunct="1"/>
            <a:r>
              <a:rPr lang="en-US" dirty="0" smtClean="0"/>
              <a:t>Create data files</a:t>
            </a:r>
          </a:p>
          <a:p>
            <a:pPr marL="635000" eaLnBrk="1" hangingPunct="1"/>
            <a:r>
              <a:rPr lang="en-US" dirty="0" smtClean="0"/>
              <a:t>Age out old data</a:t>
            </a:r>
          </a:p>
          <a:p>
            <a:pPr marL="635000" eaLnBrk="1" hangingPunct="1"/>
            <a:r>
              <a:rPr lang="en-US" dirty="0" smtClean="0"/>
              <a:t>Indexing</a:t>
            </a:r>
          </a:p>
          <a:p>
            <a:pPr marL="635000" eaLnBrk="1" hangingPunct="1"/>
            <a:r>
              <a:rPr lang="en-US" dirty="0" smtClean="0"/>
              <a:t>Compression</a:t>
            </a:r>
          </a:p>
          <a:p>
            <a:pPr marL="635000" eaLnBrk="1" hangingPunct="1"/>
            <a:endParaRPr lang="en-US" dirty="0" smtClean="0"/>
          </a:p>
          <a:p>
            <a:pPr marL="635000" eaLnBrk="1" hangingPunct="1">
              <a:buNone/>
            </a:pPr>
            <a:r>
              <a:rPr lang="en-US" dirty="0" smtClean="0"/>
              <a:t>Collector manages data</a:t>
            </a:r>
          </a:p>
          <a:p>
            <a:pPr marL="965200"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MySQL Provides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Remote Connectivity</a:t>
            </a:r>
          </a:p>
          <a:p>
            <a:pPr marL="635000" eaLnBrk="1" hangingPunct="1"/>
            <a:r>
              <a:rPr lang="en-US" dirty="0" smtClean="0"/>
              <a:t>SSL Encryption</a:t>
            </a:r>
          </a:p>
          <a:p>
            <a:pPr marL="635000" eaLnBrk="1" hangingPunct="1"/>
            <a:r>
              <a:rPr lang="en-US" dirty="0" smtClean="0"/>
              <a:t>SQL Support</a:t>
            </a:r>
          </a:p>
          <a:p>
            <a:pPr marL="965200" lvl="1" eaLnBrk="1" hangingPunct="1"/>
            <a:r>
              <a:rPr lang="en-US" dirty="0" smtClean="0"/>
              <a:t>Queries (select)</a:t>
            </a:r>
          </a:p>
          <a:p>
            <a:pPr marL="965200" lvl="1" eaLnBrk="1" hangingPunct="1"/>
            <a:r>
              <a:rPr lang="en-US" dirty="0" smtClean="0"/>
              <a:t>Aggregations (group by)</a:t>
            </a:r>
          </a:p>
          <a:p>
            <a:pPr marL="965200" lvl="1" eaLnBrk="1" hangingPunct="1"/>
            <a:r>
              <a:rPr lang="en-US" dirty="0" smtClean="0"/>
              <a:t>Sorting (order by)</a:t>
            </a:r>
          </a:p>
          <a:p>
            <a:pPr marL="965200" lvl="1" eaLnBrk="1" hangingPunct="1"/>
            <a:r>
              <a:rPr lang="en-US" dirty="0" smtClean="0"/>
              <a:t>Integration with other data (join operations)</a:t>
            </a:r>
          </a:p>
          <a:p>
            <a:pPr marL="965200" lvl="1" eaLnBrk="1" hangingPunct="1"/>
            <a:r>
              <a:rPr lang="en-US" dirty="0" smtClean="0"/>
              <a:t>Functions</a:t>
            </a:r>
          </a:p>
          <a:p>
            <a:pPr marL="965200" lvl="1" eaLnBrk="1" hangingPunct="1"/>
            <a:r>
              <a:rPr lang="en-US" dirty="0" smtClean="0"/>
              <a:t>UDF Support</a:t>
            </a:r>
          </a:p>
          <a:p>
            <a:pPr marL="965200" lvl="1" eaLnBrk="1" hangingPunct="1"/>
            <a:endParaRPr lang="en-US" dirty="0" smtClean="0"/>
          </a:p>
          <a:p>
            <a:pPr marL="635000" eaLnBrk="1" hangingPunct="1">
              <a:buNone/>
            </a:pPr>
            <a:r>
              <a:rPr lang="en-US" dirty="0" smtClean="0"/>
              <a:t>MySQL gives us a SQL stack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 Engine Provides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Map data into MySQL</a:t>
            </a:r>
          </a:p>
          <a:p>
            <a:pPr marL="635000" eaLnBrk="1" hangingPunct="1"/>
            <a:r>
              <a:rPr lang="en-US" dirty="0" smtClean="0"/>
              <a:t>Provides optimization information on indexes</a:t>
            </a:r>
          </a:p>
          <a:p>
            <a:pPr marL="635000" eaLnBrk="1" hangingPunct="1"/>
            <a:r>
              <a:rPr lang="en-US" dirty="0" smtClean="0"/>
              <a:t>Efficient data extraction</a:t>
            </a:r>
          </a:p>
          <a:p>
            <a:pPr marL="635000" eaLnBrk="1" hangingPunct="1"/>
            <a:r>
              <a:rPr lang="en-US" dirty="0" smtClean="0"/>
              <a:t>Flatten data structure</a:t>
            </a:r>
          </a:p>
          <a:p>
            <a:pPr marL="635000" eaLnBrk="1" hangingPunct="1"/>
            <a:r>
              <a:rPr lang="en-US" dirty="0" smtClean="0"/>
              <a:t>Decompression</a:t>
            </a:r>
          </a:p>
          <a:p>
            <a:pPr marL="635000" eaLnBrk="1" hangingPunct="1"/>
            <a:endParaRPr lang="en-US" dirty="0" smtClean="0"/>
          </a:p>
          <a:p>
            <a:pPr marL="635000" eaLnBrk="1" hangingPunct="1">
              <a:buNone/>
            </a:pPr>
            <a:r>
              <a:rPr lang="en-US" dirty="0" smtClean="0"/>
              <a:t>Storage engine provides the glue between collector and MySQL</a:t>
            </a:r>
          </a:p>
          <a:p>
            <a:pPr marL="965200"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document for storage engines: </a:t>
            </a:r>
            <a:r>
              <a:rPr lang="en-US" u="sng" dirty="0" smtClean="0">
                <a:hlinkClick r:id="rId2"/>
              </a:rPr>
              <a:t>http://forge.mysql.com/wiki/MySQL_Internals_Custom_Engine#Writing_a_Custom_Storage_Engine</a:t>
            </a:r>
            <a:endParaRPr lang="en-US" u="sng" dirty="0" smtClean="0"/>
          </a:p>
          <a:p>
            <a:r>
              <a:rPr lang="en-US" dirty="0" smtClean="0"/>
              <a:t>I am going to concentrate </a:t>
            </a:r>
            <a:r>
              <a:rPr lang="en-US" dirty="0" smtClean="0"/>
              <a:t>on divergence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Singleton data storage</a:t>
            </a:r>
          </a:p>
          <a:p>
            <a:r>
              <a:rPr lang="en-US" dirty="0" smtClean="0"/>
              <a:t>Storage engine maps to the data storage</a:t>
            </a:r>
          </a:p>
          <a:p>
            <a:r>
              <a:rPr lang="en-US" dirty="0" smtClean="0"/>
              <a:t>Table schema is a view into storage</a:t>
            </a:r>
          </a:p>
          <a:p>
            <a:r>
              <a:rPr lang="en-US" dirty="0" smtClean="0"/>
              <a:t>Table name for unique view</a:t>
            </a:r>
          </a:p>
          <a:p>
            <a:r>
              <a:rPr lang="en-US" dirty="0" smtClean="0"/>
              <a:t>Column names map to data elements</a:t>
            </a:r>
          </a:p>
          <a:p>
            <a:r>
              <a:rPr lang="en-US" dirty="0" smtClean="0"/>
              <a:t>Indices may be real or virtual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process creates/removes data</a:t>
            </a:r>
          </a:p>
          <a:p>
            <a:r>
              <a:rPr lang="en-US" dirty="0" smtClean="0"/>
              <a:t>Storage engine indicates the data</a:t>
            </a:r>
          </a:p>
          <a:p>
            <a:r>
              <a:rPr lang="en-US" dirty="0" smtClean="0"/>
              <a:t>During query, storage engine locks data range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1400" y="0"/>
            <a:ext cx="10490200" cy="1041400"/>
          </a:xfrm>
        </p:spPr>
        <p:txBody>
          <a:bodyPr/>
          <a:lstStyle/>
          <a:p>
            <a:pPr eaLnBrk="1" hangingPunct="1"/>
            <a:r>
              <a:rPr lang="en-US" dirty="0" smtClean="0"/>
              <a:t>Simple Create Table Example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>
              <a:buNone/>
            </a:pPr>
            <a:r>
              <a:rPr lang="en-US" dirty="0" smtClean="0"/>
              <a:t>CREATE TABLE `</a:t>
            </a:r>
            <a:r>
              <a:rPr lang="en-US" dirty="0" err="1" smtClean="0"/>
              <a:t>testtable</a:t>
            </a:r>
            <a:r>
              <a:rPr lang="en-US" dirty="0" smtClean="0"/>
              <a:t>` (</a:t>
            </a:r>
          </a:p>
          <a:p>
            <a:pPr marL="635000" eaLnBrk="1" hangingPunct="1">
              <a:buNone/>
            </a:pPr>
            <a:r>
              <a:rPr lang="en-US" dirty="0" smtClean="0"/>
              <a:t>	`Router` </a:t>
            </a:r>
            <a:r>
              <a:rPr lang="en-US" dirty="0" err="1" smtClean="0"/>
              <a:t>int</a:t>
            </a:r>
            <a:r>
              <a:rPr lang="en-US" dirty="0" smtClean="0"/>
              <a:t>(10) unsigned,</a:t>
            </a:r>
          </a:p>
          <a:p>
            <a:pPr marL="635000" eaLnBrk="1" hangingPunct="1">
              <a:buNone/>
            </a:pPr>
            <a:r>
              <a:rPr lang="en-US" dirty="0" smtClean="0"/>
              <a:t>	`Timestamp` </a:t>
            </a:r>
            <a:r>
              <a:rPr lang="en-US" dirty="0" err="1" smtClean="0"/>
              <a:t>int</a:t>
            </a:r>
            <a:r>
              <a:rPr lang="en-US" dirty="0" smtClean="0"/>
              <a:t>(10) unsigned,</a:t>
            </a:r>
          </a:p>
          <a:p>
            <a:pPr marL="635000" eaLnBrk="1" hangingPunct="1">
              <a:buNone/>
            </a:pPr>
            <a:r>
              <a:rPr lang="en-US" dirty="0" smtClean="0"/>
              <a:t>	`</a:t>
            </a:r>
            <a:r>
              <a:rPr lang="en-US" dirty="0" err="1" smtClean="0"/>
              <a:t>Srcaddr</a:t>
            </a:r>
            <a:r>
              <a:rPr lang="en-US" dirty="0" smtClean="0"/>
              <a:t>` </a:t>
            </a:r>
            <a:r>
              <a:rPr lang="en-US" dirty="0" err="1" smtClean="0"/>
              <a:t>int</a:t>
            </a:r>
            <a:r>
              <a:rPr lang="en-US" dirty="0" smtClean="0"/>
              <a:t>(10) unsigned,</a:t>
            </a:r>
          </a:p>
          <a:p>
            <a:pPr marL="635000" eaLnBrk="1" hangingPunct="1">
              <a:buNone/>
            </a:pPr>
            <a:r>
              <a:rPr lang="en-US" dirty="0" smtClean="0"/>
              <a:t>	`</a:t>
            </a:r>
            <a:r>
              <a:rPr lang="en-US" dirty="0" err="1" smtClean="0"/>
              <a:t>Dstaddr</a:t>
            </a:r>
            <a:r>
              <a:rPr lang="en-US" dirty="0" smtClean="0"/>
              <a:t>` </a:t>
            </a:r>
            <a:r>
              <a:rPr lang="en-US" dirty="0" err="1" smtClean="0"/>
              <a:t>int</a:t>
            </a:r>
            <a:r>
              <a:rPr lang="en-US" dirty="0" smtClean="0"/>
              <a:t>(10) unsigned,</a:t>
            </a:r>
          </a:p>
          <a:p>
            <a:pPr marL="635000" eaLnBrk="1" hangingPunct="1">
              <a:buNone/>
            </a:pPr>
            <a:r>
              <a:rPr lang="en-US" dirty="0" smtClean="0"/>
              <a:t>	`</a:t>
            </a:r>
            <a:r>
              <a:rPr lang="en-US" dirty="0" err="1" smtClean="0"/>
              <a:t>Inpkts</a:t>
            </a:r>
            <a:r>
              <a:rPr lang="en-US" dirty="0" smtClean="0"/>
              <a:t>` </a:t>
            </a:r>
            <a:r>
              <a:rPr lang="en-US" dirty="0" err="1" smtClean="0"/>
              <a:t>int</a:t>
            </a:r>
            <a:r>
              <a:rPr lang="en-US" dirty="0" smtClean="0"/>
              <a:t>(10) unsigned,</a:t>
            </a:r>
          </a:p>
          <a:p>
            <a:pPr marL="635000" eaLnBrk="1" hangingPunct="1">
              <a:buNone/>
            </a:pPr>
            <a:r>
              <a:rPr lang="en-US" dirty="0" smtClean="0"/>
              <a:t>	`</a:t>
            </a:r>
            <a:r>
              <a:rPr lang="en-US" dirty="0" err="1" smtClean="0"/>
              <a:t>Inbytes</a:t>
            </a:r>
            <a:r>
              <a:rPr lang="en-US" dirty="0" smtClean="0"/>
              <a:t>` </a:t>
            </a:r>
            <a:r>
              <a:rPr lang="en-US" dirty="0" err="1" smtClean="0"/>
              <a:t>int</a:t>
            </a:r>
            <a:r>
              <a:rPr lang="en-US" dirty="0" smtClean="0"/>
              <a:t>(10) unsigned,</a:t>
            </a:r>
          </a:p>
          <a:p>
            <a:pPr marL="635000" eaLnBrk="1" hangingPunct="1">
              <a:buNone/>
            </a:pPr>
            <a:r>
              <a:rPr lang="en-US" dirty="0" smtClean="0"/>
              <a:t>	index `</a:t>
            </a:r>
            <a:r>
              <a:rPr lang="en-US" dirty="0" err="1" smtClean="0"/>
              <a:t>routerNDX</a:t>
            </a:r>
            <a:r>
              <a:rPr lang="en-US" dirty="0" smtClean="0"/>
              <a:t>`(`Router`)</a:t>
            </a:r>
          </a:p>
          <a:p>
            <a:pPr marL="635000" eaLnBrk="1" hangingPunct="1">
              <a:buNone/>
            </a:pPr>
            <a:r>
              <a:rPr lang="en-US" dirty="0" smtClean="0"/>
              <a:t>) ENGINE=NFA;</a:t>
            </a:r>
          </a:p>
          <a:p>
            <a:pPr marL="63500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Scenes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MySQL creates a .</a:t>
            </a:r>
            <a:r>
              <a:rPr lang="en-US" dirty="0" err="1" smtClean="0"/>
              <a:t>frm</a:t>
            </a:r>
            <a:r>
              <a:rPr lang="en-US" dirty="0" smtClean="0"/>
              <a:t> file (defines table)</a:t>
            </a:r>
          </a:p>
          <a:p>
            <a:r>
              <a:rPr lang="en-US" dirty="0" smtClean="0"/>
              <a:t>Storage engine validates the DDL</a:t>
            </a:r>
          </a:p>
          <a:p>
            <a:r>
              <a:rPr lang="en-US" dirty="0" smtClean="0"/>
              <a:t>No data tables are created</a:t>
            </a:r>
          </a:p>
          <a:p>
            <a:r>
              <a:rPr lang="en-US" dirty="0" smtClean="0"/>
              <a:t>No indices are created</a:t>
            </a:r>
          </a:p>
          <a:p>
            <a:r>
              <a:rPr lang="en-US" dirty="0" smtClean="0"/>
              <a:t>Table create/delete is almost free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Introduction</a:t>
            </a:r>
          </a:p>
          <a:p>
            <a:pPr marL="635000" eaLnBrk="1" hangingPunct="1"/>
            <a:r>
              <a:rPr lang="en-US" dirty="0" smtClean="0"/>
              <a:t>Our problem</a:t>
            </a:r>
          </a:p>
          <a:p>
            <a:pPr marL="635000" eaLnBrk="1" hangingPunct="1"/>
            <a:r>
              <a:rPr lang="en-US" dirty="0" smtClean="0"/>
              <a:t>Why use a storage engine?</a:t>
            </a:r>
          </a:p>
          <a:p>
            <a:pPr marL="635000" eaLnBrk="1" hangingPunct="1"/>
            <a:r>
              <a:rPr lang="en-US" dirty="0" smtClean="0"/>
              <a:t>How to implement a read-only storage engine</a:t>
            </a:r>
          </a:p>
          <a:p>
            <a:pPr marL="635000" eaLnBrk="1" hangingPunct="1"/>
            <a:r>
              <a:rPr lang="en-US" dirty="0" smtClean="0"/>
              <a:t>Optimization</a:t>
            </a:r>
          </a:p>
          <a:p>
            <a:pPr marL="635000" eaLnBrk="1" hangingPunct="1"/>
            <a:endParaRPr lang="en-US" dirty="0" smtClean="0"/>
          </a:p>
          <a:p>
            <a:pPr marL="635000" eaLnBrk="1" hangingPunct="1"/>
            <a:endParaRPr lang="en-US" dirty="0" smtClean="0"/>
          </a:p>
          <a:p>
            <a:pPr marL="635000" eaLnBrk="1" hangingPunct="1">
              <a:buFont typeface="Wingdings" charset="2"/>
              <a:buNone/>
            </a:pPr>
            <a:r>
              <a:rPr lang="en-US" dirty="0" smtClean="0"/>
              <a:t>Goal: Provide a new tool that might help solve your issues.</a:t>
            </a:r>
          </a:p>
          <a:p>
            <a:pPr marL="635000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1400" y="0"/>
            <a:ext cx="10490200" cy="1041400"/>
          </a:xfrm>
        </p:spPr>
        <p:txBody>
          <a:bodyPr/>
          <a:lstStyle/>
          <a:p>
            <a:pPr eaLnBrk="1" hangingPunct="1"/>
            <a:r>
              <a:rPr lang="en-US" dirty="0" smtClean="0"/>
              <a:t>Validation </a:t>
            </a:r>
            <a:r>
              <a:rPr lang="en-US" dirty="0" smtClean="0"/>
              <a:t>Example – </a:t>
            </a:r>
            <a:r>
              <a:rPr lang="en-US" dirty="0" smtClean="0"/>
              <a:t>Static Format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Restricted to specific table names</a:t>
            </a:r>
          </a:p>
          <a:p>
            <a:pPr marL="635000" eaLnBrk="1" hangingPunct="1"/>
            <a:r>
              <a:rPr lang="en-US" dirty="0" smtClean="0"/>
              <a:t>Each table name maps to a subset of data</a:t>
            </a:r>
          </a:p>
          <a:p>
            <a:pPr marL="635000" eaLnBrk="1" hangingPunct="1"/>
            <a:r>
              <a:rPr lang="en-US" dirty="0" smtClean="0"/>
              <a:t>Fixed set of columns for table name</a:t>
            </a:r>
          </a:p>
          <a:p>
            <a:pPr marL="635000" eaLnBrk="1" hangingPunct="1"/>
            <a:r>
              <a:rPr lang="en-US" dirty="0" smtClean="0"/>
              <a:t>Fixed index definitions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1400" y="0"/>
            <a:ext cx="10490200" cy="1041400"/>
          </a:xfrm>
        </p:spPr>
        <p:txBody>
          <a:bodyPr/>
          <a:lstStyle/>
          <a:p>
            <a:pPr eaLnBrk="1" hangingPunct="1"/>
            <a:r>
              <a:rPr lang="en-US" dirty="0" smtClean="0"/>
              <a:t>Validation Example </a:t>
            </a:r>
            <a:r>
              <a:rPr lang="en-US" dirty="0" smtClean="0"/>
              <a:t>– Dynamic </a:t>
            </a:r>
            <a:r>
              <a:rPr lang="en-US" dirty="0" err="1" smtClean="0"/>
              <a:t>Fmt</a:t>
            </a:r>
            <a:endParaRPr lang="en-US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Table name can be anything</a:t>
            </a:r>
          </a:p>
          <a:p>
            <a:pPr marL="635000" eaLnBrk="1" hangingPunct="1"/>
            <a:r>
              <a:rPr lang="en-US" dirty="0" smtClean="0"/>
              <a:t>Column names must match known definitions</a:t>
            </a:r>
          </a:p>
          <a:p>
            <a:pPr marL="965200" lvl="1" eaLnBrk="1" hangingPunct="1"/>
            <a:r>
              <a:rPr lang="en-US" dirty="0" smtClean="0"/>
              <a:t>Physical Columns</a:t>
            </a:r>
          </a:p>
          <a:p>
            <a:pPr marL="965200" lvl="1" eaLnBrk="1" hangingPunct="1"/>
            <a:r>
              <a:rPr lang="en-US" dirty="0" smtClean="0"/>
              <a:t>Virtual Columns</a:t>
            </a:r>
          </a:p>
          <a:p>
            <a:pPr marL="635000" eaLnBrk="1" hangingPunct="1"/>
            <a:r>
              <a:rPr lang="en-US" dirty="0" smtClean="0"/>
              <a:t>Indices may be real or artificial</a:t>
            </a:r>
          </a:p>
          <a:p>
            <a:pPr marL="965200" lvl="1" eaLnBrk="1" hangingPunct="1"/>
            <a:r>
              <a:rPr lang="en-US" dirty="0" smtClean="0"/>
              <a:t>Realized Indices</a:t>
            </a:r>
          </a:p>
          <a:p>
            <a:pPr marL="965200" lvl="1" eaLnBrk="1" hangingPunct="1"/>
            <a:r>
              <a:rPr lang="en-US" dirty="0" smtClean="0"/>
              <a:t>Virtual Indices</a:t>
            </a:r>
          </a:p>
          <a:p>
            <a:pPr marL="63500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1400" y="0"/>
            <a:ext cx="10490200" cy="1041400"/>
          </a:xfrm>
        </p:spPr>
        <p:txBody>
          <a:bodyPr/>
          <a:lstStyle/>
          <a:p>
            <a:pPr eaLnBrk="1" hangingPunct="1"/>
            <a:r>
              <a:rPr lang="en-US" dirty="0" smtClean="0"/>
              <a:t>Virtual Columns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Represent alternate ways of representing data or derived values</a:t>
            </a:r>
          </a:p>
          <a:p>
            <a:pPr marL="635000" eaLnBrk="1" hangingPunct="1"/>
            <a:r>
              <a:rPr lang="en-US" dirty="0" smtClean="0"/>
              <a:t>Provides a shortcut instead of using functions</a:t>
            </a:r>
          </a:p>
          <a:p>
            <a:pPr marL="635000" eaLnBrk="1" hangingPunct="1"/>
            <a:r>
              <a:rPr lang="en-US" dirty="0" smtClean="0"/>
              <a:t>Examples:</a:t>
            </a:r>
          </a:p>
          <a:p>
            <a:pPr marL="965200" lvl="1" eaLnBrk="1" hangingPunct="1"/>
            <a:r>
              <a:rPr lang="en-US" dirty="0" smtClean="0"/>
              <a:t>Actual columns</a:t>
            </a:r>
          </a:p>
          <a:p>
            <a:pPr marL="1422400" lvl="2" eaLnBrk="1" hangingPunct="1"/>
            <a:r>
              <a:rPr lang="en-US" dirty="0" err="1" smtClean="0"/>
              <a:t>ipAddress</a:t>
            </a:r>
            <a:r>
              <a:rPr lang="en-US" dirty="0" smtClean="0"/>
              <a:t> – IP address</a:t>
            </a:r>
          </a:p>
          <a:p>
            <a:pPr marL="1422400" lvl="2" eaLnBrk="1" hangingPunct="1"/>
            <a:r>
              <a:rPr lang="en-US" dirty="0" err="1" smtClean="0"/>
              <a:t>ipMask</a:t>
            </a:r>
            <a:r>
              <a:rPr lang="en-US" dirty="0" smtClean="0"/>
              <a:t> – subnet CIDR mask (0-32)</a:t>
            </a:r>
          </a:p>
          <a:p>
            <a:pPr marL="965200" lvl="1" eaLnBrk="1" hangingPunct="1"/>
            <a:r>
              <a:rPr lang="en-US" dirty="0" smtClean="0"/>
              <a:t>Virtual columns</a:t>
            </a:r>
          </a:p>
          <a:p>
            <a:pPr marL="1422400" lvl="2" eaLnBrk="1" hangingPunct="1"/>
            <a:r>
              <a:rPr lang="en-US" dirty="0" err="1" smtClean="0"/>
              <a:t>ipMaskBits</a:t>
            </a:r>
            <a:r>
              <a:rPr lang="en-US" dirty="0" smtClean="0"/>
              <a:t> – bit pattern described by </a:t>
            </a:r>
            <a:r>
              <a:rPr lang="en-US" dirty="0" err="1" smtClean="0"/>
              <a:t>ipMask</a:t>
            </a:r>
            <a:endParaRPr lang="en-US" dirty="0" smtClean="0"/>
          </a:p>
          <a:p>
            <a:pPr marL="1422400" lvl="2" eaLnBrk="1" hangingPunct="1"/>
            <a:r>
              <a:rPr lang="en-US" dirty="0" err="1" smtClean="0"/>
              <a:t>ipSubnet</a:t>
            </a:r>
            <a:r>
              <a:rPr lang="en-US" dirty="0" smtClean="0"/>
              <a:t> – </a:t>
            </a:r>
            <a:r>
              <a:rPr lang="en-US" dirty="0" err="1" smtClean="0"/>
              <a:t>ipAddress</a:t>
            </a:r>
            <a:r>
              <a:rPr lang="en-US" dirty="0" smtClean="0"/>
              <a:t> &amp; </a:t>
            </a:r>
            <a:r>
              <a:rPr lang="en-US" dirty="0" err="1" smtClean="0"/>
              <a:t>ipMaskBits</a:t>
            </a:r>
            <a:endParaRPr lang="en-US" dirty="0" smtClean="0"/>
          </a:p>
          <a:p>
            <a:pPr marL="635000" eaLnBrk="1" hangingPunct="1"/>
            <a:endParaRPr lang="en-US" dirty="0" smtClean="0"/>
          </a:p>
          <a:p>
            <a:pPr marL="63500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1400" y="0"/>
            <a:ext cx="10490200" cy="1041400"/>
          </a:xfrm>
        </p:spPr>
        <p:txBody>
          <a:bodyPr/>
          <a:lstStyle/>
          <a:p>
            <a:pPr eaLnBrk="1" hangingPunct="1"/>
            <a:r>
              <a:rPr lang="en-US" dirty="0" smtClean="0"/>
              <a:t>Optimizing Columns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Our storage engine supports many columns</a:t>
            </a:r>
          </a:p>
          <a:p>
            <a:pPr marL="635000" eaLnBrk="1" hangingPunct="1"/>
            <a:r>
              <a:rPr lang="en-US" dirty="0" smtClean="0"/>
              <a:t>Storage engines have to return the entire row defined in the table</a:t>
            </a:r>
          </a:p>
          <a:p>
            <a:pPr marL="635000" eaLnBrk="1" hangingPunct="1"/>
            <a:r>
              <a:rPr lang="en-US" dirty="0" smtClean="0"/>
              <a:t>MySQL uses only columns referenced in select statement</a:t>
            </a:r>
          </a:p>
          <a:p>
            <a:pPr marL="635000" eaLnBrk="1" hangingPunct="1"/>
            <a:r>
              <a:rPr lang="en-US" dirty="0" smtClean="0"/>
              <a:t>Table acts as view, so make view narrower</a:t>
            </a:r>
          </a:p>
          <a:p>
            <a:pPr marL="63500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1400" y="0"/>
            <a:ext cx="10490200" cy="1041400"/>
          </a:xfrm>
        </p:spPr>
        <p:txBody>
          <a:bodyPr/>
          <a:lstStyle/>
          <a:p>
            <a:pPr eaLnBrk="1" hangingPunct="1"/>
            <a:r>
              <a:rPr lang="en-US" dirty="0" smtClean="0"/>
              <a:t>Index Optimization Options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MySQL parser</a:t>
            </a:r>
          </a:p>
          <a:p>
            <a:pPr marL="965200" lvl="1" eaLnBrk="1" hangingPunct="1"/>
            <a:r>
              <a:rPr lang="en-US" dirty="0" smtClean="0"/>
              <a:t>Define indices in schema</a:t>
            </a:r>
          </a:p>
          <a:p>
            <a:pPr marL="965200" lvl="1" eaLnBrk="1" hangingPunct="1"/>
            <a:r>
              <a:rPr lang="en-US" dirty="0" smtClean="0"/>
              <a:t>Provide guidance to MySQL</a:t>
            </a:r>
          </a:p>
          <a:p>
            <a:pPr marL="635000" eaLnBrk="1" hangingPunct="1"/>
            <a:r>
              <a:rPr lang="en-US" dirty="0" smtClean="0"/>
              <a:t>Roll your own</a:t>
            </a:r>
          </a:p>
          <a:p>
            <a:pPr marL="965200" lvl="1" eaLnBrk="1" hangingPunct="1"/>
            <a:r>
              <a:rPr lang="en-US" dirty="0" smtClean="0"/>
              <a:t>Limits table interoperability</a:t>
            </a:r>
          </a:p>
          <a:p>
            <a:pPr marL="965200" lvl="1" eaLnBrk="1" hangingPunct="1"/>
            <a:r>
              <a:rPr lang="en-US" dirty="0" smtClean="0"/>
              <a:t>Best left to the experts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1400" y="0"/>
            <a:ext cx="10490200" cy="1041400"/>
          </a:xfrm>
        </p:spPr>
        <p:txBody>
          <a:bodyPr/>
          <a:lstStyle/>
          <a:p>
            <a:pPr eaLnBrk="1" hangingPunct="1"/>
            <a:r>
              <a:rPr lang="en-US" dirty="0" smtClean="0"/>
              <a:t>Real Index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Expose the internal file format</a:t>
            </a:r>
          </a:p>
          <a:p>
            <a:pPr marL="635000" eaLnBrk="1" hangingPunct="1"/>
            <a:r>
              <a:rPr lang="en-US" dirty="0" smtClean="0"/>
              <a:t>Example:</a:t>
            </a:r>
          </a:p>
          <a:p>
            <a:pPr marL="965200" lvl="1" eaLnBrk="1" hangingPunct="1"/>
            <a:r>
              <a:rPr lang="en-US" dirty="0" smtClean="0"/>
              <a:t>Data organized by timestamp, </a:t>
            </a:r>
            <a:r>
              <a:rPr lang="en-US" dirty="0" err="1" smtClean="0"/>
              <a:t>srcAddr</a:t>
            </a:r>
            <a:endParaRPr lang="en-US" dirty="0" smtClean="0"/>
          </a:p>
          <a:p>
            <a:pPr marL="965200" lvl="1" eaLnBrk="1" hangingPunct="1"/>
            <a:r>
              <a:rPr lang="en-US" dirty="0" smtClean="0"/>
              <a:t>Query: select </a:t>
            </a:r>
            <a:r>
              <a:rPr lang="en-US" dirty="0" smtClean="0"/>
              <a:t>router</a:t>
            </a:r>
            <a:r>
              <a:rPr lang="en-US" dirty="0" smtClean="0"/>
              <a:t>, </a:t>
            </a:r>
            <a:r>
              <a:rPr lang="en-US" dirty="0" smtClean="0"/>
              <a:t>count(*)</a:t>
            </a:r>
          </a:p>
          <a:p>
            <a:pPr marL="2463800" lvl="8">
              <a:buNone/>
            </a:pPr>
            <a:r>
              <a:rPr lang="en-US" dirty="0" smtClean="0"/>
              <a:t>	where </a:t>
            </a:r>
            <a:r>
              <a:rPr lang="en-US" dirty="0" err="1" smtClean="0"/>
              <a:t>srcAddr</a:t>
            </a:r>
            <a:r>
              <a:rPr lang="en-US" dirty="0" smtClean="0"/>
              <a:t>=</a:t>
            </a:r>
            <a:r>
              <a:rPr lang="en-US" dirty="0" err="1" smtClean="0"/>
              <a:t>inet_aton</a:t>
            </a:r>
            <a:r>
              <a:rPr lang="en-US" dirty="0" smtClean="0"/>
              <a:t>(10.1.2.3)</a:t>
            </a:r>
          </a:p>
          <a:p>
            <a:pPr marL="2463800" lvl="8">
              <a:buNone/>
            </a:pPr>
            <a:r>
              <a:rPr lang="en-US" dirty="0" smtClean="0"/>
              <a:t>	and timestamp &gt; ‘2009-04-20’;</a:t>
            </a:r>
          </a:p>
          <a:p>
            <a:pPr marL="965200" lvl="1"/>
            <a:r>
              <a:rPr lang="en-US" dirty="0" smtClean="0"/>
              <a:t>Add index timestamp</a:t>
            </a:r>
          </a:p>
          <a:p>
            <a:pPr marL="965200" lvl="1"/>
            <a:r>
              <a:rPr lang="en-US" dirty="0" smtClean="0"/>
              <a:t>Storage </a:t>
            </a:r>
            <a:r>
              <a:rPr lang="en-US" dirty="0" smtClean="0"/>
              <a:t>engine walks </a:t>
            </a:r>
            <a:r>
              <a:rPr lang="en-US" dirty="0" smtClean="0"/>
              <a:t>data by timestamp</a:t>
            </a:r>
          </a:p>
          <a:p>
            <a:pPr marL="2463800" lvl="8"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1400" y="0"/>
            <a:ext cx="10490200" cy="1041400"/>
          </a:xfrm>
        </p:spPr>
        <p:txBody>
          <a:bodyPr/>
          <a:lstStyle/>
          <a:p>
            <a:pPr eaLnBrk="1" hangingPunct="1"/>
            <a:r>
              <a:rPr lang="en-US" dirty="0" smtClean="0"/>
              <a:t>Real Index #2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Example:</a:t>
            </a:r>
          </a:p>
          <a:p>
            <a:pPr marL="965200" lvl="1" eaLnBrk="1" hangingPunct="1"/>
            <a:r>
              <a:rPr lang="en-US" dirty="0" smtClean="0"/>
              <a:t>Data organized by timestamp, </a:t>
            </a:r>
            <a:r>
              <a:rPr lang="en-US" dirty="0" err="1" smtClean="0"/>
              <a:t>srcAddr</a:t>
            </a:r>
            <a:endParaRPr lang="en-US" dirty="0" smtClean="0"/>
          </a:p>
          <a:p>
            <a:pPr marL="965200" lvl="1" eaLnBrk="1" hangingPunct="1"/>
            <a:r>
              <a:rPr lang="en-US" dirty="0" smtClean="0"/>
              <a:t>Query: select </a:t>
            </a:r>
            <a:r>
              <a:rPr lang="en-US" dirty="0" smtClean="0"/>
              <a:t>router</a:t>
            </a:r>
            <a:r>
              <a:rPr lang="en-US" dirty="0" smtClean="0"/>
              <a:t>, </a:t>
            </a:r>
            <a:r>
              <a:rPr lang="en-US" dirty="0" smtClean="0"/>
              <a:t>count(*)</a:t>
            </a:r>
          </a:p>
          <a:p>
            <a:pPr marL="2463800" lvl="8">
              <a:buNone/>
            </a:pPr>
            <a:r>
              <a:rPr lang="en-US" dirty="0" smtClean="0"/>
              <a:t>	where </a:t>
            </a:r>
            <a:r>
              <a:rPr lang="en-US" dirty="0" err="1" smtClean="0"/>
              <a:t>srcAddr</a:t>
            </a:r>
            <a:r>
              <a:rPr lang="en-US" dirty="0" smtClean="0"/>
              <a:t>=</a:t>
            </a:r>
            <a:r>
              <a:rPr lang="en-US" dirty="0" err="1" smtClean="0"/>
              <a:t>inet_aton</a:t>
            </a:r>
            <a:r>
              <a:rPr lang="en-US" dirty="0" smtClean="0"/>
              <a:t>(10.1.2.3)</a:t>
            </a:r>
          </a:p>
          <a:p>
            <a:pPr marL="2463800" lvl="8">
              <a:buNone/>
            </a:pPr>
            <a:r>
              <a:rPr lang="en-US" dirty="0" smtClean="0"/>
              <a:t>	and timestamp &gt; ‘2009-04-20’;</a:t>
            </a:r>
          </a:p>
          <a:p>
            <a:pPr marL="965200" lvl="1"/>
            <a:r>
              <a:rPr lang="en-US" dirty="0" smtClean="0"/>
              <a:t>Add index timestamp, </a:t>
            </a:r>
            <a:r>
              <a:rPr lang="en-US" dirty="0" err="1" smtClean="0"/>
              <a:t>srcAddr</a:t>
            </a:r>
            <a:endParaRPr lang="en-US" dirty="0" smtClean="0"/>
          </a:p>
          <a:p>
            <a:pPr marL="965200" lvl="1"/>
            <a:r>
              <a:rPr lang="en-US" dirty="0" smtClean="0"/>
              <a:t>Storage engine still walks data by timestamp</a:t>
            </a:r>
          </a:p>
          <a:p>
            <a:pPr marL="965200" lvl="1"/>
            <a:endParaRPr lang="en-US" dirty="0" smtClean="0"/>
          </a:p>
          <a:p>
            <a:pPr marL="63500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Database is unable to leverage the full index!</a:t>
            </a:r>
          </a:p>
          <a:p>
            <a:pPr marL="2463800" lvl="8"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1400" y="0"/>
            <a:ext cx="10490200" cy="1041400"/>
          </a:xfrm>
        </p:spPr>
        <p:txBody>
          <a:bodyPr/>
          <a:lstStyle/>
          <a:p>
            <a:pPr eaLnBrk="1" hangingPunct="1"/>
            <a:r>
              <a:rPr lang="en-US" dirty="0" smtClean="0"/>
              <a:t>Virtual Index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Not completely supported, but good enough</a:t>
            </a:r>
          </a:p>
          <a:p>
            <a:pPr marL="635000" eaLnBrk="1" hangingPunct="1"/>
            <a:r>
              <a:rPr lang="en-US" dirty="0" smtClean="0"/>
              <a:t>Example:</a:t>
            </a:r>
          </a:p>
          <a:p>
            <a:pPr marL="965200" lvl="1" eaLnBrk="1" hangingPunct="1"/>
            <a:r>
              <a:rPr lang="en-US" dirty="0" smtClean="0"/>
              <a:t>Data organized by timestamp, </a:t>
            </a:r>
            <a:r>
              <a:rPr lang="en-US" dirty="0" err="1" smtClean="0"/>
              <a:t>srcAddr</a:t>
            </a:r>
            <a:endParaRPr lang="en-US" dirty="0" smtClean="0"/>
          </a:p>
          <a:p>
            <a:pPr marL="965200" lvl="1" eaLnBrk="1" hangingPunct="1"/>
            <a:r>
              <a:rPr lang="en-US" dirty="0" smtClean="0"/>
              <a:t>Query: select </a:t>
            </a:r>
            <a:r>
              <a:rPr lang="en-US" dirty="0" smtClean="0"/>
              <a:t>router, </a:t>
            </a:r>
            <a:r>
              <a:rPr lang="en-US" dirty="0" smtClean="0"/>
              <a:t>count(*)</a:t>
            </a:r>
          </a:p>
          <a:p>
            <a:pPr marL="2463800" lvl="8">
              <a:buNone/>
            </a:pPr>
            <a:r>
              <a:rPr lang="en-US" dirty="0" smtClean="0"/>
              <a:t>	where </a:t>
            </a:r>
            <a:r>
              <a:rPr lang="en-US" dirty="0" err="1" smtClean="0"/>
              <a:t>srcAddr</a:t>
            </a:r>
            <a:r>
              <a:rPr lang="en-US" dirty="0" smtClean="0"/>
              <a:t>=</a:t>
            </a:r>
            <a:r>
              <a:rPr lang="en-US" dirty="0" err="1" smtClean="0"/>
              <a:t>inet_aton</a:t>
            </a:r>
            <a:r>
              <a:rPr lang="en-US" dirty="0" smtClean="0"/>
              <a:t>(10.1.2.3)</a:t>
            </a:r>
          </a:p>
          <a:p>
            <a:pPr marL="2463800" lvl="8">
              <a:buNone/>
            </a:pPr>
            <a:r>
              <a:rPr lang="en-US" dirty="0" smtClean="0"/>
              <a:t>	and timestamp &gt; ‘2009-04-20’;</a:t>
            </a:r>
          </a:p>
          <a:p>
            <a:pPr marL="965200" lvl="1"/>
            <a:r>
              <a:rPr lang="en-US" dirty="0" smtClean="0"/>
              <a:t>Add index </a:t>
            </a:r>
            <a:r>
              <a:rPr lang="en-US" dirty="0" err="1" smtClean="0"/>
              <a:t>srcAddr</a:t>
            </a:r>
            <a:r>
              <a:rPr lang="en-US" dirty="0" smtClean="0"/>
              <a:t>, timestamp</a:t>
            </a:r>
          </a:p>
          <a:p>
            <a:pPr marL="965200" lvl="1"/>
            <a:r>
              <a:rPr lang="en-US" dirty="0" smtClean="0"/>
              <a:t>Storage engine still walks data by timestamp, but filters on </a:t>
            </a:r>
            <a:r>
              <a:rPr lang="en-US" dirty="0" err="1" smtClean="0"/>
              <a:t>srcAddr</a:t>
            </a:r>
            <a:endParaRPr lang="en-US" dirty="0" smtClean="0"/>
          </a:p>
          <a:p>
            <a:pPr marL="965200" lvl="1"/>
            <a:r>
              <a:rPr lang="en-US" dirty="0" smtClean="0"/>
              <a:t>Would fail on range scan of </a:t>
            </a:r>
            <a:r>
              <a:rPr lang="en-US" dirty="0" err="1" smtClean="0"/>
              <a:t>srcAddr</a:t>
            </a:r>
            <a:endParaRPr lang="en-US" dirty="0" smtClean="0"/>
          </a:p>
          <a:p>
            <a:pPr marL="965200" lvl="1"/>
            <a:endParaRPr lang="en-US" dirty="0" smtClean="0"/>
          </a:p>
          <a:p>
            <a:pPr marL="2463800" lvl="8"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1400" y="0"/>
            <a:ext cx="10490200" cy="1041400"/>
          </a:xfrm>
        </p:spPr>
        <p:txBody>
          <a:bodyPr/>
          <a:lstStyle/>
          <a:p>
            <a:pPr eaLnBrk="1" hangingPunct="1"/>
            <a:r>
              <a:rPr lang="en-US" dirty="0" smtClean="0"/>
              <a:t>Virtual Index #2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Example:</a:t>
            </a:r>
          </a:p>
          <a:p>
            <a:pPr marL="965200" lvl="1" eaLnBrk="1" hangingPunct="1"/>
            <a:r>
              <a:rPr lang="en-US" dirty="0" smtClean="0"/>
              <a:t>Data organized by timestamp, </a:t>
            </a:r>
            <a:r>
              <a:rPr lang="en-US" dirty="0" err="1" smtClean="0"/>
              <a:t>srcAddr</a:t>
            </a:r>
            <a:endParaRPr lang="en-US" dirty="0" smtClean="0"/>
          </a:p>
          <a:p>
            <a:pPr marL="965200" lvl="1" eaLnBrk="1" hangingPunct="1"/>
            <a:r>
              <a:rPr lang="en-US" dirty="0" smtClean="0"/>
              <a:t>Query: select router, count(*)</a:t>
            </a:r>
          </a:p>
          <a:p>
            <a:pPr marL="2463800" lvl="8">
              <a:buNone/>
            </a:pPr>
            <a:r>
              <a:rPr lang="en-US" dirty="0" smtClean="0"/>
              <a:t>	where </a:t>
            </a:r>
            <a:r>
              <a:rPr lang="en-US" dirty="0" err="1" smtClean="0"/>
              <a:t>srcAddr</a:t>
            </a:r>
            <a:r>
              <a:rPr lang="en-US" dirty="0" smtClean="0"/>
              <a:t>=</a:t>
            </a:r>
            <a:r>
              <a:rPr lang="en-US" dirty="0" err="1" smtClean="0"/>
              <a:t>inet_aton</a:t>
            </a:r>
            <a:r>
              <a:rPr lang="en-US" dirty="0" smtClean="0"/>
              <a:t>(10.1.2.3)</a:t>
            </a:r>
          </a:p>
          <a:p>
            <a:pPr marL="2463800" lvl="8">
              <a:buNone/>
            </a:pPr>
            <a:r>
              <a:rPr lang="en-US" dirty="0" smtClean="0"/>
              <a:t>	and timestamp &gt; ‘2009-04-20’;</a:t>
            </a:r>
          </a:p>
          <a:p>
            <a:pPr marL="965200" lvl="1"/>
            <a:r>
              <a:rPr lang="en-US" dirty="0" smtClean="0"/>
              <a:t>Add index timestamp</a:t>
            </a:r>
          </a:p>
          <a:p>
            <a:pPr marL="965200" lvl="1"/>
            <a:r>
              <a:rPr lang="en-US" dirty="0" smtClean="0"/>
              <a:t>Add index </a:t>
            </a:r>
            <a:r>
              <a:rPr lang="en-US" dirty="0" err="1" smtClean="0"/>
              <a:t>srcAddr</a:t>
            </a:r>
            <a:endParaRPr lang="en-US" dirty="0" smtClean="0"/>
          </a:p>
          <a:p>
            <a:pPr marL="965200" lvl="1"/>
            <a:r>
              <a:rPr lang="en-US" dirty="0" smtClean="0"/>
              <a:t>Storage engine still walks data by timestamp, but filters on </a:t>
            </a:r>
            <a:r>
              <a:rPr lang="en-US" dirty="0" err="1" smtClean="0"/>
              <a:t>srcAddr</a:t>
            </a:r>
            <a:endParaRPr lang="en-US" dirty="0" smtClean="0"/>
          </a:p>
          <a:p>
            <a:pPr marL="965200" lvl="1"/>
            <a:endParaRPr lang="en-US" dirty="0" smtClean="0"/>
          </a:p>
          <a:p>
            <a:pPr marL="2463800" lvl="8"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1400" y="0"/>
            <a:ext cx="10490200" cy="1041400"/>
          </a:xfrm>
        </p:spPr>
        <p:txBody>
          <a:bodyPr/>
          <a:lstStyle/>
          <a:p>
            <a:pPr eaLnBrk="1" hangingPunct="1"/>
            <a:r>
              <a:rPr lang="en-US" dirty="0" smtClean="0"/>
              <a:t>Index Optimization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Leverage storage format</a:t>
            </a:r>
          </a:p>
          <a:p>
            <a:pPr marL="635000" eaLnBrk="1" hangingPunct="1"/>
            <a:r>
              <a:rPr lang="en-US" dirty="0" smtClean="0"/>
              <a:t>Add virtual index support where helpful</a:t>
            </a:r>
          </a:p>
          <a:p>
            <a:pPr marL="635000" eaLnBrk="1" hangingPunct="1"/>
            <a:r>
              <a:rPr lang="en-US" dirty="0" smtClean="0"/>
              <a:t>Don’t overanalyze</a:t>
            </a:r>
          </a:p>
          <a:p>
            <a:pPr marL="965200" lvl="1" eaLnBrk="1" hangingPunct="1"/>
            <a:r>
              <a:rPr lang="en-US" dirty="0" smtClean="0"/>
              <a:t>Be accurate if fast</a:t>
            </a:r>
          </a:p>
          <a:p>
            <a:pPr marL="965200" lvl="1" eaLnBrk="1" hangingPunct="1"/>
            <a:r>
              <a:rPr lang="en-US" dirty="0" smtClean="0"/>
              <a:t>Estimates are fine</a:t>
            </a:r>
          </a:p>
          <a:p>
            <a:pPr marL="965200" lvl="1" eaLnBrk="1" hangingPunct="1"/>
            <a:r>
              <a:rPr lang="en-US" dirty="0" smtClean="0"/>
              <a:t>Heuristics are often great</a:t>
            </a:r>
          </a:p>
          <a:p>
            <a:pPr marL="965200" lvl="1" eaLnBrk="1" hangingPunct="1"/>
            <a:r>
              <a:rPr lang="en-US" dirty="0" smtClean="0"/>
              <a:t>Be careful about mixing approaches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is NetQoS?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Commercial software vendor</a:t>
            </a:r>
          </a:p>
          <a:p>
            <a:pPr marL="635000" eaLnBrk="1" hangingPunct="1"/>
            <a:r>
              <a:rPr lang="en-US" dirty="0" smtClean="0"/>
              <a:t>Network Traffic Analysis</a:t>
            </a:r>
          </a:p>
          <a:p>
            <a:pPr marL="965200" lvl="1" eaLnBrk="1" hangingPunct="1"/>
            <a:r>
              <a:rPr lang="en-US" dirty="0" smtClean="0"/>
              <a:t>Who is on the network?</a:t>
            </a:r>
          </a:p>
          <a:p>
            <a:pPr marL="965200" lvl="1" eaLnBrk="1" hangingPunct="1"/>
            <a:r>
              <a:rPr lang="en-US" dirty="0" smtClean="0"/>
              <a:t>What applications are they using?</a:t>
            </a:r>
          </a:p>
          <a:p>
            <a:pPr marL="965200" lvl="1" eaLnBrk="1" hangingPunct="1"/>
            <a:r>
              <a:rPr lang="en-US" dirty="0" smtClean="0"/>
              <a:t>Where is the traffic going?</a:t>
            </a:r>
          </a:p>
          <a:p>
            <a:pPr marL="965200" lvl="1" eaLnBrk="1" hangingPunct="1"/>
            <a:r>
              <a:rPr lang="en-US" dirty="0" smtClean="0"/>
              <a:t>How is the network running?</a:t>
            </a:r>
          </a:p>
          <a:p>
            <a:pPr marL="965200" lvl="1" eaLnBrk="1" hangingPunct="1"/>
            <a:r>
              <a:rPr lang="en-US" b="1" u="sng" dirty="0" smtClean="0">
                <a:solidFill>
                  <a:srgbClr val="C00000"/>
                </a:solidFill>
              </a:rPr>
              <a:t>Can the users get their work done?</a:t>
            </a:r>
          </a:p>
          <a:p>
            <a:pPr marL="635000" eaLnBrk="1" hangingPunct="1"/>
            <a:r>
              <a:rPr lang="en-US" dirty="0" smtClean="0"/>
              <a:t>Built on MySQL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311400" y="0"/>
            <a:ext cx="10490200" cy="1041400"/>
          </a:xfrm>
        </p:spPr>
        <p:txBody>
          <a:bodyPr/>
          <a:lstStyle/>
          <a:p>
            <a:pPr eaLnBrk="1" hangingPunct="1"/>
            <a:r>
              <a:rPr lang="en-US" dirty="0" smtClean="0"/>
              <a:t>Index Heuristics Example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Start with large estimate for number of rows returned</a:t>
            </a:r>
          </a:p>
          <a:p>
            <a:pPr marL="635000" eaLnBrk="1" hangingPunct="1"/>
            <a:r>
              <a:rPr lang="en-US" dirty="0" smtClean="0"/>
              <a:t>Adjust estimate based on expected value of column constraints</a:t>
            </a:r>
          </a:p>
          <a:p>
            <a:pPr marL="965200" lvl="1" eaLnBrk="1" hangingPunct="1"/>
            <a:r>
              <a:rPr lang="en-US" dirty="0" smtClean="0"/>
              <a:t>Time – great – files are organized by time</a:t>
            </a:r>
          </a:p>
          <a:p>
            <a:pPr marL="965200" lvl="1" eaLnBrk="1" hangingPunct="1"/>
            <a:r>
              <a:rPr lang="en-US" dirty="0" err="1" smtClean="0"/>
              <a:t>srcAddr</a:t>
            </a:r>
            <a:endParaRPr lang="en-US" dirty="0" smtClean="0"/>
          </a:p>
          <a:p>
            <a:pPr marL="1422400" lvl="2" eaLnBrk="1" hangingPunct="1"/>
            <a:r>
              <a:rPr lang="en-US" dirty="0" smtClean="0"/>
              <a:t>Good for equality</a:t>
            </a:r>
          </a:p>
          <a:p>
            <a:pPr marL="1422400" lvl="2" eaLnBrk="1" hangingPunct="1"/>
            <a:r>
              <a:rPr lang="en-US" dirty="0" smtClean="0"/>
              <a:t>Terrible for range</a:t>
            </a:r>
            <a:endParaRPr lang="en-US" dirty="0" smtClean="0"/>
          </a:p>
          <a:p>
            <a:pPr marL="965200" lvl="1" eaLnBrk="1" hangingPunct="1"/>
            <a:r>
              <a:rPr lang="en-US" dirty="0" smtClean="0"/>
              <a:t>Bytes </a:t>
            </a:r>
            <a:r>
              <a:rPr lang="en-US" dirty="0" smtClean="0"/>
              <a:t>– poor</a:t>
            </a:r>
          </a:p>
          <a:p>
            <a:pPr marL="635000" eaLnBrk="1" hangingPunct="1">
              <a:buNone/>
            </a:pPr>
            <a:endParaRPr lang="en-US" dirty="0" smtClean="0"/>
          </a:p>
          <a:p>
            <a:pPr marL="635000" eaLnBrk="1" hangingPunct="1"/>
            <a:endParaRPr lang="en-US" dirty="0" smtClean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Query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Create temp table</a:t>
            </a:r>
          </a:p>
          <a:p>
            <a:pPr marL="965200" lvl="1" eaLnBrk="1" hangingPunct="1"/>
            <a:r>
              <a:rPr lang="en-US" dirty="0" smtClean="0"/>
              <a:t>Specify only necessary columns</a:t>
            </a:r>
          </a:p>
          <a:p>
            <a:pPr marL="965200" lvl="1" eaLnBrk="1" hangingPunct="1"/>
            <a:r>
              <a:rPr lang="en-US" dirty="0" smtClean="0"/>
              <a:t>Specify optimal indices for where clause and engine</a:t>
            </a:r>
          </a:p>
          <a:p>
            <a:pPr marL="635000" eaLnBrk="1" hangingPunct="1"/>
            <a:r>
              <a:rPr lang="en-US" dirty="0" smtClean="0"/>
              <a:t>Select …</a:t>
            </a:r>
          </a:p>
          <a:p>
            <a:pPr marL="635000" eaLnBrk="1" hangingPunct="1"/>
            <a:r>
              <a:rPr lang="en-US" dirty="0" smtClean="0"/>
              <a:t>Drop table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KISS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Only support what you have to:</a:t>
            </a:r>
          </a:p>
          <a:p>
            <a:pPr marL="965200" lvl="1" eaLnBrk="1" hangingPunct="1"/>
            <a:r>
              <a:rPr lang="en-US" dirty="0" smtClean="0"/>
              <a:t>Do you need multiple datasets?</a:t>
            </a:r>
          </a:p>
          <a:p>
            <a:pPr marL="965200" lvl="1" eaLnBrk="1" hangingPunct="1"/>
            <a:r>
              <a:rPr lang="en-US" dirty="0" smtClean="0"/>
              <a:t>Do you need flexible table definitions?</a:t>
            </a:r>
          </a:p>
          <a:p>
            <a:pPr marL="965200" lvl="1" eaLnBrk="1" hangingPunct="1"/>
            <a:r>
              <a:rPr lang="en-US" dirty="0" smtClean="0"/>
              <a:t>Do you need insert/delete/alter support?</a:t>
            </a:r>
          </a:p>
          <a:p>
            <a:pPr marL="965200" lvl="1" eaLnBrk="1" hangingPunct="1"/>
            <a:r>
              <a:rPr lang="en-US" dirty="0" smtClean="0"/>
              <a:t>How will data be accessed?</a:t>
            </a:r>
          </a:p>
          <a:p>
            <a:pPr marL="635000" eaLnBrk="1" hangingPunct="1"/>
            <a:endParaRPr lang="en-US" dirty="0" smtClean="0"/>
          </a:p>
          <a:p>
            <a:pPr marL="635000" eaLnBrk="1" hangingPunct="1">
              <a:buNone/>
            </a:pPr>
            <a:r>
              <a:rPr lang="en-US" dirty="0" smtClean="0"/>
              <a:t>It’s OK to limit functionality to just solving your problem</a:t>
            </a:r>
          </a:p>
          <a:p>
            <a:pPr marL="635000" eaLnBrk="1" hangingPunct="1"/>
            <a:endParaRPr lang="en-US" dirty="0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 used a storage engine</a:t>
            </a:r>
          </a:p>
          <a:p>
            <a:r>
              <a:rPr lang="en-US" dirty="0" smtClean="0"/>
              <a:t>Storage engine pattern</a:t>
            </a:r>
          </a:p>
          <a:p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Columns</a:t>
            </a:r>
          </a:p>
          <a:p>
            <a:pPr lvl="1"/>
            <a:r>
              <a:rPr lang="en-US" dirty="0" smtClean="0"/>
              <a:t>Indices</a:t>
            </a:r>
          </a:p>
          <a:p>
            <a:pPr lvl="1"/>
            <a:r>
              <a:rPr lang="en-US" dirty="0" smtClean="0"/>
              <a:t>Virtual indices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analysis</a:t>
            </a:r>
          </a:p>
          <a:p>
            <a:r>
              <a:rPr lang="en-US" dirty="0" smtClean="0"/>
              <a:t>Transaction records</a:t>
            </a:r>
          </a:p>
          <a:p>
            <a:r>
              <a:rPr lang="en-US" dirty="0" smtClean="0"/>
              <a:t>ETL alternative</a:t>
            </a:r>
          </a:p>
          <a:p>
            <a:r>
              <a:rPr lang="en-US" dirty="0" smtClean="0"/>
              <a:t>Custom database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C:\Documents and Settings\bhaley\Local Settings\Temporary Internet Files\Content.IE5\ZZHQJBD5\MPj0382673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752600"/>
            <a:ext cx="4572000" cy="6400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Are Our Customers?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73400" y="1676400"/>
          <a:ext cx="8697437" cy="373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491"/>
                <a:gridCol w="1242491"/>
                <a:gridCol w="1242491"/>
                <a:gridCol w="1242491"/>
                <a:gridCol w="1242491"/>
                <a:gridCol w="1242491"/>
                <a:gridCol w="1242491"/>
              </a:tblGrid>
              <a:tr h="7464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64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64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64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64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184" name="Picture 4" descr="ai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9938" y="1911350"/>
            <a:ext cx="64928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5" name="Picture 5" descr="alcoa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1717675"/>
            <a:ext cx="7524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6" name="Picture 6" descr="amd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5000" y="2659063"/>
            <a:ext cx="9017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7" name="Picture 7" descr="amex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6750" y="4006850"/>
            <a:ext cx="747713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8" name="Picture 8" descr="barclays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03713" y="1947863"/>
            <a:ext cx="1230312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9" name="Picture 9" descr="boeing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19900" y="1847850"/>
            <a:ext cx="1262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0" name="Picture 10" descr="bp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35338" y="2452688"/>
            <a:ext cx="6381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1" name="Picture 11" descr="bt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34213" y="4821238"/>
            <a:ext cx="90328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2" name="Picture 12" descr="chevron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873750" y="2428875"/>
            <a:ext cx="601663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3" name="Picture 13" descr="cisco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213725" y="2568575"/>
            <a:ext cx="8778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4" name="Picture 14" descr="csc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259763" y="4057650"/>
            <a:ext cx="7683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5" name="Picture 15" descr="deutschetelekom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53250" y="2538413"/>
            <a:ext cx="1116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6" name="Picture 16" descr="dishnetwork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181975" y="3286125"/>
            <a:ext cx="72231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7" name="Picture 17" descr="exxonmobil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576888" y="4930775"/>
            <a:ext cx="11414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8" name="Picture 18" descr="hilton.png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538663" y="3259138"/>
            <a:ext cx="658812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9" name="Picture 19" descr="honda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144838" y="3397250"/>
            <a:ext cx="113506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0" name="Picture 20" descr="hp.png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9471025" y="1804988"/>
            <a:ext cx="773113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1" name="Picture 21" descr="ibm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199438" y="4854575"/>
            <a:ext cx="944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2" name="Picture 22" descr="lockheedmartin.png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0567988" y="2627313"/>
            <a:ext cx="11842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3" name="Picture 23" descr="mcgill.png"/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10533063" y="3473450"/>
            <a:ext cx="12065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4" name="Picture 24" descr="nasa.png"/>
          <p:cNvPicPr>
            <a:picLocks noChangeAspect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10763250" y="1684338"/>
            <a:ext cx="7731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5" name="Picture 25" descr="nationwide.png"/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9636125" y="3182938"/>
            <a:ext cx="6286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6" name="Picture 26" descr="northropgrumman.png"/>
          <p:cNvPicPr>
            <a:picLocks noChangeAspect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3092450" y="4159250"/>
            <a:ext cx="13398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7" name="Picture 27" descr="oupont.png"/>
          <p:cNvPicPr>
            <a:picLocks noChangeAspect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6865938" y="3382963"/>
            <a:ext cx="922337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8" name="Picture 28" descr="pepsico.png"/>
          <p:cNvPicPr>
            <a:picLocks noChangeAspect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5541963" y="3373438"/>
            <a:ext cx="12398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09" name="Picture 29" descr="proctergamble.png"/>
          <p:cNvPicPr>
            <a:picLocks noChangeAspect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9285288" y="2578100"/>
            <a:ext cx="1270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0" name="Picture 30" descr="sap.png"/>
          <p:cNvPicPr>
            <a:picLocks noChangeAspect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9512300" y="4111625"/>
            <a:ext cx="8969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1" name="Picture 31" descr="schlumberger.png"/>
          <p:cNvPicPr>
            <a:picLocks noChangeAspect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4375150" y="4160838"/>
            <a:ext cx="102235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2" name="Picture 32" descr="scjohnson.png"/>
          <p:cNvPicPr>
            <a:picLocks noChangeAspect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3152775" y="4813300"/>
            <a:ext cx="1089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3" name="Picture 33" descr="siemens.png"/>
          <p:cNvPicPr>
            <a:picLocks noChangeAspect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5484813" y="4049713"/>
            <a:ext cx="131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4" name="Picture 34" descr="sprint.png"/>
          <p:cNvPicPr>
            <a:picLocks noChangeAspect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9398000" y="4805363"/>
            <a:ext cx="10207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5" name="Picture 35" descr="symantec.png"/>
          <p:cNvPicPr>
            <a:picLocks noChangeAspect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4352925" y="4792663"/>
            <a:ext cx="11255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6" name="Picture 36" descr="verizon.png"/>
          <p:cNvPicPr>
            <a:picLocks noChangeAspect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10528300" y="4051300"/>
            <a:ext cx="958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17" name="Picture 37" descr="volvo.png"/>
          <p:cNvPicPr>
            <a:picLocks noChangeAspect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3148013" y="1931988"/>
            <a:ext cx="114141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Domain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Collected, analyzed and reported on network data</a:t>
            </a:r>
          </a:p>
          <a:p>
            <a:pPr marL="635000" eaLnBrk="1" hangingPunct="1"/>
            <a:r>
              <a:rPr lang="en-US" dirty="0" smtClean="0"/>
              <a:t>Each collector received &gt;100k records/second</a:t>
            </a:r>
          </a:p>
          <a:p>
            <a:pPr marL="635000" eaLnBrk="1" hangingPunct="1"/>
            <a:r>
              <a:rPr lang="en-US" dirty="0" smtClean="0"/>
              <a:t>Data was stored for the top IP addresses, applications, ToS for each interface</a:t>
            </a:r>
          </a:p>
          <a:p>
            <a:pPr marL="635000" eaLnBrk="1" hangingPunct="1"/>
            <a:r>
              <a:rPr lang="en-US" dirty="0" smtClean="0"/>
              <a:t>Data was stored at 15-minute resolution</a:t>
            </a:r>
          </a:p>
          <a:p>
            <a:pPr marL="635000" eaLnBrk="1" hangingPunct="1"/>
            <a:r>
              <a:rPr lang="en-US" dirty="0" smtClean="0"/>
              <a:t>Kept data for 6 weeks – 13 months</a:t>
            </a:r>
          </a:p>
          <a:p>
            <a:pPr marL="635000" eaLnBrk="1" hangingPunct="1"/>
            <a:endParaRPr lang="en-US" dirty="0" smtClean="0"/>
          </a:p>
          <a:p>
            <a:pPr marL="635000" eaLnBrk="1" hangingPunct="1"/>
            <a:endParaRPr lang="en-US" dirty="0" smtClean="0"/>
          </a:p>
          <a:p>
            <a:pPr marL="635000" eaLnBrk="1" hangingPunct="1"/>
            <a:endParaRPr lang="en-US" dirty="0" smtClean="0"/>
          </a:p>
          <a:p>
            <a:pPr marL="635000" eaLnBrk="1" hangingPunct="1"/>
            <a:endParaRPr lang="en-US" dirty="0" smtClean="0"/>
          </a:p>
          <a:p>
            <a:pPr marL="635000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Did Customers Want?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Greater resolution</a:t>
            </a:r>
          </a:p>
          <a:p>
            <a:pPr marL="635000" eaLnBrk="1" hangingPunct="1"/>
            <a:r>
              <a:rPr lang="en-US" dirty="0" smtClean="0"/>
              <a:t>New ways to look at data</a:t>
            </a:r>
          </a:p>
          <a:p>
            <a:pPr marL="635000" eaLnBrk="1" hangingPunct="1"/>
            <a:r>
              <a:rPr lang="en-US" dirty="0" smtClean="0"/>
              <a:t>More detail</a:t>
            </a:r>
          </a:p>
          <a:p>
            <a:pPr marL="635000" eaLnBrk="1" hangingPunct="1"/>
            <a:r>
              <a:rPr lang="en-US" dirty="0" smtClean="0"/>
              <a:t>Use existing hardware</a:t>
            </a:r>
          </a:p>
          <a:p>
            <a:pPr marL="635000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Observations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Information was in optional or temporary files</a:t>
            </a:r>
          </a:p>
          <a:p>
            <a:pPr marL="635000" eaLnBrk="1" hangingPunct="1"/>
            <a:r>
              <a:rPr lang="en-US" dirty="0" smtClean="0"/>
              <a:t>Data is unchanging</a:t>
            </a:r>
          </a:p>
          <a:p>
            <a:pPr marL="635000" eaLnBrk="1" hangingPunct="1"/>
            <a:r>
              <a:rPr lang="en-US" dirty="0" smtClean="0"/>
              <a:t>Large data volumes (100s of GB/day)</a:t>
            </a:r>
          </a:p>
          <a:p>
            <a:pPr marL="635000" eaLnBrk="1" hangingPunct="1"/>
            <a:r>
              <a:rPr lang="en-US" dirty="0" smtClean="0"/>
              <a:t>Data collectors scattered over the enterprise</a:t>
            </a:r>
          </a:p>
          <a:p>
            <a:pPr marL="635000" eaLnBrk="1" hangingPunct="1"/>
            <a:r>
              <a:rPr lang="en-US" dirty="0" smtClean="0"/>
              <a:t>Expensive to pull data to a central analysis box</a:t>
            </a:r>
          </a:p>
          <a:p>
            <a:pPr marL="635000" eaLnBrk="1" hangingPunct="1"/>
            <a:r>
              <a:rPr lang="en-US" dirty="0" smtClean="0"/>
              <a:t>Most analysis focused on short timeframes</a:t>
            </a:r>
          </a:p>
          <a:p>
            <a:pPr marL="635000" eaLnBrk="1" hangingPunct="1"/>
            <a:r>
              <a:rPr lang="en-US" dirty="0" smtClean="0"/>
              <a:t>Small subset of the data was interesting</a:t>
            </a:r>
          </a:p>
          <a:p>
            <a:pPr marL="635000" eaLnBrk="1" hangingPunct="1"/>
            <a:r>
              <a:rPr lang="en-US" dirty="0" smtClean="0"/>
              <a:t>Hierarchical data</a:t>
            </a:r>
          </a:p>
          <a:p>
            <a:pPr marL="635000" eaLnBrk="1" hangingPunct="1"/>
            <a:r>
              <a:rPr lang="en-US" dirty="0" smtClean="0"/>
              <a:t>Flexible formats</a:t>
            </a:r>
          </a:p>
          <a:p>
            <a:pPr marL="635000" eaLnBrk="1" hangingPunct="1"/>
            <a:endParaRPr lang="en-US" dirty="0" smtClean="0"/>
          </a:p>
          <a:p>
            <a:pPr marL="635000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Approach – Custom Service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C++ service to query data</a:t>
            </a:r>
          </a:p>
          <a:p>
            <a:pPr marL="635000" eaLnBrk="1" hangingPunct="1"/>
            <a:r>
              <a:rPr lang="en-US" dirty="0" smtClean="0"/>
              <a:t>Create a result set to pull back to reporting console</a:t>
            </a:r>
          </a:p>
          <a:p>
            <a:pPr marL="635000" eaLnBrk="1" hangingPunct="1"/>
            <a:endParaRPr lang="en-US" dirty="0" smtClean="0"/>
          </a:p>
          <a:p>
            <a:pPr marL="635000" eaLnBrk="1" hangingPunct="1"/>
            <a:r>
              <a:rPr lang="en-US" dirty="0" smtClean="0"/>
              <a:t>Advantages</a:t>
            </a:r>
          </a:p>
          <a:p>
            <a:pPr marL="965200" lvl="1" eaLnBrk="1" hangingPunct="1"/>
            <a:r>
              <a:rPr lang="en-US" dirty="0" smtClean="0"/>
              <a:t>Fast</a:t>
            </a:r>
          </a:p>
          <a:p>
            <a:pPr marL="965200" lvl="1" eaLnBrk="1" hangingPunct="1"/>
            <a:r>
              <a:rPr lang="en-US" dirty="0" smtClean="0"/>
              <a:t>Leveraged existing software</a:t>
            </a:r>
          </a:p>
          <a:p>
            <a:pPr marL="965200" lvl="1" eaLnBrk="1" hangingPunct="1"/>
            <a:endParaRPr lang="en-US" dirty="0" smtClean="0"/>
          </a:p>
          <a:p>
            <a:pPr marL="635000" eaLnBrk="1" hangingPunct="1"/>
            <a:r>
              <a:rPr lang="en-US" dirty="0" smtClean="0"/>
              <a:t>Issues</a:t>
            </a:r>
          </a:p>
          <a:p>
            <a:pPr marL="965200" lvl="1" eaLnBrk="1" hangingPunct="1"/>
            <a:r>
              <a:rPr lang="en-US" dirty="0" smtClean="0"/>
              <a:t>Not very flexible</a:t>
            </a:r>
          </a:p>
          <a:p>
            <a:pPr marL="965200" lvl="1" eaLnBrk="1" hangingPunct="1"/>
            <a:r>
              <a:rPr lang="en-US" dirty="0" smtClean="0"/>
              <a:t>Only access through the console UI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Approach – Traditional DB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eaLnBrk="1" hangingPunct="1"/>
            <a:r>
              <a:rPr lang="en-US" dirty="0" smtClean="0"/>
              <a:t>Insert data into database</a:t>
            </a:r>
          </a:p>
          <a:p>
            <a:pPr marL="635000" eaLnBrk="1" hangingPunct="1"/>
            <a:r>
              <a:rPr lang="en-US" dirty="0" smtClean="0"/>
              <a:t>Reporting console queries database</a:t>
            </a:r>
          </a:p>
          <a:p>
            <a:pPr marL="635000" eaLnBrk="1" hangingPunct="1"/>
            <a:endParaRPr lang="en-US" dirty="0" smtClean="0"/>
          </a:p>
          <a:p>
            <a:pPr marL="635000" eaLnBrk="1" hangingPunct="1"/>
            <a:r>
              <a:rPr lang="en-US" dirty="0" smtClean="0"/>
              <a:t>Advantages</a:t>
            </a:r>
          </a:p>
          <a:p>
            <a:pPr marL="965200" lvl="1" eaLnBrk="1" hangingPunct="1"/>
            <a:r>
              <a:rPr lang="en-US" dirty="0" smtClean="0"/>
              <a:t>Easy</a:t>
            </a:r>
          </a:p>
          <a:p>
            <a:pPr marL="965200" lvl="1" eaLnBrk="1" hangingPunct="1"/>
            <a:r>
              <a:rPr lang="en-US" dirty="0" smtClean="0"/>
              <a:t>Somewhat flexible</a:t>
            </a:r>
          </a:p>
          <a:p>
            <a:pPr marL="965200" lvl="1" eaLnBrk="1" hangingPunct="1"/>
            <a:r>
              <a:rPr lang="en-US" dirty="0" smtClean="0"/>
              <a:t>Access from standard DB tools</a:t>
            </a:r>
          </a:p>
          <a:p>
            <a:pPr marL="965200" lvl="1" eaLnBrk="1" hangingPunct="1"/>
            <a:endParaRPr lang="en-US" dirty="0" smtClean="0"/>
          </a:p>
          <a:p>
            <a:pPr marL="635000" eaLnBrk="1" hangingPunct="1"/>
            <a:r>
              <a:rPr lang="en-US" dirty="0" smtClean="0"/>
              <a:t>Issues</a:t>
            </a:r>
          </a:p>
          <a:p>
            <a:pPr marL="965200" lvl="1" eaLnBrk="1" hangingPunct="1"/>
            <a:r>
              <a:rPr lang="en-US" dirty="0" smtClean="0"/>
              <a:t>Hard to maintain insert/delete rates</a:t>
            </a:r>
          </a:p>
          <a:p>
            <a:pPr marL="965200" lvl="1" eaLnBrk="1" hangingPunct="1"/>
            <a:r>
              <a:rPr lang="en-US" dirty="0" smtClean="0"/>
              <a:t>Database load operations tax CPU and I/O</a:t>
            </a:r>
          </a:p>
          <a:p>
            <a:pPr marL="965200" lvl="1" eaLnBrk="1" hangingPunct="1"/>
            <a:r>
              <a:rPr lang="en-US" dirty="0" smtClean="0"/>
              <a:t>Not as flexible as desired</a:t>
            </a:r>
          </a:p>
          <a:p>
            <a:pPr marL="635000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itle 2">
  <a:themeElements>
    <a:clrScheme name="Title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2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Titl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s 2">
  <a:themeElements>
    <a:clrScheme name="Bullets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 2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Bullets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13818</TotalTime>
  <Pages>0</Pages>
  <Words>1146</Words>
  <Characters>0</Characters>
  <PresentationFormat>Custom</PresentationFormat>
  <Lines>0</Lines>
  <Paragraphs>304</Paragraphs>
  <Slides>35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Title 2</vt:lpstr>
      <vt:lpstr>Bullets 2</vt:lpstr>
      <vt:lpstr>Inserts At Drive Speed</vt:lpstr>
      <vt:lpstr>Overview</vt:lpstr>
      <vt:lpstr>Who is NetQoS?</vt:lpstr>
      <vt:lpstr>Who Are Our Customers?</vt:lpstr>
      <vt:lpstr>Problem Domain</vt:lpstr>
      <vt:lpstr>What Did Customers Want?</vt:lpstr>
      <vt:lpstr>Key Observations</vt:lpstr>
      <vt:lpstr>1st Approach – Custom Service</vt:lpstr>
      <vt:lpstr>2nd Approach – Traditional DB</vt:lpstr>
      <vt:lpstr>3rd Approach –Storage Engine</vt:lpstr>
      <vt:lpstr>What Does This Look Like?</vt:lpstr>
      <vt:lpstr>Collector Provides</vt:lpstr>
      <vt:lpstr>MySQL Provides</vt:lpstr>
      <vt:lpstr>Storage Engine Provides</vt:lpstr>
      <vt:lpstr>How To</vt:lpstr>
      <vt:lpstr>Overview of our approach</vt:lpstr>
      <vt:lpstr>Storage Management</vt:lpstr>
      <vt:lpstr>Simple Create Table Example</vt:lpstr>
      <vt:lpstr>Behind the Scenes</vt:lpstr>
      <vt:lpstr>Validation Example – Static Format</vt:lpstr>
      <vt:lpstr>Validation Example – Dynamic Fmt</vt:lpstr>
      <vt:lpstr>Virtual Columns</vt:lpstr>
      <vt:lpstr>Optimizing Columns</vt:lpstr>
      <vt:lpstr>Index Optimization Options</vt:lpstr>
      <vt:lpstr>Real Index</vt:lpstr>
      <vt:lpstr>Real Index #2</vt:lpstr>
      <vt:lpstr>Virtual Index</vt:lpstr>
      <vt:lpstr>Virtual Index #2</vt:lpstr>
      <vt:lpstr>Index Optimization</vt:lpstr>
      <vt:lpstr>Index Heuristics Example</vt:lpstr>
      <vt:lpstr>Typical Query Pattern</vt:lpstr>
      <vt:lpstr>KISS</vt:lpstr>
      <vt:lpstr>Conclusion</vt:lpstr>
      <vt:lpstr>Application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Ben Haley</cp:lastModifiedBy>
  <cp:revision>711</cp:revision>
  <dcterms:modified xsi:type="dcterms:W3CDTF">2009-04-14T19:15:13Z</dcterms:modified>
</cp:coreProperties>
</file>