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8" r:id="rId1"/>
    <p:sldMasterId id="2147483669" r:id="rId2"/>
  </p:sldMasterIdLst>
  <p:notesMasterIdLst>
    <p:notesMasterId r:id="rId19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E757C432-8066-4357-AC3F-DA1FD84E9930}">
  <a:tblStyle styleId="{E757C432-8066-4357-AC3F-DA1FD84E9930}" styleName="Table_0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4461" autoAdjust="0"/>
  </p:normalViewPr>
  <p:slideViewPr>
    <p:cSldViewPr snapToGrid="0" snapToObjects="1">
      <p:cViewPr varScale="1">
        <p:scale>
          <a:sx n="98" d="100"/>
          <a:sy n="98" d="100"/>
        </p:scale>
        <p:origin x="-1840" y="-11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1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1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1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1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1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1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1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1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100" b="0" i="0" u="none" strike="noStrike" cap="none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4003476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71" name="Shape 2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lang="en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Shape 2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0" name="Shape 2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lang="en" sz="1100" b="0" i="0" u="none" strike="noStrike" cap="none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90" name="Shape 2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Shape 31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11" name="Shape 3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Shape 3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1" name="Shape 3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Shape 3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68" name="Shape 3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Shape 3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1" name="Shape 3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endParaRPr sz="800" b="0" i="0" u="none" strike="noStrike" cap="none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2"/>
              </a:buClr>
              <a:buSzPct val="137500"/>
              <a:buFont typeface="Arial"/>
              <a:buNone/>
            </a:pPr>
            <a:endParaRPr lang="en" sz="800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lang="en" sz="800" b="0" i="0" u="none" strike="noStrike" cap="none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lang="en" dirty="0">
              <a:highlight>
                <a:srgbClr val="FF0000"/>
              </a:highlight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8" name="Shape 2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34" name="Shape 2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endParaRPr sz="1400" b="0" i="0" u="none" strike="noStrike" cap="none" dirty="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80700" y="2651100"/>
            <a:ext cx="8982599" cy="24117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Raleway"/>
              <a:buNone/>
              <a:defRPr sz="42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 indent="0">
              <a:spcBef>
                <a:spcPts val="0"/>
              </a:spcBef>
              <a:buClr>
                <a:schemeClr val="dk2"/>
              </a:buClr>
              <a:buFont typeface="Raleway"/>
              <a:buNone/>
              <a:defRPr sz="42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 indent="0">
              <a:spcBef>
                <a:spcPts val="0"/>
              </a:spcBef>
              <a:buClr>
                <a:schemeClr val="dk2"/>
              </a:buClr>
              <a:buFont typeface="Raleway"/>
              <a:buNone/>
              <a:defRPr sz="42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 indent="0">
              <a:spcBef>
                <a:spcPts val="0"/>
              </a:spcBef>
              <a:buClr>
                <a:schemeClr val="dk2"/>
              </a:buClr>
              <a:buFont typeface="Raleway"/>
              <a:buNone/>
              <a:defRPr sz="42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 indent="0">
              <a:spcBef>
                <a:spcPts val="0"/>
              </a:spcBef>
              <a:buClr>
                <a:schemeClr val="dk2"/>
              </a:buClr>
              <a:buFont typeface="Raleway"/>
              <a:buNone/>
              <a:defRPr sz="42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 indent="0">
              <a:spcBef>
                <a:spcPts val="0"/>
              </a:spcBef>
              <a:buClr>
                <a:schemeClr val="dk2"/>
              </a:buClr>
              <a:buFont typeface="Raleway"/>
              <a:buNone/>
              <a:defRPr sz="42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 indent="0">
              <a:spcBef>
                <a:spcPts val="0"/>
              </a:spcBef>
              <a:buClr>
                <a:schemeClr val="dk2"/>
              </a:buClr>
              <a:buFont typeface="Raleway"/>
              <a:buNone/>
              <a:defRPr sz="42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 indent="0">
              <a:spcBef>
                <a:spcPts val="0"/>
              </a:spcBef>
              <a:buClr>
                <a:schemeClr val="dk2"/>
              </a:buClr>
              <a:buFont typeface="Raleway"/>
              <a:buNone/>
              <a:defRPr sz="42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 indent="0">
              <a:spcBef>
                <a:spcPts val="0"/>
              </a:spcBef>
              <a:buClr>
                <a:schemeClr val="dk2"/>
              </a:buClr>
              <a:buFont typeface="Raleway"/>
              <a:buNone/>
              <a:defRPr sz="42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Source Sans Pro"/>
              <a:buNone/>
              <a:defRPr sz="24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Source Sans Pro"/>
              <a:buNone/>
              <a:defRPr sz="24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Source Sans Pro"/>
              <a:buNone/>
              <a:defRPr sz="24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Source Sans Pro"/>
              <a:buNone/>
              <a:defRPr sz="24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Source Sans Pro"/>
              <a:buNone/>
              <a:defRPr sz="24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Source Sans Pro"/>
              <a:buNone/>
              <a:defRPr sz="24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Source Sans Pro"/>
              <a:buNone/>
              <a:defRPr sz="24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Source Sans Pro"/>
              <a:buNone/>
              <a:defRPr sz="24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Source Sans Pro"/>
              <a:buNone/>
              <a:defRPr sz="24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497999" y="4688757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>
            <a:off x="80700" y="2651100"/>
            <a:ext cx="8982599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311700" y="743000"/>
            <a:ext cx="8520599" cy="200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Source Sans Pro"/>
              <a:buNone/>
              <a:defRPr sz="12000" b="1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indent="0" algn="ctr">
              <a:spcBef>
                <a:spcPts val="0"/>
              </a:spcBef>
              <a:buClr>
                <a:schemeClr val="dk2"/>
              </a:buClr>
              <a:buFont typeface="Source Sans Pro"/>
              <a:buNone/>
              <a:defRPr sz="12000" b="1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indent="0" algn="ctr">
              <a:spcBef>
                <a:spcPts val="0"/>
              </a:spcBef>
              <a:buClr>
                <a:schemeClr val="dk2"/>
              </a:buClr>
              <a:buFont typeface="Source Sans Pro"/>
              <a:buNone/>
              <a:defRPr sz="12000" b="1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indent="0" algn="ctr">
              <a:spcBef>
                <a:spcPts val="0"/>
              </a:spcBef>
              <a:buClr>
                <a:schemeClr val="dk2"/>
              </a:buClr>
              <a:buFont typeface="Source Sans Pro"/>
              <a:buNone/>
              <a:defRPr sz="12000" b="1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indent="0" algn="ctr">
              <a:spcBef>
                <a:spcPts val="0"/>
              </a:spcBef>
              <a:buClr>
                <a:schemeClr val="dk2"/>
              </a:buClr>
              <a:buFont typeface="Source Sans Pro"/>
              <a:buNone/>
              <a:defRPr sz="12000" b="1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indent="0" algn="ctr">
              <a:spcBef>
                <a:spcPts val="0"/>
              </a:spcBef>
              <a:buClr>
                <a:schemeClr val="dk2"/>
              </a:buClr>
              <a:buFont typeface="Source Sans Pro"/>
              <a:buNone/>
              <a:defRPr sz="12000" b="1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indent="0" algn="ctr">
              <a:spcBef>
                <a:spcPts val="0"/>
              </a:spcBef>
              <a:buClr>
                <a:schemeClr val="dk2"/>
              </a:buClr>
              <a:buFont typeface="Source Sans Pro"/>
              <a:buNone/>
              <a:defRPr sz="12000" b="1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indent="0" algn="ctr">
              <a:spcBef>
                <a:spcPts val="0"/>
              </a:spcBef>
              <a:buClr>
                <a:schemeClr val="dk2"/>
              </a:buClr>
              <a:buFont typeface="Source Sans Pro"/>
              <a:buNone/>
              <a:defRPr sz="12000" b="1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indent="0" algn="ctr">
              <a:spcBef>
                <a:spcPts val="0"/>
              </a:spcBef>
              <a:buClr>
                <a:schemeClr val="dk2"/>
              </a:buClr>
              <a:buFont typeface="Source Sans Pro"/>
              <a:buNone/>
              <a:defRPr sz="12000" b="1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311700" y="2845181"/>
            <a:ext cx="8520599" cy="130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Source Sans Pro"/>
              <a:buNone/>
              <a:defRPr sz="18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Source Sans Pro"/>
              <a:buNone/>
              <a:defRPr sz="14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Source Sans Pro"/>
              <a:buNone/>
              <a:defRPr sz="14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Source Sans Pro"/>
              <a:buNone/>
              <a:defRPr sz="14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Source Sans Pro"/>
              <a:buNone/>
              <a:defRPr sz="14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Source Sans Pro"/>
              <a:buNone/>
              <a:defRPr sz="14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Source Sans Pro"/>
              <a:buNone/>
              <a:defRPr sz="14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Source Sans Pro"/>
              <a:buNone/>
              <a:defRPr sz="14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Source Sans Pro"/>
              <a:buNone/>
              <a:defRPr sz="14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97999" y="4688757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497999" y="4688757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623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 indent="0">
              <a:spcBef>
                <a:spcPts val="0"/>
              </a:spcBef>
              <a:buClr>
                <a:schemeClr val="dk2"/>
              </a:buClr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 indent="0">
              <a:spcBef>
                <a:spcPts val="0"/>
              </a:spcBef>
              <a:buClr>
                <a:schemeClr val="dk2"/>
              </a:buClr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 indent="0">
              <a:spcBef>
                <a:spcPts val="0"/>
              </a:spcBef>
              <a:buClr>
                <a:schemeClr val="dk2"/>
              </a:buClr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 indent="0">
              <a:spcBef>
                <a:spcPts val="0"/>
              </a:spcBef>
              <a:buClr>
                <a:schemeClr val="dk2"/>
              </a:buClr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 indent="0">
              <a:spcBef>
                <a:spcPts val="0"/>
              </a:spcBef>
              <a:buClr>
                <a:schemeClr val="dk2"/>
              </a:buClr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 indent="0">
              <a:spcBef>
                <a:spcPts val="0"/>
              </a:spcBef>
              <a:buClr>
                <a:schemeClr val="dk2"/>
              </a:buClr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 indent="0">
              <a:spcBef>
                <a:spcPts val="0"/>
              </a:spcBef>
              <a:buClr>
                <a:schemeClr val="dk2"/>
              </a:buClr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 indent="0">
              <a:spcBef>
                <a:spcPts val="0"/>
              </a:spcBef>
              <a:buClr>
                <a:schemeClr val="dk2"/>
              </a:buClr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sz="18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sz="14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sz="14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sz="14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sz="14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sz="14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sz="14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sz="14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sz="14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8497999" y="4688757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/>
        </p:nvSpPr>
        <p:spPr>
          <a:xfrm>
            <a:off x="80700" y="2651100"/>
            <a:ext cx="8982599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485875" y="1714500"/>
            <a:ext cx="8183700" cy="78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Raleway"/>
              <a:buNone/>
              <a:defRPr sz="36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 indent="0">
              <a:spcBef>
                <a:spcPts val="0"/>
              </a:spcBef>
              <a:buClr>
                <a:schemeClr val="dk2"/>
              </a:buClr>
              <a:buFont typeface="Raleway"/>
              <a:buNone/>
              <a:defRPr sz="36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 indent="0">
              <a:spcBef>
                <a:spcPts val="0"/>
              </a:spcBef>
              <a:buClr>
                <a:schemeClr val="dk2"/>
              </a:buClr>
              <a:buFont typeface="Raleway"/>
              <a:buNone/>
              <a:defRPr sz="36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 indent="0">
              <a:spcBef>
                <a:spcPts val="0"/>
              </a:spcBef>
              <a:buClr>
                <a:schemeClr val="dk2"/>
              </a:buClr>
              <a:buFont typeface="Raleway"/>
              <a:buNone/>
              <a:defRPr sz="36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 indent="0">
              <a:spcBef>
                <a:spcPts val="0"/>
              </a:spcBef>
              <a:buClr>
                <a:schemeClr val="dk2"/>
              </a:buClr>
              <a:buFont typeface="Raleway"/>
              <a:buNone/>
              <a:defRPr sz="36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 indent="0">
              <a:spcBef>
                <a:spcPts val="0"/>
              </a:spcBef>
              <a:buClr>
                <a:schemeClr val="dk2"/>
              </a:buClr>
              <a:buFont typeface="Raleway"/>
              <a:buNone/>
              <a:defRPr sz="36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 indent="0">
              <a:spcBef>
                <a:spcPts val="0"/>
              </a:spcBef>
              <a:buClr>
                <a:schemeClr val="dk2"/>
              </a:buClr>
              <a:buFont typeface="Raleway"/>
              <a:buNone/>
              <a:defRPr sz="36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 indent="0">
              <a:spcBef>
                <a:spcPts val="0"/>
              </a:spcBef>
              <a:buClr>
                <a:schemeClr val="dk2"/>
              </a:buClr>
              <a:buFont typeface="Raleway"/>
              <a:buNone/>
              <a:defRPr sz="36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 indent="0">
              <a:spcBef>
                <a:spcPts val="0"/>
              </a:spcBef>
              <a:buClr>
                <a:schemeClr val="dk2"/>
              </a:buClr>
              <a:buFont typeface="Raleway"/>
              <a:buNone/>
              <a:defRPr sz="36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8497999" y="4688757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623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 indent="0">
              <a:spcBef>
                <a:spcPts val="0"/>
              </a:spcBef>
              <a:buClr>
                <a:schemeClr val="dk2"/>
              </a:buClr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 indent="0">
              <a:spcBef>
                <a:spcPts val="0"/>
              </a:spcBef>
              <a:buClr>
                <a:schemeClr val="dk2"/>
              </a:buClr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 indent="0">
              <a:spcBef>
                <a:spcPts val="0"/>
              </a:spcBef>
              <a:buClr>
                <a:schemeClr val="dk2"/>
              </a:buClr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 indent="0">
              <a:spcBef>
                <a:spcPts val="0"/>
              </a:spcBef>
              <a:buClr>
                <a:schemeClr val="dk2"/>
              </a:buClr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 indent="0">
              <a:spcBef>
                <a:spcPts val="0"/>
              </a:spcBef>
              <a:buClr>
                <a:schemeClr val="dk2"/>
              </a:buClr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 indent="0">
              <a:spcBef>
                <a:spcPts val="0"/>
              </a:spcBef>
              <a:buClr>
                <a:schemeClr val="dk2"/>
              </a:buClr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 indent="0">
              <a:spcBef>
                <a:spcPts val="0"/>
              </a:spcBef>
              <a:buClr>
                <a:schemeClr val="dk2"/>
              </a:buClr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 indent="0">
              <a:spcBef>
                <a:spcPts val="0"/>
              </a:spcBef>
              <a:buClr>
                <a:schemeClr val="dk2"/>
              </a:buClr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898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sz="14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sz="12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sz="12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sz="12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sz="12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sz="12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sz="12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sz="12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sz="12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898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sz="14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sz="12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sz="12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sz="12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sz="12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sz="12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sz="12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sz="12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sz="12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8497999" y="4688757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623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 indent="0">
              <a:spcBef>
                <a:spcPts val="0"/>
              </a:spcBef>
              <a:buClr>
                <a:schemeClr val="dk2"/>
              </a:buClr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 indent="0">
              <a:spcBef>
                <a:spcPts val="0"/>
              </a:spcBef>
              <a:buClr>
                <a:schemeClr val="dk2"/>
              </a:buClr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 indent="0">
              <a:spcBef>
                <a:spcPts val="0"/>
              </a:spcBef>
              <a:buClr>
                <a:schemeClr val="dk2"/>
              </a:buClr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 indent="0">
              <a:spcBef>
                <a:spcPts val="0"/>
              </a:spcBef>
              <a:buClr>
                <a:schemeClr val="dk2"/>
              </a:buClr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 indent="0">
              <a:spcBef>
                <a:spcPts val="0"/>
              </a:spcBef>
              <a:buClr>
                <a:schemeClr val="dk2"/>
              </a:buClr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 indent="0">
              <a:spcBef>
                <a:spcPts val="0"/>
              </a:spcBef>
              <a:buClr>
                <a:schemeClr val="dk2"/>
              </a:buClr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 indent="0">
              <a:spcBef>
                <a:spcPts val="0"/>
              </a:spcBef>
              <a:buClr>
                <a:schemeClr val="dk2"/>
              </a:buClr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 indent="0">
              <a:spcBef>
                <a:spcPts val="0"/>
              </a:spcBef>
              <a:buClr>
                <a:schemeClr val="dk2"/>
              </a:buClr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8497999" y="4688757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Raleway"/>
              <a:buNone/>
              <a:defRPr sz="24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 indent="0">
              <a:spcBef>
                <a:spcPts val="0"/>
              </a:spcBef>
              <a:buClr>
                <a:schemeClr val="dk2"/>
              </a:buClr>
              <a:buFont typeface="Raleway"/>
              <a:buNone/>
              <a:defRPr sz="24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 indent="0">
              <a:spcBef>
                <a:spcPts val="0"/>
              </a:spcBef>
              <a:buClr>
                <a:schemeClr val="dk2"/>
              </a:buClr>
              <a:buFont typeface="Raleway"/>
              <a:buNone/>
              <a:defRPr sz="24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 indent="0">
              <a:spcBef>
                <a:spcPts val="0"/>
              </a:spcBef>
              <a:buClr>
                <a:schemeClr val="dk2"/>
              </a:buClr>
              <a:buFont typeface="Raleway"/>
              <a:buNone/>
              <a:defRPr sz="24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 indent="0">
              <a:spcBef>
                <a:spcPts val="0"/>
              </a:spcBef>
              <a:buClr>
                <a:schemeClr val="dk2"/>
              </a:buClr>
              <a:buFont typeface="Raleway"/>
              <a:buNone/>
              <a:defRPr sz="24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 indent="0">
              <a:spcBef>
                <a:spcPts val="0"/>
              </a:spcBef>
              <a:buClr>
                <a:schemeClr val="dk2"/>
              </a:buClr>
              <a:buFont typeface="Raleway"/>
              <a:buNone/>
              <a:defRPr sz="24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 indent="0">
              <a:spcBef>
                <a:spcPts val="0"/>
              </a:spcBef>
              <a:buClr>
                <a:schemeClr val="dk2"/>
              </a:buClr>
              <a:buFont typeface="Raleway"/>
              <a:buNone/>
              <a:defRPr sz="24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 indent="0">
              <a:spcBef>
                <a:spcPts val="0"/>
              </a:spcBef>
              <a:buClr>
                <a:schemeClr val="dk2"/>
              </a:buClr>
              <a:buFont typeface="Raleway"/>
              <a:buNone/>
              <a:defRPr sz="24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 indent="0">
              <a:spcBef>
                <a:spcPts val="0"/>
              </a:spcBef>
              <a:buClr>
                <a:schemeClr val="dk2"/>
              </a:buClr>
              <a:buFont typeface="Raleway"/>
              <a:buNone/>
              <a:defRPr sz="24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sz="12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sz="12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sz="12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sz="12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sz="12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sz="12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sz="12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sz="12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sz="12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8497999" y="4688757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2"/>
        </a:soli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leway"/>
              <a:buNone/>
              <a:defRPr sz="4800" b="1" i="0" u="none" strike="noStrike" cap="none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 indent="0">
              <a:spcBef>
                <a:spcPts val="0"/>
              </a:spcBef>
              <a:buClr>
                <a:schemeClr val="lt1"/>
              </a:buClr>
              <a:buFont typeface="Raleway"/>
              <a:buNone/>
              <a:defRPr sz="4800" b="1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 indent="0">
              <a:spcBef>
                <a:spcPts val="0"/>
              </a:spcBef>
              <a:buClr>
                <a:schemeClr val="lt1"/>
              </a:buClr>
              <a:buFont typeface="Raleway"/>
              <a:buNone/>
              <a:defRPr sz="4800" b="1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 indent="0">
              <a:spcBef>
                <a:spcPts val="0"/>
              </a:spcBef>
              <a:buClr>
                <a:schemeClr val="lt1"/>
              </a:buClr>
              <a:buFont typeface="Raleway"/>
              <a:buNone/>
              <a:defRPr sz="4800" b="1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 indent="0">
              <a:spcBef>
                <a:spcPts val="0"/>
              </a:spcBef>
              <a:buClr>
                <a:schemeClr val="lt1"/>
              </a:buClr>
              <a:buFont typeface="Raleway"/>
              <a:buNone/>
              <a:defRPr sz="4800" b="1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 indent="0">
              <a:spcBef>
                <a:spcPts val="0"/>
              </a:spcBef>
              <a:buClr>
                <a:schemeClr val="lt1"/>
              </a:buClr>
              <a:buFont typeface="Raleway"/>
              <a:buNone/>
              <a:defRPr sz="4800" b="1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 indent="0">
              <a:spcBef>
                <a:spcPts val="0"/>
              </a:spcBef>
              <a:buClr>
                <a:schemeClr val="lt1"/>
              </a:buClr>
              <a:buFont typeface="Raleway"/>
              <a:buNone/>
              <a:defRPr sz="4800" b="1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 indent="0">
              <a:spcBef>
                <a:spcPts val="0"/>
              </a:spcBef>
              <a:buClr>
                <a:schemeClr val="lt1"/>
              </a:buClr>
              <a:buFont typeface="Raleway"/>
              <a:buNone/>
              <a:defRPr sz="4800" b="1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 indent="0">
              <a:spcBef>
                <a:spcPts val="0"/>
              </a:spcBef>
              <a:buClr>
                <a:schemeClr val="lt1"/>
              </a:buClr>
              <a:buFont typeface="Raleway"/>
              <a:buNone/>
              <a:defRPr sz="4800" b="1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8497999" y="4688757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/>
        </p:nvSpPr>
        <p:spPr>
          <a:xfrm>
            <a:off x="4636800" y="80700"/>
            <a:ext cx="4426498" cy="498209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83" name="Shape 83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265500" y="1181700"/>
            <a:ext cx="4045198" cy="153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Raleway"/>
              <a:buNone/>
              <a:defRPr sz="38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 indent="0" algn="ctr">
              <a:spcBef>
                <a:spcPts val="0"/>
              </a:spcBef>
              <a:buClr>
                <a:schemeClr val="dk2"/>
              </a:buClr>
              <a:buFont typeface="Raleway"/>
              <a:buNone/>
              <a:defRPr sz="3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 indent="0" algn="ctr">
              <a:spcBef>
                <a:spcPts val="0"/>
              </a:spcBef>
              <a:buClr>
                <a:schemeClr val="dk2"/>
              </a:buClr>
              <a:buFont typeface="Raleway"/>
              <a:buNone/>
              <a:defRPr sz="3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 indent="0" algn="ctr">
              <a:spcBef>
                <a:spcPts val="0"/>
              </a:spcBef>
              <a:buClr>
                <a:schemeClr val="dk2"/>
              </a:buClr>
              <a:buFont typeface="Raleway"/>
              <a:buNone/>
              <a:defRPr sz="3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 indent="0" algn="ctr">
              <a:spcBef>
                <a:spcPts val="0"/>
              </a:spcBef>
              <a:buClr>
                <a:schemeClr val="dk2"/>
              </a:buClr>
              <a:buFont typeface="Raleway"/>
              <a:buNone/>
              <a:defRPr sz="3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 indent="0" algn="ctr">
              <a:spcBef>
                <a:spcPts val="0"/>
              </a:spcBef>
              <a:buClr>
                <a:schemeClr val="dk2"/>
              </a:buClr>
              <a:buFont typeface="Raleway"/>
              <a:buNone/>
              <a:defRPr sz="3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 indent="0" algn="ctr">
              <a:spcBef>
                <a:spcPts val="0"/>
              </a:spcBef>
              <a:buClr>
                <a:schemeClr val="dk2"/>
              </a:buClr>
              <a:buFont typeface="Raleway"/>
              <a:buNone/>
              <a:defRPr sz="3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 indent="0" algn="ctr">
              <a:spcBef>
                <a:spcPts val="0"/>
              </a:spcBef>
              <a:buClr>
                <a:schemeClr val="dk2"/>
              </a:buClr>
              <a:buFont typeface="Raleway"/>
              <a:buNone/>
              <a:defRPr sz="3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 indent="0" algn="ctr">
              <a:spcBef>
                <a:spcPts val="0"/>
              </a:spcBef>
              <a:buClr>
                <a:schemeClr val="dk2"/>
              </a:buClr>
              <a:buFont typeface="Raleway"/>
              <a:buNone/>
              <a:defRPr sz="3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subTitle" idx="1"/>
          </p:nvPr>
        </p:nvSpPr>
        <p:spPr>
          <a:xfrm>
            <a:off x="265500" y="2769000"/>
            <a:ext cx="4045198" cy="1345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Source Sans Pro"/>
              <a:buNone/>
              <a:defRPr sz="21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Source Sans Pro"/>
              <a:buNone/>
              <a:defRPr sz="21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Source Sans Pro"/>
              <a:buNone/>
              <a:defRPr sz="21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Source Sans Pro"/>
              <a:buNone/>
              <a:defRPr sz="21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Source Sans Pro"/>
              <a:buNone/>
              <a:defRPr sz="21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Source Sans Pro"/>
              <a:buNone/>
              <a:defRPr sz="21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Source Sans Pro"/>
              <a:buNone/>
              <a:defRPr sz="21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Source Sans Pro"/>
              <a:buNone/>
              <a:defRPr sz="21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Source Sans Pro"/>
              <a:buNone/>
              <a:defRPr sz="21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Source Sans Pro"/>
              <a:buNone/>
              <a:defRPr sz="18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Source Sans Pro"/>
              <a:buNone/>
              <a:defRPr sz="14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Source Sans Pro"/>
              <a:buNone/>
              <a:defRPr sz="14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Source Sans Pro"/>
              <a:buNone/>
              <a:defRPr sz="14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Source Sans Pro"/>
              <a:buNone/>
              <a:defRPr sz="14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Source Sans Pro"/>
              <a:buNone/>
              <a:defRPr sz="14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Source Sans Pro"/>
              <a:buNone/>
              <a:defRPr sz="14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Source Sans Pro"/>
              <a:buNone/>
              <a:defRPr sz="14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Source Sans Pro"/>
              <a:buNone/>
              <a:defRPr sz="14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8497999" y="4688757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Source Sans Pro"/>
              <a:buNone/>
              <a:defRPr sz="21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sz="14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sz="14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sz="14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sz="14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sz="14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sz="14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sz="14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sz="14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sldNum" idx="12"/>
          </p:nvPr>
        </p:nvSpPr>
        <p:spPr>
          <a:xfrm>
            <a:off x="8497999" y="4688757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623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 indent="0">
              <a:spcBef>
                <a:spcPts val="0"/>
              </a:spcBef>
              <a:buClr>
                <a:schemeClr val="dk2"/>
              </a:buClr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 indent="0">
              <a:spcBef>
                <a:spcPts val="0"/>
              </a:spcBef>
              <a:buClr>
                <a:schemeClr val="dk2"/>
              </a:buClr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 indent="0">
              <a:spcBef>
                <a:spcPts val="0"/>
              </a:spcBef>
              <a:buClr>
                <a:schemeClr val="dk2"/>
              </a:buClr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 indent="0">
              <a:spcBef>
                <a:spcPts val="0"/>
              </a:spcBef>
              <a:buClr>
                <a:schemeClr val="dk2"/>
              </a:buClr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 indent="0">
              <a:spcBef>
                <a:spcPts val="0"/>
              </a:spcBef>
              <a:buClr>
                <a:schemeClr val="dk2"/>
              </a:buClr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 indent="0">
              <a:spcBef>
                <a:spcPts val="0"/>
              </a:spcBef>
              <a:buClr>
                <a:schemeClr val="dk2"/>
              </a:buClr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 indent="0">
              <a:spcBef>
                <a:spcPts val="0"/>
              </a:spcBef>
              <a:buClr>
                <a:schemeClr val="dk2"/>
              </a:buClr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 indent="0">
              <a:spcBef>
                <a:spcPts val="0"/>
              </a:spcBef>
              <a:buClr>
                <a:schemeClr val="dk2"/>
              </a:buClr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sz="18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sz="14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sz="14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sz="14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sz="14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sz="14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sz="14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sz="14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sz="14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8497999" y="4688757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/>
        </p:nvSpPr>
        <p:spPr>
          <a:xfrm>
            <a:off x="80700" y="2651100"/>
            <a:ext cx="8982599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311700" y="743000"/>
            <a:ext cx="8520599" cy="20063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Source Sans Pro"/>
              <a:buNone/>
              <a:defRPr sz="12000" b="1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indent="0" algn="ctr">
              <a:spcBef>
                <a:spcPts val="0"/>
              </a:spcBef>
              <a:buClr>
                <a:schemeClr val="dk2"/>
              </a:buClr>
              <a:buFont typeface="Source Sans Pro"/>
              <a:buNone/>
              <a:defRPr sz="12000" b="1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indent="0" algn="ctr">
              <a:spcBef>
                <a:spcPts val="0"/>
              </a:spcBef>
              <a:buClr>
                <a:schemeClr val="dk2"/>
              </a:buClr>
              <a:buFont typeface="Source Sans Pro"/>
              <a:buNone/>
              <a:defRPr sz="12000" b="1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indent="0" algn="ctr">
              <a:spcBef>
                <a:spcPts val="0"/>
              </a:spcBef>
              <a:buClr>
                <a:schemeClr val="dk2"/>
              </a:buClr>
              <a:buFont typeface="Source Sans Pro"/>
              <a:buNone/>
              <a:defRPr sz="12000" b="1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indent="0" algn="ctr">
              <a:spcBef>
                <a:spcPts val="0"/>
              </a:spcBef>
              <a:buClr>
                <a:schemeClr val="dk2"/>
              </a:buClr>
              <a:buFont typeface="Source Sans Pro"/>
              <a:buNone/>
              <a:defRPr sz="12000" b="1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indent="0" algn="ctr">
              <a:spcBef>
                <a:spcPts val="0"/>
              </a:spcBef>
              <a:buClr>
                <a:schemeClr val="dk2"/>
              </a:buClr>
              <a:buFont typeface="Source Sans Pro"/>
              <a:buNone/>
              <a:defRPr sz="12000" b="1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indent="0" algn="ctr">
              <a:spcBef>
                <a:spcPts val="0"/>
              </a:spcBef>
              <a:buClr>
                <a:schemeClr val="dk2"/>
              </a:buClr>
              <a:buFont typeface="Source Sans Pro"/>
              <a:buNone/>
              <a:defRPr sz="12000" b="1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indent="0" algn="ctr">
              <a:spcBef>
                <a:spcPts val="0"/>
              </a:spcBef>
              <a:buClr>
                <a:schemeClr val="dk2"/>
              </a:buClr>
              <a:buFont typeface="Source Sans Pro"/>
              <a:buNone/>
              <a:defRPr sz="12000" b="1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indent="0" algn="ctr">
              <a:spcBef>
                <a:spcPts val="0"/>
              </a:spcBef>
              <a:buClr>
                <a:schemeClr val="dk2"/>
              </a:buClr>
              <a:buFont typeface="Source Sans Pro"/>
              <a:buNone/>
              <a:defRPr sz="12000" b="1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311700" y="2845181"/>
            <a:ext cx="8520599" cy="130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Source Sans Pro"/>
              <a:buNone/>
              <a:defRPr sz="18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Source Sans Pro"/>
              <a:buNone/>
              <a:defRPr sz="14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Source Sans Pro"/>
              <a:buNone/>
              <a:defRPr sz="14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Source Sans Pro"/>
              <a:buNone/>
              <a:defRPr sz="14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Source Sans Pro"/>
              <a:buNone/>
              <a:defRPr sz="14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Source Sans Pro"/>
              <a:buNone/>
              <a:defRPr sz="14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Source Sans Pro"/>
              <a:buNone/>
              <a:defRPr sz="14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Source Sans Pro"/>
              <a:buNone/>
              <a:defRPr sz="14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Source Sans Pro"/>
              <a:buNone/>
              <a:defRPr sz="14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sldNum" idx="12"/>
          </p:nvPr>
        </p:nvSpPr>
        <p:spPr>
          <a:xfrm>
            <a:off x="8497999" y="4688757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80700" y="2651100"/>
            <a:ext cx="8982599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85875" y="1714500"/>
            <a:ext cx="8183700" cy="78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Raleway"/>
              <a:buNone/>
              <a:defRPr sz="36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 indent="0">
              <a:spcBef>
                <a:spcPts val="0"/>
              </a:spcBef>
              <a:buClr>
                <a:schemeClr val="dk2"/>
              </a:buClr>
              <a:buFont typeface="Raleway"/>
              <a:buNone/>
              <a:defRPr sz="36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 indent="0">
              <a:spcBef>
                <a:spcPts val="0"/>
              </a:spcBef>
              <a:buClr>
                <a:schemeClr val="dk2"/>
              </a:buClr>
              <a:buFont typeface="Raleway"/>
              <a:buNone/>
              <a:defRPr sz="36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 indent="0">
              <a:spcBef>
                <a:spcPts val="0"/>
              </a:spcBef>
              <a:buClr>
                <a:schemeClr val="dk2"/>
              </a:buClr>
              <a:buFont typeface="Raleway"/>
              <a:buNone/>
              <a:defRPr sz="36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 indent="0">
              <a:spcBef>
                <a:spcPts val="0"/>
              </a:spcBef>
              <a:buClr>
                <a:schemeClr val="dk2"/>
              </a:buClr>
              <a:buFont typeface="Raleway"/>
              <a:buNone/>
              <a:defRPr sz="36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 indent="0">
              <a:spcBef>
                <a:spcPts val="0"/>
              </a:spcBef>
              <a:buClr>
                <a:schemeClr val="dk2"/>
              </a:buClr>
              <a:buFont typeface="Raleway"/>
              <a:buNone/>
              <a:defRPr sz="36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 indent="0">
              <a:spcBef>
                <a:spcPts val="0"/>
              </a:spcBef>
              <a:buClr>
                <a:schemeClr val="dk2"/>
              </a:buClr>
              <a:buFont typeface="Raleway"/>
              <a:buNone/>
              <a:defRPr sz="36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 indent="0">
              <a:spcBef>
                <a:spcPts val="0"/>
              </a:spcBef>
              <a:buClr>
                <a:schemeClr val="dk2"/>
              </a:buClr>
              <a:buFont typeface="Raleway"/>
              <a:buNone/>
              <a:defRPr sz="36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 indent="0">
              <a:spcBef>
                <a:spcPts val="0"/>
              </a:spcBef>
              <a:buClr>
                <a:schemeClr val="dk2"/>
              </a:buClr>
              <a:buFont typeface="Raleway"/>
              <a:buNone/>
              <a:defRPr sz="36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8497999" y="4688757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623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 indent="0">
              <a:spcBef>
                <a:spcPts val="0"/>
              </a:spcBef>
              <a:buClr>
                <a:schemeClr val="dk2"/>
              </a:buClr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 indent="0">
              <a:spcBef>
                <a:spcPts val="0"/>
              </a:spcBef>
              <a:buClr>
                <a:schemeClr val="dk2"/>
              </a:buClr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 indent="0">
              <a:spcBef>
                <a:spcPts val="0"/>
              </a:spcBef>
              <a:buClr>
                <a:schemeClr val="dk2"/>
              </a:buClr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 indent="0">
              <a:spcBef>
                <a:spcPts val="0"/>
              </a:spcBef>
              <a:buClr>
                <a:schemeClr val="dk2"/>
              </a:buClr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 indent="0">
              <a:spcBef>
                <a:spcPts val="0"/>
              </a:spcBef>
              <a:buClr>
                <a:schemeClr val="dk2"/>
              </a:buClr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 indent="0">
              <a:spcBef>
                <a:spcPts val="0"/>
              </a:spcBef>
              <a:buClr>
                <a:schemeClr val="dk2"/>
              </a:buClr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 indent="0">
              <a:spcBef>
                <a:spcPts val="0"/>
              </a:spcBef>
              <a:buClr>
                <a:schemeClr val="dk2"/>
              </a:buClr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 indent="0">
              <a:spcBef>
                <a:spcPts val="0"/>
              </a:spcBef>
              <a:buClr>
                <a:schemeClr val="dk2"/>
              </a:buClr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sz="14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sz="12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sz="12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sz="12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sz="12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sz="12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sz="12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sz="12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sz="12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sz="14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sz="12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sz="12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sz="12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sz="12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sz="12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sz="12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sz="12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sz="12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497999" y="4688757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623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 indent="0">
              <a:spcBef>
                <a:spcPts val="0"/>
              </a:spcBef>
              <a:buClr>
                <a:schemeClr val="dk2"/>
              </a:buClr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 indent="0">
              <a:spcBef>
                <a:spcPts val="0"/>
              </a:spcBef>
              <a:buClr>
                <a:schemeClr val="dk2"/>
              </a:buClr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 indent="0">
              <a:spcBef>
                <a:spcPts val="0"/>
              </a:spcBef>
              <a:buClr>
                <a:schemeClr val="dk2"/>
              </a:buClr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 indent="0">
              <a:spcBef>
                <a:spcPts val="0"/>
              </a:spcBef>
              <a:buClr>
                <a:schemeClr val="dk2"/>
              </a:buClr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 indent="0">
              <a:spcBef>
                <a:spcPts val="0"/>
              </a:spcBef>
              <a:buClr>
                <a:schemeClr val="dk2"/>
              </a:buClr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 indent="0">
              <a:spcBef>
                <a:spcPts val="0"/>
              </a:spcBef>
              <a:buClr>
                <a:schemeClr val="dk2"/>
              </a:buClr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 indent="0">
              <a:spcBef>
                <a:spcPts val="0"/>
              </a:spcBef>
              <a:buClr>
                <a:schemeClr val="dk2"/>
              </a:buClr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 indent="0">
              <a:spcBef>
                <a:spcPts val="0"/>
              </a:spcBef>
              <a:buClr>
                <a:schemeClr val="dk2"/>
              </a:buClr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497999" y="4688757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Raleway"/>
              <a:buNone/>
              <a:defRPr sz="24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 indent="0">
              <a:spcBef>
                <a:spcPts val="0"/>
              </a:spcBef>
              <a:buClr>
                <a:schemeClr val="dk2"/>
              </a:buClr>
              <a:buFont typeface="Raleway"/>
              <a:buNone/>
              <a:defRPr sz="24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 indent="0">
              <a:spcBef>
                <a:spcPts val="0"/>
              </a:spcBef>
              <a:buClr>
                <a:schemeClr val="dk2"/>
              </a:buClr>
              <a:buFont typeface="Raleway"/>
              <a:buNone/>
              <a:defRPr sz="24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 indent="0">
              <a:spcBef>
                <a:spcPts val="0"/>
              </a:spcBef>
              <a:buClr>
                <a:schemeClr val="dk2"/>
              </a:buClr>
              <a:buFont typeface="Raleway"/>
              <a:buNone/>
              <a:defRPr sz="24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 indent="0">
              <a:spcBef>
                <a:spcPts val="0"/>
              </a:spcBef>
              <a:buClr>
                <a:schemeClr val="dk2"/>
              </a:buClr>
              <a:buFont typeface="Raleway"/>
              <a:buNone/>
              <a:defRPr sz="24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 indent="0">
              <a:spcBef>
                <a:spcPts val="0"/>
              </a:spcBef>
              <a:buClr>
                <a:schemeClr val="dk2"/>
              </a:buClr>
              <a:buFont typeface="Raleway"/>
              <a:buNone/>
              <a:defRPr sz="24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 indent="0">
              <a:spcBef>
                <a:spcPts val="0"/>
              </a:spcBef>
              <a:buClr>
                <a:schemeClr val="dk2"/>
              </a:buClr>
              <a:buFont typeface="Raleway"/>
              <a:buNone/>
              <a:defRPr sz="24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 indent="0">
              <a:spcBef>
                <a:spcPts val="0"/>
              </a:spcBef>
              <a:buClr>
                <a:schemeClr val="dk2"/>
              </a:buClr>
              <a:buFont typeface="Raleway"/>
              <a:buNone/>
              <a:defRPr sz="24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 indent="0">
              <a:spcBef>
                <a:spcPts val="0"/>
              </a:spcBef>
              <a:buClr>
                <a:schemeClr val="dk2"/>
              </a:buClr>
              <a:buFont typeface="Raleway"/>
              <a:buNone/>
              <a:defRPr sz="24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sz="12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sz="12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sz="12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sz="12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sz="12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sz="12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sz="12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sz="12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sz="12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8497999" y="4688757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2"/>
        </a:solid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leway"/>
              <a:buNone/>
              <a:defRPr sz="4800" b="1" i="0" u="none" strike="noStrike" cap="none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 indent="0">
              <a:spcBef>
                <a:spcPts val="0"/>
              </a:spcBef>
              <a:buClr>
                <a:schemeClr val="lt1"/>
              </a:buClr>
              <a:buFont typeface="Raleway"/>
              <a:buNone/>
              <a:defRPr sz="4800" b="1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 indent="0">
              <a:spcBef>
                <a:spcPts val="0"/>
              </a:spcBef>
              <a:buClr>
                <a:schemeClr val="lt1"/>
              </a:buClr>
              <a:buFont typeface="Raleway"/>
              <a:buNone/>
              <a:defRPr sz="4800" b="1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 indent="0">
              <a:spcBef>
                <a:spcPts val="0"/>
              </a:spcBef>
              <a:buClr>
                <a:schemeClr val="lt1"/>
              </a:buClr>
              <a:buFont typeface="Raleway"/>
              <a:buNone/>
              <a:defRPr sz="4800" b="1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 indent="0">
              <a:spcBef>
                <a:spcPts val="0"/>
              </a:spcBef>
              <a:buClr>
                <a:schemeClr val="lt1"/>
              </a:buClr>
              <a:buFont typeface="Raleway"/>
              <a:buNone/>
              <a:defRPr sz="4800" b="1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 indent="0">
              <a:spcBef>
                <a:spcPts val="0"/>
              </a:spcBef>
              <a:buClr>
                <a:schemeClr val="lt1"/>
              </a:buClr>
              <a:buFont typeface="Raleway"/>
              <a:buNone/>
              <a:defRPr sz="4800" b="1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 indent="0">
              <a:spcBef>
                <a:spcPts val="0"/>
              </a:spcBef>
              <a:buClr>
                <a:schemeClr val="lt1"/>
              </a:buClr>
              <a:buFont typeface="Raleway"/>
              <a:buNone/>
              <a:defRPr sz="4800" b="1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 indent="0">
              <a:spcBef>
                <a:spcPts val="0"/>
              </a:spcBef>
              <a:buClr>
                <a:schemeClr val="lt1"/>
              </a:buClr>
              <a:buFont typeface="Raleway"/>
              <a:buNone/>
              <a:defRPr sz="4800" b="1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 indent="0">
              <a:spcBef>
                <a:spcPts val="0"/>
              </a:spcBef>
              <a:buClr>
                <a:schemeClr val="lt1"/>
              </a:buClr>
              <a:buFont typeface="Raleway"/>
              <a:buNone/>
              <a:defRPr sz="4800" b="1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8497999" y="4688757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4636800" y="80700"/>
            <a:ext cx="4426499" cy="498209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9" name="Shape 3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265500" y="1181700"/>
            <a:ext cx="4045199" cy="153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Raleway"/>
              <a:buNone/>
              <a:defRPr sz="38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 indent="0" algn="ctr">
              <a:spcBef>
                <a:spcPts val="0"/>
              </a:spcBef>
              <a:buClr>
                <a:schemeClr val="dk2"/>
              </a:buClr>
              <a:buFont typeface="Raleway"/>
              <a:buNone/>
              <a:defRPr sz="3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 indent="0" algn="ctr">
              <a:spcBef>
                <a:spcPts val="0"/>
              </a:spcBef>
              <a:buClr>
                <a:schemeClr val="dk2"/>
              </a:buClr>
              <a:buFont typeface="Raleway"/>
              <a:buNone/>
              <a:defRPr sz="3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 indent="0" algn="ctr">
              <a:spcBef>
                <a:spcPts val="0"/>
              </a:spcBef>
              <a:buClr>
                <a:schemeClr val="dk2"/>
              </a:buClr>
              <a:buFont typeface="Raleway"/>
              <a:buNone/>
              <a:defRPr sz="3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 indent="0" algn="ctr">
              <a:spcBef>
                <a:spcPts val="0"/>
              </a:spcBef>
              <a:buClr>
                <a:schemeClr val="dk2"/>
              </a:buClr>
              <a:buFont typeface="Raleway"/>
              <a:buNone/>
              <a:defRPr sz="3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 indent="0" algn="ctr">
              <a:spcBef>
                <a:spcPts val="0"/>
              </a:spcBef>
              <a:buClr>
                <a:schemeClr val="dk2"/>
              </a:buClr>
              <a:buFont typeface="Raleway"/>
              <a:buNone/>
              <a:defRPr sz="3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 indent="0" algn="ctr">
              <a:spcBef>
                <a:spcPts val="0"/>
              </a:spcBef>
              <a:buClr>
                <a:schemeClr val="dk2"/>
              </a:buClr>
              <a:buFont typeface="Raleway"/>
              <a:buNone/>
              <a:defRPr sz="3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 indent="0" algn="ctr">
              <a:spcBef>
                <a:spcPts val="0"/>
              </a:spcBef>
              <a:buClr>
                <a:schemeClr val="dk2"/>
              </a:buClr>
              <a:buFont typeface="Raleway"/>
              <a:buNone/>
              <a:defRPr sz="3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 indent="0" algn="ctr">
              <a:spcBef>
                <a:spcPts val="0"/>
              </a:spcBef>
              <a:buClr>
                <a:schemeClr val="dk2"/>
              </a:buClr>
              <a:buFont typeface="Raleway"/>
              <a:buNone/>
              <a:defRPr sz="3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ubTitle" idx="1"/>
          </p:nvPr>
        </p:nvSpPr>
        <p:spPr>
          <a:xfrm>
            <a:off x="265500" y="2769000"/>
            <a:ext cx="4045199" cy="1345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Source Sans Pro"/>
              <a:buNone/>
              <a:defRPr sz="21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Source Sans Pro"/>
              <a:buNone/>
              <a:defRPr sz="21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Source Sans Pro"/>
              <a:buNone/>
              <a:defRPr sz="21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Source Sans Pro"/>
              <a:buNone/>
              <a:defRPr sz="21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Source Sans Pro"/>
              <a:buNone/>
              <a:defRPr sz="21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Source Sans Pro"/>
              <a:buNone/>
              <a:defRPr sz="21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Source Sans Pro"/>
              <a:buNone/>
              <a:defRPr sz="21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Source Sans Pro"/>
              <a:buNone/>
              <a:defRPr sz="21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Source Sans Pro"/>
              <a:buNone/>
              <a:defRPr sz="21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Source Sans Pro"/>
              <a:buNone/>
              <a:defRPr sz="18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Source Sans Pro"/>
              <a:buNone/>
              <a:defRPr sz="14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Source Sans Pro"/>
              <a:buNone/>
              <a:defRPr sz="14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Source Sans Pro"/>
              <a:buNone/>
              <a:defRPr sz="14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Source Sans Pro"/>
              <a:buNone/>
              <a:defRPr sz="14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Source Sans Pro"/>
              <a:buNone/>
              <a:defRPr sz="14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Source Sans Pro"/>
              <a:buNone/>
              <a:defRPr sz="14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Source Sans Pro"/>
              <a:buNone/>
              <a:defRPr sz="14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Font typeface="Source Sans Pro"/>
              <a:buNone/>
              <a:defRPr sz="1400" b="0" i="0" u="none" strike="noStrike" cap="non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97999" y="4688757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Source Sans Pro"/>
              <a:buNone/>
              <a:defRPr sz="21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sz="14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sz="14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sz="14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sz="14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sz="14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sz="14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sz="14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sz="14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8497999" y="4688757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623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 indent="0">
              <a:spcBef>
                <a:spcPts val="0"/>
              </a:spcBef>
              <a:buClr>
                <a:schemeClr val="dk2"/>
              </a:buClr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 indent="0">
              <a:spcBef>
                <a:spcPts val="0"/>
              </a:spcBef>
              <a:buClr>
                <a:schemeClr val="dk2"/>
              </a:buClr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 indent="0">
              <a:spcBef>
                <a:spcPts val="0"/>
              </a:spcBef>
              <a:buClr>
                <a:schemeClr val="dk2"/>
              </a:buClr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 indent="0">
              <a:spcBef>
                <a:spcPts val="0"/>
              </a:spcBef>
              <a:buClr>
                <a:schemeClr val="dk2"/>
              </a:buClr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 indent="0">
              <a:spcBef>
                <a:spcPts val="0"/>
              </a:spcBef>
              <a:buClr>
                <a:schemeClr val="dk2"/>
              </a:buClr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 indent="0">
              <a:spcBef>
                <a:spcPts val="0"/>
              </a:spcBef>
              <a:buClr>
                <a:schemeClr val="dk2"/>
              </a:buClr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 indent="0">
              <a:spcBef>
                <a:spcPts val="0"/>
              </a:spcBef>
              <a:buClr>
                <a:schemeClr val="dk2"/>
              </a:buClr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 indent="0">
              <a:spcBef>
                <a:spcPts val="0"/>
              </a:spcBef>
              <a:buClr>
                <a:schemeClr val="dk2"/>
              </a:buClr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sz="18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sz="14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sz="14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sz="14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sz="14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sz="14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sz="14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sz="14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sz="14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97999" y="4688757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Source Sans Pro"/>
              <a:buNone/>
            </a:pPr>
            <a:fld id="{00000000-1234-1234-1234-123412341234}" type="slidenum">
              <a:rPr lang="en" sz="10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  <a:endParaRPr lang="en" sz="1000" b="0" i="0" u="none" strike="noStrike" cap="none">
              <a:solidFill>
                <a:schemeClr val="lt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623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Raleway"/>
              <a:buNone/>
              <a:defRPr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 indent="0">
              <a:spcBef>
                <a:spcPts val="0"/>
              </a:spcBef>
              <a:buClr>
                <a:schemeClr val="dk2"/>
              </a:buClr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 indent="0">
              <a:spcBef>
                <a:spcPts val="0"/>
              </a:spcBef>
              <a:buClr>
                <a:schemeClr val="dk2"/>
              </a:buClr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 indent="0">
              <a:spcBef>
                <a:spcPts val="0"/>
              </a:spcBef>
              <a:buClr>
                <a:schemeClr val="dk2"/>
              </a:buClr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 indent="0">
              <a:spcBef>
                <a:spcPts val="0"/>
              </a:spcBef>
              <a:buClr>
                <a:schemeClr val="dk2"/>
              </a:buClr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 indent="0">
              <a:spcBef>
                <a:spcPts val="0"/>
              </a:spcBef>
              <a:buClr>
                <a:schemeClr val="dk2"/>
              </a:buClr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 indent="0">
              <a:spcBef>
                <a:spcPts val="0"/>
              </a:spcBef>
              <a:buClr>
                <a:schemeClr val="dk2"/>
              </a:buClr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 indent="0">
              <a:spcBef>
                <a:spcPts val="0"/>
              </a:spcBef>
              <a:buClr>
                <a:schemeClr val="dk2"/>
              </a:buClr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 indent="0">
              <a:spcBef>
                <a:spcPts val="0"/>
              </a:spcBef>
              <a:buClr>
                <a:schemeClr val="dk2"/>
              </a:buClr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sz="18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sz="14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sz="14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sz="14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sz="14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sz="14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sz="14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sz="14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buNone/>
              <a:defRPr sz="14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8497999" y="4688757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Source Sans Pro"/>
              <a:buNone/>
            </a:pPr>
            <a:fld id="{00000000-1234-1234-1234-123412341234}" type="slidenum">
              <a:rPr lang="en" sz="10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  <a:endParaRPr lang="en" sz="1000" b="0" i="0" u="none" strike="noStrike" cap="none">
              <a:solidFill>
                <a:schemeClr val="lt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illow.com/data-science" TargetMode="External"/><Relationship Id="rId4" Type="http://schemas.openxmlformats.org/officeDocument/2006/relationships/hyperlink" Target="https://www.trulia.com/blog/tech/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Relationship Id="rId7" Type="http://schemas.openxmlformats.org/officeDocument/2006/relationships/image" Target="../media/image10.png"/><Relationship Id="rId8" Type="http://schemas.openxmlformats.org/officeDocument/2006/relationships/image" Target="../media/image11.png"/><Relationship Id="rId9" Type="http://schemas.openxmlformats.org/officeDocument/2006/relationships/image" Target="../media/image12.png"/><Relationship Id="rId10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mlr.org/proceedings/papers/v18/kong12a/kong12a.pdf" TargetMode="External"/><Relationship Id="rId4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ctrTitle"/>
          </p:nvPr>
        </p:nvSpPr>
        <p:spPr>
          <a:xfrm>
            <a:off x="485875" y="35875"/>
            <a:ext cx="8183700" cy="147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Raleway"/>
              <a:buNone/>
            </a:pPr>
            <a:r>
              <a:rPr lang="en"/>
              <a:t>Machine Learning &amp; Data</a:t>
            </a:r>
            <a:r>
              <a:rPr lang="en" sz="42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rPr>
              <a:t> @ Zillow Group</a:t>
            </a:r>
          </a:p>
        </p:txBody>
      </p:sp>
      <p:sp>
        <p:nvSpPr>
          <p:cNvPr id="101" name="Shape 101"/>
          <p:cNvSpPr txBox="1">
            <a:spLocks noGrp="1"/>
          </p:cNvSpPr>
          <p:nvPr>
            <p:ph type="subTitle" idx="1"/>
          </p:nvPr>
        </p:nvSpPr>
        <p:spPr>
          <a:xfrm>
            <a:off x="485875" y="1357075"/>
            <a:ext cx="8183700" cy="86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Source Sans Pro"/>
              <a:buNone/>
            </a:pPr>
            <a:r>
              <a:rPr lang="en" sz="24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Jasjeet Thind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Source Sans Pro"/>
              <a:buNone/>
            </a:pPr>
            <a:r>
              <a:rPr lang="en"/>
              <a:t>Vice President,</a:t>
            </a:r>
            <a:r>
              <a:rPr lang="en" sz="24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Data Science &amp; Engineering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sz="24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@</a:t>
            </a:r>
            <a:r>
              <a:rPr lang="en"/>
              <a:t>J</a:t>
            </a:r>
            <a:r>
              <a:rPr lang="en" sz="24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asjeet</a:t>
            </a:r>
            <a:r>
              <a:rPr lang="en"/>
              <a:t>T</a:t>
            </a:r>
            <a:r>
              <a:rPr lang="en" sz="24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hind</a:t>
            </a:r>
          </a:p>
        </p:txBody>
      </p:sp>
      <p:pic>
        <p:nvPicPr>
          <p:cNvPr id="102" name="Shape 10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905715" y="3167788"/>
            <a:ext cx="1366500" cy="1362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Shape 10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332815" y="3176812"/>
            <a:ext cx="1366499" cy="1362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Shape 10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487270" y="3167788"/>
            <a:ext cx="1375499" cy="1371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Shape 10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32940" y="3192205"/>
            <a:ext cx="1375500" cy="1347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Shape 106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098258" y="3162918"/>
            <a:ext cx="1375500" cy="1375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623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Raleway"/>
              <a:buNone/>
            </a:pPr>
            <a:r>
              <a:rPr lang="en"/>
              <a:t>Gradient Boosting </a:t>
            </a:r>
            <a:r>
              <a:rPr lang="en"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rPr>
              <a:t>Classifier</a:t>
            </a:r>
          </a:p>
        </p:txBody>
      </p:sp>
      <p:sp>
        <p:nvSpPr>
          <p:cNvPr id="274" name="Shape 27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/>
              <a:t>Normalize wedge counts for popular users / properties</a:t>
            </a: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Source Sans Pro"/>
              <a:buNone/>
            </a:pPr>
            <a:r>
              <a:rPr lang="en" sz="18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Prediction for all user / property pairs</a:t>
            </a:r>
          </a:p>
        </p:txBody>
      </p:sp>
      <p:graphicFrame>
        <p:nvGraphicFramePr>
          <p:cNvPr id="275" name="Shape 275"/>
          <p:cNvGraphicFramePr/>
          <p:nvPr>
            <p:extLst>
              <p:ext uri="{D42A27DB-BD31-4B8C-83A1-F6EECF244321}">
                <p14:modId xmlns:p14="http://schemas.microsoft.com/office/powerpoint/2010/main" val="1507542507"/>
              </p:ext>
            </p:extLst>
          </p:nvPr>
        </p:nvGraphicFramePr>
        <p:xfrm>
          <a:off x="6418025" y="1214800"/>
          <a:ext cx="2215225" cy="3505139"/>
        </p:xfrm>
        <a:graphic>
          <a:graphicData uri="http://schemas.openxmlformats.org/drawingml/2006/table">
            <a:tbl>
              <a:tblPr>
                <a:noFill/>
                <a:tableStyleId>{E757C432-8066-4357-AC3F-DA1FD84E9930}</a:tableStyleId>
              </a:tblPr>
              <a:tblGrid>
                <a:gridCol w="2215225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solidFill>
                            <a:srgbClr val="000000"/>
                          </a:solidFill>
                        </a:rPr>
                        <a:t>features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200" u="none" strike="noStrike" cap="none" dirty="0">
                          <a:solidFill>
                            <a:srgbClr val="000000"/>
                          </a:solidFill>
                        </a:rPr>
                        <a:t>wedge00_cnt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200" u="none" strike="noStrike" cap="none" dirty="0">
                          <a:solidFill>
                            <a:srgbClr val="000000"/>
                          </a:solidFill>
                        </a:rPr>
                        <a:t>wedge01_cnt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200" u="none" strike="noStrike" cap="none" dirty="0">
                          <a:solidFill>
                            <a:srgbClr val="000000"/>
                          </a:solidFill>
                        </a:rPr>
                        <a:t>wedge02_cnt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200" u="none" strike="noStrike" cap="none" dirty="0">
                          <a:solidFill>
                            <a:srgbClr val="000000"/>
                          </a:solidFill>
                        </a:rPr>
                        <a:t>wedge03_cnt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200" u="none" strike="noStrike" cap="none" dirty="0">
                          <a:solidFill>
                            <a:srgbClr val="000000"/>
                          </a:solidFill>
                        </a:rPr>
                        <a:t>wedge04_cnt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200" u="none" strike="noStrike" cap="none" dirty="0">
                          <a:solidFill>
                            <a:srgbClr val="000000"/>
                          </a:solidFill>
                        </a:rPr>
                        <a:t>wedge05_cnt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200" u="none" strike="noStrike" cap="none" dirty="0">
                          <a:solidFill>
                            <a:srgbClr val="000000"/>
                          </a:solidFill>
                        </a:rPr>
                        <a:t>wedge06_cnt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200" u="none" strike="noStrike" cap="none" dirty="0">
                          <a:solidFill>
                            <a:srgbClr val="000000"/>
                          </a:solidFill>
                        </a:rPr>
                        <a:t>wedge07_cnt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200" u="none" strike="noStrike" cap="none" dirty="0">
                          <a:solidFill>
                            <a:srgbClr val="000000"/>
                          </a:solidFill>
                        </a:rPr>
                        <a:t>wedge00_norm_cnt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200" u="none" strike="noStrike" cap="none" dirty="0">
                          <a:solidFill>
                            <a:srgbClr val="000000"/>
                          </a:solidFill>
                        </a:rPr>
                        <a:t>wedge01_norm_cnt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200" u="none" strike="noStrike" cap="none" dirty="0">
                          <a:solidFill>
                            <a:srgbClr val="000000"/>
                          </a:solidFill>
                        </a:rPr>
                        <a:t>wedge02_norm_cnt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200" u="none" strike="noStrike" cap="none" dirty="0">
                          <a:solidFill>
                            <a:srgbClr val="000000"/>
                          </a:solidFill>
                        </a:rPr>
                        <a:t>wedge03_norm_cnt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200" u="none" strike="noStrike" cap="none" dirty="0">
                          <a:solidFill>
                            <a:srgbClr val="000000"/>
                          </a:solidFill>
                        </a:rPr>
                        <a:t>wedge04_norm_cnt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200" u="none" strike="noStrike" cap="none" dirty="0">
                          <a:solidFill>
                            <a:srgbClr val="000000"/>
                          </a:solidFill>
                        </a:rPr>
                        <a:t>wedge05_norm_cnt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200" u="none" strike="noStrike" cap="none" dirty="0">
                          <a:solidFill>
                            <a:srgbClr val="000000"/>
                          </a:solidFill>
                        </a:rPr>
                        <a:t>wedge06_norm_cnt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200" u="none" strike="noStrike" cap="none" dirty="0">
                          <a:solidFill>
                            <a:srgbClr val="000000"/>
                          </a:solidFill>
                        </a:rPr>
                        <a:t>wedge07_norm_cnt</a:t>
                      </a: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  <p:graphicFrame>
        <p:nvGraphicFramePr>
          <p:cNvPr id="276" name="Shape 276"/>
          <p:cNvGraphicFramePr/>
          <p:nvPr>
            <p:extLst>
              <p:ext uri="{D42A27DB-BD31-4B8C-83A1-F6EECF244321}">
                <p14:modId xmlns:p14="http://schemas.microsoft.com/office/powerpoint/2010/main" val="3957723962"/>
              </p:ext>
            </p:extLst>
          </p:nvPr>
        </p:nvGraphicFramePr>
        <p:xfrm>
          <a:off x="412150" y="2596425"/>
          <a:ext cx="5573975" cy="792409"/>
        </p:xfrm>
        <a:graphic>
          <a:graphicData uri="http://schemas.openxmlformats.org/drawingml/2006/table">
            <a:tbl>
              <a:tblPr>
                <a:noFill/>
                <a:tableStyleId>{E757C432-8066-4357-AC3F-DA1FD84E9930}</a:tableStyleId>
              </a:tblPr>
              <a:tblGrid>
                <a:gridCol w="3535875"/>
                <a:gridCol w="20381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solidFill>
                            <a:srgbClr val="000000"/>
                          </a:solidFill>
                        </a:rPr>
                        <a:t>Does Stan like the $19M home?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400" u="none" strike="noStrike" cap="none">
                          <a:solidFill>
                            <a:srgbClr val="000000"/>
                          </a:solidFill>
                        </a:rPr>
                        <a:t>features</a:t>
                      </a:r>
                    </a:p>
                  </a:txBody>
                  <a:tcPr marL="91425" marR="91425" marT="91425" marB="91425"/>
                </a:tc>
              </a:tr>
              <a:tr h="3962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200" u="none" strike="noStrike" cap="none" dirty="0">
                          <a:solidFill>
                            <a:srgbClr val="000000"/>
                          </a:solidFill>
                        </a:rPr>
                        <a:t>(uid: Stan, pid: $19M)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200" u="none" strike="noStrike" cap="none" dirty="0">
                          <a:solidFill>
                            <a:srgbClr val="000000"/>
                          </a:solidFill>
                        </a:rPr>
                        <a:t>(see right side)</a:t>
                      </a: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  <p:sp>
        <p:nvSpPr>
          <p:cNvPr id="277" name="Shape 277"/>
          <p:cNvSpPr txBox="1"/>
          <p:nvPr/>
        </p:nvSpPr>
        <p:spPr>
          <a:xfrm>
            <a:off x="7410293" y="4652925"/>
            <a:ext cx="1733700" cy="495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@JasjeetThind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Shape 28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623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Raleway"/>
              <a:buNone/>
            </a:pPr>
            <a:r>
              <a:rPr lang="en"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rPr>
              <a:t>User Profile</a:t>
            </a:r>
          </a:p>
        </p:txBody>
      </p:sp>
      <p:sp>
        <p:nvSpPr>
          <p:cNvPr id="283" name="Shape 28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Source Sans Pro"/>
              <a:buNone/>
            </a:pPr>
            <a:r>
              <a:rPr lang="en" sz="18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Signals - website, mobile app, and search queries</a:t>
            </a: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Source Sans Pro"/>
              <a:buNone/>
            </a:pPr>
            <a:r>
              <a:rPr lang="en" sz="18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Binary classification</a:t>
            </a:r>
          </a:p>
          <a:p>
            <a:pPr marL="457200" marR="0" lvl="0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Source Sans Pro"/>
              <a:buChar char="-"/>
            </a:pPr>
            <a:r>
              <a:rPr lang="en" sz="18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labels (like/dislike) same as </a:t>
            </a:r>
            <a:r>
              <a:rPr lang="en"/>
              <a:t>wedge count</a:t>
            </a:r>
            <a:r>
              <a:rPr lang="en" sz="18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model</a:t>
            </a: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Source Sans Pro"/>
              <a:buNone/>
            </a:pPr>
            <a:endParaRPr sz="1800" b="0" i="0" u="none" strike="noStrike" cap="none">
              <a:solidFill>
                <a:schemeClr val="lt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Source Sans Pro"/>
              <a:buNone/>
            </a:pPr>
            <a:endParaRPr sz="1800" b="0" i="0" u="none" strike="noStrike" cap="none">
              <a:solidFill>
                <a:schemeClr val="lt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Source Sans Pro"/>
              <a:buNone/>
            </a:pPr>
            <a:r>
              <a:rPr lang="en" sz="18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User profile model determines preference scores</a:t>
            </a: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Source Sans Pro"/>
              <a:buNone/>
            </a:pPr>
            <a:endParaRPr sz="1800" b="0" i="0" u="none" strike="noStrike" cap="none">
              <a:solidFill>
                <a:schemeClr val="lt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Source Sans Pro"/>
              <a:buNone/>
            </a:pPr>
            <a:endParaRPr sz="1800" b="0" i="0" u="none" strike="noStrike" cap="none">
              <a:solidFill>
                <a:schemeClr val="lt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graphicFrame>
        <p:nvGraphicFramePr>
          <p:cNvPr id="284" name="Shape 284"/>
          <p:cNvGraphicFramePr/>
          <p:nvPr>
            <p:extLst>
              <p:ext uri="{D42A27DB-BD31-4B8C-83A1-F6EECF244321}">
                <p14:modId xmlns:p14="http://schemas.microsoft.com/office/powerpoint/2010/main" val="4038636144"/>
              </p:ext>
            </p:extLst>
          </p:nvPr>
        </p:nvGraphicFramePr>
        <p:xfrm>
          <a:off x="5908834" y="1229375"/>
          <a:ext cx="3021266" cy="3032560"/>
        </p:xfrm>
        <a:graphic>
          <a:graphicData uri="http://schemas.openxmlformats.org/drawingml/2006/table">
            <a:tbl>
              <a:tblPr>
                <a:noFill/>
                <a:tableStyleId>{E757C432-8066-4357-AC3F-DA1FD84E9930}</a:tableStyleId>
              </a:tblPr>
              <a:tblGrid>
                <a:gridCol w="726853"/>
                <a:gridCol w="2294413"/>
              </a:tblGrid>
              <a:tr h="3962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sz="1100" u="none" strike="noStrike" cap="none">
                        <a:solidFill>
                          <a:srgbClr val="000000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Source Sans Pro"/>
                        <a:buNone/>
                      </a:pPr>
                      <a:r>
                        <a:rPr lang="en" sz="1100" u="none" strike="noStrike" cap="none">
                          <a:solidFill>
                            <a:srgbClr val="000000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Features (categorical variables)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Source Sans Pro"/>
                        <a:buNone/>
                      </a:pPr>
                      <a:r>
                        <a:rPr lang="en" sz="1100" u="none" strike="noStrike" cap="none">
                          <a:solidFill>
                            <a:srgbClr val="000000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Bath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Source Sans Pro"/>
                        <a:buNone/>
                      </a:pPr>
                      <a:r>
                        <a:rPr lang="en" sz="1100" u="none" strike="noStrike" cap="none" dirty="0">
                          <a:solidFill>
                            <a:srgbClr val="000000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0_bath, 0.5_bath, 1_Bath, 1.5_bath, 2_bath, 2.5_bath, 3_bath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Source Sans Pro"/>
                        <a:buNone/>
                      </a:pPr>
                      <a:r>
                        <a:rPr lang="en" sz="1100" u="none" strike="noStrike" cap="none">
                          <a:solidFill>
                            <a:srgbClr val="000000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Bed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Source Sans Pro"/>
                        <a:buNone/>
                      </a:pPr>
                      <a:r>
                        <a:rPr lang="en" sz="1100" u="none" strike="noStrike" cap="none" dirty="0">
                          <a:solidFill>
                            <a:srgbClr val="000000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0_bed, 1_bed, 2_bed, 3_bed, 4_bed, 5_bed</a:t>
                      </a:r>
                    </a:p>
                  </a:txBody>
                  <a:tcPr marL="91425" marR="91425" marT="91425" marB="91425"/>
                </a:tc>
              </a:tr>
              <a:tr h="3962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Source Sans Pro"/>
                        <a:buNone/>
                      </a:pPr>
                      <a:r>
                        <a:rPr lang="en" sz="1100" u="none" strike="noStrike" cap="none">
                          <a:solidFill>
                            <a:srgbClr val="000000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Price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Source Sans Pro"/>
                        <a:buNone/>
                      </a:pPr>
                      <a:r>
                        <a:rPr lang="en" sz="1100" u="none" strike="noStrike" cap="none">
                          <a:solidFill>
                            <a:srgbClr val="000000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100_125_price, 125_150_price, 150_175_price</a:t>
                      </a:r>
                    </a:p>
                  </a:txBody>
                  <a:tcPr marL="91425" marR="91425" marT="91425" marB="91425"/>
                </a:tc>
              </a:tr>
              <a:tr h="3962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Source Sans Pro"/>
                        <a:buNone/>
                      </a:pPr>
                      <a:r>
                        <a:rPr lang="en" sz="1100" u="none" strike="noStrike" cap="none">
                          <a:solidFill>
                            <a:srgbClr val="000000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Use 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Source Sans Pro"/>
                        <a:buNone/>
                      </a:pPr>
                      <a:r>
                        <a:rPr lang="en" sz="1100" u="none" strike="noStrike" cap="none">
                          <a:solidFill>
                            <a:srgbClr val="000000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Code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Source Sans Pro"/>
                        <a:buNone/>
                      </a:pPr>
                      <a:r>
                        <a:rPr lang="en" sz="1100" u="none" strike="noStrike" cap="none">
                          <a:solidFill>
                            <a:srgbClr val="000000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condo, single_family, farm_land</a:t>
                      </a:r>
                    </a:p>
                  </a:txBody>
                  <a:tcPr marL="91425" marR="91425" marT="91425" marB="91425"/>
                </a:tc>
              </a:tr>
              <a:tr h="3962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Source Sans Pro"/>
                        <a:buNone/>
                      </a:pPr>
                      <a:r>
                        <a:rPr lang="en" sz="1100" u="none" strike="noStrike" cap="none">
                          <a:solidFill>
                            <a:srgbClr val="000000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Zipcode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Source Sans Pro"/>
                        <a:buNone/>
                      </a:pPr>
                      <a:r>
                        <a:rPr lang="en" sz="1100" u="none" strike="noStrike" cap="none" dirty="0">
                          <a:solidFill>
                            <a:srgbClr val="000000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zip_98109</a:t>
                      </a: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  <p:graphicFrame>
        <p:nvGraphicFramePr>
          <p:cNvPr id="285" name="Shape 285"/>
          <p:cNvGraphicFramePr/>
          <p:nvPr>
            <p:extLst>
              <p:ext uri="{D42A27DB-BD31-4B8C-83A1-F6EECF244321}">
                <p14:modId xmlns:p14="http://schemas.microsoft.com/office/powerpoint/2010/main" val="4260690567"/>
              </p:ext>
            </p:extLst>
          </p:nvPr>
        </p:nvGraphicFramePr>
        <p:xfrm>
          <a:off x="483575" y="2797125"/>
          <a:ext cx="4614575" cy="792419"/>
        </p:xfrm>
        <a:graphic>
          <a:graphicData uri="http://schemas.openxmlformats.org/drawingml/2006/table">
            <a:tbl>
              <a:tblPr>
                <a:noFill/>
                <a:tableStyleId>{E757C432-8066-4357-AC3F-DA1FD84E9930}</a:tableStyleId>
              </a:tblPr>
              <a:tblGrid>
                <a:gridCol w="717550"/>
                <a:gridCol w="1032400"/>
                <a:gridCol w="1966850"/>
                <a:gridCol w="897775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solidFill>
                            <a:srgbClr val="000000"/>
                          </a:solidFill>
                        </a:rPr>
                        <a:t>pid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solidFill>
                            <a:srgbClr val="000000"/>
                          </a:solidFill>
                        </a:rPr>
                        <a:t>uid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solidFill>
                            <a:srgbClr val="000000"/>
                          </a:solidFill>
                        </a:rPr>
                        <a:t>features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400" u="none" strike="noStrike" cap="none">
                          <a:solidFill>
                            <a:srgbClr val="000000"/>
                          </a:solidFill>
                        </a:rPr>
                        <a:t>label</a:t>
                      </a:r>
                    </a:p>
                  </a:txBody>
                  <a:tcPr marL="91425" marR="91425" marT="91425" marB="91425"/>
                </a:tc>
              </a:tr>
              <a:tr h="3962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sz="1400" u="none" strike="noStrike" cap="none">
                        <a:solidFill>
                          <a:srgbClr val="000000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sz="1400" u="none" strike="noStrike" cap="none">
                        <a:solidFill>
                          <a:srgbClr val="000000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solidFill>
                            <a:srgbClr val="000000"/>
                          </a:solidFill>
                        </a:rPr>
                        <a:t>0 or 1</a:t>
                      </a:r>
                      <a:r>
                        <a:rPr lang="en" dirty="0">
                          <a:solidFill>
                            <a:srgbClr val="000000"/>
                          </a:solidFill>
                        </a:rPr>
                        <a:t> (</a:t>
                      </a:r>
                      <a:r>
                        <a:rPr lang="en" sz="1400" u="none" strike="noStrike" cap="none" dirty="0">
                          <a:solidFill>
                            <a:srgbClr val="000000"/>
                          </a:solidFill>
                        </a:rPr>
                        <a:t>see right side)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solidFill>
                            <a:srgbClr val="000000"/>
                          </a:solidFill>
                        </a:rPr>
                        <a:t>0 or 1</a:t>
                      </a: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  <p:graphicFrame>
        <p:nvGraphicFramePr>
          <p:cNvPr id="286" name="Shape 286"/>
          <p:cNvGraphicFramePr/>
          <p:nvPr>
            <p:extLst>
              <p:ext uri="{D42A27DB-BD31-4B8C-83A1-F6EECF244321}">
                <p14:modId xmlns:p14="http://schemas.microsoft.com/office/powerpoint/2010/main" val="1503026512"/>
              </p:ext>
            </p:extLst>
          </p:nvPr>
        </p:nvGraphicFramePr>
        <p:xfrm>
          <a:off x="483575" y="4288025"/>
          <a:ext cx="4801750" cy="396209"/>
        </p:xfrm>
        <a:graphic>
          <a:graphicData uri="http://schemas.openxmlformats.org/drawingml/2006/table">
            <a:tbl>
              <a:tblPr>
                <a:noFill/>
                <a:tableStyleId>{E757C432-8066-4357-AC3F-DA1FD84E9930}</a:tableStyleId>
              </a:tblPr>
              <a:tblGrid>
                <a:gridCol w="4801750"/>
              </a:tblGrid>
              <a:tr h="3962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solidFill>
                            <a:srgbClr val="000000"/>
                          </a:solidFill>
                        </a:rPr>
                        <a:t>0_bed: 0        1_bed: 0.01        2_bed: 0.8        3_bed: 0.6 </a:t>
                      </a: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  <p:sp>
        <p:nvSpPr>
          <p:cNvPr id="287" name="Shape 287"/>
          <p:cNvSpPr txBox="1"/>
          <p:nvPr/>
        </p:nvSpPr>
        <p:spPr>
          <a:xfrm>
            <a:off x="7410293" y="4652925"/>
            <a:ext cx="1733700" cy="495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@JasjeetThind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623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Raleway"/>
              <a:buNone/>
            </a:pPr>
            <a:r>
              <a:rPr lang="en"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rPr>
              <a:t>Ranking</a:t>
            </a:r>
          </a:p>
        </p:txBody>
      </p:sp>
      <p:sp>
        <p:nvSpPr>
          <p:cNvPr id="293" name="Shape 29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Source Sans Pro"/>
              <a:buNone/>
            </a:pPr>
            <a:r>
              <a:rPr lang="en" sz="18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Property matrix feature space same as user profile </a:t>
            </a: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Source Sans Pro"/>
              <a:buNone/>
            </a:pPr>
            <a:r>
              <a:rPr lang="en" sz="18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Dot product of property matrix with user profile vector</a:t>
            </a:r>
          </a:p>
          <a:p>
            <a:pPr lvl="0" rtl="0"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Source Sans Pro"/>
              <a:buNone/>
            </a:pPr>
            <a:r>
              <a:rPr lang="en"/>
              <a:t>Linear regression with additional features (e.g. age decay)</a:t>
            </a: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Source Sans Pro"/>
              <a:buNone/>
            </a:pPr>
            <a:endParaRPr sz="1800" b="0" i="0" u="none" strike="noStrike" cap="none">
              <a:solidFill>
                <a:schemeClr val="lt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Source Sans Pro"/>
              <a:buNone/>
            </a:pPr>
            <a:endParaRPr sz="1800" b="0" i="0" u="none" strike="noStrike" cap="none">
              <a:solidFill>
                <a:schemeClr val="lt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Source Sans Pro"/>
              <a:buNone/>
            </a:pPr>
            <a:endParaRPr sz="1800" b="0" i="0" u="none" strike="noStrike" cap="none">
              <a:solidFill>
                <a:schemeClr val="lt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Source Sans Pro"/>
              <a:buNone/>
            </a:pPr>
            <a:endParaRPr sz="1800" b="0" i="0" u="none" strike="noStrike" cap="none">
              <a:solidFill>
                <a:schemeClr val="lt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Source Sans Pro"/>
              <a:buNone/>
            </a:pPr>
            <a:endParaRPr/>
          </a:p>
        </p:txBody>
      </p:sp>
      <p:graphicFrame>
        <p:nvGraphicFramePr>
          <p:cNvPr id="294" name="Shape 294"/>
          <p:cNvGraphicFramePr/>
          <p:nvPr>
            <p:extLst>
              <p:ext uri="{D42A27DB-BD31-4B8C-83A1-F6EECF244321}">
                <p14:modId xmlns:p14="http://schemas.microsoft.com/office/powerpoint/2010/main" val="2081465279"/>
              </p:ext>
            </p:extLst>
          </p:nvPr>
        </p:nvGraphicFramePr>
        <p:xfrm>
          <a:off x="6527425" y="3604050"/>
          <a:ext cx="2257350" cy="929610"/>
        </p:xfrm>
        <a:graphic>
          <a:graphicData uri="http://schemas.openxmlformats.org/drawingml/2006/table">
            <a:tbl>
              <a:tblPr>
                <a:noFill/>
                <a:tableStyleId>{E757C432-8066-4357-AC3F-DA1FD84E9930}</a:tableStyleId>
              </a:tblPr>
              <a:tblGrid>
                <a:gridCol w="1595725"/>
                <a:gridCol w="661625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Source Sans Pro"/>
                        <a:buNone/>
                      </a:pPr>
                      <a:r>
                        <a:rPr lang="en" sz="1200" u="none" strike="noStrike" cap="none" dirty="0">
                          <a:solidFill>
                            <a:srgbClr val="000000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(uid, pid)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Source Sans Pro"/>
                        <a:buNone/>
                      </a:pPr>
                      <a:r>
                        <a:rPr lang="en" sz="1200" u="none" strike="noStrike" cap="none">
                          <a:solidFill>
                            <a:srgbClr val="000000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score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Source Sans Pro"/>
                        <a:buNone/>
                      </a:pPr>
                      <a:r>
                        <a:rPr lang="en" sz="1200" u="none" strike="noStrike" cap="none">
                          <a:solidFill>
                            <a:srgbClr val="000000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{"uId":"10307499", "pId":"1044183744"}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Source Sans Pro"/>
                        <a:buNone/>
                      </a:pPr>
                      <a:r>
                        <a:rPr lang="en" sz="1200" u="none" strike="noStrike" cap="none" dirty="0">
                          <a:solidFill>
                            <a:srgbClr val="000000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0.3364</a:t>
                      </a: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  <p:graphicFrame>
        <p:nvGraphicFramePr>
          <p:cNvPr id="295" name="Shape 295"/>
          <p:cNvGraphicFramePr/>
          <p:nvPr>
            <p:extLst>
              <p:ext uri="{D42A27DB-BD31-4B8C-83A1-F6EECF244321}">
                <p14:modId xmlns:p14="http://schemas.microsoft.com/office/powerpoint/2010/main" val="1321917395"/>
              </p:ext>
            </p:extLst>
          </p:nvPr>
        </p:nvGraphicFramePr>
        <p:xfrm>
          <a:off x="944325" y="3120750"/>
          <a:ext cx="2910150" cy="1524000"/>
        </p:xfrm>
        <a:graphic>
          <a:graphicData uri="http://schemas.openxmlformats.org/drawingml/2006/table">
            <a:tbl>
              <a:tblPr>
                <a:noFill/>
                <a:tableStyleId>{E757C432-8066-4357-AC3F-DA1FD84E9930}</a:tableStyleId>
              </a:tblPr>
              <a:tblGrid>
                <a:gridCol w="743100"/>
                <a:gridCol w="750950"/>
                <a:gridCol w="708050"/>
                <a:gridCol w="70805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200" u="none" strike="noStrike" cap="none" dirty="0">
                          <a:solidFill>
                            <a:srgbClr val="000000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200" u="none" strike="noStrike" cap="none">
                          <a:solidFill>
                            <a:srgbClr val="000000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1200" u="none" strike="noStrike" cap="none">
                          <a:solidFill>
                            <a:srgbClr val="000000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ct val="25000"/>
                        <a:buFont typeface="Source Sans Pro"/>
                        <a:buNone/>
                      </a:pPr>
                      <a:r>
                        <a:rPr lang="en" sz="1200" u="none" strike="noStrike" cap="none">
                          <a:solidFill>
                            <a:srgbClr val="000000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0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Source Sans Pro"/>
                        <a:buNone/>
                      </a:pPr>
                      <a:r>
                        <a:rPr lang="en" sz="1200" u="none" strike="noStrike" cap="none">
                          <a:solidFill>
                            <a:srgbClr val="000000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Source Sans Pro"/>
                        <a:buNone/>
                      </a:pPr>
                      <a:r>
                        <a:rPr lang="en" sz="1200" u="none" strike="noStrike" cap="none">
                          <a:solidFill>
                            <a:srgbClr val="000000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Source Sans Pro"/>
                        <a:buNone/>
                      </a:pPr>
                      <a:r>
                        <a:rPr lang="en" sz="1200" u="none" strike="noStrike" cap="none">
                          <a:solidFill>
                            <a:srgbClr val="000000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Source Sans Pro"/>
                        <a:buNone/>
                      </a:pPr>
                      <a:r>
                        <a:rPr lang="en" sz="1200" u="none" strike="noStrike" cap="none">
                          <a:solidFill>
                            <a:srgbClr val="000000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0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Source Sans Pro"/>
                        <a:buNone/>
                      </a:pPr>
                      <a:r>
                        <a:rPr lang="en" sz="1200" u="none" strike="noStrike" cap="none">
                          <a:solidFill>
                            <a:srgbClr val="000000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Source Sans Pro"/>
                        <a:buNone/>
                      </a:pPr>
                      <a:r>
                        <a:rPr lang="en" sz="1200" u="none" strike="noStrike" cap="none">
                          <a:solidFill>
                            <a:srgbClr val="000000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Source Sans Pro"/>
                        <a:buNone/>
                      </a:pPr>
                      <a:r>
                        <a:rPr lang="en" sz="1200" u="none" strike="noStrike" cap="none">
                          <a:solidFill>
                            <a:srgbClr val="000000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Source Sans Pro"/>
                        <a:buNone/>
                      </a:pPr>
                      <a:r>
                        <a:rPr lang="en" sz="1200" u="none" strike="noStrike" cap="none">
                          <a:solidFill>
                            <a:srgbClr val="000000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0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Source Sans Pro"/>
                        <a:buNone/>
                      </a:pPr>
                      <a:r>
                        <a:rPr lang="en" sz="1200" u="none" strike="noStrike" cap="none">
                          <a:solidFill>
                            <a:srgbClr val="000000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Source Sans Pro"/>
                        <a:buNone/>
                      </a:pPr>
                      <a:r>
                        <a:rPr lang="en" sz="1200" u="none" strike="noStrike" cap="none">
                          <a:solidFill>
                            <a:srgbClr val="000000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Source Sans Pro"/>
                        <a:buNone/>
                      </a:pPr>
                      <a:r>
                        <a:rPr lang="en" sz="1200" u="none" strike="noStrike" cap="none">
                          <a:solidFill>
                            <a:srgbClr val="000000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Source Sans Pro"/>
                        <a:buNone/>
                      </a:pPr>
                      <a:r>
                        <a:rPr lang="en" sz="1200" u="none" strike="noStrike" cap="none" dirty="0">
                          <a:solidFill>
                            <a:srgbClr val="000000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1</a:t>
                      </a: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  <p:graphicFrame>
        <p:nvGraphicFramePr>
          <p:cNvPr id="296" name="Shape 296"/>
          <p:cNvGraphicFramePr/>
          <p:nvPr>
            <p:extLst>
              <p:ext uri="{D42A27DB-BD31-4B8C-83A1-F6EECF244321}">
                <p14:modId xmlns:p14="http://schemas.microsoft.com/office/powerpoint/2010/main" val="2314842312"/>
              </p:ext>
            </p:extLst>
          </p:nvPr>
        </p:nvGraphicFramePr>
        <p:xfrm>
          <a:off x="4048050" y="3120750"/>
          <a:ext cx="651875" cy="1524000"/>
        </p:xfrm>
        <a:graphic>
          <a:graphicData uri="http://schemas.openxmlformats.org/drawingml/2006/table">
            <a:tbl>
              <a:tblPr>
                <a:noFill/>
                <a:tableStyleId>{E757C432-8066-4357-AC3F-DA1FD84E9930}</a:tableStyleId>
              </a:tblPr>
              <a:tblGrid>
                <a:gridCol w="651875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Source Sans Pro"/>
                        <a:buNone/>
                      </a:pPr>
                      <a:r>
                        <a:rPr lang="en" sz="1200" u="none" strike="noStrike" cap="none" dirty="0">
                          <a:solidFill>
                            <a:srgbClr val="000000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0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Source Sans Pro"/>
                        <a:buNone/>
                      </a:pPr>
                      <a:r>
                        <a:rPr lang="en" sz="1200" u="none" strike="noStrike" cap="none">
                          <a:solidFill>
                            <a:srgbClr val="000000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0.01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Source Sans Pro"/>
                        <a:buNone/>
                      </a:pPr>
                      <a:r>
                        <a:rPr lang="en" sz="1200" u="none" strike="noStrike" cap="none">
                          <a:solidFill>
                            <a:srgbClr val="000000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0.8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Source Sans Pro"/>
                        <a:buNone/>
                      </a:pPr>
                      <a:r>
                        <a:rPr lang="en" sz="1200" u="none" strike="noStrike" cap="none" dirty="0">
                          <a:solidFill>
                            <a:srgbClr val="000000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0.6</a:t>
                      </a: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  <p:sp>
        <p:nvSpPr>
          <p:cNvPr id="297" name="Shape 297"/>
          <p:cNvSpPr txBox="1"/>
          <p:nvPr/>
        </p:nvSpPr>
        <p:spPr>
          <a:xfrm>
            <a:off x="1004899" y="2803375"/>
            <a:ext cx="732825" cy="360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Sans Pro"/>
              <a:buNone/>
            </a:pPr>
            <a:r>
              <a:rPr lang="en" sz="1200" b="0" i="0" u="none" strike="noStrike" cap="none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0_bed</a:t>
            </a:r>
          </a:p>
        </p:txBody>
      </p:sp>
      <p:sp>
        <p:nvSpPr>
          <p:cNvPr id="298" name="Shape 298"/>
          <p:cNvSpPr txBox="1"/>
          <p:nvPr/>
        </p:nvSpPr>
        <p:spPr>
          <a:xfrm>
            <a:off x="1737725" y="2838325"/>
            <a:ext cx="714000" cy="29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Sans Pro"/>
              <a:buNone/>
            </a:pPr>
            <a:r>
              <a:rPr lang="en" sz="1200" b="0" i="0" u="none" strike="noStrike" cap="none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1_bed</a:t>
            </a:r>
          </a:p>
        </p:txBody>
      </p:sp>
      <p:sp>
        <p:nvSpPr>
          <p:cNvPr id="299" name="Shape 299"/>
          <p:cNvSpPr txBox="1"/>
          <p:nvPr/>
        </p:nvSpPr>
        <p:spPr>
          <a:xfrm>
            <a:off x="2451724" y="2803375"/>
            <a:ext cx="718825" cy="360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Sans Pro"/>
              <a:buNone/>
            </a:pPr>
            <a:r>
              <a:rPr lang="en" sz="1200" b="0" i="0" u="none" strike="noStrike" cap="none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2_bed</a:t>
            </a:r>
          </a:p>
        </p:txBody>
      </p:sp>
      <p:sp>
        <p:nvSpPr>
          <p:cNvPr id="300" name="Shape 300"/>
          <p:cNvSpPr txBox="1"/>
          <p:nvPr/>
        </p:nvSpPr>
        <p:spPr>
          <a:xfrm>
            <a:off x="3170549" y="2838325"/>
            <a:ext cx="683925" cy="29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Sans Pro"/>
              <a:buNone/>
            </a:pPr>
            <a:r>
              <a:rPr lang="en" sz="1200" b="0" i="0" u="none" strike="noStrike" cap="none" dirty="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3_bed</a:t>
            </a:r>
          </a:p>
        </p:txBody>
      </p:sp>
      <p:sp>
        <p:nvSpPr>
          <p:cNvPr id="301" name="Shape 301"/>
          <p:cNvSpPr txBox="1"/>
          <p:nvPr/>
        </p:nvSpPr>
        <p:spPr>
          <a:xfrm>
            <a:off x="4084950" y="2838325"/>
            <a:ext cx="714000" cy="29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Sans Pro"/>
              <a:buNone/>
            </a:pPr>
            <a:r>
              <a:rPr lang="en" sz="12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uid_0</a:t>
            </a:r>
          </a:p>
        </p:txBody>
      </p:sp>
      <p:sp>
        <p:nvSpPr>
          <p:cNvPr id="302" name="Shape 302"/>
          <p:cNvSpPr txBox="1"/>
          <p:nvPr/>
        </p:nvSpPr>
        <p:spPr>
          <a:xfrm>
            <a:off x="416850" y="3159441"/>
            <a:ext cx="594900" cy="290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Sans Pro"/>
              <a:buNone/>
            </a:pPr>
            <a:r>
              <a:rPr lang="en" sz="12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pid_0</a:t>
            </a:r>
          </a:p>
        </p:txBody>
      </p:sp>
      <p:sp>
        <p:nvSpPr>
          <p:cNvPr id="303" name="Shape 303"/>
          <p:cNvSpPr txBox="1"/>
          <p:nvPr/>
        </p:nvSpPr>
        <p:spPr>
          <a:xfrm>
            <a:off x="416850" y="3540441"/>
            <a:ext cx="594900" cy="29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Sans Pro"/>
              <a:buNone/>
            </a:pPr>
            <a:r>
              <a:rPr lang="en" sz="12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pid_1</a:t>
            </a:r>
          </a:p>
        </p:txBody>
      </p:sp>
      <p:sp>
        <p:nvSpPr>
          <p:cNvPr id="304" name="Shape 304"/>
          <p:cNvSpPr txBox="1"/>
          <p:nvPr/>
        </p:nvSpPr>
        <p:spPr>
          <a:xfrm>
            <a:off x="416850" y="3921442"/>
            <a:ext cx="594900" cy="29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Sans Pro"/>
              <a:buNone/>
            </a:pPr>
            <a:r>
              <a:rPr lang="en" sz="12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pid_2</a:t>
            </a:r>
          </a:p>
        </p:txBody>
      </p:sp>
      <p:sp>
        <p:nvSpPr>
          <p:cNvPr id="305" name="Shape 305"/>
          <p:cNvSpPr txBox="1"/>
          <p:nvPr/>
        </p:nvSpPr>
        <p:spPr>
          <a:xfrm>
            <a:off x="416850" y="4302442"/>
            <a:ext cx="594900" cy="29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Sans Pro"/>
              <a:buNone/>
            </a:pPr>
            <a:r>
              <a:rPr lang="en" sz="12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pid_3</a:t>
            </a:r>
          </a:p>
        </p:txBody>
      </p:sp>
      <p:sp>
        <p:nvSpPr>
          <p:cNvPr id="306" name="Shape 306"/>
          <p:cNvSpPr txBox="1"/>
          <p:nvPr/>
        </p:nvSpPr>
        <p:spPr>
          <a:xfrm>
            <a:off x="4893500" y="3737241"/>
            <a:ext cx="594900" cy="29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Source Sans Pro"/>
              <a:buNone/>
            </a:pPr>
            <a:r>
              <a:rPr lang="en" sz="12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=</a:t>
            </a:r>
          </a:p>
        </p:txBody>
      </p:sp>
      <p:graphicFrame>
        <p:nvGraphicFramePr>
          <p:cNvPr id="307" name="Shape 307"/>
          <p:cNvGraphicFramePr/>
          <p:nvPr>
            <p:extLst>
              <p:ext uri="{D42A27DB-BD31-4B8C-83A1-F6EECF244321}">
                <p14:modId xmlns:p14="http://schemas.microsoft.com/office/powerpoint/2010/main" val="1351056702"/>
              </p:ext>
            </p:extLst>
          </p:nvPr>
        </p:nvGraphicFramePr>
        <p:xfrm>
          <a:off x="5343450" y="3120750"/>
          <a:ext cx="651875" cy="1524000"/>
        </p:xfrm>
        <a:graphic>
          <a:graphicData uri="http://schemas.openxmlformats.org/drawingml/2006/table">
            <a:tbl>
              <a:tblPr>
                <a:noFill/>
                <a:tableStyleId>{E757C432-8066-4357-AC3F-DA1FD84E9930}</a:tableStyleId>
              </a:tblPr>
              <a:tblGrid>
                <a:gridCol w="651875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Source Sans Pro"/>
                        <a:buNone/>
                      </a:pPr>
                      <a:r>
                        <a:rPr lang="en" sz="1200" u="none" strike="noStrike" cap="none" dirty="0">
                          <a:solidFill>
                            <a:srgbClr val="000000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0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Source Sans Pro"/>
                        <a:buNone/>
                      </a:pPr>
                      <a:r>
                        <a:rPr lang="en" sz="1200" u="none" strike="noStrike" cap="none">
                          <a:solidFill>
                            <a:srgbClr val="000000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0.8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Source Sans Pro"/>
                        <a:buNone/>
                      </a:pPr>
                      <a:r>
                        <a:rPr lang="en" sz="1200" u="none" strike="noStrike" cap="none">
                          <a:solidFill>
                            <a:srgbClr val="000000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0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Source Sans Pro"/>
                        <a:buNone/>
                      </a:pPr>
                      <a:r>
                        <a:rPr lang="en" sz="1200" u="none" strike="noStrike" cap="none" dirty="0">
                          <a:solidFill>
                            <a:srgbClr val="000000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0.6</a:t>
                      </a: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  <p:sp>
        <p:nvSpPr>
          <p:cNvPr id="308" name="Shape 308"/>
          <p:cNvSpPr txBox="1"/>
          <p:nvPr/>
        </p:nvSpPr>
        <p:spPr>
          <a:xfrm>
            <a:off x="7410293" y="4652925"/>
            <a:ext cx="1733700" cy="495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@JasjeetThind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Shape 31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Source Sans Pro"/>
              <a:buNone/>
            </a:pPr>
            <a:r>
              <a:rPr lang="en" sz="18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Collect user behavior and real-estate data, train the various models, generate the candidate set, and and make predictions.</a:t>
            </a:r>
          </a:p>
        </p:txBody>
      </p:sp>
      <p:sp>
        <p:nvSpPr>
          <p:cNvPr id="314" name="Shape 314"/>
          <p:cNvSpPr/>
          <p:nvPr/>
        </p:nvSpPr>
        <p:spPr>
          <a:xfrm>
            <a:off x="4128762" y="1863688"/>
            <a:ext cx="911399" cy="1362899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5" name="Shape 3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623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Raleway"/>
              <a:buNone/>
            </a:pPr>
            <a:r>
              <a:rPr lang="en"/>
              <a:t>Machine Learning Pipeline</a:t>
            </a:r>
          </a:p>
        </p:txBody>
      </p:sp>
      <p:sp>
        <p:nvSpPr>
          <p:cNvPr id="316" name="Shape 316"/>
          <p:cNvSpPr/>
          <p:nvPr/>
        </p:nvSpPr>
        <p:spPr>
          <a:xfrm>
            <a:off x="1679388" y="2767122"/>
            <a:ext cx="911410" cy="566351"/>
          </a:xfrm>
          <a:prstGeom prst="cloud">
            <a:avLst/>
          </a:prstGeom>
          <a:solidFill>
            <a:srgbClr val="CFE2F3"/>
          </a:solidFill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User Behavior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(Kinesis /S3) </a:t>
            </a:r>
          </a:p>
        </p:txBody>
      </p:sp>
      <p:sp>
        <p:nvSpPr>
          <p:cNvPr id="317" name="Shape 317"/>
          <p:cNvSpPr/>
          <p:nvPr/>
        </p:nvSpPr>
        <p:spPr>
          <a:xfrm>
            <a:off x="1679388" y="3472248"/>
            <a:ext cx="911410" cy="566351"/>
          </a:xfrm>
          <a:prstGeom prst="cloud">
            <a:avLst/>
          </a:prstGeom>
          <a:solidFill>
            <a:srgbClr val="CFE2F3"/>
          </a:solidFill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Public Record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(Kinesis / S3)</a:t>
            </a:r>
          </a:p>
        </p:txBody>
      </p:sp>
      <p:sp>
        <p:nvSpPr>
          <p:cNvPr id="318" name="Shape 318"/>
          <p:cNvSpPr/>
          <p:nvPr/>
        </p:nvSpPr>
        <p:spPr>
          <a:xfrm>
            <a:off x="533400" y="2862648"/>
            <a:ext cx="797100" cy="345599"/>
          </a:xfrm>
          <a:prstGeom prst="rect">
            <a:avLst/>
          </a:prstGeom>
          <a:solidFill>
            <a:srgbClr val="CFE2F3"/>
          </a:solidFill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Event API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(Java)</a:t>
            </a:r>
          </a:p>
        </p:txBody>
      </p:sp>
      <p:sp>
        <p:nvSpPr>
          <p:cNvPr id="319" name="Shape 319"/>
          <p:cNvSpPr/>
          <p:nvPr/>
        </p:nvSpPr>
        <p:spPr>
          <a:xfrm>
            <a:off x="533400" y="3583848"/>
            <a:ext cx="797100" cy="345599"/>
          </a:xfrm>
          <a:prstGeom prst="rect">
            <a:avLst/>
          </a:prstGeom>
          <a:solidFill>
            <a:srgbClr val="CFE2F3"/>
          </a:solidFill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Producer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(Python)</a:t>
            </a:r>
          </a:p>
        </p:txBody>
      </p:sp>
      <p:cxnSp>
        <p:nvCxnSpPr>
          <p:cNvPr id="320" name="Shape 320"/>
          <p:cNvCxnSpPr/>
          <p:nvPr/>
        </p:nvCxnSpPr>
        <p:spPr>
          <a:xfrm>
            <a:off x="1371600" y="3037756"/>
            <a:ext cx="236099" cy="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321" name="Shape 321"/>
          <p:cNvCxnSpPr/>
          <p:nvPr/>
        </p:nvCxnSpPr>
        <p:spPr>
          <a:xfrm>
            <a:off x="1371600" y="3777048"/>
            <a:ext cx="236099" cy="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triangle" w="lg" len="lg"/>
          </a:ln>
        </p:spPr>
      </p:cxnSp>
      <p:sp>
        <p:nvSpPr>
          <p:cNvPr id="322" name="Shape 322"/>
          <p:cNvSpPr/>
          <p:nvPr/>
        </p:nvSpPr>
        <p:spPr>
          <a:xfrm>
            <a:off x="2970350" y="2862648"/>
            <a:ext cx="797100" cy="345599"/>
          </a:xfrm>
          <a:prstGeom prst="rect">
            <a:avLst/>
          </a:prstGeom>
          <a:solidFill>
            <a:srgbClr val="CFE2F3"/>
          </a:solidFill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Filter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(Spark)</a:t>
            </a:r>
          </a:p>
        </p:txBody>
      </p:sp>
      <p:cxnSp>
        <p:nvCxnSpPr>
          <p:cNvPr id="323" name="Shape 323"/>
          <p:cNvCxnSpPr/>
          <p:nvPr/>
        </p:nvCxnSpPr>
        <p:spPr>
          <a:xfrm>
            <a:off x="2667000" y="3037756"/>
            <a:ext cx="236099" cy="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324" name="Shape 324"/>
          <p:cNvCxnSpPr/>
          <p:nvPr/>
        </p:nvCxnSpPr>
        <p:spPr>
          <a:xfrm>
            <a:off x="3828839" y="3035914"/>
            <a:ext cx="236099" cy="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triangle" w="lg" len="lg"/>
          </a:ln>
        </p:spPr>
      </p:cxnSp>
      <p:sp>
        <p:nvSpPr>
          <p:cNvPr id="325" name="Shape 325"/>
          <p:cNvSpPr/>
          <p:nvPr/>
        </p:nvSpPr>
        <p:spPr>
          <a:xfrm>
            <a:off x="4208100" y="2599099"/>
            <a:ext cx="762000" cy="533400"/>
          </a:xfrm>
          <a:prstGeom prst="flowChartMagneticDisk">
            <a:avLst/>
          </a:prstGeom>
          <a:solidFill>
            <a:srgbClr val="CFE2F3"/>
          </a:solidFill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User Store </a:t>
            </a:r>
          </a:p>
        </p:txBody>
      </p:sp>
      <p:sp>
        <p:nvSpPr>
          <p:cNvPr id="326" name="Shape 326"/>
          <p:cNvSpPr txBox="1"/>
          <p:nvPr/>
        </p:nvSpPr>
        <p:spPr>
          <a:xfrm>
            <a:off x="2771459" y="2209800"/>
            <a:ext cx="1219199" cy="533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ct val="25000"/>
              <a:buFont typeface="Arial"/>
              <a:buNone/>
            </a:pPr>
            <a:r>
              <a:rPr lang="en" sz="800" b="0" i="0" u="none" strike="noStrike" cap="none">
                <a:solidFill>
                  <a:srgbClr val="333333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Spark job creates Hive table with user events (uid, pid)  partitioned by date</a:t>
            </a:r>
          </a:p>
        </p:txBody>
      </p:sp>
      <p:sp>
        <p:nvSpPr>
          <p:cNvPr id="327" name="Shape 327"/>
          <p:cNvSpPr/>
          <p:nvPr/>
        </p:nvSpPr>
        <p:spPr>
          <a:xfrm>
            <a:off x="1679388" y="4158048"/>
            <a:ext cx="911410" cy="566351"/>
          </a:xfrm>
          <a:prstGeom prst="cloud">
            <a:avLst/>
          </a:prstGeom>
          <a:solidFill>
            <a:srgbClr val="CFE2F3"/>
          </a:solidFill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Active Listings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(Kinesis / S3)</a:t>
            </a:r>
          </a:p>
        </p:txBody>
      </p:sp>
      <p:sp>
        <p:nvSpPr>
          <p:cNvPr id="328" name="Shape 328"/>
          <p:cNvSpPr/>
          <p:nvPr/>
        </p:nvSpPr>
        <p:spPr>
          <a:xfrm>
            <a:off x="533400" y="4269648"/>
            <a:ext cx="797100" cy="345599"/>
          </a:xfrm>
          <a:prstGeom prst="rect">
            <a:avLst/>
          </a:prstGeom>
          <a:solidFill>
            <a:srgbClr val="CFE2F3"/>
          </a:solidFill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Producer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(Python)</a:t>
            </a:r>
          </a:p>
        </p:txBody>
      </p:sp>
      <p:cxnSp>
        <p:nvCxnSpPr>
          <p:cNvPr id="329" name="Shape 329"/>
          <p:cNvCxnSpPr/>
          <p:nvPr/>
        </p:nvCxnSpPr>
        <p:spPr>
          <a:xfrm>
            <a:off x="1371600" y="4462848"/>
            <a:ext cx="236099" cy="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330" name="Shape 330"/>
          <p:cNvCxnSpPr/>
          <p:nvPr/>
        </p:nvCxnSpPr>
        <p:spPr>
          <a:xfrm>
            <a:off x="4572000" y="3318648"/>
            <a:ext cx="0" cy="20640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triangle" w="lg" len="lg"/>
          </a:ln>
        </p:spPr>
      </p:cxnSp>
      <p:sp>
        <p:nvSpPr>
          <p:cNvPr id="331" name="Shape 331"/>
          <p:cNvSpPr/>
          <p:nvPr/>
        </p:nvSpPr>
        <p:spPr>
          <a:xfrm>
            <a:off x="4159880" y="3605548"/>
            <a:ext cx="797100" cy="345599"/>
          </a:xfrm>
          <a:prstGeom prst="rect">
            <a:avLst/>
          </a:prstGeom>
          <a:solidFill>
            <a:srgbClr val="CFE2F3"/>
          </a:solidFill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Training Data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(Spark)</a:t>
            </a:r>
          </a:p>
        </p:txBody>
      </p:sp>
      <p:cxnSp>
        <p:nvCxnSpPr>
          <p:cNvPr id="332" name="Shape 332"/>
          <p:cNvCxnSpPr/>
          <p:nvPr/>
        </p:nvCxnSpPr>
        <p:spPr>
          <a:xfrm>
            <a:off x="2743200" y="3777048"/>
            <a:ext cx="1143000" cy="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333" name="Shape 333"/>
          <p:cNvCxnSpPr/>
          <p:nvPr/>
        </p:nvCxnSpPr>
        <p:spPr>
          <a:xfrm rot="-5400000">
            <a:off x="6700835" y="3427650"/>
            <a:ext cx="236099" cy="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triangle" w="lg" len="lg"/>
          </a:ln>
        </p:spPr>
      </p:cxnSp>
      <p:sp>
        <p:nvSpPr>
          <p:cNvPr id="334" name="Shape 334"/>
          <p:cNvSpPr/>
          <p:nvPr/>
        </p:nvSpPr>
        <p:spPr>
          <a:xfrm>
            <a:off x="5334000" y="3516780"/>
            <a:ext cx="762000" cy="533400"/>
          </a:xfrm>
          <a:prstGeom prst="flowChartMagneticDisk">
            <a:avLst/>
          </a:prstGeom>
          <a:solidFill>
            <a:srgbClr val="CFE2F3"/>
          </a:solidFill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Training Set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" sz="800"/>
              <a:t>S</a:t>
            </a:r>
            <a:r>
              <a:rPr lang="en" sz="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3)</a:t>
            </a:r>
          </a:p>
        </p:txBody>
      </p:sp>
      <p:sp>
        <p:nvSpPr>
          <p:cNvPr id="335" name="Shape 335"/>
          <p:cNvSpPr txBox="1"/>
          <p:nvPr/>
        </p:nvSpPr>
        <p:spPr>
          <a:xfrm>
            <a:off x="5039550" y="2362175"/>
            <a:ext cx="1350900" cy="228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ct val="25000"/>
              <a:buFont typeface="Arial"/>
              <a:buNone/>
            </a:pPr>
            <a:r>
              <a:rPr lang="en" sz="800" b="0" i="0" u="none" strike="noStrike" cap="none">
                <a:solidFill>
                  <a:srgbClr val="333333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pid -&gt; uid reverse index</a:t>
            </a:r>
          </a:p>
        </p:txBody>
      </p:sp>
      <p:sp>
        <p:nvSpPr>
          <p:cNvPr id="336" name="Shape 336"/>
          <p:cNvSpPr txBox="1"/>
          <p:nvPr/>
        </p:nvSpPr>
        <p:spPr>
          <a:xfrm>
            <a:off x="5042275" y="2672784"/>
            <a:ext cx="1066799" cy="304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ct val="25000"/>
              <a:buFont typeface="Arial"/>
              <a:buNone/>
            </a:pPr>
            <a:r>
              <a:rPr lang="en" sz="800" b="0" i="0" u="none" strike="noStrike" cap="none">
                <a:solidFill>
                  <a:srgbClr val="333333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Past and current user events</a:t>
            </a:r>
          </a:p>
        </p:txBody>
      </p:sp>
      <p:sp>
        <p:nvSpPr>
          <p:cNvPr id="337" name="Shape 337"/>
          <p:cNvSpPr/>
          <p:nvPr/>
        </p:nvSpPr>
        <p:spPr>
          <a:xfrm>
            <a:off x="6400800" y="2710200"/>
            <a:ext cx="838199" cy="566400"/>
          </a:xfrm>
          <a:prstGeom prst="ellipse">
            <a:avLst/>
          </a:prstGeom>
          <a:solidFill>
            <a:srgbClr val="CFE2F3"/>
          </a:solidFill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Models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(Python)</a:t>
            </a:r>
          </a:p>
        </p:txBody>
      </p:sp>
      <p:cxnSp>
        <p:nvCxnSpPr>
          <p:cNvPr id="338" name="Shape 338"/>
          <p:cNvCxnSpPr/>
          <p:nvPr/>
        </p:nvCxnSpPr>
        <p:spPr>
          <a:xfrm>
            <a:off x="6172200" y="3777048"/>
            <a:ext cx="236099" cy="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triangle" w="lg" len="lg"/>
          </a:ln>
        </p:spPr>
      </p:cxnSp>
      <p:sp>
        <p:nvSpPr>
          <p:cNvPr id="339" name="Shape 339"/>
          <p:cNvSpPr/>
          <p:nvPr/>
        </p:nvSpPr>
        <p:spPr>
          <a:xfrm>
            <a:off x="6477000" y="3583848"/>
            <a:ext cx="797100" cy="345599"/>
          </a:xfrm>
          <a:prstGeom prst="rect">
            <a:avLst/>
          </a:prstGeom>
          <a:solidFill>
            <a:srgbClr val="CFE2F3"/>
          </a:solidFill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Train Models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(Spark)</a:t>
            </a:r>
          </a:p>
        </p:txBody>
      </p:sp>
      <p:cxnSp>
        <p:nvCxnSpPr>
          <p:cNvPr id="340" name="Shape 340"/>
          <p:cNvCxnSpPr/>
          <p:nvPr/>
        </p:nvCxnSpPr>
        <p:spPr>
          <a:xfrm>
            <a:off x="5021705" y="3777048"/>
            <a:ext cx="236099" cy="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triangle" w="lg" len="lg"/>
          </a:ln>
        </p:spPr>
      </p:cxnSp>
      <p:sp>
        <p:nvSpPr>
          <p:cNvPr id="341" name="Shape 341"/>
          <p:cNvSpPr/>
          <p:nvPr/>
        </p:nvSpPr>
        <p:spPr>
          <a:xfrm>
            <a:off x="7620000" y="2819400"/>
            <a:ext cx="797100" cy="345599"/>
          </a:xfrm>
          <a:prstGeom prst="rect">
            <a:avLst/>
          </a:prstGeom>
          <a:solidFill>
            <a:srgbClr val="CFE2F3"/>
          </a:solidFill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Score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(Spark)</a:t>
            </a:r>
          </a:p>
        </p:txBody>
      </p:sp>
      <p:cxnSp>
        <p:nvCxnSpPr>
          <p:cNvPr id="342" name="Shape 342"/>
          <p:cNvCxnSpPr/>
          <p:nvPr/>
        </p:nvCxnSpPr>
        <p:spPr>
          <a:xfrm rot="10800000">
            <a:off x="8050032" y="3276599"/>
            <a:ext cx="0" cy="114300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triangle" w="lg" len="lg"/>
          </a:ln>
        </p:spPr>
      </p:cxnSp>
      <p:sp>
        <p:nvSpPr>
          <p:cNvPr id="343" name="Shape 343"/>
          <p:cNvSpPr/>
          <p:nvPr/>
        </p:nvSpPr>
        <p:spPr>
          <a:xfrm>
            <a:off x="7655100" y="1905000"/>
            <a:ext cx="762000" cy="533400"/>
          </a:xfrm>
          <a:prstGeom prst="flowChartMagneticDisk">
            <a:avLst/>
          </a:prstGeom>
          <a:solidFill>
            <a:srgbClr val="CFE2F3"/>
          </a:solidFill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Recommendations</a:t>
            </a:r>
          </a:p>
        </p:txBody>
      </p:sp>
      <p:sp>
        <p:nvSpPr>
          <p:cNvPr id="344" name="Shape 344"/>
          <p:cNvSpPr txBox="1"/>
          <p:nvPr/>
        </p:nvSpPr>
        <p:spPr>
          <a:xfrm>
            <a:off x="2895600" y="3777048"/>
            <a:ext cx="838199" cy="228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ct val="25000"/>
              <a:buFont typeface="Arial"/>
              <a:buNone/>
            </a:pPr>
            <a:r>
              <a:rPr lang="en" sz="800" b="0" i="0" u="none" strike="noStrike" cap="none">
                <a:solidFill>
                  <a:srgbClr val="333333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Property Data</a:t>
            </a:r>
          </a:p>
        </p:txBody>
      </p:sp>
      <p:cxnSp>
        <p:nvCxnSpPr>
          <p:cNvPr id="345" name="Shape 345"/>
          <p:cNvCxnSpPr/>
          <p:nvPr/>
        </p:nvCxnSpPr>
        <p:spPr>
          <a:xfrm>
            <a:off x="6321025" y="4419625"/>
            <a:ext cx="1737899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46" name="Shape 346"/>
          <p:cNvCxnSpPr/>
          <p:nvPr/>
        </p:nvCxnSpPr>
        <p:spPr>
          <a:xfrm rot="-5400000">
            <a:off x="7918050" y="2632650"/>
            <a:ext cx="236099" cy="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triangle" w="lg" len="lg"/>
          </a:ln>
        </p:spPr>
      </p:cxnSp>
      <p:sp>
        <p:nvSpPr>
          <p:cNvPr id="347" name="Shape 347"/>
          <p:cNvSpPr txBox="1"/>
          <p:nvPr/>
        </p:nvSpPr>
        <p:spPr>
          <a:xfrm>
            <a:off x="6400800" y="2346550"/>
            <a:ext cx="1219199" cy="304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ct val="25000"/>
              <a:buFont typeface="Arial"/>
              <a:buNone/>
            </a:pPr>
            <a:r>
              <a:rPr lang="en" sz="800">
                <a:solidFill>
                  <a:srgbClr val="333333"/>
                </a:solidFill>
                <a:highlight>
                  <a:srgbClr val="FFFFFF"/>
                </a:highlight>
              </a:rPr>
              <a:t>Wedge Counting</a:t>
            </a:r>
            <a:r>
              <a:rPr lang="en" sz="800" b="0" i="0" u="none" strike="noStrike" cap="none">
                <a:solidFill>
                  <a:srgbClr val="333333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/ User Profile Models</a:t>
            </a:r>
          </a:p>
        </p:txBody>
      </p:sp>
      <p:cxnSp>
        <p:nvCxnSpPr>
          <p:cNvPr id="348" name="Shape 348"/>
          <p:cNvCxnSpPr/>
          <p:nvPr/>
        </p:nvCxnSpPr>
        <p:spPr>
          <a:xfrm>
            <a:off x="7307700" y="3008021"/>
            <a:ext cx="236099" cy="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triangle" w="lg" len="lg"/>
          </a:ln>
        </p:spPr>
      </p:cxnSp>
      <p:sp>
        <p:nvSpPr>
          <p:cNvPr id="349" name="Shape 349"/>
          <p:cNvSpPr/>
          <p:nvPr/>
        </p:nvSpPr>
        <p:spPr>
          <a:xfrm>
            <a:off x="4208100" y="1989510"/>
            <a:ext cx="762000" cy="533400"/>
          </a:xfrm>
          <a:prstGeom prst="flowChartMagneticDisk">
            <a:avLst/>
          </a:prstGeom>
          <a:solidFill>
            <a:srgbClr val="CFE2F3"/>
          </a:solidFill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Hashmap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(Redis)</a:t>
            </a:r>
          </a:p>
        </p:txBody>
      </p:sp>
      <p:sp>
        <p:nvSpPr>
          <p:cNvPr id="350" name="Shape 350"/>
          <p:cNvSpPr txBox="1"/>
          <p:nvPr/>
        </p:nvSpPr>
        <p:spPr>
          <a:xfrm>
            <a:off x="5115750" y="3206200"/>
            <a:ext cx="1475699" cy="228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ct val="25000"/>
              <a:buFont typeface="Arial"/>
              <a:buNone/>
            </a:pPr>
            <a:r>
              <a:rPr lang="en" sz="800" b="0" i="0" u="none" strike="noStrike" cap="none">
                <a:solidFill>
                  <a:srgbClr val="333333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Wedge features or property features (user profile) </a:t>
            </a:r>
          </a:p>
        </p:txBody>
      </p:sp>
      <p:sp>
        <p:nvSpPr>
          <p:cNvPr id="351" name="Shape 351"/>
          <p:cNvSpPr/>
          <p:nvPr/>
        </p:nvSpPr>
        <p:spPr>
          <a:xfrm>
            <a:off x="4155900" y="4269648"/>
            <a:ext cx="797100" cy="345599"/>
          </a:xfrm>
          <a:prstGeom prst="rect">
            <a:avLst/>
          </a:prstGeom>
          <a:solidFill>
            <a:srgbClr val="CFE2F3"/>
          </a:solidFill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Scoring Data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(Spark)</a:t>
            </a:r>
          </a:p>
        </p:txBody>
      </p:sp>
      <p:cxnSp>
        <p:nvCxnSpPr>
          <p:cNvPr id="352" name="Shape 352"/>
          <p:cNvCxnSpPr/>
          <p:nvPr/>
        </p:nvCxnSpPr>
        <p:spPr>
          <a:xfrm>
            <a:off x="2743200" y="4462848"/>
            <a:ext cx="1143000" cy="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triangle" w="lg" len="lg"/>
          </a:ln>
        </p:spPr>
      </p:cxnSp>
      <p:sp>
        <p:nvSpPr>
          <p:cNvPr id="353" name="Shape 353"/>
          <p:cNvSpPr/>
          <p:nvPr/>
        </p:nvSpPr>
        <p:spPr>
          <a:xfrm>
            <a:off x="5334000" y="4202580"/>
            <a:ext cx="762000" cy="533400"/>
          </a:xfrm>
          <a:prstGeom prst="flowChartMagneticDisk">
            <a:avLst/>
          </a:prstGeom>
          <a:solidFill>
            <a:srgbClr val="CFE2F3"/>
          </a:solidFill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Scoring Set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" sz="800"/>
              <a:t>S</a:t>
            </a:r>
            <a:r>
              <a:rPr lang="en" sz="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3)</a:t>
            </a:r>
          </a:p>
        </p:txBody>
      </p:sp>
      <p:cxnSp>
        <p:nvCxnSpPr>
          <p:cNvPr id="354" name="Shape 354"/>
          <p:cNvCxnSpPr/>
          <p:nvPr/>
        </p:nvCxnSpPr>
        <p:spPr>
          <a:xfrm>
            <a:off x="5021705" y="4462848"/>
            <a:ext cx="236099" cy="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triangle" w="lg" len="lg"/>
          </a:ln>
        </p:spPr>
      </p:cxnSp>
      <p:sp>
        <p:nvSpPr>
          <p:cNvPr id="355" name="Shape 355"/>
          <p:cNvSpPr txBox="1"/>
          <p:nvPr/>
        </p:nvSpPr>
        <p:spPr>
          <a:xfrm>
            <a:off x="2895600" y="4462848"/>
            <a:ext cx="838199" cy="228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ct val="25000"/>
              <a:buFont typeface="Arial"/>
              <a:buNone/>
            </a:pPr>
            <a:r>
              <a:rPr lang="en" sz="800" b="0" i="0" u="none" strike="noStrike" cap="none">
                <a:solidFill>
                  <a:srgbClr val="333333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Listing Data</a:t>
            </a:r>
          </a:p>
        </p:txBody>
      </p:sp>
      <p:cxnSp>
        <p:nvCxnSpPr>
          <p:cNvPr id="356" name="Shape 356"/>
          <p:cNvCxnSpPr/>
          <p:nvPr/>
        </p:nvCxnSpPr>
        <p:spPr>
          <a:xfrm rot="10800000">
            <a:off x="4027550" y="3301025"/>
            <a:ext cx="0" cy="825899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57" name="Shape 357"/>
          <p:cNvCxnSpPr/>
          <p:nvPr/>
        </p:nvCxnSpPr>
        <p:spPr>
          <a:xfrm>
            <a:off x="4027555" y="4126373"/>
            <a:ext cx="93900" cy="92999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triangle" w="lg" len="lg"/>
          </a:ln>
        </p:spPr>
      </p:cxnSp>
      <p:sp>
        <p:nvSpPr>
          <p:cNvPr id="358" name="Shape 358"/>
          <p:cNvSpPr txBox="1"/>
          <p:nvPr/>
        </p:nvSpPr>
        <p:spPr>
          <a:xfrm>
            <a:off x="7410293" y="4652925"/>
            <a:ext cx="1733700" cy="495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@JasjeetThind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Shape 36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Data Quality</a:t>
            </a:r>
          </a:p>
        </p:txBody>
      </p:sp>
      <p:sp>
        <p:nvSpPr>
          <p:cNvPr id="364" name="Shape 36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spcAft>
                <a:spcPts val="400"/>
              </a:spcAft>
              <a:buNone/>
            </a:pPr>
            <a:r>
              <a:rPr lang="en" dirty="0"/>
              <a:t>Analytical pipelines that measure</a:t>
            </a:r>
          </a:p>
          <a:p>
            <a:pPr marL="514350" lvl="0" indent="-285750">
              <a:spcBef>
                <a:spcPts val="0"/>
              </a:spcBef>
              <a:spcAft>
                <a:spcPts val="400"/>
              </a:spcAft>
              <a:buFont typeface="Arial"/>
              <a:buChar char="•"/>
            </a:pPr>
            <a:r>
              <a:rPr lang="en" dirty="0"/>
              <a:t>Data integrity</a:t>
            </a:r>
          </a:p>
          <a:p>
            <a:pPr marL="514350" lvl="0" indent="-285750" rtl="0">
              <a:spcBef>
                <a:spcPts val="0"/>
              </a:spcBef>
              <a:spcAft>
                <a:spcPts val="400"/>
              </a:spcAft>
              <a:buFont typeface="Arial"/>
              <a:buChar char="•"/>
            </a:pPr>
            <a:r>
              <a:rPr lang="en" dirty="0"/>
              <a:t>Attributes / outlier detection</a:t>
            </a:r>
          </a:p>
          <a:p>
            <a:pPr marL="514350" lvl="0" indent="-285750" rtl="0">
              <a:spcBef>
                <a:spcPts val="0"/>
              </a:spcBef>
              <a:spcAft>
                <a:spcPts val="400"/>
              </a:spcAft>
              <a:buFont typeface="Arial"/>
              <a:buChar char="•"/>
            </a:pPr>
            <a:r>
              <a:rPr lang="en" dirty="0"/>
              <a:t>Missing data</a:t>
            </a:r>
          </a:p>
          <a:p>
            <a:pPr marL="514350" lvl="0" indent="-285750" rtl="0">
              <a:spcBef>
                <a:spcPts val="0"/>
              </a:spcBef>
              <a:spcAft>
                <a:spcPts val="400"/>
              </a:spcAft>
              <a:buFont typeface="Arial"/>
              <a:buChar char="•"/>
            </a:pPr>
            <a:r>
              <a:rPr lang="en" dirty="0"/>
              <a:t>Expected # of records</a:t>
            </a:r>
          </a:p>
          <a:p>
            <a:pPr marL="514350" lvl="0" indent="-285750" rtl="0">
              <a:spcBef>
                <a:spcPts val="0"/>
              </a:spcBef>
              <a:spcAft>
                <a:spcPts val="400"/>
              </a:spcAft>
              <a:buFont typeface="Arial"/>
              <a:buChar char="•"/>
            </a:pPr>
            <a:r>
              <a:rPr lang="en" dirty="0"/>
              <a:t>Latency</a:t>
            </a:r>
          </a:p>
          <a:p>
            <a:pPr marL="514350" lvl="0" indent="-285750">
              <a:spcBef>
                <a:spcPts val="0"/>
              </a:spcBef>
              <a:spcAft>
                <a:spcPts val="400"/>
              </a:spcAft>
              <a:buFont typeface="Arial"/>
              <a:buChar char="•"/>
            </a:pPr>
            <a:r>
              <a:rPr lang="en" dirty="0"/>
              <a:t>Models - expected data</a:t>
            </a:r>
          </a:p>
          <a:p>
            <a:pPr lvl="0">
              <a:spcBef>
                <a:spcPts val="0"/>
              </a:spcBef>
              <a:spcAft>
                <a:spcPts val="400"/>
              </a:spcAft>
              <a:buNone/>
            </a:pPr>
            <a:r>
              <a:rPr lang="en" dirty="0"/>
              <a:t>Build reports / alerts that drive action</a:t>
            </a:r>
          </a:p>
        </p:txBody>
      </p:sp>
      <p:sp>
        <p:nvSpPr>
          <p:cNvPr id="365" name="Shape 365"/>
          <p:cNvSpPr txBox="1"/>
          <p:nvPr/>
        </p:nvSpPr>
        <p:spPr>
          <a:xfrm>
            <a:off x="7410293" y="4652925"/>
            <a:ext cx="1733700" cy="495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@JasjeetThind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Shape 37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46197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rPr lang="en"/>
              <a:t>Free Zillow Data</a:t>
            </a:r>
          </a:p>
        </p:txBody>
      </p:sp>
      <p:sp>
        <p:nvSpPr>
          <p:cNvPr id="371" name="Shape 371"/>
          <p:cNvSpPr txBox="1"/>
          <p:nvPr/>
        </p:nvSpPr>
        <p:spPr>
          <a:xfrm>
            <a:off x="7410292" y="4652925"/>
            <a:ext cx="1733699" cy="495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Source Sans Pro"/>
              <a:buNone/>
            </a:pPr>
            <a:r>
              <a:rPr lang="en" sz="18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@JasjeetThind</a:t>
            </a:r>
          </a:p>
        </p:txBody>
      </p:sp>
      <p:grpSp>
        <p:nvGrpSpPr>
          <p:cNvPr id="372" name="Shape 372"/>
          <p:cNvGrpSpPr/>
          <p:nvPr/>
        </p:nvGrpSpPr>
        <p:grpSpPr>
          <a:xfrm>
            <a:off x="625739" y="1185354"/>
            <a:ext cx="3946261" cy="3739485"/>
            <a:chOff x="2611147" y="2494500"/>
            <a:chExt cx="3946261" cy="3739485"/>
          </a:xfrm>
        </p:grpSpPr>
        <p:sp>
          <p:nvSpPr>
            <p:cNvPr id="373" name="Shape 373"/>
            <p:cNvSpPr txBox="1"/>
            <p:nvPr/>
          </p:nvSpPr>
          <p:spPr>
            <a:xfrm>
              <a:off x="2880330" y="2956166"/>
              <a:ext cx="2495443" cy="327781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74E4"/>
                </a:buClr>
                <a:buSzPct val="25000"/>
                <a:buFont typeface="Arial"/>
                <a:buNone/>
              </a:pPr>
              <a:r>
                <a:rPr lang="en" sz="1000" b="1" i="0" u="none" strike="noStrike" cap="none">
                  <a:solidFill>
                    <a:srgbClr val="0074E4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Zillow Home Value Index (ZHVI)</a:t>
              </a:r>
            </a:p>
            <a:p>
              <a:pPr marL="171450" marR="0" lvl="0" indent="-17145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20000"/>
                <a:buFont typeface="Source Sans Pro"/>
                <a:buChar char="•"/>
              </a:pPr>
              <a:r>
                <a:rPr lang="en" sz="900" b="0" i="0" u="none" strike="noStrike" cap="none">
                  <a:solidFill>
                    <a:srgbClr val="000000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Top / Middle / Bottom Thirds</a:t>
              </a:r>
            </a:p>
            <a:p>
              <a:pPr marL="171450" marR="0" lvl="0" indent="-17145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20000"/>
                <a:buFont typeface="Source Sans Pro"/>
                <a:buChar char="•"/>
              </a:pPr>
              <a:r>
                <a:rPr lang="en" sz="900" b="0" i="0" u="none" strike="noStrike" cap="none">
                  <a:solidFill>
                    <a:srgbClr val="000000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Single Family / Condo / Co-op</a:t>
              </a:r>
            </a:p>
            <a:p>
              <a:pPr marL="171450" marR="0" lvl="0" indent="-17145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20000"/>
                <a:buFont typeface="Source Sans Pro"/>
                <a:buChar char="•"/>
              </a:pPr>
              <a:r>
                <a:rPr lang="en" sz="900" b="0" i="0" u="none" strike="noStrike" cap="none">
                  <a:solidFill>
                    <a:srgbClr val="000000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Median Home Value Per Sq Ft</a:t>
              </a:r>
            </a:p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74E4"/>
                </a:buClr>
                <a:buSzPct val="25000"/>
                <a:buFont typeface="Arial"/>
                <a:buNone/>
              </a:pPr>
              <a:r>
                <a:rPr lang="en" sz="1000" b="1" i="0" u="none" strike="noStrike" cap="none">
                  <a:solidFill>
                    <a:srgbClr val="0074E4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Zillow Rent Index (ZRI)</a:t>
              </a:r>
            </a:p>
            <a:p>
              <a:pPr marL="171450" marR="0" lvl="0" indent="-17145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Source Sans Pro"/>
                <a:buChar char="•"/>
              </a:pPr>
              <a:r>
                <a:rPr lang="en" sz="900" b="0" i="0" u="none" strike="noStrike" cap="none">
                  <a:solidFill>
                    <a:srgbClr val="000000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Multi-family / SFR / Condo / Co-op</a:t>
              </a:r>
            </a:p>
            <a:p>
              <a:pPr marL="171450" marR="0" lvl="0" indent="-17145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Source Sans Pro"/>
                <a:buChar char="•"/>
              </a:pPr>
              <a:r>
                <a:rPr lang="en" sz="900" b="0" i="0" u="none" strike="noStrike" cap="none">
                  <a:solidFill>
                    <a:srgbClr val="000000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Median ZRI Per Sq ft</a:t>
              </a:r>
            </a:p>
            <a:p>
              <a:pPr marL="171450" marR="0" lvl="0" indent="-17145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Source Sans Pro"/>
                <a:buChar char="•"/>
              </a:pPr>
              <a:r>
                <a:rPr lang="en" sz="900" b="0" i="0" u="none" strike="noStrike" cap="none">
                  <a:solidFill>
                    <a:srgbClr val="000000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Median Rent List Price</a:t>
              </a:r>
            </a:p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74E4"/>
                </a:buClr>
                <a:buSzPct val="25000"/>
                <a:buFont typeface="Arial"/>
                <a:buNone/>
              </a:pPr>
              <a:r>
                <a:rPr lang="en" sz="1000" b="1" i="0" u="none" strike="noStrike" cap="none">
                  <a:solidFill>
                    <a:srgbClr val="0074E4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Other Metrics</a:t>
              </a:r>
            </a:p>
            <a:p>
              <a:pPr marL="171450" marR="0" lvl="0" indent="-17145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Source Sans Pro"/>
                <a:buChar char="•"/>
              </a:pPr>
              <a:r>
                <a:rPr lang="en" sz="900" b="0" i="0" u="none" strike="noStrike" cap="none">
                  <a:solidFill>
                    <a:srgbClr val="000000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Median List Price</a:t>
              </a:r>
            </a:p>
            <a:p>
              <a:pPr marL="171450" marR="0" lvl="0" indent="-17145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Source Sans Pro"/>
                <a:buChar char="•"/>
              </a:pPr>
              <a:r>
                <a:rPr lang="en" sz="900" b="0" i="0" u="none" strike="noStrike" cap="none">
                  <a:solidFill>
                    <a:srgbClr val="000000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Price-to-Rent ratio</a:t>
              </a:r>
            </a:p>
            <a:p>
              <a:pPr marL="171450" marR="0" lvl="0" indent="-17145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Source Sans Pro"/>
                <a:buChar char="•"/>
              </a:pPr>
              <a:r>
                <a:rPr lang="en" sz="900" b="0" i="0" u="none" strike="noStrike" cap="none">
                  <a:solidFill>
                    <a:srgbClr val="000000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Homes Foreclosed</a:t>
              </a:r>
            </a:p>
            <a:p>
              <a:pPr marL="171450" marR="0" lvl="0" indent="-17145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Source Sans Pro"/>
                <a:buChar char="•"/>
              </a:pPr>
              <a:r>
                <a:rPr lang="en" sz="900" b="0" i="0" u="none" strike="noStrike" cap="none">
                  <a:solidFill>
                    <a:srgbClr val="000000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For-sale Inventory / Age Inventory</a:t>
              </a:r>
            </a:p>
            <a:p>
              <a:pPr marL="171450" marR="0" lvl="0" indent="-17145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Source Sans Pro"/>
                <a:buChar char="•"/>
              </a:pPr>
              <a:r>
                <a:rPr lang="en" sz="900" b="0" i="0" u="none" strike="noStrike" cap="none">
                  <a:solidFill>
                    <a:srgbClr val="000000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Negative Equity</a:t>
              </a:r>
            </a:p>
            <a:p>
              <a:pPr marL="171450" marR="0" lvl="0" indent="-17145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Source Sans Pro"/>
                <a:buChar char="•"/>
              </a:pPr>
              <a:r>
                <a:rPr lang="en" sz="900" b="0" i="1" u="none" strike="noStrike" cap="none">
                  <a:solidFill>
                    <a:srgbClr val="000000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And many more…</a:t>
              </a:r>
            </a:p>
          </p:txBody>
        </p:sp>
        <p:sp>
          <p:nvSpPr>
            <p:cNvPr id="374" name="Shape 374"/>
            <p:cNvSpPr/>
            <p:nvPr/>
          </p:nvSpPr>
          <p:spPr>
            <a:xfrm>
              <a:off x="2611147" y="2494500"/>
              <a:ext cx="3946261" cy="461664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ct val="25000"/>
                <a:buFont typeface="Arial"/>
                <a:buNone/>
              </a:pPr>
              <a:r>
                <a:rPr lang="en" sz="1200" b="1" i="0" u="none" strike="noStrike" cap="none">
                  <a:solidFill>
                    <a:schemeClr val="dk2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Time Series: national, state, metro, county, city and ZIP code levels</a:t>
              </a:r>
            </a:p>
          </p:txBody>
        </p:sp>
      </p:grpSp>
      <p:grpSp>
        <p:nvGrpSpPr>
          <p:cNvPr id="375" name="Shape 375"/>
          <p:cNvGrpSpPr/>
          <p:nvPr/>
        </p:nvGrpSpPr>
        <p:grpSpPr>
          <a:xfrm>
            <a:off x="4937256" y="1185355"/>
            <a:ext cx="4019700" cy="3252685"/>
            <a:chOff x="766931" y="1517786"/>
            <a:chExt cx="4019700" cy="2482250"/>
          </a:xfrm>
        </p:grpSpPr>
        <p:sp>
          <p:nvSpPr>
            <p:cNvPr id="376" name="Shape 376"/>
            <p:cNvSpPr txBox="1"/>
            <p:nvPr/>
          </p:nvSpPr>
          <p:spPr>
            <a:xfrm>
              <a:off x="766931" y="1517786"/>
              <a:ext cx="4019700" cy="22127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2"/>
                </a:buClr>
                <a:buSzPct val="25000"/>
                <a:buFont typeface="Arial"/>
                <a:buNone/>
              </a:pPr>
              <a:r>
                <a:rPr lang="en" sz="1200" b="1" i="0" u="none" strike="noStrike" cap="none">
                  <a:solidFill>
                    <a:schemeClr val="dk2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ZTRAX: Zillow Transaction and Assessment Dataset</a:t>
              </a:r>
            </a:p>
          </p:txBody>
        </p:sp>
        <p:sp>
          <p:nvSpPr>
            <p:cNvPr id="377" name="Shape 377"/>
            <p:cNvSpPr/>
            <p:nvPr/>
          </p:nvSpPr>
          <p:spPr>
            <a:xfrm>
              <a:off x="950609" y="1870100"/>
              <a:ext cx="3652343" cy="2129935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lang="en" sz="1050" b="0" i="0" u="none" strike="noStrike" cap="none">
                  <a:solidFill>
                    <a:srgbClr val="000000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Previously inaccessible or prohibitively expensive housing data for academic and institutional researchers </a:t>
              </a:r>
              <a:r>
                <a:rPr lang="en" sz="1050" b="1" i="0" u="none" strike="noStrike" cap="none">
                  <a:solidFill>
                    <a:srgbClr val="0074E4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FOR FREE</a:t>
              </a:r>
              <a:r>
                <a:rPr lang="en" sz="1050" b="0" i="0" u="none" strike="noStrike" cap="none">
                  <a:solidFill>
                    <a:schemeClr val="dk2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.</a:t>
              </a:r>
            </a:p>
            <a:p>
              <a:pPr marL="342900" marR="0" lvl="0" indent="-342900" algn="l" rtl="0">
                <a:lnSpc>
                  <a:spcPct val="136190"/>
                </a:lnSpc>
                <a:spcBef>
                  <a:spcPts val="800"/>
                </a:spcBef>
                <a:spcAft>
                  <a:spcPts val="0"/>
                </a:spcAft>
                <a:buClr>
                  <a:srgbClr val="000000"/>
                </a:buClr>
                <a:buSzPct val="95454"/>
                <a:buFont typeface="Noto Sans Symbols"/>
                <a:buChar char="∙"/>
              </a:pPr>
              <a:r>
                <a:rPr lang="en" sz="1050" b="0" i="0" u="none" strike="noStrike" cap="none">
                  <a:solidFill>
                    <a:srgbClr val="000000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More than </a:t>
              </a:r>
              <a:r>
                <a:rPr lang="en" sz="1050" b="1" i="0" u="none" strike="noStrike" cap="none">
                  <a:solidFill>
                    <a:srgbClr val="000000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100 gigabytes</a:t>
              </a:r>
            </a:p>
            <a:p>
              <a:pPr marL="342900" marR="0" lvl="0" indent="-342900" algn="l" rtl="0">
                <a:lnSpc>
                  <a:spcPct val="13619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3333"/>
                </a:buClr>
                <a:buSzPct val="95454"/>
                <a:buFont typeface="Noto Sans Symbols"/>
                <a:buChar char="∙"/>
              </a:pPr>
              <a:r>
                <a:rPr lang="en" sz="1050" b="1" i="0" u="none" strike="noStrike" cap="none">
                  <a:solidFill>
                    <a:srgbClr val="333333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374</a:t>
              </a:r>
              <a:r>
                <a:rPr lang="en" sz="1050" b="0" i="0" u="none" strike="noStrike" cap="none">
                  <a:solidFill>
                    <a:srgbClr val="333333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 </a:t>
              </a:r>
              <a:r>
                <a:rPr lang="en" sz="1050" b="1" i="0" u="none" strike="noStrike" cap="none">
                  <a:solidFill>
                    <a:srgbClr val="333333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million</a:t>
              </a:r>
              <a:r>
                <a:rPr lang="en" sz="1050" b="0" i="0" u="none" strike="noStrike" cap="none">
                  <a:solidFill>
                    <a:srgbClr val="333333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 detailed public records across more than </a:t>
              </a:r>
              <a:r>
                <a:rPr lang="en" sz="1050" b="1" i="0" u="none" strike="noStrike" cap="none">
                  <a:solidFill>
                    <a:srgbClr val="333333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2,750</a:t>
              </a:r>
              <a:r>
                <a:rPr lang="en" sz="1050" b="0" i="0" u="none" strike="noStrike" cap="none">
                  <a:solidFill>
                    <a:srgbClr val="333333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 U.S. counties</a:t>
              </a:r>
            </a:p>
            <a:p>
              <a:pPr marL="342900" marR="0" lvl="0" indent="-342900" algn="l" rtl="0">
                <a:lnSpc>
                  <a:spcPct val="13619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3333"/>
                </a:buClr>
                <a:buSzPct val="95454"/>
                <a:buFont typeface="Noto Sans Symbols"/>
                <a:buChar char="∙"/>
              </a:pPr>
              <a:r>
                <a:rPr lang="en" sz="1050" b="1" i="0" u="none" strike="noStrike" cap="none">
                  <a:solidFill>
                    <a:srgbClr val="333333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20+</a:t>
              </a:r>
              <a:r>
                <a:rPr lang="en" sz="1050" b="0" i="0" u="none" strike="noStrike" cap="none">
                  <a:solidFill>
                    <a:srgbClr val="333333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 years of deed transfers, mortgages, foreclosures, auctions, property tax delinquencies and more for residential and commercial properties.</a:t>
              </a:r>
            </a:p>
            <a:p>
              <a:pPr marL="342900" marR="0" lvl="0" indent="-342900" algn="l" rtl="0">
                <a:lnSpc>
                  <a:spcPct val="13619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3333"/>
                </a:buClr>
                <a:buSzPct val="95454"/>
                <a:buFont typeface="Noto Sans Symbols"/>
                <a:buChar char="∙"/>
              </a:pPr>
              <a:r>
                <a:rPr lang="en" sz="1050" b="0" i="0" u="none" strike="noStrike" cap="none">
                  <a:solidFill>
                    <a:srgbClr val="333333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Assessor data including property characteristics, geographic information, and prior valuations on approximately </a:t>
              </a:r>
              <a:r>
                <a:rPr lang="en" sz="1050" b="1" i="0" u="none" strike="noStrike" cap="none">
                  <a:solidFill>
                    <a:srgbClr val="333333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200 million </a:t>
              </a:r>
              <a:r>
                <a:rPr lang="en" sz="1050" b="0" i="0" u="none" strike="noStrike" cap="none">
                  <a:solidFill>
                    <a:srgbClr val="333333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parcels in more than </a:t>
              </a:r>
              <a:r>
                <a:rPr lang="en" sz="1050" b="1" i="0" u="none" strike="noStrike" cap="none">
                  <a:solidFill>
                    <a:srgbClr val="333333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3,100</a:t>
              </a:r>
              <a:r>
                <a:rPr lang="en" sz="1050" b="0" i="0" u="none" strike="noStrike" cap="none">
                  <a:solidFill>
                    <a:srgbClr val="333333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 counties.</a:t>
              </a:r>
            </a:p>
            <a:p>
              <a:pPr marL="0" marR="0" lvl="0" indent="0" algn="l" rtl="0">
                <a:lnSpc>
                  <a:spcPct val="136190"/>
                </a:lnSpc>
                <a:spcBef>
                  <a:spcPts val="800"/>
                </a:spcBef>
                <a:spcAft>
                  <a:spcPts val="0"/>
                </a:spcAft>
                <a:buClr>
                  <a:srgbClr val="333333"/>
                </a:buClr>
                <a:buSzPct val="25000"/>
                <a:buFont typeface="Arial"/>
                <a:buNone/>
              </a:pPr>
              <a:r>
                <a:rPr lang="en" sz="1050" b="0" i="0" u="none" strike="noStrike" cap="none">
                  <a:solidFill>
                    <a:srgbClr val="333333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Email</a:t>
              </a:r>
              <a:r>
                <a:rPr lang="en" sz="1050" b="0" i="0" u="none" strike="noStrike" cap="none">
                  <a:solidFill>
                    <a:srgbClr val="0074E4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 </a:t>
              </a:r>
              <a:r>
                <a:rPr lang="en" sz="1050" b="1" i="0" u="none" strike="noStrike" cap="none">
                  <a:solidFill>
                    <a:srgbClr val="0074E4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ZTRAX@zillow.com</a:t>
              </a:r>
              <a:r>
                <a:rPr lang="en" sz="1050" b="0" i="0" u="none" strike="noStrike" cap="none">
                  <a:solidFill>
                    <a:srgbClr val="0074E4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 </a:t>
              </a:r>
              <a:r>
                <a:rPr lang="en" sz="1050" b="0" i="0" u="none" strike="noStrike" cap="none">
                  <a:solidFill>
                    <a:srgbClr val="333333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for more information</a:t>
              </a:r>
            </a:p>
          </p:txBody>
        </p:sp>
      </p:grpSp>
      <p:sp>
        <p:nvSpPr>
          <p:cNvPr id="378" name="Shape 378"/>
          <p:cNvSpPr txBox="1"/>
          <p:nvPr/>
        </p:nvSpPr>
        <p:spPr>
          <a:xfrm>
            <a:off x="323004" y="953176"/>
            <a:ext cx="2299500" cy="246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4E4"/>
              </a:buClr>
              <a:buSzPct val="25000"/>
              <a:buFont typeface="Arial"/>
              <a:buNone/>
            </a:pPr>
            <a:r>
              <a:rPr lang="en" sz="1000" b="1" i="0" u="none" strike="noStrike" cap="none">
                <a:solidFill>
                  <a:srgbClr val="0074E4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Zillow.com/data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Shape 38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Thank you!</a:t>
            </a:r>
          </a:p>
        </p:txBody>
      </p:sp>
      <p:sp>
        <p:nvSpPr>
          <p:cNvPr id="384" name="Shape 38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spcAft>
                <a:spcPts val="400"/>
              </a:spcAft>
              <a:buNone/>
            </a:pPr>
            <a:r>
              <a:rPr lang="en" dirty="0"/>
              <a:t>Related Blogs</a:t>
            </a:r>
          </a:p>
          <a:p>
            <a:pPr marL="457200" lvl="0" indent="-228600" rtl="0">
              <a:spcBef>
                <a:spcPts val="0"/>
              </a:spcBef>
              <a:spcAft>
                <a:spcPts val="400"/>
              </a:spcAft>
              <a:buChar char="●"/>
            </a:pPr>
            <a:r>
              <a:rPr lang="en" dirty="0">
                <a:solidFill>
                  <a:srgbClr val="0074E4"/>
                </a:solidFill>
                <a:hlinkClick r:id="rId3"/>
              </a:rPr>
              <a:t>Zillow.com/data-science</a:t>
            </a:r>
            <a:r>
              <a:rPr lang="en" dirty="0"/>
              <a:t> </a:t>
            </a:r>
          </a:p>
          <a:p>
            <a:pPr marL="457200" lvl="0" indent="-228600" rtl="0">
              <a:spcBef>
                <a:spcPts val="0"/>
              </a:spcBef>
              <a:spcAft>
                <a:spcPts val="400"/>
              </a:spcAft>
              <a:buChar char="●"/>
            </a:pPr>
            <a:r>
              <a:rPr lang="en" dirty="0">
                <a:solidFill>
                  <a:srgbClr val="0074E4"/>
                </a:solidFill>
                <a:hlinkClick r:id="rId4"/>
              </a:rPr>
              <a:t>Trulia.com/blog/tech/</a:t>
            </a:r>
            <a:r>
              <a:rPr lang="en" dirty="0"/>
              <a:t> </a:t>
            </a:r>
          </a:p>
          <a:p>
            <a:pPr lvl="0">
              <a:spcBef>
                <a:spcPts val="0"/>
              </a:spcBef>
              <a:spcAft>
                <a:spcPts val="400"/>
              </a:spcAft>
              <a:buNone/>
            </a:pPr>
            <a:r>
              <a:rPr lang="en" dirty="0"/>
              <a:t>Hiring</a:t>
            </a:r>
          </a:p>
          <a:p>
            <a:pPr marL="457200" lvl="0" indent="-228600" rtl="0">
              <a:spcBef>
                <a:spcPts val="0"/>
              </a:spcBef>
              <a:spcAft>
                <a:spcPts val="400"/>
              </a:spcAft>
              <a:buChar char="●"/>
            </a:pPr>
            <a:r>
              <a:rPr lang="en" dirty="0"/>
              <a:t>Machine Learning Engineer</a:t>
            </a:r>
          </a:p>
          <a:p>
            <a:pPr marL="457200" lvl="0" indent="-228600" rtl="0">
              <a:spcBef>
                <a:spcPts val="0"/>
              </a:spcBef>
              <a:spcAft>
                <a:spcPts val="400"/>
              </a:spcAft>
              <a:buChar char="●"/>
            </a:pPr>
            <a:r>
              <a:rPr lang="en" dirty="0"/>
              <a:t>Data Scientist</a:t>
            </a:r>
          </a:p>
          <a:p>
            <a:pPr marL="457200" lvl="0" indent="-228600" rtl="0">
              <a:spcBef>
                <a:spcPts val="0"/>
              </a:spcBef>
              <a:spcAft>
                <a:spcPts val="400"/>
              </a:spcAft>
              <a:buChar char="●"/>
            </a:pPr>
            <a:r>
              <a:rPr lang="en" dirty="0"/>
              <a:t>Product Manager</a:t>
            </a:r>
          </a:p>
          <a:p>
            <a:pPr marL="457200" lvl="0" indent="-228600" rtl="0">
              <a:spcBef>
                <a:spcPts val="0"/>
              </a:spcBef>
              <a:spcAft>
                <a:spcPts val="400"/>
              </a:spcAft>
              <a:buChar char="●"/>
            </a:pPr>
            <a:r>
              <a:rPr lang="en" dirty="0"/>
              <a:t>Data Engineer</a:t>
            </a:r>
          </a:p>
          <a:p>
            <a:pPr lvl="0">
              <a:spcBef>
                <a:spcPts val="0"/>
              </a:spcBef>
              <a:spcAft>
                <a:spcPts val="400"/>
              </a:spcAft>
              <a:buNone/>
            </a:pPr>
            <a:endParaRPr dirty="0"/>
          </a:p>
        </p:txBody>
      </p:sp>
      <p:sp>
        <p:nvSpPr>
          <p:cNvPr id="385" name="Shape 385"/>
          <p:cNvSpPr txBox="1"/>
          <p:nvPr/>
        </p:nvSpPr>
        <p:spPr>
          <a:xfrm>
            <a:off x="7410293" y="4652925"/>
            <a:ext cx="1733700" cy="495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@JasjeetThind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623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Raleway"/>
              <a:buNone/>
            </a:pPr>
            <a:r>
              <a:rPr lang="en"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rPr>
              <a:t>Agenda</a:t>
            </a:r>
          </a:p>
        </p:txBody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Source Sans Pro"/>
              <a:buNone/>
            </a:pPr>
            <a:r>
              <a:rPr lang="en" sz="18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Zillow Group</a:t>
            </a: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Source Sans Pro"/>
              <a:buNone/>
            </a:pPr>
            <a:r>
              <a:rPr lang="en"/>
              <a:t>Machine Learning </a:t>
            </a:r>
            <a:r>
              <a:rPr lang="en" sz="18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Use Cases</a:t>
            </a: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Source Sans Pro"/>
              <a:buNone/>
            </a:pPr>
            <a:r>
              <a:rPr lang="en" sz="18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Architectural Patterns</a:t>
            </a: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Source Sans Pro"/>
              <a:buNone/>
            </a:pPr>
            <a:r>
              <a:rPr lang="en"/>
              <a:t>Models</a:t>
            </a: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Source Sans Pro"/>
              <a:buNone/>
            </a:pPr>
            <a:r>
              <a:rPr lang="en"/>
              <a:t>Machine Learning </a:t>
            </a:r>
            <a:r>
              <a:rPr lang="en" sz="18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Pipeline</a:t>
            </a: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Source Sans Pro"/>
              <a:buNone/>
            </a:pPr>
            <a:r>
              <a:rPr lang="en"/>
              <a:t>Data Quality</a:t>
            </a: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Source Sans Pro"/>
              <a:buNone/>
            </a:pPr>
            <a:r>
              <a:rPr lang="en"/>
              <a:t>Free Zillow Data</a:t>
            </a:r>
          </a:p>
        </p:txBody>
      </p:sp>
      <p:sp>
        <p:nvSpPr>
          <p:cNvPr id="113" name="Shape 113"/>
          <p:cNvSpPr txBox="1"/>
          <p:nvPr/>
        </p:nvSpPr>
        <p:spPr>
          <a:xfrm>
            <a:off x="7410293" y="4652925"/>
            <a:ext cx="1733700" cy="495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@JasjeetThind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623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Raleway"/>
              <a:buNone/>
            </a:pPr>
            <a:r>
              <a:rPr lang="en"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rPr>
              <a:t>Zillow Group</a:t>
            </a:r>
          </a:p>
        </p:txBody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Source Sans Pro"/>
              <a:buNone/>
            </a:pPr>
            <a:r>
              <a:rPr lang="en" sz="18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Build the world's largest, most trusted and vibrant home-related marketplace.</a:t>
            </a: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endParaRPr sz="1800" b="0" i="0" u="none" strike="noStrike" cap="none">
              <a:solidFill>
                <a:schemeClr val="lt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pic>
        <p:nvPicPr>
          <p:cNvPr id="120" name="Shape 1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82140" y="1922623"/>
            <a:ext cx="1877400" cy="682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Shape 12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21300" y="1922625"/>
            <a:ext cx="1877400" cy="682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Shape 12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056792" y="1922631"/>
            <a:ext cx="1877400" cy="682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Shape 12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057687" y="2744303"/>
            <a:ext cx="1877400" cy="682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Shape 124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920471" y="2802457"/>
            <a:ext cx="1877400" cy="682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Shape 12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6297919" y="3682301"/>
            <a:ext cx="1877400" cy="682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Shape 126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992541" y="3682296"/>
            <a:ext cx="1877400" cy="682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Shape 127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3727814" y="3682301"/>
            <a:ext cx="1877400" cy="682200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Shape 128"/>
          <p:cNvSpPr txBox="1"/>
          <p:nvPr/>
        </p:nvSpPr>
        <p:spPr>
          <a:xfrm>
            <a:off x="7410293" y="4652925"/>
            <a:ext cx="1733700" cy="495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@JasjeetThind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Machine Learning Use Cases</a:t>
            </a:r>
          </a:p>
        </p:txBody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115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Personalization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Ad Targeting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Zestimate (AVMs)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Premier Agent (B2B)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Mortgages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Deep Learning</a:t>
            </a:r>
          </a:p>
        </p:txBody>
      </p:sp>
      <p:sp>
        <p:nvSpPr>
          <p:cNvPr id="135" name="Shape 135"/>
          <p:cNvSpPr txBox="1"/>
          <p:nvPr/>
        </p:nvSpPr>
        <p:spPr>
          <a:xfrm>
            <a:off x="4657725" y="1113664"/>
            <a:ext cx="3879900" cy="233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Social &amp; Content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Demographics &amp; Community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Business Analytics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Forecasting home price trends</a:t>
            </a:r>
          </a:p>
        </p:txBody>
      </p:sp>
      <p:sp>
        <p:nvSpPr>
          <p:cNvPr id="136" name="Shape 136"/>
          <p:cNvSpPr txBox="1"/>
          <p:nvPr/>
        </p:nvSpPr>
        <p:spPr>
          <a:xfrm>
            <a:off x="7410293" y="4652925"/>
            <a:ext cx="1733700" cy="495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@JasjeetThind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623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Raleway"/>
              <a:buNone/>
            </a:pPr>
            <a:r>
              <a:rPr lang="en"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rPr>
              <a:t>Architecture</a:t>
            </a:r>
          </a:p>
        </p:txBody>
      </p:sp>
      <p:sp>
        <p:nvSpPr>
          <p:cNvPr id="142" name="Shape 142"/>
          <p:cNvSpPr/>
          <p:nvPr/>
        </p:nvSpPr>
        <p:spPr>
          <a:xfrm>
            <a:off x="826688" y="1180875"/>
            <a:ext cx="7497600" cy="813300"/>
          </a:xfrm>
          <a:prstGeom prst="rect">
            <a:avLst/>
          </a:prstGeom>
          <a:solidFill>
            <a:srgbClr val="D0E0E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" b="1"/>
              <a:t>Real-Time Scoring</a:t>
            </a:r>
            <a:r>
              <a:rPr lang="en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APIs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1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(Python, Flask)</a:t>
            </a:r>
          </a:p>
        </p:txBody>
      </p:sp>
      <p:sp>
        <p:nvSpPr>
          <p:cNvPr id="143" name="Shape 143"/>
          <p:cNvSpPr/>
          <p:nvPr/>
        </p:nvSpPr>
        <p:spPr>
          <a:xfrm>
            <a:off x="3569975" y="1995444"/>
            <a:ext cx="2001900" cy="2589000"/>
          </a:xfrm>
          <a:prstGeom prst="rect">
            <a:avLst/>
          </a:prstGeom>
          <a:solidFill>
            <a:srgbClr val="EAD1DC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Zillow Group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Data Lake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1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" sz="1000" b="1"/>
              <a:t>AWS - </a:t>
            </a:r>
            <a:r>
              <a:rPr lang="en" sz="1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S3 / Kinesis)</a:t>
            </a:r>
          </a:p>
        </p:txBody>
      </p:sp>
      <p:sp>
        <p:nvSpPr>
          <p:cNvPr id="144" name="Shape 144"/>
          <p:cNvSpPr/>
          <p:nvPr/>
        </p:nvSpPr>
        <p:spPr>
          <a:xfrm>
            <a:off x="826623" y="2858266"/>
            <a:ext cx="2748300" cy="861899"/>
          </a:xfrm>
          <a:prstGeom prst="rect">
            <a:avLst/>
          </a:prstGeom>
          <a:solidFill>
            <a:srgbClr val="D9EAD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Featurization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1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(Spark)</a:t>
            </a:r>
          </a:p>
        </p:txBody>
      </p:sp>
      <p:sp>
        <p:nvSpPr>
          <p:cNvPr id="145" name="Shape 145"/>
          <p:cNvSpPr/>
          <p:nvPr/>
        </p:nvSpPr>
        <p:spPr>
          <a:xfrm>
            <a:off x="5576200" y="2857981"/>
            <a:ext cx="2748300" cy="861899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User Profiles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1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" sz="1000" b="1"/>
              <a:t>Spark / HBase</a:t>
            </a:r>
            <a:r>
              <a:rPr lang="en" sz="1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</a:p>
        </p:txBody>
      </p:sp>
      <p:sp>
        <p:nvSpPr>
          <p:cNvPr id="146" name="Shape 146"/>
          <p:cNvSpPr/>
          <p:nvPr/>
        </p:nvSpPr>
        <p:spPr>
          <a:xfrm>
            <a:off x="5576200" y="1995269"/>
            <a:ext cx="2748300" cy="861900"/>
          </a:xfrm>
          <a:prstGeom prst="rect">
            <a:avLst/>
          </a:prstGeom>
          <a:solidFill>
            <a:srgbClr val="F4CCCC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Ranking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1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(Spark)</a:t>
            </a:r>
          </a:p>
        </p:txBody>
      </p:sp>
      <p:sp>
        <p:nvSpPr>
          <p:cNvPr id="147" name="Shape 147"/>
          <p:cNvSpPr/>
          <p:nvPr/>
        </p:nvSpPr>
        <p:spPr>
          <a:xfrm>
            <a:off x="5576198" y="3720685"/>
            <a:ext cx="2748299" cy="861900"/>
          </a:xfrm>
          <a:prstGeom prst="rect">
            <a:avLst/>
          </a:prstGeom>
          <a:solidFill>
            <a:srgbClr val="FCE5CD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Wedge Counting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Collaborative Filtering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1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(Spark)</a:t>
            </a:r>
          </a:p>
        </p:txBody>
      </p:sp>
      <p:sp>
        <p:nvSpPr>
          <p:cNvPr id="148" name="Shape 148"/>
          <p:cNvSpPr/>
          <p:nvPr/>
        </p:nvSpPr>
        <p:spPr>
          <a:xfrm>
            <a:off x="827832" y="3721275"/>
            <a:ext cx="2748300" cy="861900"/>
          </a:xfrm>
          <a:prstGeom prst="rect">
            <a:avLst/>
          </a:prstGeom>
          <a:solidFill>
            <a:srgbClr val="D9D2E9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Aggregate Features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1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(Spark)</a:t>
            </a:r>
          </a:p>
        </p:txBody>
      </p:sp>
      <p:sp>
        <p:nvSpPr>
          <p:cNvPr id="149" name="Shape 149"/>
          <p:cNvSpPr/>
          <p:nvPr/>
        </p:nvSpPr>
        <p:spPr>
          <a:xfrm>
            <a:off x="826613" y="1995267"/>
            <a:ext cx="2748300" cy="861900"/>
          </a:xfrm>
          <a:prstGeom prst="rect">
            <a:avLst/>
          </a:prstGeom>
          <a:solidFill>
            <a:srgbClr val="C9DAF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Data Collection Systems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1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(Java/Python/SQL)</a:t>
            </a:r>
          </a:p>
        </p:txBody>
      </p:sp>
      <p:sp>
        <p:nvSpPr>
          <p:cNvPr id="150" name="Shape 150"/>
          <p:cNvSpPr txBox="1"/>
          <p:nvPr/>
        </p:nvSpPr>
        <p:spPr>
          <a:xfrm>
            <a:off x="7410293" y="4652925"/>
            <a:ext cx="1733700" cy="495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@JasjeetThind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/>
          <p:nvPr/>
        </p:nvSpPr>
        <p:spPr>
          <a:xfrm>
            <a:off x="7722321" y="1739275"/>
            <a:ext cx="1288200" cy="2796000"/>
          </a:xfrm>
          <a:prstGeom prst="rect">
            <a:avLst/>
          </a:prstGeom>
          <a:solidFill>
            <a:srgbClr val="D9D2E9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/>
          </a:p>
        </p:txBody>
      </p:sp>
      <p:sp>
        <p:nvSpPr>
          <p:cNvPr id="156" name="Shape 156"/>
          <p:cNvSpPr/>
          <p:nvPr/>
        </p:nvSpPr>
        <p:spPr>
          <a:xfrm>
            <a:off x="5562277" y="1739275"/>
            <a:ext cx="1968300" cy="2796000"/>
          </a:xfrm>
          <a:prstGeom prst="rect">
            <a:avLst/>
          </a:prstGeom>
          <a:solidFill>
            <a:srgbClr val="EAD1DC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/>
          </a:p>
        </p:txBody>
      </p:sp>
      <p:sp>
        <p:nvSpPr>
          <p:cNvPr id="157" name="Shape 157"/>
          <p:cNvSpPr/>
          <p:nvPr/>
        </p:nvSpPr>
        <p:spPr>
          <a:xfrm>
            <a:off x="1990500" y="1739275"/>
            <a:ext cx="3417000" cy="2796000"/>
          </a:xfrm>
          <a:prstGeom prst="rect">
            <a:avLst/>
          </a:prstGeom>
          <a:solidFill>
            <a:srgbClr val="D9EAD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/>
          </a:p>
        </p:txBody>
      </p:sp>
      <p:sp>
        <p:nvSpPr>
          <p:cNvPr id="158" name="Shape 158"/>
          <p:cNvSpPr/>
          <p:nvPr/>
        </p:nvSpPr>
        <p:spPr>
          <a:xfrm>
            <a:off x="200025" y="1739275"/>
            <a:ext cx="1662300" cy="2796000"/>
          </a:xfrm>
          <a:prstGeom prst="rect">
            <a:avLst/>
          </a:prstGeom>
          <a:solidFill>
            <a:srgbClr val="FCE5CD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/>
          </a:p>
        </p:txBody>
      </p:sp>
      <p:sp>
        <p:nvSpPr>
          <p:cNvPr id="159" name="Shape 15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Architectural Patterns</a:t>
            </a:r>
          </a:p>
        </p:txBody>
      </p:sp>
      <p:sp>
        <p:nvSpPr>
          <p:cNvPr id="160" name="Shape 160"/>
          <p:cNvSpPr txBox="1"/>
          <p:nvPr/>
        </p:nvSpPr>
        <p:spPr>
          <a:xfrm>
            <a:off x="7410293" y="4647900"/>
            <a:ext cx="1733700" cy="495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@JasjeetThind</a:t>
            </a:r>
          </a:p>
        </p:txBody>
      </p:sp>
      <p:sp>
        <p:nvSpPr>
          <p:cNvPr id="161" name="Shape 161"/>
          <p:cNvSpPr txBox="1"/>
          <p:nvPr/>
        </p:nvSpPr>
        <p:spPr>
          <a:xfrm>
            <a:off x="5706925" y="3214437"/>
            <a:ext cx="760200" cy="284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800" dirty="0"/>
              <a:t>Get records</a:t>
            </a:r>
          </a:p>
        </p:txBody>
      </p:sp>
      <p:sp>
        <p:nvSpPr>
          <p:cNvPr id="162" name="Shape 162"/>
          <p:cNvSpPr/>
          <p:nvPr/>
        </p:nvSpPr>
        <p:spPr>
          <a:xfrm>
            <a:off x="6496075" y="3189087"/>
            <a:ext cx="681600" cy="426300"/>
          </a:xfrm>
          <a:prstGeom prst="rect">
            <a:avLst/>
          </a:prstGeom>
          <a:solidFill>
            <a:srgbClr val="CFE2F3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800"/>
              <a:t>Application (near real-time)</a:t>
            </a:r>
          </a:p>
        </p:txBody>
      </p:sp>
      <p:sp>
        <p:nvSpPr>
          <p:cNvPr id="163" name="Shape 163"/>
          <p:cNvSpPr/>
          <p:nvPr/>
        </p:nvSpPr>
        <p:spPr>
          <a:xfrm>
            <a:off x="309599" y="2907800"/>
            <a:ext cx="1166532" cy="284700"/>
          </a:xfrm>
          <a:prstGeom prst="flowChartMagneticDrum">
            <a:avLst/>
          </a:prstGeom>
          <a:solidFill>
            <a:srgbClr val="CFE2F3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800"/>
              <a:t>Stream</a:t>
            </a:r>
          </a:p>
        </p:txBody>
      </p:sp>
      <p:sp>
        <p:nvSpPr>
          <p:cNvPr id="164" name="Shape 164"/>
          <p:cNvSpPr txBox="1"/>
          <p:nvPr/>
        </p:nvSpPr>
        <p:spPr>
          <a:xfrm>
            <a:off x="385787" y="1227475"/>
            <a:ext cx="1233900" cy="284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en" sz="800" b="1"/>
              <a:t>Transport </a:t>
            </a:r>
          </a:p>
          <a:p>
            <a:pPr lvl="0" algn="l" rtl="0">
              <a:spcBef>
                <a:spcPts val="0"/>
              </a:spcBef>
              <a:buNone/>
            </a:pPr>
            <a:r>
              <a:rPr lang="en" sz="800" b="1"/>
              <a:t>[Collect]</a:t>
            </a:r>
          </a:p>
        </p:txBody>
      </p:sp>
      <p:cxnSp>
        <p:nvCxnSpPr>
          <p:cNvPr id="165" name="Shape 165"/>
          <p:cNvCxnSpPr/>
          <p:nvPr/>
        </p:nvCxnSpPr>
        <p:spPr>
          <a:xfrm>
            <a:off x="1926375" y="1746174"/>
            <a:ext cx="0" cy="27960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dash"/>
            <a:round/>
            <a:headEnd type="none" w="lg" len="lg"/>
            <a:tailEnd type="none" w="lg" len="lg"/>
          </a:ln>
        </p:spPr>
      </p:cxnSp>
      <p:sp>
        <p:nvSpPr>
          <p:cNvPr id="166" name="Shape 166"/>
          <p:cNvSpPr txBox="1"/>
          <p:nvPr/>
        </p:nvSpPr>
        <p:spPr>
          <a:xfrm>
            <a:off x="2046437" y="1227475"/>
            <a:ext cx="1233900" cy="284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en" sz="800" b="1"/>
              <a:t>Data Lake (AWS)</a:t>
            </a:r>
          </a:p>
          <a:p>
            <a:pPr lvl="0" algn="l" rtl="0">
              <a:spcBef>
                <a:spcPts val="0"/>
              </a:spcBef>
              <a:buNone/>
            </a:pPr>
            <a:r>
              <a:rPr lang="en" sz="800" b="1"/>
              <a:t>[Store]</a:t>
            </a:r>
          </a:p>
        </p:txBody>
      </p:sp>
      <p:sp>
        <p:nvSpPr>
          <p:cNvPr id="167" name="Shape 167"/>
          <p:cNvSpPr/>
          <p:nvPr/>
        </p:nvSpPr>
        <p:spPr>
          <a:xfrm>
            <a:off x="4414762" y="2648280"/>
            <a:ext cx="681600" cy="426300"/>
          </a:xfrm>
          <a:prstGeom prst="can">
            <a:avLst>
              <a:gd name="adj" fmla="val 25000"/>
            </a:avLst>
          </a:prstGeom>
          <a:solidFill>
            <a:srgbClr val="CFE2F3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800"/>
              <a:t>ZG Data Lake (S3)</a:t>
            </a:r>
          </a:p>
        </p:txBody>
      </p:sp>
      <p:cxnSp>
        <p:nvCxnSpPr>
          <p:cNvPr id="168" name="Shape 168"/>
          <p:cNvCxnSpPr/>
          <p:nvPr/>
        </p:nvCxnSpPr>
        <p:spPr>
          <a:xfrm>
            <a:off x="2079525" y="3478450"/>
            <a:ext cx="4155600" cy="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69" name="Shape 169"/>
          <p:cNvCxnSpPr/>
          <p:nvPr/>
        </p:nvCxnSpPr>
        <p:spPr>
          <a:xfrm>
            <a:off x="3729487" y="2853712"/>
            <a:ext cx="454500" cy="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70" name="Shape 170"/>
          <p:cNvSpPr txBox="1"/>
          <p:nvPr/>
        </p:nvSpPr>
        <p:spPr>
          <a:xfrm>
            <a:off x="3636737" y="2599162"/>
            <a:ext cx="760200" cy="284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800"/>
              <a:t>Put object</a:t>
            </a:r>
          </a:p>
        </p:txBody>
      </p:sp>
      <p:cxnSp>
        <p:nvCxnSpPr>
          <p:cNvPr id="171" name="Shape 171"/>
          <p:cNvCxnSpPr/>
          <p:nvPr/>
        </p:nvCxnSpPr>
        <p:spPr>
          <a:xfrm>
            <a:off x="5487782" y="1739150"/>
            <a:ext cx="0" cy="27960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dash"/>
            <a:round/>
            <a:headEnd type="none" w="lg" len="lg"/>
            <a:tailEnd type="none" w="lg" len="lg"/>
          </a:ln>
        </p:spPr>
      </p:cxnSp>
      <p:sp>
        <p:nvSpPr>
          <p:cNvPr id="172" name="Shape 172"/>
          <p:cNvSpPr txBox="1"/>
          <p:nvPr/>
        </p:nvSpPr>
        <p:spPr>
          <a:xfrm>
            <a:off x="5554524" y="1220825"/>
            <a:ext cx="1733400" cy="284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en" sz="800" b="1"/>
              <a:t>Application (Backstage)</a:t>
            </a:r>
          </a:p>
          <a:p>
            <a:pPr lvl="0" algn="l" rtl="0">
              <a:spcBef>
                <a:spcPts val="0"/>
              </a:spcBef>
              <a:buNone/>
            </a:pPr>
            <a:r>
              <a:rPr lang="en" sz="800" b="1"/>
              <a:t>[Process]</a:t>
            </a:r>
          </a:p>
        </p:txBody>
      </p:sp>
      <p:cxnSp>
        <p:nvCxnSpPr>
          <p:cNvPr id="173" name="Shape 173"/>
          <p:cNvCxnSpPr/>
          <p:nvPr/>
        </p:nvCxnSpPr>
        <p:spPr>
          <a:xfrm>
            <a:off x="5795512" y="2846262"/>
            <a:ext cx="454500" cy="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74" name="Shape 174"/>
          <p:cNvSpPr txBox="1"/>
          <p:nvPr/>
        </p:nvSpPr>
        <p:spPr>
          <a:xfrm>
            <a:off x="5702762" y="2568774"/>
            <a:ext cx="760200" cy="284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800"/>
              <a:t>Get object</a:t>
            </a:r>
          </a:p>
        </p:txBody>
      </p:sp>
      <p:sp>
        <p:nvSpPr>
          <p:cNvPr id="175" name="Shape 175"/>
          <p:cNvSpPr/>
          <p:nvPr/>
        </p:nvSpPr>
        <p:spPr>
          <a:xfrm>
            <a:off x="6496075" y="2632687"/>
            <a:ext cx="681600" cy="426300"/>
          </a:xfrm>
          <a:prstGeom prst="rect">
            <a:avLst/>
          </a:prstGeom>
          <a:solidFill>
            <a:srgbClr val="CFE2F3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800"/>
              <a:t>Application (batch)</a:t>
            </a:r>
          </a:p>
        </p:txBody>
      </p:sp>
      <p:cxnSp>
        <p:nvCxnSpPr>
          <p:cNvPr id="176" name="Shape 176"/>
          <p:cNvCxnSpPr/>
          <p:nvPr/>
        </p:nvCxnSpPr>
        <p:spPr>
          <a:xfrm>
            <a:off x="7626450" y="1746174"/>
            <a:ext cx="0" cy="27960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dash"/>
            <a:round/>
            <a:headEnd type="none" w="lg" len="lg"/>
            <a:tailEnd type="none" w="lg" len="lg"/>
          </a:ln>
        </p:spPr>
      </p:cxnSp>
      <p:sp>
        <p:nvSpPr>
          <p:cNvPr id="177" name="Shape 177"/>
          <p:cNvSpPr txBox="1"/>
          <p:nvPr/>
        </p:nvSpPr>
        <p:spPr>
          <a:xfrm>
            <a:off x="7628311" y="1227475"/>
            <a:ext cx="2067300" cy="284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en" sz="800" b="1"/>
              <a:t>Serving System / Analytics</a:t>
            </a:r>
          </a:p>
          <a:p>
            <a:pPr lvl="0" algn="l" rtl="0">
              <a:spcBef>
                <a:spcPts val="0"/>
              </a:spcBef>
              <a:buNone/>
            </a:pPr>
            <a:r>
              <a:rPr lang="en" sz="800" b="1"/>
              <a:t>[Answer] </a:t>
            </a:r>
          </a:p>
        </p:txBody>
      </p:sp>
      <p:sp>
        <p:nvSpPr>
          <p:cNvPr id="178" name="Shape 178"/>
          <p:cNvSpPr/>
          <p:nvPr/>
        </p:nvSpPr>
        <p:spPr>
          <a:xfrm>
            <a:off x="8035012" y="2899605"/>
            <a:ext cx="681600" cy="426300"/>
          </a:xfrm>
          <a:prstGeom prst="can">
            <a:avLst>
              <a:gd name="adj" fmla="val 25000"/>
            </a:avLst>
          </a:prstGeom>
          <a:solidFill>
            <a:srgbClr val="CFE2F3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800"/>
              <a:t>Database (Serving)</a:t>
            </a:r>
          </a:p>
        </p:txBody>
      </p:sp>
      <p:cxnSp>
        <p:nvCxnSpPr>
          <p:cNvPr id="179" name="Shape 179"/>
          <p:cNvCxnSpPr/>
          <p:nvPr/>
        </p:nvCxnSpPr>
        <p:spPr>
          <a:xfrm>
            <a:off x="7379325" y="3091650"/>
            <a:ext cx="454500" cy="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80" name="Shape 180"/>
          <p:cNvSpPr/>
          <p:nvPr/>
        </p:nvSpPr>
        <p:spPr>
          <a:xfrm>
            <a:off x="2426891" y="2692515"/>
            <a:ext cx="1166532" cy="284700"/>
          </a:xfrm>
          <a:prstGeom prst="flowChartMagneticDrum">
            <a:avLst/>
          </a:prstGeom>
          <a:solidFill>
            <a:srgbClr val="CFE2F3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800"/>
              <a:t>Kinesis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800"/>
              <a:t>Firehose</a:t>
            </a:r>
          </a:p>
        </p:txBody>
      </p:sp>
      <p:cxnSp>
        <p:nvCxnSpPr>
          <p:cNvPr id="181" name="Shape 181"/>
          <p:cNvCxnSpPr/>
          <p:nvPr/>
        </p:nvCxnSpPr>
        <p:spPr>
          <a:xfrm rot="10800000">
            <a:off x="6835050" y="2033175"/>
            <a:ext cx="0" cy="2859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82" name="Shape 182"/>
          <p:cNvCxnSpPr/>
          <p:nvPr/>
        </p:nvCxnSpPr>
        <p:spPr>
          <a:xfrm rot="10800000">
            <a:off x="4767975" y="2033325"/>
            <a:ext cx="2076600" cy="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83" name="Shape 183"/>
          <p:cNvCxnSpPr/>
          <p:nvPr/>
        </p:nvCxnSpPr>
        <p:spPr>
          <a:xfrm>
            <a:off x="4765725" y="2033325"/>
            <a:ext cx="4200" cy="4581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84" name="Shape 184"/>
          <p:cNvCxnSpPr/>
          <p:nvPr/>
        </p:nvCxnSpPr>
        <p:spPr>
          <a:xfrm>
            <a:off x="6835050" y="3704025"/>
            <a:ext cx="0" cy="2025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85" name="Shape 185"/>
          <p:cNvCxnSpPr/>
          <p:nvPr/>
        </p:nvCxnSpPr>
        <p:spPr>
          <a:xfrm rot="10800000">
            <a:off x="758225" y="3913575"/>
            <a:ext cx="6078599" cy="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86" name="Shape 186"/>
          <p:cNvCxnSpPr/>
          <p:nvPr/>
        </p:nvCxnSpPr>
        <p:spPr>
          <a:xfrm rot="10800000">
            <a:off x="755700" y="3450975"/>
            <a:ext cx="0" cy="4626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87" name="Shape 187"/>
          <p:cNvSpPr txBox="1"/>
          <p:nvPr/>
        </p:nvSpPr>
        <p:spPr>
          <a:xfrm>
            <a:off x="4712162" y="2185712"/>
            <a:ext cx="760200" cy="284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800"/>
              <a:t>Put object</a:t>
            </a:r>
          </a:p>
        </p:txBody>
      </p:sp>
      <p:sp>
        <p:nvSpPr>
          <p:cNvPr id="188" name="Shape 188"/>
          <p:cNvSpPr txBox="1"/>
          <p:nvPr/>
        </p:nvSpPr>
        <p:spPr>
          <a:xfrm>
            <a:off x="712427" y="3600700"/>
            <a:ext cx="912900" cy="284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800"/>
              <a:t>Put NRT records</a:t>
            </a:r>
          </a:p>
        </p:txBody>
      </p:sp>
      <p:cxnSp>
        <p:nvCxnSpPr>
          <p:cNvPr id="189" name="Shape 189"/>
          <p:cNvCxnSpPr/>
          <p:nvPr/>
        </p:nvCxnSpPr>
        <p:spPr>
          <a:xfrm>
            <a:off x="2079525" y="2834875"/>
            <a:ext cx="240600" cy="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90" name="Shape 190"/>
          <p:cNvCxnSpPr/>
          <p:nvPr/>
        </p:nvCxnSpPr>
        <p:spPr>
          <a:xfrm>
            <a:off x="2073750" y="2828350"/>
            <a:ext cx="0" cy="2217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91" name="Shape 191"/>
          <p:cNvCxnSpPr/>
          <p:nvPr/>
        </p:nvCxnSpPr>
        <p:spPr>
          <a:xfrm rot="10800000">
            <a:off x="1624675" y="3050150"/>
            <a:ext cx="448800" cy="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92" name="Shape 192"/>
          <p:cNvCxnSpPr/>
          <p:nvPr/>
        </p:nvCxnSpPr>
        <p:spPr>
          <a:xfrm>
            <a:off x="2073750" y="3056950"/>
            <a:ext cx="0" cy="4191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93" name="Shape 193"/>
          <p:cNvCxnSpPr/>
          <p:nvPr/>
        </p:nvCxnSpPr>
        <p:spPr>
          <a:xfrm>
            <a:off x="4787225" y="3249850"/>
            <a:ext cx="1448100" cy="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94" name="Shape 194"/>
          <p:cNvCxnSpPr/>
          <p:nvPr/>
        </p:nvCxnSpPr>
        <p:spPr>
          <a:xfrm>
            <a:off x="4788375" y="3139650"/>
            <a:ext cx="0" cy="1164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95" name="Shape 195"/>
          <p:cNvSpPr txBox="1"/>
          <p:nvPr/>
        </p:nvSpPr>
        <p:spPr>
          <a:xfrm>
            <a:off x="5702762" y="2956383"/>
            <a:ext cx="760200" cy="284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800"/>
              <a:t>Get object</a:t>
            </a:r>
          </a:p>
        </p:txBody>
      </p:sp>
      <p:sp>
        <p:nvSpPr>
          <p:cNvPr id="196" name="Shape 196"/>
          <p:cNvSpPr/>
          <p:nvPr/>
        </p:nvSpPr>
        <p:spPr>
          <a:xfrm>
            <a:off x="8043712" y="2227662"/>
            <a:ext cx="681600" cy="426300"/>
          </a:xfrm>
          <a:prstGeom prst="rect">
            <a:avLst/>
          </a:prstGeom>
          <a:solidFill>
            <a:srgbClr val="CFE2F3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800"/>
              <a:t>Analytics</a:t>
            </a:r>
          </a:p>
        </p:txBody>
      </p:sp>
      <p:sp>
        <p:nvSpPr>
          <p:cNvPr id="197" name="Shape 197"/>
          <p:cNvSpPr/>
          <p:nvPr/>
        </p:nvSpPr>
        <p:spPr>
          <a:xfrm>
            <a:off x="8043712" y="3526137"/>
            <a:ext cx="681600" cy="426300"/>
          </a:xfrm>
          <a:prstGeom prst="rect">
            <a:avLst/>
          </a:prstGeom>
          <a:solidFill>
            <a:srgbClr val="CFE2F3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800"/>
              <a:t>Real-Time Scoring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Machine Learning Models</a:t>
            </a:r>
          </a:p>
        </p:txBody>
      </p:sp>
      <p:sp>
        <p:nvSpPr>
          <p:cNvPr id="203" name="Shape 20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Random Forest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Gradient Boosted Machines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CNN (Deep Learning)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NLP / TF-IDF / Word2vec / Bag of Words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Linear Regression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4" name="Shape 204"/>
          <p:cNvSpPr txBox="1"/>
          <p:nvPr/>
        </p:nvSpPr>
        <p:spPr>
          <a:xfrm>
            <a:off x="7410293" y="4652925"/>
            <a:ext cx="1733700" cy="495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@JasjeetThind</a:t>
            </a:r>
          </a:p>
        </p:txBody>
      </p:sp>
      <p:sp>
        <p:nvSpPr>
          <p:cNvPr id="205" name="Shape 205"/>
          <p:cNvSpPr txBox="1"/>
          <p:nvPr/>
        </p:nvSpPr>
        <p:spPr>
          <a:xfrm>
            <a:off x="5259100" y="518040"/>
            <a:ext cx="3000000" cy="2999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K-means clustering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K-nearest neighbors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Wedge Counting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623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Raleway"/>
              <a:buNone/>
            </a:pPr>
            <a:r>
              <a:rPr lang="en"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rPr>
              <a:t>Like vs. Dislike</a:t>
            </a:r>
          </a:p>
        </p:txBody>
      </p:sp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Source Sans Pro"/>
              <a:buNone/>
            </a:pPr>
            <a:r>
              <a:rPr lang="en" sz="18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Predict homes per user using behavior of similar users</a:t>
            </a: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Source Sans Pro"/>
              <a:buNone/>
            </a:pPr>
            <a:endParaRPr sz="1800" b="0" i="0" u="none" strike="noStrike" cap="none">
              <a:solidFill>
                <a:schemeClr val="lt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Source Sans Pro"/>
              <a:buNone/>
            </a:pPr>
            <a:endParaRPr sz="1800" b="0" i="0" u="none" strike="noStrike" cap="none">
              <a:solidFill>
                <a:schemeClr val="lt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Source Sans Pro"/>
              <a:buNone/>
            </a:pPr>
            <a:endParaRPr sz="1800" b="0" i="0" u="none" strike="noStrike" cap="none">
              <a:solidFill>
                <a:schemeClr val="lt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Source Sans Pro"/>
              <a:buNone/>
            </a:pPr>
            <a:endParaRPr sz="1800" b="0" i="0" u="none" strike="noStrike" cap="none">
              <a:solidFill>
                <a:schemeClr val="lt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sz="18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Like = user actively engaged with property </a:t>
            </a: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" sz="18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Dislike = user viewed property but weak engagement </a:t>
            </a: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endParaRPr sz="1800" b="0" i="0" u="none" strike="noStrike" cap="none">
              <a:solidFill>
                <a:schemeClr val="lt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Source Sans Pro"/>
              <a:buNone/>
            </a:pPr>
            <a:endParaRPr sz="1800" b="0" i="0" u="none" strike="noStrike" cap="none">
              <a:solidFill>
                <a:schemeClr val="lt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12" name="Shape 212"/>
          <p:cNvSpPr/>
          <p:nvPr/>
        </p:nvSpPr>
        <p:spPr>
          <a:xfrm>
            <a:off x="1026975" y="2400285"/>
            <a:ext cx="409500" cy="409500"/>
          </a:xfrm>
          <a:prstGeom prst="ellipse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800" b="1" i="0" u="none" strike="noStrike" cap="none">
              <a:solidFill>
                <a:srgbClr val="00000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13" name="Shape 213"/>
          <p:cNvSpPr/>
          <p:nvPr/>
        </p:nvSpPr>
        <p:spPr>
          <a:xfrm>
            <a:off x="4676162" y="2400285"/>
            <a:ext cx="409500" cy="409500"/>
          </a:xfrm>
          <a:prstGeom prst="ellipse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800" b="1" i="0" u="none" strike="noStrike" cap="none">
              <a:solidFill>
                <a:srgbClr val="00000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14" name="Shape 214"/>
          <p:cNvSpPr/>
          <p:nvPr/>
        </p:nvSpPr>
        <p:spPr>
          <a:xfrm>
            <a:off x="2659542" y="2400285"/>
            <a:ext cx="841800" cy="4095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$22M</a:t>
            </a:r>
          </a:p>
        </p:txBody>
      </p:sp>
      <p:sp>
        <p:nvSpPr>
          <p:cNvPr id="215" name="Shape 215"/>
          <p:cNvSpPr/>
          <p:nvPr/>
        </p:nvSpPr>
        <p:spPr>
          <a:xfrm>
            <a:off x="2662792" y="1871275"/>
            <a:ext cx="841800" cy="4095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$19M</a:t>
            </a:r>
          </a:p>
        </p:txBody>
      </p:sp>
      <p:sp>
        <p:nvSpPr>
          <p:cNvPr id="216" name="Shape 216"/>
          <p:cNvSpPr/>
          <p:nvPr/>
        </p:nvSpPr>
        <p:spPr>
          <a:xfrm>
            <a:off x="2665463" y="2929285"/>
            <a:ext cx="841798" cy="4095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$664K</a:t>
            </a:r>
          </a:p>
        </p:txBody>
      </p:sp>
      <p:cxnSp>
        <p:nvCxnSpPr>
          <p:cNvPr id="217" name="Shape 217"/>
          <p:cNvCxnSpPr/>
          <p:nvPr/>
        </p:nvCxnSpPr>
        <p:spPr>
          <a:xfrm>
            <a:off x="1714975" y="2627900"/>
            <a:ext cx="680099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218" name="Shape 218"/>
          <p:cNvCxnSpPr/>
          <p:nvPr/>
        </p:nvCxnSpPr>
        <p:spPr>
          <a:xfrm rot="10800000" flipH="1">
            <a:off x="1726975" y="2130474"/>
            <a:ext cx="656100" cy="175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219" name="Shape 219"/>
          <p:cNvCxnSpPr/>
          <p:nvPr/>
        </p:nvCxnSpPr>
        <p:spPr>
          <a:xfrm rot="10800000">
            <a:off x="3789675" y="2605025"/>
            <a:ext cx="680099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220" name="Shape 220"/>
          <p:cNvCxnSpPr/>
          <p:nvPr/>
        </p:nvCxnSpPr>
        <p:spPr>
          <a:xfrm flipH="1">
            <a:off x="3801674" y="2929275"/>
            <a:ext cx="656100" cy="175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lg" len="lg"/>
          </a:ln>
        </p:spPr>
      </p:cxnSp>
      <p:sp>
        <p:nvSpPr>
          <p:cNvPr id="221" name="Shape 221"/>
          <p:cNvSpPr txBox="1"/>
          <p:nvPr/>
        </p:nvSpPr>
        <p:spPr>
          <a:xfrm>
            <a:off x="3932025" y="1945150"/>
            <a:ext cx="395399" cy="300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</a:p>
        </p:txBody>
      </p:sp>
      <p:cxnSp>
        <p:nvCxnSpPr>
          <p:cNvPr id="222" name="Shape 222"/>
          <p:cNvCxnSpPr/>
          <p:nvPr/>
        </p:nvCxnSpPr>
        <p:spPr>
          <a:xfrm>
            <a:off x="1726975" y="2968675"/>
            <a:ext cx="656100" cy="175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lg" len="lg"/>
          </a:ln>
        </p:spPr>
      </p:cxnSp>
      <p:sp>
        <p:nvSpPr>
          <p:cNvPr id="223" name="Shape 223"/>
          <p:cNvSpPr txBox="1"/>
          <p:nvPr/>
        </p:nvSpPr>
        <p:spPr>
          <a:xfrm>
            <a:off x="1766925" y="1925875"/>
            <a:ext cx="338100" cy="300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</a:p>
        </p:txBody>
      </p:sp>
      <p:sp>
        <p:nvSpPr>
          <p:cNvPr id="224" name="Shape 224"/>
          <p:cNvSpPr txBox="1"/>
          <p:nvPr/>
        </p:nvSpPr>
        <p:spPr>
          <a:xfrm>
            <a:off x="1824075" y="2316936"/>
            <a:ext cx="338100" cy="300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</a:p>
        </p:txBody>
      </p:sp>
      <p:sp>
        <p:nvSpPr>
          <p:cNvPr id="225" name="Shape 225"/>
          <p:cNvSpPr txBox="1"/>
          <p:nvPr/>
        </p:nvSpPr>
        <p:spPr>
          <a:xfrm>
            <a:off x="1874200" y="2706925"/>
            <a:ext cx="338100" cy="300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</a:p>
        </p:txBody>
      </p:sp>
      <p:sp>
        <p:nvSpPr>
          <p:cNvPr id="226" name="Shape 226"/>
          <p:cNvSpPr txBox="1"/>
          <p:nvPr/>
        </p:nvSpPr>
        <p:spPr>
          <a:xfrm>
            <a:off x="3932025" y="2706925"/>
            <a:ext cx="338100" cy="300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</a:p>
        </p:txBody>
      </p:sp>
      <p:sp>
        <p:nvSpPr>
          <p:cNvPr id="227" name="Shape 227"/>
          <p:cNvSpPr txBox="1"/>
          <p:nvPr/>
        </p:nvSpPr>
        <p:spPr>
          <a:xfrm>
            <a:off x="4030825" y="2240747"/>
            <a:ext cx="338100" cy="233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</a:p>
        </p:txBody>
      </p:sp>
      <p:sp>
        <p:nvSpPr>
          <p:cNvPr id="228" name="Shape 228"/>
          <p:cNvSpPr txBox="1"/>
          <p:nvPr/>
        </p:nvSpPr>
        <p:spPr>
          <a:xfrm>
            <a:off x="800100" y="2016650"/>
            <a:ext cx="879900" cy="300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Spencer</a:t>
            </a:r>
          </a:p>
        </p:txBody>
      </p:sp>
      <p:sp>
        <p:nvSpPr>
          <p:cNvPr id="229" name="Shape 229"/>
          <p:cNvSpPr txBox="1"/>
          <p:nvPr/>
        </p:nvSpPr>
        <p:spPr>
          <a:xfrm>
            <a:off x="4604850" y="2039650"/>
            <a:ext cx="551399" cy="300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Stan</a:t>
            </a:r>
          </a:p>
        </p:txBody>
      </p:sp>
      <p:graphicFrame>
        <p:nvGraphicFramePr>
          <p:cNvPr id="230" name="Shape 230"/>
          <p:cNvGraphicFramePr/>
          <p:nvPr>
            <p:extLst>
              <p:ext uri="{D42A27DB-BD31-4B8C-83A1-F6EECF244321}">
                <p14:modId xmlns:p14="http://schemas.microsoft.com/office/powerpoint/2010/main" val="915414739"/>
              </p:ext>
            </p:extLst>
          </p:nvPr>
        </p:nvGraphicFramePr>
        <p:xfrm>
          <a:off x="6013850" y="1249950"/>
          <a:ext cx="2520550" cy="3352500"/>
        </p:xfrm>
        <a:graphic>
          <a:graphicData uri="http://schemas.openxmlformats.org/drawingml/2006/table">
            <a:tbl>
              <a:tblPr>
                <a:noFill/>
                <a:tableStyleId>{E757C432-8066-4357-AC3F-DA1FD84E9930}</a:tableStyleId>
              </a:tblPr>
              <a:tblGrid>
                <a:gridCol w="1103925"/>
                <a:gridCol w="1416625"/>
              </a:tblGrid>
              <a:tr h="2375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Source Sans Pro"/>
                        <a:buNone/>
                      </a:pPr>
                      <a:r>
                        <a:rPr lang="en" sz="1000" u="none" strike="noStrike" cap="none" dirty="0">
                          <a:solidFill>
                            <a:schemeClr val="bg2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Feature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Source Sans Pro"/>
                        <a:buNone/>
                      </a:pPr>
                      <a:r>
                        <a:rPr lang="en" sz="1000" u="none" strike="noStrike" cap="none">
                          <a:solidFill>
                            <a:schemeClr val="bg2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Description</a:t>
                      </a:r>
                    </a:p>
                  </a:txBody>
                  <a:tcPr marL="91425" marR="91425" marT="91425" marB="91425"/>
                </a:tc>
              </a:tr>
              <a:tr h="2375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Source Sans Pro"/>
                        <a:buNone/>
                      </a:pPr>
                      <a:r>
                        <a:rPr lang="en" sz="1000" u="none" strike="noStrike" cap="none">
                          <a:solidFill>
                            <a:schemeClr val="bg2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uid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Source Sans Pro"/>
                        <a:buNone/>
                      </a:pPr>
                      <a:r>
                        <a:rPr lang="en" sz="1000" u="none" strike="noStrike" cap="none">
                          <a:solidFill>
                            <a:schemeClr val="bg2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unique id of user</a:t>
                      </a:r>
                    </a:p>
                  </a:txBody>
                  <a:tcPr marL="91425" marR="91425" marT="91425" marB="91425"/>
                </a:tc>
              </a:tr>
              <a:tr h="2375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Source Sans Pro"/>
                        <a:buNone/>
                      </a:pPr>
                      <a:r>
                        <a:rPr lang="en" sz="1000" u="none" strike="noStrike" cap="none" dirty="0">
                          <a:solidFill>
                            <a:schemeClr val="bg2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pid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Source Sans Pro"/>
                        <a:buNone/>
                      </a:pPr>
                      <a:r>
                        <a:rPr lang="en" sz="1000" u="none" strike="noStrike" cap="none">
                          <a:solidFill>
                            <a:schemeClr val="bg2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Property id</a:t>
                      </a:r>
                    </a:p>
                  </a:txBody>
                  <a:tcPr marL="91425" marR="91425" marT="91425" marB="91425"/>
                </a:tc>
              </a:tr>
              <a:tr h="2375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Source Sans Pro"/>
                        <a:buNone/>
                      </a:pPr>
                      <a:r>
                        <a:rPr lang="en" sz="1000" u="none" strike="noStrike" cap="none">
                          <a:solidFill>
                            <a:schemeClr val="bg2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first_visit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Source Sans Pro"/>
                        <a:buNone/>
                      </a:pPr>
                      <a:r>
                        <a:rPr lang="en" sz="1000" u="none" strike="noStrike" cap="none">
                          <a:solidFill>
                            <a:schemeClr val="bg2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timestamp or 0</a:t>
                      </a:r>
                    </a:p>
                  </a:txBody>
                  <a:tcPr marL="91425" marR="91425" marT="91425" marB="91425"/>
                </a:tc>
              </a:tr>
              <a:tr h="2375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Source Sans Pro"/>
                        <a:buNone/>
                      </a:pPr>
                      <a:r>
                        <a:rPr lang="en" sz="1000" u="none" strike="noStrike" cap="none">
                          <a:solidFill>
                            <a:schemeClr val="bg2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num_views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Source Sans Pro"/>
                        <a:buNone/>
                      </a:pPr>
                      <a:r>
                        <a:rPr lang="en" sz="1000" u="none" strike="noStrike" cap="none" dirty="0">
                          <a:solidFill>
                            <a:schemeClr val="bg2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sigmoid(#views)</a:t>
                      </a:r>
                    </a:p>
                  </a:txBody>
                  <a:tcPr marL="91425" marR="91425" marT="91425" marB="91425"/>
                </a:tc>
              </a:tr>
              <a:tr h="2375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Source Sans Pro"/>
                        <a:buNone/>
                      </a:pPr>
                      <a:r>
                        <a:rPr lang="en" sz="1000" u="none" strike="noStrike" cap="none">
                          <a:solidFill>
                            <a:schemeClr val="bg2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time_spent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Source Sans Pro"/>
                        <a:buNone/>
                      </a:pPr>
                      <a:r>
                        <a:rPr lang="en" sz="1000" u="none" strike="noStrike" cap="none" dirty="0">
                          <a:solidFill>
                            <a:schemeClr val="bg2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time on page</a:t>
                      </a:r>
                    </a:p>
                  </a:txBody>
                  <a:tcPr marL="91425" marR="91425" marT="91425" marB="91425"/>
                </a:tc>
              </a:tr>
              <a:tr h="2375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Source Sans Pro"/>
                        <a:buNone/>
                      </a:pPr>
                      <a:r>
                        <a:rPr lang="en" sz="1000" u="none" strike="noStrike" cap="none">
                          <a:solidFill>
                            <a:schemeClr val="bg2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num_contacts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Source Sans Pro"/>
                        <a:buNone/>
                      </a:pPr>
                      <a:r>
                        <a:rPr lang="en" sz="1000" u="none" strike="noStrike" cap="none" dirty="0">
                          <a:solidFill>
                            <a:schemeClr val="bg2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# leads sent</a:t>
                      </a:r>
                    </a:p>
                  </a:txBody>
                  <a:tcPr marL="91425" marR="91425" marT="91425" marB="91425"/>
                </a:tc>
              </a:tr>
              <a:tr h="2375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Source Sans Pro"/>
                        <a:buNone/>
                      </a:pPr>
                      <a:r>
                        <a:rPr lang="en" sz="1000" u="none" strike="noStrike" cap="none">
                          <a:solidFill>
                            <a:schemeClr val="bg2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num_saves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Source Sans Pro"/>
                        <a:buNone/>
                      </a:pPr>
                      <a:r>
                        <a:rPr lang="en" sz="1000" u="none" strike="noStrike" cap="none" dirty="0">
                          <a:solidFill>
                            <a:schemeClr val="bg2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# saves on zpid</a:t>
                      </a:r>
                    </a:p>
                  </a:txBody>
                  <a:tcPr marL="91425" marR="91425" marT="91425" marB="91425"/>
                </a:tc>
              </a:tr>
              <a:tr h="2375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Source Sans Pro"/>
                        <a:buNone/>
                      </a:pPr>
                      <a:r>
                        <a:rPr lang="en" sz="1000" u="none" strike="noStrike" cap="none">
                          <a:solidFill>
                            <a:schemeClr val="bg2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num_shares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Source Sans Pro"/>
                        <a:buNone/>
                      </a:pPr>
                      <a:r>
                        <a:rPr lang="en" sz="1000" u="none" strike="noStrike" cap="none" dirty="0">
                          <a:solidFill>
                            <a:schemeClr val="bg2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# shares on zpid</a:t>
                      </a:r>
                    </a:p>
                  </a:txBody>
                  <a:tcPr marL="91425" marR="91425" marT="91425" marB="91425"/>
                </a:tc>
              </a:tr>
              <a:tr h="2375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Source Sans Pro"/>
                        <a:buNone/>
                      </a:pPr>
                      <a:r>
                        <a:rPr lang="en" sz="1000" u="none" strike="noStrike" cap="none">
                          <a:solidFill>
                            <a:schemeClr val="bg2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num_photos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Source Sans Pro"/>
                        <a:buNone/>
                      </a:pPr>
                      <a:r>
                        <a:rPr lang="en" sz="1000" u="none" strike="noStrike" cap="none" dirty="0">
                          <a:solidFill>
                            <a:schemeClr val="bg2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# photos viewed</a:t>
                      </a: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  <p:sp>
        <p:nvSpPr>
          <p:cNvPr id="231" name="Shape 231"/>
          <p:cNvSpPr txBox="1"/>
          <p:nvPr/>
        </p:nvSpPr>
        <p:spPr>
          <a:xfrm>
            <a:off x="7410293" y="4652925"/>
            <a:ext cx="1733700" cy="495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@JasjeetThind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623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Raleway"/>
              <a:buNone/>
            </a:pPr>
            <a:r>
              <a:rPr lang="en" sz="3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rPr>
              <a:t>Wedge Count</a:t>
            </a:r>
          </a:p>
        </p:txBody>
      </p:sp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Source Sans Pro"/>
              <a:buNone/>
            </a:pPr>
            <a:r>
              <a:rPr lang="en" sz="18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For all user &amp; property pairs to form a prediction, perform wedge count</a:t>
            </a:r>
          </a:p>
          <a:p>
            <a:pPr marL="457200" marR="0" lvl="0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Source Sans Pro"/>
              <a:buChar char="-"/>
            </a:pPr>
            <a:r>
              <a:rPr lang="en" sz="1800" b="0" i="0" u="sng" strike="noStrike" cap="none">
                <a:solidFill>
                  <a:schemeClr val="hlink"/>
                </a:solidFill>
                <a:latin typeface="Source Sans Pro"/>
                <a:ea typeface="Source Sans Pro"/>
                <a:cs typeface="Source Sans Pro"/>
                <a:sym typeface="Source Sans Pro"/>
                <a:hlinkClick r:id="rId3"/>
              </a:rPr>
              <a:t>http://www.jmlr.org/proceedings/papers/v18/kong12a/kong12a.pdf</a:t>
            </a:r>
            <a:r>
              <a:rPr lang="en" sz="1800" b="0" i="0" u="none" strike="noStrike" cap="none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Source Sans Pro"/>
              <a:buNone/>
            </a:pPr>
            <a:endParaRPr sz="1800" b="0" i="0" u="none" strike="noStrike" cap="none">
              <a:solidFill>
                <a:schemeClr val="lt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Source Sans Pro"/>
              <a:buNone/>
            </a:pPr>
            <a:endParaRPr sz="1800" b="0" i="0" u="none" strike="noStrike" cap="none">
              <a:solidFill>
                <a:schemeClr val="lt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Source Sans Pro"/>
              <a:buNone/>
            </a:pPr>
            <a:endParaRPr sz="1800" b="0" i="0" u="none" strike="noStrike" cap="none">
              <a:solidFill>
                <a:schemeClr val="lt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Source Sans Pro"/>
              <a:buNone/>
            </a:pPr>
            <a:endParaRPr sz="1800" b="0" i="0" u="none" strike="noStrike" cap="none">
              <a:solidFill>
                <a:schemeClr val="lt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pic>
        <p:nvPicPr>
          <p:cNvPr id="238" name="Shape 23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464260" y="2209800"/>
            <a:ext cx="4133700" cy="15144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39" name="Shape 239"/>
          <p:cNvGraphicFramePr/>
          <p:nvPr>
            <p:extLst>
              <p:ext uri="{D42A27DB-BD31-4B8C-83A1-F6EECF244321}">
                <p14:modId xmlns:p14="http://schemas.microsoft.com/office/powerpoint/2010/main" val="2540220756"/>
              </p:ext>
            </p:extLst>
          </p:nvPr>
        </p:nvGraphicFramePr>
        <p:xfrm>
          <a:off x="453075" y="2209800"/>
          <a:ext cx="3508100" cy="2796884"/>
        </p:xfrm>
        <a:graphic>
          <a:graphicData uri="http://schemas.openxmlformats.org/drawingml/2006/table">
            <a:tbl>
              <a:tblPr>
                <a:noFill/>
                <a:tableStyleId>{E757C432-8066-4357-AC3F-DA1FD84E9930}</a:tableStyleId>
              </a:tblPr>
              <a:tblGrid>
                <a:gridCol w="2201700"/>
                <a:gridCol w="1306400"/>
              </a:tblGrid>
              <a:tr h="3877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Source Sans Pro"/>
                        <a:buNone/>
                      </a:pPr>
                      <a:r>
                        <a:rPr lang="en" sz="1400" u="none" strike="noStrike" cap="none" dirty="0">
                          <a:solidFill>
                            <a:schemeClr val="bg2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Does Stan like $19M?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Source Sans Pro"/>
                        <a:buNone/>
                      </a:pPr>
                      <a:r>
                        <a:rPr lang="en" sz="1400" u="none" strike="noStrike" cap="none">
                          <a:solidFill>
                            <a:schemeClr val="bg2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Wedge #</a:t>
                      </a:r>
                    </a:p>
                  </a:txBody>
                  <a:tcPr marL="91425" marR="91425" marT="91425" marB="91425"/>
                </a:tc>
              </a:tr>
              <a:tr h="12487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sz="1400" u="none" strike="noStrike" cap="none" dirty="0">
                        <a:solidFill>
                          <a:schemeClr val="bg2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sz="1400" u="none" strike="noStrike" cap="none" dirty="0">
                        <a:solidFill>
                          <a:schemeClr val="bg2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sz="1400" u="none" strike="noStrike" cap="none" dirty="0">
                        <a:solidFill>
                          <a:schemeClr val="bg2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sz="1400" u="none" strike="noStrike" cap="none" dirty="0">
                        <a:solidFill>
                          <a:schemeClr val="bg2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Source Sans Pro"/>
                        <a:buNone/>
                      </a:pPr>
                      <a:r>
                        <a:rPr lang="en" sz="1400" u="none" strike="noStrike" cap="none" dirty="0">
                          <a:solidFill>
                            <a:schemeClr val="bg2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3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sz="1400" u="none" strike="noStrike" cap="none" dirty="0">
                        <a:solidFill>
                          <a:schemeClr val="bg2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Source Sans Pro"/>
                        <a:buNone/>
                      </a:pPr>
                      <a:r>
                        <a:rPr lang="en" sz="1200" u="none" strike="noStrike" cap="none" dirty="0">
                          <a:solidFill>
                            <a:schemeClr val="bg2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(wedge03_cnt)</a:t>
                      </a:r>
                    </a:p>
                  </a:txBody>
                  <a:tcPr marL="91425" marR="91425" marT="91425" marB="91425"/>
                </a:tc>
              </a:tr>
              <a:tr h="11519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sz="1400" u="none" strike="noStrike" cap="none">
                        <a:solidFill>
                          <a:schemeClr val="bg2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Source Sans Pro"/>
                        <a:buNone/>
                      </a:pPr>
                      <a:r>
                        <a:rPr lang="en" sz="1400" u="none" strike="noStrike" cap="none" dirty="0">
                          <a:solidFill>
                            <a:schemeClr val="bg2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5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endParaRPr sz="1400" u="none" strike="noStrike" cap="none" dirty="0">
                        <a:solidFill>
                          <a:schemeClr val="bg2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Source Sans Pro"/>
                        <a:buNone/>
                      </a:pPr>
                      <a:r>
                        <a:rPr lang="en" sz="1200" u="none" strike="noStrike" cap="none" dirty="0">
                          <a:solidFill>
                            <a:schemeClr val="bg2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(wedge05_cnt)</a:t>
                      </a: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  <p:grpSp>
        <p:nvGrpSpPr>
          <p:cNvPr id="240" name="Shape 240"/>
          <p:cNvGrpSpPr/>
          <p:nvPr/>
        </p:nvGrpSpPr>
        <p:grpSpPr>
          <a:xfrm>
            <a:off x="534317" y="2557542"/>
            <a:ext cx="1751682" cy="1176255"/>
            <a:chOff x="4801517" y="2557542"/>
            <a:chExt cx="1751682" cy="1176255"/>
          </a:xfrm>
        </p:grpSpPr>
        <p:sp>
          <p:nvSpPr>
            <p:cNvPr id="241" name="Shape 241"/>
            <p:cNvSpPr/>
            <p:nvPr/>
          </p:nvSpPr>
          <p:spPr>
            <a:xfrm>
              <a:off x="5245807" y="3464151"/>
              <a:ext cx="252221" cy="247155"/>
            </a:xfrm>
            <a:prstGeom prst="ellipse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800" b="1" i="0" u="none" strike="noStrike" cap="non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242" name="Shape 242"/>
            <p:cNvSpPr/>
            <p:nvPr/>
          </p:nvSpPr>
          <p:spPr>
            <a:xfrm>
              <a:off x="5903910" y="3464151"/>
              <a:ext cx="504443" cy="265724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lang="en" sz="10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$22M</a:t>
              </a:r>
            </a:p>
          </p:txBody>
        </p:sp>
        <p:sp>
          <p:nvSpPr>
            <p:cNvPr id="243" name="Shape 243"/>
            <p:cNvSpPr txBox="1"/>
            <p:nvPr/>
          </p:nvSpPr>
          <p:spPr>
            <a:xfrm>
              <a:off x="6219187" y="3102973"/>
              <a:ext cx="279776" cy="2618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lang="en" sz="1400" b="1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+</a:t>
              </a:r>
            </a:p>
          </p:txBody>
        </p:sp>
        <p:sp>
          <p:nvSpPr>
            <p:cNvPr id="244" name="Shape 244"/>
            <p:cNvSpPr txBox="1"/>
            <p:nvPr/>
          </p:nvSpPr>
          <p:spPr>
            <a:xfrm>
              <a:off x="5561078" y="3530582"/>
              <a:ext cx="279776" cy="203216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lang="en" sz="1400" b="1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-</a:t>
              </a:r>
            </a:p>
          </p:txBody>
        </p:sp>
        <p:cxnSp>
          <p:nvCxnSpPr>
            <p:cNvPr id="245" name="Shape 245"/>
            <p:cNvCxnSpPr/>
            <p:nvPr/>
          </p:nvCxnSpPr>
          <p:spPr>
            <a:xfrm>
              <a:off x="5550155" y="3597014"/>
              <a:ext cx="290700" cy="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triangle" w="lg" len="lg"/>
            </a:ln>
          </p:spPr>
        </p:cxnSp>
        <p:sp>
          <p:nvSpPr>
            <p:cNvPr id="246" name="Shape 246"/>
            <p:cNvSpPr/>
            <p:nvPr/>
          </p:nvSpPr>
          <p:spPr>
            <a:xfrm>
              <a:off x="6030021" y="2866271"/>
              <a:ext cx="252221" cy="247155"/>
            </a:xfrm>
            <a:prstGeom prst="ellipse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800" b="1" i="0" u="none" strike="noStrike" cap="non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cxnSp>
          <p:nvCxnSpPr>
            <p:cNvPr id="247" name="Shape 247"/>
            <p:cNvCxnSpPr/>
            <p:nvPr/>
          </p:nvCxnSpPr>
          <p:spPr>
            <a:xfrm>
              <a:off x="6156132" y="3198426"/>
              <a:ext cx="0" cy="199293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triangle" w="lg" len="lg"/>
            </a:ln>
          </p:spPr>
        </p:cxnSp>
        <p:sp>
          <p:nvSpPr>
            <p:cNvPr id="248" name="Shape 248"/>
            <p:cNvSpPr/>
            <p:nvPr/>
          </p:nvSpPr>
          <p:spPr>
            <a:xfrm>
              <a:off x="5147244" y="2866271"/>
              <a:ext cx="504443" cy="265724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lang="en" sz="10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$19M</a:t>
              </a:r>
            </a:p>
          </p:txBody>
        </p:sp>
        <p:cxnSp>
          <p:nvCxnSpPr>
            <p:cNvPr id="249" name="Shape 249"/>
            <p:cNvCxnSpPr/>
            <p:nvPr/>
          </p:nvCxnSpPr>
          <p:spPr>
            <a:xfrm rot="10800000">
              <a:off x="5690039" y="2999133"/>
              <a:ext cx="290700" cy="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triangle" w="lg" len="lg"/>
            </a:ln>
          </p:spPr>
        </p:cxnSp>
        <p:sp>
          <p:nvSpPr>
            <p:cNvPr id="250" name="Shape 250"/>
            <p:cNvSpPr txBox="1"/>
            <p:nvPr/>
          </p:nvSpPr>
          <p:spPr>
            <a:xfrm>
              <a:off x="5728510" y="2666977"/>
              <a:ext cx="279776" cy="2618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lang="en" sz="1400" b="1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+</a:t>
              </a:r>
            </a:p>
          </p:txBody>
        </p:sp>
        <p:sp>
          <p:nvSpPr>
            <p:cNvPr id="251" name="Shape 251"/>
            <p:cNvSpPr txBox="1"/>
            <p:nvPr/>
          </p:nvSpPr>
          <p:spPr>
            <a:xfrm>
              <a:off x="5237848" y="3106896"/>
              <a:ext cx="327192" cy="2618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lang="en" sz="1400" b="1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?</a:t>
              </a:r>
            </a:p>
          </p:txBody>
        </p:sp>
        <p:sp>
          <p:nvSpPr>
            <p:cNvPr id="252" name="Shape 252"/>
            <p:cNvSpPr txBox="1"/>
            <p:nvPr/>
          </p:nvSpPr>
          <p:spPr>
            <a:xfrm>
              <a:off x="5825100" y="2557542"/>
              <a:ext cx="728099" cy="2619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lang="en" sz="10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Spencer</a:t>
              </a:r>
            </a:p>
          </p:txBody>
        </p:sp>
        <p:sp>
          <p:nvSpPr>
            <p:cNvPr id="253" name="Shape 253"/>
            <p:cNvSpPr txBox="1"/>
            <p:nvPr/>
          </p:nvSpPr>
          <p:spPr>
            <a:xfrm>
              <a:off x="4801517" y="3395644"/>
              <a:ext cx="456299" cy="2619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lang="en" sz="10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Stan</a:t>
              </a:r>
            </a:p>
          </p:txBody>
        </p:sp>
      </p:grpSp>
      <p:grpSp>
        <p:nvGrpSpPr>
          <p:cNvPr id="254" name="Shape 254"/>
          <p:cNvGrpSpPr/>
          <p:nvPr/>
        </p:nvGrpSpPr>
        <p:grpSpPr>
          <a:xfrm>
            <a:off x="534317" y="3776858"/>
            <a:ext cx="1751682" cy="1176141"/>
            <a:chOff x="4801517" y="3776858"/>
            <a:chExt cx="1751682" cy="1176141"/>
          </a:xfrm>
        </p:grpSpPr>
        <p:sp>
          <p:nvSpPr>
            <p:cNvPr id="255" name="Shape 255"/>
            <p:cNvSpPr/>
            <p:nvPr/>
          </p:nvSpPr>
          <p:spPr>
            <a:xfrm>
              <a:off x="5245807" y="4683467"/>
              <a:ext cx="252300" cy="247200"/>
            </a:xfrm>
            <a:prstGeom prst="ellipse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800" b="1" i="0" u="none" strike="noStrike" cap="non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256" name="Shape 256"/>
            <p:cNvSpPr/>
            <p:nvPr/>
          </p:nvSpPr>
          <p:spPr>
            <a:xfrm>
              <a:off x="5903910" y="4683467"/>
              <a:ext cx="572999" cy="2658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lang="en" sz="10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$664k</a:t>
              </a:r>
            </a:p>
          </p:txBody>
        </p:sp>
        <p:sp>
          <p:nvSpPr>
            <p:cNvPr id="257" name="Shape 257"/>
            <p:cNvSpPr txBox="1"/>
            <p:nvPr/>
          </p:nvSpPr>
          <p:spPr>
            <a:xfrm>
              <a:off x="6219187" y="4322289"/>
              <a:ext cx="279899" cy="2619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lang="en" sz="1400" b="1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-</a:t>
              </a:r>
            </a:p>
          </p:txBody>
        </p:sp>
        <p:sp>
          <p:nvSpPr>
            <p:cNvPr id="258" name="Shape 258"/>
            <p:cNvSpPr txBox="1"/>
            <p:nvPr/>
          </p:nvSpPr>
          <p:spPr>
            <a:xfrm>
              <a:off x="5561078" y="4749900"/>
              <a:ext cx="279899" cy="2030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lang="en" sz="1400" b="1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+</a:t>
              </a:r>
            </a:p>
          </p:txBody>
        </p:sp>
        <p:cxnSp>
          <p:nvCxnSpPr>
            <p:cNvPr id="259" name="Shape 259"/>
            <p:cNvCxnSpPr/>
            <p:nvPr/>
          </p:nvCxnSpPr>
          <p:spPr>
            <a:xfrm>
              <a:off x="5550155" y="4816330"/>
              <a:ext cx="290700" cy="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triangle" w="lg" len="lg"/>
            </a:ln>
          </p:spPr>
        </p:cxnSp>
        <p:sp>
          <p:nvSpPr>
            <p:cNvPr id="260" name="Shape 260"/>
            <p:cNvSpPr/>
            <p:nvPr/>
          </p:nvSpPr>
          <p:spPr>
            <a:xfrm>
              <a:off x="6030021" y="4085587"/>
              <a:ext cx="252300" cy="247200"/>
            </a:xfrm>
            <a:prstGeom prst="ellipse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800" b="1" i="0" u="none" strike="noStrike" cap="non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cxnSp>
          <p:nvCxnSpPr>
            <p:cNvPr id="261" name="Shape 261"/>
            <p:cNvCxnSpPr/>
            <p:nvPr/>
          </p:nvCxnSpPr>
          <p:spPr>
            <a:xfrm>
              <a:off x="6156132" y="4417744"/>
              <a:ext cx="0" cy="199199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triangle" w="lg" len="lg"/>
            </a:ln>
          </p:spPr>
        </p:cxnSp>
        <p:sp>
          <p:nvSpPr>
            <p:cNvPr id="262" name="Shape 262"/>
            <p:cNvSpPr/>
            <p:nvPr/>
          </p:nvSpPr>
          <p:spPr>
            <a:xfrm>
              <a:off x="5147244" y="4085587"/>
              <a:ext cx="504299" cy="2658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lang="en" sz="10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$19M</a:t>
              </a:r>
            </a:p>
          </p:txBody>
        </p:sp>
        <p:cxnSp>
          <p:nvCxnSpPr>
            <p:cNvPr id="263" name="Shape 263"/>
            <p:cNvCxnSpPr/>
            <p:nvPr/>
          </p:nvCxnSpPr>
          <p:spPr>
            <a:xfrm rot="10800000">
              <a:off x="5690041" y="4218450"/>
              <a:ext cx="290700" cy="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triangle" w="lg" len="lg"/>
            </a:ln>
          </p:spPr>
        </p:cxnSp>
        <p:sp>
          <p:nvSpPr>
            <p:cNvPr id="264" name="Shape 264"/>
            <p:cNvSpPr txBox="1"/>
            <p:nvPr/>
          </p:nvSpPr>
          <p:spPr>
            <a:xfrm>
              <a:off x="5728510" y="3886294"/>
              <a:ext cx="279899" cy="2619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lang="en" sz="1400" b="1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+</a:t>
              </a:r>
            </a:p>
          </p:txBody>
        </p:sp>
        <p:sp>
          <p:nvSpPr>
            <p:cNvPr id="265" name="Shape 265"/>
            <p:cNvSpPr txBox="1"/>
            <p:nvPr/>
          </p:nvSpPr>
          <p:spPr>
            <a:xfrm>
              <a:off x="5237848" y="4326212"/>
              <a:ext cx="327299" cy="2619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lang="en" sz="1400" b="1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?</a:t>
              </a:r>
            </a:p>
          </p:txBody>
        </p:sp>
        <p:sp>
          <p:nvSpPr>
            <p:cNvPr id="266" name="Shape 266"/>
            <p:cNvSpPr txBox="1"/>
            <p:nvPr/>
          </p:nvSpPr>
          <p:spPr>
            <a:xfrm>
              <a:off x="5825100" y="3776858"/>
              <a:ext cx="728099" cy="2619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lang="en" sz="10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Spencer</a:t>
              </a:r>
            </a:p>
          </p:txBody>
        </p:sp>
        <p:sp>
          <p:nvSpPr>
            <p:cNvPr id="267" name="Shape 267"/>
            <p:cNvSpPr txBox="1"/>
            <p:nvPr/>
          </p:nvSpPr>
          <p:spPr>
            <a:xfrm>
              <a:off x="4801517" y="4614960"/>
              <a:ext cx="456299" cy="2619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lang="en" sz="10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Stan</a:t>
              </a:r>
            </a:p>
          </p:txBody>
        </p:sp>
      </p:grpSp>
      <p:sp>
        <p:nvSpPr>
          <p:cNvPr id="268" name="Shape 268"/>
          <p:cNvSpPr txBox="1"/>
          <p:nvPr/>
        </p:nvSpPr>
        <p:spPr>
          <a:xfrm>
            <a:off x="7410293" y="4652925"/>
            <a:ext cx="1733700" cy="495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@JasjeetThind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lum">
  <a:themeElements>
    <a:clrScheme name="Plum">
      <a:dk1>
        <a:srgbClr val="611BB8"/>
      </a:dk1>
      <a:lt1>
        <a:srgbClr val="FFFFFF"/>
      </a:lt1>
      <a:dk2>
        <a:srgbClr val="000000"/>
      </a:dk2>
      <a:lt2>
        <a:srgbClr val="7F7F7F"/>
      </a:lt2>
      <a:accent1>
        <a:srgbClr val="333333"/>
      </a:accent1>
      <a:accent2>
        <a:srgbClr val="5E2B97"/>
      </a:accent2>
      <a:accent3>
        <a:srgbClr val="7E57C2"/>
      </a:accent3>
      <a:accent4>
        <a:srgbClr val="C77025"/>
      </a:accent4>
      <a:accent5>
        <a:srgbClr val="009688"/>
      </a:accent5>
      <a:accent6>
        <a:srgbClr val="FFD600"/>
      </a:accent6>
      <a:hlink>
        <a:srgbClr val="009688"/>
      </a:hlink>
      <a:folHlink>
        <a:srgbClr val="00968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lum">
  <a:themeElements>
    <a:clrScheme name="Plum">
      <a:dk1>
        <a:srgbClr val="611BB8"/>
      </a:dk1>
      <a:lt1>
        <a:srgbClr val="FFFFFF"/>
      </a:lt1>
      <a:dk2>
        <a:srgbClr val="000000"/>
      </a:dk2>
      <a:lt2>
        <a:srgbClr val="7F7F7F"/>
      </a:lt2>
      <a:accent1>
        <a:srgbClr val="333333"/>
      </a:accent1>
      <a:accent2>
        <a:srgbClr val="5E2B97"/>
      </a:accent2>
      <a:accent3>
        <a:srgbClr val="7E57C2"/>
      </a:accent3>
      <a:accent4>
        <a:srgbClr val="C77025"/>
      </a:accent4>
      <a:accent5>
        <a:srgbClr val="009688"/>
      </a:accent5>
      <a:accent6>
        <a:srgbClr val="FFD600"/>
      </a:accent6>
      <a:hlink>
        <a:srgbClr val="009688"/>
      </a:hlink>
      <a:folHlink>
        <a:srgbClr val="00968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1012</Words>
  <Application>Microsoft Macintosh PowerPoint</Application>
  <PresentationFormat>On-screen Show (16:9)</PresentationFormat>
  <Paragraphs>341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Raleway</vt:lpstr>
      <vt:lpstr>Source Sans Pro</vt:lpstr>
      <vt:lpstr>plum</vt:lpstr>
      <vt:lpstr>plum</vt:lpstr>
      <vt:lpstr>Machine Learning &amp; Data @ Zillow Group</vt:lpstr>
      <vt:lpstr>Agenda</vt:lpstr>
      <vt:lpstr>Zillow Group</vt:lpstr>
      <vt:lpstr>Machine Learning Use Cases</vt:lpstr>
      <vt:lpstr>Architecture</vt:lpstr>
      <vt:lpstr>Architectural Patterns</vt:lpstr>
      <vt:lpstr>Machine Learning Models</vt:lpstr>
      <vt:lpstr>Like vs. Dislike</vt:lpstr>
      <vt:lpstr>Wedge Count</vt:lpstr>
      <vt:lpstr>Gradient Boosting Classifier</vt:lpstr>
      <vt:lpstr>User Profile</vt:lpstr>
      <vt:lpstr>Ranking</vt:lpstr>
      <vt:lpstr>Machine Learning Pipeline</vt:lpstr>
      <vt:lpstr>Data Quality</vt:lpstr>
      <vt:lpstr>Free Zillow Data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Machine Learning &amp; Data @ Zillow Group</dc:title>
  <cp:lastModifiedBy>Jasjeet Thind</cp:lastModifiedBy>
  <cp:revision>11</cp:revision>
  <dcterms:modified xsi:type="dcterms:W3CDTF">2017-03-10T22:41:36Z</dcterms:modified>
</cp:coreProperties>
</file>