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1"/>
  </p:sldMasterIdLst>
  <p:notesMasterIdLst>
    <p:notesMasterId r:id="rId29"/>
  </p:notesMasterIdLst>
  <p:handoutMasterIdLst>
    <p:handoutMasterId r:id="rId30"/>
  </p:handoutMasterIdLst>
  <p:sldIdLst>
    <p:sldId id="332" r:id="rId2"/>
    <p:sldId id="387" r:id="rId3"/>
    <p:sldId id="390" r:id="rId4"/>
    <p:sldId id="598" r:id="rId5"/>
    <p:sldId id="519" r:id="rId6"/>
    <p:sldId id="520" r:id="rId7"/>
    <p:sldId id="611" r:id="rId8"/>
    <p:sldId id="494" r:id="rId9"/>
    <p:sldId id="602" r:id="rId10"/>
    <p:sldId id="603" r:id="rId11"/>
    <p:sldId id="605" r:id="rId12"/>
    <p:sldId id="625" r:id="rId13"/>
    <p:sldId id="626" r:id="rId14"/>
    <p:sldId id="513" r:id="rId15"/>
    <p:sldId id="618" r:id="rId16"/>
    <p:sldId id="619" r:id="rId17"/>
    <p:sldId id="620" r:id="rId18"/>
    <p:sldId id="615" r:id="rId19"/>
    <p:sldId id="517" r:id="rId20"/>
    <p:sldId id="616" r:id="rId21"/>
    <p:sldId id="617" r:id="rId22"/>
    <p:sldId id="621" r:id="rId23"/>
    <p:sldId id="622" r:id="rId24"/>
    <p:sldId id="612" r:id="rId25"/>
    <p:sldId id="623" r:id="rId26"/>
    <p:sldId id="478" r:id="rId27"/>
    <p:sldId id="624" r:id="rId28"/>
  </p:sldIdLst>
  <p:sldSz cx="12188825"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64">
          <p15:clr>
            <a:srgbClr val="A4A3A4"/>
          </p15:clr>
        </p15:guide>
        <p15:guide id="3" orient="horz" pos="3792">
          <p15:clr>
            <a:srgbClr val="A4A3A4"/>
          </p15:clr>
        </p15:guide>
        <p15:guide id="4" pos="3839">
          <p15:clr>
            <a:srgbClr val="A4A3A4"/>
          </p15:clr>
        </p15:guide>
        <p15:guide id="5" pos="384">
          <p15:clr>
            <a:srgbClr val="A4A3A4"/>
          </p15:clr>
        </p15:guide>
        <p15:guide id="6" pos="729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wai Lahiri"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9631B5-78F2-41C9-869B-9F39066F8104}">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58"/>
    <p:restoredTop sz="85352" autoAdjust="0"/>
  </p:normalViewPr>
  <p:slideViewPr>
    <p:cSldViewPr>
      <p:cViewPr varScale="1">
        <p:scale>
          <a:sx n="75" d="100"/>
          <a:sy n="75" d="100"/>
        </p:scale>
        <p:origin x="192" y="1480"/>
      </p:cViewPr>
      <p:guideLst>
        <p:guide orient="horz" pos="2160"/>
        <p:guide orient="horz" pos="864"/>
        <p:guide orient="horz" pos="3792"/>
        <p:guide pos="3839"/>
        <p:guide pos="384"/>
        <p:guide pos="7294"/>
      </p:guideLst>
    </p:cSldViewPr>
  </p:slideViewPr>
  <p:notesTextViewPr>
    <p:cViewPr>
      <p:scale>
        <a:sx n="1" d="1"/>
        <a:sy n="1" d="1"/>
      </p:scale>
      <p:origin x="0" y="0"/>
    </p:cViewPr>
  </p:notesTextViewPr>
  <p:sorterViewPr>
    <p:cViewPr>
      <p:scale>
        <a:sx n="80" d="100"/>
        <a:sy n="80" d="100"/>
      </p:scale>
      <p:origin x="0" y="0"/>
    </p:cViewPr>
  </p:sorterViewPr>
  <p:notesViewPr>
    <p:cSldViewPr showGuides="1">
      <p:cViewPr varScale="1">
        <p:scale>
          <a:sx n="81" d="100"/>
          <a:sy n="81" d="100"/>
        </p:scale>
        <p:origin x="-9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tags" Target="tags/tag1.xml"/><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1" idx="9">
    <p:pos x="6000" y="0"/>
    <p:text>Why is this the case? Is there an explanation for why virtualized is faster than bare-metal? Is 10%?</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B2707-FE57-934F-BE36-67AED12BF56A}"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4F57B96B-58F6-5744-B0D8-738A3F9DDD23}">
      <dgm:prSet phldrT="[Text]"/>
      <dgm:spPr/>
      <dgm:t>
        <a:bodyPr/>
        <a:lstStyle/>
        <a:p>
          <a:r>
            <a:rPr lang="en-US" dirty="0" smtClean="0"/>
            <a:t>Agility</a:t>
          </a:r>
          <a:endParaRPr lang="en-US" dirty="0"/>
        </a:p>
      </dgm:t>
    </dgm:pt>
    <dgm:pt modelId="{875B71D2-8DE8-A941-BD64-F6FF71AFE5D9}" type="parTrans" cxnId="{E527A73E-F39B-C243-9013-C40224990008}">
      <dgm:prSet/>
      <dgm:spPr/>
      <dgm:t>
        <a:bodyPr/>
        <a:lstStyle/>
        <a:p>
          <a:endParaRPr lang="en-US"/>
        </a:p>
      </dgm:t>
    </dgm:pt>
    <dgm:pt modelId="{4262744F-A10D-BF44-84B8-62D9A381FE8F}" type="sibTrans" cxnId="{E527A73E-F39B-C243-9013-C40224990008}">
      <dgm:prSet/>
      <dgm:spPr/>
      <dgm:t>
        <a:bodyPr/>
        <a:lstStyle/>
        <a:p>
          <a:endParaRPr lang="en-US"/>
        </a:p>
      </dgm:t>
    </dgm:pt>
    <dgm:pt modelId="{14110656-E03E-7744-B7DB-433BCF09FD29}">
      <dgm:prSet phldrT="[Text]" custT="1"/>
      <dgm:spPr/>
      <dgm:t>
        <a:bodyPr/>
        <a:lstStyle/>
        <a:p>
          <a:r>
            <a:rPr lang="en-US" sz="2000" dirty="0" smtClean="0"/>
            <a:t>Infrastructure on demand</a:t>
          </a:r>
          <a:endParaRPr lang="en-US" sz="2000" dirty="0"/>
        </a:p>
      </dgm:t>
    </dgm:pt>
    <dgm:pt modelId="{F084435F-8A6E-764F-8633-DDBDE841A437}" type="parTrans" cxnId="{E343B2EC-9860-004D-AC7F-0CBC7A51AFD3}">
      <dgm:prSet/>
      <dgm:spPr/>
      <dgm:t>
        <a:bodyPr/>
        <a:lstStyle/>
        <a:p>
          <a:endParaRPr lang="en-US"/>
        </a:p>
      </dgm:t>
    </dgm:pt>
    <dgm:pt modelId="{E6FF3DB9-8E4F-194A-A4A2-25E700E71F33}" type="sibTrans" cxnId="{E343B2EC-9860-004D-AC7F-0CBC7A51AFD3}">
      <dgm:prSet/>
      <dgm:spPr/>
      <dgm:t>
        <a:bodyPr/>
        <a:lstStyle/>
        <a:p>
          <a:endParaRPr lang="en-US"/>
        </a:p>
      </dgm:t>
    </dgm:pt>
    <dgm:pt modelId="{FDE43162-31E3-524F-B73F-51FFABDBD984}">
      <dgm:prSet phldrT="[Text]"/>
      <dgm:spPr/>
      <dgm:t>
        <a:bodyPr/>
        <a:lstStyle/>
        <a:p>
          <a:r>
            <a:rPr lang="en-US" dirty="0" smtClean="0"/>
            <a:t>Simplified Management</a:t>
          </a:r>
          <a:endParaRPr lang="en-US" dirty="0"/>
        </a:p>
      </dgm:t>
    </dgm:pt>
    <dgm:pt modelId="{D28D3966-91D6-A645-8C95-E0A08DB4E672}" type="parTrans" cxnId="{AABE5C4C-D1B6-C34D-94FB-5FCF3B7D57A6}">
      <dgm:prSet/>
      <dgm:spPr/>
      <dgm:t>
        <a:bodyPr/>
        <a:lstStyle/>
        <a:p>
          <a:endParaRPr lang="en-US"/>
        </a:p>
      </dgm:t>
    </dgm:pt>
    <dgm:pt modelId="{4F5656E3-A875-AD4C-BBAA-44E2811B9779}" type="sibTrans" cxnId="{AABE5C4C-D1B6-C34D-94FB-5FCF3B7D57A6}">
      <dgm:prSet/>
      <dgm:spPr/>
      <dgm:t>
        <a:bodyPr/>
        <a:lstStyle/>
        <a:p>
          <a:endParaRPr lang="en-US"/>
        </a:p>
      </dgm:t>
    </dgm:pt>
    <dgm:pt modelId="{0C63E8C3-237E-FA44-AD74-48656A61E0C1}">
      <dgm:prSet phldrT="[Text]" custT="1"/>
      <dgm:spPr/>
      <dgm:t>
        <a:bodyPr/>
        <a:lstStyle/>
        <a:p>
          <a:r>
            <a:rPr lang="en-US" sz="2000" dirty="0" smtClean="0"/>
            <a:t>Centralized </a:t>
          </a:r>
          <a:br>
            <a:rPr lang="en-US" sz="2000" dirty="0" smtClean="0"/>
          </a:br>
          <a:r>
            <a:rPr lang="en-US" sz="2000" dirty="0" smtClean="0"/>
            <a:t>data center management</a:t>
          </a:r>
          <a:endParaRPr lang="en-US" sz="2000" dirty="0"/>
        </a:p>
      </dgm:t>
    </dgm:pt>
    <dgm:pt modelId="{C3F94F5F-D456-5C4C-BDC8-A86BC7F9DDB3}" type="parTrans" cxnId="{3780CC47-B62C-6747-894E-0C6025F594FF}">
      <dgm:prSet/>
      <dgm:spPr/>
      <dgm:t>
        <a:bodyPr/>
        <a:lstStyle/>
        <a:p>
          <a:endParaRPr lang="en-US"/>
        </a:p>
      </dgm:t>
    </dgm:pt>
    <dgm:pt modelId="{C61CC15C-2856-9F48-9723-1FCA6484FCEA}" type="sibTrans" cxnId="{3780CC47-B62C-6747-894E-0C6025F594FF}">
      <dgm:prSet/>
      <dgm:spPr/>
      <dgm:t>
        <a:bodyPr/>
        <a:lstStyle/>
        <a:p>
          <a:endParaRPr lang="en-US"/>
        </a:p>
      </dgm:t>
    </dgm:pt>
    <dgm:pt modelId="{1FE62C88-6FAC-F543-A0A2-17811F39A4DC}">
      <dgm:prSet phldrT="[Text]" custT="1"/>
      <dgm:spPr/>
      <dgm:t>
        <a:bodyPr/>
        <a:lstStyle/>
        <a:p>
          <a:r>
            <a:rPr lang="en-US" sz="2000" dirty="0" smtClean="0"/>
            <a:t>Apply known best </a:t>
          </a:r>
          <a:r>
            <a:rPr lang="en-US" sz="2000" dirty="0" smtClean="0"/>
            <a:t>practices</a:t>
          </a:r>
          <a:endParaRPr lang="en-US" sz="2000" dirty="0"/>
        </a:p>
      </dgm:t>
    </dgm:pt>
    <dgm:pt modelId="{404D560F-8058-A949-AEB0-7ED7A115CC48}" type="parTrans" cxnId="{97AD8184-6240-8F44-B349-C10F27448F61}">
      <dgm:prSet/>
      <dgm:spPr/>
      <dgm:t>
        <a:bodyPr/>
        <a:lstStyle/>
        <a:p>
          <a:endParaRPr lang="en-US"/>
        </a:p>
      </dgm:t>
    </dgm:pt>
    <dgm:pt modelId="{28ADBD19-1B9F-5645-8B8D-350FB10D8181}" type="sibTrans" cxnId="{97AD8184-6240-8F44-B349-C10F27448F61}">
      <dgm:prSet/>
      <dgm:spPr/>
      <dgm:t>
        <a:bodyPr/>
        <a:lstStyle/>
        <a:p>
          <a:endParaRPr lang="en-US"/>
        </a:p>
      </dgm:t>
    </dgm:pt>
    <dgm:pt modelId="{6CBA156D-3C5D-2E43-9B7B-FA96D816D7D0}">
      <dgm:prSet phldrT="[Text]"/>
      <dgm:spPr/>
      <dgm:t>
        <a:bodyPr/>
        <a:lstStyle/>
        <a:p>
          <a:r>
            <a:rPr lang="en-US" dirty="0" smtClean="0"/>
            <a:t>Efficiency</a:t>
          </a:r>
          <a:endParaRPr lang="en-US" dirty="0"/>
        </a:p>
      </dgm:t>
    </dgm:pt>
    <dgm:pt modelId="{8E5E8F48-F33A-DD49-80FE-D4F22E6C44BA}" type="parTrans" cxnId="{55BB2F48-30A3-614D-A515-D0C652701FA1}">
      <dgm:prSet/>
      <dgm:spPr/>
      <dgm:t>
        <a:bodyPr/>
        <a:lstStyle/>
        <a:p>
          <a:endParaRPr lang="en-US"/>
        </a:p>
      </dgm:t>
    </dgm:pt>
    <dgm:pt modelId="{A7A436D1-76F8-3645-9308-A86094553278}" type="sibTrans" cxnId="{55BB2F48-30A3-614D-A515-D0C652701FA1}">
      <dgm:prSet/>
      <dgm:spPr/>
      <dgm:t>
        <a:bodyPr/>
        <a:lstStyle/>
        <a:p>
          <a:endParaRPr lang="en-US"/>
        </a:p>
      </dgm:t>
    </dgm:pt>
    <dgm:pt modelId="{77E97A69-E29D-564D-A98A-4DBCDFBF2BC0}">
      <dgm:prSet phldrT="[Text]" custT="1"/>
      <dgm:spPr/>
      <dgm:t>
        <a:bodyPr/>
        <a:lstStyle/>
        <a:p>
          <a:r>
            <a:rPr lang="en-US" sz="2000" dirty="0" smtClean="0"/>
            <a:t>Resource pooling</a:t>
          </a:r>
          <a:endParaRPr lang="en-US" sz="2000" dirty="0"/>
        </a:p>
      </dgm:t>
    </dgm:pt>
    <dgm:pt modelId="{3515C7B5-7D21-0345-82BB-347C435A60EB}" type="parTrans" cxnId="{BC9834C5-EDD4-0641-B0DF-07EB97B7BE20}">
      <dgm:prSet/>
      <dgm:spPr/>
      <dgm:t>
        <a:bodyPr/>
        <a:lstStyle/>
        <a:p>
          <a:endParaRPr lang="en-US"/>
        </a:p>
      </dgm:t>
    </dgm:pt>
    <dgm:pt modelId="{62FC1B9F-65BE-1C48-B7BE-396B64CDDD0E}" type="sibTrans" cxnId="{BC9834C5-EDD4-0641-B0DF-07EB97B7BE20}">
      <dgm:prSet/>
      <dgm:spPr/>
      <dgm:t>
        <a:bodyPr/>
        <a:lstStyle/>
        <a:p>
          <a:endParaRPr lang="en-US"/>
        </a:p>
      </dgm:t>
    </dgm:pt>
    <dgm:pt modelId="{C9FB16D2-B3B1-6540-9925-3E051FA7F01B}">
      <dgm:prSet phldrT="[Text]" custT="1"/>
      <dgm:spPr/>
      <dgm:t>
        <a:bodyPr/>
        <a:lstStyle/>
        <a:p>
          <a:r>
            <a:rPr lang="en-US" sz="2000" dirty="0" smtClean="0"/>
            <a:t>Server and cluster consolidation</a:t>
          </a:r>
          <a:endParaRPr lang="en-US" sz="2000" dirty="0"/>
        </a:p>
      </dgm:t>
    </dgm:pt>
    <dgm:pt modelId="{C0F19A16-BCF8-AE4E-A7E4-6B5A311CF23D}" type="parTrans" cxnId="{03B8C90B-6E93-A248-882B-7D083A7D6515}">
      <dgm:prSet/>
      <dgm:spPr/>
      <dgm:t>
        <a:bodyPr/>
        <a:lstStyle/>
        <a:p>
          <a:endParaRPr lang="en-US"/>
        </a:p>
      </dgm:t>
    </dgm:pt>
    <dgm:pt modelId="{1BB107F4-E352-EC4D-B61F-0A4E52BCB8E9}" type="sibTrans" cxnId="{03B8C90B-6E93-A248-882B-7D083A7D6515}">
      <dgm:prSet/>
      <dgm:spPr/>
      <dgm:t>
        <a:bodyPr/>
        <a:lstStyle/>
        <a:p>
          <a:endParaRPr lang="en-US"/>
        </a:p>
      </dgm:t>
    </dgm:pt>
    <dgm:pt modelId="{0E10597E-15D9-AF43-A7D8-BF590A9113B7}">
      <dgm:prSet phldrT="[Text]"/>
      <dgm:spPr/>
      <dgm:t>
        <a:bodyPr/>
        <a:lstStyle/>
        <a:p>
          <a:r>
            <a:rPr lang="en-US" dirty="0" smtClean="0"/>
            <a:t>Performance</a:t>
          </a:r>
          <a:endParaRPr lang="en-US" dirty="0"/>
        </a:p>
      </dgm:t>
    </dgm:pt>
    <dgm:pt modelId="{1280A8DB-6DEB-A24B-A42E-2F9F1B51CC65}" type="parTrans" cxnId="{F8A68F89-D8C7-FE43-997B-42D6CCCB3969}">
      <dgm:prSet/>
      <dgm:spPr/>
      <dgm:t>
        <a:bodyPr/>
        <a:lstStyle/>
        <a:p>
          <a:endParaRPr lang="en-US"/>
        </a:p>
      </dgm:t>
    </dgm:pt>
    <dgm:pt modelId="{63A36ED9-0DF9-DC43-A214-9F46834D1B57}" type="sibTrans" cxnId="{F8A68F89-D8C7-FE43-997B-42D6CCCB3969}">
      <dgm:prSet/>
      <dgm:spPr/>
      <dgm:t>
        <a:bodyPr/>
        <a:lstStyle/>
        <a:p>
          <a:endParaRPr lang="en-US"/>
        </a:p>
      </dgm:t>
    </dgm:pt>
    <dgm:pt modelId="{81556835-2314-364A-876F-6BA88595293B}">
      <dgm:prSet phldrT="[Text]" custT="1"/>
      <dgm:spPr/>
      <dgm:t>
        <a:bodyPr/>
        <a:lstStyle/>
        <a:p>
          <a:r>
            <a:rPr lang="en-US" sz="2000" dirty="0" smtClean="0"/>
            <a:t>Sharing of physical resources – not dedicated clusters</a:t>
          </a:r>
          <a:endParaRPr lang="en-US" sz="2000" dirty="0"/>
        </a:p>
      </dgm:t>
    </dgm:pt>
    <dgm:pt modelId="{3AD068AB-6DE1-4641-A5FD-3A0452E4E436}" type="parTrans" cxnId="{990B39BD-929F-3E40-888A-3A578C41BD85}">
      <dgm:prSet/>
      <dgm:spPr/>
      <dgm:t>
        <a:bodyPr/>
        <a:lstStyle/>
        <a:p>
          <a:endParaRPr lang="en-US"/>
        </a:p>
      </dgm:t>
    </dgm:pt>
    <dgm:pt modelId="{BD7DF4AF-0989-A54C-82BE-00A79D7753EF}" type="sibTrans" cxnId="{990B39BD-929F-3E40-888A-3A578C41BD85}">
      <dgm:prSet/>
      <dgm:spPr/>
      <dgm:t>
        <a:bodyPr/>
        <a:lstStyle/>
        <a:p>
          <a:endParaRPr lang="en-US"/>
        </a:p>
      </dgm:t>
    </dgm:pt>
    <dgm:pt modelId="{33191CE6-3D44-124D-8B5F-2320BF04084F}">
      <dgm:prSet phldrT="[Text]" custT="1"/>
      <dgm:spPr/>
      <dgm:t>
        <a:bodyPr/>
        <a:lstStyle/>
        <a:p>
          <a:r>
            <a:rPr lang="en-US" sz="2000" dirty="0" smtClean="0"/>
            <a:t>As good as, and often better performance than</a:t>
          </a:r>
          <a:r>
            <a:rPr lang="en-US" sz="2000" baseline="0" dirty="0" smtClean="0"/>
            <a:t> native</a:t>
          </a:r>
          <a:endParaRPr lang="en-US" sz="2000" dirty="0"/>
        </a:p>
      </dgm:t>
    </dgm:pt>
    <dgm:pt modelId="{8E46C4AD-88B7-2441-817C-CFFDE63767CA}" type="parTrans" cxnId="{A355CC76-741A-354D-888F-B0D01B5A5ADE}">
      <dgm:prSet/>
      <dgm:spPr/>
      <dgm:t>
        <a:bodyPr/>
        <a:lstStyle/>
        <a:p>
          <a:endParaRPr lang="en-US"/>
        </a:p>
      </dgm:t>
    </dgm:pt>
    <dgm:pt modelId="{4FDC5490-C109-A344-B10B-BA7AB2EDBBB7}" type="sibTrans" cxnId="{A355CC76-741A-354D-888F-B0D01B5A5ADE}">
      <dgm:prSet/>
      <dgm:spPr/>
      <dgm:t>
        <a:bodyPr/>
        <a:lstStyle/>
        <a:p>
          <a:endParaRPr lang="en-US"/>
        </a:p>
      </dgm:t>
    </dgm:pt>
    <dgm:pt modelId="{0DE48658-0EE7-354A-A69F-8316D86B4087}">
      <dgm:prSet phldrT="[Text]" custT="1"/>
      <dgm:spPr/>
      <dgm:t>
        <a:bodyPr/>
        <a:lstStyle/>
        <a:p>
          <a:r>
            <a:rPr lang="en-US" sz="2000" dirty="0" smtClean="0"/>
            <a:t>No significant overhead</a:t>
          </a:r>
          <a:endParaRPr lang="en-US" sz="2000" dirty="0"/>
        </a:p>
      </dgm:t>
    </dgm:pt>
    <dgm:pt modelId="{DF5E6722-54FC-7A4D-95FC-452BE5055B17}" type="parTrans" cxnId="{F5DCB19D-91C7-F344-B6AE-4077BF154F52}">
      <dgm:prSet/>
      <dgm:spPr/>
      <dgm:t>
        <a:bodyPr/>
        <a:lstStyle/>
        <a:p>
          <a:endParaRPr lang="en-US"/>
        </a:p>
      </dgm:t>
    </dgm:pt>
    <dgm:pt modelId="{C7A6427F-EF5F-4742-A480-DCF4C435FD8C}" type="sibTrans" cxnId="{F5DCB19D-91C7-F344-B6AE-4077BF154F52}">
      <dgm:prSet/>
      <dgm:spPr/>
      <dgm:t>
        <a:bodyPr/>
        <a:lstStyle/>
        <a:p>
          <a:endParaRPr lang="en-US"/>
        </a:p>
      </dgm:t>
    </dgm:pt>
    <dgm:pt modelId="{78DF3262-A22F-D34E-8291-469DA05D3248}" type="pres">
      <dgm:prSet presAssocID="{DBEB2707-FE57-934F-BE36-67AED12BF56A}" presName="Name0" presStyleCnt="0">
        <dgm:presLayoutVars>
          <dgm:dir/>
          <dgm:animLvl val="lvl"/>
          <dgm:resizeHandles val="exact"/>
        </dgm:presLayoutVars>
      </dgm:prSet>
      <dgm:spPr/>
      <dgm:t>
        <a:bodyPr/>
        <a:lstStyle/>
        <a:p>
          <a:endParaRPr lang="en-US"/>
        </a:p>
      </dgm:t>
    </dgm:pt>
    <dgm:pt modelId="{D35CF1F9-CB80-644C-9047-7F35C4769214}" type="pres">
      <dgm:prSet presAssocID="{4F57B96B-58F6-5744-B0D8-738A3F9DDD23}" presName="composite" presStyleCnt="0"/>
      <dgm:spPr/>
    </dgm:pt>
    <dgm:pt modelId="{F46072E6-78AC-EF45-8572-A31F7AF156BC}" type="pres">
      <dgm:prSet presAssocID="{4F57B96B-58F6-5744-B0D8-738A3F9DDD23}" presName="parTx" presStyleLbl="alignNode1" presStyleIdx="0" presStyleCnt="4">
        <dgm:presLayoutVars>
          <dgm:chMax val="0"/>
          <dgm:chPref val="0"/>
          <dgm:bulletEnabled val="1"/>
        </dgm:presLayoutVars>
      </dgm:prSet>
      <dgm:spPr/>
      <dgm:t>
        <a:bodyPr/>
        <a:lstStyle/>
        <a:p>
          <a:endParaRPr lang="en-US"/>
        </a:p>
      </dgm:t>
    </dgm:pt>
    <dgm:pt modelId="{03597D00-86C5-1342-B181-4E164F2CD865}" type="pres">
      <dgm:prSet presAssocID="{4F57B96B-58F6-5744-B0D8-738A3F9DDD23}" presName="desTx" presStyleLbl="alignAccFollowNode1" presStyleIdx="0" presStyleCnt="4">
        <dgm:presLayoutVars>
          <dgm:bulletEnabled val="1"/>
        </dgm:presLayoutVars>
      </dgm:prSet>
      <dgm:spPr/>
      <dgm:t>
        <a:bodyPr/>
        <a:lstStyle/>
        <a:p>
          <a:endParaRPr lang="en-US"/>
        </a:p>
      </dgm:t>
    </dgm:pt>
    <dgm:pt modelId="{ADDFD2AC-9FF4-134D-B42D-818972897EAD}" type="pres">
      <dgm:prSet presAssocID="{4262744F-A10D-BF44-84B8-62D9A381FE8F}" presName="space" presStyleCnt="0"/>
      <dgm:spPr/>
    </dgm:pt>
    <dgm:pt modelId="{69CB2534-CFBB-3245-93E8-82E0C74E8FE7}" type="pres">
      <dgm:prSet presAssocID="{FDE43162-31E3-524F-B73F-51FFABDBD984}" presName="composite" presStyleCnt="0"/>
      <dgm:spPr/>
    </dgm:pt>
    <dgm:pt modelId="{E89F1793-B22C-D84F-91C1-975350BD49E9}" type="pres">
      <dgm:prSet presAssocID="{FDE43162-31E3-524F-B73F-51FFABDBD984}" presName="parTx" presStyleLbl="alignNode1" presStyleIdx="1" presStyleCnt="4">
        <dgm:presLayoutVars>
          <dgm:chMax val="0"/>
          <dgm:chPref val="0"/>
          <dgm:bulletEnabled val="1"/>
        </dgm:presLayoutVars>
      </dgm:prSet>
      <dgm:spPr/>
      <dgm:t>
        <a:bodyPr/>
        <a:lstStyle/>
        <a:p>
          <a:endParaRPr lang="en-US"/>
        </a:p>
      </dgm:t>
    </dgm:pt>
    <dgm:pt modelId="{7F631959-0866-6040-9581-885D1CC850C5}" type="pres">
      <dgm:prSet presAssocID="{FDE43162-31E3-524F-B73F-51FFABDBD984}" presName="desTx" presStyleLbl="alignAccFollowNode1" presStyleIdx="1" presStyleCnt="4">
        <dgm:presLayoutVars>
          <dgm:bulletEnabled val="1"/>
        </dgm:presLayoutVars>
      </dgm:prSet>
      <dgm:spPr/>
      <dgm:t>
        <a:bodyPr/>
        <a:lstStyle/>
        <a:p>
          <a:endParaRPr lang="en-US"/>
        </a:p>
      </dgm:t>
    </dgm:pt>
    <dgm:pt modelId="{5C537F74-9FFF-C442-863B-B897096A4C24}" type="pres">
      <dgm:prSet presAssocID="{4F5656E3-A875-AD4C-BBAA-44E2811B9779}" presName="space" presStyleCnt="0"/>
      <dgm:spPr/>
    </dgm:pt>
    <dgm:pt modelId="{8B991AEC-55FB-324E-8501-5877FE73D6EC}" type="pres">
      <dgm:prSet presAssocID="{6CBA156D-3C5D-2E43-9B7B-FA96D816D7D0}" presName="composite" presStyleCnt="0"/>
      <dgm:spPr/>
    </dgm:pt>
    <dgm:pt modelId="{342CCDCD-F2F2-A344-A5CC-96732E597E47}" type="pres">
      <dgm:prSet presAssocID="{6CBA156D-3C5D-2E43-9B7B-FA96D816D7D0}" presName="parTx" presStyleLbl="alignNode1" presStyleIdx="2" presStyleCnt="4">
        <dgm:presLayoutVars>
          <dgm:chMax val="0"/>
          <dgm:chPref val="0"/>
          <dgm:bulletEnabled val="1"/>
        </dgm:presLayoutVars>
      </dgm:prSet>
      <dgm:spPr/>
      <dgm:t>
        <a:bodyPr/>
        <a:lstStyle/>
        <a:p>
          <a:endParaRPr lang="en-US"/>
        </a:p>
      </dgm:t>
    </dgm:pt>
    <dgm:pt modelId="{40DF66E9-3778-9349-9A62-A3A9A769FA1E}" type="pres">
      <dgm:prSet presAssocID="{6CBA156D-3C5D-2E43-9B7B-FA96D816D7D0}" presName="desTx" presStyleLbl="alignAccFollowNode1" presStyleIdx="2" presStyleCnt="4">
        <dgm:presLayoutVars>
          <dgm:bulletEnabled val="1"/>
        </dgm:presLayoutVars>
      </dgm:prSet>
      <dgm:spPr/>
      <dgm:t>
        <a:bodyPr/>
        <a:lstStyle/>
        <a:p>
          <a:endParaRPr lang="en-US"/>
        </a:p>
      </dgm:t>
    </dgm:pt>
    <dgm:pt modelId="{2F16E708-DD51-8243-B2E5-CE36FEFB4798}" type="pres">
      <dgm:prSet presAssocID="{A7A436D1-76F8-3645-9308-A86094553278}" presName="space" presStyleCnt="0"/>
      <dgm:spPr/>
    </dgm:pt>
    <dgm:pt modelId="{7DB7F0B9-7A29-B74A-B747-B18098C7C66D}" type="pres">
      <dgm:prSet presAssocID="{0E10597E-15D9-AF43-A7D8-BF590A9113B7}" presName="composite" presStyleCnt="0"/>
      <dgm:spPr/>
    </dgm:pt>
    <dgm:pt modelId="{6D9505A2-3BAD-BD48-BA22-AF6DF4D18F3F}" type="pres">
      <dgm:prSet presAssocID="{0E10597E-15D9-AF43-A7D8-BF590A9113B7}" presName="parTx" presStyleLbl="alignNode1" presStyleIdx="3" presStyleCnt="4">
        <dgm:presLayoutVars>
          <dgm:chMax val="0"/>
          <dgm:chPref val="0"/>
          <dgm:bulletEnabled val="1"/>
        </dgm:presLayoutVars>
      </dgm:prSet>
      <dgm:spPr/>
      <dgm:t>
        <a:bodyPr/>
        <a:lstStyle/>
        <a:p>
          <a:endParaRPr lang="en-US"/>
        </a:p>
      </dgm:t>
    </dgm:pt>
    <dgm:pt modelId="{C4EDFA8C-A60C-B64E-8F0F-8DFF419CAED1}" type="pres">
      <dgm:prSet presAssocID="{0E10597E-15D9-AF43-A7D8-BF590A9113B7}" presName="desTx" presStyleLbl="alignAccFollowNode1" presStyleIdx="3" presStyleCnt="4">
        <dgm:presLayoutVars>
          <dgm:bulletEnabled val="1"/>
        </dgm:presLayoutVars>
      </dgm:prSet>
      <dgm:spPr/>
      <dgm:t>
        <a:bodyPr/>
        <a:lstStyle/>
        <a:p>
          <a:endParaRPr lang="en-US"/>
        </a:p>
      </dgm:t>
    </dgm:pt>
  </dgm:ptLst>
  <dgm:cxnLst>
    <dgm:cxn modelId="{06C7FB7D-0A62-3944-A686-2C62E3923E39}" type="presOf" srcId="{FDE43162-31E3-524F-B73F-51FFABDBD984}" destId="{E89F1793-B22C-D84F-91C1-975350BD49E9}" srcOrd="0" destOrd="0" presId="urn:microsoft.com/office/officeart/2005/8/layout/hList1"/>
    <dgm:cxn modelId="{03B8C90B-6E93-A248-882B-7D083A7D6515}" srcId="{6CBA156D-3C5D-2E43-9B7B-FA96D816D7D0}" destId="{C9FB16D2-B3B1-6540-9925-3E051FA7F01B}" srcOrd="1" destOrd="0" parTransId="{C0F19A16-BCF8-AE4E-A7E4-6B5A311CF23D}" sibTransId="{1BB107F4-E352-EC4D-B61F-0A4E52BCB8E9}"/>
    <dgm:cxn modelId="{40355317-0A32-7040-8707-A17819CA7142}" type="presOf" srcId="{6CBA156D-3C5D-2E43-9B7B-FA96D816D7D0}" destId="{342CCDCD-F2F2-A344-A5CC-96732E597E47}" srcOrd="0" destOrd="0" presId="urn:microsoft.com/office/officeart/2005/8/layout/hList1"/>
    <dgm:cxn modelId="{F8A68F89-D8C7-FE43-997B-42D6CCCB3969}" srcId="{DBEB2707-FE57-934F-BE36-67AED12BF56A}" destId="{0E10597E-15D9-AF43-A7D8-BF590A9113B7}" srcOrd="3" destOrd="0" parTransId="{1280A8DB-6DEB-A24B-A42E-2F9F1B51CC65}" sibTransId="{63A36ED9-0DF9-DC43-A214-9F46834D1B57}"/>
    <dgm:cxn modelId="{20996E00-CC9D-2349-866C-7DAE82155ED3}" type="presOf" srcId="{0E10597E-15D9-AF43-A7D8-BF590A9113B7}" destId="{6D9505A2-3BAD-BD48-BA22-AF6DF4D18F3F}" srcOrd="0" destOrd="0" presId="urn:microsoft.com/office/officeart/2005/8/layout/hList1"/>
    <dgm:cxn modelId="{14977269-6DDF-6A46-8F75-5A8603B9F406}" type="presOf" srcId="{81556835-2314-364A-876F-6BA88595293B}" destId="{03597D00-86C5-1342-B181-4E164F2CD865}" srcOrd="0" destOrd="1" presId="urn:microsoft.com/office/officeart/2005/8/layout/hList1"/>
    <dgm:cxn modelId="{00683699-CCB2-934D-B7AE-D64E0DFC98FE}" type="presOf" srcId="{33191CE6-3D44-124D-8B5F-2320BF04084F}" destId="{C4EDFA8C-A60C-B64E-8F0F-8DFF419CAED1}" srcOrd="0" destOrd="0" presId="urn:microsoft.com/office/officeart/2005/8/layout/hList1"/>
    <dgm:cxn modelId="{BC9834C5-EDD4-0641-B0DF-07EB97B7BE20}" srcId="{6CBA156D-3C5D-2E43-9B7B-FA96D816D7D0}" destId="{77E97A69-E29D-564D-A98A-4DBCDFBF2BC0}" srcOrd="0" destOrd="0" parTransId="{3515C7B5-7D21-0345-82BB-347C435A60EB}" sibTransId="{62FC1B9F-65BE-1C48-B7BE-396B64CDDD0E}"/>
    <dgm:cxn modelId="{CEEC4510-204E-E246-B265-8057C0C3AFEF}" type="presOf" srcId="{0DE48658-0EE7-354A-A69F-8316D86B4087}" destId="{C4EDFA8C-A60C-B64E-8F0F-8DFF419CAED1}" srcOrd="0" destOrd="1" presId="urn:microsoft.com/office/officeart/2005/8/layout/hList1"/>
    <dgm:cxn modelId="{E343B2EC-9860-004D-AC7F-0CBC7A51AFD3}" srcId="{4F57B96B-58F6-5744-B0D8-738A3F9DDD23}" destId="{14110656-E03E-7744-B7DB-433BCF09FD29}" srcOrd="0" destOrd="0" parTransId="{F084435F-8A6E-764F-8633-DDBDE841A437}" sibTransId="{E6FF3DB9-8E4F-194A-A4A2-25E700E71F33}"/>
    <dgm:cxn modelId="{F49BED8E-1D41-744A-AEC4-0C11ECE0274A}" type="presOf" srcId="{C9FB16D2-B3B1-6540-9925-3E051FA7F01B}" destId="{40DF66E9-3778-9349-9A62-A3A9A769FA1E}" srcOrd="0" destOrd="1" presId="urn:microsoft.com/office/officeart/2005/8/layout/hList1"/>
    <dgm:cxn modelId="{975F2F2F-3000-CC46-AC32-587F1D27C02C}" type="presOf" srcId="{0C63E8C3-237E-FA44-AD74-48656A61E0C1}" destId="{7F631959-0866-6040-9581-885D1CC850C5}" srcOrd="0" destOrd="0" presId="urn:microsoft.com/office/officeart/2005/8/layout/hList1"/>
    <dgm:cxn modelId="{527203CF-C88E-3D49-806F-EBD4CC7BBB4F}" type="presOf" srcId="{DBEB2707-FE57-934F-BE36-67AED12BF56A}" destId="{78DF3262-A22F-D34E-8291-469DA05D3248}" srcOrd="0" destOrd="0" presId="urn:microsoft.com/office/officeart/2005/8/layout/hList1"/>
    <dgm:cxn modelId="{6AA1470C-6541-A242-B25F-21B8C3D34946}" type="presOf" srcId="{4F57B96B-58F6-5744-B0D8-738A3F9DDD23}" destId="{F46072E6-78AC-EF45-8572-A31F7AF156BC}" srcOrd="0" destOrd="0" presId="urn:microsoft.com/office/officeart/2005/8/layout/hList1"/>
    <dgm:cxn modelId="{990B39BD-929F-3E40-888A-3A578C41BD85}" srcId="{4F57B96B-58F6-5744-B0D8-738A3F9DDD23}" destId="{81556835-2314-364A-876F-6BA88595293B}" srcOrd="1" destOrd="0" parTransId="{3AD068AB-6DE1-4641-A5FD-3A0452E4E436}" sibTransId="{BD7DF4AF-0989-A54C-82BE-00A79D7753EF}"/>
    <dgm:cxn modelId="{97AD8184-6240-8F44-B349-C10F27448F61}" srcId="{FDE43162-31E3-524F-B73F-51FFABDBD984}" destId="{1FE62C88-6FAC-F543-A0A2-17811F39A4DC}" srcOrd="1" destOrd="0" parTransId="{404D560F-8058-A949-AEB0-7ED7A115CC48}" sibTransId="{28ADBD19-1B9F-5645-8B8D-350FB10D8181}"/>
    <dgm:cxn modelId="{AABE5C4C-D1B6-C34D-94FB-5FCF3B7D57A6}" srcId="{DBEB2707-FE57-934F-BE36-67AED12BF56A}" destId="{FDE43162-31E3-524F-B73F-51FFABDBD984}" srcOrd="1" destOrd="0" parTransId="{D28D3966-91D6-A645-8C95-E0A08DB4E672}" sibTransId="{4F5656E3-A875-AD4C-BBAA-44E2811B9779}"/>
    <dgm:cxn modelId="{3139215A-DF95-7F4B-AB0F-3B6AB28325BC}" type="presOf" srcId="{14110656-E03E-7744-B7DB-433BCF09FD29}" destId="{03597D00-86C5-1342-B181-4E164F2CD865}" srcOrd="0" destOrd="0" presId="urn:microsoft.com/office/officeart/2005/8/layout/hList1"/>
    <dgm:cxn modelId="{E527A73E-F39B-C243-9013-C40224990008}" srcId="{DBEB2707-FE57-934F-BE36-67AED12BF56A}" destId="{4F57B96B-58F6-5744-B0D8-738A3F9DDD23}" srcOrd="0" destOrd="0" parTransId="{875B71D2-8DE8-A941-BD64-F6FF71AFE5D9}" sibTransId="{4262744F-A10D-BF44-84B8-62D9A381FE8F}"/>
    <dgm:cxn modelId="{55BB2F48-30A3-614D-A515-D0C652701FA1}" srcId="{DBEB2707-FE57-934F-BE36-67AED12BF56A}" destId="{6CBA156D-3C5D-2E43-9B7B-FA96D816D7D0}" srcOrd="2" destOrd="0" parTransId="{8E5E8F48-F33A-DD49-80FE-D4F22E6C44BA}" sibTransId="{A7A436D1-76F8-3645-9308-A86094553278}"/>
    <dgm:cxn modelId="{F5DCB19D-91C7-F344-B6AE-4077BF154F52}" srcId="{0E10597E-15D9-AF43-A7D8-BF590A9113B7}" destId="{0DE48658-0EE7-354A-A69F-8316D86B4087}" srcOrd="1" destOrd="0" parTransId="{DF5E6722-54FC-7A4D-95FC-452BE5055B17}" sibTransId="{C7A6427F-EF5F-4742-A480-DCF4C435FD8C}"/>
    <dgm:cxn modelId="{F157DC94-2193-B543-849B-88E0EEBC74A9}" type="presOf" srcId="{1FE62C88-6FAC-F543-A0A2-17811F39A4DC}" destId="{7F631959-0866-6040-9581-885D1CC850C5}" srcOrd="0" destOrd="1" presId="urn:microsoft.com/office/officeart/2005/8/layout/hList1"/>
    <dgm:cxn modelId="{3780CC47-B62C-6747-894E-0C6025F594FF}" srcId="{FDE43162-31E3-524F-B73F-51FFABDBD984}" destId="{0C63E8C3-237E-FA44-AD74-48656A61E0C1}" srcOrd="0" destOrd="0" parTransId="{C3F94F5F-D456-5C4C-BDC8-A86BC7F9DDB3}" sibTransId="{C61CC15C-2856-9F48-9723-1FCA6484FCEA}"/>
    <dgm:cxn modelId="{A355CC76-741A-354D-888F-B0D01B5A5ADE}" srcId="{0E10597E-15D9-AF43-A7D8-BF590A9113B7}" destId="{33191CE6-3D44-124D-8B5F-2320BF04084F}" srcOrd="0" destOrd="0" parTransId="{8E46C4AD-88B7-2441-817C-CFFDE63767CA}" sibTransId="{4FDC5490-C109-A344-B10B-BA7AB2EDBBB7}"/>
    <dgm:cxn modelId="{F8211B74-7DDF-B743-B0C9-9CBFEE839312}" type="presOf" srcId="{77E97A69-E29D-564D-A98A-4DBCDFBF2BC0}" destId="{40DF66E9-3778-9349-9A62-A3A9A769FA1E}" srcOrd="0" destOrd="0" presId="urn:microsoft.com/office/officeart/2005/8/layout/hList1"/>
    <dgm:cxn modelId="{FF68CF8B-365F-B440-BCB9-5C472FBB23C2}" type="presParOf" srcId="{78DF3262-A22F-D34E-8291-469DA05D3248}" destId="{D35CF1F9-CB80-644C-9047-7F35C4769214}" srcOrd="0" destOrd="0" presId="urn:microsoft.com/office/officeart/2005/8/layout/hList1"/>
    <dgm:cxn modelId="{0A0B854E-473E-D042-9030-1F9381E3818A}" type="presParOf" srcId="{D35CF1F9-CB80-644C-9047-7F35C4769214}" destId="{F46072E6-78AC-EF45-8572-A31F7AF156BC}" srcOrd="0" destOrd="0" presId="urn:microsoft.com/office/officeart/2005/8/layout/hList1"/>
    <dgm:cxn modelId="{4AFBEA1F-77C6-DA4D-8BF2-86F743F37CA7}" type="presParOf" srcId="{D35CF1F9-CB80-644C-9047-7F35C4769214}" destId="{03597D00-86C5-1342-B181-4E164F2CD865}" srcOrd="1" destOrd="0" presId="urn:microsoft.com/office/officeart/2005/8/layout/hList1"/>
    <dgm:cxn modelId="{13E20354-7AB2-F941-8B45-EAF86E44B22A}" type="presParOf" srcId="{78DF3262-A22F-D34E-8291-469DA05D3248}" destId="{ADDFD2AC-9FF4-134D-B42D-818972897EAD}" srcOrd="1" destOrd="0" presId="urn:microsoft.com/office/officeart/2005/8/layout/hList1"/>
    <dgm:cxn modelId="{ECD8B9C8-3FA5-8645-AA47-C508BA37B475}" type="presParOf" srcId="{78DF3262-A22F-D34E-8291-469DA05D3248}" destId="{69CB2534-CFBB-3245-93E8-82E0C74E8FE7}" srcOrd="2" destOrd="0" presId="urn:microsoft.com/office/officeart/2005/8/layout/hList1"/>
    <dgm:cxn modelId="{DD35EF05-0E5C-AB45-B707-C9FEE98FE4A6}" type="presParOf" srcId="{69CB2534-CFBB-3245-93E8-82E0C74E8FE7}" destId="{E89F1793-B22C-D84F-91C1-975350BD49E9}" srcOrd="0" destOrd="0" presId="urn:microsoft.com/office/officeart/2005/8/layout/hList1"/>
    <dgm:cxn modelId="{227CDEF1-4BEE-5E4D-9F0F-D79AB6130D8F}" type="presParOf" srcId="{69CB2534-CFBB-3245-93E8-82E0C74E8FE7}" destId="{7F631959-0866-6040-9581-885D1CC850C5}" srcOrd="1" destOrd="0" presId="urn:microsoft.com/office/officeart/2005/8/layout/hList1"/>
    <dgm:cxn modelId="{A9B0DA78-D1B0-EC45-A71C-C6AC8817741C}" type="presParOf" srcId="{78DF3262-A22F-D34E-8291-469DA05D3248}" destId="{5C537F74-9FFF-C442-863B-B897096A4C24}" srcOrd="3" destOrd="0" presId="urn:microsoft.com/office/officeart/2005/8/layout/hList1"/>
    <dgm:cxn modelId="{80B91372-6CDF-C84A-BD0C-2747604CC080}" type="presParOf" srcId="{78DF3262-A22F-D34E-8291-469DA05D3248}" destId="{8B991AEC-55FB-324E-8501-5877FE73D6EC}" srcOrd="4" destOrd="0" presId="urn:microsoft.com/office/officeart/2005/8/layout/hList1"/>
    <dgm:cxn modelId="{79503737-32ED-8640-AFB8-021056D6F301}" type="presParOf" srcId="{8B991AEC-55FB-324E-8501-5877FE73D6EC}" destId="{342CCDCD-F2F2-A344-A5CC-96732E597E47}" srcOrd="0" destOrd="0" presId="urn:microsoft.com/office/officeart/2005/8/layout/hList1"/>
    <dgm:cxn modelId="{C2B5F56E-635E-7248-A6EE-97E3EB684379}" type="presParOf" srcId="{8B991AEC-55FB-324E-8501-5877FE73D6EC}" destId="{40DF66E9-3778-9349-9A62-A3A9A769FA1E}" srcOrd="1" destOrd="0" presId="urn:microsoft.com/office/officeart/2005/8/layout/hList1"/>
    <dgm:cxn modelId="{D137A9BD-9AA5-784D-99FE-70AE35ED8BE8}" type="presParOf" srcId="{78DF3262-A22F-D34E-8291-469DA05D3248}" destId="{2F16E708-DD51-8243-B2E5-CE36FEFB4798}" srcOrd="5" destOrd="0" presId="urn:microsoft.com/office/officeart/2005/8/layout/hList1"/>
    <dgm:cxn modelId="{76AE04CE-7566-9F4C-BA96-3AEE221654FF}" type="presParOf" srcId="{78DF3262-A22F-D34E-8291-469DA05D3248}" destId="{7DB7F0B9-7A29-B74A-B747-B18098C7C66D}" srcOrd="6" destOrd="0" presId="urn:microsoft.com/office/officeart/2005/8/layout/hList1"/>
    <dgm:cxn modelId="{168A4DB6-8192-324A-9D9C-326FFBCA2F7E}" type="presParOf" srcId="{7DB7F0B9-7A29-B74A-B747-B18098C7C66D}" destId="{6D9505A2-3BAD-BD48-BA22-AF6DF4D18F3F}" srcOrd="0" destOrd="0" presId="urn:microsoft.com/office/officeart/2005/8/layout/hList1"/>
    <dgm:cxn modelId="{E3F0E8C3-4295-974B-A81E-B5E3AB7C070C}" type="presParOf" srcId="{7DB7F0B9-7A29-B74A-B747-B18098C7C66D}" destId="{C4EDFA8C-A60C-B64E-8F0F-8DFF419CAED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072E6-78AC-EF45-8572-A31F7AF156BC}">
      <dsp:nvSpPr>
        <dsp:cNvPr id="0" name=""/>
        <dsp:cNvSpPr/>
      </dsp:nvSpPr>
      <dsp:spPr>
        <a:xfrm>
          <a:off x="4124" y="194615"/>
          <a:ext cx="2480021" cy="9688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t>Agility</a:t>
          </a:r>
          <a:endParaRPr lang="en-US" sz="2800" kern="1200" dirty="0"/>
        </a:p>
      </dsp:txBody>
      <dsp:txXfrm>
        <a:off x="4124" y="194615"/>
        <a:ext cx="2480021" cy="968807"/>
      </dsp:txXfrm>
    </dsp:sp>
    <dsp:sp modelId="{03597D00-86C5-1342-B181-4E164F2CD865}">
      <dsp:nvSpPr>
        <dsp:cNvPr id="0" name=""/>
        <dsp:cNvSpPr/>
      </dsp:nvSpPr>
      <dsp:spPr>
        <a:xfrm>
          <a:off x="4124" y="1163423"/>
          <a:ext cx="2480021" cy="215207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Infrastructure on demand</a:t>
          </a:r>
          <a:endParaRPr lang="en-US" sz="2000" kern="1200" dirty="0"/>
        </a:p>
        <a:p>
          <a:pPr marL="228600" lvl="1" indent="-228600" algn="l" defTabSz="889000">
            <a:lnSpc>
              <a:spcPct val="90000"/>
            </a:lnSpc>
            <a:spcBef>
              <a:spcPct val="0"/>
            </a:spcBef>
            <a:spcAft>
              <a:spcPct val="15000"/>
            </a:spcAft>
            <a:buChar char="••"/>
          </a:pPr>
          <a:r>
            <a:rPr lang="en-US" sz="2000" kern="1200" dirty="0" smtClean="0"/>
            <a:t>Sharing of physical resources – not dedicated clusters</a:t>
          </a:r>
          <a:endParaRPr lang="en-US" sz="2000" kern="1200" dirty="0"/>
        </a:p>
      </dsp:txBody>
      <dsp:txXfrm>
        <a:off x="4124" y="1163423"/>
        <a:ext cx="2480021" cy="2152079"/>
      </dsp:txXfrm>
    </dsp:sp>
    <dsp:sp modelId="{E89F1793-B22C-D84F-91C1-975350BD49E9}">
      <dsp:nvSpPr>
        <dsp:cNvPr id="0" name=""/>
        <dsp:cNvSpPr/>
      </dsp:nvSpPr>
      <dsp:spPr>
        <a:xfrm>
          <a:off x="2831348" y="194615"/>
          <a:ext cx="2480021" cy="9688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t>Simplified Management</a:t>
          </a:r>
          <a:endParaRPr lang="en-US" sz="2800" kern="1200" dirty="0"/>
        </a:p>
      </dsp:txBody>
      <dsp:txXfrm>
        <a:off x="2831348" y="194615"/>
        <a:ext cx="2480021" cy="968807"/>
      </dsp:txXfrm>
    </dsp:sp>
    <dsp:sp modelId="{7F631959-0866-6040-9581-885D1CC850C5}">
      <dsp:nvSpPr>
        <dsp:cNvPr id="0" name=""/>
        <dsp:cNvSpPr/>
      </dsp:nvSpPr>
      <dsp:spPr>
        <a:xfrm>
          <a:off x="2831348" y="1163423"/>
          <a:ext cx="2480021" cy="215207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Centralized </a:t>
          </a:r>
          <a:br>
            <a:rPr lang="en-US" sz="2000" kern="1200" dirty="0" smtClean="0"/>
          </a:br>
          <a:r>
            <a:rPr lang="en-US" sz="2000" kern="1200" dirty="0" smtClean="0"/>
            <a:t>data center management</a:t>
          </a:r>
          <a:endParaRPr lang="en-US" sz="2000" kern="1200" dirty="0"/>
        </a:p>
        <a:p>
          <a:pPr marL="228600" lvl="1" indent="-228600" algn="l" defTabSz="889000">
            <a:lnSpc>
              <a:spcPct val="90000"/>
            </a:lnSpc>
            <a:spcBef>
              <a:spcPct val="0"/>
            </a:spcBef>
            <a:spcAft>
              <a:spcPct val="15000"/>
            </a:spcAft>
            <a:buChar char="••"/>
          </a:pPr>
          <a:r>
            <a:rPr lang="en-US" sz="2000" kern="1200" dirty="0" smtClean="0"/>
            <a:t>Apply known best </a:t>
          </a:r>
          <a:r>
            <a:rPr lang="en-US" sz="2000" kern="1200" dirty="0" smtClean="0"/>
            <a:t>practices</a:t>
          </a:r>
          <a:endParaRPr lang="en-US" sz="2000" kern="1200" dirty="0"/>
        </a:p>
      </dsp:txBody>
      <dsp:txXfrm>
        <a:off x="2831348" y="1163423"/>
        <a:ext cx="2480021" cy="2152079"/>
      </dsp:txXfrm>
    </dsp:sp>
    <dsp:sp modelId="{342CCDCD-F2F2-A344-A5CC-96732E597E47}">
      <dsp:nvSpPr>
        <dsp:cNvPr id="0" name=""/>
        <dsp:cNvSpPr/>
      </dsp:nvSpPr>
      <dsp:spPr>
        <a:xfrm>
          <a:off x="5658572" y="194615"/>
          <a:ext cx="2480021" cy="9688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t>Efficiency</a:t>
          </a:r>
          <a:endParaRPr lang="en-US" sz="2800" kern="1200" dirty="0"/>
        </a:p>
      </dsp:txBody>
      <dsp:txXfrm>
        <a:off x="5658572" y="194615"/>
        <a:ext cx="2480021" cy="968807"/>
      </dsp:txXfrm>
    </dsp:sp>
    <dsp:sp modelId="{40DF66E9-3778-9349-9A62-A3A9A769FA1E}">
      <dsp:nvSpPr>
        <dsp:cNvPr id="0" name=""/>
        <dsp:cNvSpPr/>
      </dsp:nvSpPr>
      <dsp:spPr>
        <a:xfrm>
          <a:off x="5658572" y="1163423"/>
          <a:ext cx="2480021" cy="215207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Resource pooling</a:t>
          </a:r>
          <a:endParaRPr lang="en-US" sz="2000" kern="1200" dirty="0"/>
        </a:p>
        <a:p>
          <a:pPr marL="228600" lvl="1" indent="-228600" algn="l" defTabSz="889000">
            <a:lnSpc>
              <a:spcPct val="90000"/>
            </a:lnSpc>
            <a:spcBef>
              <a:spcPct val="0"/>
            </a:spcBef>
            <a:spcAft>
              <a:spcPct val="15000"/>
            </a:spcAft>
            <a:buChar char="••"/>
          </a:pPr>
          <a:r>
            <a:rPr lang="en-US" sz="2000" kern="1200" dirty="0" smtClean="0"/>
            <a:t>Server and cluster consolidation</a:t>
          </a:r>
          <a:endParaRPr lang="en-US" sz="2000" kern="1200" dirty="0"/>
        </a:p>
      </dsp:txBody>
      <dsp:txXfrm>
        <a:off x="5658572" y="1163423"/>
        <a:ext cx="2480021" cy="2152079"/>
      </dsp:txXfrm>
    </dsp:sp>
    <dsp:sp modelId="{6D9505A2-3BAD-BD48-BA22-AF6DF4D18F3F}">
      <dsp:nvSpPr>
        <dsp:cNvPr id="0" name=""/>
        <dsp:cNvSpPr/>
      </dsp:nvSpPr>
      <dsp:spPr>
        <a:xfrm>
          <a:off x="8485797" y="194615"/>
          <a:ext cx="2480021" cy="9688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t>Performance</a:t>
          </a:r>
          <a:endParaRPr lang="en-US" sz="2800" kern="1200" dirty="0"/>
        </a:p>
      </dsp:txBody>
      <dsp:txXfrm>
        <a:off x="8485797" y="194615"/>
        <a:ext cx="2480021" cy="968807"/>
      </dsp:txXfrm>
    </dsp:sp>
    <dsp:sp modelId="{C4EDFA8C-A60C-B64E-8F0F-8DFF419CAED1}">
      <dsp:nvSpPr>
        <dsp:cNvPr id="0" name=""/>
        <dsp:cNvSpPr/>
      </dsp:nvSpPr>
      <dsp:spPr>
        <a:xfrm>
          <a:off x="8485797" y="1163423"/>
          <a:ext cx="2480021" cy="215207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As good as, and often better performance than</a:t>
          </a:r>
          <a:r>
            <a:rPr lang="en-US" sz="2000" kern="1200" baseline="0" dirty="0" smtClean="0"/>
            <a:t> native</a:t>
          </a:r>
          <a:endParaRPr lang="en-US" sz="2000" kern="1200" dirty="0"/>
        </a:p>
        <a:p>
          <a:pPr marL="228600" lvl="1" indent="-228600" algn="l" defTabSz="889000">
            <a:lnSpc>
              <a:spcPct val="90000"/>
            </a:lnSpc>
            <a:spcBef>
              <a:spcPct val="0"/>
            </a:spcBef>
            <a:spcAft>
              <a:spcPct val="15000"/>
            </a:spcAft>
            <a:buChar char="••"/>
          </a:pPr>
          <a:r>
            <a:rPr lang="en-US" sz="2000" kern="1200" dirty="0" smtClean="0"/>
            <a:t>No significant overhead</a:t>
          </a:r>
          <a:endParaRPr lang="en-US" sz="2000" kern="1200" dirty="0"/>
        </a:p>
      </dsp:txBody>
      <dsp:txXfrm>
        <a:off x="8485797" y="1163423"/>
        <a:ext cx="2480021" cy="21520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004553-04C5-4BB3-AD4E-8B2EF3CDDAF9}" type="datetimeFigureOut">
              <a:rPr lang="en-US" smtClean="0"/>
              <a:t>3/6/17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6A881F-0910-47D3-BD01-4F68834EC353}" type="slidenum">
              <a:rPr lang="en-US" smtClean="0"/>
              <a:t>‹#›</a:t>
            </a:fld>
            <a:endParaRPr lang="en-US"/>
          </a:p>
        </p:txBody>
      </p:sp>
    </p:spTree>
    <p:extLst>
      <p:ext uri="{BB962C8B-B14F-4D97-AF65-F5344CB8AC3E}">
        <p14:creationId xmlns:p14="http://schemas.microsoft.com/office/powerpoint/2010/main" val="326866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B6F0DB-E055-41D0-9102-627A646E4242}" type="datetimeFigureOut">
              <a:rPr lang="en-US" smtClean="0"/>
              <a:t>3/6/17</a:t>
            </a:fld>
            <a:endParaRPr lang="en-US"/>
          </a:p>
        </p:txBody>
      </p:sp>
      <p:sp>
        <p:nvSpPr>
          <p:cNvPr id="4" name="Slide Image Placeholder 3"/>
          <p:cNvSpPr>
            <a:spLocks noGrp="1" noRot="1" noChangeAspect="1"/>
          </p:cNvSpPr>
          <p:nvPr>
            <p:ph type="sldImg" idx="2"/>
          </p:nvPr>
        </p:nvSpPr>
        <p:spPr>
          <a:xfrm>
            <a:off x="788988" y="609600"/>
            <a:ext cx="5280025" cy="2971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810000"/>
            <a:ext cx="5943600" cy="48768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FBC3A-A12C-40F9-BB8D-BC30C7901396}" type="slidenum">
              <a:rPr lang="en-US" smtClean="0"/>
              <a:t>‹#›</a:t>
            </a:fld>
            <a:endParaRPr lang="en-US"/>
          </a:p>
        </p:txBody>
      </p:sp>
    </p:spTree>
    <p:extLst>
      <p:ext uri="{BB962C8B-B14F-4D97-AF65-F5344CB8AC3E}">
        <p14:creationId xmlns:p14="http://schemas.microsoft.com/office/powerpoint/2010/main" val="201290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a:t>
            </a:fld>
            <a:endParaRPr lang="en-US"/>
          </a:p>
        </p:txBody>
      </p:sp>
    </p:spTree>
    <p:extLst>
      <p:ext uri="{BB962C8B-B14F-4D97-AF65-F5344CB8AC3E}">
        <p14:creationId xmlns:p14="http://schemas.microsoft.com/office/powerpoint/2010/main" val="2524330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9"/>
        <p:cNvGrpSpPr/>
        <p:nvPr/>
      </p:nvGrpSpPr>
      <p:grpSpPr>
        <a:xfrm>
          <a:off x="0" y="0"/>
          <a:ext cx="0" cy="0"/>
          <a:chOff x="0" y="0"/>
          <a:chExt cx="0" cy="0"/>
        </a:xfrm>
      </p:grpSpPr>
      <p:sp>
        <p:nvSpPr>
          <p:cNvPr id="2570" name="Shape 2570"/>
          <p:cNvSpPr>
            <a:spLocks noGrp="1" noRot="1" noChangeAspect="1"/>
          </p:cNvSpPr>
          <p:nvPr>
            <p:ph type="sldImg" idx="2"/>
          </p:nvPr>
        </p:nvSpPr>
        <p:spPr>
          <a:xfrm>
            <a:off x="822325" y="620713"/>
            <a:ext cx="5375275" cy="30241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71" name="Shape 2571"/>
          <p:cNvSpPr txBox="1">
            <a:spLocks noGrp="1"/>
          </p:cNvSpPr>
          <p:nvPr>
            <p:ph type="body" idx="1"/>
          </p:nvPr>
        </p:nvSpPr>
        <p:spPr>
          <a:xfrm>
            <a:off x="467995" y="3877469"/>
            <a:ext cx="6083935" cy="496315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900" b="0" i="0" u="none" strike="noStrike" cap="none">
              <a:solidFill>
                <a:schemeClr val="dk1"/>
              </a:solidFill>
              <a:latin typeface="Arial"/>
              <a:ea typeface="Arial"/>
              <a:cs typeface="Arial"/>
              <a:sym typeface="Arial"/>
            </a:endParaRPr>
          </a:p>
        </p:txBody>
      </p:sp>
      <p:sp>
        <p:nvSpPr>
          <p:cNvPr id="2572" name="Shape 2572"/>
          <p:cNvSpPr txBox="1">
            <a:spLocks noGrp="1"/>
          </p:cNvSpPr>
          <p:nvPr>
            <p:ph type="sldNum" idx="12"/>
          </p:nvPr>
        </p:nvSpPr>
        <p:spPr>
          <a:xfrm>
            <a:off x="3976332" y="8839014"/>
            <a:ext cx="3041965" cy="465295"/>
          </a:xfrm>
          <a:prstGeom prst="rect">
            <a:avLst/>
          </a:prstGeom>
          <a:noFill/>
          <a:ln>
            <a:noFill/>
          </a:ln>
        </p:spPr>
        <p:txBody>
          <a:bodyPr lIns="93275" tIns="46625" rIns="93275" bIns="466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79380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336364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9"/>
        <p:cNvGrpSpPr/>
        <p:nvPr/>
      </p:nvGrpSpPr>
      <p:grpSpPr>
        <a:xfrm>
          <a:off x="0" y="0"/>
          <a:ext cx="0" cy="0"/>
          <a:chOff x="0" y="0"/>
          <a:chExt cx="0" cy="0"/>
        </a:xfrm>
      </p:grpSpPr>
      <p:sp>
        <p:nvSpPr>
          <p:cNvPr id="2430" name="Shape 2430"/>
          <p:cNvSpPr>
            <a:spLocks noGrp="1" noRot="1" noChangeAspect="1"/>
          </p:cNvSpPr>
          <p:nvPr>
            <p:ph type="sldImg" idx="2"/>
          </p:nvPr>
        </p:nvSpPr>
        <p:spPr>
          <a:xfrm>
            <a:off x="822325" y="620713"/>
            <a:ext cx="5375275" cy="30241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1" name="Shape 2431"/>
          <p:cNvSpPr txBox="1">
            <a:spLocks noGrp="1"/>
          </p:cNvSpPr>
          <p:nvPr>
            <p:ph type="body" idx="1"/>
          </p:nvPr>
        </p:nvSpPr>
        <p:spPr>
          <a:xfrm>
            <a:off x="467995" y="3877469"/>
            <a:ext cx="6084000" cy="4963200"/>
          </a:xfrm>
          <a:prstGeom prst="rect">
            <a:avLst/>
          </a:prstGeom>
        </p:spPr>
        <p:txBody>
          <a:bodyPr lIns="91425" tIns="91425" rIns="91425" bIns="91425" anchor="t" anchorCtr="0">
            <a:noAutofit/>
          </a:bodyPr>
          <a:lstStyle/>
          <a:p>
            <a:pPr lvl="0">
              <a:spcBef>
                <a:spcPts val="0"/>
              </a:spcBef>
              <a:buNone/>
            </a:pPr>
            <a:endParaRPr dirty="0"/>
          </a:p>
        </p:txBody>
      </p:sp>
      <p:sp>
        <p:nvSpPr>
          <p:cNvPr id="2432" name="Shape 2432"/>
          <p:cNvSpPr txBox="1">
            <a:spLocks noGrp="1"/>
          </p:cNvSpPr>
          <p:nvPr>
            <p:ph type="sldNum" idx="12"/>
          </p:nvPr>
        </p:nvSpPr>
        <p:spPr>
          <a:xfrm>
            <a:off x="3976332" y="8839014"/>
            <a:ext cx="3042000" cy="465300"/>
          </a:xfrm>
          <a:prstGeom prst="rect">
            <a:avLst/>
          </a:prstGeom>
        </p:spPr>
        <p:txBody>
          <a:bodyPr lIns="93275" tIns="46625" rIns="93275" bIns="46625" anchor="b" anchorCtr="0">
            <a:noAutofit/>
          </a:bodyPr>
          <a:lstStyle/>
          <a:p>
            <a:pPr lvl="0">
              <a:spcBef>
                <a:spcPts val="0"/>
              </a:spcBef>
              <a:buClr>
                <a:schemeClr val="dk1"/>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1135100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deployment model makes use of the EMC </a:t>
            </a:r>
            <a:r>
              <a:rPr lang="en-US" dirty="0" err="1" smtClean="0"/>
              <a:t>Isilon</a:t>
            </a:r>
            <a:r>
              <a:rPr lang="en-US" dirty="0" smtClean="0"/>
              <a:t> Network Attached Storage device, which can be seen as an expandable set of file servers that export the HDFS interfaces and contains a set of </a:t>
            </a:r>
            <a:r>
              <a:rPr lang="en-US" dirty="0" err="1" smtClean="0"/>
              <a:t>NameNodes</a:t>
            </a:r>
            <a:r>
              <a:rPr lang="en-US" dirty="0" smtClean="0"/>
              <a:t> to manage that data within its own proprietary </a:t>
            </a:r>
            <a:r>
              <a:rPr lang="en-US" dirty="0" err="1" smtClean="0"/>
              <a:t>OpenFS</a:t>
            </a:r>
            <a:r>
              <a:rPr lang="en-US" dirty="0" smtClean="0"/>
              <a:t> file system. In this model, all of the HDFS-related data is stored on the </a:t>
            </a:r>
            <a:r>
              <a:rPr lang="en-US" dirty="0" err="1" smtClean="0"/>
              <a:t>Isilon</a:t>
            </a:r>
            <a:r>
              <a:rPr lang="en-US" dirty="0" smtClean="0"/>
              <a:t> NAS device. Other data, such as the system disks for the operating systems and other installed items within the guest operating systems are held in VMDK files that are mapped to the shared storage mechanisms on the left – perhaps a SAN. This simplifies our design to a great degree in that we now need to concern ourselves only with the </a:t>
            </a:r>
            <a:r>
              <a:rPr lang="en-US" dirty="0" err="1" smtClean="0"/>
              <a:t>ResourceManager</a:t>
            </a:r>
            <a:r>
              <a:rPr lang="en-US" dirty="0" smtClean="0"/>
              <a:t> and </a:t>
            </a:r>
            <a:r>
              <a:rPr lang="en-US" dirty="0" err="1" smtClean="0"/>
              <a:t>NodeManager</a:t>
            </a:r>
            <a:r>
              <a:rPr lang="en-US" dirty="0" smtClean="0"/>
              <a:t> or “Compute” roles within Hadoop in virtual machines and all application data is stored securely on the Isilon device. Traffic to and from the </a:t>
            </a:r>
            <a:r>
              <a:rPr lang="en-US" dirty="0" err="1" smtClean="0"/>
              <a:t>Isilon</a:t>
            </a:r>
            <a:r>
              <a:rPr lang="en-US" dirty="0" smtClean="0"/>
              <a:t> is carried over dedicated network interfaces in the virtual machines that map to physical switches that front-end the </a:t>
            </a:r>
            <a:r>
              <a:rPr lang="en-US" dirty="0" err="1" smtClean="0"/>
              <a:t>Isilon</a:t>
            </a:r>
            <a:r>
              <a:rPr lang="en-US" dirty="0" smtClean="0"/>
              <a:t> device. This design has distinct advantages in centrally storing the data while still providing HDFS interfaces to it.  This</a:t>
            </a:r>
            <a:r>
              <a:rPr lang="en-US" baseline="0" dirty="0" smtClean="0"/>
              <a:t> is an excellent option for customers with Blade-based  infrastructures that cannot accommodate local storage, but need to expand beyond the bandwidth levels of a SAN based approach.</a:t>
            </a:r>
            <a:endParaRPr lang="en-US" dirty="0"/>
          </a:p>
        </p:txBody>
      </p:sp>
      <p:sp>
        <p:nvSpPr>
          <p:cNvPr id="4" name="Slide Number Placeholder 3"/>
          <p:cNvSpPr>
            <a:spLocks noGrp="1"/>
          </p:cNvSpPr>
          <p:nvPr>
            <p:ph type="sldNum" sz="quarter" idx="10"/>
          </p:nvPr>
        </p:nvSpPr>
        <p:spPr/>
        <p:txBody>
          <a:bodyPr/>
          <a:lstStyle/>
          <a:p>
            <a:fld id="{A37634A3-F7AC-3A4D-97A1-F828DD0103AF}" type="slidenum">
              <a:rPr lang="en-US" smtClean="0"/>
              <a:pPr/>
              <a:t>19</a:t>
            </a:fld>
            <a:endParaRPr lang="en-US"/>
          </a:p>
        </p:txBody>
      </p:sp>
    </p:spTree>
    <p:extLst>
      <p:ext uri="{BB962C8B-B14F-4D97-AF65-F5344CB8AC3E}">
        <p14:creationId xmlns:p14="http://schemas.microsoft.com/office/powerpoint/2010/main" val="4253215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3"/>
        <p:cNvGrpSpPr/>
        <p:nvPr/>
      </p:nvGrpSpPr>
      <p:grpSpPr>
        <a:xfrm>
          <a:off x="0" y="0"/>
          <a:ext cx="0" cy="0"/>
          <a:chOff x="0" y="0"/>
          <a:chExt cx="0" cy="0"/>
        </a:xfrm>
      </p:grpSpPr>
      <p:sp>
        <p:nvSpPr>
          <p:cNvPr id="2524" name="Shape 2524"/>
          <p:cNvSpPr>
            <a:spLocks noGrp="1" noRot="1" noChangeAspect="1"/>
          </p:cNvSpPr>
          <p:nvPr>
            <p:ph type="sldImg" idx="2"/>
          </p:nvPr>
        </p:nvSpPr>
        <p:spPr>
          <a:xfrm>
            <a:off x="822325" y="620713"/>
            <a:ext cx="5375275" cy="30241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5" name="Shape 2525"/>
          <p:cNvSpPr txBox="1">
            <a:spLocks noGrp="1"/>
          </p:cNvSpPr>
          <p:nvPr>
            <p:ph type="body" idx="1"/>
          </p:nvPr>
        </p:nvSpPr>
        <p:spPr>
          <a:xfrm>
            <a:off x="467995" y="3877469"/>
            <a:ext cx="6084000" cy="4963200"/>
          </a:xfrm>
          <a:prstGeom prst="rect">
            <a:avLst/>
          </a:prstGeom>
        </p:spPr>
        <p:txBody>
          <a:bodyPr lIns="91425" tIns="91425" rIns="91425" bIns="91425" anchor="t" anchorCtr="0">
            <a:noAutofit/>
          </a:bodyPr>
          <a:lstStyle/>
          <a:p>
            <a:pPr lvl="0">
              <a:spcBef>
                <a:spcPts val="0"/>
              </a:spcBef>
              <a:buNone/>
            </a:pPr>
            <a:endParaRPr/>
          </a:p>
        </p:txBody>
      </p:sp>
      <p:sp>
        <p:nvSpPr>
          <p:cNvPr id="2526" name="Shape 2526"/>
          <p:cNvSpPr txBox="1">
            <a:spLocks noGrp="1"/>
          </p:cNvSpPr>
          <p:nvPr>
            <p:ph type="sldNum" idx="12"/>
          </p:nvPr>
        </p:nvSpPr>
        <p:spPr>
          <a:xfrm>
            <a:off x="3976332" y="8839014"/>
            <a:ext cx="3042000" cy="465300"/>
          </a:xfrm>
          <a:prstGeom prst="rect">
            <a:avLst/>
          </a:prstGeom>
        </p:spPr>
        <p:txBody>
          <a:bodyPr lIns="93275" tIns="46625" rIns="93275" bIns="46625" anchor="b" anchorCtr="0">
            <a:noAutofit/>
          </a:bodyPr>
          <a:lstStyle/>
          <a:p>
            <a:pPr lvl="0">
              <a:spcBef>
                <a:spcPts val="0"/>
              </a:spcBef>
              <a:buClr>
                <a:schemeClr val="dk1"/>
              </a:buClr>
              <a:buSzPct val="25000"/>
              <a:buFont typeface="Arial"/>
              <a:buNone/>
            </a:pPr>
            <a:fld id="{00000000-1234-1234-1234-123412341234}" type="slidenum">
              <a:rPr lang="en-US"/>
              <a:t>20</a:t>
            </a:fld>
            <a:endParaRPr lang="en-US"/>
          </a:p>
        </p:txBody>
      </p:sp>
    </p:spTree>
    <p:extLst>
      <p:ext uri="{BB962C8B-B14F-4D97-AF65-F5344CB8AC3E}">
        <p14:creationId xmlns:p14="http://schemas.microsoft.com/office/powerpoint/2010/main" val="2116553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0"/>
        <p:cNvGrpSpPr/>
        <p:nvPr/>
      </p:nvGrpSpPr>
      <p:grpSpPr>
        <a:xfrm>
          <a:off x="0" y="0"/>
          <a:ext cx="0" cy="0"/>
          <a:chOff x="0" y="0"/>
          <a:chExt cx="0" cy="0"/>
        </a:xfrm>
      </p:grpSpPr>
      <p:sp>
        <p:nvSpPr>
          <p:cNvPr id="2531" name="Shape 2531"/>
          <p:cNvSpPr>
            <a:spLocks noGrp="1" noRot="1" noChangeAspect="1"/>
          </p:cNvSpPr>
          <p:nvPr>
            <p:ph type="sldImg" idx="2"/>
          </p:nvPr>
        </p:nvSpPr>
        <p:spPr>
          <a:xfrm>
            <a:off x="822325" y="620713"/>
            <a:ext cx="5375275" cy="30241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2" name="Shape 2532"/>
          <p:cNvSpPr txBox="1">
            <a:spLocks noGrp="1"/>
          </p:cNvSpPr>
          <p:nvPr>
            <p:ph type="body" idx="1"/>
          </p:nvPr>
        </p:nvSpPr>
        <p:spPr>
          <a:xfrm>
            <a:off x="467995" y="3877469"/>
            <a:ext cx="6084000" cy="4963200"/>
          </a:xfrm>
          <a:prstGeom prst="rect">
            <a:avLst/>
          </a:prstGeom>
        </p:spPr>
        <p:txBody>
          <a:bodyPr lIns="91425" tIns="91425" rIns="91425" bIns="91425" anchor="t" anchorCtr="0">
            <a:noAutofit/>
          </a:bodyPr>
          <a:lstStyle/>
          <a:p>
            <a:pPr lvl="0">
              <a:spcBef>
                <a:spcPts val="0"/>
              </a:spcBef>
              <a:buNone/>
            </a:pPr>
            <a:endParaRPr/>
          </a:p>
        </p:txBody>
      </p:sp>
      <p:sp>
        <p:nvSpPr>
          <p:cNvPr id="2533" name="Shape 2533"/>
          <p:cNvSpPr txBox="1">
            <a:spLocks noGrp="1"/>
          </p:cNvSpPr>
          <p:nvPr>
            <p:ph type="sldNum" idx="12"/>
          </p:nvPr>
        </p:nvSpPr>
        <p:spPr>
          <a:xfrm>
            <a:off x="3976332" y="8839014"/>
            <a:ext cx="3042000" cy="465300"/>
          </a:xfrm>
          <a:prstGeom prst="rect">
            <a:avLst/>
          </a:prstGeom>
        </p:spPr>
        <p:txBody>
          <a:bodyPr lIns="93275" tIns="46625" rIns="93275" bIns="46625" anchor="b" anchorCtr="0">
            <a:noAutofit/>
          </a:bodyPr>
          <a:lstStyle/>
          <a:p>
            <a:pPr lvl="0">
              <a:spcBef>
                <a:spcPts val="0"/>
              </a:spcBef>
              <a:buClr>
                <a:schemeClr val="dk1"/>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712267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1" u="none" dirty="0" smtClean="0"/>
              <a:t>And</a:t>
            </a:r>
            <a:r>
              <a:rPr lang="en-US" sz="1400" b="1" u="none" baseline="0" dirty="0" smtClean="0"/>
              <a:t> that’s what I want to speak to you about today: the Value Proposition of Virtualizing Big Data Applications.</a:t>
            </a:r>
            <a:endParaRPr lang="en-US" sz="1400" b="1" u="none" dirty="0" smtClean="0"/>
          </a:p>
          <a:p>
            <a:pPr marL="0" indent="0">
              <a:buNone/>
            </a:pPr>
            <a:endParaRPr lang="en-US" u="sng" dirty="0" smtClean="0"/>
          </a:p>
        </p:txBody>
      </p:sp>
      <p:sp>
        <p:nvSpPr>
          <p:cNvPr id="4" name="Slide Number Placeholder 3"/>
          <p:cNvSpPr>
            <a:spLocks noGrp="1"/>
          </p:cNvSpPr>
          <p:nvPr>
            <p:ph type="sldNum" sz="quarter" idx="10"/>
          </p:nvPr>
        </p:nvSpPr>
        <p:spPr/>
        <p:txBody>
          <a:bodyPr/>
          <a:lstStyle/>
          <a:p>
            <a:fld id="{9F4FBC3A-A12C-40F9-BB8D-BC30C7901396}" type="slidenum">
              <a:rPr lang="en-US" smtClean="0"/>
              <a:t>24</a:t>
            </a:fld>
            <a:endParaRPr lang="en-US"/>
          </a:p>
        </p:txBody>
      </p:sp>
    </p:spTree>
    <p:extLst>
      <p:ext uri="{BB962C8B-B14F-4D97-AF65-F5344CB8AC3E}">
        <p14:creationId xmlns:p14="http://schemas.microsoft.com/office/powerpoint/2010/main" val="421816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Shape 3331"/>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32" name="Shape 3332"/>
          <p:cNvSpPr txBox="1">
            <a:spLocks noGrp="1"/>
          </p:cNvSpPr>
          <p:nvPr>
            <p:ph type="body" idx="1"/>
          </p:nvPr>
        </p:nvSpPr>
        <p:spPr>
          <a:xfrm>
            <a:off x="701993" y="4420314"/>
            <a:ext cx="5615939" cy="4187666"/>
          </a:xfrm>
          <a:prstGeom prst="rect">
            <a:avLst/>
          </a:prstGeom>
          <a:noFill/>
          <a:ln>
            <a:noFill/>
          </a:ln>
        </p:spPr>
        <p:txBody>
          <a:bodyPr lIns="93250" tIns="46600" rIns="93250" bIns="46600" anchor="t" anchorCtr="0">
            <a:noAutofit/>
          </a:bodyPr>
          <a:lstStyle/>
          <a:p>
            <a:pPr marL="0" marR="0" lvl="0" indent="0" algn="l" rtl="0">
              <a:spcBef>
                <a:spcPts val="0"/>
              </a:spcBef>
              <a:buClr>
                <a:schemeClr val="dk1"/>
              </a:buClr>
              <a:buSzPct val="25000"/>
              <a:buFont typeface="Arial"/>
              <a:buNone/>
            </a:pPr>
            <a:endParaRPr dirty="0">
              <a:sym typeface="Calibri"/>
            </a:endParaRPr>
          </a:p>
        </p:txBody>
      </p:sp>
      <p:sp>
        <p:nvSpPr>
          <p:cNvPr id="3333" name="Shape 3333"/>
          <p:cNvSpPr txBox="1">
            <a:spLocks noGrp="1"/>
          </p:cNvSpPr>
          <p:nvPr>
            <p:ph type="sldNum" idx="12"/>
          </p:nvPr>
        </p:nvSpPr>
        <p:spPr>
          <a:xfrm>
            <a:off x="3976332" y="8839014"/>
            <a:ext cx="3041965" cy="465295"/>
          </a:xfrm>
          <a:prstGeom prst="rect">
            <a:avLst/>
          </a:prstGeom>
          <a:noFill/>
          <a:ln>
            <a:noFill/>
          </a:ln>
        </p:spPr>
        <p:txBody>
          <a:bodyPr lIns="93250" tIns="46600" rIns="93250" bIns="46600" anchor="b" anchorCtr="0">
            <a:noAutofit/>
          </a:bodyPr>
          <a:lstStyle/>
          <a:p>
            <a:pPr marL="0" marR="0" lvl="0" indent="0" algn="l" rtl="0">
              <a:lnSpc>
                <a:spcPct val="100000"/>
              </a:lnSpc>
              <a:spcBef>
                <a:spcPts val="0"/>
              </a:spcBef>
              <a:spcAft>
                <a:spcPts val="0"/>
              </a:spcAft>
              <a:buClr>
                <a:srgbClr val="000000"/>
              </a:buClr>
              <a:buSzPct val="250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25</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26660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26</a:t>
            </a:fld>
            <a:endParaRPr lang="en-US"/>
          </a:p>
        </p:txBody>
      </p:sp>
    </p:spTree>
    <p:extLst>
      <p:ext uri="{BB962C8B-B14F-4D97-AF65-F5344CB8AC3E}">
        <p14:creationId xmlns:p14="http://schemas.microsoft.com/office/powerpoint/2010/main" val="338767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a:t>
            </a:fld>
            <a:endParaRPr lang="en-US"/>
          </a:p>
        </p:txBody>
      </p:sp>
    </p:spTree>
    <p:extLst>
      <p:ext uri="{BB962C8B-B14F-4D97-AF65-F5344CB8AC3E}">
        <p14:creationId xmlns:p14="http://schemas.microsoft.com/office/powerpoint/2010/main" val="58044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336364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terminology</a:t>
            </a:r>
            <a:r>
              <a:rPr lang="en-US" baseline="0" dirty="0" smtClean="0"/>
              <a:t> presented here will be used in the rest of the talk.</a:t>
            </a:r>
          </a:p>
          <a:p>
            <a:r>
              <a:rPr lang="en-US" baseline="0" dirty="0" smtClean="0"/>
              <a:t>The input data for a job is broken down into multiple splits or blocks and spread across a set of </a:t>
            </a:r>
            <a:r>
              <a:rPr lang="en-US" baseline="0" dirty="0" err="1" smtClean="0"/>
              <a:t>DataNodes</a:t>
            </a:r>
            <a:r>
              <a:rPr lang="en-US" baseline="0" dirty="0" smtClean="0"/>
              <a:t> – each of these blocks are sized at a minimum size of 64MB. They </a:t>
            </a:r>
            <a:r>
              <a:rPr lang="en-US" dirty="0" smtClean="0"/>
              <a:t>can be sized at 128MB or higher also, depending on the parameters set.</a:t>
            </a:r>
          </a:p>
          <a:p>
            <a:r>
              <a:rPr lang="en-US" dirty="0" smtClean="0"/>
              <a:t>A Job – such as a search job – is sent to a </a:t>
            </a:r>
            <a:r>
              <a:rPr lang="en-US" dirty="0" err="1" smtClean="0"/>
              <a:t>ResourceManager</a:t>
            </a:r>
            <a:r>
              <a:rPr lang="en-US" dirty="0" smtClean="0"/>
              <a:t> process first. The </a:t>
            </a:r>
            <a:r>
              <a:rPr lang="en-US" dirty="0" err="1" smtClean="0"/>
              <a:t>ResourceManager</a:t>
            </a:r>
            <a:r>
              <a:rPr lang="en-US" dirty="0" smtClean="0"/>
              <a:t> controls the allocation of </a:t>
            </a:r>
            <a:r>
              <a:rPr lang="en-US" dirty="0" err="1" smtClean="0"/>
              <a:t>NodeManagers</a:t>
            </a:r>
            <a:r>
              <a:rPr lang="en-US" dirty="0" smtClean="0"/>
              <a:t> to parts of that job.  The </a:t>
            </a:r>
            <a:r>
              <a:rPr lang="en-US" dirty="0" err="1" smtClean="0"/>
              <a:t>ResourceManager</a:t>
            </a:r>
            <a:r>
              <a:rPr lang="en-US" dirty="0" smtClean="0"/>
              <a:t> is the central brain that controls the execution of the </a:t>
            </a:r>
            <a:r>
              <a:rPr lang="en-US" dirty="0" err="1" smtClean="0"/>
              <a:t>MapReduce</a:t>
            </a:r>
            <a:r>
              <a:rPr lang="en-US" dirty="0" smtClean="0"/>
              <a:t> algorithms by the </a:t>
            </a:r>
            <a:r>
              <a:rPr lang="en-US" dirty="0" err="1" smtClean="0"/>
              <a:t>NodeManagers</a:t>
            </a:r>
            <a:r>
              <a:rPr lang="en-US" dirty="0" smtClean="0"/>
              <a:t>. A job is broken down </a:t>
            </a:r>
            <a:r>
              <a:rPr lang="en-US" baseline="0" dirty="0" smtClean="0"/>
              <a:t>into multiple tasks -- map and reduce tasks -- that get scheduled on </a:t>
            </a:r>
            <a:r>
              <a:rPr lang="en-US" baseline="0" dirty="0" err="1" smtClean="0"/>
              <a:t>NodeManager</a:t>
            </a:r>
            <a:r>
              <a:rPr lang="en-US" baseline="0" dirty="0" smtClean="0"/>
              <a:t> nodes.</a:t>
            </a:r>
            <a:r>
              <a:rPr lang="en-US" dirty="0" smtClean="0"/>
              <a:t> A Mapper processes one block of data at a time. When the Mapper has processed the block, it makes sure the output is sorted and passes the data to a Reducer, which does further processing and writes the output data back to the </a:t>
            </a:r>
            <a:r>
              <a:rPr lang="en-US" dirty="0" err="1" smtClean="0"/>
              <a:t>Hadoop</a:t>
            </a:r>
            <a:r>
              <a:rPr lang="en-US" dirty="0" smtClean="0"/>
              <a:t> File System (HDFS).</a:t>
            </a:r>
            <a:endParaRPr lang="en-US" baseline="0" dirty="0" smtClean="0"/>
          </a:p>
          <a:p>
            <a:r>
              <a:rPr lang="en-US" baseline="0" dirty="0" smtClean="0"/>
              <a:t>Typically both the </a:t>
            </a:r>
            <a:r>
              <a:rPr lang="en-US" dirty="0" err="1" smtClean="0"/>
              <a:t>NodeManager</a:t>
            </a:r>
            <a:r>
              <a:rPr lang="en-US" baseline="0" dirty="0" smtClean="0"/>
              <a:t> and </a:t>
            </a:r>
            <a:r>
              <a:rPr lang="en-US" baseline="0" dirty="0" err="1" smtClean="0"/>
              <a:t>DataNode</a:t>
            </a:r>
            <a:r>
              <a:rPr lang="en-US" baseline="0" dirty="0" smtClean="0"/>
              <a:t> roles are components of a worker node</a:t>
            </a:r>
          </a:p>
          <a:p>
            <a:r>
              <a:rPr lang="en-US" baseline="0" dirty="0" smtClean="0"/>
              <a:t>Tasks are scheduled as much as possible close to where the data resides. The </a:t>
            </a:r>
            <a:r>
              <a:rPr lang="en-US" baseline="0" dirty="0" err="1" smtClean="0"/>
              <a:t>ResourceManager</a:t>
            </a:r>
            <a:r>
              <a:rPr lang="en-US" baseline="0" dirty="0" smtClean="0"/>
              <a:t> checks with  the </a:t>
            </a:r>
            <a:r>
              <a:rPr lang="en-US" baseline="0" dirty="0" err="1" smtClean="0"/>
              <a:t>NameNode</a:t>
            </a:r>
            <a:r>
              <a:rPr lang="en-US" baseline="0" dirty="0" smtClean="0"/>
              <a:t>, which knows where</a:t>
            </a:r>
            <a:r>
              <a:rPr lang="en-US" dirty="0" smtClean="0"/>
              <a:t> each data block is located, in order to figure out where best to place the work</a:t>
            </a:r>
            <a:r>
              <a:rPr lang="en-US" baseline="0" dirty="0" smtClean="0"/>
              <a:t>.</a:t>
            </a:r>
          </a:p>
          <a:p>
            <a:r>
              <a:rPr lang="en-US" baseline="0" dirty="0" smtClean="0"/>
              <a:t>This is the end of a quick </a:t>
            </a:r>
            <a:r>
              <a:rPr lang="en-US" baseline="0" dirty="0" err="1" smtClean="0"/>
              <a:t>Hadoop</a:t>
            </a:r>
            <a:r>
              <a:rPr lang="en-US" baseline="0" dirty="0" smtClean="0"/>
              <a:t> primer for those new to </a:t>
            </a:r>
            <a:r>
              <a:rPr lang="en-US" baseline="0" dirty="0" err="1" smtClean="0"/>
              <a:t>Hadoop</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5</a:t>
            </a:fld>
            <a:endParaRPr lang="en-US"/>
          </a:p>
        </p:txBody>
      </p:sp>
    </p:spTree>
    <p:extLst>
      <p:ext uri="{BB962C8B-B14F-4D97-AF65-F5344CB8AC3E}">
        <p14:creationId xmlns:p14="http://schemas.microsoft.com/office/powerpoint/2010/main" val="3946785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terminology</a:t>
            </a:r>
            <a:r>
              <a:rPr lang="en-US" baseline="0" dirty="0" smtClean="0"/>
              <a:t> presented here will be used in the rest of the talk.</a:t>
            </a:r>
          </a:p>
          <a:p>
            <a:r>
              <a:rPr lang="en-US" baseline="0" dirty="0" smtClean="0"/>
              <a:t>The input data for a job is broken down into multiple splits or blocks and spread across a set of </a:t>
            </a:r>
            <a:r>
              <a:rPr lang="en-US" baseline="0" dirty="0" err="1" smtClean="0"/>
              <a:t>DataNodes</a:t>
            </a:r>
            <a:r>
              <a:rPr lang="en-US" baseline="0" dirty="0" smtClean="0"/>
              <a:t> – each of these blocks are sized at a minimum size of 64MB. They </a:t>
            </a:r>
            <a:r>
              <a:rPr lang="en-US" dirty="0" smtClean="0"/>
              <a:t>can be sized at 128MB or higher also, depending on the parameters set.</a:t>
            </a:r>
          </a:p>
          <a:p>
            <a:r>
              <a:rPr lang="en-US" dirty="0" smtClean="0"/>
              <a:t>A Job – such as a search job – is sent to a </a:t>
            </a:r>
            <a:r>
              <a:rPr lang="en-US" dirty="0" err="1" smtClean="0"/>
              <a:t>ResourceManager</a:t>
            </a:r>
            <a:r>
              <a:rPr lang="en-US" dirty="0" smtClean="0"/>
              <a:t> process first. The </a:t>
            </a:r>
            <a:r>
              <a:rPr lang="en-US" dirty="0" err="1" smtClean="0"/>
              <a:t>ResourceManager</a:t>
            </a:r>
            <a:r>
              <a:rPr lang="en-US" dirty="0" smtClean="0"/>
              <a:t> controls the allocation of </a:t>
            </a:r>
            <a:r>
              <a:rPr lang="en-US" dirty="0" err="1" smtClean="0"/>
              <a:t>NodeManagers</a:t>
            </a:r>
            <a:r>
              <a:rPr lang="en-US" dirty="0" smtClean="0"/>
              <a:t> to parts of that job.  The </a:t>
            </a:r>
            <a:r>
              <a:rPr lang="en-US" dirty="0" err="1" smtClean="0"/>
              <a:t>ResourceManager</a:t>
            </a:r>
            <a:r>
              <a:rPr lang="en-US" dirty="0" smtClean="0"/>
              <a:t> is the central brain that controls the execution of the </a:t>
            </a:r>
            <a:r>
              <a:rPr lang="en-US" dirty="0" err="1" smtClean="0"/>
              <a:t>MapReduce</a:t>
            </a:r>
            <a:r>
              <a:rPr lang="en-US" dirty="0" smtClean="0"/>
              <a:t> algorithms by the </a:t>
            </a:r>
            <a:r>
              <a:rPr lang="en-US" dirty="0" err="1" smtClean="0"/>
              <a:t>NodeManagers</a:t>
            </a:r>
            <a:r>
              <a:rPr lang="en-US" dirty="0" smtClean="0"/>
              <a:t>. A job is broken down </a:t>
            </a:r>
            <a:r>
              <a:rPr lang="en-US" baseline="0" dirty="0" smtClean="0"/>
              <a:t>into multiple tasks -- map and reduce tasks -- that get scheduled on </a:t>
            </a:r>
            <a:r>
              <a:rPr lang="en-US" baseline="0" dirty="0" err="1" smtClean="0"/>
              <a:t>NodeManager</a:t>
            </a:r>
            <a:r>
              <a:rPr lang="en-US" baseline="0" dirty="0" smtClean="0"/>
              <a:t> nodes.</a:t>
            </a:r>
            <a:r>
              <a:rPr lang="en-US" dirty="0" smtClean="0"/>
              <a:t> A Mapper processes one block of data at a time. When the Mapper has processed the block, it makes sure the output is sorted and passes the data to a Reducer, which does further processing and writes the output data back to the </a:t>
            </a:r>
            <a:r>
              <a:rPr lang="en-US" dirty="0" err="1" smtClean="0"/>
              <a:t>Hadoop</a:t>
            </a:r>
            <a:r>
              <a:rPr lang="en-US" dirty="0" smtClean="0"/>
              <a:t> File System (HDFS).</a:t>
            </a:r>
            <a:endParaRPr lang="en-US" baseline="0" dirty="0" smtClean="0"/>
          </a:p>
          <a:p>
            <a:r>
              <a:rPr lang="en-US" baseline="0" dirty="0" smtClean="0"/>
              <a:t>Typically both the </a:t>
            </a:r>
            <a:r>
              <a:rPr lang="en-US" dirty="0" err="1" smtClean="0"/>
              <a:t>NodeManager</a:t>
            </a:r>
            <a:r>
              <a:rPr lang="en-US" baseline="0" dirty="0" smtClean="0"/>
              <a:t> and </a:t>
            </a:r>
            <a:r>
              <a:rPr lang="en-US" baseline="0" dirty="0" err="1" smtClean="0"/>
              <a:t>DataNode</a:t>
            </a:r>
            <a:r>
              <a:rPr lang="en-US" baseline="0" dirty="0" smtClean="0"/>
              <a:t> roles are components of a worker node</a:t>
            </a:r>
          </a:p>
          <a:p>
            <a:r>
              <a:rPr lang="en-US" baseline="0" dirty="0" smtClean="0"/>
              <a:t>Tasks are scheduled as much as possible close to where the data resides. The </a:t>
            </a:r>
            <a:r>
              <a:rPr lang="en-US" baseline="0" dirty="0" err="1" smtClean="0"/>
              <a:t>ResourceManager</a:t>
            </a:r>
            <a:r>
              <a:rPr lang="en-US" baseline="0" dirty="0" smtClean="0"/>
              <a:t> checks with  the </a:t>
            </a:r>
            <a:r>
              <a:rPr lang="en-US" baseline="0" dirty="0" err="1" smtClean="0"/>
              <a:t>NameNode</a:t>
            </a:r>
            <a:r>
              <a:rPr lang="en-US" baseline="0" dirty="0" smtClean="0"/>
              <a:t>, which knows where</a:t>
            </a:r>
            <a:r>
              <a:rPr lang="en-US" dirty="0" smtClean="0"/>
              <a:t> each data block is located, in order to figure out where best to place the work</a:t>
            </a:r>
            <a:r>
              <a:rPr lang="en-US" baseline="0" dirty="0" smtClean="0"/>
              <a:t>.</a:t>
            </a:r>
          </a:p>
          <a:p>
            <a:r>
              <a:rPr lang="en-US" baseline="0" dirty="0" smtClean="0"/>
              <a:t>This is the end of a quick </a:t>
            </a:r>
            <a:r>
              <a:rPr lang="en-US" baseline="0" dirty="0" err="1" smtClean="0"/>
              <a:t>Hadoop</a:t>
            </a:r>
            <a:r>
              <a:rPr lang="en-US" baseline="0" dirty="0" smtClean="0"/>
              <a:t> primer for those new to </a:t>
            </a:r>
            <a:r>
              <a:rPr lang="en-US" baseline="0" dirty="0" err="1" smtClean="0"/>
              <a:t>Hadoop</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6</a:t>
            </a:fld>
            <a:endParaRPr lang="en-US"/>
          </a:p>
        </p:txBody>
      </p:sp>
    </p:spTree>
    <p:extLst>
      <p:ext uri="{BB962C8B-B14F-4D97-AF65-F5344CB8AC3E}">
        <p14:creationId xmlns:p14="http://schemas.microsoft.com/office/powerpoint/2010/main" val="3946785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7</a:t>
            </a:fld>
            <a:endParaRPr lang="en-US"/>
          </a:p>
        </p:txBody>
      </p:sp>
    </p:spTree>
    <p:extLst>
      <p:ext uri="{BB962C8B-B14F-4D97-AF65-F5344CB8AC3E}">
        <p14:creationId xmlns:p14="http://schemas.microsoft.com/office/powerpoint/2010/main" val="841011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336364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2325" y="620713"/>
            <a:ext cx="5375275" cy="3024187"/>
          </a:xfrm>
        </p:spPr>
      </p:sp>
      <p:sp>
        <p:nvSpPr>
          <p:cNvPr id="3" name="Notes Placeholder 2"/>
          <p:cNvSpPr>
            <a:spLocks noGrp="1"/>
          </p:cNvSpPr>
          <p:nvPr>
            <p:ph type="body" idx="1"/>
          </p:nvPr>
        </p:nvSpPr>
        <p:spPr/>
        <p:txBody>
          <a:bodyPr/>
          <a:lstStyle/>
          <a:p>
            <a:pPr lvl="1"/>
            <a:r>
              <a:rPr lang="en-US" sz="1500" dirty="0" smtClean="0"/>
              <a:t>Support Vector Machine</a:t>
            </a:r>
          </a:p>
          <a:p>
            <a:pPr lvl="2"/>
            <a:r>
              <a:rPr lang="en-US" sz="1350" dirty="0" smtClean="0"/>
              <a:t>Binary classifier with different algorithm than Logistic Regression</a:t>
            </a:r>
          </a:p>
          <a:p>
            <a:pPr lvl="2"/>
            <a:r>
              <a:rPr lang="en-US" sz="1350" dirty="0" smtClean="0"/>
              <a:t>Datasets from .5 to 1.5 TB tested</a:t>
            </a:r>
          </a:p>
          <a:p>
            <a:pPr lvl="3"/>
            <a:r>
              <a:rPr lang="en-US" dirty="0" smtClean="0"/>
              <a:t>Algorithm handled all datasets in memory</a:t>
            </a:r>
          </a:p>
          <a:p>
            <a:endParaRPr lang="en-US" sz="1800" dirty="0" smtClean="0"/>
          </a:p>
          <a:p>
            <a:pPr lvl="1"/>
            <a:r>
              <a:rPr lang="en-US" sz="1500" dirty="0" smtClean="0"/>
              <a:t>Logistic Regression </a:t>
            </a:r>
          </a:p>
          <a:p>
            <a:pPr lvl="2"/>
            <a:r>
              <a:rPr lang="en-US" sz="1350" dirty="0" smtClean="0"/>
              <a:t>Binary classifier – given an example with, say,  20 features, determine if the example falls in a class or not</a:t>
            </a:r>
          </a:p>
          <a:p>
            <a:pPr lvl="3"/>
            <a:r>
              <a:rPr lang="en-US" sz="1200" dirty="0" smtClean="0"/>
              <a:t>Spam filters</a:t>
            </a:r>
          </a:p>
          <a:p>
            <a:pPr lvl="3"/>
            <a:r>
              <a:rPr lang="en-US" sz="1200" dirty="0" smtClean="0"/>
              <a:t>Credit card fraud detectors</a:t>
            </a:r>
          </a:p>
          <a:p>
            <a:pPr lvl="2"/>
            <a:r>
              <a:rPr lang="en-US" sz="1350" dirty="0" smtClean="0"/>
              <a:t>Datasets from .5 to 3 TB tested</a:t>
            </a:r>
          </a:p>
          <a:p>
            <a:pPr lvl="3"/>
            <a:r>
              <a:rPr lang="en-US" dirty="0" smtClean="0"/>
              <a:t>On 5-node cluster all datasets overflowed memory and were written to disk</a:t>
            </a:r>
          </a:p>
          <a:p>
            <a:pPr lvl="3"/>
            <a:r>
              <a:rPr lang="en-US" dirty="0" smtClean="0"/>
              <a:t>On 10-node cluster (virtualized and bare-metal) 1.5 TB and larger were written to disk</a:t>
            </a:r>
          </a:p>
          <a:p>
            <a:pPr lvl="3"/>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34066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2325" y="620713"/>
            <a:ext cx="5375275" cy="3024187"/>
          </a:xfrm>
        </p:spPr>
      </p:sp>
      <p:sp>
        <p:nvSpPr>
          <p:cNvPr id="3" name="Notes Placeholder 2"/>
          <p:cNvSpPr>
            <a:spLocks noGrp="1"/>
          </p:cNvSpPr>
          <p:nvPr>
            <p:ph type="body" idx="1"/>
          </p:nvPr>
        </p:nvSpPr>
        <p:spPr/>
        <p:txBody>
          <a:bodyPr/>
          <a:lstStyle/>
          <a:p>
            <a:r>
              <a:rPr lang="en-US" sz="2100" dirty="0" smtClean="0"/>
              <a:t>Both workloads showed linear scaling from 5 to 10 hosts and also as dataset size increased</a:t>
            </a:r>
          </a:p>
          <a:p>
            <a:r>
              <a:rPr lang="en-US" sz="2100" dirty="0" smtClean="0"/>
              <a:t>Support Vector Machines workload, which stayed in memory, ran about 10% faster virtualized than on bare metal </a:t>
            </a:r>
          </a:p>
          <a:p>
            <a:pPr lvl="2"/>
            <a:r>
              <a:rPr lang="en-US" sz="1800" dirty="0" smtClean="0"/>
              <a:t>despite the larger memory size available on bare metal</a:t>
            </a:r>
          </a:p>
          <a:p>
            <a:r>
              <a:rPr lang="en-US" sz="2100" dirty="0" smtClean="0"/>
              <a:t>Logistic Regression workload, showed a slight advantage to bare metal as part of the dataset was cached to disk, </a:t>
            </a:r>
          </a:p>
          <a:p>
            <a:pPr lvl="2"/>
            <a:r>
              <a:rPr lang="en-US" sz="1800" dirty="0" smtClean="0"/>
              <a:t>perhaps due to the larger memory of the bare metal Spark executors</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12491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12188825" cy="6858246"/>
          </a:xfrm>
          <a:prstGeom prst="rect">
            <a:avLst/>
          </a:prstGeom>
        </p:spPr>
      </p:pic>
      <p:sp>
        <p:nvSpPr>
          <p:cNvPr id="2" name="Title 1"/>
          <p:cNvSpPr>
            <a:spLocks noGrp="1"/>
          </p:cNvSpPr>
          <p:nvPr>
            <p:ph type="ctrTitle"/>
          </p:nvPr>
        </p:nvSpPr>
        <p:spPr>
          <a:xfrm>
            <a:off x="609441" y="426720"/>
            <a:ext cx="9141619" cy="1097280"/>
          </a:xfrm>
        </p:spPr>
        <p:txBody>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09441" y="1600200"/>
            <a:ext cx="9141619" cy="685800"/>
          </a:xfrm>
        </p:spPr>
        <p:txBody>
          <a:bodyPr/>
          <a:lstStyle>
            <a:lvl1pPr marL="0" indent="0" algn="l">
              <a:lnSpc>
                <a:spcPct val="900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8" name="Group 17"/>
          <p:cNvGrpSpPr/>
          <p:nvPr/>
        </p:nvGrpSpPr>
        <p:grpSpPr>
          <a:xfrm>
            <a:off x="10206138" y="6074829"/>
            <a:ext cx="1373087" cy="216433"/>
            <a:chOff x="-84138" y="5622925"/>
            <a:chExt cx="4330701" cy="682626"/>
          </a:xfrm>
          <a:solidFill>
            <a:srgbClr val="FFFFFF"/>
          </a:solidFill>
        </p:grpSpPr>
        <p:sp>
          <p:nvSpPr>
            <p:cNvPr id="19"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TextBox 12"/>
          <p:cNvSpPr txBox="1"/>
          <p:nvPr userDrawn="1"/>
        </p:nvSpPr>
        <p:spPr>
          <a:xfrm>
            <a:off x="9827519" y="6505956"/>
            <a:ext cx="1751706" cy="199644"/>
          </a:xfrm>
          <a:prstGeom prst="rect">
            <a:avLst/>
          </a:prstGeom>
          <a:noFill/>
        </p:spPr>
        <p:txBody>
          <a:bodyPr wrap="square" lIns="0" tIns="0" rIns="0" bIns="0" rtlCol="0">
            <a:noAutofit/>
          </a:bodyPr>
          <a:lstStyle/>
          <a:p>
            <a:pPr algn="r">
              <a:lnSpc>
                <a:spcPct val="90000"/>
              </a:lnSpc>
            </a:pPr>
            <a:r>
              <a:rPr lang="en-US" sz="700" dirty="0" smtClean="0">
                <a:solidFill>
                  <a:schemeClr val="bg1"/>
                </a:solidFill>
              </a:rPr>
              <a:t>© 2014</a:t>
            </a:r>
            <a:r>
              <a:rPr lang="en-US" sz="700" baseline="0" dirty="0" smtClean="0">
                <a:solidFill>
                  <a:schemeClr val="bg1"/>
                </a:solidFill>
              </a:rPr>
              <a:t> VMware Inc. All rights reserved.</a:t>
            </a:r>
            <a:endParaRPr lang="en-US" sz="700" dirty="0" smtClean="0">
              <a:solidFill>
                <a:schemeClr val="bg1"/>
              </a:solidFill>
            </a:endParaRPr>
          </a:p>
        </p:txBody>
      </p:sp>
    </p:spTree>
    <p:extLst>
      <p:ext uri="{BB962C8B-B14F-4D97-AF65-F5344CB8AC3E}">
        <p14:creationId xmlns:p14="http://schemas.microsoft.com/office/powerpoint/2010/main" val="33833098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Metric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2055811" y="5213798"/>
            <a:ext cx="3733881" cy="1415602"/>
          </a:xfrm>
        </p:spPr>
        <p:txBody>
          <a:bodyPr anchor="ctr"/>
          <a:lstStyle>
            <a:lvl1pPr marL="3175" indent="0" algn="r">
              <a:spcBef>
                <a:spcPts val="0"/>
              </a:spcBef>
              <a:buNone/>
              <a:defRPr sz="8800">
                <a:solidFill>
                  <a:schemeClr val="accent3">
                    <a:lumMod val="50000"/>
                  </a:schemeClr>
                </a:solidFill>
              </a:defRPr>
            </a:lvl1pPr>
            <a:lvl2pPr marL="3175" indent="0">
              <a:spcBef>
                <a:spcPts val="0"/>
              </a:spcBef>
              <a:buNone/>
              <a:defRPr sz="8800">
                <a:solidFill>
                  <a:schemeClr val="accent1">
                    <a:lumMod val="50000"/>
                  </a:schemeClr>
                </a:solidFill>
              </a:defRPr>
            </a:lvl2pPr>
            <a:lvl3pPr marL="3175" indent="0">
              <a:spcBef>
                <a:spcPts val="0"/>
              </a:spcBef>
              <a:buNone/>
              <a:defRPr sz="8800">
                <a:solidFill>
                  <a:schemeClr val="accent1">
                    <a:lumMod val="50000"/>
                  </a:schemeClr>
                </a:solidFill>
              </a:defRPr>
            </a:lvl3pPr>
            <a:lvl4pPr marL="3175" indent="0">
              <a:spcBef>
                <a:spcPts val="0"/>
              </a:spcBef>
              <a:buNone/>
              <a:defRPr sz="8800">
                <a:solidFill>
                  <a:schemeClr val="accent1">
                    <a:lumMod val="50000"/>
                  </a:schemeClr>
                </a:solidFill>
              </a:defRPr>
            </a:lvl4pPr>
            <a:lvl5pPr marL="3175" indent="0">
              <a:spcBef>
                <a:spcPts val="0"/>
              </a:spcBef>
              <a:buNone/>
              <a:defRPr sz="8800">
                <a:solidFill>
                  <a:schemeClr val="accent1">
                    <a:lumMod val="50000"/>
                  </a:schemeClr>
                </a:solidFill>
              </a:defRPr>
            </a:lvl5pPr>
            <a:lvl6pPr marL="3175" indent="0">
              <a:spcBef>
                <a:spcPts val="0"/>
              </a:spcBef>
              <a:buNone/>
              <a:defRPr sz="8800">
                <a:solidFill>
                  <a:schemeClr val="accent1">
                    <a:lumMod val="50000"/>
                  </a:schemeClr>
                </a:solidFill>
              </a:defRPr>
            </a:lvl6pPr>
            <a:lvl7pPr marL="3175" indent="0">
              <a:spcBef>
                <a:spcPts val="0"/>
              </a:spcBef>
              <a:buNone/>
              <a:defRPr sz="8800">
                <a:solidFill>
                  <a:schemeClr val="accent1">
                    <a:lumMod val="50000"/>
                  </a:schemeClr>
                </a:solidFill>
              </a:defRPr>
            </a:lvl7pPr>
            <a:lvl8pPr marL="3175" indent="0">
              <a:spcBef>
                <a:spcPts val="0"/>
              </a:spcBef>
              <a:buNone/>
              <a:defRPr sz="8800">
                <a:solidFill>
                  <a:schemeClr val="accent1">
                    <a:lumMod val="50000"/>
                  </a:schemeClr>
                </a:solidFill>
              </a:defRPr>
            </a:lvl8pPr>
            <a:lvl9pPr marL="3175" indent="0">
              <a:spcBef>
                <a:spcPts val="0"/>
              </a:spcBef>
              <a:buNone/>
              <a:defRPr sz="8800">
                <a:solidFill>
                  <a:schemeClr val="accent1">
                    <a:lumMod val="50000"/>
                  </a:schemeClr>
                </a:solidFill>
              </a:defRPr>
            </a:lvl9pPr>
          </a:lstStyle>
          <a:p>
            <a:pPr lvl="0"/>
            <a:r>
              <a:rPr lang="en-US" dirty="0" smtClean="0"/>
              <a:t>XX</a:t>
            </a:r>
          </a:p>
        </p:txBody>
      </p:sp>
      <p:sp>
        <p:nvSpPr>
          <p:cNvPr id="9" name="Text Placeholder 2"/>
          <p:cNvSpPr>
            <a:spLocks noGrp="1"/>
          </p:cNvSpPr>
          <p:nvPr>
            <p:ph type="body" sz="quarter" idx="13"/>
          </p:nvPr>
        </p:nvSpPr>
        <p:spPr>
          <a:xfrm>
            <a:off x="6094413" y="5213798"/>
            <a:ext cx="4509865" cy="1415602"/>
          </a:xfrm>
        </p:spPr>
        <p:txBody>
          <a:bodyPr anchor="ctr"/>
          <a:lstStyle>
            <a:lvl1pPr marL="3175" indent="0">
              <a:spcBef>
                <a:spcPts val="0"/>
              </a:spcBef>
              <a:buNone/>
              <a:defRPr sz="2400">
                <a:solidFill>
                  <a:schemeClr val="accent3">
                    <a:lumMod val="50000"/>
                  </a:schemeClr>
                </a:solidFill>
              </a:defRPr>
            </a:lvl1pPr>
            <a:lvl2pPr marL="3175" indent="0">
              <a:spcBef>
                <a:spcPts val="0"/>
              </a:spcBef>
              <a:buNone/>
              <a:defRPr sz="2000">
                <a:solidFill>
                  <a:schemeClr val="accent1">
                    <a:lumMod val="50000"/>
                  </a:schemeClr>
                </a:solidFill>
              </a:defRPr>
            </a:lvl2pPr>
            <a:lvl3pPr marL="3175" indent="0">
              <a:spcBef>
                <a:spcPts val="0"/>
              </a:spcBef>
              <a:buNone/>
              <a:defRPr sz="2000">
                <a:solidFill>
                  <a:schemeClr val="accent1">
                    <a:lumMod val="50000"/>
                  </a:schemeClr>
                </a:solidFill>
              </a:defRPr>
            </a:lvl3pPr>
            <a:lvl4pPr marL="3175" indent="0">
              <a:spcBef>
                <a:spcPts val="0"/>
              </a:spcBef>
              <a:buNone/>
              <a:defRPr sz="2000">
                <a:solidFill>
                  <a:schemeClr val="accent1">
                    <a:lumMod val="50000"/>
                  </a:schemeClr>
                </a:solidFill>
              </a:defRPr>
            </a:lvl4pPr>
            <a:lvl5pPr marL="3175" indent="0">
              <a:spcBef>
                <a:spcPts val="0"/>
              </a:spcBef>
              <a:buNone/>
              <a:defRPr sz="2000">
                <a:solidFill>
                  <a:schemeClr val="accent1">
                    <a:lumMod val="50000"/>
                  </a:schemeClr>
                </a:solidFill>
              </a:defRPr>
            </a:lvl5pPr>
            <a:lvl6pPr marL="3175" indent="0">
              <a:spcBef>
                <a:spcPts val="0"/>
              </a:spcBef>
              <a:buNone/>
              <a:defRPr sz="2000">
                <a:solidFill>
                  <a:schemeClr val="accent1">
                    <a:lumMod val="50000"/>
                  </a:schemeClr>
                </a:solidFill>
              </a:defRPr>
            </a:lvl6pPr>
            <a:lvl7pPr marL="3175" indent="0">
              <a:spcBef>
                <a:spcPts val="0"/>
              </a:spcBef>
              <a:buNone/>
              <a:defRPr sz="2000">
                <a:solidFill>
                  <a:schemeClr val="accent1">
                    <a:lumMod val="50000"/>
                  </a:schemeClr>
                </a:solidFill>
              </a:defRPr>
            </a:lvl7pPr>
            <a:lvl8pPr marL="3175" indent="0">
              <a:spcBef>
                <a:spcPts val="0"/>
              </a:spcBef>
              <a:buNone/>
              <a:defRPr sz="2000">
                <a:solidFill>
                  <a:schemeClr val="accent1">
                    <a:lumMod val="50000"/>
                  </a:schemeClr>
                </a:solidFill>
              </a:defRPr>
            </a:lvl8pPr>
            <a:lvl9pPr marL="3175" indent="0">
              <a:spcBef>
                <a:spcPts val="0"/>
              </a:spcBef>
              <a:buNone/>
              <a:defRPr sz="2000">
                <a:solidFill>
                  <a:schemeClr val="accent1">
                    <a:lumMod val="50000"/>
                  </a:schemeClr>
                </a:solidFill>
              </a:defRPr>
            </a:lvl9pPr>
          </a:lstStyle>
          <a:p>
            <a:pPr lvl="0"/>
            <a:r>
              <a:rPr lang="en-US" smtClean="0"/>
              <a:t>Click to edit Master text styles</a:t>
            </a:r>
          </a:p>
        </p:txBody>
      </p:sp>
      <p:grpSp>
        <p:nvGrpSpPr>
          <p:cNvPr id="15" name="Group 14"/>
          <p:cNvGrpSpPr/>
          <p:nvPr/>
        </p:nvGrpSpPr>
        <p:grpSpPr>
          <a:xfrm>
            <a:off x="617878" y="6446044"/>
            <a:ext cx="1099793" cy="173355"/>
            <a:chOff x="-84138" y="5622925"/>
            <a:chExt cx="4330701" cy="682626"/>
          </a:xfrm>
        </p:grpSpPr>
        <p:sp>
          <p:nvSpPr>
            <p:cNvPr id="1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339628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371600"/>
            <a:ext cx="5241195"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189" y="1371600"/>
            <a:ext cx="5241195"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20562685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371600"/>
            <a:ext cx="5241195" cy="639762"/>
          </a:xfrm>
        </p:spPr>
        <p:txBody>
          <a:bodyPr anchor="ctr"/>
          <a:lstStyle>
            <a:lvl1pPr marL="0" indent="0">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057400"/>
            <a:ext cx="5241195"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8189" y="1371600"/>
            <a:ext cx="5241195" cy="639762"/>
          </a:xfrm>
        </p:spPr>
        <p:txBody>
          <a:bodyPr anchor="ctr"/>
          <a:lstStyle>
            <a:lvl1pPr marL="0" indent="0">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8189" y="2057400"/>
            <a:ext cx="5241195"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CONFIDENTIAL</a:t>
            </a:r>
            <a:endParaRPr lang="en-US"/>
          </a:p>
        </p:txBody>
      </p:sp>
      <p:sp>
        <p:nvSpPr>
          <p:cNvPr id="9" name="Slide Number Placeholder 8"/>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10347068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CONFIDENTIAL</a:t>
            </a:r>
            <a:endParaRPr lang="en-US"/>
          </a:p>
        </p:txBody>
      </p:sp>
      <p:sp>
        <p:nvSpPr>
          <p:cNvPr id="5" name="Slide Number Placeholder 4"/>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41211362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CONFIDENTIAL</a:t>
            </a:r>
            <a:endParaRPr lang="en-US"/>
          </a:p>
        </p:txBody>
      </p:sp>
      <p:sp>
        <p:nvSpPr>
          <p:cNvPr id="5" name="Slide Number Placeholder 4"/>
          <p:cNvSpPr>
            <a:spLocks noGrp="1"/>
          </p:cNvSpPr>
          <p:nvPr>
            <p:ph type="sldNum" sz="quarter" idx="12"/>
          </p:nvPr>
        </p:nvSpPr>
        <p:spPr/>
        <p:txBody>
          <a:bodyPr/>
          <a:lstStyle/>
          <a:p>
            <a:fld id="{6EA6D8CF-3CDE-4807-BCD2-C9F2B831AAA5}" type="slidenum">
              <a:rPr lang="en-US" smtClean="0"/>
              <a:t>‹#›</a:t>
            </a:fld>
            <a:endParaRPr lang="en-US"/>
          </a:p>
        </p:txBody>
      </p:sp>
      <p:sp>
        <p:nvSpPr>
          <p:cNvPr id="6" name="Text Placeholder 8"/>
          <p:cNvSpPr>
            <a:spLocks noGrp="1"/>
          </p:cNvSpPr>
          <p:nvPr>
            <p:ph type="body" sz="quarter" idx="13" hasCustomPrompt="1"/>
          </p:nvPr>
        </p:nvSpPr>
        <p:spPr>
          <a:xfrm>
            <a:off x="609441" y="1219200"/>
            <a:ext cx="10969943" cy="304800"/>
          </a:xfrm>
        </p:spPr>
        <p:txBody>
          <a:bodyPr/>
          <a:lstStyle>
            <a:lvl1pPr marL="0" indent="0">
              <a:lnSpc>
                <a:spcPct val="90000"/>
              </a:lnSpc>
              <a:spcBef>
                <a:spcPts val="0"/>
              </a:spcBef>
              <a:buNone/>
              <a:defRPr sz="18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Tree>
    <p:extLst>
      <p:ext uri="{BB962C8B-B14F-4D97-AF65-F5344CB8AC3E}">
        <p14:creationId xmlns:p14="http://schemas.microsoft.com/office/powerpoint/2010/main" val="39562013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CONFIDENTIAL</a:t>
            </a:r>
            <a:endParaRPr lang="en-US"/>
          </a:p>
        </p:txBody>
      </p:sp>
      <p:sp>
        <p:nvSpPr>
          <p:cNvPr id="4" name="Slide Number Placeholder 3"/>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14176067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609441" y="1371601"/>
            <a:ext cx="7922736" cy="464819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735325" y="1371600"/>
            <a:ext cx="2844059" cy="4648199"/>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28985416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0" y="1371600"/>
            <a:ext cx="12188825"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09441" y="4953000"/>
            <a:ext cx="10969943"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31543996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0" y="1371600"/>
            <a:ext cx="6004932"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15488" y="4953000"/>
            <a:ext cx="4773956"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6EA6D8CF-3CDE-4807-BCD2-C9F2B831AAA5}" type="slidenum">
              <a:rPr lang="en-US" smtClean="0"/>
              <a:t>‹#›</a:t>
            </a:fld>
            <a:endParaRPr lang="en-US"/>
          </a:p>
        </p:txBody>
      </p:sp>
      <p:sp>
        <p:nvSpPr>
          <p:cNvPr id="8" name="Picture Placeholder 2"/>
          <p:cNvSpPr>
            <a:spLocks noGrp="1"/>
          </p:cNvSpPr>
          <p:nvPr>
            <p:ph type="pic" idx="13"/>
          </p:nvPr>
        </p:nvSpPr>
        <p:spPr>
          <a:xfrm>
            <a:off x="6183893" y="1371600"/>
            <a:ext cx="6004932"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9" name="Text Placeholder 3"/>
          <p:cNvSpPr>
            <a:spLocks noGrp="1"/>
          </p:cNvSpPr>
          <p:nvPr>
            <p:ph type="body" sz="half" idx="14"/>
          </p:nvPr>
        </p:nvSpPr>
        <p:spPr>
          <a:xfrm>
            <a:off x="6805428" y="4953000"/>
            <a:ext cx="4773956"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smtClean="0"/>
              <a:t>Click to edit Master text styles</a:t>
            </a:r>
          </a:p>
        </p:txBody>
      </p:sp>
    </p:spTree>
    <p:extLst>
      <p:ext uri="{BB962C8B-B14F-4D97-AF65-F5344CB8AC3E}">
        <p14:creationId xmlns:p14="http://schemas.microsoft.com/office/powerpoint/2010/main" val="24374315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0" y="1371600"/>
            <a:ext cx="3961368"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09441" y="4953000"/>
            <a:ext cx="2742486"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6EA6D8CF-3CDE-4807-BCD2-C9F2B831AAA5}" type="slidenum">
              <a:rPr lang="en-US" smtClean="0"/>
              <a:t>‹#›</a:t>
            </a:fld>
            <a:endParaRPr lang="en-US"/>
          </a:p>
        </p:txBody>
      </p:sp>
      <p:sp>
        <p:nvSpPr>
          <p:cNvPr id="8" name="Picture Placeholder 2"/>
          <p:cNvSpPr>
            <a:spLocks noGrp="1"/>
          </p:cNvSpPr>
          <p:nvPr>
            <p:ph type="pic" idx="13"/>
          </p:nvPr>
        </p:nvSpPr>
        <p:spPr>
          <a:xfrm>
            <a:off x="4113729" y="1371600"/>
            <a:ext cx="3961368"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9" name="Text Placeholder 3"/>
          <p:cNvSpPr>
            <a:spLocks noGrp="1"/>
          </p:cNvSpPr>
          <p:nvPr>
            <p:ph type="body" sz="half" idx="14"/>
          </p:nvPr>
        </p:nvSpPr>
        <p:spPr>
          <a:xfrm>
            <a:off x="4723170" y="4953000"/>
            <a:ext cx="2742486"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smtClean="0"/>
              <a:t>Click to edit Master text styles</a:t>
            </a:r>
          </a:p>
        </p:txBody>
      </p:sp>
      <p:sp>
        <p:nvSpPr>
          <p:cNvPr id="10" name="Picture Placeholder 2"/>
          <p:cNvSpPr>
            <a:spLocks noGrp="1"/>
          </p:cNvSpPr>
          <p:nvPr>
            <p:ph type="pic" idx="15"/>
          </p:nvPr>
        </p:nvSpPr>
        <p:spPr>
          <a:xfrm>
            <a:off x="8227457" y="1371600"/>
            <a:ext cx="3961368"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ext Placeholder 3"/>
          <p:cNvSpPr>
            <a:spLocks noGrp="1"/>
          </p:cNvSpPr>
          <p:nvPr>
            <p:ph type="body" sz="half" idx="16"/>
          </p:nvPr>
        </p:nvSpPr>
        <p:spPr>
          <a:xfrm>
            <a:off x="8836898" y="4953000"/>
            <a:ext cx="2742486"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smtClean="0"/>
              <a:t>Click to edit Master text styles</a:t>
            </a:r>
          </a:p>
        </p:txBody>
      </p:sp>
    </p:spTree>
    <p:extLst>
      <p:ext uri="{BB962C8B-B14F-4D97-AF65-F5344CB8AC3E}">
        <p14:creationId xmlns:p14="http://schemas.microsoft.com/office/powerpoint/2010/main" val="8246529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resenter Name">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12188825" cy="6858246"/>
          </a:xfrm>
          <a:prstGeom prst="rect">
            <a:avLst/>
          </a:prstGeom>
        </p:spPr>
      </p:pic>
      <p:sp>
        <p:nvSpPr>
          <p:cNvPr id="2" name="Title 1"/>
          <p:cNvSpPr>
            <a:spLocks noGrp="1"/>
          </p:cNvSpPr>
          <p:nvPr>
            <p:ph type="ctrTitle"/>
          </p:nvPr>
        </p:nvSpPr>
        <p:spPr>
          <a:xfrm>
            <a:off x="609441" y="426720"/>
            <a:ext cx="9141619" cy="1097280"/>
          </a:xfrm>
        </p:spPr>
        <p:txBody>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09441" y="1600200"/>
            <a:ext cx="9141619" cy="685800"/>
          </a:xfrm>
        </p:spPr>
        <p:txBody>
          <a:bodyPr/>
          <a:lstStyle>
            <a:lvl1pPr marL="0" indent="0" algn="l">
              <a:lnSpc>
                <a:spcPct val="900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4"/>
          <p:cNvSpPr>
            <a:spLocks noGrp="1"/>
          </p:cNvSpPr>
          <p:nvPr>
            <p:ph type="body" sz="quarter" idx="10" hasCustomPrompt="1"/>
          </p:nvPr>
        </p:nvSpPr>
        <p:spPr>
          <a:xfrm>
            <a:off x="609441" y="5791200"/>
            <a:ext cx="3656648" cy="228600"/>
          </a:xfrm>
        </p:spPr>
        <p:txBody>
          <a:bodyPr/>
          <a:lstStyle>
            <a:lvl1pPr marL="0" indent="0">
              <a:lnSpc>
                <a:spcPct val="90000"/>
              </a:lnSpc>
              <a:spcBef>
                <a:spcPts val="0"/>
              </a:spcBef>
              <a:buNone/>
              <a:defRPr sz="1600">
                <a:solidFill>
                  <a:schemeClr val="bg1"/>
                </a:solidFill>
              </a:defRPr>
            </a:lvl1pPr>
            <a:lvl2pPr marL="0" indent="0">
              <a:lnSpc>
                <a:spcPct val="90000"/>
              </a:lnSpc>
              <a:spcBef>
                <a:spcPts val="600"/>
              </a:spcBef>
              <a:buNone/>
              <a:defRPr sz="1600">
                <a:solidFill>
                  <a:schemeClr val="bg1"/>
                </a:solidFill>
              </a:defRPr>
            </a:lvl2pPr>
            <a:lvl3pPr marL="0" indent="0">
              <a:lnSpc>
                <a:spcPct val="90000"/>
              </a:lnSpc>
              <a:spcBef>
                <a:spcPts val="600"/>
              </a:spcBef>
              <a:buNone/>
              <a:defRPr sz="1600">
                <a:solidFill>
                  <a:schemeClr val="bg1"/>
                </a:solidFill>
              </a:defRPr>
            </a:lvl3pPr>
            <a:lvl4pPr marL="0" indent="0">
              <a:lnSpc>
                <a:spcPct val="90000"/>
              </a:lnSpc>
              <a:spcBef>
                <a:spcPts val="600"/>
              </a:spcBef>
              <a:buNone/>
              <a:defRPr sz="1600">
                <a:solidFill>
                  <a:schemeClr val="bg1"/>
                </a:solidFill>
              </a:defRPr>
            </a:lvl4pPr>
            <a:lvl5pPr marL="0" indent="0">
              <a:lnSpc>
                <a:spcPct val="90000"/>
              </a:lnSpc>
              <a:spcBef>
                <a:spcPts val="600"/>
              </a:spcBef>
              <a:buNone/>
              <a:defRPr sz="1600">
                <a:solidFill>
                  <a:schemeClr val="bg1"/>
                </a:solidFill>
              </a:defRPr>
            </a:lvl5pPr>
            <a:lvl6pPr marL="0" indent="0">
              <a:lnSpc>
                <a:spcPct val="90000"/>
              </a:lnSpc>
              <a:spcBef>
                <a:spcPts val="600"/>
              </a:spcBef>
              <a:buNone/>
              <a:defRPr sz="1600">
                <a:solidFill>
                  <a:schemeClr val="bg1"/>
                </a:solidFill>
              </a:defRPr>
            </a:lvl6pPr>
            <a:lvl7pPr marL="0" indent="0">
              <a:lnSpc>
                <a:spcPct val="90000"/>
              </a:lnSpc>
              <a:spcBef>
                <a:spcPts val="600"/>
              </a:spcBef>
              <a:buNone/>
              <a:defRPr sz="1600">
                <a:solidFill>
                  <a:schemeClr val="bg1"/>
                </a:solidFill>
              </a:defRPr>
            </a:lvl7pPr>
            <a:lvl8pPr marL="0" indent="0">
              <a:lnSpc>
                <a:spcPct val="90000"/>
              </a:lnSpc>
              <a:spcBef>
                <a:spcPts val="600"/>
              </a:spcBef>
              <a:buNone/>
              <a:defRPr sz="1600">
                <a:solidFill>
                  <a:schemeClr val="bg1"/>
                </a:solidFill>
              </a:defRPr>
            </a:lvl8pPr>
          </a:lstStyle>
          <a:p>
            <a:pPr lvl="0"/>
            <a:r>
              <a:rPr lang="en-US" dirty="0" smtClean="0"/>
              <a:t>Click to add presenter’s name </a:t>
            </a:r>
          </a:p>
        </p:txBody>
      </p:sp>
      <p:sp>
        <p:nvSpPr>
          <p:cNvPr id="9" name="Text Placeholder 4"/>
          <p:cNvSpPr>
            <a:spLocks noGrp="1"/>
          </p:cNvSpPr>
          <p:nvPr>
            <p:ph type="body" sz="quarter" idx="11" hasCustomPrompt="1"/>
          </p:nvPr>
        </p:nvSpPr>
        <p:spPr>
          <a:xfrm>
            <a:off x="609441" y="6081068"/>
            <a:ext cx="3656648" cy="228600"/>
          </a:xfrm>
        </p:spPr>
        <p:txBody>
          <a:bodyPr/>
          <a:lstStyle>
            <a:lvl1pPr marL="0" indent="0">
              <a:lnSpc>
                <a:spcPct val="90000"/>
              </a:lnSpc>
              <a:spcBef>
                <a:spcPts val="0"/>
              </a:spcBef>
              <a:buNone/>
              <a:defRPr sz="1600">
                <a:solidFill>
                  <a:schemeClr val="bg1"/>
                </a:solidFill>
              </a:defRPr>
            </a:lvl1pPr>
            <a:lvl2pPr marL="0" indent="0">
              <a:lnSpc>
                <a:spcPct val="90000"/>
              </a:lnSpc>
              <a:spcBef>
                <a:spcPts val="600"/>
              </a:spcBef>
              <a:buNone/>
              <a:defRPr sz="1600">
                <a:solidFill>
                  <a:schemeClr val="bg1"/>
                </a:solidFill>
              </a:defRPr>
            </a:lvl2pPr>
            <a:lvl3pPr marL="0" indent="0">
              <a:lnSpc>
                <a:spcPct val="90000"/>
              </a:lnSpc>
              <a:spcBef>
                <a:spcPts val="600"/>
              </a:spcBef>
              <a:buNone/>
              <a:defRPr sz="1600">
                <a:solidFill>
                  <a:schemeClr val="bg1"/>
                </a:solidFill>
              </a:defRPr>
            </a:lvl3pPr>
            <a:lvl4pPr marL="0" indent="0">
              <a:lnSpc>
                <a:spcPct val="90000"/>
              </a:lnSpc>
              <a:spcBef>
                <a:spcPts val="600"/>
              </a:spcBef>
              <a:buNone/>
              <a:defRPr sz="1600">
                <a:solidFill>
                  <a:schemeClr val="bg1"/>
                </a:solidFill>
              </a:defRPr>
            </a:lvl4pPr>
            <a:lvl5pPr marL="0" indent="0">
              <a:lnSpc>
                <a:spcPct val="90000"/>
              </a:lnSpc>
              <a:spcBef>
                <a:spcPts val="600"/>
              </a:spcBef>
              <a:buNone/>
              <a:defRPr sz="1600">
                <a:solidFill>
                  <a:schemeClr val="bg1"/>
                </a:solidFill>
              </a:defRPr>
            </a:lvl5pPr>
            <a:lvl6pPr marL="0" indent="0">
              <a:lnSpc>
                <a:spcPct val="90000"/>
              </a:lnSpc>
              <a:spcBef>
                <a:spcPts val="600"/>
              </a:spcBef>
              <a:buNone/>
              <a:defRPr sz="1600">
                <a:solidFill>
                  <a:schemeClr val="bg1"/>
                </a:solidFill>
              </a:defRPr>
            </a:lvl6pPr>
            <a:lvl7pPr marL="0" indent="0">
              <a:lnSpc>
                <a:spcPct val="90000"/>
              </a:lnSpc>
              <a:spcBef>
                <a:spcPts val="600"/>
              </a:spcBef>
              <a:buNone/>
              <a:defRPr sz="1600">
                <a:solidFill>
                  <a:schemeClr val="bg1"/>
                </a:solidFill>
              </a:defRPr>
            </a:lvl7pPr>
            <a:lvl8pPr marL="0" indent="0">
              <a:lnSpc>
                <a:spcPct val="90000"/>
              </a:lnSpc>
              <a:spcBef>
                <a:spcPts val="600"/>
              </a:spcBef>
              <a:buNone/>
              <a:defRPr sz="1600">
                <a:solidFill>
                  <a:schemeClr val="bg1"/>
                </a:solidFill>
              </a:defRPr>
            </a:lvl8pPr>
          </a:lstStyle>
          <a:p>
            <a:pPr lvl="0"/>
            <a:r>
              <a:rPr lang="en-US" dirty="0" smtClean="0"/>
              <a:t>Click to add date</a:t>
            </a:r>
          </a:p>
        </p:txBody>
      </p:sp>
      <p:grpSp>
        <p:nvGrpSpPr>
          <p:cNvPr id="21" name="Group 20"/>
          <p:cNvGrpSpPr/>
          <p:nvPr/>
        </p:nvGrpSpPr>
        <p:grpSpPr>
          <a:xfrm>
            <a:off x="10206138" y="6074829"/>
            <a:ext cx="1373087" cy="216433"/>
            <a:chOff x="-84138" y="5622925"/>
            <a:chExt cx="4330701" cy="682626"/>
          </a:xfrm>
          <a:solidFill>
            <a:srgbClr val="FFFFFF"/>
          </a:solidFill>
        </p:grpSpPr>
        <p:sp>
          <p:nvSpPr>
            <p:cNvPr id="22"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extBox 14"/>
          <p:cNvSpPr txBox="1"/>
          <p:nvPr userDrawn="1"/>
        </p:nvSpPr>
        <p:spPr>
          <a:xfrm>
            <a:off x="9827519" y="6505956"/>
            <a:ext cx="1751706" cy="199644"/>
          </a:xfrm>
          <a:prstGeom prst="rect">
            <a:avLst/>
          </a:prstGeom>
          <a:noFill/>
        </p:spPr>
        <p:txBody>
          <a:bodyPr wrap="square" lIns="0" tIns="0" rIns="0" bIns="0" rtlCol="0">
            <a:noAutofit/>
          </a:bodyPr>
          <a:lstStyle/>
          <a:p>
            <a:pPr algn="r">
              <a:lnSpc>
                <a:spcPct val="90000"/>
              </a:lnSpc>
            </a:pPr>
            <a:r>
              <a:rPr lang="en-US" sz="700" dirty="0" smtClean="0">
                <a:solidFill>
                  <a:schemeClr val="bg1"/>
                </a:solidFill>
              </a:rPr>
              <a:t>© 2014</a:t>
            </a:r>
            <a:r>
              <a:rPr lang="en-US" sz="700" baseline="0" dirty="0" smtClean="0">
                <a:solidFill>
                  <a:schemeClr val="bg1"/>
                </a:solidFill>
              </a:rPr>
              <a:t> VMware Inc. All rights reserved.</a:t>
            </a:r>
            <a:endParaRPr lang="en-US" sz="700" dirty="0" smtClean="0">
              <a:solidFill>
                <a:schemeClr val="bg1"/>
              </a:solidFill>
            </a:endParaRPr>
          </a:p>
        </p:txBody>
      </p:sp>
    </p:spTree>
    <p:extLst>
      <p:ext uri="{BB962C8B-B14F-4D97-AF65-F5344CB8AC3E}">
        <p14:creationId xmlns:p14="http://schemas.microsoft.com/office/powerpoint/2010/main" val="7491384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Custom Section Header">
    <p:bg bwMode="ltGray">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7" name="Group 16"/>
          <p:cNvGrpSpPr/>
          <p:nvPr/>
        </p:nvGrpSpPr>
        <p:grpSpPr bwMode="ltGray">
          <a:xfrm>
            <a:off x="3786" y="-1"/>
            <a:ext cx="12208523" cy="6858001"/>
            <a:chOff x="3786" y="-1"/>
            <a:chExt cx="9156393" cy="5143501"/>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3786" y="0"/>
              <a:ext cx="6983947" cy="51435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ltGray">
            <a:xfrm>
              <a:off x="4534899" y="-1"/>
              <a:ext cx="4625280" cy="3872754"/>
            </a:xfrm>
            <a:prstGeom prst="rect">
              <a:avLst/>
            </a:prstGeom>
          </p:spPr>
        </p:pic>
      </p:grpSp>
      <p:sp>
        <p:nvSpPr>
          <p:cNvPr id="2" name="Title 1"/>
          <p:cNvSpPr>
            <a:spLocks noGrp="1"/>
          </p:cNvSpPr>
          <p:nvPr>
            <p:ph type="title"/>
          </p:nvPr>
        </p:nvSpPr>
        <p:spPr>
          <a:xfrm>
            <a:off x="609441" y="1676400"/>
            <a:ext cx="6094413" cy="1524000"/>
          </a:xfrm>
        </p:spPr>
        <p:txBody>
          <a:bodyPr anchor="b"/>
          <a:lstStyle>
            <a:lvl1pPr algn="l">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609441" y="3276600"/>
            <a:ext cx="6094413" cy="609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smtClean="0"/>
              <a:t>Click to edit Master text styles</a:t>
            </a:r>
          </a:p>
        </p:txBody>
      </p:sp>
      <p:grpSp>
        <p:nvGrpSpPr>
          <p:cNvPr id="20" name="Group 19"/>
          <p:cNvGrpSpPr/>
          <p:nvPr/>
        </p:nvGrpSpPr>
        <p:grpSpPr>
          <a:xfrm>
            <a:off x="617878" y="6446044"/>
            <a:ext cx="1099793" cy="173355"/>
            <a:chOff x="-84138" y="5622925"/>
            <a:chExt cx="4330701" cy="682626"/>
          </a:xfrm>
        </p:grpSpPr>
        <p:sp>
          <p:nvSpPr>
            <p:cNvPr id="21"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032081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ustom Quote">
    <p:bg bwMode="ltGray">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14067" y="2702442"/>
            <a:ext cx="5346479" cy="4155557"/>
          </a:xfrm>
          <a:prstGeom prst="rect">
            <a:avLst/>
          </a:prstGeom>
        </p:spPr>
      </p:pic>
      <p:grpSp>
        <p:nvGrpSpPr>
          <p:cNvPr id="15" name="Group 14"/>
          <p:cNvGrpSpPr/>
          <p:nvPr/>
        </p:nvGrpSpPr>
        <p:grpSpPr>
          <a:xfrm>
            <a:off x="617878" y="6446044"/>
            <a:ext cx="1099793" cy="173355"/>
            <a:chOff x="-84138" y="5622925"/>
            <a:chExt cx="4330701" cy="682626"/>
          </a:xfrm>
          <a:solidFill>
            <a:srgbClr val="FFFFFF"/>
          </a:solidFill>
        </p:grpSpPr>
        <p:sp>
          <p:nvSpPr>
            <p:cNvPr id="2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 Placeholder 2"/>
          <p:cNvSpPr>
            <a:spLocks noGrp="1"/>
          </p:cNvSpPr>
          <p:nvPr>
            <p:ph type="body" idx="10" hasCustomPrompt="1"/>
          </p:nvPr>
        </p:nvSpPr>
        <p:spPr>
          <a:xfrm>
            <a:off x="914160" y="2593231"/>
            <a:ext cx="4812049" cy="533400"/>
          </a:xfrm>
        </p:spPr>
        <p:txBody>
          <a:bodyPr anchor="t"/>
          <a:lstStyle>
            <a:lvl1pPr marL="0" indent="0">
              <a:spcBef>
                <a:spcPts val="0"/>
              </a:spcBef>
              <a:buNone/>
              <a:defRPr sz="1600">
                <a:solidFill>
                  <a:schemeClr val="accent1"/>
                </a:solidFill>
              </a:defRPr>
            </a:lvl1pPr>
            <a:lvl2pPr marL="0" indent="0">
              <a:spcBef>
                <a:spcPts val="0"/>
              </a:spcBef>
              <a:buNone/>
              <a:defRPr sz="1600">
                <a:solidFill>
                  <a:schemeClr val="accent1"/>
                </a:solidFill>
              </a:defRPr>
            </a:lvl2pPr>
            <a:lvl3pPr marL="0" indent="0">
              <a:spcBef>
                <a:spcPts val="0"/>
              </a:spcBef>
              <a:buNone/>
              <a:defRPr sz="1600">
                <a:solidFill>
                  <a:schemeClr val="accent1"/>
                </a:solidFill>
              </a:defRPr>
            </a:lvl3pPr>
            <a:lvl4pPr marL="0" indent="0">
              <a:spcBef>
                <a:spcPts val="0"/>
              </a:spcBef>
              <a:buNone/>
              <a:defRPr sz="1600">
                <a:solidFill>
                  <a:schemeClr val="accent1"/>
                </a:solidFill>
              </a:defRPr>
            </a:lvl4pPr>
            <a:lvl5pPr marL="0" indent="0">
              <a:spcBef>
                <a:spcPts val="0"/>
              </a:spcBef>
              <a:buNone/>
              <a:defRPr sz="1600">
                <a:solidFill>
                  <a:schemeClr val="accent1"/>
                </a:solidFill>
              </a:defRPr>
            </a:lvl5pPr>
            <a:lvl6pPr marL="0" indent="0">
              <a:spcBef>
                <a:spcPts val="0"/>
              </a:spcBef>
              <a:buNone/>
              <a:defRPr sz="1600">
                <a:solidFill>
                  <a:schemeClr val="accent1"/>
                </a:solidFill>
              </a:defRPr>
            </a:lvl6pPr>
            <a:lvl7pPr marL="0" indent="0">
              <a:spcBef>
                <a:spcPts val="0"/>
              </a:spcBef>
              <a:buNone/>
              <a:defRPr sz="1600">
                <a:solidFill>
                  <a:schemeClr val="accent1"/>
                </a:solidFill>
              </a:defRPr>
            </a:lvl7pPr>
            <a:lvl8pPr marL="0" indent="0">
              <a:spcBef>
                <a:spcPts val="0"/>
              </a:spcBef>
              <a:buNone/>
              <a:defRPr sz="1600">
                <a:solidFill>
                  <a:schemeClr val="accent1"/>
                </a:solidFill>
              </a:defRPr>
            </a:lvl8pPr>
            <a:lvl9pPr marL="0" indent="0">
              <a:spcBef>
                <a:spcPts val="0"/>
              </a:spcBef>
              <a:buNone/>
              <a:defRPr sz="1600">
                <a:solidFill>
                  <a:schemeClr val="accent1"/>
                </a:solidFill>
              </a:defRPr>
            </a:lvl9pPr>
          </a:lstStyle>
          <a:p>
            <a:pPr lvl="0"/>
            <a:r>
              <a:rPr lang="en-US" dirty="0" smtClean="0"/>
              <a:t>Click to add Name, Title, Company</a:t>
            </a:r>
          </a:p>
        </p:txBody>
      </p:sp>
      <p:sp>
        <p:nvSpPr>
          <p:cNvPr id="5" name="Text Placeholder 4"/>
          <p:cNvSpPr>
            <a:spLocks noGrp="1"/>
          </p:cNvSpPr>
          <p:nvPr>
            <p:ph type="body" sz="quarter" idx="11"/>
          </p:nvPr>
        </p:nvSpPr>
        <p:spPr>
          <a:xfrm>
            <a:off x="843060" y="457200"/>
            <a:ext cx="4875530" cy="2011680"/>
          </a:xfrm>
        </p:spPr>
        <p:txBody>
          <a:bodyPr/>
          <a:lstStyle>
            <a:lvl1pPr marL="58738" indent="-55563">
              <a:lnSpc>
                <a:spcPct val="100000"/>
              </a:lnSpc>
              <a:spcBef>
                <a:spcPts val="0"/>
              </a:spcBef>
              <a:buNone/>
              <a:defRPr sz="2200">
                <a:solidFill>
                  <a:schemeClr val="accent3">
                    <a:lumMod val="50000"/>
                  </a:schemeClr>
                </a:solidFill>
              </a:defRPr>
            </a:lvl1pPr>
            <a:lvl2pPr marL="3175" indent="0">
              <a:lnSpc>
                <a:spcPct val="100000"/>
              </a:lnSpc>
              <a:spcBef>
                <a:spcPts val="0"/>
              </a:spcBef>
              <a:buNone/>
              <a:defRPr sz="2200">
                <a:solidFill>
                  <a:schemeClr val="accent1">
                    <a:lumMod val="50000"/>
                  </a:schemeClr>
                </a:solidFill>
              </a:defRPr>
            </a:lvl2pPr>
            <a:lvl3pPr marL="3175" indent="0">
              <a:lnSpc>
                <a:spcPct val="100000"/>
              </a:lnSpc>
              <a:spcBef>
                <a:spcPts val="0"/>
              </a:spcBef>
              <a:buNone/>
              <a:defRPr sz="2200">
                <a:solidFill>
                  <a:schemeClr val="accent1">
                    <a:lumMod val="50000"/>
                  </a:schemeClr>
                </a:solidFill>
              </a:defRPr>
            </a:lvl3pPr>
            <a:lvl4pPr marL="3175" indent="0">
              <a:lnSpc>
                <a:spcPct val="100000"/>
              </a:lnSpc>
              <a:spcBef>
                <a:spcPts val="0"/>
              </a:spcBef>
              <a:buNone/>
              <a:defRPr sz="2200">
                <a:solidFill>
                  <a:schemeClr val="accent1">
                    <a:lumMod val="50000"/>
                  </a:schemeClr>
                </a:solidFill>
              </a:defRPr>
            </a:lvl4pPr>
            <a:lvl5pPr marL="3175" indent="0">
              <a:lnSpc>
                <a:spcPct val="100000"/>
              </a:lnSpc>
              <a:spcBef>
                <a:spcPts val="0"/>
              </a:spcBef>
              <a:buNone/>
              <a:defRPr sz="2200">
                <a:solidFill>
                  <a:schemeClr val="accent1">
                    <a:lumMod val="50000"/>
                  </a:schemeClr>
                </a:solidFill>
              </a:defRPr>
            </a:lvl5pPr>
            <a:lvl6pPr marL="3175" indent="0">
              <a:lnSpc>
                <a:spcPct val="100000"/>
              </a:lnSpc>
              <a:spcBef>
                <a:spcPts val="0"/>
              </a:spcBef>
              <a:buNone/>
              <a:defRPr sz="2200">
                <a:solidFill>
                  <a:schemeClr val="accent1">
                    <a:lumMod val="50000"/>
                  </a:schemeClr>
                </a:solidFill>
              </a:defRPr>
            </a:lvl6pPr>
            <a:lvl7pPr marL="3175" indent="0">
              <a:lnSpc>
                <a:spcPct val="100000"/>
              </a:lnSpc>
              <a:spcBef>
                <a:spcPts val="0"/>
              </a:spcBef>
              <a:buNone/>
              <a:defRPr sz="2200">
                <a:solidFill>
                  <a:schemeClr val="accent1">
                    <a:lumMod val="50000"/>
                  </a:schemeClr>
                </a:solidFill>
              </a:defRPr>
            </a:lvl7pPr>
            <a:lvl8pPr marL="3175" indent="0">
              <a:lnSpc>
                <a:spcPct val="100000"/>
              </a:lnSpc>
              <a:spcBef>
                <a:spcPts val="0"/>
              </a:spcBef>
              <a:buNone/>
              <a:defRPr sz="2200">
                <a:solidFill>
                  <a:schemeClr val="accent1">
                    <a:lumMod val="50000"/>
                  </a:schemeClr>
                </a:solidFill>
              </a:defRPr>
            </a:lvl8pPr>
            <a:lvl9pPr marL="3175" indent="0">
              <a:lnSpc>
                <a:spcPct val="100000"/>
              </a:lnSpc>
              <a:spcBef>
                <a:spcPts val="0"/>
              </a:spcBef>
              <a:buNone/>
              <a:defRPr sz="2200">
                <a:solidFill>
                  <a:schemeClr val="accent1">
                    <a:lumMod val="50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257089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ustom Metric 1">
    <p:bg bwMode="ltGray">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6490762" y="0"/>
            <a:ext cx="5698063" cy="6858000"/>
          </a:xfrm>
          <a:prstGeom prst="rect">
            <a:avLst/>
          </a:prstGeom>
        </p:spPr>
      </p:pic>
      <p:grpSp>
        <p:nvGrpSpPr>
          <p:cNvPr id="25" name="Group 24"/>
          <p:cNvGrpSpPr/>
          <p:nvPr/>
        </p:nvGrpSpPr>
        <p:grpSpPr>
          <a:xfrm>
            <a:off x="617878" y="6446044"/>
            <a:ext cx="1099793" cy="173355"/>
            <a:chOff x="-84138" y="5622925"/>
            <a:chExt cx="4330701" cy="682626"/>
          </a:xfrm>
        </p:grpSpPr>
        <p:sp>
          <p:nvSpPr>
            <p:cNvPr id="2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 Placeholder 3"/>
          <p:cNvSpPr>
            <a:spLocks noGrp="1"/>
          </p:cNvSpPr>
          <p:nvPr>
            <p:ph type="body" sz="quarter" idx="10" hasCustomPrompt="1"/>
          </p:nvPr>
        </p:nvSpPr>
        <p:spPr>
          <a:xfrm>
            <a:off x="1322412" y="685800"/>
            <a:ext cx="4387977" cy="1676400"/>
          </a:xfrm>
        </p:spPr>
        <p:txBody>
          <a:bodyPr anchor="b"/>
          <a:lstStyle>
            <a:lvl1pPr marL="3175" indent="0">
              <a:spcBef>
                <a:spcPts val="0"/>
              </a:spcBef>
              <a:buNone/>
              <a:defRPr sz="11000">
                <a:solidFill>
                  <a:schemeClr val="accent3"/>
                </a:solidFill>
              </a:defRPr>
            </a:lvl1pPr>
            <a:lvl2pPr marL="3175" indent="0">
              <a:spcBef>
                <a:spcPts val="0"/>
              </a:spcBef>
              <a:buNone/>
              <a:defRPr sz="11000">
                <a:solidFill>
                  <a:schemeClr val="accent3"/>
                </a:solidFill>
              </a:defRPr>
            </a:lvl2pPr>
            <a:lvl3pPr marL="3175" indent="0">
              <a:spcBef>
                <a:spcPts val="0"/>
              </a:spcBef>
              <a:buNone/>
              <a:defRPr sz="11000">
                <a:solidFill>
                  <a:schemeClr val="accent3"/>
                </a:solidFill>
              </a:defRPr>
            </a:lvl3pPr>
            <a:lvl4pPr marL="3175" indent="0">
              <a:spcBef>
                <a:spcPts val="0"/>
              </a:spcBef>
              <a:buNone/>
              <a:defRPr sz="11000">
                <a:solidFill>
                  <a:schemeClr val="accent3"/>
                </a:solidFill>
              </a:defRPr>
            </a:lvl4pPr>
            <a:lvl5pPr marL="3175" indent="0">
              <a:spcBef>
                <a:spcPts val="0"/>
              </a:spcBef>
              <a:buNone/>
              <a:defRPr sz="11000">
                <a:solidFill>
                  <a:schemeClr val="accent3"/>
                </a:solidFill>
              </a:defRPr>
            </a:lvl5pPr>
            <a:lvl6pPr marL="3175" indent="0">
              <a:spcBef>
                <a:spcPts val="0"/>
              </a:spcBef>
              <a:buNone/>
              <a:defRPr sz="11000">
                <a:solidFill>
                  <a:schemeClr val="accent3"/>
                </a:solidFill>
              </a:defRPr>
            </a:lvl6pPr>
            <a:lvl7pPr marL="3175" indent="0">
              <a:spcBef>
                <a:spcPts val="0"/>
              </a:spcBef>
              <a:buNone/>
              <a:defRPr sz="11000">
                <a:solidFill>
                  <a:schemeClr val="accent3"/>
                </a:solidFill>
              </a:defRPr>
            </a:lvl7pPr>
            <a:lvl8pPr marL="3175" indent="0">
              <a:spcBef>
                <a:spcPts val="0"/>
              </a:spcBef>
              <a:buNone/>
              <a:defRPr sz="11000">
                <a:solidFill>
                  <a:schemeClr val="accent3"/>
                </a:solidFill>
              </a:defRPr>
            </a:lvl8pPr>
            <a:lvl9pPr marL="3175" indent="0">
              <a:spcBef>
                <a:spcPts val="0"/>
              </a:spcBef>
              <a:buNone/>
              <a:defRPr sz="11000">
                <a:solidFill>
                  <a:schemeClr val="accent3"/>
                </a:solidFill>
              </a:defRPr>
            </a:lvl9pPr>
          </a:lstStyle>
          <a:p>
            <a:pPr lvl="0"/>
            <a:r>
              <a:rPr lang="en-US" dirty="0" smtClean="0"/>
              <a:t>XX</a:t>
            </a:r>
          </a:p>
        </p:txBody>
      </p:sp>
      <p:sp>
        <p:nvSpPr>
          <p:cNvPr id="14" name="Text Placeholder 3"/>
          <p:cNvSpPr>
            <a:spLocks noGrp="1"/>
          </p:cNvSpPr>
          <p:nvPr>
            <p:ph type="body" sz="quarter" idx="11"/>
          </p:nvPr>
        </p:nvSpPr>
        <p:spPr>
          <a:xfrm>
            <a:off x="1322412" y="2362200"/>
            <a:ext cx="4387977" cy="1066800"/>
          </a:xfrm>
        </p:spPr>
        <p:txBody>
          <a:bodyPr/>
          <a:lstStyle>
            <a:lvl1pPr marL="3175" indent="0">
              <a:spcBef>
                <a:spcPts val="0"/>
              </a:spcBef>
              <a:buNone/>
              <a:defRPr sz="2400" cap="none" baseline="0">
                <a:solidFill>
                  <a:schemeClr val="accent3"/>
                </a:solidFill>
              </a:defRPr>
            </a:lvl1pPr>
            <a:lvl2pPr marL="3175" indent="0">
              <a:spcBef>
                <a:spcPts val="0"/>
              </a:spcBef>
              <a:buNone/>
              <a:defRPr sz="2000" cap="all" baseline="0">
                <a:solidFill>
                  <a:schemeClr val="accent3"/>
                </a:solidFill>
              </a:defRPr>
            </a:lvl2pPr>
            <a:lvl3pPr marL="3175" indent="0">
              <a:spcBef>
                <a:spcPts val="0"/>
              </a:spcBef>
              <a:buNone/>
              <a:defRPr sz="2000" cap="all" baseline="0">
                <a:solidFill>
                  <a:schemeClr val="accent3"/>
                </a:solidFill>
              </a:defRPr>
            </a:lvl3pPr>
            <a:lvl4pPr marL="3175" indent="0">
              <a:spcBef>
                <a:spcPts val="0"/>
              </a:spcBef>
              <a:buNone/>
              <a:defRPr sz="2000" cap="all" baseline="0">
                <a:solidFill>
                  <a:schemeClr val="accent3"/>
                </a:solidFill>
              </a:defRPr>
            </a:lvl4pPr>
            <a:lvl5pPr marL="3175" indent="0">
              <a:spcBef>
                <a:spcPts val="0"/>
              </a:spcBef>
              <a:buNone/>
              <a:defRPr sz="2000" cap="all" baseline="0">
                <a:solidFill>
                  <a:schemeClr val="accent3"/>
                </a:solidFill>
              </a:defRPr>
            </a:lvl5pPr>
            <a:lvl6pPr marL="3175" indent="0">
              <a:spcBef>
                <a:spcPts val="0"/>
              </a:spcBef>
              <a:buNone/>
              <a:defRPr sz="2000" cap="all" baseline="0">
                <a:solidFill>
                  <a:schemeClr val="accent3"/>
                </a:solidFill>
              </a:defRPr>
            </a:lvl6pPr>
            <a:lvl7pPr marL="3175" indent="0">
              <a:spcBef>
                <a:spcPts val="0"/>
              </a:spcBef>
              <a:buNone/>
              <a:defRPr sz="2000" cap="all" baseline="0">
                <a:solidFill>
                  <a:schemeClr val="accent3"/>
                </a:solidFill>
              </a:defRPr>
            </a:lvl7pPr>
            <a:lvl8pPr marL="3175" indent="0">
              <a:spcBef>
                <a:spcPts val="0"/>
              </a:spcBef>
              <a:buNone/>
              <a:defRPr sz="2000" cap="all" baseline="0">
                <a:solidFill>
                  <a:schemeClr val="accent3"/>
                </a:solidFill>
              </a:defRPr>
            </a:lvl8pPr>
            <a:lvl9pPr marL="3175" indent="0">
              <a:spcBef>
                <a:spcPts val="0"/>
              </a:spcBef>
              <a:buNone/>
              <a:defRPr sz="2000" cap="all" baseline="0">
                <a:solidFill>
                  <a:schemeClr val="accent3"/>
                </a:solidFill>
              </a:defRPr>
            </a:lvl9pPr>
          </a:lstStyle>
          <a:p>
            <a:pPr lvl="0"/>
            <a:r>
              <a:rPr lang="en-US" smtClean="0"/>
              <a:t>Click to edit Master text styles</a:t>
            </a:r>
          </a:p>
        </p:txBody>
      </p:sp>
    </p:spTree>
    <p:extLst>
      <p:ext uri="{BB962C8B-B14F-4D97-AF65-F5344CB8AC3E}">
        <p14:creationId xmlns:p14="http://schemas.microsoft.com/office/powerpoint/2010/main" val="375321595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ustom Metric 2">
    <p:bg bwMode="ltGray">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762" y="0"/>
            <a:ext cx="5698063" cy="6858000"/>
          </a:xfrm>
          <a:prstGeom prst="rect">
            <a:avLst/>
          </a:prstGeom>
        </p:spPr>
      </p:pic>
      <p:grpSp>
        <p:nvGrpSpPr>
          <p:cNvPr id="26" name="Group 25"/>
          <p:cNvGrpSpPr/>
          <p:nvPr/>
        </p:nvGrpSpPr>
        <p:grpSpPr>
          <a:xfrm>
            <a:off x="617878" y="6446044"/>
            <a:ext cx="1099793" cy="173355"/>
            <a:chOff x="-84138" y="5622925"/>
            <a:chExt cx="4330701" cy="682626"/>
          </a:xfrm>
          <a:solidFill>
            <a:srgbClr val="FFFFFF"/>
          </a:solidFill>
        </p:grpSpPr>
        <p:sp>
          <p:nvSpPr>
            <p:cNvPr id="27"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 Placeholder 3"/>
          <p:cNvSpPr>
            <a:spLocks noGrp="1"/>
          </p:cNvSpPr>
          <p:nvPr>
            <p:ph type="body" sz="quarter" idx="10" hasCustomPrompt="1"/>
          </p:nvPr>
        </p:nvSpPr>
        <p:spPr>
          <a:xfrm>
            <a:off x="6703854" y="2209800"/>
            <a:ext cx="4387977" cy="1676400"/>
          </a:xfrm>
        </p:spPr>
        <p:txBody>
          <a:bodyPr anchor="b"/>
          <a:lstStyle>
            <a:lvl1pPr marL="3175" indent="0">
              <a:spcBef>
                <a:spcPts val="0"/>
              </a:spcBef>
              <a:buNone/>
              <a:defRPr sz="11000">
                <a:solidFill>
                  <a:schemeClr val="bg1"/>
                </a:solidFill>
              </a:defRPr>
            </a:lvl1pPr>
            <a:lvl2pPr marL="3175" indent="0">
              <a:spcBef>
                <a:spcPts val="0"/>
              </a:spcBef>
              <a:buNone/>
              <a:defRPr sz="11000">
                <a:solidFill>
                  <a:schemeClr val="bg1"/>
                </a:solidFill>
              </a:defRPr>
            </a:lvl2pPr>
            <a:lvl3pPr marL="3175" indent="0">
              <a:spcBef>
                <a:spcPts val="0"/>
              </a:spcBef>
              <a:buNone/>
              <a:defRPr sz="11000">
                <a:solidFill>
                  <a:schemeClr val="bg1"/>
                </a:solidFill>
              </a:defRPr>
            </a:lvl3pPr>
            <a:lvl4pPr marL="3175" indent="0">
              <a:spcBef>
                <a:spcPts val="0"/>
              </a:spcBef>
              <a:buNone/>
              <a:defRPr sz="11000">
                <a:solidFill>
                  <a:schemeClr val="bg1"/>
                </a:solidFill>
              </a:defRPr>
            </a:lvl4pPr>
            <a:lvl5pPr marL="3175" indent="0">
              <a:spcBef>
                <a:spcPts val="0"/>
              </a:spcBef>
              <a:buNone/>
              <a:defRPr sz="11000">
                <a:solidFill>
                  <a:schemeClr val="bg1"/>
                </a:solidFill>
              </a:defRPr>
            </a:lvl5pPr>
            <a:lvl6pPr marL="3175" indent="0">
              <a:spcBef>
                <a:spcPts val="0"/>
              </a:spcBef>
              <a:buNone/>
              <a:defRPr sz="11000">
                <a:solidFill>
                  <a:schemeClr val="bg1"/>
                </a:solidFill>
              </a:defRPr>
            </a:lvl6pPr>
            <a:lvl7pPr marL="3175" indent="0">
              <a:spcBef>
                <a:spcPts val="0"/>
              </a:spcBef>
              <a:buNone/>
              <a:defRPr sz="11000">
                <a:solidFill>
                  <a:schemeClr val="bg1"/>
                </a:solidFill>
              </a:defRPr>
            </a:lvl7pPr>
            <a:lvl8pPr marL="3175" indent="0">
              <a:spcBef>
                <a:spcPts val="0"/>
              </a:spcBef>
              <a:buNone/>
              <a:defRPr sz="11000">
                <a:solidFill>
                  <a:schemeClr val="bg1"/>
                </a:solidFill>
              </a:defRPr>
            </a:lvl8pPr>
            <a:lvl9pPr marL="3175" indent="0">
              <a:spcBef>
                <a:spcPts val="0"/>
              </a:spcBef>
              <a:buNone/>
              <a:defRPr sz="11000">
                <a:solidFill>
                  <a:schemeClr val="bg1"/>
                </a:solidFill>
              </a:defRPr>
            </a:lvl9pPr>
          </a:lstStyle>
          <a:p>
            <a:pPr lvl="0"/>
            <a:r>
              <a:rPr lang="en-US" dirty="0" smtClean="0"/>
              <a:t>XX</a:t>
            </a:r>
          </a:p>
        </p:txBody>
      </p:sp>
      <p:sp>
        <p:nvSpPr>
          <p:cNvPr id="14" name="Text Placeholder 3"/>
          <p:cNvSpPr>
            <a:spLocks noGrp="1"/>
          </p:cNvSpPr>
          <p:nvPr>
            <p:ph type="body" sz="quarter" idx="11"/>
          </p:nvPr>
        </p:nvSpPr>
        <p:spPr>
          <a:xfrm>
            <a:off x="6703854" y="3886200"/>
            <a:ext cx="4387977" cy="1066800"/>
          </a:xfrm>
        </p:spPr>
        <p:txBody>
          <a:bodyPr/>
          <a:lstStyle>
            <a:lvl1pPr marL="3175" indent="0">
              <a:spcBef>
                <a:spcPts val="0"/>
              </a:spcBef>
              <a:buNone/>
              <a:defRPr sz="2400" cap="none" baseline="0">
                <a:solidFill>
                  <a:schemeClr val="bg1"/>
                </a:solidFill>
              </a:defRPr>
            </a:lvl1pPr>
            <a:lvl2pPr marL="3175" indent="0">
              <a:spcBef>
                <a:spcPts val="0"/>
              </a:spcBef>
              <a:buNone/>
              <a:defRPr sz="2400" cap="none" baseline="0">
                <a:solidFill>
                  <a:schemeClr val="bg1"/>
                </a:solidFill>
              </a:defRPr>
            </a:lvl2pPr>
            <a:lvl3pPr marL="3175" indent="0">
              <a:spcBef>
                <a:spcPts val="0"/>
              </a:spcBef>
              <a:buNone/>
              <a:defRPr sz="2000" cap="all" baseline="0">
                <a:solidFill>
                  <a:schemeClr val="bg1"/>
                </a:solidFill>
              </a:defRPr>
            </a:lvl3pPr>
            <a:lvl4pPr marL="3175" indent="0">
              <a:spcBef>
                <a:spcPts val="0"/>
              </a:spcBef>
              <a:buNone/>
              <a:defRPr sz="2000" cap="all" baseline="0">
                <a:solidFill>
                  <a:schemeClr val="bg1"/>
                </a:solidFill>
              </a:defRPr>
            </a:lvl4pPr>
            <a:lvl5pPr marL="3175" indent="0">
              <a:spcBef>
                <a:spcPts val="0"/>
              </a:spcBef>
              <a:buNone/>
              <a:defRPr sz="2000" cap="all" baseline="0">
                <a:solidFill>
                  <a:schemeClr val="bg1"/>
                </a:solidFill>
              </a:defRPr>
            </a:lvl5pPr>
            <a:lvl6pPr marL="3175" indent="0">
              <a:spcBef>
                <a:spcPts val="0"/>
              </a:spcBef>
              <a:buNone/>
              <a:defRPr sz="2000" cap="all" baseline="0">
                <a:solidFill>
                  <a:schemeClr val="bg1"/>
                </a:solidFill>
              </a:defRPr>
            </a:lvl6pPr>
            <a:lvl7pPr marL="3175" indent="0">
              <a:spcBef>
                <a:spcPts val="0"/>
              </a:spcBef>
              <a:buNone/>
              <a:defRPr sz="2000" cap="all" baseline="0">
                <a:solidFill>
                  <a:schemeClr val="bg1"/>
                </a:solidFill>
              </a:defRPr>
            </a:lvl7pPr>
            <a:lvl8pPr marL="3175" indent="0">
              <a:spcBef>
                <a:spcPts val="0"/>
              </a:spcBef>
              <a:buNone/>
              <a:defRPr sz="2000" cap="all" baseline="0">
                <a:solidFill>
                  <a:schemeClr val="bg1"/>
                </a:solidFill>
              </a:defRPr>
            </a:lvl8pPr>
            <a:lvl9pPr marL="3175" indent="0">
              <a:spcBef>
                <a:spcPts val="0"/>
              </a:spcBef>
              <a:buNone/>
              <a:defRPr sz="2000" cap="all" baseline="0">
                <a:solidFill>
                  <a:schemeClr val="bg1"/>
                </a:solidFill>
              </a:defRPr>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631716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ustom Metric 3">
    <p:bg bwMode="ltGray">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8501"/>
            <a:ext cx="12188952" cy="6289499"/>
          </a:xfrm>
          <a:prstGeom prst="rect">
            <a:avLst/>
          </a:prstGeom>
        </p:spPr>
      </p:pic>
      <p:grpSp>
        <p:nvGrpSpPr>
          <p:cNvPr id="24" name="Group 23"/>
          <p:cNvGrpSpPr/>
          <p:nvPr/>
        </p:nvGrpSpPr>
        <p:grpSpPr>
          <a:xfrm>
            <a:off x="617878" y="6446044"/>
            <a:ext cx="1099793" cy="173355"/>
            <a:chOff x="-84138" y="5622925"/>
            <a:chExt cx="4330701" cy="682626"/>
          </a:xfrm>
        </p:grpSpPr>
        <p:sp>
          <p:nvSpPr>
            <p:cNvPr id="25"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 Placeholder 2"/>
          <p:cNvSpPr>
            <a:spLocks noGrp="1"/>
          </p:cNvSpPr>
          <p:nvPr>
            <p:ph type="body" sz="quarter" idx="12" hasCustomPrompt="1"/>
          </p:nvPr>
        </p:nvSpPr>
        <p:spPr>
          <a:xfrm>
            <a:off x="1726751" y="4740499"/>
            <a:ext cx="4062942" cy="1415602"/>
          </a:xfrm>
        </p:spPr>
        <p:txBody>
          <a:bodyPr anchor="ctr"/>
          <a:lstStyle>
            <a:lvl1pPr marL="3175" indent="0" algn="r">
              <a:spcBef>
                <a:spcPts val="0"/>
              </a:spcBef>
              <a:buNone/>
              <a:defRPr sz="8800">
                <a:solidFill>
                  <a:schemeClr val="accent3">
                    <a:lumMod val="50000"/>
                  </a:schemeClr>
                </a:solidFill>
              </a:defRPr>
            </a:lvl1pPr>
            <a:lvl2pPr marL="3175" indent="0">
              <a:spcBef>
                <a:spcPts val="0"/>
              </a:spcBef>
              <a:buNone/>
              <a:defRPr sz="8800">
                <a:solidFill>
                  <a:schemeClr val="accent1">
                    <a:lumMod val="50000"/>
                  </a:schemeClr>
                </a:solidFill>
              </a:defRPr>
            </a:lvl2pPr>
            <a:lvl3pPr marL="3175" indent="0">
              <a:spcBef>
                <a:spcPts val="0"/>
              </a:spcBef>
              <a:buNone/>
              <a:defRPr sz="8800">
                <a:solidFill>
                  <a:schemeClr val="accent1">
                    <a:lumMod val="50000"/>
                  </a:schemeClr>
                </a:solidFill>
              </a:defRPr>
            </a:lvl3pPr>
            <a:lvl4pPr marL="3175" indent="0">
              <a:spcBef>
                <a:spcPts val="0"/>
              </a:spcBef>
              <a:buNone/>
              <a:defRPr sz="8800">
                <a:solidFill>
                  <a:schemeClr val="accent1">
                    <a:lumMod val="50000"/>
                  </a:schemeClr>
                </a:solidFill>
              </a:defRPr>
            </a:lvl4pPr>
            <a:lvl5pPr marL="3175" indent="0">
              <a:spcBef>
                <a:spcPts val="0"/>
              </a:spcBef>
              <a:buNone/>
              <a:defRPr sz="8800">
                <a:solidFill>
                  <a:schemeClr val="accent1">
                    <a:lumMod val="50000"/>
                  </a:schemeClr>
                </a:solidFill>
              </a:defRPr>
            </a:lvl5pPr>
            <a:lvl6pPr marL="3175" indent="0">
              <a:spcBef>
                <a:spcPts val="0"/>
              </a:spcBef>
              <a:buNone/>
              <a:defRPr sz="8800">
                <a:solidFill>
                  <a:schemeClr val="accent1">
                    <a:lumMod val="50000"/>
                  </a:schemeClr>
                </a:solidFill>
              </a:defRPr>
            </a:lvl6pPr>
            <a:lvl7pPr marL="3175" indent="0">
              <a:spcBef>
                <a:spcPts val="0"/>
              </a:spcBef>
              <a:buNone/>
              <a:defRPr sz="8800">
                <a:solidFill>
                  <a:schemeClr val="accent1">
                    <a:lumMod val="50000"/>
                  </a:schemeClr>
                </a:solidFill>
              </a:defRPr>
            </a:lvl7pPr>
            <a:lvl8pPr marL="3175" indent="0">
              <a:spcBef>
                <a:spcPts val="0"/>
              </a:spcBef>
              <a:buNone/>
              <a:defRPr sz="8800">
                <a:solidFill>
                  <a:schemeClr val="accent1">
                    <a:lumMod val="50000"/>
                  </a:schemeClr>
                </a:solidFill>
              </a:defRPr>
            </a:lvl8pPr>
            <a:lvl9pPr marL="3175" indent="0">
              <a:spcBef>
                <a:spcPts val="0"/>
              </a:spcBef>
              <a:buNone/>
              <a:defRPr sz="8800">
                <a:solidFill>
                  <a:schemeClr val="accent1">
                    <a:lumMod val="50000"/>
                  </a:schemeClr>
                </a:solidFill>
              </a:defRPr>
            </a:lvl9pPr>
          </a:lstStyle>
          <a:p>
            <a:pPr lvl="0"/>
            <a:r>
              <a:rPr lang="en-US" dirty="0" smtClean="0"/>
              <a:t>XX</a:t>
            </a:r>
          </a:p>
        </p:txBody>
      </p:sp>
      <p:sp>
        <p:nvSpPr>
          <p:cNvPr id="9" name="Text Placeholder 2"/>
          <p:cNvSpPr>
            <a:spLocks noGrp="1"/>
          </p:cNvSpPr>
          <p:nvPr>
            <p:ph type="body" sz="quarter" idx="13"/>
          </p:nvPr>
        </p:nvSpPr>
        <p:spPr>
          <a:xfrm>
            <a:off x="6094413" y="4740499"/>
            <a:ext cx="4509865" cy="1415602"/>
          </a:xfrm>
        </p:spPr>
        <p:txBody>
          <a:bodyPr anchor="ctr"/>
          <a:lstStyle>
            <a:lvl1pPr marL="3175" indent="0">
              <a:spcBef>
                <a:spcPts val="0"/>
              </a:spcBef>
              <a:buNone/>
              <a:defRPr sz="2400">
                <a:solidFill>
                  <a:schemeClr val="accent3">
                    <a:lumMod val="50000"/>
                  </a:schemeClr>
                </a:solidFill>
              </a:defRPr>
            </a:lvl1pPr>
            <a:lvl2pPr marL="3175" indent="0">
              <a:spcBef>
                <a:spcPts val="0"/>
              </a:spcBef>
              <a:buNone/>
              <a:defRPr sz="2000">
                <a:solidFill>
                  <a:schemeClr val="accent1">
                    <a:lumMod val="50000"/>
                  </a:schemeClr>
                </a:solidFill>
              </a:defRPr>
            </a:lvl2pPr>
            <a:lvl3pPr marL="3175" indent="0">
              <a:spcBef>
                <a:spcPts val="0"/>
              </a:spcBef>
              <a:buNone/>
              <a:defRPr sz="2000">
                <a:solidFill>
                  <a:schemeClr val="accent1">
                    <a:lumMod val="50000"/>
                  </a:schemeClr>
                </a:solidFill>
              </a:defRPr>
            </a:lvl3pPr>
            <a:lvl4pPr marL="3175" indent="0">
              <a:spcBef>
                <a:spcPts val="0"/>
              </a:spcBef>
              <a:buNone/>
              <a:defRPr sz="2000">
                <a:solidFill>
                  <a:schemeClr val="accent1">
                    <a:lumMod val="50000"/>
                  </a:schemeClr>
                </a:solidFill>
              </a:defRPr>
            </a:lvl4pPr>
            <a:lvl5pPr marL="3175" indent="0">
              <a:spcBef>
                <a:spcPts val="0"/>
              </a:spcBef>
              <a:buNone/>
              <a:defRPr sz="2000">
                <a:solidFill>
                  <a:schemeClr val="accent1">
                    <a:lumMod val="50000"/>
                  </a:schemeClr>
                </a:solidFill>
              </a:defRPr>
            </a:lvl5pPr>
            <a:lvl6pPr marL="3175" indent="0">
              <a:spcBef>
                <a:spcPts val="0"/>
              </a:spcBef>
              <a:buNone/>
              <a:defRPr sz="2000">
                <a:solidFill>
                  <a:schemeClr val="accent1">
                    <a:lumMod val="50000"/>
                  </a:schemeClr>
                </a:solidFill>
              </a:defRPr>
            </a:lvl6pPr>
            <a:lvl7pPr marL="3175" indent="0">
              <a:spcBef>
                <a:spcPts val="0"/>
              </a:spcBef>
              <a:buNone/>
              <a:defRPr sz="2000">
                <a:solidFill>
                  <a:schemeClr val="accent1">
                    <a:lumMod val="50000"/>
                  </a:schemeClr>
                </a:solidFill>
              </a:defRPr>
            </a:lvl7pPr>
            <a:lvl8pPr marL="3175" indent="0">
              <a:spcBef>
                <a:spcPts val="0"/>
              </a:spcBef>
              <a:buNone/>
              <a:defRPr sz="2000">
                <a:solidFill>
                  <a:schemeClr val="accent1">
                    <a:lumMod val="50000"/>
                  </a:schemeClr>
                </a:solidFill>
              </a:defRPr>
            </a:lvl8pPr>
            <a:lvl9pPr marL="3175" indent="0">
              <a:spcBef>
                <a:spcPts val="0"/>
              </a:spcBef>
              <a:buNone/>
              <a:defRPr sz="2000">
                <a:solidFill>
                  <a:schemeClr val="accent1">
                    <a:lumMod val="50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022846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208909238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82390" y="342901"/>
            <a:ext cx="1096994" cy="567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342901"/>
            <a:ext cx="9547913"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28631019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9484" y="784226"/>
            <a:ext cx="10294478"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186218" y="312280"/>
            <a:ext cx="11807924"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70027" y="2210436"/>
            <a:ext cx="10120788" cy="3748405"/>
          </a:xfrm>
        </p:spPr>
        <p:txBody>
          <a:bodyPr/>
          <a:lstStyle>
            <a:lvl1pPr marL="182880">
              <a:buFont typeface="Wingdings"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069945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Text Placeholder 6"/>
          <p:cNvSpPr>
            <a:spLocks noGrp="1"/>
          </p:cNvSpPr>
          <p:nvPr>
            <p:ph type="body" sz="quarter" idx="13"/>
          </p:nvPr>
        </p:nvSpPr>
        <p:spPr>
          <a:xfrm>
            <a:off x="469777" y="786384"/>
            <a:ext cx="11177153"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608630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330200"/>
            <a:ext cx="10969943" cy="812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13399852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441" y="1676400"/>
            <a:ext cx="10969943"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6EA6D8CF-3CDE-4807-BCD2-C9F2B831AAA5}" type="slidenum">
              <a:rPr lang="en-US" smtClean="0"/>
              <a:t>‹#›</a:t>
            </a:fld>
            <a:endParaRPr lang="en-US"/>
          </a:p>
        </p:txBody>
      </p:sp>
      <p:sp>
        <p:nvSpPr>
          <p:cNvPr id="9" name="Text Placeholder 8"/>
          <p:cNvSpPr>
            <a:spLocks noGrp="1"/>
          </p:cNvSpPr>
          <p:nvPr>
            <p:ph type="body" sz="quarter" idx="13" hasCustomPrompt="1"/>
          </p:nvPr>
        </p:nvSpPr>
        <p:spPr>
          <a:xfrm>
            <a:off x="609441" y="1206500"/>
            <a:ext cx="10969943" cy="304800"/>
          </a:xfrm>
        </p:spPr>
        <p:txBody>
          <a:bodyPr/>
          <a:lstStyle>
            <a:lvl1pPr marL="0" indent="0">
              <a:lnSpc>
                <a:spcPct val="90000"/>
              </a:lnSpc>
              <a:spcBef>
                <a:spcPts val="0"/>
              </a:spcBef>
              <a:buNone/>
              <a:defRPr sz="18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Tree>
    <p:extLst>
      <p:ext uri="{BB962C8B-B14F-4D97-AF65-F5344CB8AC3E}">
        <p14:creationId xmlns:p14="http://schemas.microsoft.com/office/powerpoint/2010/main" val="36150416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6490762" y="0"/>
            <a:ext cx="5698063" cy="6858000"/>
          </a:xfrm>
          <a:prstGeom prst="rect">
            <a:avLst/>
          </a:prstGeom>
        </p:spPr>
      </p:pic>
      <p:grpSp>
        <p:nvGrpSpPr>
          <p:cNvPr id="17" name="Group 16"/>
          <p:cNvGrpSpPr/>
          <p:nvPr/>
        </p:nvGrpSpPr>
        <p:grpSpPr>
          <a:xfrm>
            <a:off x="617878" y="6446044"/>
            <a:ext cx="1099793" cy="173355"/>
            <a:chOff x="-84138" y="5622925"/>
            <a:chExt cx="4330701" cy="682626"/>
          </a:xfrm>
        </p:grpSpPr>
        <p:sp>
          <p:nvSpPr>
            <p:cNvPr id="18"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14729" y="1676400"/>
            <a:ext cx="7313295" cy="1524000"/>
          </a:xfrm>
        </p:spPr>
        <p:txBody>
          <a:bodyPr anchor="b"/>
          <a:lstStyle>
            <a:lvl1pPr algn="l">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609439" y="3276600"/>
            <a:ext cx="7313295" cy="609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smtClean="0"/>
              <a:t>Click to edit Master text styles</a:t>
            </a:r>
          </a:p>
        </p:txBody>
      </p:sp>
    </p:spTree>
    <p:extLst>
      <p:ext uri="{BB962C8B-B14F-4D97-AF65-F5344CB8AC3E}">
        <p14:creationId xmlns:p14="http://schemas.microsoft.com/office/powerpoint/2010/main" val="8891965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617878" y="6446044"/>
            <a:ext cx="1099793" cy="173355"/>
            <a:chOff x="-84138" y="5622925"/>
            <a:chExt cx="4330701" cy="682626"/>
          </a:xfrm>
        </p:grpSpPr>
        <p:sp>
          <p:nvSpPr>
            <p:cNvPr id="15"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09441" y="1676400"/>
            <a:ext cx="6094413" cy="1524000"/>
          </a:xfrm>
        </p:spPr>
        <p:txBody>
          <a:bodyPr anchor="b"/>
          <a:lstStyle>
            <a:lvl1pPr algn="l">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609441" y="3276600"/>
            <a:ext cx="6094413" cy="609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smtClean="0"/>
              <a:t>Click to edit Master text styles</a:t>
            </a:r>
          </a:p>
        </p:txBody>
      </p:sp>
    </p:spTree>
    <p:extLst>
      <p:ext uri="{BB962C8B-B14F-4D97-AF65-F5344CB8AC3E}">
        <p14:creationId xmlns:p14="http://schemas.microsoft.com/office/powerpoint/2010/main" val="17692015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Quot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617878" y="6446044"/>
            <a:ext cx="1099793" cy="173355"/>
            <a:chOff x="-84138" y="5622925"/>
            <a:chExt cx="4330701" cy="682626"/>
          </a:xfrm>
          <a:solidFill>
            <a:srgbClr val="FFFFFF"/>
          </a:solidFill>
        </p:grpSpPr>
        <p:sp>
          <p:nvSpPr>
            <p:cNvPr id="25"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 Placeholder 2"/>
          <p:cNvSpPr>
            <a:spLocks noGrp="1"/>
          </p:cNvSpPr>
          <p:nvPr>
            <p:ph type="body" idx="10" hasCustomPrompt="1"/>
          </p:nvPr>
        </p:nvSpPr>
        <p:spPr>
          <a:xfrm>
            <a:off x="914160" y="2593231"/>
            <a:ext cx="4812049" cy="533400"/>
          </a:xfrm>
        </p:spPr>
        <p:txBody>
          <a:bodyPr anchor="t"/>
          <a:lstStyle>
            <a:lvl1pPr marL="0" indent="0">
              <a:spcBef>
                <a:spcPts val="0"/>
              </a:spcBef>
              <a:buNone/>
              <a:defRPr sz="1600">
                <a:solidFill>
                  <a:schemeClr val="accent1"/>
                </a:solidFill>
              </a:defRPr>
            </a:lvl1pPr>
            <a:lvl2pPr marL="0" indent="0">
              <a:spcBef>
                <a:spcPts val="0"/>
              </a:spcBef>
              <a:buNone/>
              <a:defRPr sz="1600">
                <a:solidFill>
                  <a:schemeClr val="accent1"/>
                </a:solidFill>
              </a:defRPr>
            </a:lvl2pPr>
            <a:lvl3pPr marL="0" indent="0">
              <a:spcBef>
                <a:spcPts val="0"/>
              </a:spcBef>
              <a:buNone/>
              <a:defRPr sz="1600">
                <a:solidFill>
                  <a:schemeClr val="accent1"/>
                </a:solidFill>
              </a:defRPr>
            </a:lvl3pPr>
            <a:lvl4pPr marL="0" indent="0">
              <a:spcBef>
                <a:spcPts val="0"/>
              </a:spcBef>
              <a:buNone/>
              <a:defRPr sz="1600">
                <a:solidFill>
                  <a:schemeClr val="accent1"/>
                </a:solidFill>
              </a:defRPr>
            </a:lvl4pPr>
            <a:lvl5pPr marL="0" indent="0">
              <a:spcBef>
                <a:spcPts val="0"/>
              </a:spcBef>
              <a:buNone/>
              <a:defRPr sz="1600">
                <a:solidFill>
                  <a:schemeClr val="accent1"/>
                </a:solidFill>
              </a:defRPr>
            </a:lvl5pPr>
            <a:lvl6pPr marL="0" indent="0">
              <a:spcBef>
                <a:spcPts val="0"/>
              </a:spcBef>
              <a:buNone/>
              <a:defRPr sz="1600">
                <a:solidFill>
                  <a:schemeClr val="accent1"/>
                </a:solidFill>
              </a:defRPr>
            </a:lvl6pPr>
            <a:lvl7pPr marL="0" indent="0">
              <a:spcBef>
                <a:spcPts val="0"/>
              </a:spcBef>
              <a:buNone/>
              <a:defRPr sz="1600">
                <a:solidFill>
                  <a:schemeClr val="accent1"/>
                </a:solidFill>
              </a:defRPr>
            </a:lvl7pPr>
            <a:lvl8pPr marL="0" indent="0">
              <a:spcBef>
                <a:spcPts val="0"/>
              </a:spcBef>
              <a:buNone/>
              <a:defRPr sz="1600">
                <a:solidFill>
                  <a:schemeClr val="accent1"/>
                </a:solidFill>
              </a:defRPr>
            </a:lvl8pPr>
            <a:lvl9pPr marL="0" indent="0">
              <a:spcBef>
                <a:spcPts val="0"/>
              </a:spcBef>
              <a:buNone/>
              <a:defRPr sz="1600">
                <a:solidFill>
                  <a:schemeClr val="accent1"/>
                </a:solidFill>
              </a:defRPr>
            </a:lvl9pPr>
          </a:lstStyle>
          <a:p>
            <a:pPr lvl="0"/>
            <a:r>
              <a:rPr lang="en-US" dirty="0" smtClean="0"/>
              <a:t>Click to add Name, Title, Company</a:t>
            </a:r>
          </a:p>
        </p:txBody>
      </p:sp>
      <p:sp>
        <p:nvSpPr>
          <p:cNvPr id="5" name="Text Placeholder 4"/>
          <p:cNvSpPr>
            <a:spLocks noGrp="1"/>
          </p:cNvSpPr>
          <p:nvPr>
            <p:ph type="body" sz="quarter" idx="11"/>
          </p:nvPr>
        </p:nvSpPr>
        <p:spPr>
          <a:xfrm>
            <a:off x="843060" y="457200"/>
            <a:ext cx="4875530" cy="2011680"/>
          </a:xfrm>
        </p:spPr>
        <p:txBody>
          <a:bodyPr/>
          <a:lstStyle>
            <a:lvl1pPr marL="58738" indent="-55563">
              <a:lnSpc>
                <a:spcPct val="100000"/>
              </a:lnSpc>
              <a:spcBef>
                <a:spcPts val="0"/>
              </a:spcBef>
              <a:buNone/>
              <a:defRPr sz="2200">
                <a:solidFill>
                  <a:schemeClr val="accent3">
                    <a:lumMod val="50000"/>
                  </a:schemeClr>
                </a:solidFill>
              </a:defRPr>
            </a:lvl1pPr>
            <a:lvl2pPr marL="3175" indent="0">
              <a:lnSpc>
                <a:spcPct val="100000"/>
              </a:lnSpc>
              <a:spcBef>
                <a:spcPts val="0"/>
              </a:spcBef>
              <a:buNone/>
              <a:defRPr sz="2200">
                <a:solidFill>
                  <a:schemeClr val="accent1">
                    <a:lumMod val="50000"/>
                  </a:schemeClr>
                </a:solidFill>
              </a:defRPr>
            </a:lvl2pPr>
            <a:lvl3pPr marL="3175" indent="0">
              <a:lnSpc>
                <a:spcPct val="100000"/>
              </a:lnSpc>
              <a:spcBef>
                <a:spcPts val="0"/>
              </a:spcBef>
              <a:buNone/>
              <a:defRPr sz="2200">
                <a:solidFill>
                  <a:schemeClr val="accent1">
                    <a:lumMod val="50000"/>
                  </a:schemeClr>
                </a:solidFill>
              </a:defRPr>
            </a:lvl3pPr>
            <a:lvl4pPr marL="3175" indent="0">
              <a:lnSpc>
                <a:spcPct val="100000"/>
              </a:lnSpc>
              <a:spcBef>
                <a:spcPts val="0"/>
              </a:spcBef>
              <a:buNone/>
              <a:defRPr sz="2200">
                <a:solidFill>
                  <a:schemeClr val="accent1">
                    <a:lumMod val="50000"/>
                  </a:schemeClr>
                </a:solidFill>
              </a:defRPr>
            </a:lvl4pPr>
            <a:lvl5pPr marL="3175" indent="0">
              <a:lnSpc>
                <a:spcPct val="100000"/>
              </a:lnSpc>
              <a:spcBef>
                <a:spcPts val="0"/>
              </a:spcBef>
              <a:buNone/>
              <a:defRPr sz="2200">
                <a:solidFill>
                  <a:schemeClr val="accent1">
                    <a:lumMod val="50000"/>
                  </a:schemeClr>
                </a:solidFill>
              </a:defRPr>
            </a:lvl5pPr>
            <a:lvl6pPr marL="3175" indent="0">
              <a:lnSpc>
                <a:spcPct val="100000"/>
              </a:lnSpc>
              <a:spcBef>
                <a:spcPts val="0"/>
              </a:spcBef>
              <a:buNone/>
              <a:defRPr sz="2200">
                <a:solidFill>
                  <a:schemeClr val="accent1">
                    <a:lumMod val="50000"/>
                  </a:schemeClr>
                </a:solidFill>
              </a:defRPr>
            </a:lvl6pPr>
            <a:lvl7pPr marL="3175" indent="0">
              <a:lnSpc>
                <a:spcPct val="100000"/>
              </a:lnSpc>
              <a:spcBef>
                <a:spcPts val="0"/>
              </a:spcBef>
              <a:buNone/>
              <a:defRPr sz="2200">
                <a:solidFill>
                  <a:schemeClr val="accent1">
                    <a:lumMod val="50000"/>
                  </a:schemeClr>
                </a:solidFill>
              </a:defRPr>
            </a:lvl7pPr>
            <a:lvl8pPr marL="3175" indent="0">
              <a:lnSpc>
                <a:spcPct val="100000"/>
              </a:lnSpc>
              <a:spcBef>
                <a:spcPts val="0"/>
              </a:spcBef>
              <a:buNone/>
              <a:defRPr sz="2200">
                <a:solidFill>
                  <a:schemeClr val="accent1">
                    <a:lumMod val="50000"/>
                  </a:schemeClr>
                </a:solidFill>
              </a:defRPr>
            </a:lvl8pPr>
            <a:lvl9pPr marL="3175" indent="0">
              <a:lnSpc>
                <a:spcPct val="100000"/>
              </a:lnSpc>
              <a:spcBef>
                <a:spcPts val="0"/>
              </a:spcBef>
              <a:buNone/>
              <a:defRPr sz="2200">
                <a:solidFill>
                  <a:schemeClr val="accent1">
                    <a:lumMod val="50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760624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Metric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2412" y="685800"/>
            <a:ext cx="4387977" cy="1676400"/>
          </a:xfrm>
        </p:spPr>
        <p:txBody>
          <a:bodyPr anchor="b"/>
          <a:lstStyle>
            <a:lvl1pPr marL="3175" indent="0">
              <a:spcBef>
                <a:spcPts val="0"/>
              </a:spcBef>
              <a:buNone/>
              <a:defRPr sz="11000">
                <a:solidFill>
                  <a:schemeClr val="accent3"/>
                </a:solidFill>
              </a:defRPr>
            </a:lvl1pPr>
            <a:lvl2pPr marL="3175" indent="0">
              <a:spcBef>
                <a:spcPts val="0"/>
              </a:spcBef>
              <a:buNone/>
              <a:defRPr sz="11000">
                <a:solidFill>
                  <a:schemeClr val="accent3"/>
                </a:solidFill>
              </a:defRPr>
            </a:lvl2pPr>
            <a:lvl3pPr marL="3175" indent="0">
              <a:spcBef>
                <a:spcPts val="0"/>
              </a:spcBef>
              <a:buNone/>
              <a:defRPr sz="11000">
                <a:solidFill>
                  <a:schemeClr val="accent3"/>
                </a:solidFill>
              </a:defRPr>
            </a:lvl3pPr>
            <a:lvl4pPr marL="3175" indent="0">
              <a:spcBef>
                <a:spcPts val="0"/>
              </a:spcBef>
              <a:buNone/>
              <a:defRPr sz="11000">
                <a:solidFill>
                  <a:schemeClr val="accent3"/>
                </a:solidFill>
              </a:defRPr>
            </a:lvl4pPr>
            <a:lvl5pPr marL="3175" indent="0">
              <a:spcBef>
                <a:spcPts val="0"/>
              </a:spcBef>
              <a:buNone/>
              <a:defRPr sz="11000">
                <a:solidFill>
                  <a:schemeClr val="accent3"/>
                </a:solidFill>
              </a:defRPr>
            </a:lvl5pPr>
            <a:lvl6pPr marL="3175" indent="0">
              <a:spcBef>
                <a:spcPts val="0"/>
              </a:spcBef>
              <a:buNone/>
              <a:defRPr sz="11000">
                <a:solidFill>
                  <a:schemeClr val="accent3"/>
                </a:solidFill>
              </a:defRPr>
            </a:lvl6pPr>
            <a:lvl7pPr marL="3175" indent="0">
              <a:spcBef>
                <a:spcPts val="0"/>
              </a:spcBef>
              <a:buNone/>
              <a:defRPr sz="11000">
                <a:solidFill>
                  <a:schemeClr val="accent3"/>
                </a:solidFill>
              </a:defRPr>
            </a:lvl7pPr>
            <a:lvl8pPr marL="3175" indent="0">
              <a:spcBef>
                <a:spcPts val="0"/>
              </a:spcBef>
              <a:buNone/>
              <a:defRPr sz="11000">
                <a:solidFill>
                  <a:schemeClr val="accent3"/>
                </a:solidFill>
              </a:defRPr>
            </a:lvl8pPr>
            <a:lvl9pPr marL="3175" indent="0">
              <a:spcBef>
                <a:spcPts val="0"/>
              </a:spcBef>
              <a:buNone/>
              <a:defRPr sz="11000">
                <a:solidFill>
                  <a:schemeClr val="accent3"/>
                </a:solidFill>
              </a:defRPr>
            </a:lvl9pPr>
          </a:lstStyle>
          <a:p>
            <a:pPr lvl="0"/>
            <a:r>
              <a:rPr lang="en-US" dirty="0" smtClean="0"/>
              <a:t>XX</a:t>
            </a:r>
          </a:p>
        </p:txBody>
      </p:sp>
      <p:sp>
        <p:nvSpPr>
          <p:cNvPr id="14" name="Text Placeholder 3"/>
          <p:cNvSpPr>
            <a:spLocks noGrp="1"/>
          </p:cNvSpPr>
          <p:nvPr>
            <p:ph type="body" sz="quarter" idx="11"/>
          </p:nvPr>
        </p:nvSpPr>
        <p:spPr>
          <a:xfrm>
            <a:off x="1322412" y="2362200"/>
            <a:ext cx="4387977" cy="1066800"/>
          </a:xfrm>
        </p:spPr>
        <p:txBody>
          <a:bodyPr/>
          <a:lstStyle>
            <a:lvl1pPr marL="3175" indent="0">
              <a:spcBef>
                <a:spcPts val="0"/>
              </a:spcBef>
              <a:buNone/>
              <a:defRPr sz="2400" cap="none" baseline="0">
                <a:solidFill>
                  <a:schemeClr val="accent3"/>
                </a:solidFill>
              </a:defRPr>
            </a:lvl1pPr>
            <a:lvl2pPr marL="3175" indent="0">
              <a:spcBef>
                <a:spcPts val="0"/>
              </a:spcBef>
              <a:buNone/>
              <a:defRPr sz="2000" cap="all" baseline="0">
                <a:solidFill>
                  <a:schemeClr val="accent3"/>
                </a:solidFill>
              </a:defRPr>
            </a:lvl2pPr>
            <a:lvl3pPr marL="3175" indent="0">
              <a:spcBef>
                <a:spcPts val="0"/>
              </a:spcBef>
              <a:buNone/>
              <a:defRPr sz="2000" cap="all" baseline="0">
                <a:solidFill>
                  <a:schemeClr val="accent3"/>
                </a:solidFill>
              </a:defRPr>
            </a:lvl3pPr>
            <a:lvl4pPr marL="3175" indent="0">
              <a:spcBef>
                <a:spcPts val="0"/>
              </a:spcBef>
              <a:buNone/>
              <a:defRPr sz="2000" cap="all" baseline="0">
                <a:solidFill>
                  <a:schemeClr val="accent3"/>
                </a:solidFill>
              </a:defRPr>
            </a:lvl4pPr>
            <a:lvl5pPr marL="3175" indent="0">
              <a:spcBef>
                <a:spcPts val="0"/>
              </a:spcBef>
              <a:buNone/>
              <a:defRPr sz="2000" cap="all" baseline="0">
                <a:solidFill>
                  <a:schemeClr val="accent3"/>
                </a:solidFill>
              </a:defRPr>
            </a:lvl5pPr>
            <a:lvl6pPr marL="3175" indent="0">
              <a:spcBef>
                <a:spcPts val="0"/>
              </a:spcBef>
              <a:buNone/>
              <a:defRPr sz="2000" cap="all" baseline="0">
                <a:solidFill>
                  <a:schemeClr val="accent3"/>
                </a:solidFill>
              </a:defRPr>
            </a:lvl6pPr>
            <a:lvl7pPr marL="3175" indent="0">
              <a:spcBef>
                <a:spcPts val="0"/>
              </a:spcBef>
              <a:buNone/>
              <a:defRPr sz="2000" cap="all" baseline="0">
                <a:solidFill>
                  <a:schemeClr val="accent3"/>
                </a:solidFill>
              </a:defRPr>
            </a:lvl7pPr>
            <a:lvl8pPr marL="3175" indent="0">
              <a:spcBef>
                <a:spcPts val="0"/>
              </a:spcBef>
              <a:buNone/>
              <a:defRPr sz="2000" cap="all" baseline="0">
                <a:solidFill>
                  <a:schemeClr val="accent3"/>
                </a:solidFill>
              </a:defRPr>
            </a:lvl8pPr>
            <a:lvl9pPr marL="3175" indent="0">
              <a:spcBef>
                <a:spcPts val="0"/>
              </a:spcBef>
              <a:buNone/>
              <a:defRPr sz="2000" cap="all" baseline="0">
                <a:solidFill>
                  <a:schemeClr val="accent3"/>
                </a:solidFill>
              </a:defRPr>
            </a:lvl9pPr>
          </a:lstStyle>
          <a:p>
            <a:pPr lvl="0"/>
            <a:r>
              <a:rPr lang="en-US" smtClean="0"/>
              <a:t>Click to edit Master text styles</a:t>
            </a:r>
          </a:p>
        </p:txBody>
      </p:sp>
      <p:grpSp>
        <p:nvGrpSpPr>
          <p:cNvPr id="15" name="Group 14"/>
          <p:cNvGrpSpPr/>
          <p:nvPr/>
        </p:nvGrpSpPr>
        <p:grpSpPr>
          <a:xfrm>
            <a:off x="617878" y="6446044"/>
            <a:ext cx="1099793" cy="173355"/>
            <a:chOff x="-84138" y="5622925"/>
            <a:chExt cx="4330701" cy="682626"/>
          </a:xfrm>
        </p:grpSpPr>
        <p:sp>
          <p:nvSpPr>
            <p:cNvPr id="1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849220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Metric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617878" y="6446044"/>
            <a:ext cx="1099793" cy="173355"/>
            <a:chOff x="-84138" y="5622925"/>
            <a:chExt cx="4330701" cy="682626"/>
          </a:xfrm>
          <a:solidFill>
            <a:srgbClr val="FFFFFF"/>
          </a:solidFill>
        </p:grpSpPr>
        <p:sp>
          <p:nvSpPr>
            <p:cNvPr id="1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 Placeholder 3"/>
          <p:cNvSpPr>
            <a:spLocks noGrp="1"/>
          </p:cNvSpPr>
          <p:nvPr>
            <p:ph type="body" sz="quarter" idx="10" hasCustomPrompt="1"/>
          </p:nvPr>
        </p:nvSpPr>
        <p:spPr>
          <a:xfrm>
            <a:off x="6703854" y="2209800"/>
            <a:ext cx="4387977" cy="1676400"/>
          </a:xfrm>
        </p:spPr>
        <p:txBody>
          <a:bodyPr anchor="b"/>
          <a:lstStyle>
            <a:lvl1pPr marL="3175" indent="0">
              <a:spcBef>
                <a:spcPts val="0"/>
              </a:spcBef>
              <a:buNone/>
              <a:defRPr sz="11000">
                <a:solidFill>
                  <a:schemeClr val="bg1"/>
                </a:solidFill>
              </a:defRPr>
            </a:lvl1pPr>
            <a:lvl2pPr marL="3175" indent="0">
              <a:spcBef>
                <a:spcPts val="0"/>
              </a:spcBef>
              <a:buNone/>
              <a:defRPr sz="11000">
                <a:solidFill>
                  <a:schemeClr val="bg1"/>
                </a:solidFill>
              </a:defRPr>
            </a:lvl2pPr>
            <a:lvl3pPr marL="3175" indent="0">
              <a:spcBef>
                <a:spcPts val="0"/>
              </a:spcBef>
              <a:buNone/>
              <a:defRPr sz="11000">
                <a:solidFill>
                  <a:schemeClr val="bg1"/>
                </a:solidFill>
              </a:defRPr>
            </a:lvl3pPr>
            <a:lvl4pPr marL="3175" indent="0">
              <a:spcBef>
                <a:spcPts val="0"/>
              </a:spcBef>
              <a:buNone/>
              <a:defRPr sz="11000">
                <a:solidFill>
                  <a:schemeClr val="bg1"/>
                </a:solidFill>
              </a:defRPr>
            </a:lvl4pPr>
            <a:lvl5pPr marL="3175" indent="0">
              <a:spcBef>
                <a:spcPts val="0"/>
              </a:spcBef>
              <a:buNone/>
              <a:defRPr sz="11000">
                <a:solidFill>
                  <a:schemeClr val="bg1"/>
                </a:solidFill>
              </a:defRPr>
            </a:lvl5pPr>
            <a:lvl6pPr marL="3175" indent="0">
              <a:spcBef>
                <a:spcPts val="0"/>
              </a:spcBef>
              <a:buNone/>
              <a:defRPr sz="11000">
                <a:solidFill>
                  <a:schemeClr val="bg1"/>
                </a:solidFill>
              </a:defRPr>
            </a:lvl6pPr>
            <a:lvl7pPr marL="3175" indent="0">
              <a:spcBef>
                <a:spcPts val="0"/>
              </a:spcBef>
              <a:buNone/>
              <a:defRPr sz="11000">
                <a:solidFill>
                  <a:schemeClr val="bg1"/>
                </a:solidFill>
              </a:defRPr>
            </a:lvl7pPr>
            <a:lvl8pPr marL="3175" indent="0">
              <a:spcBef>
                <a:spcPts val="0"/>
              </a:spcBef>
              <a:buNone/>
              <a:defRPr sz="11000">
                <a:solidFill>
                  <a:schemeClr val="bg1"/>
                </a:solidFill>
              </a:defRPr>
            </a:lvl8pPr>
            <a:lvl9pPr marL="3175" indent="0">
              <a:spcBef>
                <a:spcPts val="0"/>
              </a:spcBef>
              <a:buNone/>
              <a:defRPr sz="11000">
                <a:solidFill>
                  <a:schemeClr val="bg1"/>
                </a:solidFill>
              </a:defRPr>
            </a:lvl9pPr>
          </a:lstStyle>
          <a:p>
            <a:pPr lvl="0"/>
            <a:r>
              <a:rPr lang="en-US" dirty="0" smtClean="0"/>
              <a:t>XX</a:t>
            </a:r>
          </a:p>
        </p:txBody>
      </p:sp>
      <p:sp>
        <p:nvSpPr>
          <p:cNvPr id="14" name="Text Placeholder 3"/>
          <p:cNvSpPr>
            <a:spLocks noGrp="1"/>
          </p:cNvSpPr>
          <p:nvPr>
            <p:ph type="body" sz="quarter" idx="11"/>
          </p:nvPr>
        </p:nvSpPr>
        <p:spPr>
          <a:xfrm>
            <a:off x="6703854" y="3886200"/>
            <a:ext cx="4387977" cy="1066800"/>
          </a:xfrm>
        </p:spPr>
        <p:txBody>
          <a:bodyPr/>
          <a:lstStyle>
            <a:lvl1pPr marL="3175" indent="0">
              <a:spcBef>
                <a:spcPts val="0"/>
              </a:spcBef>
              <a:buNone/>
              <a:defRPr sz="2400" cap="none" baseline="0">
                <a:solidFill>
                  <a:schemeClr val="bg1"/>
                </a:solidFill>
              </a:defRPr>
            </a:lvl1pPr>
            <a:lvl2pPr marL="3175" indent="0">
              <a:spcBef>
                <a:spcPts val="0"/>
              </a:spcBef>
              <a:buNone/>
              <a:defRPr sz="2400" cap="none" baseline="0">
                <a:solidFill>
                  <a:schemeClr val="bg1"/>
                </a:solidFill>
              </a:defRPr>
            </a:lvl2pPr>
            <a:lvl3pPr marL="3175" indent="0">
              <a:spcBef>
                <a:spcPts val="0"/>
              </a:spcBef>
              <a:buNone/>
              <a:defRPr sz="2000" cap="all" baseline="0">
                <a:solidFill>
                  <a:schemeClr val="bg1"/>
                </a:solidFill>
              </a:defRPr>
            </a:lvl3pPr>
            <a:lvl4pPr marL="3175" indent="0">
              <a:spcBef>
                <a:spcPts val="0"/>
              </a:spcBef>
              <a:buNone/>
              <a:defRPr sz="2000" cap="all" baseline="0">
                <a:solidFill>
                  <a:schemeClr val="bg1"/>
                </a:solidFill>
              </a:defRPr>
            </a:lvl4pPr>
            <a:lvl5pPr marL="3175" indent="0">
              <a:spcBef>
                <a:spcPts val="0"/>
              </a:spcBef>
              <a:buNone/>
              <a:defRPr sz="2000" cap="all" baseline="0">
                <a:solidFill>
                  <a:schemeClr val="bg1"/>
                </a:solidFill>
              </a:defRPr>
            </a:lvl5pPr>
            <a:lvl6pPr marL="3175" indent="0">
              <a:spcBef>
                <a:spcPts val="0"/>
              </a:spcBef>
              <a:buNone/>
              <a:defRPr sz="2000" cap="all" baseline="0">
                <a:solidFill>
                  <a:schemeClr val="bg1"/>
                </a:solidFill>
              </a:defRPr>
            </a:lvl6pPr>
            <a:lvl7pPr marL="3175" indent="0">
              <a:spcBef>
                <a:spcPts val="0"/>
              </a:spcBef>
              <a:buNone/>
              <a:defRPr sz="2000" cap="all" baseline="0">
                <a:solidFill>
                  <a:schemeClr val="bg1"/>
                </a:solidFill>
              </a:defRPr>
            </a:lvl7pPr>
            <a:lvl8pPr marL="3175" indent="0">
              <a:spcBef>
                <a:spcPts val="0"/>
              </a:spcBef>
              <a:buNone/>
              <a:defRPr sz="2000" cap="all" baseline="0">
                <a:solidFill>
                  <a:schemeClr val="bg1"/>
                </a:solidFill>
              </a:defRPr>
            </a:lvl8pPr>
            <a:lvl9pPr marL="3175" indent="0">
              <a:spcBef>
                <a:spcPts val="0"/>
              </a:spcBef>
              <a:buNone/>
              <a:defRPr sz="2000" cap="all" baseline="0">
                <a:solidFill>
                  <a:schemeClr val="bg1"/>
                </a:solidFill>
              </a:defRPr>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119686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 Id="rId3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209212" y="5408767"/>
            <a:ext cx="1979613" cy="1454097"/>
          </a:xfrm>
          <a:prstGeom prst="rect">
            <a:avLst/>
          </a:prstGeom>
        </p:spPr>
      </p:pic>
      <p:grpSp>
        <p:nvGrpSpPr>
          <p:cNvPr id="21" name="Group 20"/>
          <p:cNvGrpSpPr/>
          <p:nvPr/>
        </p:nvGrpSpPr>
        <p:grpSpPr>
          <a:xfrm>
            <a:off x="617878" y="6446044"/>
            <a:ext cx="1099793" cy="173355"/>
            <a:chOff x="-84138" y="5622925"/>
            <a:chExt cx="4330701" cy="682626"/>
          </a:xfrm>
        </p:grpSpPr>
        <p:sp>
          <p:nvSpPr>
            <p:cNvPr id="22" name="Freeform 6"/>
            <p:cNvSpPr>
              <a:spLocks/>
            </p:cNvSpPr>
            <p:nvPr userDrawn="1"/>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
            <p:cNvSpPr>
              <a:spLocks/>
            </p:cNvSpPr>
            <p:nvPr userDrawn="1"/>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noEditPoints="1"/>
            </p:cNvSpPr>
            <p:nvPr userDrawn="1"/>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noEditPoints="1"/>
            </p:cNvSpPr>
            <p:nvPr userDrawn="1"/>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p:cNvSpPr>
              <a:spLocks/>
            </p:cNvSpPr>
            <p:nvPr userDrawn="1"/>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p:cNvSpPr>
              <a:spLocks noEditPoints="1"/>
            </p:cNvSpPr>
            <p:nvPr userDrawn="1"/>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p:cNvSpPr>
              <a:spLocks noEditPoints="1"/>
            </p:cNvSpPr>
            <p:nvPr userDrawn="1"/>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441" y="330200"/>
            <a:ext cx="10969943" cy="812800"/>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441" y="1371600"/>
            <a:ext cx="10969943" cy="46482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071516" y="6883401"/>
            <a:ext cx="1117309" cy="133350"/>
          </a:xfrm>
          <a:prstGeom prst="rect">
            <a:avLst/>
          </a:prstGeom>
        </p:spPr>
        <p:txBody>
          <a:bodyPr vert="horz" lIns="0" tIns="0" rIns="0" bIns="0" rtlCol="0" anchor="ctr"/>
          <a:lstStyle>
            <a:lvl1pPr algn="r">
              <a:defRPr sz="8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5105161" y="6464301"/>
            <a:ext cx="5180251" cy="149224"/>
          </a:xfrm>
          <a:prstGeom prst="rect">
            <a:avLst/>
          </a:prstGeom>
        </p:spPr>
        <p:txBody>
          <a:bodyPr vert="horz" lIns="0" tIns="0" rIns="0" bIns="0" rtlCol="0" anchor="ctr"/>
          <a:lstStyle>
            <a:lvl1pPr algn="r">
              <a:defRPr sz="1000">
                <a:solidFill>
                  <a:schemeClr val="tx1">
                    <a:tint val="75000"/>
                  </a:schemeClr>
                </a:solidFill>
              </a:defRPr>
            </a:lvl1pPr>
          </a:lstStyle>
          <a:p>
            <a:r>
              <a:rPr lang="en-US" smtClean="0"/>
              <a:t>CONFIDENTIAL</a:t>
            </a:r>
            <a:endParaRPr lang="en-US" dirty="0"/>
          </a:p>
        </p:txBody>
      </p:sp>
      <p:sp>
        <p:nvSpPr>
          <p:cNvPr id="6" name="Slide Number Placeholder 5"/>
          <p:cNvSpPr>
            <a:spLocks noGrp="1"/>
          </p:cNvSpPr>
          <p:nvPr>
            <p:ph type="sldNum" sz="quarter" idx="4"/>
          </p:nvPr>
        </p:nvSpPr>
        <p:spPr>
          <a:xfrm>
            <a:off x="11597326" y="6464301"/>
            <a:ext cx="450733" cy="149224"/>
          </a:xfrm>
          <a:prstGeom prst="rect">
            <a:avLst/>
          </a:prstGeom>
        </p:spPr>
        <p:txBody>
          <a:bodyPr vert="horz" lIns="0" tIns="0" rIns="0" bIns="0" rtlCol="0" anchor="ctr"/>
          <a:lstStyle>
            <a:lvl1pPr algn="ctr">
              <a:defRPr sz="1000">
                <a:solidFill>
                  <a:schemeClr val="bg1"/>
                </a:solidFill>
              </a:defRPr>
            </a:lvl1pPr>
          </a:lstStyle>
          <a:p>
            <a:fld id="{6EA6D8CF-3CDE-4807-BCD2-C9F2B831AAA5}" type="slidenum">
              <a:rPr lang="en-US" smtClean="0"/>
              <a:pPr/>
              <a:t>‹#›</a:t>
            </a:fld>
            <a:endParaRPr lang="en-US" dirty="0"/>
          </a:p>
        </p:txBody>
      </p:sp>
    </p:spTree>
    <p:extLst>
      <p:ext uri="{BB962C8B-B14F-4D97-AF65-F5344CB8AC3E}">
        <p14:creationId xmlns:p14="http://schemas.microsoft.com/office/powerpoint/2010/main" val="28417827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8" r:id="rId4"/>
    <p:sldLayoutId id="2147483689" r:id="rId5"/>
    <p:sldLayoutId id="2147483700" r:id="rId6"/>
    <p:sldLayoutId id="2147483701" r:id="rId7"/>
    <p:sldLayoutId id="2147483702" r:id="rId8"/>
    <p:sldLayoutId id="2147483703" r:id="rId9"/>
    <p:sldLayoutId id="2147483704" r:id="rId10"/>
    <p:sldLayoutId id="2147483690" r:id="rId11"/>
    <p:sldLayoutId id="2147483691" r:id="rId12"/>
    <p:sldLayoutId id="2147483692" r:id="rId13"/>
    <p:sldLayoutId id="2147483699" r:id="rId14"/>
    <p:sldLayoutId id="2147483693" r:id="rId15"/>
    <p:sldLayoutId id="2147483694" r:id="rId16"/>
    <p:sldLayoutId id="2147483695" r:id="rId17"/>
    <p:sldLayoutId id="2147483705" r:id="rId18"/>
    <p:sldLayoutId id="2147483706" r:id="rId19"/>
    <p:sldLayoutId id="2147483709" r:id="rId20"/>
    <p:sldLayoutId id="2147483708" r:id="rId21"/>
    <p:sldLayoutId id="2147483710" r:id="rId22"/>
    <p:sldLayoutId id="2147483711" r:id="rId23"/>
    <p:sldLayoutId id="2147483712" r:id="rId24"/>
    <p:sldLayoutId id="2147483696" r:id="rId25"/>
    <p:sldLayoutId id="2147483697" r:id="rId26"/>
    <p:sldLayoutId id="2147483713" r:id="rId27"/>
    <p:sldLayoutId id="2147483714" r:id="rId28"/>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www.vmware.com/content/dam/digitalmarketing/vmware/en/pdf/techpaper/bigdata-perf-vsphere6.pdf" TargetMode="External"/><Relationship Id="rId4" Type="http://schemas.openxmlformats.org/officeDocument/2006/relationships/comments" Target="../comments/comment1.xm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3" Type="http://schemas.openxmlformats.org/officeDocument/2006/relationships/hyperlink" Target="http://www.vmware.com/big-data" TargetMode="External"/><Relationship Id="rId4" Type="http://schemas.openxmlformats.org/officeDocument/2006/relationships/hyperlink" Target="http://www.vmware.com/content/dam/digitalmarketing/vmware/en/pdf/techpaper/bigdata-perf-vsphere6.pdf" TargetMode="External"/><Relationship Id="rId5" Type="http://schemas.openxmlformats.org/officeDocument/2006/relationships/hyperlink" Target="http://www.vmware.com/resources/techresources/10452" TargetMode="External"/><Relationship Id="rId6" Type="http://schemas.openxmlformats.org/officeDocument/2006/relationships/hyperlink" Target="http://www.vmware.com/resources/techresources/10360" TargetMode="External"/><Relationship Id="rId7" Type="http://schemas.openxmlformats.org/officeDocument/2006/relationships/hyperlink" Target="http://vmware.com/files/pdf/VMW-Hadoop-Performance-vSphere5.pdf" TargetMode="External"/><Relationship Id="rId8" Type="http://schemas.openxmlformats.org/officeDocument/2006/relationships/hyperlink" Target="http://www.vmware.com/files/pdf/Hadoop-Virtualization-Extensions-on-VMware-vSphere-5.pdf" TargetMode="External"/><Relationship Id="rId9" Type="http://schemas.openxmlformats.org/officeDocument/2006/relationships/hyperlink" Target="http://vmware.com/files/pdf/Apache-Hadoop-VMware-HA-solution.pdf" TargetMode="External"/><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6.png"/><Relationship Id="rId1" Type="http://schemas.openxmlformats.org/officeDocument/2006/relationships/tags" Target="../tags/tag2.xml"/><Relationship Id="rId2"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6.png"/><Relationship Id="rId1" Type="http://schemas.openxmlformats.org/officeDocument/2006/relationships/tags" Target="../tags/tag3.xml"/><Relationship Id="rId2"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6.png"/><Relationship Id="rId1" Type="http://schemas.openxmlformats.org/officeDocument/2006/relationships/tags" Target="../tags/tag4.xml"/><Relationship Id="rId2"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github.com/SparkTC/spark-ben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412" y="152400"/>
            <a:ext cx="10258928" cy="1097280"/>
          </a:xfrm>
        </p:spPr>
        <p:txBody>
          <a:bodyPr/>
          <a:lstStyle/>
          <a:p>
            <a:r>
              <a:rPr lang="en-US" dirty="0" smtClean="0"/>
              <a:t>Virtualizing Big Data/Hadoop Workloads on vSphere</a:t>
            </a:r>
            <a:endParaRPr lang="en-US" dirty="0"/>
          </a:p>
        </p:txBody>
      </p:sp>
      <p:sp>
        <p:nvSpPr>
          <p:cNvPr id="4" name="Subtitle 3"/>
          <p:cNvSpPr>
            <a:spLocks noGrp="1"/>
          </p:cNvSpPr>
          <p:nvPr>
            <p:ph type="subTitle" idx="1"/>
          </p:nvPr>
        </p:nvSpPr>
        <p:spPr>
          <a:xfrm>
            <a:off x="1903412" y="1676400"/>
            <a:ext cx="8686800" cy="1981200"/>
          </a:xfrm>
        </p:spPr>
        <p:txBody>
          <a:bodyPr/>
          <a:lstStyle/>
          <a:p>
            <a:pPr>
              <a:spcBef>
                <a:spcPts val="0"/>
              </a:spcBef>
            </a:pPr>
            <a:endParaRPr lang="en-US" dirty="0"/>
          </a:p>
          <a:p>
            <a:pPr>
              <a:spcBef>
                <a:spcPts val="0"/>
              </a:spcBef>
            </a:pPr>
            <a:r>
              <a:rPr lang="en-US" dirty="0" smtClean="0"/>
              <a:t> </a:t>
            </a:r>
          </a:p>
          <a:p>
            <a:pPr>
              <a:spcBef>
                <a:spcPts val="0"/>
              </a:spcBef>
            </a:pPr>
            <a:endParaRPr lang="en-US" dirty="0" smtClean="0"/>
          </a:p>
          <a:p>
            <a:pPr>
              <a:spcBef>
                <a:spcPts val="0"/>
              </a:spcBef>
            </a:pPr>
            <a:r>
              <a:rPr lang="en-US" sz="2000" dirty="0" smtClean="0"/>
              <a:t>Justin Murray, </a:t>
            </a:r>
          </a:p>
          <a:p>
            <a:pPr>
              <a:spcBef>
                <a:spcPts val="0"/>
              </a:spcBef>
            </a:pPr>
            <a:r>
              <a:rPr lang="en-US" sz="2000" dirty="0" smtClean="0"/>
              <a:t>Technical Marketing, Big Data </a:t>
            </a:r>
          </a:p>
          <a:p>
            <a:pPr>
              <a:spcBef>
                <a:spcPts val="0"/>
              </a:spcBef>
            </a:pPr>
            <a:r>
              <a:rPr lang="en-US" sz="2000" dirty="0" smtClean="0"/>
              <a:t>VMware</a:t>
            </a:r>
          </a:p>
          <a:p>
            <a:pPr>
              <a:spcBef>
                <a:spcPts val="0"/>
              </a:spcBef>
            </a:pPr>
            <a:endParaRPr lang="en-US" dirty="0"/>
          </a:p>
          <a:p>
            <a:pPr>
              <a:spcBef>
                <a:spcPts val="0"/>
              </a:spcBef>
            </a:pPr>
            <a:endParaRPr lang="en-US" dirty="0" smtClean="0"/>
          </a:p>
          <a:p>
            <a:pPr>
              <a:spcBef>
                <a:spcPts val="0"/>
              </a:spcBef>
            </a:pPr>
            <a:endParaRPr lang="en-US" dirty="0"/>
          </a:p>
          <a:p>
            <a:r>
              <a:rPr lang="en-US" dirty="0" smtClean="0"/>
              <a:t> </a:t>
            </a:r>
            <a:endParaRPr lang="en-US" dirty="0"/>
          </a:p>
        </p:txBody>
      </p:sp>
    </p:spTree>
    <p:extLst>
      <p:ext uri="{BB962C8B-B14F-4D97-AF65-F5344CB8AC3E}">
        <p14:creationId xmlns:p14="http://schemas.microsoft.com/office/powerpoint/2010/main" val="3783297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Support Vector Machine Performance</a:t>
            </a:r>
            <a:endParaRPr lang="en-US" dirty="0"/>
          </a:p>
        </p:txBody>
      </p:sp>
      <p:sp>
        <p:nvSpPr>
          <p:cNvPr id="3" name="Footer Placeholder 2"/>
          <p:cNvSpPr>
            <a:spLocks noGrp="1"/>
          </p:cNvSpPr>
          <p:nvPr>
            <p:ph type="ftr" sz="quarter" idx="11"/>
          </p:nvPr>
        </p:nvSpPr>
        <p:spPr/>
        <p:txBody>
          <a:bodyPr/>
          <a:lstStyle/>
          <a:p>
            <a:r>
              <a:rPr lang="en-US" smtClean="0"/>
              <a:t>CONFIDENTIAL</a:t>
            </a:r>
            <a:endParaRPr lang="en-US"/>
          </a:p>
        </p:txBody>
      </p:sp>
      <p:sp>
        <p:nvSpPr>
          <p:cNvPr id="4" name="Slide Number Placeholder 3"/>
          <p:cNvSpPr>
            <a:spLocks noGrp="1"/>
          </p:cNvSpPr>
          <p:nvPr>
            <p:ph type="sldNum" sz="quarter" idx="12"/>
          </p:nvPr>
        </p:nvSpPr>
        <p:spPr/>
        <p:txBody>
          <a:bodyPr/>
          <a:lstStyle/>
          <a:p>
            <a:fld id="{6EA6D8CF-3CDE-4807-BCD2-C9F2B831AAA5}" type="slidenum">
              <a:rPr lang="en-US" smtClean="0"/>
              <a:t>10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418" y="1384833"/>
            <a:ext cx="7806942" cy="4064973"/>
          </a:xfrm>
          <a:prstGeom prst="rect">
            <a:avLst/>
          </a:prstGeom>
        </p:spPr>
      </p:pic>
    </p:spTree>
    <p:extLst>
      <p:ext uri="{BB962C8B-B14F-4D97-AF65-F5344CB8AC3E}">
        <p14:creationId xmlns:p14="http://schemas.microsoft.com/office/powerpoint/2010/main" val="1337979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3"/>
        <p:cNvGrpSpPr/>
        <p:nvPr/>
      </p:nvGrpSpPr>
      <p:grpSpPr>
        <a:xfrm>
          <a:off x="0" y="0"/>
          <a:ext cx="0" cy="0"/>
          <a:chOff x="0" y="0"/>
          <a:chExt cx="0" cy="0"/>
        </a:xfrm>
      </p:grpSpPr>
      <p:sp>
        <p:nvSpPr>
          <p:cNvPr id="2574" name="Shape 2574"/>
          <p:cNvSpPr txBox="1">
            <a:spLocks noGrp="1"/>
          </p:cNvSpPr>
          <p:nvPr>
            <p:ph type="title"/>
          </p:nvPr>
        </p:nvSpPr>
        <p:spPr>
          <a:xfrm>
            <a:off x="609441" y="331013"/>
            <a:ext cx="10969943" cy="812587"/>
          </a:xfrm>
          <a:prstGeom prst="rect">
            <a:avLst/>
          </a:prstGeom>
          <a:noFill/>
          <a:ln>
            <a:noFill/>
          </a:ln>
        </p:spPr>
        <p:txBody>
          <a:bodyPr vert="horz" lIns="121868" tIns="121868" rIns="121868" bIns="121868" rtlCol="0" anchor="b" anchorCtr="0">
            <a:noAutofit/>
          </a:bodyPr>
          <a:lstStyle/>
          <a:p>
            <a:pPr>
              <a:spcBef>
                <a:spcPts val="0"/>
              </a:spcBef>
              <a:buClr>
                <a:schemeClr val="accent6"/>
              </a:buClr>
              <a:buSzPct val="25000"/>
            </a:pPr>
            <a:r>
              <a:rPr lang="en-US" sz="2799">
                <a:latin typeface="Arial"/>
                <a:ea typeface="Arial"/>
                <a:cs typeface="Arial"/>
                <a:sym typeface="Arial"/>
              </a:rPr>
              <a:t>Results - Spark</a:t>
            </a:r>
          </a:p>
        </p:txBody>
      </p:sp>
      <p:sp>
        <p:nvSpPr>
          <p:cNvPr id="2575" name="Shape 2575"/>
          <p:cNvSpPr txBox="1">
            <a:spLocks noGrp="1"/>
          </p:cNvSpPr>
          <p:nvPr>
            <p:ph type="body" idx="1"/>
          </p:nvPr>
        </p:nvSpPr>
        <p:spPr>
          <a:xfrm>
            <a:off x="609441" y="1372136"/>
            <a:ext cx="10969943" cy="4646990"/>
          </a:xfrm>
          <a:prstGeom prst="rect">
            <a:avLst/>
          </a:prstGeom>
          <a:noFill/>
          <a:ln>
            <a:noFill/>
          </a:ln>
        </p:spPr>
        <p:txBody>
          <a:bodyPr vert="horz" lIns="121868" tIns="121868" rIns="121868" bIns="121868" rtlCol="0" anchor="t" anchorCtr="0">
            <a:noAutofit/>
          </a:bodyPr>
          <a:lstStyle/>
          <a:p>
            <a:pPr marL="227654" indent="-24503">
              <a:buClr>
                <a:srgbClr val="A8A8AB"/>
              </a:buClr>
              <a:buFont typeface="Arial"/>
              <a:buChar char="•"/>
            </a:pPr>
            <a:r>
              <a:rPr lang="en-US" sz="2799" dirty="0">
                <a:solidFill>
                  <a:srgbClr val="545357"/>
                </a:solidFill>
                <a:latin typeface="Arial"/>
                <a:ea typeface="Arial"/>
                <a:cs typeface="Arial"/>
                <a:sym typeface="Arial"/>
              </a:rPr>
              <a:t>Support Vector Machines workload, which stayed in memory, ran about 10% faster in virtualized form than on bare metal  </a:t>
            </a:r>
          </a:p>
          <a:p>
            <a:pPr marL="227654" indent="-24503">
              <a:buClr>
                <a:srgbClr val="A8A8AB"/>
              </a:buClr>
              <a:buFont typeface="Arial"/>
              <a:buChar char="•"/>
            </a:pPr>
            <a:endParaRPr lang="en-US" sz="2799" dirty="0"/>
          </a:p>
          <a:p>
            <a:pPr indent="-24503"/>
            <a:r>
              <a:rPr lang="en-US" sz="2799" dirty="0" smtClean="0"/>
              <a:t>Workloads </a:t>
            </a:r>
            <a:r>
              <a:rPr lang="en-US" sz="2799" dirty="0"/>
              <a:t>showed linear scaling from 5 to 10 hosts and as dataset size </a:t>
            </a:r>
            <a:r>
              <a:rPr lang="en-US" sz="2799" dirty="0" smtClean="0"/>
              <a:t>increased</a:t>
            </a:r>
          </a:p>
          <a:p>
            <a:pPr indent="-24503"/>
            <a:endParaRPr lang="en-US" sz="2799" dirty="0"/>
          </a:p>
          <a:p>
            <a:pPr indent="-24503"/>
            <a:r>
              <a:rPr lang="en-US" dirty="0" smtClean="0"/>
              <a:t>“Big </a:t>
            </a:r>
            <a:r>
              <a:rPr lang="en-US" dirty="0"/>
              <a:t>Data Performance on vSphere 6 – Best </a:t>
            </a:r>
            <a:r>
              <a:rPr lang="en-US" dirty="0" smtClean="0"/>
              <a:t>Practices” </a:t>
            </a:r>
            <a:r>
              <a:rPr lang="en-US" sz="1800" dirty="0" smtClean="0">
                <a:hlinkClick r:id="rId3"/>
              </a:rPr>
              <a:t>http</a:t>
            </a:r>
            <a:r>
              <a:rPr lang="en-US" sz="1800" dirty="0">
                <a:hlinkClick r:id="rId3"/>
              </a:rPr>
              <a:t>://</a:t>
            </a:r>
            <a:r>
              <a:rPr lang="en-US" sz="1800" dirty="0" smtClean="0">
                <a:hlinkClick r:id="rId3"/>
              </a:rPr>
              <a:t>www.vmware.com/content/dam/digitalmarketing/vmware/en/pdf/techpaper/bigdata-perf-vsphere6.pdf</a:t>
            </a:r>
            <a:endParaRPr lang="en-US" sz="2799" dirty="0"/>
          </a:p>
          <a:p>
            <a:pPr marL="227654" indent="-24503">
              <a:buClr>
                <a:srgbClr val="A8A8AB"/>
              </a:buClr>
              <a:buFont typeface="Arial"/>
              <a:buChar char="•"/>
            </a:pPr>
            <a:endParaRPr lang="en-US" sz="2799" dirty="0">
              <a:solidFill>
                <a:srgbClr val="545357"/>
              </a:solidFill>
              <a:latin typeface="Arial"/>
              <a:ea typeface="Arial"/>
              <a:cs typeface="Arial"/>
              <a:sym typeface="Arial"/>
            </a:endParaRPr>
          </a:p>
        </p:txBody>
      </p:sp>
      <p:sp>
        <p:nvSpPr>
          <p:cNvPr id="2576" name="Shape 2576"/>
          <p:cNvSpPr txBox="1">
            <a:spLocks noGrp="1"/>
          </p:cNvSpPr>
          <p:nvPr>
            <p:ph type="ftr" idx="11"/>
          </p:nvPr>
        </p:nvSpPr>
        <p:spPr>
          <a:xfrm>
            <a:off x="5105161" y="6463517"/>
            <a:ext cx="5180251" cy="149184"/>
          </a:xfrm>
          <a:prstGeom prst="rect">
            <a:avLst/>
          </a:prstGeom>
          <a:noFill/>
          <a:ln>
            <a:noFill/>
          </a:ln>
        </p:spPr>
        <p:txBody>
          <a:bodyPr vert="horz" lIns="121868" tIns="121868" rIns="121868" bIns="121868" rtlCol="0" anchor="ctr" anchorCtr="0">
            <a:noAutofit/>
          </a:bodyPr>
          <a:lstStyle/>
          <a:p>
            <a:pPr>
              <a:buClr>
                <a:srgbClr val="A3A3A5"/>
              </a:buClr>
              <a:buSzPct val="25000"/>
            </a:pPr>
            <a:r>
              <a:rPr lang="en-US" sz="1066">
                <a:solidFill>
                  <a:srgbClr val="A3A3A5"/>
                </a:solidFill>
                <a:latin typeface="Arial"/>
                <a:ea typeface="Arial"/>
                <a:cs typeface="Arial"/>
                <a:sym typeface="Arial"/>
              </a:rPr>
              <a:t>CONFIDENTIAL</a:t>
            </a:r>
          </a:p>
        </p:txBody>
      </p:sp>
      <p:sp>
        <p:nvSpPr>
          <p:cNvPr id="2577" name="Shape 2577"/>
          <p:cNvSpPr txBox="1">
            <a:spLocks noGrp="1"/>
          </p:cNvSpPr>
          <p:nvPr>
            <p:ph type="sldNum" idx="12"/>
          </p:nvPr>
        </p:nvSpPr>
        <p:spPr>
          <a:xfrm>
            <a:off x="11597325" y="6463517"/>
            <a:ext cx="450731" cy="149184"/>
          </a:xfrm>
          <a:prstGeom prst="rect">
            <a:avLst/>
          </a:prstGeom>
          <a:noFill/>
          <a:ln>
            <a:noFill/>
          </a:ln>
        </p:spPr>
        <p:txBody>
          <a:bodyPr vert="horz" lIns="0" tIns="0" rIns="0" bIns="0" rtlCol="0" anchor="ctr" anchorCtr="0">
            <a:noAutofit/>
          </a:bodyPr>
          <a:lstStyle/>
          <a:p>
            <a:pPr algn="l">
              <a:buClr>
                <a:srgbClr val="000000"/>
              </a:buClr>
              <a:buSzPct val="25000"/>
            </a:pPr>
            <a:fld id="{00000000-1234-1234-1234-123412341234}" type="slidenum">
              <a:rPr lang="en-US" sz="1866">
                <a:solidFill>
                  <a:srgbClr val="000000"/>
                </a:solidFill>
                <a:latin typeface="Arial"/>
                <a:ea typeface="Arial"/>
                <a:cs typeface="Arial"/>
                <a:sym typeface="Arial"/>
              </a:rPr>
              <a:pPr algn="l">
                <a:buClr>
                  <a:srgbClr val="000000"/>
                </a:buClr>
                <a:buSzPct val="25000"/>
              </a:pPr>
              <a:t>11</a:t>
            </a:fld>
            <a:endParaRPr lang="en-US" sz="1866">
              <a:solidFill>
                <a:srgbClr val="000000"/>
              </a:solidFill>
              <a:latin typeface="Arial"/>
              <a:ea typeface="Arial"/>
              <a:cs typeface="Arial"/>
              <a:sym typeface="Arial"/>
            </a:endParaRPr>
          </a:p>
        </p:txBody>
      </p:sp>
    </p:spTree>
    <p:extLst>
      <p:ext uri="{BB962C8B-B14F-4D97-AF65-F5344CB8AC3E}">
        <p14:creationId xmlns:p14="http://schemas.microsoft.com/office/powerpoint/2010/main" val="26652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640" y="303211"/>
            <a:ext cx="10969943" cy="812800"/>
          </a:xfrm>
        </p:spPr>
        <p:txBody>
          <a:bodyPr/>
          <a:lstStyle/>
          <a:p>
            <a:r>
              <a:rPr lang="en-US" dirty="0" smtClean="0"/>
              <a:t>Virtualized Cluster</a:t>
            </a:r>
            <a:endParaRPr lang="en-US" dirty="0"/>
          </a:p>
        </p:txBody>
      </p:sp>
      <p:sp>
        <p:nvSpPr>
          <p:cNvPr id="3" name="Footer Placeholder 2"/>
          <p:cNvSpPr>
            <a:spLocks noGrp="1"/>
          </p:cNvSpPr>
          <p:nvPr>
            <p:ph type="ftr" sz="quarter" idx="11"/>
          </p:nvPr>
        </p:nvSpPr>
        <p:spPr/>
        <p:txBody>
          <a:bodyPr/>
          <a:lstStyle/>
          <a:p>
            <a:r>
              <a:rPr lang="en-US" smtClean="0"/>
              <a:t>CONFIDENTIAL</a:t>
            </a:r>
            <a:endParaRPr lang="en-US"/>
          </a:p>
        </p:txBody>
      </p:sp>
      <p:sp>
        <p:nvSpPr>
          <p:cNvPr id="4" name="Slide Number Placeholder 3"/>
          <p:cNvSpPr>
            <a:spLocks noGrp="1"/>
          </p:cNvSpPr>
          <p:nvPr>
            <p:ph type="sldNum" sz="quarter" idx="12"/>
          </p:nvPr>
        </p:nvSpPr>
        <p:spPr/>
        <p:txBody>
          <a:bodyPr/>
          <a:lstStyle/>
          <a:p>
            <a:fld id="{6EA6D8CF-3CDE-4807-BCD2-C9F2B831AAA5}" type="slidenum">
              <a:rPr lang="en-US" smtClean="0"/>
              <a:t>12</a:t>
            </a:fld>
            <a:endParaRPr lang="en-US"/>
          </a:p>
        </p:txBody>
      </p:sp>
      <p:sp>
        <p:nvSpPr>
          <p:cNvPr id="5" name="TextBox 4"/>
          <p:cNvSpPr txBox="1"/>
          <p:nvPr/>
        </p:nvSpPr>
        <p:spPr>
          <a:xfrm>
            <a:off x="3275012" y="914400"/>
            <a:ext cx="914400" cy="914400"/>
          </a:xfrm>
          <a:prstGeom prst="rect">
            <a:avLst/>
          </a:prstGeom>
          <a:noFill/>
        </p:spPr>
        <p:txBody>
          <a:bodyPr wrap="none" lIns="0" tIns="0" rIns="0" bIns="0" rtlCol="0">
            <a:noAutofit/>
          </a:bodyPr>
          <a:lstStyle/>
          <a:p>
            <a:pPr>
              <a:lnSpc>
                <a:spcPct val="90000"/>
              </a:lnSpc>
            </a:pPr>
            <a:endParaRPr lang="en-US" dirty="0" smtClean="0"/>
          </a:p>
        </p:txBody>
      </p:sp>
      <p:sp>
        <p:nvSpPr>
          <p:cNvPr id="7" name="TextBox 6"/>
          <p:cNvSpPr txBox="1"/>
          <p:nvPr/>
        </p:nvSpPr>
        <p:spPr>
          <a:xfrm>
            <a:off x="6799258" y="4102100"/>
            <a:ext cx="3657599" cy="1219200"/>
          </a:xfrm>
          <a:prstGeom prst="rect">
            <a:avLst/>
          </a:prstGeom>
          <a:noFill/>
          <a:ln>
            <a:solidFill>
              <a:schemeClr val="accent1"/>
            </a:solidFill>
          </a:ln>
        </p:spPr>
        <p:txBody>
          <a:bodyPr wrap="square" lIns="0" tIns="0" rIns="0" bIns="0" rtlCol="0">
            <a:noAutofit/>
          </a:bodyPr>
          <a:lstStyle/>
          <a:p>
            <a:pPr>
              <a:lnSpc>
                <a:spcPct val="90000"/>
              </a:lnSpc>
            </a:pPr>
            <a:endParaRPr lang="en-US" dirty="0" smtClean="0"/>
          </a:p>
        </p:txBody>
      </p:sp>
      <p:cxnSp>
        <p:nvCxnSpPr>
          <p:cNvPr id="10" name="Straight Connector 9"/>
          <p:cNvCxnSpPr/>
          <p:nvPr/>
        </p:nvCxnSpPr>
        <p:spPr>
          <a:xfrm>
            <a:off x="6799258" y="5321300"/>
            <a:ext cx="0" cy="762000"/>
          </a:xfrm>
          <a:prstGeom prst="line">
            <a:avLst/>
          </a:prstGeom>
          <a:ln w="9525">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99258" y="6083300"/>
            <a:ext cx="3657599" cy="0"/>
          </a:xfrm>
          <a:prstGeom prst="line">
            <a:avLst/>
          </a:prstGeom>
          <a:ln w="9525">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0456858" y="5321300"/>
            <a:ext cx="0" cy="762000"/>
          </a:xfrm>
          <a:prstGeom prst="line">
            <a:avLst/>
          </a:prstGeom>
          <a:ln w="9525">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27858" y="5321300"/>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56458" y="5321300"/>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485058" y="5321300"/>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713658" y="5321300"/>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942258" y="5321300"/>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170858" y="5321300"/>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399458" y="5321300"/>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628058" y="5321300"/>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856658" y="5321300"/>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085258" y="5321300"/>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313858" y="5321300"/>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542458" y="4102100"/>
            <a:ext cx="0" cy="19812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771058" y="5321300"/>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999658" y="5321300"/>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228258" y="5321300"/>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628058" y="4102100"/>
            <a:ext cx="0" cy="19812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13658" y="4102100"/>
            <a:ext cx="0" cy="19812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698549" y="4413250"/>
            <a:ext cx="990600" cy="298450"/>
          </a:xfrm>
          <a:prstGeom prst="rect">
            <a:avLst/>
          </a:prstGeom>
          <a:noFill/>
        </p:spPr>
        <p:txBody>
          <a:bodyPr wrap="square" lIns="0" tIns="0" rIns="0" bIns="0" rtlCol="0">
            <a:noAutofit/>
          </a:bodyPr>
          <a:lstStyle/>
          <a:p>
            <a:pPr>
              <a:lnSpc>
                <a:spcPct val="90000"/>
              </a:lnSpc>
            </a:pPr>
            <a:r>
              <a:rPr lang="en-US" dirty="0" smtClean="0"/>
              <a:t>VMs</a:t>
            </a:r>
          </a:p>
        </p:txBody>
      </p:sp>
      <p:sp>
        <p:nvSpPr>
          <p:cNvPr id="39" name="TextBox 38"/>
          <p:cNvSpPr txBox="1"/>
          <p:nvPr/>
        </p:nvSpPr>
        <p:spPr>
          <a:xfrm>
            <a:off x="7771594" y="4406901"/>
            <a:ext cx="882651" cy="914400"/>
          </a:xfrm>
          <a:prstGeom prst="rect">
            <a:avLst/>
          </a:prstGeom>
          <a:noFill/>
        </p:spPr>
        <p:txBody>
          <a:bodyPr wrap="square" lIns="0" tIns="0" rIns="0" bIns="0" rtlCol="0">
            <a:noAutofit/>
          </a:bodyPr>
          <a:lstStyle/>
          <a:p>
            <a:pPr>
              <a:lnSpc>
                <a:spcPct val="90000"/>
              </a:lnSpc>
            </a:pPr>
            <a:r>
              <a:rPr lang="en-US" sz="1400" dirty="0" smtClean="0"/>
              <a:t>DataNode</a:t>
            </a:r>
          </a:p>
          <a:p>
            <a:pPr>
              <a:lnSpc>
                <a:spcPct val="90000"/>
              </a:lnSpc>
            </a:pPr>
            <a:r>
              <a:rPr lang="en-US" sz="1400" dirty="0" smtClean="0"/>
              <a:t>NodeMgr</a:t>
            </a:r>
          </a:p>
        </p:txBody>
      </p:sp>
      <p:sp>
        <p:nvSpPr>
          <p:cNvPr id="40" name="TextBox 39"/>
          <p:cNvSpPr txBox="1"/>
          <p:nvPr/>
        </p:nvSpPr>
        <p:spPr>
          <a:xfrm>
            <a:off x="9649208" y="4406899"/>
            <a:ext cx="820742" cy="730250"/>
          </a:xfrm>
          <a:prstGeom prst="rect">
            <a:avLst/>
          </a:prstGeom>
          <a:noFill/>
        </p:spPr>
        <p:txBody>
          <a:bodyPr wrap="square" lIns="0" tIns="0" rIns="0" bIns="0" rtlCol="0">
            <a:noAutofit/>
          </a:bodyPr>
          <a:lstStyle/>
          <a:p>
            <a:pPr>
              <a:lnSpc>
                <a:spcPct val="90000"/>
              </a:lnSpc>
            </a:pPr>
            <a:r>
              <a:rPr lang="en-US" sz="1400" dirty="0" smtClean="0"/>
              <a:t>DataNode</a:t>
            </a:r>
          </a:p>
          <a:p>
            <a:pPr>
              <a:lnSpc>
                <a:spcPct val="90000"/>
              </a:lnSpc>
            </a:pPr>
            <a:r>
              <a:rPr lang="en-US" sz="1400" dirty="0" smtClean="0"/>
              <a:t>NodeMgr</a:t>
            </a:r>
          </a:p>
        </p:txBody>
      </p:sp>
      <p:sp>
        <p:nvSpPr>
          <p:cNvPr id="41" name="TextBox 40"/>
          <p:cNvSpPr txBox="1"/>
          <p:nvPr/>
        </p:nvSpPr>
        <p:spPr>
          <a:xfrm>
            <a:off x="6875458" y="4413250"/>
            <a:ext cx="990600" cy="914400"/>
          </a:xfrm>
          <a:prstGeom prst="rect">
            <a:avLst/>
          </a:prstGeom>
          <a:noFill/>
        </p:spPr>
        <p:txBody>
          <a:bodyPr wrap="square" lIns="0" tIns="0" rIns="0" bIns="0" rtlCol="0">
            <a:noAutofit/>
          </a:bodyPr>
          <a:lstStyle/>
          <a:p>
            <a:pPr>
              <a:lnSpc>
                <a:spcPct val="90000"/>
              </a:lnSpc>
            </a:pPr>
            <a:r>
              <a:rPr lang="en-US" sz="1400" dirty="0" smtClean="0"/>
              <a:t>DataNode</a:t>
            </a:r>
          </a:p>
          <a:p>
            <a:pPr>
              <a:lnSpc>
                <a:spcPct val="90000"/>
              </a:lnSpc>
            </a:pPr>
            <a:r>
              <a:rPr lang="en-US" sz="1400" dirty="0" smtClean="0"/>
              <a:t>NodeMgr</a:t>
            </a:r>
          </a:p>
        </p:txBody>
      </p:sp>
      <p:sp>
        <p:nvSpPr>
          <p:cNvPr id="42" name="TextBox 41"/>
          <p:cNvSpPr txBox="1"/>
          <p:nvPr/>
        </p:nvSpPr>
        <p:spPr>
          <a:xfrm>
            <a:off x="8722522" y="4406899"/>
            <a:ext cx="811213" cy="914400"/>
          </a:xfrm>
          <a:prstGeom prst="rect">
            <a:avLst/>
          </a:prstGeom>
          <a:noFill/>
        </p:spPr>
        <p:txBody>
          <a:bodyPr wrap="square" lIns="0" tIns="0" rIns="0" bIns="0" rtlCol="0">
            <a:noAutofit/>
          </a:bodyPr>
          <a:lstStyle/>
          <a:p>
            <a:pPr>
              <a:lnSpc>
                <a:spcPct val="90000"/>
              </a:lnSpc>
            </a:pPr>
            <a:r>
              <a:rPr lang="en-US" sz="1400" dirty="0" smtClean="0"/>
              <a:t>DataNode</a:t>
            </a:r>
          </a:p>
          <a:p>
            <a:pPr>
              <a:lnSpc>
                <a:spcPct val="90000"/>
              </a:lnSpc>
            </a:pPr>
            <a:r>
              <a:rPr lang="en-US" sz="1400" dirty="0" smtClean="0"/>
              <a:t>NodeMgr</a:t>
            </a:r>
          </a:p>
        </p:txBody>
      </p:sp>
      <p:sp>
        <p:nvSpPr>
          <p:cNvPr id="43" name="TextBox 42"/>
          <p:cNvSpPr txBox="1"/>
          <p:nvPr/>
        </p:nvSpPr>
        <p:spPr>
          <a:xfrm>
            <a:off x="10698549" y="5437187"/>
            <a:ext cx="990600" cy="298450"/>
          </a:xfrm>
          <a:prstGeom prst="rect">
            <a:avLst/>
          </a:prstGeom>
          <a:noFill/>
        </p:spPr>
        <p:txBody>
          <a:bodyPr wrap="square" lIns="0" tIns="0" rIns="0" bIns="0" rtlCol="0">
            <a:noAutofit/>
          </a:bodyPr>
          <a:lstStyle/>
          <a:p>
            <a:pPr>
              <a:lnSpc>
                <a:spcPct val="90000"/>
              </a:lnSpc>
            </a:pPr>
            <a:r>
              <a:rPr lang="en-US" dirty="0" smtClean="0"/>
              <a:t>Disks</a:t>
            </a:r>
          </a:p>
          <a:p>
            <a:pPr>
              <a:lnSpc>
                <a:spcPct val="90000"/>
              </a:lnSpc>
            </a:pPr>
            <a:endParaRPr lang="en-US" dirty="0" smtClean="0"/>
          </a:p>
        </p:txBody>
      </p:sp>
      <p:sp>
        <p:nvSpPr>
          <p:cNvPr id="46" name="TextBox 45"/>
          <p:cNvSpPr txBox="1"/>
          <p:nvPr/>
        </p:nvSpPr>
        <p:spPr>
          <a:xfrm>
            <a:off x="6778623" y="1106485"/>
            <a:ext cx="3657599" cy="1219200"/>
          </a:xfrm>
          <a:prstGeom prst="rect">
            <a:avLst/>
          </a:prstGeom>
          <a:noFill/>
          <a:ln>
            <a:solidFill>
              <a:schemeClr val="accent1"/>
            </a:solidFill>
          </a:ln>
        </p:spPr>
        <p:txBody>
          <a:bodyPr wrap="square" lIns="0" tIns="0" rIns="0" bIns="0" rtlCol="0">
            <a:noAutofit/>
          </a:bodyPr>
          <a:lstStyle/>
          <a:p>
            <a:pPr>
              <a:lnSpc>
                <a:spcPct val="90000"/>
              </a:lnSpc>
            </a:pPr>
            <a:endParaRPr lang="en-US" dirty="0" smtClean="0"/>
          </a:p>
        </p:txBody>
      </p:sp>
      <p:cxnSp>
        <p:nvCxnSpPr>
          <p:cNvPr id="47" name="Straight Connector 46"/>
          <p:cNvCxnSpPr/>
          <p:nvPr/>
        </p:nvCxnSpPr>
        <p:spPr>
          <a:xfrm>
            <a:off x="6778623" y="2325685"/>
            <a:ext cx="0" cy="762000"/>
          </a:xfrm>
          <a:prstGeom prst="line">
            <a:avLst/>
          </a:prstGeom>
          <a:ln w="9525">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778623" y="3087685"/>
            <a:ext cx="3657599" cy="0"/>
          </a:xfrm>
          <a:prstGeom prst="line">
            <a:avLst/>
          </a:prstGeom>
          <a:ln w="9525">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0436223" y="2325685"/>
            <a:ext cx="0" cy="762000"/>
          </a:xfrm>
          <a:prstGeom prst="line">
            <a:avLst/>
          </a:prstGeom>
          <a:ln w="9525">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07223" y="2325685"/>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235823" y="2325685"/>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464423" y="2325685"/>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693023" y="2325685"/>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921623" y="2325685"/>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150223" y="2325685"/>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378823" y="2325685"/>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607423" y="2325685"/>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836023" y="2325685"/>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064623" y="2325685"/>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9293223" y="2325685"/>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521823" y="1106485"/>
            <a:ext cx="0" cy="19812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750423" y="2325685"/>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9979023" y="2325685"/>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207623" y="2325685"/>
            <a:ext cx="0" cy="7620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607423" y="1106485"/>
            <a:ext cx="0" cy="19812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693023" y="1106485"/>
            <a:ext cx="0" cy="19812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0677914" y="1417635"/>
            <a:ext cx="990600" cy="298450"/>
          </a:xfrm>
          <a:prstGeom prst="rect">
            <a:avLst/>
          </a:prstGeom>
          <a:noFill/>
        </p:spPr>
        <p:txBody>
          <a:bodyPr wrap="square" lIns="0" tIns="0" rIns="0" bIns="0" rtlCol="0">
            <a:noAutofit/>
          </a:bodyPr>
          <a:lstStyle/>
          <a:p>
            <a:pPr>
              <a:lnSpc>
                <a:spcPct val="90000"/>
              </a:lnSpc>
            </a:pPr>
            <a:r>
              <a:rPr lang="en-US" dirty="0" smtClean="0"/>
              <a:t>VMs</a:t>
            </a:r>
          </a:p>
        </p:txBody>
      </p:sp>
      <p:sp>
        <p:nvSpPr>
          <p:cNvPr id="68" name="TextBox 67"/>
          <p:cNvSpPr txBox="1"/>
          <p:nvPr/>
        </p:nvSpPr>
        <p:spPr>
          <a:xfrm>
            <a:off x="7750959" y="1411286"/>
            <a:ext cx="882651" cy="914400"/>
          </a:xfrm>
          <a:prstGeom prst="rect">
            <a:avLst/>
          </a:prstGeom>
          <a:noFill/>
        </p:spPr>
        <p:txBody>
          <a:bodyPr wrap="square" lIns="0" tIns="0" rIns="0" bIns="0" rtlCol="0">
            <a:noAutofit/>
          </a:bodyPr>
          <a:lstStyle/>
          <a:p>
            <a:pPr>
              <a:lnSpc>
                <a:spcPct val="90000"/>
              </a:lnSpc>
            </a:pPr>
            <a:r>
              <a:rPr lang="en-US" sz="1400" dirty="0" smtClean="0"/>
              <a:t>DataNode</a:t>
            </a:r>
          </a:p>
          <a:p>
            <a:pPr>
              <a:lnSpc>
                <a:spcPct val="90000"/>
              </a:lnSpc>
            </a:pPr>
            <a:r>
              <a:rPr lang="en-US" sz="1400" dirty="0" smtClean="0"/>
              <a:t>NodeMgr</a:t>
            </a:r>
          </a:p>
        </p:txBody>
      </p:sp>
      <p:sp>
        <p:nvSpPr>
          <p:cNvPr id="69" name="TextBox 68"/>
          <p:cNvSpPr txBox="1"/>
          <p:nvPr/>
        </p:nvSpPr>
        <p:spPr>
          <a:xfrm>
            <a:off x="9628573" y="1411284"/>
            <a:ext cx="820742" cy="730250"/>
          </a:xfrm>
          <a:prstGeom prst="rect">
            <a:avLst/>
          </a:prstGeom>
          <a:noFill/>
        </p:spPr>
        <p:txBody>
          <a:bodyPr wrap="square" lIns="0" tIns="0" rIns="0" bIns="0" rtlCol="0">
            <a:noAutofit/>
          </a:bodyPr>
          <a:lstStyle/>
          <a:p>
            <a:pPr>
              <a:lnSpc>
                <a:spcPct val="90000"/>
              </a:lnSpc>
            </a:pPr>
            <a:r>
              <a:rPr lang="en-US" sz="1400" dirty="0" smtClean="0"/>
              <a:t>DataNode</a:t>
            </a:r>
          </a:p>
          <a:p>
            <a:pPr>
              <a:lnSpc>
                <a:spcPct val="90000"/>
              </a:lnSpc>
            </a:pPr>
            <a:r>
              <a:rPr lang="en-US" sz="1400" dirty="0" smtClean="0"/>
              <a:t>NodeMgr</a:t>
            </a:r>
          </a:p>
        </p:txBody>
      </p:sp>
      <p:sp>
        <p:nvSpPr>
          <p:cNvPr id="70" name="TextBox 69"/>
          <p:cNvSpPr txBox="1"/>
          <p:nvPr/>
        </p:nvSpPr>
        <p:spPr>
          <a:xfrm>
            <a:off x="6854823" y="1417635"/>
            <a:ext cx="990600" cy="914400"/>
          </a:xfrm>
          <a:prstGeom prst="rect">
            <a:avLst/>
          </a:prstGeom>
          <a:noFill/>
        </p:spPr>
        <p:txBody>
          <a:bodyPr wrap="square" lIns="0" tIns="0" rIns="0" bIns="0" rtlCol="0">
            <a:noAutofit/>
          </a:bodyPr>
          <a:lstStyle/>
          <a:p>
            <a:pPr>
              <a:lnSpc>
                <a:spcPct val="90000"/>
              </a:lnSpc>
            </a:pPr>
            <a:r>
              <a:rPr lang="en-US" sz="1400" dirty="0" smtClean="0"/>
              <a:t>DataNode</a:t>
            </a:r>
          </a:p>
          <a:p>
            <a:pPr>
              <a:lnSpc>
                <a:spcPct val="90000"/>
              </a:lnSpc>
            </a:pPr>
            <a:r>
              <a:rPr lang="en-US" sz="1400" dirty="0" smtClean="0"/>
              <a:t>NodeMgr</a:t>
            </a:r>
          </a:p>
        </p:txBody>
      </p:sp>
      <p:sp>
        <p:nvSpPr>
          <p:cNvPr id="71" name="TextBox 70"/>
          <p:cNvSpPr txBox="1"/>
          <p:nvPr/>
        </p:nvSpPr>
        <p:spPr>
          <a:xfrm>
            <a:off x="8701887" y="1411284"/>
            <a:ext cx="811213" cy="914400"/>
          </a:xfrm>
          <a:prstGeom prst="rect">
            <a:avLst/>
          </a:prstGeom>
          <a:noFill/>
        </p:spPr>
        <p:txBody>
          <a:bodyPr wrap="square" lIns="0" tIns="0" rIns="0" bIns="0" rtlCol="0">
            <a:noAutofit/>
          </a:bodyPr>
          <a:lstStyle/>
          <a:p>
            <a:pPr>
              <a:lnSpc>
                <a:spcPct val="90000"/>
              </a:lnSpc>
            </a:pPr>
            <a:r>
              <a:rPr lang="en-US" sz="1400" dirty="0" smtClean="0"/>
              <a:t>DataNode</a:t>
            </a:r>
          </a:p>
          <a:p>
            <a:pPr>
              <a:lnSpc>
                <a:spcPct val="90000"/>
              </a:lnSpc>
            </a:pPr>
            <a:r>
              <a:rPr lang="en-US" sz="1400" dirty="0" smtClean="0"/>
              <a:t>NodeMgr</a:t>
            </a:r>
          </a:p>
        </p:txBody>
      </p:sp>
      <p:sp>
        <p:nvSpPr>
          <p:cNvPr id="72" name="TextBox 71"/>
          <p:cNvSpPr txBox="1"/>
          <p:nvPr/>
        </p:nvSpPr>
        <p:spPr>
          <a:xfrm>
            <a:off x="10677914" y="2441572"/>
            <a:ext cx="990600" cy="298450"/>
          </a:xfrm>
          <a:prstGeom prst="rect">
            <a:avLst/>
          </a:prstGeom>
          <a:noFill/>
        </p:spPr>
        <p:txBody>
          <a:bodyPr wrap="square" lIns="0" tIns="0" rIns="0" bIns="0" rtlCol="0">
            <a:noAutofit/>
          </a:bodyPr>
          <a:lstStyle/>
          <a:p>
            <a:pPr>
              <a:lnSpc>
                <a:spcPct val="90000"/>
              </a:lnSpc>
            </a:pPr>
            <a:r>
              <a:rPr lang="en-US" dirty="0" smtClean="0"/>
              <a:t>Disks</a:t>
            </a:r>
          </a:p>
          <a:p>
            <a:pPr>
              <a:lnSpc>
                <a:spcPct val="90000"/>
              </a:lnSpc>
            </a:pPr>
            <a:endParaRPr lang="en-US" dirty="0" smtClean="0"/>
          </a:p>
        </p:txBody>
      </p:sp>
      <p:sp>
        <p:nvSpPr>
          <p:cNvPr id="73" name="TextBox 72"/>
          <p:cNvSpPr txBox="1"/>
          <p:nvPr/>
        </p:nvSpPr>
        <p:spPr>
          <a:xfrm>
            <a:off x="5582250" y="1839906"/>
            <a:ext cx="761999" cy="341315"/>
          </a:xfrm>
          <a:prstGeom prst="rect">
            <a:avLst/>
          </a:prstGeom>
          <a:noFill/>
        </p:spPr>
        <p:txBody>
          <a:bodyPr wrap="square" lIns="0" tIns="0" rIns="0" bIns="0" rtlCol="0">
            <a:noAutofit/>
          </a:bodyPr>
          <a:lstStyle/>
          <a:p>
            <a:pPr>
              <a:lnSpc>
                <a:spcPct val="90000"/>
              </a:lnSpc>
            </a:pPr>
            <a:r>
              <a:rPr lang="en-US" dirty="0" smtClean="0"/>
              <a:t>Host 3</a:t>
            </a:r>
          </a:p>
        </p:txBody>
      </p:sp>
      <p:sp>
        <p:nvSpPr>
          <p:cNvPr id="74" name="TextBox 73"/>
          <p:cNvSpPr txBox="1"/>
          <p:nvPr/>
        </p:nvSpPr>
        <p:spPr>
          <a:xfrm>
            <a:off x="5656260" y="4721225"/>
            <a:ext cx="838198" cy="283373"/>
          </a:xfrm>
          <a:prstGeom prst="rect">
            <a:avLst/>
          </a:prstGeom>
          <a:noFill/>
        </p:spPr>
        <p:txBody>
          <a:bodyPr wrap="square" lIns="0" tIns="0" rIns="0" bIns="0" rtlCol="0">
            <a:noAutofit/>
          </a:bodyPr>
          <a:lstStyle/>
          <a:p>
            <a:pPr>
              <a:lnSpc>
                <a:spcPct val="90000"/>
              </a:lnSpc>
            </a:pPr>
            <a:r>
              <a:rPr lang="en-US" dirty="0" smtClean="0"/>
              <a:t>Host 12</a:t>
            </a:r>
          </a:p>
        </p:txBody>
      </p:sp>
      <p:sp>
        <p:nvSpPr>
          <p:cNvPr id="75" name="TextBox 74"/>
          <p:cNvSpPr txBox="1"/>
          <p:nvPr/>
        </p:nvSpPr>
        <p:spPr>
          <a:xfrm>
            <a:off x="5985278" y="3347238"/>
            <a:ext cx="1023534" cy="417515"/>
          </a:xfrm>
          <a:prstGeom prst="rect">
            <a:avLst/>
          </a:prstGeom>
          <a:noFill/>
        </p:spPr>
        <p:txBody>
          <a:bodyPr wrap="square" lIns="0" tIns="0" rIns="0" bIns="0" rtlCol="0">
            <a:noAutofit/>
          </a:bodyPr>
          <a:lstStyle/>
          <a:p>
            <a:pPr>
              <a:lnSpc>
                <a:spcPct val="90000"/>
              </a:lnSpc>
            </a:pPr>
            <a:r>
              <a:rPr lang="en-US" sz="3200" b="1" dirty="0" smtClean="0"/>
              <a:t>...</a:t>
            </a:r>
          </a:p>
        </p:txBody>
      </p:sp>
      <p:sp>
        <p:nvSpPr>
          <p:cNvPr id="76" name="TextBox 75"/>
          <p:cNvSpPr txBox="1"/>
          <p:nvPr/>
        </p:nvSpPr>
        <p:spPr>
          <a:xfrm>
            <a:off x="1567648" y="4232273"/>
            <a:ext cx="3657599" cy="1219200"/>
          </a:xfrm>
          <a:prstGeom prst="rect">
            <a:avLst/>
          </a:prstGeom>
          <a:noFill/>
          <a:ln>
            <a:solidFill>
              <a:schemeClr val="accent1"/>
            </a:solidFill>
          </a:ln>
        </p:spPr>
        <p:txBody>
          <a:bodyPr wrap="square" lIns="0" tIns="0" rIns="0" bIns="0" rtlCol="0">
            <a:noAutofit/>
          </a:bodyPr>
          <a:lstStyle/>
          <a:p>
            <a:pPr>
              <a:lnSpc>
                <a:spcPct val="90000"/>
              </a:lnSpc>
            </a:pPr>
            <a:endParaRPr lang="en-US" dirty="0" smtClean="0"/>
          </a:p>
        </p:txBody>
      </p:sp>
      <p:sp>
        <p:nvSpPr>
          <p:cNvPr id="77" name="TextBox 76"/>
          <p:cNvSpPr txBox="1"/>
          <p:nvPr/>
        </p:nvSpPr>
        <p:spPr>
          <a:xfrm>
            <a:off x="525446" y="4700186"/>
            <a:ext cx="838198" cy="283373"/>
          </a:xfrm>
          <a:prstGeom prst="rect">
            <a:avLst/>
          </a:prstGeom>
          <a:noFill/>
        </p:spPr>
        <p:txBody>
          <a:bodyPr wrap="square" lIns="0" tIns="0" rIns="0" bIns="0" rtlCol="0">
            <a:noAutofit/>
          </a:bodyPr>
          <a:lstStyle/>
          <a:p>
            <a:pPr>
              <a:lnSpc>
                <a:spcPct val="90000"/>
              </a:lnSpc>
            </a:pPr>
            <a:r>
              <a:rPr lang="en-US" dirty="0" smtClean="0"/>
              <a:t>Host 2</a:t>
            </a:r>
          </a:p>
        </p:txBody>
      </p:sp>
      <p:cxnSp>
        <p:nvCxnSpPr>
          <p:cNvPr id="79" name="Straight Connector 78"/>
          <p:cNvCxnSpPr/>
          <p:nvPr/>
        </p:nvCxnSpPr>
        <p:spPr>
          <a:xfrm>
            <a:off x="2513012" y="4232273"/>
            <a:ext cx="0" cy="12192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440896" y="4253311"/>
            <a:ext cx="0" cy="12192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341812" y="4253311"/>
            <a:ext cx="0" cy="12192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1702562" y="4643829"/>
            <a:ext cx="1042202" cy="256389"/>
          </a:xfrm>
          <a:prstGeom prst="rect">
            <a:avLst/>
          </a:prstGeom>
          <a:noFill/>
        </p:spPr>
        <p:txBody>
          <a:bodyPr wrap="square" lIns="0" tIns="0" rIns="0" bIns="0" rtlCol="0">
            <a:noAutofit/>
          </a:bodyPr>
          <a:lstStyle/>
          <a:p>
            <a:pPr>
              <a:lnSpc>
                <a:spcPct val="90000"/>
              </a:lnSpc>
            </a:pPr>
            <a:r>
              <a:rPr lang="en-US" sz="1400" dirty="0" smtClean="0"/>
              <a:t>Master 2</a:t>
            </a:r>
          </a:p>
        </p:txBody>
      </p:sp>
      <p:sp>
        <p:nvSpPr>
          <p:cNvPr id="83" name="TextBox 82"/>
          <p:cNvSpPr txBox="1"/>
          <p:nvPr/>
        </p:nvSpPr>
        <p:spPr>
          <a:xfrm>
            <a:off x="7785882" y="3500423"/>
            <a:ext cx="1487091" cy="220677"/>
          </a:xfrm>
          <a:prstGeom prst="rect">
            <a:avLst/>
          </a:prstGeom>
          <a:noFill/>
        </p:spPr>
        <p:txBody>
          <a:bodyPr wrap="square" lIns="0" tIns="0" rIns="0" bIns="0" rtlCol="0">
            <a:noAutofit/>
          </a:bodyPr>
          <a:lstStyle/>
          <a:p>
            <a:pPr>
              <a:lnSpc>
                <a:spcPct val="90000"/>
              </a:lnSpc>
            </a:pPr>
            <a:r>
              <a:rPr lang="en-US" smtClean="0"/>
              <a:t>Worker nodes</a:t>
            </a:r>
            <a:endParaRPr lang="en-US" dirty="0" smtClean="0"/>
          </a:p>
        </p:txBody>
      </p:sp>
      <p:sp>
        <p:nvSpPr>
          <p:cNvPr id="84" name="TextBox 83"/>
          <p:cNvSpPr txBox="1"/>
          <p:nvPr/>
        </p:nvSpPr>
        <p:spPr>
          <a:xfrm>
            <a:off x="1903412" y="3379767"/>
            <a:ext cx="2133600" cy="201633"/>
          </a:xfrm>
          <a:prstGeom prst="rect">
            <a:avLst/>
          </a:prstGeom>
          <a:noFill/>
        </p:spPr>
        <p:txBody>
          <a:bodyPr wrap="square" lIns="0" tIns="0" rIns="0" bIns="0" rtlCol="0">
            <a:noAutofit/>
          </a:bodyPr>
          <a:lstStyle/>
          <a:p>
            <a:pPr>
              <a:lnSpc>
                <a:spcPct val="90000"/>
              </a:lnSpc>
            </a:pPr>
            <a:r>
              <a:rPr lang="en-US" smtClean="0"/>
              <a:t>Infrastructure nodes</a:t>
            </a:r>
            <a:endParaRPr lang="en-US" dirty="0" smtClean="0"/>
          </a:p>
        </p:txBody>
      </p:sp>
      <p:sp>
        <p:nvSpPr>
          <p:cNvPr id="87" name="TextBox 86"/>
          <p:cNvSpPr txBox="1"/>
          <p:nvPr/>
        </p:nvSpPr>
        <p:spPr>
          <a:xfrm>
            <a:off x="1492418" y="1499784"/>
            <a:ext cx="3657599" cy="1219200"/>
          </a:xfrm>
          <a:prstGeom prst="rect">
            <a:avLst/>
          </a:prstGeom>
          <a:noFill/>
          <a:ln>
            <a:solidFill>
              <a:schemeClr val="accent1"/>
            </a:solidFill>
          </a:ln>
        </p:spPr>
        <p:txBody>
          <a:bodyPr wrap="square" lIns="0" tIns="0" rIns="0" bIns="0" rtlCol="0">
            <a:noAutofit/>
          </a:bodyPr>
          <a:lstStyle/>
          <a:p>
            <a:pPr>
              <a:lnSpc>
                <a:spcPct val="90000"/>
              </a:lnSpc>
            </a:pPr>
            <a:endParaRPr lang="en-US" dirty="0" smtClean="0"/>
          </a:p>
        </p:txBody>
      </p:sp>
      <p:sp>
        <p:nvSpPr>
          <p:cNvPr id="88" name="TextBox 87"/>
          <p:cNvSpPr txBox="1"/>
          <p:nvPr/>
        </p:nvSpPr>
        <p:spPr>
          <a:xfrm>
            <a:off x="450216" y="1967697"/>
            <a:ext cx="838198" cy="283373"/>
          </a:xfrm>
          <a:prstGeom prst="rect">
            <a:avLst/>
          </a:prstGeom>
          <a:noFill/>
        </p:spPr>
        <p:txBody>
          <a:bodyPr wrap="square" lIns="0" tIns="0" rIns="0" bIns="0" rtlCol="0">
            <a:noAutofit/>
          </a:bodyPr>
          <a:lstStyle/>
          <a:p>
            <a:pPr>
              <a:lnSpc>
                <a:spcPct val="90000"/>
              </a:lnSpc>
            </a:pPr>
            <a:r>
              <a:rPr lang="en-US" dirty="0" smtClean="0"/>
              <a:t>Host 1</a:t>
            </a:r>
          </a:p>
        </p:txBody>
      </p:sp>
      <p:cxnSp>
        <p:nvCxnSpPr>
          <p:cNvPr id="89" name="Straight Connector 88"/>
          <p:cNvCxnSpPr/>
          <p:nvPr/>
        </p:nvCxnSpPr>
        <p:spPr>
          <a:xfrm>
            <a:off x="2437782" y="1499784"/>
            <a:ext cx="0" cy="12192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365666" y="1520822"/>
            <a:ext cx="0" cy="12192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266582" y="1520822"/>
            <a:ext cx="0" cy="121920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561084" y="1926000"/>
            <a:ext cx="1042202" cy="256389"/>
          </a:xfrm>
          <a:prstGeom prst="rect">
            <a:avLst/>
          </a:prstGeom>
          <a:noFill/>
        </p:spPr>
        <p:txBody>
          <a:bodyPr wrap="square" lIns="0" tIns="0" rIns="0" bIns="0" rtlCol="0">
            <a:noAutofit/>
          </a:bodyPr>
          <a:lstStyle/>
          <a:p>
            <a:pPr>
              <a:lnSpc>
                <a:spcPct val="90000"/>
              </a:lnSpc>
            </a:pPr>
            <a:r>
              <a:rPr lang="en-US" sz="1400" dirty="0" smtClean="0"/>
              <a:t>Master 1</a:t>
            </a:r>
          </a:p>
        </p:txBody>
      </p:sp>
      <p:sp>
        <p:nvSpPr>
          <p:cNvPr id="99" name="TextBox 98"/>
          <p:cNvSpPr txBox="1"/>
          <p:nvPr/>
        </p:nvSpPr>
        <p:spPr>
          <a:xfrm>
            <a:off x="1585176" y="1920857"/>
            <a:ext cx="1042202" cy="256389"/>
          </a:xfrm>
          <a:prstGeom prst="rect">
            <a:avLst/>
          </a:prstGeom>
          <a:noFill/>
        </p:spPr>
        <p:txBody>
          <a:bodyPr wrap="square" lIns="0" tIns="0" rIns="0" bIns="0" rtlCol="0">
            <a:noAutofit/>
          </a:bodyPr>
          <a:lstStyle/>
          <a:p>
            <a:pPr>
              <a:lnSpc>
                <a:spcPct val="90000"/>
              </a:lnSpc>
            </a:pPr>
            <a:r>
              <a:rPr lang="en-US" sz="1400" dirty="0" smtClean="0"/>
              <a:t>Cloudera Manager</a:t>
            </a:r>
          </a:p>
        </p:txBody>
      </p:sp>
      <p:sp>
        <p:nvSpPr>
          <p:cNvPr id="100" name="TextBox 99"/>
          <p:cNvSpPr txBox="1"/>
          <p:nvPr/>
        </p:nvSpPr>
        <p:spPr>
          <a:xfrm>
            <a:off x="3555261" y="1916494"/>
            <a:ext cx="1042202" cy="225211"/>
          </a:xfrm>
          <a:prstGeom prst="rect">
            <a:avLst/>
          </a:prstGeom>
          <a:noFill/>
        </p:spPr>
        <p:txBody>
          <a:bodyPr wrap="square" lIns="0" tIns="0" rIns="0" bIns="0" rtlCol="0">
            <a:noAutofit/>
          </a:bodyPr>
          <a:lstStyle/>
          <a:p>
            <a:pPr>
              <a:lnSpc>
                <a:spcPct val="90000"/>
              </a:lnSpc>
            </a:pPr>
            <a:r>
              <a:rPr lang="en-US" sz="1400" smtClean="0"/>
              <a:t>Virtual Center</a:t>
            </a:r>
            <a:endParaRPr lang="en-US" sz="1400" dirty="0" smtClean="0"/>
          </a:p>
        </p:txBody>
      </p:sp>
      <p:sp>
        <p:nvSpPr>
          <p:cNvPr id="101" name="TextBox 100"/>
          <p:cNvSpPr txBox="1"/>
          <p:nvPr/>
        </p:nvSpPr>
        <p:spPr>
          <a:xfrm>
            <a:off x="2689991" y="4614061"/>
            <a:ext cx="1042202" cy="256389"/>
          </a:xfrm>
          <a:prstGeom prst="rect">
            <a:avLst/>
          </a:prstGeom>
          <a:noFill/>
        </p:spPr>
        <p:txBody>
          <a:bodyPr wrap="square" lIns="0" tIns="0" rIns="0" bIns="0" rtlCol="0">
            <a:noAutofit/>
          </a:bodyPr>
          <a:lstStyle/>
          <a:p>
            <a:pPr>
              <a:lnSpc>
                <a:spcPct val="90000"/>
              </a:lnSpc>
            </a:pPr>
            <a:r>
              <a:rPr lang="en-US" sz="1400" dirty="0" smtClean="0"/>
              <a:t>VRealize</a:t>
            </a:r>
          </a:p>
          <a:p>
            <a:pPr>
              <a:lnSpc>
                <a:spcPct val="90000"/>
              </a:lnSpc>
            </a:pPr>
            <a:r>
              <a:rPr lang="en-US" sz="1400" dirty="0" smtClean="0"/>
              <a:t>Ops</a:t>
            </a:r>
          </a:p>
          <a:p>
            <a:pPr>
              <a:lnSpc>
                <a:spcPct val="90000"/>
              </a:lnSpc>
            </a:pPr>
            <a:endParaRPr lang="en-US" sz="1400" dirty="0" smtClean="0"/>
          </a:p>
        </p:txBody>
      </p:sp>
      <p:sp>
        <p:nvSpPr>
          <p:cNvPr id="102" name="TextBox 101"/>
          <p:cNvSpPr txBox="1"/>
          <p:nvPr/>
        </p:nvSpPr>
        <p:spPr>
          <a:xfrm>
            <a:off x="3578204" y="4606522"/>
            <a:ext cx="1042202" cy="256389"/>
          </a:xfrm>
          <a:prstGeom prst="rect">
            <a:avLst/>
          </a:prstGeom>
          <a:noFill/>
        </p:spPr>
        <p:txBody>
          <a:bodyPr wrap="square" lIns="0" tIns="0" rIns="0" bIns="0" rtlCol="0">
            <a:noAutofit/>
          </a:bodyPr>
          <a:lstStyle/>
          <a:p>
            <a:pPr>
              <a:lnSpc>
                <a:spcPct val="90000"/>
              </a:lnSpc>
            </a:pPr>
            <a:r>
              <a:rPr lang="en-US" sz="1400" dirty="0" smtClean="0"/>
              <a:t>VRealize</a:t>
            </a:r>
          </a:p>
          <a:p>
            <a:pPr>
              <a:lnSpc>
                <a:spcPct val="90000"/>
              </a:lnSpc>
            </a:pPr>
            <a:r>
              <a:rPr lang="en-US" sz="1400" dirty="0" smtClean="0"/>
              <a:t>Log</a:t>
            </a:r>
          </a:p>
          <a:p>
            <a:pPr>
              <a:lnSpc>
                <a:spcPct val="90000"/>
              </a:lnSpc>
            </a:pPr>
            <a:r>
              <a:rPr lang="en-US" sz="1400" dirty="0" smtClean="0"/>
              <a:t>Insight</a:t>
            </a:r>
          </a:p>
        </p:txBody>
      </p:sp>
    </p:spTree>
    <p:extLst>
      <p:ext uri="{BB962C8B-B14F-4D97-AF65-F5344CB8AC3E}">
        <p14:creationId xmlns:p14="http://schemas.microsoft.com/office/powerpoint/2010/main" val="518526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TeraSort Suite Performance - 1, 3 and 10 TB</a:t>
            </a:r>
            <a:endParaRPr lang="en-US" dirty="0"/>
          </a:p>
        </p:txBody>
      </p:sp>
      <p:sp>
        <p:nvSpPr>
          <p:cNvPr id="3" name="Footer Placeholder 2"/>
          <p:cNvSpPr>
            <a:spLocks noGrp="1"/>
          </p:cNvSpPr>
          <p:nvPr>
            <p:ph type="ftr" sz="quarter" idx="11"/>
          </p:nvPr>
        </p:nvSpPr>
        <p:spPr/>
        <p:txBody>
          <a:bodyPr/>
          <a:lstStyle/>
          <a:p>
            <a:r>
              <a:rPr lang="en-US" smtClean="0"/>
              <a:t>CONFIDENTIAL</a:t>
            </a:r>
            <a:endParaRPr lang="en-US"/>
          </a:p>
        </p:txBody>
      </p:sp>
      <p:sp>
        <p:nvSpPr>
          <p:cNvPr id="4" name="Slide Number Placeholder 3"/>
          <p:cNvSpPr>
            <a:spLocks noGrp="1"/>
          </p:cNvSpPr>
          <p:nvPr>
            <p:ph type="sldNum" sz="quarter" idx="12"/>
          </p:nvPr>
        </p:nvSpPr>
        <p:spPr/>
        <p:txBody>
          <a:bodyPr/>
          <a:lstStyle/>
          <a:p>
            <a:fld id="{6EA6D8CF-3CDE-4807-BCD2-C9F2B831AAA5}" type="slidenum">
              <a:rPr lang="en-US" smtClean="0"/>
              <a:t>13</a:t>
            </a:fld>
            <a:endParaRPr lang="en-US"/>
          </a:p>
        </p:txBody>
      </p:sp>
      <p:sp>
        <p:nvSpPr>
          <p:cNvPr id="5" name="TextBox 4"/>
          <p:cNvSpPr txBox="1"/>
          <p:nvPr/>
        </p:nvSpPr>
        <p:spPr>
          <a:xfrm>
            <a:off x="2160104" y="2213113"/>
            <a:ext cx="914400" cy="914400"/>
          </a:xfrm>
          <a:prstGeom prst="rect">
            <a:avLst/>
          </a:prstGeom>
          <a:noFill/>
        </p:spPr>
        <p:txBody>
          <a:bodyPr wrap="none" lIns="0" tIns="0" rIns="0" bIns="0" rtlCol="0">
            <a:noAutofit/>
          </a:bodyPr>
          <a:lstStyle/>
          <a:p>
            <a:pPr>
              <a:lnSpc>
                <a:spcPct val="90000"/>
              </a:lnSpc>
            </a:pPr>
            <a:endParaRPr lang="en-US"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384300"/>
            <a:ext cx="9966960" cy="4066032"/>
          </a:xfrm>
          <a:prstGeom prst="rect">
            <a:avLst/>
          </a:prstGeom>
        </p:spPr>
      </p:pic>
    </p:spTree>
    <p:extLst>
      <p:ext uri="{BB962C8B-B14F-4D97-AF65-F5344CB8AC3E}">
        <p14:creationId xmlns:p14="http://schemas.microsoft.com/office/powerpoint/2010/main" val="562608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729" y="1676400"/>
            <a:ext cx="7313295" cy="1524000"/>
          </a:xfrm>
        </p:spPr>
        <p:txBody>
          <a:bodyPr/>
          <a:lstStyle/>
          <a:p>
            <a:r>
              <a:rPr lang="en-US" dirty="0" smtClean="0"/>
              <a:t>Reference Architectures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174486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Attached Storage – </a:t>
            </a:r>
            <a:br>
              <a:rPr lang="en-US" dirty="0"/>
            </a:br>
            <a:r>
              <a:rPr lang="en-US" dirty="0"/>
              <a:t>Reference Architecture from Cloudera</a:t>
            </a:r>
          </a:p>
        </p:txBody>
      </p:sp>
      <p:sp>
        <p:nvSpPr>
          <p:cNvPr id="6" name="Footer Placeholder 5"/>
          <p:cNvSpPr>
            <a:spLocks noGrp="1"/>
          </p:cNvSpPr>
          <p:nvPr>
            <p:ph type="ftr" sz="quarter" idx="11"/>
          </p:nvPr>
        </p:nvSpPr>
        <p:spPr/>
        <p:txBody>
          <a:bodyPr/>
          <a:lstStyle/>
          <a:p>
            <a:r>
              <a:rPr lang="en-US"/>
              <a:t>CONFIDENTIAL</a:t>
            </a:r>
          </a:p>
        </p:txBody>
      </p:sp>
      <p:sp>
        <p:nvSpPr>
          <p:cNvPr id="7" name="Slide Number Placeholder 6"/>
          <p:cNvSpPr>
            <a:spLocks noGrp="1"/>
          </p:cNvSpPr>
          <p:nvPr>
            <p:ph type="sldNum" sz="quarter" idx="12"/>
          </p:nvPr>
        </p:nvSpPr>
        <p:spPr/>
        <p:txBody>
          <a:bodyPr/>
          <a:lstStyle/>
          <a:p>
            <a:fld id="{6EA6D8CF-3CDE-4807-BCD2-C9F2B831AAA5}" type="slidenum">
              <a:rPr lang="en-US" smtClean="0"/>
              <a:t>15</a:t>
            </a:fld>
            <a:endParaRPr lang="en-US"/>
          </a:p>
        </p:txBody>
      </p:sp>
      <p:pic>
        <p:nvPicPr>
          <p:cNvPr id="4" name="Picture 3" descr="FrontPageReferenceArchDo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8949">
            <a:off x="3713933" y="1373164"/>
            <a:ext cx="3982030" cy="5150818"/>
          </a:xfrm>
          <a:prstGeom prst="rect">
            <a:avLst/>
          </a:prstGeom>
          <a:ln>
            <a:solidFill>
              <a:schemeClr val="bg2"/>
            </a:solidFill>
          </a:ln>
        </p:spPr>
      </p:pic>
    </p:spTree>
    <p:extLst>
      <p:ext uri="{BB962C8B-B14F-4D97-AF65-F5344CB8AC3E}">
        <p14:creationId xmlns:p14="http://schemas.microsoft.com/office/powerpoint/2010/main" val="103232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7689" y="824626"/>
            <a:ext cx="11207508" cy="5223803"/>
            <a:chOff x="566283" y="834173"/>
            <a:chExt cx="11210427" cy="5225164"/>
          </a:xfrm>
        </p:grpSpPr>
        <p:grpSp>
          <p:nvGrpSpPr>
            <p:cNvPr id="5" name="Group 4"/>
            <p:cNvGrpSpPr/>
            <p:nvPr/>
          </p:nvGrpSpPr>
          <p:grpSpPr>
            <a:xfrm>
              <a:off x="566283" y="834173"/>
              <a:ext cx="11210427" cy="5225164"/>
              <a:chOff x="468434" y="720267"/>
              <a:chExt cx="8410010" cy="5225164"/>
            </a:xfrm>
          </p:grpSpPr>
          <p:sp>
            <p:nvSpPr>
              <p:cNvPr id="46" name="AutoShape 2"/>
              <p:cNvSpPr>
                <a:spLocks noChangeArrowheads="1"/>
              </p:cNvSpPr>
              <p:nvPr/>
            </p:nvSpPr>
            <p:spPr bwMode="auto">
              <a:xfrm>
                <a:off x="468434" y="3715767"/>
                <a:ext cx="8124945" cy="991258"/>
              </a:xfrm>
              <a:prstGeom prst="roundRect">
                <a:avLst>
                  <a:gd name="adj" fmla="val 16667"/>
                </a:avLst>
              </a:prstGeom>
              <a:solidFill>
                <a:srgbClr val="87A079">
                  <a:alpha val="54901"/>
                </a:srgbClr>
              </a:solidFill>
              <a:ln w="38160">
                <a:solidFill>
                  <a:sysClr val="window" lastClr="FFFFFF">
                    <a:lumMod val="75000"/>
                  </a:sysClr>
                </a:solidFill>
                <a:miter lim="800000"/>
                <a:headEnd/>
                <a:tailEnd/>
              </a:ln>
            </p:spPr>
            <p:txBody>
              <a:bodyPr wrap="none" lIns="82024" tIns="41011" rIns="82024" bIns="41011" anchor="ctr">
                <a:prstTxWarp prst="textNoShape">
                  <a:avLst/>
                </a:prstTxWarp>
              </a:bodyPr>
              <a:lstStyle/>
              <a:p>
                <a:pPr defTabSz="914126">
                  <a:lnSpc>
                    <a:spcPct val="87000"/>
                  </a:lnSpc>
                  <a:buClr>
                    <a:srgbClr val="000000"/>
                  </a:buClr>
                  <a:buSzPct val="100000"/>
                  <a:defRPr/>
                </a:pPr>
                <a:endParaRPr lang="en-US" sz="1400" b="1" kern="0" dirty="0">
                  <a:solidFill>
                    <a:srgbClr val="F2F2F2"/>
                  </a:solidFill>
                  <a:latin typeface="Arial"/>
                </a:endParaRPr>
              </a:p>
              <a:p>
                <a:pPr defTabSz="914126">
                  <a:lnSpc>
                    <a:spcPct val="87000"/>
                  </a:lnSpc>
                  <a:buClr>
                    <a:srgbClr val="000000"/>
                  </a:buClr>
                  <a:buSzPct val="100000"/>
                  <a:defRPr/>
                </a:pPr>
                <a:r>
                  <a:rPr lang="en-US" sz="1400" b="1" kern="0" dirty="0">
                    <a:solidFill>
                      <a:srgbClr val="F2F2F2"/>
                    </a:solidFill>
                    <a:latin typeface="Arial"/>
                  </a:rPr>
                  <a:t>Virtualization</a:t>
                </a:r>
              </a:p>
              <a:p>
                <a:pPr defTabSz="914126">
                  <a:lnSpc>
                    <a:spcPct val="87000"/>
                  </a:lnSpc>
                  <a:buClr>
                    <a:srgbClr val="000000"/>
                  </a:buClr>
                  <a:buSzPct val="100000"/>
                  <a:defRPr/>
                </a:pPr>
                <a:r>
                  <a:rPr lang="en-US" sz="1400" b="1" kern="0" dirty="0">
                    <a:solidFill>
                      <a:srgbClr val="F2F2F2"/>
                    </a:solidFill>
                    <a:latin typeface="Arial"/>
                  </a:rPr>
                  <a:t> Host Server</a:t>
                </a:r>
              </a:p>
            </p:txBody>
          </p:sp>
          <p:sp>
            <p:nvSpPr>
              <p:cNvPr id="47" name="AutoShape 32"/>
              <p:cNvSpPr>
                <a:spLocks noChangeArrowheads="1"/>
              </p:cNvSpPr>
              <p:nvPr/>
            </p:nvSpPr>
            <p:spPr bwMode="auto">
              <a:xfrm>
                <a:off x="3014382" y="3800003"/>
                <a:ext cx="476363" cy="357908"/>
              </a:xfrm>
              <a:prstGeom prst="roundRect">
                <a:avLst>
                  <a:gd name="adj" fmla="val 16667"/>
                </a:avLst>
              </a:prstGeom>
              <a:solidFill>
                <a:srgbClr val="4C4C4C"/>
              </a:solidFill>
              <a:ln w="9525">
                <a:solidFill>
                  <a:srgbClr val="A6A6A6"/>
                </a:solidFill>
                <a:round/>
                <a:headEnd/>
                <a:tailEnd/>
              </a:ln>
            </p:spPr>
            <p:txBody>
              <a:bodyPr wrap="none" lIns="82024" tIns="41011" rIns="82024" bIns="41011" anchor="ctr">
                <a:prstTxWarp prst="textNoShape">
                  <a:avLst/>
                </a:prstTxWarp>
              </a:bodyPr>
              <a:lstStyle/>
              <a:p>
                <a:pPr algn="ctr" defTabSz="914126">
                  <a:defRPr/>
                </a:pPr>
                <a:r>
                  <a:rPr lang="en-US" sz="1100" kern="0" dirty="0">
                    <a:solidFill>
                      <a:srgbClr val="F2F2F2"/>
                    </a:solidFill>
                    <a:latin typeface="Arial"/>
                  </a:rPr>
                  <a:t>VMDK</a:t>
                </a:r>
              </a:p>
            </p:txBody>
          </p:sp>
          <p:grpSp>
            <p:nvGrpSpPr>
              <p:cNvPr id="48" name="Group 47"/>
              <p:cNvGrpSpPr/>
              <p:nvPr/>
            </p:nvGrpSpPr>
            <p:grpSpPr>
              <a:xfrm>
                <a:off x="1219201" y="720267"/>
                <a:ext cx="3639270" cy="2805731"/>
                <a:chOff x="692677" y="940038"/>
                <a:chExt cx="3639270" cy="2805731"/>
              </a:xfrm>
            </p:grpSpPr>
            <p:sp>
              <p:nvSpPr>
                <p:cNvPr id="101" name="AutoShape 3"/>
                <p:cNvSpPr>
                  <a:spLocks noChangeArrowheads="1"/>
                </p:cNvSpPr>
                <p:nvPr/>
              </p:nvSpPr>
              <p:spPr bwMode="auto">
                <a:xfrm>
                  <a:off x="692677" y="940038"/>
                  <a:ext cx="3639270" cy="2805731"/>
                </a:xfrm>
                <a:prstGeom prst="roundRect">
                  <a:avLst>
                    <a:gd name="adj" fmla="val 16667"/>
                  </a:avLst>
                </a:prstGeom>
                <a:solidFill>
                  <a:srgbClr val="6DB33F">
                    <a:lumMod val="20000"/>
                    <a:lumOff val="80000"/>
                  </a:srgbClr>
                </a:solidFill>
                <a:ln w="38160">
                  <a:solidFill>
                    <a:sysClr val="window" lastClr="FFFFFF">
                      <a:lumMod val="75000"/>
                    </a:sysClr>
                  </a:solidFill>
                  <a:miter lim="800000"/>
                  <a:headEnd/>
                  <a:tailEnd/>
                </a:ln>
              </p:spPr>
              <p:txBody>
                <a:bodyPr wrap="none" lIns="82024" tIns="41011" rIns="82024" bIns="41011" anchor="t" anchorCtr="0">
                  <a:prstTxWarp prst="textNoShape">
                    <a:avLst/>
                  </a:prstTxWarp>
                </a:bodyPr>
                <a:lstStyle/>
                <a:p>
                  <a:pPr defTabSz="914126">
                    <a:lnSpc>
                      <a:spcPct val="87000"/>
                    </a:lnSpc>
                    <a:buClr>
                      <a:srgbClr val="000000"/>
                    </a:buClr>
                    <a:buSzPct val="100000"/>
                    <a:defRPr/>
                  </a:pPr>
                  <a:r>
                    <a:rPr lang="en-US" sz="1300" b="1" kern="0" dirty="0">
                      <a:solidFill>
                        <a:srgbClr val="717074"/>
                      </a:solidFill>
                      <a:latin typeface="Arial"/>
                    </a:rPr>
                    <a:t>Hadoop</a:t>
                  </a:r>
                </a:p>
                <a:p>
                  <a:pPr defTabSz="914126">
                    <a:lnSpc>
                      <a:spcPct val="87000"/>
                    </a:lnSpc>
                    <a:buClr>
                      <a:srgbClr val="000000"/>
                    </a:buClr>
                    <a:buSzPct val="100000"/>
                    <a:defRPr/>
                  </a:pPr>
                  <a:r>
                    <a:rPr lang="en-US" sz="1300" b="1" kern="0" dirty="0">
                      <a:solidFill>
                        <a:srgbClr val="717074"/>
                      </a:solidFill>
                      <a:latin typeface="Arial"/>
                    </a:rPr>
                    <a:t>Node 1</a:t>
                  </a:r>
                </a:p>
                <a:p>
                  <a:pPr>
                    <a:lnSpc>
                      <a:spcPct val="87000"/>
                    </a:lnSpc>
                    <a:buClr>
                      <a:srgbClr val="000000"/>
                    </a:buClr>
                    <a:buSzPct val="100000"/>
                    <a:defRPr/>
                  </a:pPr>
                  <a:r>
                    <a:rPr lang="en-US" sz="1300" b="1" kern="0" dirty="0">
                      <a:solidFill>
                        <a:srgbClr val="717074"/>
                      </a:solidFill>
                    </a:rPr>
                    <a:t>Virtual </a:t>
                  </a:r>
                </a:p>
                <a:p>
                  <a:pPr>
                    <a:lnSpc>
                      <a:spcPct val="87000"/>
                    </a:lnSpc>
                    <a:buClr>
                      <a:srgbClr val="000000"/>
                    </a:buClr>
                    <a:buSzPct val="100000"/>
                    <a:defRPr/>
                  </a:pPr>
                  <a:r>
                    <a:rPr lang="en-US" sz="1300" b="1" kern="0" dirty="0">
                      <a:solidFill>
                        <a:srgbClr val="717074"/>
                      </a:solidFill>
                    </a:rPr>
                    <a:t>Machine</a:t>
                  </a:r>
                </a:p>
                <a:p>
                  <a:pPr defTabSz="914126">
                    <a:lnSpc>
                      <a:spcPct val="87000"/>
                    </a:lnSpc>
                    <a:buClr>
                      <a:srgbClr val="000000"/>
                    </a:buClr>
                    <a:buSzPct val="100000"/>
                    <a:defRPr/>
                  </a:pPr>
                  <a:endParaRPr lang="en-US" sz="1300" b="1" kern="0" dirty="0">
                    <a:solidFill>
                      <a:srgbClr val="717074"/>
                    </a:solidFill>
                    <a:latin typeface="Arial"/>
                  </a:endParaRPr>
                </a:p>
              </p:txBody>
            </p:sp>
            <p:pic>
              <p:nvPicPr>
                <p:cNvPr id="102" name="Picture 12" descr="Disk_icon"/>
                <p:cNvPicPr>
                  <a:picLocks noChangeAspect="1" noChangeArrowheads="1"/>
                </p:cNvPicPr>
                <p:nvPr/>
              </p:nvPicPr>
              <p:blipFill>
                <a:blip r:embed="rId2" cstate="print"/>
                <a:srcRect/>
                <a:stretch>
                  <a:fillRect/>
                </a:stretch>
              </p:blipFill>
              <p:spPr bwMode="auto">
                <a:xfrm>
                  <a:off x="1919448" y="3064512"/>
                  <a:ext cx="552461" cy="504345"/>
                </a:xfrm>
                <a:prstGeom prst="rect">
                  <a:avLst/>
                </a:prstGeom>
                <a:noFill/>
                <a:ln w="9525">
                  <a:noFill/>
                  <a:miter lim="800000"/>
                  <a:headEnd/>
                  <a:tailEnd/>
                </a:ln>
              </p:spPr>
            </p:pic>
            <p:sp>
              <p:nvSpPr>
                <p:cNvPr id="103" name="AutoShape 33"/>
                <p:cNvSpPr>
                  <a:spLocks noChangeArrowheads="1"/>
                </p:cNvSpPr>
                <p:nvPr/>
              </p:nvSpPr>
              <p:spPr bwMode="auto">
                <a:xfrm>
                  <a:off x="3101300" y="1079421"/>
                  <a:ext cx="1121525" cy="621355"/>
                </a:xfrm>
                <a:prstGeom prst="roundRect">
                  <a:avLst>
                    <a:gd name="adj" fmla="val 16667"/>
                  </a:avLst>
                </a:prstGeom>
                <a:solidFill>
                  <a:srgbClr val="0095D3"/>
                </a:solidFill>
                <a:ln w="9525">
                  <a:solidFill>
                    <a:srgbClr val="BFBFBF"/>
                  </a:solidFill>
                  <a:round/>
                  <a:headEnd/>
                  <a:tailEnd/>
                </a:ln>
              </p:spPr>
              <p:txBody>
                <a:bodyPr wrap="none" lIns="82024" tIns="41011" rIns="82024" bIns="41011" anchor="ctr">
                  <a:prstTxWarp prst="textNoShape">
                    <a:avLst/>
                  </a:prstTxWarp>
                </a:bodyPr>
                <a:lstStyle/>
                <a:p>
                  <a:pPr defTabSz="914126">
                    <a:defRPr/>
                  </a:pPr>
                  <a:r>
                    <a:rPr lang="en-US" sz="1600" kern="0" dirty="0" err="1">
                      <a:solidFill>
                        <a:srgbClr val="F2F2F2"/>
                      </a:solidFill>
                      <a:latin typeface="Arial"/>
                    </a:rPr>
                    <a:t>Datanode</a:t>
                  </a:r>
                  <a:endParaRPr lang="en-US" sz="1600" kern="0" dirty="0">
                    <a:solidFill>
                      <a:srgbClr val="F2F2F2"/>
                    </a:solidFill>
                    <a:latin typeface="Arial"/>
                  </a:endParaRPr>
                </a:p>
              </p:txBody>
            </p:sp>
            <p:pic>
              <p:nvPicPr>
                <p:cNvPr id="104" name="Picture 103" descr="Disk_icon"/>
                <p:cNvPicPr>
                  <a:picLocks noChangeAspect="1" noChangeArrowheads="1"/>
                </p:cNvPicPr>
                <p:nvPr/>
              </p:nvPicPr>
              <p:blipFill>
                <a:blip r:embed="rId2" cstate="print"/>
                <a:srcRect/>
                <a:stretch>
                  <a:fillRect/>
                </a:stretch>
              </p:blipFill>
              <p:spPr bwMode="auto">
                <a:xfrm>
                  <a:off x="2854326" y="3064511"/>
                  <a:ext cx="552461" cy="504345"/>
                </a:xfrm>
                <a:prstGeom prst="rect">
                  <a:avLst/>
                </a:prstGeom>
                <a:noFill/>
                <a:ln w="9525">
                  <a:noFill/>
                  <a:miter lim="800000"/>
                  <a:headEnd/>
                  <a:tailEnd/>
                </a:ln>
              </p:spPr>
            </p:pic>
            <p:pic>
              <p:nvPicPr>
                <p:cNvPr id="105" name="Picture 12" descr="Disk_icon"/>
                <p:cNvPicPr>
                  <a:picLocks noChangeAspect="1" noChangeArrowheads="1"/>
                </p:cNvPicPr>
                <p:nvPr/>
              </p:nvPicPr>
              <p:blipFill>
                <a:blip r:embed="rId2" cstate="print"/>
                <a:srcRect/>
                <a:stretch>
                  <a:fillRect/>
                </a:stretch>
              </p:blipFill>
              <p:spPr bwMode="auto">
                <a:xfrm>
                  <a:off x="3317039" y="3084416"/>
                  <a:ext cx="552461" cy="504345"/>
                </a:xfrm>
                <a:prstGeom prst="rect">
                  <a:avLst/>
                </a:prstGeom>
                <a:noFill/>
                <a:ln w="9525">
                  <a:noFill/>
                  <a:miter lim="800000"/>
                  <a:headEnd/>
                  <a:tailEnd/>
                </a:ln>
              </p:spPr>
            </p:pic>
            <p:sp>
              <p:nvSpPr>
                <p:cNvPr id="106" name="AutoShape 34"/>
                <p:cNvSpPr>
                  <a:spLocks noChangeArrowheads="1"/>
                </p:cNvSpPr>
                <p:nvPr/>
              </p:nvSpPr>
              <p:spPr bwMode="auto">
                <a:xfrm>
                  <a:off x="2105068" y="2073587"/>
                  <a:ext cx="433970" cy="309763"/>
                </a:xfrm>
                <a:prstGeom prst="roundRect">
                  <a:avLst>
                    <a:gd name="adj" fmla="val 16667"/>
                  </a:avLst>
                </a:prstGeom>
                <a:solidFill>
                  <a:srgbClr val="0095D3"/>
                </a:solidFill>
                <a:ln w="9525">
                  <a:solidFill>
                    <a:srgbClr val="BFBFBF"/>
                  </a:solidFill>
                  <a:round/>
                  <a:headEnd/>
                  <a:tailEnd/>
                </a:ln>
              </p:spPr>
              <p:txBody>
                <a:bodyPr wrap="none" lIns="82024" tIns="41011" rIns="82024" bIns="41011" anchor="ctr">
                  <a:prstTxWarp prst="textNoShape">
                    <a:avLst/>
                  </a:prstTxWarp>
                </a:bodyPr>
                <a:lstStyle/>
                <a:p>
                  <a:pPr defTabSz="914126">
                    <a:defRPr/>
                  </a:pPr>
                  <a:r>
                    <a:rPr lang="en-US" sz="1200" kern="0" dirty="0">
                      <a:solidFill>
                        <a:srgbClr val="F2F2F2"/>
                      </a:solidFill>
                      <a:latin typeface="Arial"/>
                    </a:rPr>
                    <a:t>Ext4</a:t>
                  </a:r>
                  <a:endParaRPr lang="en-US" sz="1000" kern="0" dirty="0">
                    <a:solidFill>
                      <a:srgbClr val="F2F2F2"/>
                    </a:solidFill>
                    <a:latin typeface="Arial"/>
                  </a:endParaRPr>
                </a:p>
              </p:txBody>
            </p:sp>
            <p:sp>
              <p:nvSpPr>
                <p:cNvPr id="107" name="AutoShape 33"/>
                <p:cNvSpPr>
                  <a:spLocks noChangeArrowheads="1"/>
                </p:cNvSpPr>
                <p:nvPr/>
              </p:nvSpPr>
              <p:spPr bwMode="auto">
                <a:xfrm>
                  <a:off x="1614815" y="1079420"/>
                  <a:ext cx="1274886" cy="621355"/>
                </a:xfrm>
                <a:prstGeom prst="roundRect">
                  <a:avLst>
                    <a:gd name="adj" fmla="val 16667"/>
                  </a:avLst>
                </a:prstGeom>
                <a:solidFill>
                  <a:srgbClr val="0095D3"/>
                </a:solidFill>
                <a:ln w="9525">
                  <a:solidFill>
                    <a:srgbClr val="BFBFBF"/>
                  </a:solidFill>
                  <a:round/>
                  <a:headEnd/>
                  <a:tailEnd/>
                </a:ln>
              </p:spPr>
              <p:txBody>
                <a:bodyPr wrap="none" lIns="82024" tIns="41011" rIns="82024" bIns="41011" anchor="ctr">
                  <a:prstTxWarp prst="textNoShape">
                    <a:avLst/>
                  </a:prstTxWarp>
                </a:bodyPr>
                <a:lstStyle/>
                <a:p>
                  <a:pPr>
                    <a:defRPr/>
                  </a:pPr>
                  <a:r>
                    <a:rPr lang="en-US" sz="1600" kern="0" dirty="0" err="1">
                      <a:solidFill>
                        <a:srgbClr val="F2F2F2"/>
                      </a:solidFill>
                      <a:latin typeface="Arial"/>
                    </a:rPr>
                    <a:t>Nodemanager</a:t>
                  </a:r>
                  <a:endParaRPr lang="en-US" sz="1600" kern="0" dirty="0">
                    <a:solidFill>
                      <a:srgbClr val="F2F2F2"/>
                    </a:solidFill>
                    <a:latin typeface="Arial"/>
                  </a:endParaRPr>
                </a:p>
              </p:txBody>
            </p:sp>
            <p:sp>
              <p:nvSpPr>
                <p:cNvPr id="108" name="AutoShape 34"/>
                <p:cNvSpPr>
                  <a:spLocks noChangeArrowheads="1"/>
                </p:cNvSpPr>
                <p:nvPr/>
              </p:nvSpPr>
              <p:spPr bwMode="auto">
                <a:xfrm>
                  <a:off x="2853850" y="2073587"/>
                  <a:ext cx="433970" cy="309763"/>
                </a:xfrm>
                <a:prstGeom prst="roundRect">
                  <a:avLst>
                    <a:gd name="adj" fmla="val 16667"/>
                  </a:avLst>
                </a:prstGeom>
                <a:solidFill>
                  <a:srgbClr val="0095D3"/>
                </a:solidFill>
                <a:ln w="9525">
                  <a:solidFill>
                    <a:srgbClr val="BFBFBF"/>
                  </a:solidFill>
                  <a:round/>
                  <a:headEnd/>
                  <a:tailEnd/>
                </a:ln>
              </p:spPr>
              <p:txBody>
                <a:bodyPr wrap="none" lIns="82024" tIns="41011" rIns="82024" bIns="41011" anchor="ctr">
                  <a:prstTxWarp prst="textNoShape">
                    <a:avLst/>
                  </a:prstTxWarp>
                </a:bodyPr>
                <a:lstStyle/>
                <a:p>
                  <a:pPr defTabSz="914126">
                    <a:defRPr/>
                  </a:pPr>
                  <a:r>
                    <a:rPr lang="en-US" sz="1200" kern="0" dirty="0">
                      <a:solidFill>
                        <a:srgbClr val="F2F2F2"/>
                      </a:solidFill>
                      <a:latin typeface="Arial"/>
                    </a:rPr>
                    <a:t>Ext4</a:t>
                  </a:r>
                  <a:endParaRPr lang="en-US" sz="1000" kern="0" dirty="0">
                    <a:solidFill>
                      <a:srgbClr val="F2F2F2"/>
                    </a:solidFill>
                    <a:latin typeface="Arial"/>
                  </a:endParaRPr>
                </a:p>
              </p:txBody>
            </p:sp>
            <p:sp>
              <p:nvSpPr>
                <p:cNvPr id="109" name="AutoShape 34"/>
                <p:cNvSpPr>
                  <a:spLocks noChangeArrowheads="1"/>
                </p:cNvSpPr>
                <p:nvPr/>
              </p:nvSpPr>
              <p:spPr bwMode="auto">
                <a:xfrm>
                  <a:off x="3308131" y="2082302"/>
                  <a:ext cx="433970" cy="309763"/>
                </a:xfrm>
                <a:prstGeom prst="roundRect">
                  <a:avLst>
                    <a:gd name="adj" fmla="val 16667"/>
                  </a:avLst>
                </a:prstGeom>
                <a:solidFill>
                  <a:srgbClr val="0095D3"/>
                </a:solidFill>
                <a:ln w="9525">
                  <a:solidFill>
                    <a:srgbClr val="BFBFBF"/>
                  </a:solidFill>
                  <a:round/>
                  <a:headEnd/>
                  <a:tailEnd/>
                </a:ln>
              </p:spPr>
              <p:txBody>
                <a:bodyPr wrap="none" lIns="82024" tIns="41011" rIns="82024" bIns="41011" anchor="ctr">
                  <a:prstTxWarp prst="textNoShape">
                    <a:avLst/>
                  </a:prstTxWarp>
                </a:bodyPr>
                <a:lstStyle/>
                <a:p>
                  <a:pPr defTabSz="914126">
                    <a:defRPr/>
                  </a:pPr>
                  <a:r>
                    <a:rPr lang="en-US" sz="1200" kern="0" dirty="0">
                      <a:solidFill>
                        <a:srgbClr val="F2F2F2"/>
                      </a:solidFill>
                      <a:latin typeface="Arial"/>
                    </a:rPr>
                    <a:t>Ext4</a:t>
                  </a:r>
                  <a:endParaRPr lang="en-US" sz="1000" kern="0" dirty="0">
                    <a:solidFill>
                      <a:srgbClr val="F2F2F2"/>
                    </a:solidFill>
                    <a:latin typeface="Arial"/>
                  </a:endParaRPr>
                </a:p>
              </p:txBody>
            </p:sp>
            <p:sp>
              <p:nvSpPr>
                <p:cNvPr id="110" name="AutoShape 34"/>
                <p:cNvSpPr>
                  <a:spLocks noChangeArrowheads="1"/>
                </p:cNvSpPr>
                <p:nvPr/>
              </p:nvSpPr>
              <p:spPr bwMode="auto">
                <a:xfrm>
                  <a:off x="3765495" y="2082301"/>
                  <a:ext cx="433970" cy="309763"/>
                </a:xfrm>
                <a:prstGeom prst="roundRect">
                  <a:avLst>
                    <a:gd name="adj" fmla="val 16667"/>
                  </a:avLst>
                </a:prstGeom>
                <a:solidFill>
                  <a:srgbClr val="0095D3"/>
                </a:solidFill>
                <a:ln w="9525">
                  <a:solidFill>
                    <a:srgbClr val="BFBFBF"/>
                  </a:solidFill>
                  <a:round/>
                  <a:headEnd/>
                  <a:tailEnd/>
                </a:ln>
              </p:spPr>
              <p:txBody>
                <a:bodyPr wrap="none" lIns="82024" tIns="41011" rIns="82024" bIns="41011" anchor="ctr">
                  <a:prstTxWarp prst="textNoShape">
                    <a:avLst/>
                  </a:prstTxWarp>
                </a:bodyPr>
                <a:lstStyle/>
                <a:p>
                  <a:pPr defTabSz="914126">
                    <a:defRPr/>
                  </a:pPr>
                  <a:r>
                    <a:rPr lang="en-US" sz="1200" kern="0">
                      <a:solidFill>
                        <a:srgbClr val="F2F2F2"/>
                      </a:solidFill>
                      <a:latin typeface="Arial"/>
                    </a:rPr>
                    <a:t>Ext4</a:t>
                  </a:r>
                  <a:endParaRPr lang="en-US" sz="1000" kern="0">
                    <a:solidFill>
                      <a:srgbClr val="F2F2F2"/>
                    </a:solidFill>
                    <a:latin typeface="Arial"/>
                  </a:endParaRPr>
                </a:p>
              </p:txBody>
            </p:sp>
            <p:pic>
              <p:nvPicPr>
                <p:cNvPr id="111" name="Picture 12" descr="Disk_icon"/>
                <p:cNvPicPr>
                  <a:picLocks noChangeAspect="1" noChangeArrowheads="1"/>
                </p:cNvPicPr>
                <p:nvPr/>
              </p:nvPicPr>
              <p:blipFill>
                <a:blip r:embed="rId2" cstate="print"/>
                <a:srcRect/>
                <a:stretch>
                  <a:fillRect/>
                </a:stretch>
              </p:blipFill>
              <p:spPr bwMode="auto">
                <a:xfrm>
                  <a:off x="3750704" y="3116680"/>
                  <a:ext cx="552461" cy="504345"/>
                </a:xfrm>
                <a:prstGeom prst="rect">
                  <a:avLst/>
                </a:prstGeom>
                <a:noFill/>
                <a:ln w="9525">
                  <a:noFill/>
                  <a:miter lim="800000"/>
                  <a:headEnd/>
                  <a:tailEnd/>
                </a:ln>
              </p:spPr>
            </p:pic>
          </p:grpSp>
          <p:sp>
            <p:nvSpPr>
              <p:cNvPr id="49" name="Rectangle 48"/>
              <p:cNvSpPr/>
              <p:nvPr/>
            </p:nvSpPr>
            <p:spPr>
              <a:xfrm>
                <a:off x="4071994" y="5668432"/>
                <a:ext cx="2345543" cy="276999"/>
              </a:xfrm>
              <a:prstGeom prst="rect">
                <a:avLst/>
              </a:prstGeom>
            </p:spPr>
            <p:txBody>
              <a:bodyPr wrap="none">
                <a:spAutoFit/>
              </a:bodyPr>
              <a:lstStyle/>
              <a:p>
                <a:pPr defTabSz="914126">
                  <a:defRPr/>
                </a:pPr>
                <a:r>
                  <a:rPr lang="en-US" sz="1200" b="1" kern="0" dirty="0">
                    <a:solidFill>
                      <a:srgbClr val="717074"/>
                    </a:solidFill>
                    <a:latin typeface="Arial"/>
                  </a:rPr>
                  <a:t>Six Local DAS disks per Virtual Machine</a:t>
                </a:r>
              </a:p>
            </p:txBody>
          </p:sp>
          <p:cxnSp>
            <p:nvCxnSpPr>
              <p:cNvPr id="50" name="Straight Arrow Connector 49"/>
              <p:cNvCxnSpPr/>
              <p:nvPr/>
            </p:nvCxnSpPr>
            <p:spPr bwMode="auto">
              <a:xfrm flipH="1">
                <a:off x="2667937" y="2163579"/>
                <a:ext cx="180640" cy="782060"/>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51" name="Straight Arrow Connector 50"/>
              <p:cNvCxnSpPr/>
              <p:nvPr/>
            </p:nvCxnSpPr>
            <p:spPr bwMode="auto">
              <a:xfrm>
                <a:off x="3634502" y="2165747"/>
                <a:ext cx="1" cy="746018"/>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52" name="Straight Arrow Connector 51"/>
              <p:cNvCxnSpPr/>
              <p:nvPr/>
            </p:nvCxnSpPr>
            <p:spPr bwMode="auto">
              <a:xfrm>
                <a:off x="4063489" y="2176985"/>
                <a:ext cx="1" cy="746018"/>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53" name="Straight Arrow Connector 52"/>
              <p:cNvCxnSpPr/>
              <p:nvPr/>
            </p:nvCxnSpPr>
            <p:spPr bwMode="auto">
              <a:xfrm>
                <a:off x="4509003" y="2194376"/>
                <a:ext cx="1" cy="746018"/>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54" name="Straight Arrow Connector 53"/>
              <p:cNvCxnSpPr/>
              <p:nvPr/>
            </p:nvCxnSpPr>
            <p:spPr bwMode="auto">
              <a:xfrm flipH="1">
                <a:off x="4124582" y="1469767"/>
                <a:ext cx="82916" cy="384049"/>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55" name="Straight Arrow Connector 54"/>
              <p:cNvCxnSpPr/>
              <p:nvPr/>
            </p:nvCxnSpPr>
            <p:spPr bwMode="auto">
              <a:xfrm flipH="1">
                <a:off x="4527075" y="1493206"/>
                <a:ext cx="1" cy="384050"/>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sp>
            <p:nvSpPr>
              <p:cNvPr id="56" name="AutoShape 32"/>
              <p:cNvSpPr>
                <a:spLocks noChangeArrowheads="1"/>
              </p:cNvSpPr>
              <p:nvPr/>
            </p:nvSpPr>
            <p:spPr bwMode="auto">
              <a:xfrm>
                <a:off x="3524510" y="3801593"/>
                <a:ext cx="537669" cy="331624"/>
              </a:xfrm>
              <a:prstGeom prst="roundRect">
                <a:avLst>
                  <a:gd name="adj" fmla="val 16667"/>
                </a:avLst>
              </a:prstGeom>
              <a:solidFill>
                <a:srgbClr val="4C4C4C"/>
              </a:solidFill>
              <a:ln w="9525">
                <a:solidFill>
                  <a:srgbClr val="A6A6A6"/>
                </a:solidFill>
                <a:round/>
                <a:headEnd/>
                <a:tailEnd/>
              </a:ln>
            </p:spPr>
            <p:txBody>
              <a:bodyPr wrap="none" lIns="82024" tIns="41011" rIns="82024" bIns="41011" anchor="ctr">
                <a:prstTxWarp prst="textNoShape">
                  <a:avLst/>
                </a:prstTxWarp>
              </a:bodyPr>
              <a:lstStyle/>
              <a:p>
                <a:pPr algn="ctr" defTabSz="914126">
                  <a:defRPr/>
                </a:pPr>
                <a:r>
                  <a:rPr lang="en-US" sz="1100" kern="0" dirty="0">
                    <a:solidFill>
                      <a:srgbClr val="F2F2F2"/>
                    </a:solidFill>
                    <a:latin typeface="Arial"/>
                  </a:rPr>
                  <a:t>VMDK</a:t>
                </a:r>
              </a:p>
            </p:txBody>
          </p:sp>
          <p:sp>
            <p:nvSpPr>
              <p:cNvPr id="57" name="AutoShape 32"/>
              <p:cNvSpPr>
                <a:spLocks noChangeArrowheads="1"/>
              </p:cNvSpPr>
              <p:nvPr/>
            </p:nvSpPr>
            <p:spPr bwMode="auto">
              <a:xfrm>
                <a:off x="4065293" y="3796542"/>
                <a:ext cx="537669" cy="331624"/>
              </a:xfrm>
              <a:prstGeom prst="roundRect">
                <a:avLst>
                  <a:gd name="adj" fmla="val 16667"/>
                </a:avLst>
              </a:prstGeom>
              <a:solidFill>
                <a:srgbClr val="4C4C4C"/>
              </a:solidFill>
              <a:ln w="9525">
                <a:solidFill>
                  <a:srgbClr val="A6A6A6"/>
                </a:solidFill>
                <a:round/>
                <a:headEnd/>
                <a:tailEnd/>
              </a:ln>
            </p:spPr>
            <p:txBody>
              <a:bodyPr wrap="none" lIns="82024" tIns="41011" rIns="82024" bIns="41011" anchor="ctr">
                <a:prstTxWarp prst="textNoShape">
                  <a:avLst/>
                </a:prstTxWarp>
              </a:bodyPr>
              <a:lstStyle/>
              <a:p>
                <a:pPr algn="ctr" defTabSz="914126">
                  <a:defRPr/>
                </a:pPr>
                <a:r>
                  <a:rPr lang="en-US" sz="1100" kern="0" dirty="0">
                    <a:solidFill>
                      <a:srgbClr val="F2F2F2"/>
                    </a:solidFill>
                    <a:latin typeface="Arial"/>
                  </a:rPr>
                  <a:t>VMDK</a:t>
                </a:r>
              </a:p>
            </p:txBody>
          </p:sp>
          <p:sp>
            <p:nvSpPr>
              <p:cNvPr id="58" name="AutoShape 32"/>
              <p:cNvSpPr>
                <a:spLocks noChangeArrowheads="1"/>
              </p:cNvSpPr>
              <p:nvPr/>
            </p:nvSpPr>
            <p:spPr bwMode="auto">
              <a:xfrm>
                <a:off x="4609496" y="3796542"/>
                <a:ext cx="537669" cy="331624"/>
              </a:xfrm>
              <a:prstGeom prst="roundRect">
                <a:avLst>
                  <a:gd name="adj" fmla="val 16667"/>
                </a:avLst>
              </a:prstGeom>
              <a:solidFill>
                <a:srgbClr val="4C4C4C"/>
              </a:solidFill>
              <a:ln w="9525">
                <a:solidFill>
                  <a:srgbClr val="A6A6A6"/>
                </a:solidFill>
                <a:round/>
                <a:headEnd/>
                <a:tailEnd/>
              </a:ln>
            </p:spPr>
            <p:txBody>
              <a:bodyPr wrap="none" lIns="82024" tIns="41011" rIns="82024" bIns="41011" anchor="ctr">
                <a:prstTxWarp prst="textNoShape">
                  <a:avLst/>
                </a:prstTxWarp>
              </a:bodyPr>
              <a:lstStyle/>
              <a:p>
                <a:pPr algn="ctr" defTabSz="914126">
                  <a:defRPr/>
                </a:pPr>
                <a:r>
                  <a:rPr lang="en-US" sz="1100" kern="0" dirty="0">
                    <a:solidFill>
                      <a:srgbClr val="F2F2F2"/>
                    </a:solidFill>
                    <a:latin typeface="Arial"/>
                  </a:rPr>
                  <a:t>VMDK</a:t>
                </a:r>
              </a:p>
            </p:txBody>
          </p:sp>
          <p:sp>
            <p:nvSpPr>
              <p:cNvPr id="59" name="AutoShape 32"/>
              <p:cNvSpPr>
                <a:spLocks noChangeArrowheads="1"/>
              </p:cNvSpPr>
              <p:nvPr/>
            </p:nvSpPr>
            <p:spPr bwMode="auto">
              <a:xfrm>
                <a:off x="5773877" y="3820014"/>
                <a:ext cx="537669" cy="319389"/>
              </a:xfrm>
              <a:prstGeom prst="roundRect">
                <a:avLst>
                  <a:gd name="adj" fmla="val 16667"/>
                </a:avLst>
              </a:prstGeom>
              <a:solidFill>
                <a:srgbClr val="C6C6C8"/>
              </a:solidFill>
              <a:ln w="9525">
                <a:solidFill>
                  <a:srgbClr val="A6A6A6"/>
                </a:solidFill>
                <a:round/>
                <a:headEnd/>
                <a:tailEnd/>
              </a:ln>
            </p:spPr>
            <p:txBody>
              <a:bodyPr wrap="none" lIns="82024" tIns="41011" rIns="82024" bIns="41011" anchor="ctr">
                <a:prstTxWarp prst="textNoShape">
                  <a:avLst/>
                </a:prstTxWarp>
              </a:bodyPr>
              <a:lstStyle/>
              <a:p>
                <a:pPr algn="ctr" defTabSz="914126">
                  <a:defRPr/>
                </a:pPr>
                <a:r>
                  <a:rPr lang="en-US" sz="1100" kern="0" dirty="0">
                    <a:latin typeface="Arial"/>
                  </a:rPr>
                  <a:t>VMDK</a:t>
                </a:r>
              </a:p>
            </p:txBody>
          </p:sp>
          <p:sp>
            <p:nvSpPr>
              <p:cNvPr id="60" name="AutoShape 32"/>
              <p:cNvSpPr>
                <a:spLocks noChangeArrowheads="1"/>
              </p:cNvSpPr>
              <p:nvPr/>
            </p:nvSpPr>
            <p:spPr bwMode="auto">
              <a:xfrm>
                <a:off x="6932176" y="3819018"/>
                <a:ext cx="471624" cy="331624"/>
              </a:xfrm>
              <a:prstGeom prst="roundRect">
                <a:avLst>
                  <a:gd name="adj" fmla="val 16667"/>
                </a:avLst>
              </a:prstGeom>
              <a:solidFill>
                <a:srgbClr val="C6C6C8"/>
              </a:solidFill>
              <a:ln w="9525">
                <a:solidFill>
                  <a:srgbClr val="A6A6A6"/>
                </a:solidFill>
                <a:round/>
                <a:headEnd/>
                <a:tailEnd/>
              </a:ln>
            </p:spPr>
            <p:txBody>
              <a:bodyPr wrap="none" lIns="82024" tIns="41011" rIns="82024" bIns="41011" anchor="ctr">
                <a:prstTxWarp prst="textNoShape">
                  <a:avLst/>
                </a:prstTxWarp>
              </a:bodyPr>
              <a:lstStyle/>
              <a:p>
                <a:pPr algn="ctr" defTabSz="914126">
                  <a:defRPr/>
                </a:pPr>
                <a:r>
                  <a:rPr lang="en-US" sz="1100" kern="0" dirty="0">
                    <a:latin typeface="Arial"/>
                  </a:rPr>
                  <a:t>VMDK</a:t>
                </a:r>
              </a:p>
            </p:txBody>
          </p:sp>
          <p:sp>
            <p:nvSpPr>
              <p:cNvPr id="61" name="AutoShape 32"/>
              <p:cNvSpPr>
                <a:spLocks noChangeArrowheads="1"/>
              </p:cNvSpPr>
              <p:nvPr/>
            </p:nvSpPr>
            <p:spPr bwMode="auto">
              <a:xfrm>
                <a:off x="7428141" y="3807780"/>
                <a:ext cx="537669" cy="331624"/>
              </a:xfrm>
              <a:prstGeom prst="roundRect">
                <a:avLst>
                  <a:gd name="adj" fmla="val 16667"/>
                </a:avLst>
              </a:prstGeom>
              <a:solidFill>
                <a:srgbClr val="C6C6C8"/>
              </a:solidFill>
              <a:ln w="9525">
                <a:solidFill>
                  <a:srgbClr val="A6A6A6"/>
                </a:solidFill>
                <a:round/>
                <a:headEnd/>
                <a:tailEnd/>
              </a:ln>
            </p:spPr>
            <p:txBody>
              <a:bodyPr wrap="none" lIns="82024" tIns="41011" rIns="82024" bIns="41011" anchor="ctr">
                <a:prstTxWarp prst="textNoShape">
                  <a:avLst/>
                </a:prstTxWarp>
              </a:bodyPr>
              <a:lstStyle/>
              <a:p>
                <a:pPr algn="ctr" defTabSz="914126">
                  <a:defRPr/>
                </a:pPr>
                <a:r>
                  <a:rPr lang="en-US" sz="1100" kern="0" dirty="0">
                    <a:latin typeface="Arial"/>
                  </a:rPr>
                  <a:t>VMDK</a:t>
                </a:r>
              </a:p>
            </p:txBody>
          </p:sp>
          <p:sp>
            <p:nvSpPr>
              <p:cNvPr id="62" name="AutoShape 32"/>
              <p:cNvSpPr>
                <a:spLocks noChangeArrowheads="1"/>
              </p:cNvSpPr>
              <p:nvPr/>
            </p:nvSpPr>
            <p:spPr bwMode="auto">
              <a:xfrm>
                <a:off x="7982672" y="3799325"/>
                <a:ext cx="537669" cy="331624"/>
              </a:xfrm>
              <a:prstGeom prst="roundRect">
                <a:avLst>
                  <a:gd name="adj" fmla="val 16667"/>
                </a:avLst>
              </a:prstGeom>
              <a:solidFill>
                <a:srgbClr val="C6C6C8"/>
              </a:solidFill>
              <a:ln w="9525">
                <a:solidFill>
                  <a:srgbClr val="A6A6A6"/>
                </a:solidFill>
                <a:round/>
                <a:headEnd/>
                <a:tailEnd/>
              </a:ln>
            </p:spPr>
            <p:txBody>
              <a:bodyPr wrap="none" lIns="82024" tIns="41011" rIns="82024" bIns="41011" anchor="ctr">
                <a:prstTxWarp prst="textNoShape">
                  <a:avLst/>
                </a:prstTxWarp>
              </a:bodyPr>
              <a:lstStyle/>
              <a:p>
                <a:pPr algn="ctr" defTabSz="914126">
                  <a:defRPr/>
                </a:pPr>
                <a:r>
                  <a:rPr lang="en-US" sz="1100" kern="0" dirty="0">
                    <a:latin typeface="Arial"/>
                  </a:rPr>
                  <a:t>VMDK</a:t>
                </a:r>
              </a:p>
            </p:txBody>
          </p:sp>
          <p:cxnSp>
            <p:nvCxnSpPr>
              <p:cNvPr id="63" name="Straight Arrow Connector 62"/>
              <p:cNvCxnSpPr/>
              <p:nvPr/>
            </p:nvCxnSpPr>
            <p:spPr bwMode="auto">
              <a:xfrm>
                <a:off x="3212919" y="4098847"/>
                <a:ext cx="0" cy="979727"/>
              </a:xfrm>
              <a:prstGeom prst="straightConnector1">
                <a:avLst/>
              </a:prstGeom>
              <a:noFill/>
              <a:ln w="9525" cap="flat" cmpd="sng" algn="ctr">
                <a:solidFill>
                  <a:srgbClr val="717074">
                    <a:shade val="95000"/>
                    <a:satMod val="105000"/>
                  </a:srgbClr>
                </a:solidFill>
                <a:prstDash val="sysDash"/>
                <a:headEnd type="none" w="med" len="med"/>
                <a:tailEnd type="arrow"/>
              </a:ln>
              <a:effectLst/>
            </p:spPr>
          </p:cxnSp>
          <p:cxnSp>
            <p:nvCxnSpPr>
              <p:cNvPr id="64" name="Straight Arrow Connector 63"/>
              <p:cNvCxnSpPr/>
              <p:nvPr/>
            </p:nvCxnSpPr>
            <p:spPr bwMode="auto">
              <a:xfrm>
                <a:off x="3791340" y="4122287"/>
                <a:ext cx="0" cy="979727"/>
              </a:xfrm>
              <a:prstGeom prst="straightConnector1">
                <a:avLst/>
              </a:prstGeom>
              <a:noFill/>
              <a:ln w="9525" cap="flat" cmpd="sng" algn="ctr">
                <a:solidFill>
                  <a:srgbClr val="717074">
                    <a:shade val="95000"/>
                    <a:satMod val="105000"/>
                  </a:srgbClr>
                </a:solidFill>
                <a:prstDash val="sysDash"/>
                <a:headEnd type="none" w="med" len="med"/>
                <a:tailEnd type="arrow"/>
              </a:ln>
              <a:effectLst/>
            </p:spPr>
          </p:cxnSp>
          <p:cxnSp>
            <p:nvCxnSpPr>
              <p:cNvPr id="65" name="Straight Arrow Connector 64"/>
              <p:cNvCxnSpPr/>
              <p:nvPr/>
            </p:nvCxnSpPr>
            <p:spPr bwMode="auto">
              <a:xfrm>
                <a:off x="4836269" y="4122585"/>
                <a:ext cx="0" cy="979727"/>
              </a:xfrm>
              <a:prstGeom prst="straightConnector1">
                <a:avLst/>
              </a:prstGeom>
              <a:noFill/>
              <a:ln w="9525" cap="flat" cmpd="sng" algn="ctr">
                <a:solidFill>
                  <a:srgbClr val="717074">
                    <a:shade val="95000"/>
                    <a:satMod val="105000"/>
                  </a:srgbClr>
                </a:solidFill>
                <a:prstDash val="sysDash"/>
                <a:headEnd type="none" w="med" len="med"/>
                <a:tailEnd type="arrow"/>
              </a:ln>
              <a:effectLst/>
            </p:spPr>
          </p:cxnSp>
          <p:cxnSp>
            <p:nvCxnSpPr>
              <p:cNvPr id="66" name="Straight Arrow Connector 65"/>
              <p:cNvCxnSpPr/>
              <p:nvPr/>
            </p:nvCxnSpPr>
            <p:spPr bwMode="auto">
              <a:xfrm>
                <a:off x="5497276" y="4121938"/>
                <a:ext cx="0" cy="979727"/>
              </a:xfrm>
              <a:prstGeom prst="straightConnector1">
                <a:avLst/>
              </a:prstGeom>
              <a:noFill/>
              <a:ln w="9525" cap="flat" cmpd="sng" algn="ctr">
                <a:solidFill>
                  <a:srgbClr val="717074">
                    <a:shade val="95000"/>
                    <a:satMod val="105000"/>
                  </a:srgbClr>
                </a:solidFill>
                <a:prstDash val="sysDash"/>
                <a:headEnd type="none" w="med" len="med"/>
                <a:tailEnd type="arrow"/>
              </a:ln>
              <a:effectLst/>
            </p:spPr>
          </p:cxnSp>
          <p:cxnSp>
            <p:nvCxnSpPr>
              <p:cNvPr id="67" name="Straight Arrow Connector 66"/>
              <p:cNvCxnSpPr/>
              <p:nvPr/>
            </p:nvCxnSpPr>
            <p:spPr bwMode="auto">
              <a:xfrm>
                <a:off x="6028390" y="4156299"/>
                <a:ext cx="39387" cy="899922"/>
              </a:xfrm>
              <a:prstGeom prst="straightConnector1">
                <a:avLst/>
              </a:prstGeom>
              <a:noFill/>
              <a:ln w="9525" cap="flat" cmpd="sng" algn="ctr">
                <a:solidFill>
                  <a:srgbClr val="717074">
                    <a:shade val="95000"/>
                    <a:satMod val="105000"/>
                  </a:srgbClr>
                </a:solidFill>
                <a:prstDash val="sysDash"/>
                <a:headEnd type="none" w="med" len="med"/>
                <a:tailEnd type="arrow"/>
              </a:ln>
              <a:effectLst/>
            </p:spPr>
          </p:cxnSp>
          <p:cxnSp>
            <p:nvCxnSpPr>
              <p:cNvPr id="68" name="Straight Arrow Connector 67"/>
              <p:cNvCxnSpPr/>
              <p:nvPr/>
            </p:nvCxnSpPr>
            <p:spPr bwMode="auto">
              <a:xfrm>
                <a:off x="7141667" y="4110085"/>
                <a:ext cx="0" cy="979727"/>
              </a:xfrm>
              <a:prstGeom prst="straightConnector1">
                <a:avLst/>
              </a:prstGeom>
              <a:noFill/>
              <a:ln w="9525" cap="flat" cmpd="sng" algn="ctr">
                <a:solidFill>
                  <a:srgbClr val="717074">
                    <a:shade val="95000"/>
                    <a:satMod val="105000"/>
                  </a:srgbClr>
                </a:solidFill>
                <a:prstDash val="sysDash"/>
                <a:headEnd type="none" w="med" len="med"/>
                <a:tailEnd type="arrow"/>
              </a:ln>
              <a:effectLst/>
            </p:spPr>
          </p:cxnSp>
          <p:cxnSp>
            <p:nvCxnSpPr>
              <p:cNvPr id="69" name="Straight Arrow Connector 68"/>
              <p:cNvCxnSpPr/>
              <p:nvPr/>
            </p:nvCxnSpPr>
            <p:spPr bwMode="auto">
              <a:xfrm>
                <a:off x="7696976" y="4139404"/>
                <a:ext cx="42401" cy="939908"/>
              </a:xfrm>
              <a:prstGeom prst="straightConnector1">
                <a:avLst/>
              </a:prstGeom>
              <a:noFill/>
              <a:ln w="9525" cap="flat" cmpd="sng" algn="ctr">
                <a:solidFill>
                  <a:srgbClr val="717074">
                    <a:shade val="95000"/>
                    <a:satMod val="105000"/>
                  </a:srgbClr>
                </a:solidFill>
                <a:prstDash val="sysDash"/>
                <a:headEnd type="none" w="med" len="med"/>
                <a:tailEnd type="arrow"/>
              </a:ln>
              <a:effectLst/>
            </p:spPr>
          </p:cxnSp>
          <p:cxnSp>
            <p:nvCxnSpPr>
              <p:cNvPr id="70" name="Straight Arrow Connector 69"/>
              <p:cNvCxnSpPr/>
              <p:nvPr/>
            </p:nvCxnSpPr>
            <p:spPr bwMode="auto">
              <a:xfrm flipH="1">
                <a:off x="8245711" y="4119621"/>
                <a:ext cx="40428" cy="938836"/>
              </a:xfrm>
              <a:prstGeom prst="straightConnector1">
                <a:avLst/>
              </a:prstGeom>
              <a:noFill/>
              <a:ln w="9525" cap="flat" cmpd="sng" algn="ctr">
                <a:solidFill>
                  <a:srgbClr val="717074">
                    <a:shade val="95000"/>
                    <a:satMod val="105000"/>
                  </a:srgbClr>
                </a:solidFill>
                <a:prstDash val="sysDash"/>
                <a:headEnd type="none" w="med" len="med"/>
                <a:tailEnd type="arrow"/>
              </a:ln>
              <a:effectLst/>
            </p:spPr>
          </p:cxnSp>
          <p:grpSp>
            <p:nvGrpSpPr>
              <p:cNvPr id="71" name="Group 70"/>
              <p:cNvGrpSpPr/>
              <p:nvPr/>
            </p:nvGrpSpPr>
            <p:grpSpPr>
              <a:xfrm>
                <a:off x="5038617" y="751309"/>
                <a:ext cx="3839827" cy="2805731"/>
                <a:chOff x="821968" y="925107"/>
                <a:chExt cx="3839827" cy="2805731"/>
              </a:xfrm>
            </p:grpSpPr>
            <p:sp>
              <p:nvSpPr>
                <p:cNvPr id="90" name="AutoShape 3"/>
                <p:cNvSpPr>
                  <a:spLocks noChangeArrowheads="1"/>
                </p:cNvSpPr>
                <p:nvPr/>
              </p:nvSpPr>
              <p:spPr bwMode="auto">
                <a:xfrm>
                  <a:off x="821968" y="925107"/>
                  <a:ext cx="3839827" cy="2805731"/>
                </a:xfrm>
                <a:prstGeom prst="roundRect">
                  <a:avLst>
                    <a:gd name="adj" fmla="val 16667"/>
                  </a:avLst>
                </a:prstGeom>
                <a:solidFill>
                  <a:srgbClr val="89CBDF">
                    <a:lumMod val="20000"/>
                    <a:lumOff val="80000"/>
                  </a:srgbClr>
                </a:solidFill>
                <a:ln w="38160">
                  <a:solidFill>
                    <a:sysClr val="window" lastClr="FFFFFF">
                      <a:lumMod val="75000"/>
                    </a:sysClr>
                  </a:solidFill>
                  <a:miter lim="800000"/>
                  <a:headEnd/>
                  <a:tailEnd/>
                </a:ln>
              </p:spPr>
              <p:txBody>
                <a:bodyPr wrap="none" lIns="82024" tIns="41011" rIns="82024" bIns="41011" anchor="t" anchorCtr="0">
                  <a:prstTxWarp prst="textNoShape">
                    <a:avLst/>
                  </a:prstTxWarp>
                </a:bodyPr>
                <a:lstStyle/>
                <a:p>
                  <a:pPr defTabSz="914126">
                    <a:lnSpc>
                      <a:spcPct val="87000"/>
                    </a:lnSpc>
                    <a:buClr>
                      <a:srgbClr val="000000"/>
                    </a:buClr>
                    <a:buSzPct val="100000"/>
                    <a:defRPr/>
                  </a:pPr>
                  <a:r>
                    <a:rPr lang="en-US" sz="1300" b="1" kern="0" dirty="0">
                      <a:solidFill>
                        <a:srgbClr val="717074"/>
                      </a:solidFill>
                      <a:latin typeface="Arial"/>
                    </a:rPr>
                    <a:t>Hadoop</a:t>
                  </a:r>
                </a:p>
                <a:p>
                  <a:pPr defTabSz="914126">
                    <a:lnSpc>
                      <a:spcPct val="87000"/>
                    </a:lnSpc>
                    <a:buClr>
                      <a:srgbClr val="000000"/>
                    </a:buClr>
                    <a:buSzPct val="100000"/>
                    <a:defRPr/>
                  </a:pPr>
                  <a:r>
                    <a:rPr lang="en-US" sz="1300" b="1" kern="0" dirty="0">
                      <a:solidFill>
                        <a:srgbClr val="717074"/>
                      </a:solidFill>
                      <a:latin typeface="Arial"/>
                    </a:rPr>
                    <a:t>Node 2</a:t>
                  </a:r>
                </a:p>
                <a:p>
                  <a:pPr>
                    <a:lnSpc>
                      <a:spcPct val="87000"/>
                    </a:lnSpc>
                    <a:buClr>
                      <a:srgbClr val="000000"/>
                    </a:buClr>
                    <a:buSzPct val="100000"/>
                    <a:defRPr/>
                  </a:pPr>
                  <a:r>
                    <a:rPr lang="en-US" sz="1300" b="1" kern="0" dirty="0">
                      <a:solidFill>
                        <a:srgbClr val="717074"/>
                      </a:solidFill>
                    </a:rPr>
                    <a:t>Virtual</a:t>
                  </a:r>
                </a:p>
                <a:p>
                  <a:pPr defTabSz="914126">
                    <a:lnSpc>
                      <a:spcPct val="87000"/>
                    </a:lnSpc>
                    <a:buClr>
                      <a:srgbClr val="000000"/>
                    </a:buClr>
                    <a:buSzPct val="100000"/>
                    <a:defRPr/>
                  </a:pPr>
                  <a:r>
                    <a:rPr lang="en-US" sz="1300" b="1" kern="0" dirty="0">
                      <a:solidFill>
                        <a:srgbClr val="717074"/>
                      </a:solidFill>
                      <a:latin typeface="Arial"/>
                    </a:rPr>
                    <a:t>Machine</a:t>
                  </a:r>
                </a:p>
              </p:txBody>
            </p:sp>
            <p:pic>
              <p:nvPicPr>
                <p:cNvPr id="91" name="Picture 12" descr="Disk_icon"/>
                <p:cNvPicPr>
                  <a:picLocks noChangeAspect="1" noChangeArrowheads="1"/>
                </p:cNvPicPr>
                <p:nvPr/>
              </p:nvPicPr>
              <p:blipFill>
                <a:blip r:embed="rId2" cstate="print"/>
                <a:srcRect/>
                <a:stretch>
                  <a:fillRect/>
                </a:stretch>
              </p:blipFill>
              <p:spPr bwMode="auto">
                <a:xfrm>
                  <a:off x="1978468" y="3094772"/>
                  <a:ext cx="552461" cy="496561"/>
                </a:xfrm>
                <a:prstGeom prst="rect">
                  <a:avLst/>
                </a:prstGeom>
                <a:noFill/>
                <a:ln w="9525">
                  <a:noFill/>
                  <a:miter lim="800000"/>
                  <a:headEnd/>
                  <a:tailEnd/>
                </a:ln>
              </p:spPr>
            </p:pic>
            <p:sp>
              <p:nvSpPr>
                <p:cNvPr id="92" name="AutoShape 33"/>
                <p:cNvSpPr>
                  <a:spLocks noChangeArrowheads="1"/>
                </p:cNvSpPr>
                <p:nvPr/>
              </p:nvSpPr>
              <p:spPr bwMode="auto">
                <a:xfrm>
                  <a:off x="3255205" y="1071851"/>
                  <a:ext cx="1121525" cy="621355"/>
                </a:xfrm>
                <a:prstGeom prst="roundRect">
                  <a:avLst>
                    <a:gd name="adj" fmla="val 16667"/>
                  </a:avLst>
                </a:prstGeom>
                <a:solidFill>
                  <a:srgbClr val="0095D3"/>
                </a:solidFill>
                <a:ln w="9525">
                  <a:solidFill>
                    <a:srgbClr val="BFBFBF"/>
                  </a:solidFill>
                  <a:round/>
                  <a:headEnd/>
                  <a:tailEnd/>
                </a:ln>
              </p:spPr>
              <p:txBody>
                <a:bodyPr wrap="none" lIns="82024" tIns="41011" rIns="82024" bIns="41011" anchor="ctr">
                  <a:prstTxWarp prst="textNoShape">
                    <a:avLst/>
                  </a:prstTxWarp>
                </a:bodyPr>
                <a:lstStyle/>
                <a:p>
                  <a:pPr defTabSz="914126">
                    <a:defRPr/>
                  </a:pPr>
                  <a:r>
                    <a:rPr lang="en-US" sz="1600" kern="0" dirty="0" err="1">
                      <a:solidFill>
                        <a:srgbClr val="F2F2F2"/>
                      </a:solidFill>
                      <a:latin typeface="Arial"/>
                    </a:rPr>
                    <a:t>Datanode</a:t>
                  </a:r>
                  <a:endParaRPr lang="en-US" sz="1600" kern="0" dirty="0">
                    <a:solidFill>
                      <a:srgbClr val="F2F2F2"/>
                    </a:solidFill>
                    <a:latin typeface="Arial"/>
                  </a:endParaRPr>
                </a:p>
              </p:txBody>
            </p:sp>
            <p:pic>
              <p:nvPicPr>
                <p:cNvPr id="93" name="Picture 92" descr="Disk_icon"/>
                <p:cNvPicPr>
                  <a:picLocks noChangeAspect="1" noChangeArrowheads="1"/>
                </p:cNvPicPr>
                <p:nvPr/>
              </p:nvPicPr>
              <p:blipFill>
                <a:blip r:embed="rId2" cstate="print"/>
                <a:srcRect/>
                <a:stretch>
                  <a:fillRect/>
                </a:stretch>
              </p:blipFill>
              <p:spPr bwMode="auto">
                <a:xfrm>
                  <a:off x="2370483" y="3109463"/>
                  <a:ext cx="552461" cy="504345"/>
                </a:xfrm>
                <a:prstGeom prst="rect">
                  <a:avLst/>
                </a:prstGeom>
                <a:noFill/>
                <a:ln w="9525">
                  <a:noFill/>
                  <a:miter lim="800000"/>
                  <a:headEnd/>
                  <a:tailEnd/>
                </a:ln>
              </p:spPr>
            </p:pic>
            <p:pic>
              <p:nvPicPr>
                <p:cNvPr id="94" name="Picture 12" descr="Disk_icon"/>
                <p:cNvPicPr>
                  <a:picLocks noChangeAspect="1" noChangeArrowheads="1"/>
                </p:cNvPicPr>
                <p:nvPr/>
              </p:nvPicPr>
              <p:blipFill>
                <a:blip r:embed="rId2" cstate="print"/>
                <a:srcRect/>
                <a:stretch>
                  <a:fillRect/>
                </a:stretch>
              </p:blipFill>
              <p:spPr bwMode="auto">
                <a:xfrm>
                  <a:off x="3132979" y="3140606"/>
                  <a:ext cx="552461" cy="504345"/>
                </a:xfrm>
                <a:prstGeom prst="rect">
                  <a:avLst/>
                </a:prstGeom>
                <a:noFill/>
                <a:ln w="9525">
                  <a:noFill/>
                  <a:miter lim="800000"/>
                  <a:headEnd/>
                  <a:tailEnd/>
                </a:ln>
              </p:spPr>
            </p:pic>
            <p:sp>
              <p:nvSpPr>
                <p:cNvPr id="95" name="AutoShape 34"/>
                <p:cNvSpPr>
                  <a:spLocks noChangeArrowheads="1"/>
                </p:cNvSpPr>
                <p:nvPr/>
              </p:nvSpPr>
              <p:spPr bwMode="auto">
                <a:xfrm>
                  <a:off x="1981745" y="2084825"/>
                  <a:ext cx="433970" cy="309763"/>
                </a:xfrm>
                <a:prstGeom prst="roundRect">
                  <a:avLst>
                    <a:gd name="adj" fmla="val 16667"/>
                  </a:avLst>
                </a:prstGeom>
                <a:solidFill>
                  <a:srgbClr val="0095D3"/>
                </a:solidFill>
                <a:ln w="9525">
                  <a:solidFill>
                    <a:srgbClr val="BFBFBF"/>
                  </a:solidFill>
                  <a:round/>
                  <a:headEnd/>
                  <a:tailEnd/>
                </a:ln>
              </p:spPr>
              <p:txBody>
                <a:bodyPr wrap="none" lIns="82024" tIns="41011" rIns="82024" bIns="41011" anchor="ctr">
                  <a:prstTxWarp prst="textNoShape">
                    <a:avLst/>
                  </a:prstTxWarp>
                </a:bodyPr>
                <a:lstStyle/>
                <a:p>
                  <a:pPr defTabSz="914126">
                    <a:defRPr/>
                  </a:pPr>
                  <a:r>
                    <a:rPr lang="en-US" sz="1200" kern="0" dirty="0">
                      <a:solidFill>
                        <a:srgbClr val="F2F2F2"/>
                      </a:solidFill>
                      <a:latin typeface="Arial"/>
                    </a:rPr>
                    <a:t>Ext4</a:t>
                  </a:r>
                  <a:endParaRPr lang="en-US" sz="1000" kern="0" dirty="0">
                    <a:solidFill>
                      <a:srgbClr val="F2F2F2"/>
                    </a:solidFill>
                    <a:latin typeface="Arial"/>
                  </a:endParaRPr>
                </a:p>
              </p:txBody>
            </p:sp>
            <p:sp>
              <p:nvSpPr>
                <p:cNvPr id="96" name="AutoShape 33"/>
                <p:cNvSpPr>
                  <a:spLocks noChangeArrowheads="1"/>
                </p:cNvSpPr>
                <p:nvPr/>
              </p:nvSpPr>
              <p:spPr bwMode="auto">
                <a:xfrm>
                  <a:off x="1649977" y="1079420"/>
                  <a:ext cx="1486278" cy="621355"/>
                </a:xfrm>
                <a:prstGeom prst="roundRect">
                  <a:avLst>
                    <a:gd name="adj" fmla="val 16667"/>
                  </a:avLst>
                </a:prstGeom>
                <a:solidFill>
                  <a:srgbClr val="0095D3"/>
                </a:solidFill>
                <a:ln w="9525">
                  <a:solidFill>
                    <a:srgbClr val="BFBFBF"/>
                  </a:solidFill>
                  <a:round/>
                  <a:headEnd/>
                  <a:tailEnd/>
                </a:ln>
              </p:spPr>
              <p:txBody>
                <a:bodyPr wrap="none" lIns="82024" tIns="41011" rIns="82024" bIns="41011" anchor="ctr">
                  <a:prstTxWarp prst="textNoShape">
                    <a:avLst/>
                  </a:prstTxWarp>
                </a:bodyPr>
                <a:lstStyle/>
                <a:p>
                  <a:pPr defTabSz="914126">
                    <a:defRPr/>
                  </a:pPr>
                  <a:r>
                    <a:rPr lang="en-US" sz="1600" kern="0" dirty="0" err="1">
                      <a:solidFill>
                        <a:srgbClr val="F2F2F2"/>
                      </a:solidFill>
                      <a:latin typeface="Arial"/>
                    </a:rPr>
                    <a:t>Nodemanager</a:t>
                  </a:r>
                  <a:endParaRPr lang="en-US" sz="1600" kern="0" dirty="0">
                    <a:solidFill>
                      <a:srgbClr val="F2F2F2"/>
                    </a:solidFill>
                    <a:latin typeface="Arial"/>
                  </a:endParaRPr>
                </a:p>
              </p:txBody>
            </p:sp>
            <p:sp>
              <p:nvSpPr>
                <p:cNvPr id="97" name="AutoShape 34"/>
                <p:cNvSpPr>
                  <a:spLocks noChangeArrowheads="1"/>
                </p:cNvSpPr>
                <p:nvPr/>
              </p:nvSpPr>
              <p:spPr bwMode="auto">
                <a:xfrm>
                  <a:off x="2440542" y="2084825"/>
                  <a:ext cx="433970" cy="309763"/>
                </a:xfrm>
                <a:prstGeom prst="roundRect">
                  <a:avLst>
                    <a:gd name="adj" fmla="val 16667"/>
                  </a:avLst>
                </a:prstGeom>
                <a:solidFill>
                  <a:srgbClr val="0095D3"/>
                </a:solidFill>
                <a:ln w="9525">
                  <a:solidFill>
                    <a:srgbClr val="BFBFBF"/>
                  </a:solidFill>
                  <a:round/>
                  <a:headEnd/>
                  <a:tailEnd/>
                </a:ln>
              </p:spPr>
              <p:txBody>
                <a:bodyPr wrap="none" lIns="82024" tIns="41011" rIns="82024" bIns="41011" anchor="ctr">
                  <a:prstTxWarp prst="textNoShape">
                    <a:avLst/>
                  </a:prstTxWarp>
                </a:bodyPr>
                <a:lstStyle/>
                <a:p>
                  <a:pPr defTabSz="914126">
                    <a:defRPr/>
                  </a:pPr>
                  <a:r>
                    <a:rPr lang="en-US" sz="1200" kern="0" dirty="0">
                      <a:solidFill>
                        <a:srgbClr val="F2F2F2"/>
                      </a:solidFill>
                      <a:latin typeface="Arial"/>
                    </a:rPr>
                    <a:t>Ext4</a:t>
                  </a:r>
                  <a:endParaRPr lang="en-US" sz="1000" kern="0" dirty="0">
                    <a:solidFill>
                      <a:srgbClr val="F2F2F2"/>
                    </a:solidFill>
                    <a:latin typeface="Arial"/>
                  </a:endParaRPr>
                </a:p>
              </p:txBody>
            </p:sp>
            <p:sp>
              <p:nvSpPr>
                <p:cNvPr id="98" name="AutoShape 34"/>
                <p:cNvSpPr>
                  <a:spLocks noChangeArrowheads="1"/>
                </p:cNvSpPr>
                <p:nvPr/>
              </p:nvSpPr>
              <p:spPr bwMode="auto">
                <a:xfrm>
                  <a:off x="3591558" y="2094588"/>
                  <a:ext cx="433970" cy="297477"/>
                </a:xfrm>
                <a:prstGeom prst="roundRect">
                  <a:avLst>
                    <a:gd name="adj" fmla="val 16667"/>
                  </a:avLst>
                </a:prstGeom>
                <a:solidFill>
                  <a:srgbClr val="0095D3"/>
                </a:solidFill>
                <a:ln w="9525">
                  <a:solidFill>
                    <a:srgbClr val="BFBFBF"/>
                  </a:solidFill>
                  <a:round/>
                  <a:headEnd/>
                  <a:tailEnd/>
                </a:ln>
              </p:spPr>
              <p:txBody>
                <a:bodyPr wrap="none" lIns="82024" tIns="41011" rIns="82024" bIns="41011" anchor="ctr">
                  <a:prstTxWarp prst="textNoShape">
                    <a:avLst/>
                  </a:prstTxWarp>
                </a:bodyPr>
                <a:lstStyle/>
                <a:p>
                  <a:pPr defTabSz="914126">
                    <a:defRPr/>
                  </a:pPr>
                  <a:r>
                    <a:rPr lang="en-US" sz="1200" kern="0" dirty="0">
                      <a:solidFill>
                        <a:srgbClr val="F2F2F2"/>
                      </a:solidFill>
                      <a:latin typeface="Arial"/>
                    </a:rPr>
                    <a:t>Ext4</a:t>
                  </a:r>
                  <a:endParaRPr lang="en-US" sz="1000" kern="0" dirty="0">
                    <a:solidFill>
                      <a:srgbClr val="F2F2F2"/>
                    </a:solidFill>
                    <a:latin typeface="Arial"/>
                  </a:endParaRPr>
                </a:p>
              </p:txBody>
            </p:sp>
            <p:sp>
              <p:nvSpPr>
                <p:cNvPr id="99" name="AutoShape 34"/>
                <p:cNvSpPr>
                  <a:spLocks noChangeArrowheads="1"/>
                </p:cNvSpPr>
                <p:nvPr/>
              </p:nvSpPr>
              <p:spPr bwMode="auto">
                <a:xfrm>
                  <a:off x="4035305" y="2093539"/>
                  <a:ext cx="433970" cy="309763"/>
                </a:xfrm>
                <a:prstGeom prst="roundRect">
                  <a:avLst>
                    <a:gd name="adj" fmla="val 16667"/>
                  </a:avLst>
                </a:prstGeom>
                <a:solidFill>
                  <a:srgbClr val="0095D3"/>
                </a:solidFill>
                <a:ln w="9525">
                  <a:solidFill>
                    <a:srgbClr val="BFBFBF"/>
                  </a:solidFill>
                  <a:round/>
                  <a:headEnd/>
                  <a:tailEnd/>
                </a:ln>
              </p:spPr>
              <p:txBody>
                <a:bodyPr wrap="none" lIns="82024" tIns="41011" rIns="82024" bIns="41011" anchor="ctr">
                  <a:prstTxWarp prst="textNoShape">
                    <a:avLst/>
                  </a:prstTxWarp>
                </a:bodyPr>
                <a:lstStyle/>
                <a:p>
                  <a:pPr defTabSz="914126">
                    <a:defRPr/>
                  </a:pPr>
                  <a:r>
                    <a:rPr lang="en-US" sz="1200" kern="0" dirty="0">
                      <a:solidFill>
                        <a:srgbClr val="F2F2F2"/>
                      </a:solidFill>
                      <a:latin typeface="Arial"/>
                    </a:rPr>
                    <a:t>Ext4</a:t>
                  </a:r>
                  <a:endParaRPr lang="en-US" sz="1000" kern="0" dirty="0">
                    <a:solidFill>
                      <a:srgbClr val="F2F2F2"/>
                    </a:solidFill>
                    <a:latin typeface="Arial"/>
                  </a:endParaRPr>
                </a:p>
              </p:txBody>
            </p:sp>
            <p:pic>
              <p:nvPicPr>
                <p:cNvPr id="100" name="Picture 12" descr="Disk_icon"/>
                <p:cNvPicPr>
                  <a:picLocks noChangeAspect="1" noChangeArrowheads="1"/>
                </p:cNvPicPr>
                <p:nvPr/>
              </p:nvPicPr>
              <p:blipFill>
                <a:blip r:embed="rId2" cstate="print"/>
                <a:srcRect/>
                <a:stretch>
                  <a:fillRect/>
                </a:stretch>
              </p:blipFill>
              <p:spPr bwMode="auto">
                <a:xfrm>
                  <a:off x="3927766" y="3131588"/>
                  <a:ext cx="552461" cy="504345"/>
                </a:xfrm>
                <a:prstGeom prst="rect">
                  <a:avLst/>
                </a:prstGeom>
                <a:noFill/>
                <a:ln w="9525">
                  <a:noFill/>
                  <a:miter lim="800000"/>
                  <a:headEnd/>
                  <a:tailEnd/>
                </a:ln>
              </p:spPr>
            </p:pic>
          </p:grpSp>
          <p:cxnSp>
            <p:nvCxnSpPr>
              <p:cNvPr id="72" name="Straight Arrow Connector 71"/>
              <p:cNvCxnSpPr/>
              <p:nvPr/>
            </p:nvCxnSpPr>
            <p:spPr bwMode="auto">
              <a:xfrm>
                <a:off x="6415379" y="2220790"/>
                <a:ext cx="1" cy="746018"/>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73" name="Straight Arrow Connector 72"/>
              <p:cNvCxnSpPr/>
              <p:nvPr/>
            </p:nvCxnSpPr>
            <p:spPr bwMode="auto">
              <a:xfrm>
                <a:off x="6828600" y="2244019"/>
                <a:ext cx="1" cy="746018"/>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74" name="Straight Arrow Connector 73"/>
              <p:cNvCxnSpPr/>
              <p:nvPr/>
            </p:nvCxnSpPr>
            <p:spPr bwMode="auto">
              <a:xfrm>
                <a:off x="7544159" y="2183639"/>
                <a:ext cx="12284" cy="795160"/>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75" name="Straight Arrow Connector 74"/>
              <p:cNvCxnSpPr/>
              <p:nvPr/>
            </p:nvCxnSpPr>
            <p:spPr bwMode="auto">
              <a:xfrm flipH="1">
                <a:off x="8349646" y="2229504"/>
                <a:ext cx="119294" cy="820044"/>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76" name="Straight Arrow Connector 75"/>
              <p:cNvCxnSpPr/>
              <p:nvPr/>
            </p:nvCxnSpPr>
            <p:spPr bwMode="auto">
              <a:xfrm>
                <a:off x="7971441" y="1526978"/>
                <a:ext cx="6245" cy="360098"/>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77" name="Straight Arrow Connector 76"/>
              <p:cNvCxnSpPr/>
              <p:nvPr/>
            </p:nvCxnSpPr>
            <p:spPr bwMode="auto">
              <a:xfrm>
                <a:off x="8264358" y="1527459"/>
                <a:ext cx="204581" cy="392282"/>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78" name="Straight Arrow Connector 77"/>
              <p:cNvCxnSpPr>
                <a:endCxn id="94" idx="0"/>
              </p:cNvCxnSpPr>
              <p:nvPr/>
            </p:nvCxnSpPr>
            <p:spPr bwMode="auto">
              <a:xfrm>
                <a:off x="2722203" y="3349086"/>
                <a:ext cx="530361" cy="450917"/>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79" name="Straight Arrow Connector 78"/>
              <p:cNvCxnSpPr/>
              <p:nvPr/>
            </p:nvCxnSpPr>
            <p:spPr bwMode="auto">
              <a:xfrm>
                <a:off x="3657081" y="3349085"/>
                <a:ext cx="65041" cy="436219"/>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80" name="Straight Arrow Connector 79"/>
              <p:cNvCxnSpPr/>
              <p:nvPr/>
            </p:nvCxnSpPr>
            <p:spPr bwMode="auto">
              <a:xfrm>
                <a:off x="4119794" y="3368990"/>
                <a:ext cx="214334" cy="427552"/>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81" name="Straight Arrow Connector 80"/>
              <p:cNvCxnSpPr/>
              <p:nvPr/>
            </p:nvCxnSpPr>
            <p:spPr bwMode="auto">
              <a:xfrm>
                <a:off x="4637663" y="3361250"/>
                <a:ext cx="240668" cy="435292"/>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82" name="Straight Arrow Connector 81"/>
              <p:cNvCxnSpPr/>
              <p:nvPr/>
            </p:nvCxnSpPr>
            <p:spPr bwMode="auto">
              <a:xfrm flipH="1">
                <a:off x="6042712" y="3302701"/>
                <a:ext cx="360341" cy="517313"/>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83" name="Straight Arrow Connector 82"/>
              <p:cNvCxnSpPr/>
              <p:nvPr/>
            </p:nvCxnSpPr>
            <p:spPr bwMode="auto">
              <a:xfrm flipH="1">
                <a:off x="6596401" y="3348833"/>
                <a:ext cx="157235" cy="430617"/>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84" name="Straight Arrow Connector 83"/>
              <p:cNvCxnSpPr/>
              <p:nvPr/>
            </p:nvCxnSpPr>
            <p:spPr bwMode="auto">
              <a:xfrm flipH="1">
                <a:off x="7167988" y="3419003"/>
                <a:ext cx="341526" cy="400015"/>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85" name="Straight Arrow Connector 84"/>
              <p:cNvCxnSpPr/>
              <p:nvPr/>
            </p:nvCxnSpPr>
            <p:spPr bwMode="auto">
              <a:xfrm flipH="1">
                <a:off x="8243495" y="3404208"/>
                <a:ext cx="71452" cy="381096"/>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86" name="Straight Arrow Connector 85"/>
              <p:cNvCxnSpPr/>
              <p:nvPr/>
            </p:nvCxnSpPr>
            <p:spPr bwMode="auto">
              <a:xfrm flipH="1">
                <a:off x="2327558" y="1456276"/>
                <a:ext cx="236445" cy="427244"/>
              </a:xfrm>
              <a:prstGeom prst="straightConnector1">
                <a:avLst/>
              </a:prstGeom>
              <a:noFill/>
              <a:ln w="25400" cap="flat" cmpd="sng" algn="ctr">
                <a:solidFill>
                  <a:srgbClr val="006990"/>
                </a:solidFill>
                <a:prstDash val="solid"/>
                <a:headEnd type="none" w="med" len="med"/>
                <a:tailEnd type="arrow"/>
              </a:ln>
              <a:effectLst>
                <a:outerShdw blurRad="40000" dist="20000" dir="5400000" rotWithShape="0">
                  <a:srgbClr val="000000">
                    <a:alpha val="38000"/>
                  </a:srgbClr>
                </a:outerShdw>
              </a:effectLst>
            </p:spPr>
          </p:cxnSp>
          <p:cxnSp>
            <p:nvCxnSpPr>
              <p:cNvPr id="87" name="Straight Arrow Connector 86"/>
              <p:cNvCxnSpPr/>
              <p:nvPr/>
            </p:nvCxnSpPr>
            <p:spPr bwMode="auto">
              <a:xfrm>
                <a:off x="6771441" y="1539179"/>
                <a:ext cx="208928" cy="364280"/>
              </a:xfrm>
              <a:prstGeom prst="straightConnector1">
                <a:avLst/>
              </a:prstGeom>
              <a:noFill/>
              <a:ln w="25400" cap="flat" cmpd="sng" algn="ctr">
                <a:solidFill>
                  <a:srgbClr val="006990"/>
                </a:solidFill>
                <a:prstDash val="solid"/>
                <a:headEnd type="none" w="med" len="med"/>
                <a:tailEnd type="arrow"/>
              </a:ln>
              <a:effectLst>
                <a:outerShdw blurRad="40000" dist="20000" dir="5400000" rotWithShape="0">
                  <a:srgbClr val="000000">
                    <a:alpha val="38000"/>
                  </a:srgbClr>
                </a:outerShdw>
              </a:effectLst>
            </p:spPr>
          </p:cxnSp>
          <p:cxnSp>
            <p:nvCxnSpPr>
              <p:cNvPr id="88" name="Straight Arrow Connector 87"/>
              <p:cNvCxnSpPr/>
              <p:nvPr/>
            </p:nvCxnSpPr>
            <p:spPr bwMode="auto">
              <a:xfrm flipH="1">
                <a:off x="2830009" y="1469459"/>
                <a:ext cx="1" cy="384050"/>
              </a:xfrm>
              <a:prstGeom prst="straightConnector1">
                <a:avLst/>
              </a:prstGeom>
              <a:noFill/>
              <a:ln w="25400" cap="flat" cmpd="sng" algn="ctr">
                <a:solidFill>
                  <a:srgbClr val="006990"/>
                </a:solidFill>
                <a:prstDash val="solid"/>
                <a:headEnd type="none" w="med" len="med"/>
                <a:tailEnd type="arrow"/>
              </a:ln>
              <a:effectLst>
                <a:outerShdw blurRad="40000" dist="20000" dir="5400000" rotWithShape="0">
                  <a:srgbClr val="000000">
                    <a:alpha val="38000"/>
                  </a:srgbClr>
                </a:outerShdw>
              </a:effectLst>
            </p:spPr>
          </p:cxnSp>
          <p:cxnSp>
            <p:nvCxnSpPr>
              <p:cNvPr id="89" name="Straight Arrow Connector 88"/>
              <p:cNvCxnSpPr/>
              <p:nvPr/>
            </p:nvCxnSpPr>
            <p:spPr bwMode="auto">
              <a:xfrm flipH="1">
                <a:off x="6404294" y="1519409"/>
                <a:ext cx="1" cy="384050"/>
              </a:xfrm>
              <a:prstGeom prst="straightConnector1">
                <a:avLst/>
              </a:prstGeom>
              <a:noFill/>
              <a:ln w="25400" cap="flat" cmpd="sng" algn="ctr">
                <a:solidFill>
                  <a:srgbClr val="006990"/>
                </a:solidFill>
                <a:prstDash val="solid"/>
                <a:headEnd type="none" w="med" len="med"/>
                <a:tailEnd type="arrow"/>
              </a:ln>
              <a:effectLst>
                <a:outerShdw blurRad="40000" dist="20000" dir="5400000" rotWithShape="0">
                  <a:srgbClr val="000000">
                    <a:alpha val="38000"/>
                  </a:srgbClr>
                </a:outerShdw>
              </a:effectLst>
            </p:spPr>
          </p:cxnSp>
        </p:grpSp>
        <p:cxnSp>
          <p:nvCxnSpPr>
            <p:cNvPr id="6" name="Straight Arrow Connector 5"/>
            <p:cNvCxnSpPr>
              <a:endCxn id="87" idx="0"/>
            </p:cNvCxnSpPr>
            <p:nvPr/>
          </p:nvCxnSpPr>
          <p:spPr bwMode="auto">
            <a:xfrm flipH="1">
              <a:off x="2512812" y="1574244"/>
              <a:ext cx="638733" cy="404570"/>
            </a:xfrm>
            <a:prstGeom prst="straightConnector1">
              <a:avLst/>
            </a:prstGeom>
            <a:noFill/>
            <a:ln w="25400" cap="flat" cmpd="sng" algn="ctr">
              <a:solidFill>
                <a:srgbClr val="006990"/>
              </a:solidFill>
              <a:prstDash val="solid"/>
              <a:headEnd type="none" w="med" len="med"/>
              <a:tailEnd type="arrow"/>
            </a:ln>
            <a:effectLst>
              <a:outerShdw blurRad="40000" dist="20000" dir="5400000" rotWithShape="0">
                <a:srgbClr val="000000">
                  <a:alpha val="38000"/>
                </a:srgbClr>
              </a:outerShdw>
            </a:effectLst>
          </p:spPr>
        </p:cxnSp>
        <p:sp>
          <p:nvSpPr>
            <p:cNvPr id="7" name="AutoShape 34"/>
            <p:cNvSpPr>
              <a:spLocks noChangeArrowheads="1"/>
            </p:cNvSpPr>
            <p:nvPr/>
          </p:nvSpPr>
          <p:spPr bwMode="auto">
            <a:xfrm>
              <a:off x="2223574" y="1978814"/>
              <a:ext cx="578476" cy="311590"/>
            </a:xfrm>
            <a:prstGeom prst="roundRect">
              <a:avLst>
                <a:gd name="adj" fmla="val 16667"/>
              </a:avLst>
            </a:prstGeom>
            <a:solidFill>
              <a:srgbClr val="0095D3"/>
            </a:solidFill>
            <a:ln w="9525">
              <a:solidFill>
                <a:srgbClr val="BFBFBF"/>
              </a:solidFill>
              <a:round/>
              <a:headEnd/>
              <a:tailEnd/>
            </a:ln>
          </p:spPr>
          <p:txBody>
            <a:bodyPr wrap="none" lIns="82024" tIns="41011" rIns="82024" bIns="41011" anchor="ctr">
              <a:prstTxWarp prst="textNoShape">
                <a:avLst/>
              </a:prstTxWarp>
            </a:bodyPr>
            <a:lstStyle/>
            <a:p>
              <a:pPr defTabSz="914126">
                <a:defRPr/>
              </a:pPr>
              <a:r>
                <a:rPr lang="en-US" sz="1200" kern="0" dirty="0">
                  <a:solidFill>
                    <a:srgbClr val="F2F2F2"/>
                  </a:solidFill>
                  <a:latin typeface="Arial"/>
                </a:rPr>
                <a:t>Ext4</a:t>
              </a:r>
              <a:endParaRPr lang="en-US" sz="1000" kern="0" dirty="0">
                <a:solidFill>
                  <a:srgbClr val="F2F2F2"/>
                </a:solidFill>
                <a:latin typeface="Arial"/>
              </a:endParaRPr>
            </a:p>
          </p:txBody>
        </p:sp>
        <p:sp>
          <p:nvSpPr>
            <p:cNvPr id="8" name="AutoShape 32"/>
            <p:cNvSpPr>
              <a:spLocks noChangeArrowheads="1"/>
            </p:cNvSpPr>
            <p:nvPr/>
          </p:nvSpPr>
          <p:spPr bwMode="auto">
            <a:xfrm>
              <a:off x="3183903" y="3945471"/>
              <a:ext cx="716705" cy="331624"/>
            </a:xfrm>
            <a:prstGeom prst="roundRect">
              <a:avLst>
                <a:gd name="adj" fmla="val 16667"/>
              </a:avLst>
            </a:prstGeom>
            <a:solidFill>
              <a:srgbClr val="4C4C4C"/>
            </a:solidFill>
            <a:ln w="9525">
              <a:solidFill>
                <a:srgbClr val="A6A6A6"/>
              </a:solidFill>
              <a:round/>
              <a:headEnd/>
              <a:tailEnd/>
            </a:ln>
          </p:spPr>
          <p:txBody>
            <a:bodyPr wrap="none" lIns="82024" tIns="41011" rIns="82024" bIns="41011" anchor="ctr">
              <a:prstTxWarp prst="textNoShape">
                <a:avLst/>
              </a:prstTxWarp>
            </a:bodyPr>
            <a:lstStyle/>
            <a:p>
              <a:pPr algn="ctr" defTabSz="914126">
                <a:defRPr/>
              </a:pPr>
              <a:r>
                <a:rPr lang="en-US" sz="1100" kern="0" dirty="0">
                  <a:solidFill>
                    <a:srgbClr val="F2F2F2"/>
                  </a:solidFill>
                  <a:latin typeface="Arial"/>
                </a:rPr>
                <a:t>VMDK</a:t>
              </a:r>
            </a:p>
          </p:txBody>
        </p:sp>
        <p:sp>
          <p:nvSpPr>
            <p:cNvPr id="9" name="AutoShape 32"/>
            <p:cNvSpPr>
              <a:spLocks noChangeArrowheads="1"/>
            </p:cNvSpPr>
            <p:nvPr/>
          </p:nvSpPr>
          <p:spPr bwMode="auto">
            <a:xfrm>
              <a:off x="2471198" y="3951774"/>
              <a:ext cx="716705" cy="331624"/>
            </a:xfrm>
            <a:prstGeom prst="roundRect">
              <a:avLst>
                <a:gd name="adj" fmla="val 6223"/>
              </a:avLst>
            </a:prstGeom>
            <a:solidFill>
              <a:srgbClr val="4C4C4C"/>
            </a:solidFill>
            <a:ln w="9525">
              <a:solidFill>
                <a:srgbClr val="A6A6A6"/>
              </a:solidFill>
              <a:round/>
              <a:headEnd/>
              <a:tailEnd/>
            </a:ln>
          </p:spPr>
          <p:txBody>
            <a:bodyPr wrap="none" lIns="82024" tIns="41011" rIns="82024" bIns="41011" anchor="ctr">
              <a:prstTxWarp prst="textNoShape">
                <a:avLst/>
              </a:prstTxWarp>
            </a:bodyPr>
            <a:lstStyle/>
            <a:p>
              <a:pPr algn="ctr" defTabSz="914126">
                <a:defRPr/>
              </a:pPr>
              <a:r>
                <a:rPr lang="en-US" sz="1100" kern="0" dirty="0">
                  <a:solidFill>
                    <a:srgbClr val="F2F2F2"/>
                  </a:solidFill>
                  <a:latin typeface="Arial"/>
                </a:rPr>
                <a:t>VMDK</a:t>
              </a:r>
            </a:p>
          </p:txBody>
        </p:sp>
        <p:pic>
          <p:nvPicPr>
            <p:cNvPr id="10" name="Picture 12" descr="Disk_icon"/>
            <p:cNvPicPr>
              <a:picLocks noChangeAspect="1" noChangeArrowheads="1"/>
            </p:cNvPicPr>
            <p:nvPr/>
          </p:nvPicPr>
          <p:blipFill>
            <a:blip r:embed="rId2" cstate="print"/>
            <a:srcRect/>
            <a:stretch>
              <a:fillRect/>
            </a:stretch>
          </p:blipFill>
          <p:spPr bwMode="auto">
            <a:xfrm>
              <a:off x="2624171" y="2953100"/>
              <a:ext cx="736423" cy="504345"/>
            </a:xfrm>
            <a:prstGeom prst="rect">
              <a:avLst/>
            </a:prstGeom>
            <a:noFill/>
            <a:ln w="9525">
              <a:noFill/>
              <a:miter lim="800000"/>
              <a:headEnd/>
              <a:tailEnd/>
            </a:ln>
          </p:spPr>
        </p:pic>
        <p:pic>
          <p:nvPicPr>
            <p:cNvPr id="11" name="Picture 12" descr="Disk_icon"/>
            <p:cNvPicPr>
              <a:picLocks noChangeAspect="1" noChangeArrowheads="1"/>
            </p:cNvPicPr>
            <p:nvPr/>
          </p:nvPicPr>
          <p:blipFill>
            <a:blip r:embed="rId2" cstate="print"/>
            <a:srcRect/>
            <a:stretch>
              <a:fillRect/>
            </a:stretch>
          </p:blipFill>
          <p:spPr bwMode="auto">
            <a:xfrm>
              <a:off x="2034789" y="2925691"/>
              <a:ext cx="736423" cy="504345"/>
            </a:xfrm>
            <a:prstGeom prst="rect">
              <a:avLst/>
            </a:prstGeom>
            <a:noFill/>
            <a:ln w="9525">
              <a:noFill/>
              <a:miter lim="800000"/>
              <a:headEnd/>
              <a:tailEnd/>
            </a:ln>
          </p:spPr>
        </p:pic>
        <p:cxnSp>
          <p:nvCxnSpPr>
            <p:cNvPr id="12" name="Straight Arrow Connector 11"/>
            <p:cNvCxnSpPr/>
            <p:nvPr/>
          </p:nvCxnSpPr>
          <p:spPr bwMode="auto">
            <a:xfrm flipH="1">
              <a:off x="2987048" y="2320636"/>
              <a:ext cx="49335" cy="674537"/>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13" name="Straight Arrow Connector 12"/>
            <p:cNvCxnSpPr/>
            <p:nvPr/>
          </p:nvCxnSpPr>
          <p:spPr bwMode="auto">
            <a:xfrm>
              <a:off x="2305914" y="2255767"/>
              <a:ext cx="1" cy="746018"/>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14" name="Straight Arrow Connector 13"/>
            <p:cNvCxnSpPr/>
            <p:nvPr/>
          </p:nvCxnSpPr>
          <p:spPr bwMode="auto">
            <a:xfrm flipH="1">
              <a:off x="3954731" y="1570182"/>
              <a:ext cx="1293180" cy="384890"/>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15" name="Straight Arrow Connector 14"/>
            <p:cNvCxnSpPr/>
            <p:nvPr/>
          </p:nvCxnSpPr>
          <p:spPr bwMode="auto">
            <a:xfrm>
              <a:off x="2981145" y="3423730"/>
              <a:ext cx="528590" cy="455543"/>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16" name="Straight Arrow Connector 15"/>
            <p:cNvCxnSpPr>
              <a:stCxn id="96" idx="2"/>
              <a:endCxn id="90" idx="0"/>
            </p:cNvCxnSpPr>
            <p:nvPr/>
          </p:nvCxnSpPr>
          <p:spPr bwMode="auto">
            <a:xfrm>
              <a:off x="2403001" y="3430036"/>
              <a:ext cx="426550" cy="521738"/>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sp>
          <p:nvSpPr>
            <p:cNvPr id="17" name="AutoShape 32"/>
            <p:cNvSpPr>
              <a:spLocks noChangeArrowheads="1"/>
            </p:cNvSpPr>
            <p:nvPr/>
          </p:nvSpPr>
          <p:spPr bwMode="auto">
            <a:xfrm>
              <a:off x="8397679" y="3916139"/>
              <a:ext cx="716705" cy="331624"/>
            </a:xfrm>
            <a:prstGeom prst="roundRect">
              <a:avLst>
                <a:gd name="adj" fmla="val 16667"/>
              </a:avLst>
            </a:prstGeom>
            <a:solidFill>
              <a:srgbClr val="C6C6C8"/>
            </a:solidFill>
            <a:ln w="9525">
              <a:solidFill>
                <a:srgbClr val="A6A6A6"/>
              </a:solidFill>
              <a:round/>
              <a:headEnd/>
              <a:tailEnd/>
            </a:ln>
          </p:spPr>
          <p:txBody>
            <a:bodyPr wrap="none" lIns="82024" tIns="41011" rIns="82024" bIns="41011" anchor="ctr">
              <a:prstTxWarp prst="textNoShape">
                <a:avLst/>
              </a:prstTxWarp>
            </a:bodyPr>
            <a:lstStyle/>
            <a:p>
              <a:pPr algn="ctr" defTabSz="914126">
                <a:defRPr/>
              </a:pPr>
              <a:r>
                <a:rPr lang="en-US" sz="1100" kern="0" dirty="0">
                  <a:latin typeface="Arial"/>
                </a:rPr>
                <a:t>VMDK</a:t>
              </a:r>
            </a:p>
          </p:txBody>
        </p:sp>
        <p:sp>
          <p:nvSpPr>
            <p:cNvPr id="18" name="AutoShape 32"/>
            <p:cNvSpPr>
              <a:spLocks noChangeArrowheads="1"/>
            </p:cNvSpPr>
            <p:nvPr/>
          </p:nvSpPr>
          <p:spPr bwMode="auto">
            <a:xfrm>
              <a:off x="6861764" y="3911207"/>
              <a:ext cx="716705" cy="331624"/>
            </a:xfrm>
            <a:prstGeom prst="roundRect">
              <a:avLst>
                <a:gd name="adj" fmla="val 16667"/>
              </a:avLst>
            </a:prstGeom>
            <a:solidFill>
              <a:srgbClr val="C6C6C8"/>
            </a:solidFill>
            <a:ln w="9525">
              <a:solidFill>
                <a:srgbClr val="A6A6A6"/>
              </a:solidFill>
              <a:round/>
              <a:headEnd/>
              <a:tailEnd/>
            </a:ln>
          </p:spPr>
          <p:txBody>
            <a:bodyPr wrap="none" lIns="82024" tIns="41011" rIns="82024" bIns="41011" anchor="ctr">
              <a:prstTxWarp prst="textNoShape">
                <a:avLst/>
              </a:prstTxWarp>
            </a:bodyPr>
            <a:lstStyle/>
            <a:p>
              <a:pPr algn="ctr" defTabSz="914126">
                <a:defRPr/>
              </a:pPr>
              <a:r>
                <a:rPr lang="en-US" sz="1100" kern="0" dirty="0">
                  <a:latin typeface="Arial"/>
                </a:rPr>
                <a:t>VMDK</a:t>
              </a:r>
            </a:p>
          </p:txBody>
        </p:sp>
        <p:sp>
          <p:nvSpPr>
            <p:cNvPr id="19" name="AutoShape 34"/>
            <p:cNvSpPr>
              <a:spLocks noChangeArrowheads="1"/>
            </p:cNvSpPr>
            <p:nvPr/>
          </p:nvSpPr>
          <p:spPr bwMode="auto">
            <a:xfrm>
              <a:off x="9691081" y="2030748"/>
              <a:ext cx="578476" cy="295222"/>
            </a:xfrm>
            <a:prstGeom prst="roundRect">
              <a:avLst>
                <a:gd name="adj" fmla="val 16667"/>
              </a:avLst>
            </a:prstGeom>
            <a:solidFill>
              <a:srgbClr val="0095D3"/>
            </a:solidFill>
            <a:ln w="9525">
              <a:solidFill>
                <a:srgbClr val="BFBFBF"/>
              </a:solidFill>
              <a:round/>
              <a:headEnd/>
              <a:tailEnd/>
            </a:ln>
          </p:spPr>
          <p:txBody>
            <a:bodyPr wrap="none" lIns="82024" tIns="41011" rIns="82024" bIns="41011" anchor="ctr">
              <a:prstTxWarp prst="textNoShape">
                <a:avLst/>
              </a:prstTxWarp>
            </a:bodyPr>
            <a:lstStyle/>
            <a:p>
              <a:pPr defTabSz="914126">
                <a:defRPr/>
              </a:pPr>
              <a:r>
                <a:rPr lang="en-US" sz="1200" kern="0" dirty="0">
                  <a:solidFill>
                    <a:srgbClr val="F2F2F2"/>
                  </a:solidFill>
                  <a:latin typeface="Arial"/>
                </a:rPr>
                <a:t>Ext4</a:t>
              </a:r>
              <a:endParaRPr lang="en-US" sz="1000" kern="0" dirty="0">
                <a:solidFill>
                  <a:srgbClr val="F2F2F2"/>
                </a:solidFill>
                <a:latin typeface="Arial"/>
              </a:endParaRPr>
            </a:p>
          </p:txBody>
        </p:sp>
        <p:sp>
          <p:nvSpPr>
            <p:cNvPr id="20" name="AutoShape 34"/>
            <p:cNvSpPr>
              <a:spLocks noChangeArrowheads="1"/>
            </p:cNvSpPr>
            <p:nvPr/>
          </p:nvSpPr>
          <p:spPr bwMode="auto">
            <a:xfrm>
              <a:off x="7532818" y="2054330"/>
              <a:ext cx="578476" cy="309763"/>
            </a:xfrm>
            <a:prstGeom prst="roundRect">
              <a:avLst>
                <a:gd name="adj" fmla="val 16667"/>
              </a:avLst>
            </a:prstGeom>
            <a:solidFill>
              <a:srgbClr val="0095D3"/>
            </a:solidFill>
            <a:ln w="9525">
              <a:solidFill>
                <a:srgbClr val="BFBFBF"/>
              </a:solidFill>
              <a:round/>
              <a:headEnd/>
              <a:tailEnd/>
            </a:ln>
          </p:spPr>
          <p:txBody>
            <a:bodyPr wrap="none" lIns="82024" tIns="41011" rIns="82024" bIns="41011" anchor="ctr">
              <a:prstTxWarp prst="textNoShape">
                <a:avLst/>
              </a:prstTxWarp>
            </a:bodyPr>
            <a:lstStyle/>
            <a:p>
              <a:pPr defTabSz="914126">
                <a:defRPr/>
              </a:pPr>
              <a:r>
                <a:rPr lang="en-US" sz="1200" kern="0" dirty="0">
                  <a:solidFill>
                    <a:srgbClr val="F2F2F2"/>
                  </a:solidFill>
                  <a:latin typeface="Arial"/>
                </a:rPr>
                <a:t>Ext4</a:t>
              </a:r>
              <a:endParaRPr lang="en-US" sz="1000" kern="0" dirty="0">
                <a:solidFill>
                  <a:srgbClr val="F2F2F2"/>
                </a:solidFill>
                <a:latin typeface="Arial"/>
              </a:endParaRPr>
            </a:p>
          </p:txBody>
        </p:sp>
        <p:pic>
          <p:nvPicPr>
            <p:cNvPr id="21" name="Picture 12" descr="Disk_icon"/>
            <p:cNvPicPr>
              <a:picLocks noChangeAspect="1" noChangeArrowheads="1"/>
            </p:cNvPicPr>
            <p:nvPr/>
          </p:nvPicPr>
          <p:blipFill>
            <a:blip r:embed="rId2" cstate="print"/>
            <a:srcRect/>
            <a:stretch>
              <a:fillRect/>
            </a:stretch>
          </p:blipFill>
          <p:spPr bwMode="auto">
            <a:xfrm>
              <a:off x="7677925" y="2999073"/>
              <a:ext cx="736423" cy="504345"/>
            </a:xfrm>
            <a:prstGeom prst="rect">
              <a:avLst/>
            </a:prstGeom>
            <a:noFill/>
            <a:ln w="9525">
              <a:noFill/>
              <a:miter lim="800000"/>
              <a:headEnd/>
              <a:tailEnd/>
            </a:ln>
          </p:spPr>
        </p:pic>
        <p:pic>
          <p:nvPicPr>
            <p:cNvPr id="22" name="Picture 12" descr="Disk_icon"/>
            <p:cNvPicPr>
              <a:picLocks noChangeAspect="1" noChangeArrowheads="1"/>
            </p:cNvPicPr>
            <p:nvPr/>
          </p:nvPicPr>
          <p:blipFill>
            <a:blip r:embed="rId2" cstate="print"/>
            <a:srcRect/>
            <a:stretch>
              <a:fillRect/>
            </a:stretch>
          </p:blipFill>
          <p:spPr bwMode="auto">
            <a:xfrm>
              <a:off x="10273042" y="3098873"/>
              <a:ext cx="736423" cy="504345"/>
            </a:xfrm>
            <a:prstGeom prst="rect">
              <a:avLst/>
            </a:prstGeom>
            <a:noFill/>
            <a:ln w="9525">
              <a:noFill/>
              <a:miter lim="800000"/>
              <a:headEnd/>
              <a:tailEnd/>
            </a:ln>
          </p:spPr>
        </p:pic>
        <p:cxnSp>
          <p:nvCxnSpPr>
            <p:cNvPr id="23" name="Straight Arrow Connector 22"/>
            <p:cNvCxnSpPr/>
            <p:nvPr/>
          </p:nvCxnSpPr>
          <p:spPr bwMode="auto">
            <a:xfrm>
              <a:off x="7822056" y="2364093"/>
              <a:ext cx="138338" cy="678113"/>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24" name="Straight Arrow Connector 23"/>
            <p:cNvCxnSpPr/>
            <p:nvPr/>
          </p:nvCxnSpPr>
          <p:spPr bwMode="auto">
            <a:xfrm flipH="1">
              <a:off x="7418575" y="3433536"/>
              <a:ext cx="480330" cy="517313"/>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25" name="Straight Arrow Connector 24"/>
            <p:cNvCxnSpPr/>
            <p:nvPr/>
          </p:nvCxnSpPr>
          <p:spPr bwMode="auto">
            <a:xfrm>
              <a:off x="8714462" y="4253420"/>
              <a:ext cx="0" cy="979727"/>
            </a:xfrm>
            <a:prstGeom prst="straightConnector1">
              <a:avLst/>
            </a:prstGeom>
            <a:noFill/>
            <a:ln w="9525" cap="flat" cmpd="sng" algn="ctr">
              <a:solidFill>
                <a:srgbClr val="717074">
                  <a:shade val="95000"/>
                  <a:satMod val="105000"/>
                </a:srgbClr>
              </a:solidFill>
              <a:prstDash val="sysDash"/>
              <a:headEnd type="none" w="med" len="med"/>
              <a:tailEnd type="arrow"/>
            </a:ln>
            <a:effectLst/>
          </p:spPr>
        </p:cxnSp>
        <p:cxnSp>
          <p:nvCxnSpPr>
            <p:cNvPr id="26" name="Straight Arrow Connector 25"/>
            <p:cNvCxnSpPr/>
            <p:nvPr/>
          </p:nvCxnSpPr>
          <p:spPr bwMode="auto">
            <a:xfrm flipH="1">
              <a:off x="10201829" y="3532909"/>
              <a:ext cx="292740" cy="388777"/>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27" name="Straight Arrow Connector 26"/>
            <p:cNvCxnSpPr/>
            <p:nvPr/>
          </p:nvCxnSpPr>
          <p:spPr bwMode="auto">
            <a:xfrm flipH="1">
              <a:off x="10517660" y="2341140"/>
              <a:ext cx="42609" cy="845405"/>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28" name="Straight Arrow Connector 27"/>
            <p:cNvCxnSpPr/>
            <p:nvPr/>
          </p:nvCxnSpPr>
          <p:spPr bwMode="auto">
            <a:xfrm flipH="1">
              <a:off x="10021824" y="1624099"/>
              <a:ext cx="136309" cy="373327"/>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29" name="Straight Arrow Connector 28"/>
            <p:cNvCxnSpPr/>
            <p:nvPr/>
          </p:nvCxnSpPr>
          <p:spPr bwMode="auto">
            <a:xfrm>
              <a:off x="5658116" y="4219100"/>
              <a:ext cx="0" cy="979727"/>
            </a:xfrm>
            <a:prstGeom prst="straightConnector1">
              <a:avLst/>
            </a:prstGeom>
            <a:noFill/>
            <a:ln w="9525" cap="flat" cmpd="sng" algn="ctr">
              <a:solidFill>
                <a:srgbClr val="717074">
                  <a:shade val="95000"/>
                  <a:satMod val="105000"/>
                </a:srgbClr>
              </a:solidFill>
              <a:prstDash val="sysDash"/>
              <a:headEnd type="none" w="med" len="med"/>
              <a:tailEnd type="arrow"/>
            </a:ln>
            <a:effectLst/>
          </p:spPr>
        </p:cxnSp>
        <p:pic>
          <p:nvPicPr>
            <p:cNvPr id="30" name="Picture 12" descr="Disk_icon"/>
            <p:cNvPicPr>
              <a:picLocks noChangeAspect="1" noChangeArrowheads="1"/>
            </p:cNvPicPr>
            <p:nvPr/>
          </p:nvPicPr>
          <p:blipFill>
            <a:blip r:embed="rId2" cstate="print"/>
            <a:srcRect/>
            <a:stretch>
              <a:fillRect/>
            </a:stretch>
          </p:blipFill>
          <p:spPr bwMode="auto">
            <a:xfrm>
              <a:off x="2443241" y="5166825"/>
              <a:ext cx="736423" cy="504345"/>
            </a:xfrm>
            <a:prstGeom prst="rect">
              <a:avLst/>
            </a:prstGeom>
            <a:noFill/>
            <a:ln w="9525">
              <a:noFill/>
              <a:miter lim="800000"/>
              <a:headEnd/>
              <a:tailEnd/>
            </a:ln>
          </p:spPr>
        </p:pic>
        <p:pic>
          <p:nvPicPr>
            <p:cNvPr id="31" name="Picture 12" descr="Disk_icon"/>
            <p:cNvPicPr>
              <a:picLocks noChangeAspect="1" noChangeArrowheads="1"/>
            </p:cNvPicPr>
            <p:nvPr/>
          </p:nvPicPr>
          <p:blipFill>
            <a:blip r:embed="rId2" cstate="print"/>
            <a:srcRect/>
            <a:stretch>
              <a:fillRect/>
            </a:stretch>
          </p:blipFill>
          <p:spPr bwMode="auto">
            <a:xfrm>
              <a:off x="3199016" y="5142811"/>
              <a:ext cx="736423" cy="504345"/>
            </a:xfrm>
            <a:prstGeom prst="rect">
              <a:avLst/>
            </a:prstGeom>
            <a:noFill/>
            <a:ln w="9525">
              <a:noFill/>
              <a:miter lim="800000"/>
              <a:headEnd/>
              <a:tailEnd/>
            </a:ln>
          </p:spPr>
        </p:pic>
        <p:pic>
          <p:nvPicPr>
            <p:cNvPr id="32" name="Picture 12" descr="Disk_icon"/>
            <p:cNvPicPr>
              <a:picLocks noChangeAspect="1" noChangeArrowheads="1"/>
            </p:cNvPicPr>
            <p:nvPr/>
          </p:nvPicPr>
          <p:blipFill>
            <a:blip r:embed="rId2" cstate="print"/>
            <a:srcRect/>
            <a:stretch>
              <a:fillRect/>
            </a:stretch>
          </p:blipFill>
          <p:spPr bwMode="auto">
            <a:xfrm>
              <a:off x="3907387" y="5177141"/>
              <a:ext cx="736423" cy="504345"/>
            </a:xfrm>
            <a:prstGeom prst="rect">
              <a:avLst/>
            </a:prstGeom>
            <a:noFill/>
            <a:ln w="9525">
              <a:noFill/>
              <a:miter lim="800000"/>
              <a:headEnd/>
              <a:tailEnd/>
            </a:ln>
          </p:spPr>
        </p:pic>
        <p:pic>
          <p:nvPicPr>
            <p:cNvPr id="33" name="Picture 12" descr="Disk_icon"/>
            <p:cNvPicPr>
              <a:picLocks noChangeAspect="1" noChangeArrowheads="1"/>
            </p:cNvPicPr>
            <p:nvPr/>
          </p:nvPicPr>
          <p:blipFill>
            <a:blip r:embed="rId2" cstate="print"/>
            <a:srcRect/>
            <a:stretch>
              <a:fillRect/>
            </a:stretch>
          </p:blipFill>
          <p:spPr bwMode="auto">
            <a:xfrm>
              <a:off x="4697491" y="5177140"/>
              <a:ext cx="736423" cy="504345"/>
            </a:xfrm>
            <a:prstGeom prst="rect">
              <a:avLst/>
            </a:prstGeom>
            <a:noFill/>
            <a:ln w="9525">
              <a:noFill/>
              <a:miter lim="800000"/>
              <a:headEnd/>
              <a:tailEnd/>
            </a:ln>
          </p:spPr>
        </p:pic>
        <p:pic>
          <p:nvPicPr>
            <p:cNvPr id="34" name="Picture 12" descr="Disk_icon"/>
            <p:cNvPicPr>
              <a:picLocks noChangeAspect="1" noChangeArrowheads="1"/>
            </p:cNvPicPr>
            <p:nvPr/>
          </p:nvPicPr>
          <p:blipFill>
            <a:blip r:embed="rId2" cstate="print"/>
            <a:srcRect/>
            <a:stretch>
              <a:fillRect/>
            </a:stretch>
          </p:blipFill>
          <p:spPr bwMode="auto">
            <a:xfrm>
              <a:off x="5362114" y="5167819"/>
              <a:ext cx="736423" cy="504345"/>
            </a:xfrm>
            <a:prstGeom prst="rect">
              <a:avLst/>
            </a:prstGeom>
            <a:noFill/>
            <a:ln w="9525">
              <a:noFill/>
              <a:miter lim="800000"/>
              <a:headEnd/>
              <a:tailEnd/>
            </a:ln>
          </p:spPr>
        </p:pic>
        <p:pic>
          <p:nvPicPr>
            <p:cNvPr id="35" name="Picture 12" descr="Disk_icon"/>
            <p:cNvPicPr>
              <a:picLocks noChangeAspect="1" noChangeArrowheads="1"/>
            </p:cNvPicPr>
            <p:nvPr/>
          </p:nvPicPr>
          <p:blipFill>
            <a:blip r:embed="rId2" cstate="print"/>
            <a:srcRect/>
            <a:stretch>
              <a:fillRect/>
            </a:stretch>
          </p:blipFill>
          <p:spPr bwMode="auto">
            <a:xfrm>
              <a:off x="6089460" y="5179364"/>
              <a:ext cx="736423" cy="504345"/>
            </a:xfrm>
            <a:prstGeom prst="rect">
              <a:avLst/>
            </a:prstGeom>
            <a:noFill/>
            <a:ln w="9525">
              <a:noFill/>
              <a:miter lim="800000"/>
              <a:headEnd/>
              <a:tailEnd/>
            </a:ln>
          </p:spPr>
        </p:pic>
        <p:cxnSp>
          <p:nvCxnSpPr>
            <p:cNvPr id="36" name="Straight Arrow Connector 35"/>
            <p:cNvCxnSpPr/>
            <p:nvPr/>
          </p:nvCxnSpPr>
          <p:spPr bwMode="auto">
            <a:xfrm>
              <a:off x="3488064" y="4215062"/>
              <a:ext cx="0" cy="979727"/>
            </a:xfrm>
            <a:prstGeom prst="straightConnector1">
              <a:avLst/>
            </a:prstGeom>
            <a:noFill/>
            <a:ln w="9525" cap="flat" cmpd="sng" algn="ctr">
              <a:solidFill>
                <a:srgbClr val="717074">
                  <a:shade val="95000"/>
                  <a:satMod val="105000"/>
                </a:srgbClr>
              </a:solidFill>
              <a:prstDash val="sysDash"/>
              <a:headEnd type="none" w="med" len="med"/>
              <a:tailEnd type="arrow"/>
            </a:ln>
            <a:effectLst/>
          </p:spPr>
        </p:cxnSp>
        <p:cxnSp>
          <p:nvCxnSpPr>
            <p:cNvPr id="37" name="Straight Arrow Connector 36"/>
            <p:cNvCxnSpPr/>
            <p:nvPr/>
          </p:nvCxnSpPr>
          <p:spPr bwMode="auto">
            <a:xfrm>
              <a:off x="2786120" y="4240462"/>
              <a:ext cx="0" cy="979727"/>
            </a:xfrm>
            <a:prstGeom prst="straightConnector1">
              <a:avLst/>
            </a:prstGeom>
            <a:noFill/>
            <a:ln w="9525" cap="flat" cmpd="sng" algn="ctr">
              <a:solidFill>
                <a:srgbClr val="717074">
                  <a:shade val="95000"/>
                  <a:satMod val="105000"/>
                </a:srgbClr>
              </a:solidFill>
              <a:prstDash val="sysDash"/>
              <a:headEnd type="none" w="med" len="med"/>
              <a:tailEnd type="arrow"/>
            </a:ln>
            <a:effectLst/>
          </p:spPr>
        </p:cxnSp>
        <p:pic>
          <p:nvPicPr>
            <p:cNvPr id="38" name="Picture 12" descr="Disk_icon"/>
            <p:cNvPicPr>
              <a:picLocks noChangeAspect="1" noChangeArrowheads="1"/>
            </p:cNvPicPr>
            <p:nvPr/>
          </p:nvPicPr>
          <p:blipFill>
            <a:blip r:embed="rId2" cstate="print"/>
            <a:srcRect/>
            <a:stretch>
              <a:fillRect/>
            </a:stretch>
          </p:blipFill>
          <p:spPr bwMode="auto">
            <a:xfrm>
              <a:off x="6980752" y="5193219"/>
              <a:ext cx="736423" cy="504345"/>
            </a:xfrm>
            <a:prstGeom prst="rect">
              <a:avLst/>
            </a:prstGeom>
            <a:noFill/>
            <a:ln w="9525">
              <a:noFill/>
              <a:miter lim="800000"/>
              <a:headEnd/>
              <a:tailEnd/>
            </a:ln>
          </p:spPr>
        </p:pic>
        <p:pic>
          <p:nvPicPr>
            <p:cNvPr id="39" name="Picture 12" descr="Disk_icon"/>
            <p:cNvPicPr>
              <a:picLocks noChangeAspect="1" noChangeArrowheads="1"/>
            </p:cNvPicPr>
            <p:nvPr/>
          </p:nvPicPr>
          <p:blipFill>
            <a:blip r:embed="rId2" cstate="print"/>
            <a:srcRect/>
            <a:stretch>
              <a:fillRect/>
            </a:stretch>
          </p:blipFill>
          <p:spPr bwMode="auto">
            <a:xfrm>
              <a:off x="7661917" y="5170127"/>
              <a:ext cx="736423" cy="504345"/>
            </a:xfrm>
            <a:prstGeom prst="rect">
              <a:avLst/>
            </a:prstGeom>
            <a:noFill/>
            <a:ln w="9525">
              <a:noFill/>
              <a:miter lim="800000"/>
              <a:headEnd/>
              <a:tailEnd/>
            </a:ln>
          </p:spPr>
        </p:pic>
        <p:pic>
          <p:nvPicPr>
            <p:cNvPr id="40" name="Picture 12" descr="Disk_icon"/>
            <p:cNvPicPr>
              <a:picLocks noChangeAspect="1" noChangeArrowheads="1"/>
            </p:cNvPicPr>
            <p:nvPr/>
          </p:nvPicPr>
          <p:blipFill>
            <a:blip r:embed="rId2" cstate="print"/>
            <a:srcRect/>
            <a:stretch>
              <a:fillRect/>
            </a:stretch>
          </p:blipFill>
          <p:spPr bwMode="auto">
            <a:xfrm>
              <a:off x="8400809" y="5193218"/>
              <a:ext cx="736423" cy="504345"/>
            </a:xfrm>
            <a:prstGeom prst="rect">
              <a:avLst/>
            </a:prstGeom>
            <a:noFill/>
            <a:ln w="9525">
              <a:noFill/>
              <a:miter lim="800000"/>
              <a:headEnd/>
              <a:tailEnd/>
            </a:ln>
          </p:spPr>
        </p:pic>
        <p:pic>
          <p:nvPicPr>
            <p:cNvPr id="41" name="Picture 12" descr="Disk_icon"/>
            <p:cNvPicPr>
              <a:picLocks noChangeAspect="1" noChangeArrowheads="1"/>
            </p:cNvPicPr>
            <p:nvPr/>
          </p:nvPicPr>
          <p:blipFill>
            <a:blip r:embed="rId2" cstate="print"/>
            <a:srcRect/>
            <a:stretch>
              <a:fillRect/>
            </a:stretch>
          </p:blipFill>
          <p:spPr bwMode="auto">
            <a:xfrm>
              <a:off x="9185881" y="5204764"/>
              <a:ext cx="736423" cy="504345"/>
            </a:xfrm>
            <a:prstGeom prst="rect">
              <a:avLst/>
            </a:prstGeom>
            <a:noFill/>
            <a:ln w="9525">
              <a:noFill/>
              <a:miter lim="800000"/>
              <a:headEnd/>
              <a:tailEnd/>
            </a:ln>
          </p:spPr>
        </p:pic>
        <p:pic>
          <p:nvPicPr>
            <p:cNvPr id="42" name="Picture 12" descr="Disk_icon"/>
            <p:cNvPicPr>
              <a:picLocks noChangeAspect="1" noChangeArrowheads="1"/>
            </p:cNvPicPr>
            <p:nvPr/>
          </p:nvPicPr>
          <p:blipFill>
            <a:blip r:embed="rId2" cstate="print"/>
            <a:srcRect/>
            <a:stretch>
              <a:fillRect/>
            </a:stretch>
          </p:blipFill>
          <p:spPr bwMode="auto">
            <a:xfrm>
              <a:off x="9890137" y="5193218"/>
              <a:ext cx="736423" cy="504345"/>
            </a:xfrm>
            <a:prstGeom prst="rect">
              <a:avLst/>
            </a:prstGeom>
            <a:noFill/>
            <a:ln w="9525">
              <a:noFill/>
              <a:miter lim="800000"/>
              <a:headEnd/>
              <a:tailEnd/>
            </a:ln>
          </p:spPr>
        </p:pic>
        <p:pic>
          <p:nvPicPr>
            <p:cNvPr id="43" name="Picture 12" descr="Disk_icon"/>
            <p:cNvPicPr>
              <a:picLocks noChangeAspect="1" noChangeArrowheads="1"/>
            </p:cNvPicPr>
            <p:nvPr/>
          </p:nvPicPr>
          <p:blipFill>
            <a:blip r:embed="rId2" cstate="print"/>
            <a:srcRect/>
            <a:stretch>
              <a:fillRect/>
            </a:stretch>
          </p:blipFill>
          <p:spPr bwMode="auto">
            <a:xfrm>
              <a:off x="10675209" y="5181673"/>
              <a:ext cx="736423" cy="504345"/>
            </a:xfrm>
            <a:prstGeom prst="rect">
              <a:avLst/>
            </a:prstGeom>
            <a:noFill/>
            <a:ln w="9525">
              <a:noFill/>
              <a:miter lim="800000"/>
              <a:headEnd/>
              <a:tailEnd/>
            </a:ln>
          </p:spPr>
        </p:pic>
        <p:cxnSp>
          <p:nvCxnSpPr>
            <p:cNvPr id="44" name="Straight Arrow Connector 43"/>
            <p:cNvCxnSpPr/>
            <p:nvPr/>
          </p:nvCxnSpPr>
          <p:spPr bwMode="auto">
            <a:xfrm flipH="1">
              <a:off x="7822056" y="1627909"/>
              <a:ext cx="317297" cy="426421"/>
            </a:xfrm>
            <a:prstGeom prst="straightConnector1">
              <a:avLst/>
            </a:prstGeom>
            <a:noFill/>
            <a:ln w="25400" cap="flat" cmpd="sng" algn="ctr">
              <a:solidFill>
                <a:srgbClr val="006990"/>
              </a:solidFill>
              <a:prstDash val="solid"/>
              <a:headEnd type="none" w="med" len="med"/>
              <a:tailEnd type="arrow"/>
            </a:ln>
            <a:effectLst>
              <a:outerShdw blurRad="40000" dist="20000" dir="5400000" rotWithShape="0">
                <a:srgbClr val="000000">
                  <a:alpha val="38000"/>
                </a:srgbClr>
              </a:outerShdw>
            </a:effectLst>
          </p:spPr>
        </p:cxnSp>
        <p:sp>
          <p:nvSpPr>
            <p:cNvPr id="45" name="AutoShape 34"/>
            <p:cNvSpPr>
              <a:spLocks noChangeArrowheads="1"/>
            </p:cNvSpPr>
            <p:nvPr/>
          </p:nvSpPr>
          <p:spPr bwMode="auto">
            <a:xfrm>
              <a:off x="2814690" y="1981124"/>
              <a:ext cx="578476" cy="311590"/>
            </a:xfrm>
            <a:prstGeom prst="roundRect">
              <a:avLst>
                <a:gd name="adj" fmla="val 16667"/>
              </a:avLst>
            </a:prstGeom>
            <a:solidFill>
              <a:srgbClr val="0095D3"/>
            </a:solidFill>
            <a:ln w="9525">
              <a:solidFill>
                <a:srgbClr val="BFBFBF"/>
              </a:solidFill>
              <a:round/>
              <a:headEnd/>
              <a:tailEnd/>
            </a:ln>
          </p:spPr>
          <p:txBody>
            <a:bodyPr wrap="none" lIns="82024" tIns="41011" rIns="82024" bIns="41011" anchor="ctr">
              <a:prstTxWarp prst="textNoShape">
                <a:avLst/>
              </a:prstTxWarp>
            </a:bodyPr>
            <a:lstStyle/>
            <a:p>
              <a:pPr defTabSz="914126">
                <a:defRPr/>
              </a:pPr>
              <a:r>
                <a:rPr lang="en-US" sz="1200" kern="0" dirty="0">
                  <a:solidFill>
                    <a:srgbClr val="F2F2F2"/>
                  </a:solidFill>
                  <a:latin typeface="Arial"/>
                </a:rPr>
                <a:t>Ext4</a:t>
              </a:r>
              <a:endParaRPr lang="en-US" sz="1000" kern="0" dirty="0">
                <a:solidFill>
                  <a:srgbClr val="F2F2F2"/>
                </a:solidFill>
                <a:latin typeface="Arial"/>
              </a:endParaRPr>
            </a:p>
          </p:txBody>
        </p:sp>
      </p:grpSp>
      <p:cxnSp>
        <p:nvCxnSpPr>
          <p:cNvPr id="112" name="Straight Arrow Connector 111"/>
          <p:cNvCxnSpPr/>
          <p:nvPr/>
        </p:nvCxnSpPr>
        <p:spPr bwMode="auto">
          <a:xfrm>
            <a:off x="3669363" y="1549875"/>
            <a:ext cx="501066" cy="404706"/>
          </a:xfrm>
          <a:prstGeom prst="straightConnector1">
            <a:avLst/>
          </a:prstGeom>
          <a:noFill/>
          <a:ln w="25400" cap="flat" cmpd="sng" algn="ctr">
            <a:solidFill>
              <a:srgbClr val="006990"/>
            </a:solidFill>
            <a:prstDash val="solid"/>
            <a:headEnd type="none" w="med" len="med"/>
            <a:tailEnd type="arrow"/>
          </a:ln>
          <a:effectLst>
            <a:outerShdw blurRad="40000" dist="20000" dir="5400000" rotWithShape="0">
              <a:srgbClr val="000000">
                <a:alpha val="38000"/>
              </a:srgbClr>
            </a:outerShdw>
          </a:effectLst>
        </p:spPr>
      </p:cxnSp>
      <p:cxnSp>
        <p:nvCxnSpPr>
          <p:cNvPr id="115" name="Straight Arrow Connector 114"/>
          <p:cNvCxnSpPr>
            <a:endCxn id="109" idx="0"/>
          </p:cNvCxnSpPr>
          <p:nvPr/>
        </p:nvCxnSpPr>
        <p:spPr bwMode="auto">
          <a:xfrm>
            <a:off x="3977930" y="1597364"/>
            <a:ext cx="1064880" cy="369229"/>
          </a:xfrm>
          <a:prstGeom prst="straightConnector1">
            <a:avLst/>
          </a:prstGeom>
          <a:noFill/>
          <a:ln w="25400" cap="flat" cmpd="sng" algn="ctr">
            <a:solidFill>
              <a:srgbClr val="006990"/>
            </a:solidFill>
            <a:prstDash val="solid"/>
            <a:headEnd type="none" w="med" len="med"/>
            <a:tailEnd type="arrow"/>
          </a:ln>
          <a:effectLst>
            <a:outerShdw blurRad="40000" dist="20000" dir="5400000" rotWithShape="0">
              <a:srgbClr val="000000">
                <a:alpha val="38000"/>
              </a:srgbClr>
            </a:outerShdw>
          </a:effectLst>
        </p:spPr>
      </p:cxnSp>
      <p:cxnSp>
        <p:nvCxnSpPr>
          <p:cNvPr id="118" name="Straight Arrow Connector 117"/>
          <p:cNvCxnSpPr/>
          <p:nvPr/>
        </p:nvCxnSpPr>
        <p:spPr bwMode="auto">
          <a:xfrm>
            <a:off x="4078813" y="1543907"/>
            <a:ext cx="1511753" cy="390827"/>
          </a:xfrm>
          <a:prstGeom prst="straightConnector1">
            <a:avLst/>
          </a:prstGeom>
          <a:noFill/>
          <a:ln w="25400" cap="flat" cmpd="sng" algn="ctr">
            <a:solidFill>
              <a:srgbClr val="006990"/>
            </a:solidFill>
            <a:prstDash val="solid"/>
            <a:headEnd type="none" w="med" len="med"/>
            <a:tailEnd type="arrow"/>
          </a:ln>
          <a:effectLst>
            <a:outerShdw blurRad="40000" dist="20000" dir="5400000" rotWithShape="0">
              <a:srgbClr val="000000">
                <a:alpha val="38000"/>
              </a:srgbClr>
            </a:outerShdw>
          </a:effectLst>
        </p:spPr>
      </p:cxnSp>
      <p:cxnSp>
        <p:nvCxnSpPr>
          <p:cNvPr id="121" name="Straight Arrow Connector 120"/>
          <p:cNvCxnSpPr/>
          <p:nvPr/>
        </p:nvCxnSpPr>
        <p:spPr bwMode="auto">
          <a:xfrm flipH="1">
            <a:off x="4548114" y="1542727"/>
            <a:ext cx="486467" cy="402392"/>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130" name="Straight Arrow Connector 129"/>
          <p:cNvCxnSpPr/>
          <p:nvPr/>
        </p:nvCxnSpPr>
        <p:spPr bwMode="auto">
          <a:xfrm flipH="1">
            <a:off x="2856058" y="1567321"/>
            <a:ext cx="1777610" cy="411002"/>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133" name="Straight Arrow Connector 132"/>
          <p:cNvCxnSpPr/>
          <p:nvPr/>
        </p:nvCxnSpPr>
        <p:spPr bwMode="auto">
          <a:xfrm flipH="1">
            <a:off x="2356236" y="1477264"/>
            <a:ext cx="2126908" cy="484333"/>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137" name="Straight Arrow Connector 136"/>
          <p:cNvCxnSpPr/>
          <p:nvPr/>
        </p:nvCxnSpPr>
        <p:spPr bwMode="auto">
          <a:xfrm>
            <a:off x="8903258" y="1645813"/>
            <a:ext cx="485728" cy="387606"/>
          </a:xfrm>
          <a:prstGeom prst="straightConnector1">
            <a:avLst/>
          </a:prstGeom>
          <a:noFill/>
          <a:ln w="25400" cap="flat" cmpd="sng" algn="ctr">
            <a:solidFill>
              <a:srgbClr val="006990"/>
            </a:solidFill>
            <a:prstDash val="solid"/>
            <a:headEnd type="none" w="med" len="med"/>
            <a:tailEnd type="arrow"/>
          </a:ln>
          <a:effectLst>
            <a:outerShdw blurRad="40000" dist="20000" dir="5400000" rotWithShape="0">
              <a:srgbClr val="000000">
                <a:alpha val="38000"/>
              </a:srgbClr>
            </a:outerShdw>
          </a:effectLst>
        </p:spPr>
      </p:cxnSp>
      <p:cxnSp>
        <p:nvCxnSpPr>
          <p:cNvPr id="138" name="Straight Arrow Connector 137"/>
          <p:cNvCxnSpPr/>
          <p:nvPr/>
        </p:nvCxnSpPr>
        <p:spPr bwMode="auto">
          <a:xfrm>
            <a:off x="9151285" y="1638246"/>
            <a:ext cx="896425" cy="380486"/>
          </a:xfrm>
          <a:prstGeom prst="straightConnector1">
            <a:avLst/>
          </a:prstGeom>
          <a:noFill/>
          <a:ln w="25400" cap="flat" cmpd="sng" algn="ctr">
            <a:solidFill>
              <a:srgbClr val="006990"/>
            </a:solidFill>
            <a:prstDash val="solid"/>
            <a:headEnd type="none" w="med" len="med"/>
            <a:tailEnd type="arrow"/>
          </a:ln>
          <a:effectLst>
            <a:outerShdw blurRad="40000" dist="20000" dir="5400000" rotWithShape="0">
              <a:srgbClr val="000000">
                <a:alpha val="38000"/>
              </a:srgbClr>
            </a:outerShdw>
          </a:effectLst>
        </p:spPr>
      </p:cxnSp>
      <p:cxnSp>
        <p:nvCxnSpPr>
          <p:cNvPr id="140" name="Straight Arrow Connector 139"/>
          <p:cNvCxnSpPr/>
          <p:nvPr/>
        </p:nvCxnSpPr>
        <p:spPr bwMode="auto">
          <a:xfrm>
            <a:off x="9291835" y="1613218"/>
            <a:ext cx="1511753" cy="390827"/>
          </a:xfrm>
          <a:prstGeom prst="straightConnector1">
            <a:avLst/>
          </a:prstGeom>
          <a:noFill/>
          <a:ln w="25400" cap="flat" cmpd="sng" algn="ctr">
            <a:solidFill>
              <a:srgbClr val="006990"/>
            </a:solidFill>
            <a:prstDash val="solid"/>
            <a:headEnd type="none" w="med" len="med"/>
            <a:tailEnd type="arrow"/>
          </a:ln>
          <a:effectLst>
            <a:outerShdw blurRad="40000" dist="20000" dir="5400000" rotWithShape="0">
              <a:srgbClr val="000000">
                <a:alpha val="38000"/>
              </a:srgbClr>
            </a:outerShdw>
          </a:effectLst>
        </p:spPr>
      </p:cxnSp>
      <p:cxnSp>
        <p:nvCxnSpPr>
          <p:cNvPr id="149" name="Straight Arrow Connector 148"/>
          <p:cNvCxnSpPr/>
          <p:nvPr/>
        </p:nvCxnSpPr>
        <p:spPr bwMode="auto">
          <a:xfrm flipH="1">
            <a:off x="7643986" y="1570279"/>
            <a:ext cx="1977287" cy="448209"/>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153" name="Straight Arrow Connector 152"/>
          <p:cNvCxnSpPr/>
          <p:nvPr/>
        </p:nvCxnSpPr>
        <p:spPr bwMode="auto">
          <a:xfrm flipH="1">
            <a:off x="8307547" y="1613218"/>
            <a:ext cx="1405900" cy="382531"/>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156" name="Straight Arrow Connector 155"/>
          <p:cNvCxnSpPr/>
          <p:nvPr/>
        </p:nvCxnSpPr>
        <p:spPr bwMode="auto">
          <a:xfrm flipH="1">
            <a:off x="9010498" y="1630678"/>
            <a:ext cx="793232" cy="385668"/>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sp>
        <p:nvSpPr>
          <p:cNvPr id="122" name="Title 1"/>
          <p:cNvSpPr>
            <a:spLocks noGrp="1"/>
          </p:cNvSpPr>
          <p:nvPr>
            <p:ph type="title"/>
          </p:nvPr>
        </p:nvSpPr>
        <p:spPr>
          <a:xfrm>
            <a:off x="221721" y="152400"/>
            <a:ext cx="11685953" cy="508000"/>
          </a:xfrm>
        </p:spPr>
        <p:txBody>
          <a:bodyPr/>
          <a:lstStyle/>
          <a:p>
            <a:r>
              <a:rPr lang="en-US" dirty="0" smtClean="0"/>
              <a:t>Combined Model: Two Virtual Machines on a Host</a:t>
            </a:r>
            <a:endParaRPr lang="en-US" dirty="0"/>
          </a:p>
        </p:txBody>
      </p:sp>
    </p:spTree>
    <p:extLst>
      <p:ext uri="{BB962C8B-B14F-4D97-AF65-F5344CB8AC3E}">
        <p14:creationId xmlns:p14="http://schemas.microsoft.com/office/powerpoint/2010/main" val="805000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sp>
        <p:nvSpPr>
          <p:cNvPr id="2434" name="Shape 2434"/>
          <p:cNvSpPr txBox="1">
            <a:spLocks noGrp="1"/>
          </p:cNvSpPr>
          <p:nvPr>
            <p:ph type="title"/>
          </p:nvPr>
        </p:nvSpPr>
        <p:spPr/>
        <p:txBody>
          <a:bodyPr/>
          <a:lstStyle/>
          <a:p>
            <a:r>
              <a:rPr lang="en-US"/>
              <a:t>Key Points to Know about the RA</a:t>
            </a:r>
            <a:endParaRPr lang="en-US" dirty="0"/>
          </a:p>
        </p:txBody>
      </p:sp>
      <p:sp>
        <p:nvSpPr>
          <p:cNvPr id="2435" name="Shape 2435"/>
          <p:cNvSpPr txBox="1">
            <a:spLocks noGrp="1"/>
          </p:cNvSpPr>
          <p:nvPr>
            <p:ph idx="1"/>
          </p:nvPr>
        </p:nvSpPr>
        <p:spPr/>
        <p:txBody>
          <a:bodyPr/>
          <a:lstStyle/>
          <a:p>
            <a:r>
              <a:rPr lang="en-US" dirty="0"/>
              <a:t>Cloudera does not support Multi-homed cluster nodes, so use a single VLAN/IP subnet. Multiple NICs can be bonded to enable FT and higher capacity, but each VM should have only one IP address.</a:t>
            </a:r>
          </a:p>
          <a:p>
            <a:r>
              <a:rPr lang="en-US" dirty="0"/>
              <a:t>Disable automated movement of storage and VMs </a:t>
            </a:r>
            <a:endParaRPr lang="en-US" dirty="0" smtClean="0"/>
          </a:p>
          <a:p>
            <a:pPr lvl="1"/>
            <a:r>
              <a:rPr lang="en-US" dirty="0" smtClean="0"/>
              <a:t>Hadoop </a:t>
            </a:r>
            <a:r>
              <a:rPr lang="en-US" dirty="0"/>
              <a:t>is a distributed computing framework and will take care of high availability </a:t>
            </a:r>
            <a:endParaRPr lang="en-US" dirty="0" smtClean="0"/>
          </a:p>
          <a:p>
            <a:r>
              <a:rPr lang="en-US" dirty="0" smtClean="0"/>
              <a:t>For </a:t>
            </a:r>
            <a:r>
              <a:rPr lang="en-US" dirty="0"/>
              <a:t>Production workloads, ensure that the worker VMs are sized so that there is no resource </a:t>
            </a:r>
            <a:r>
              <a:rPr lang="en-US" dirty="0" smtClean="0"/>
              <a:t>contention</a:t>
            </a:r>
          </a:p>
          <a:p>
            <a:r>
              <a:rPr lang="en-US" dirty="0" smtClean="0"/>
              <a:t>One </a:t>
            </a:r>
            <a:r>
              <a:rPr lang="en-US" dirty="0"/>
              <a:t>CPU </a:t>
            </a:r>
            <a:r>
              <a:rPr lang="en-US" dirty="0" smtClean="0"/>
              <a:t>core/</a:t>
            </a:r>
            <a:r>
              <a:rPr lang="en-US" dirty="0" err="1" smtClean="0"/>
              <a:t>vCPU</a:t>
            </a:r>
            <a:r>
              <a:rPr lang="en-US" dirty="0" smtClean="0"/>
              <a:t> </a:t>
            </a:r>
            <a:r>
              <a:rPr lang="en-US" dirty="0"/>
              <a:t>per </a:t>
            </a:r>
            <a:r>
              <a:rPr lang="en-US" dirty="0" smtClean="0"/>
              <a:t>disk spindle</a:t>
            </a:r>
            <a:r>
              <a:rPr lang="en-US" dirty="0"/>
              <a:t>. </a:t>
            </a:r>
            <a:endParaRPr lang="en-US" b="1" dirty="0"/>
          </a:p>
          <a:p>
            <a:r>
              <a:rPr lang="en-US" dirty="0" smtClean="0"/>
              <a:t>Ensure there are never two </a:t>
            </a:r>
            <a:r>
              <a:rPr lang="en-US" dirty="0"/>
              <a:t>masters on the same physical </a:t>
            </a:r>
            <a:r>
              <a:rPr lang="en-US" dirty="0" smtClean="0"/>
              <a:t>node (use anti-affinity).</a:t>
            </a:r>
            <a:endParaRPr lang="en-US" dirty="0"/>
          </a:p>
          <a:p>
            <a:r>
              <a:rPr lang="en-US" dirty="0"/>
              <a:t>In the case where two or more VMs are provisioned on the same physical host, enable Hadoop Virtualization Extensions (HVE), with the physical host as a </a:t>
            </a:r>
            <a:r>
              <a:rPr lang="en-US" dirty="0" err="1"/>
              <a:t>Nodegroup</a:t>
            </a:r>
            <a:r>
              <a:rPr lang="en-US" dirty="0"/>
              <a:t> </a:t>
            </a:r>
            <a:endParaRPr lang="en-US" dirty="0" smtClean="0"/>
          </a:p>
          <a:p>
            <a:pPr lvl="1"/>
            <a:r>
              <a:rPr lang="en-US" dirty="0" smtClean="0"/>
              <a:t>Ensures </a:t>
            </a:r>
            <a:r>
              <a:rPr lang="en-US" dirty="0"/>
              <a:t>HDFS block placement never places replicas of any block on the same physical node.</a:t>
            </a:r>
          </a:p>
        </p:txBody>
      </p:sp>
      <p:sp>
        <p:nvSpPr>
          <p:cNvPr id="4" name="Footer Placeholder 3"/>
          <p:cNvSpPr>
            <a:spLocks noGrp="1"/>
          </p:cNvSpPr>
          <p:nvPr>
            <p:ph type="ftr" sz="quarter" idx="11"/>
          </p:nvPr>
        </p:nvSpPr>
        <p:spPr/>
        <p:txBody>
          <a:bodyPr/>
          <a:lstStyle/>
          <a:p>
            <a:r>
              <a:rPr lang="en-US"/>
              <a:t>CONFIDENTIAL</a:t>
            </a:r>
          </a:p>
        </p:txBody>
      </p:sp>
      <p:sp>
        <p:nvSpPr>
          <p:cNvPr id="5" name="Slide Number Placeholder 4"/>
          <p:cNvSpPr>
            <a:spLocks noGrp="1"/>
          </p:cNvSpPr>
          <p:nvPr>
            <p:ph type="sldNum" sz="quarter" idx="12"/>
          </p:nvPr>
        </p:nvSpPr>
        <p:spPr/>
        <p:txBody>
          <a:bodyPr/>
          <a:lstStyle/>
          <a:p>
            <a:fld id="{6EA6D8CF-3CDE-4807-BCD2-C9F2B831AAA5}" type="slidenum">
              <a:rPr lang="en-US" smtClean="0"/>
              <a:t>17</a:t>
            </a:fld>
            <a:endParaRPr lang="en-US"/>
          </a:p>
        </p:txBody>
      </p:sp>
    </p:spTree>
    <p:extLst>
      <p:ext uri="{BB962C8B-B14F-4D97-AF65-F5344CB8AC3E}">
        <p14:creationId xmlns:p14="http://schemas.microsoft.com/office/powerpoint/2010/main" val="50106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Isilon</a:t>
            </a:r>
            <a:r>
              <a:rPr lang="en-US" dirty="0"/>
              <a:t> Reference Architecture </a:t>
            </a:r>
            <a:br>
              <a:rPr lang="en-US" dirty="0"/>
            </a:br>
            <a:r>
              <a:rPr lang="en-US" dirty="0"/>
              <a:t>from Cloudera</a:t>
            </a:r>
          </a:p>
        </p:txBody>
      </p:sp>
      <p:sp>
        <p:nvSpPr>
          <p:cNvPr id="6" name="Footer Placeholder 5"/>
          <p:cNvSpPr>
            <a:spLocks noGrp="1"/>
          </p:cNvSpPr>
          <p:nvPr>
            <p:ph type="ftr" sz="quarter" idx="11"/>
          </p:nvPr>
        </p:nvSpPr>
        <p:spPr/>
        <p:txBody>
          <a:bodyPr/>
          <a:lstStyle/>
          <a:p>
            <a:r>
              <a:rPr lang="en-US"/>
              <a:t>CONFIDENTIAL</a:t>
            </a:r>
          </a:p>
        </p:txBody>
      </p:sp>
      <p:sp>
        <p:nvSpPr>
          <p:cNvPr id="7" name="Slide Number Placeholder 6"/>
          <p:cNvSpPr>
            <a:spLocks noGrp="1"/>
          </p:cNvSpPr>
          <p:nvPr>
            <p:ph type="sldNum" sz="quarter" idx="12"/>
          </p:nvPr>
        </p:nvSpPr>
        <p:spPr/>
        <p:txBody>
          <a:bodyPr/>
          <a:lstStyle/>
          <a:p>
            <a:fld id="{6EA6D8CF-3CDE-4807-BCD2-C9F2B831AAA5}" type="slidenum">
              <a:rPr lang="en-US" smtClean="0"/>
              <a:t>18</a:t>
            </a:fld>
            <a:endParaRPr lang="en-US"/>
          </a:p>
        </p:txBody>
      </p:sp>
      <p:pic>
        <p:nvPicPr>
          <p:cNvPr id="3" name="Picture 2" descr="IsilonFrontPag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674">
            <a:off x="4852729" y="965200"/>
            <a:ext cx="4304753" cy="5599138"/>
          </a:xfrm>
          <a:prstGeom prst="rect">
            <a:avLst/>
          </a:prstGeom>
          <a:ln>
            <a:solidFill>
              <a:schemeClr val="bg2"/>
            </a:solidFill>
          </a:ln>
        </p:spPr>
      </p:pic>
    </p:spTree>
    <p:extLst>
      <p:ext uri="{BB962C8B-B14F-4D97-AF65-F5344CB8AC3E}">
        <p14:creationId xmlns:p14="http://schemas.microsoft.com/office/powerpoint/2010/main" val="39968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647" y="34413"/>
            <a:ext cx="11277130" cy="569200"/>
          </a:xfrm>
        </p:spPr>
        <p:txBody>
          <a:bodyPr/>
          <a:lstStyle/>
          <a:p>
            <a:r>
              <a:rPr lang="en-US" dirty="0" smtClean="0"/>
              <a:t>Data/Compute Separation with Isilon for HDFS</a:t>
            </a:r>
            <a:endParaRPr lang="en-US" dirty="0"/>
          </a:p>
        </p:txBody>
      </p:sp>
      <p:sp>
        <p:nvSpPr>
          <p:cNvPr id="38" name="Rectangle 37"/>
          <p:cNvSpPr/>
          <p:nvPr/>
        </p:nvSpPr>
        <p:spPr>
          <a:xfrm>
            <a:off x="85782" y="4992598"/>
            <a:ext cx="1303562" cy="461665"/>
          </a:xfrm>
          <a:prstGeom prst="rect">
            <a:avLst/>
          </a:prstGeom>
        </p:spPr>
        <p:txBody>
          <a:bodyPr wrap="none">
            <a:spAutoFit/>
          </a:bodyPr>
          <a:lstStyle/>
          <a:p>
            <a:r>
              <a:rPr lang="en-US" sz="1200" b="1" dirty="0" smtClean="0">
                <a:solidFill>
                  <a:schemeClr val="tx1"/>
                </a:solidFill>
              </a:rPr>
              <a:t>Shared storage</a:t>
            </a:r>
          </a:p>
          <a:p>
            <a:r>
              <a:rPr lang="en-US" sz="1200" b="1" dirty="0" smtClean="0">
                <a:solidFill>
                  <a:schemeClr val="tx1"/>
                </a:solidFill>
              </a:rPr>
              <a:t>SAN/NAS</a:t>
            </a:r>
            <a:endParaRPr lang="en-US" sz="1200" b="1" dirty="0">
              <a:solidFill>
                <a:schemeClr val="tx1"/>
              </a:solidFill>
            </a:endParaRPr>
          </a:p>
        </p:txBody>
      </p:sp>
      <p:cxnSp>
        <p:nvCxnSpPr>
          <p:cNvPr id="126" name="Elbow Connector 125"/>
          <p:cNvCxnSpPr/>
          <p:nvPr/>
        </p:nvCxnSpPr>
        <p:spPr bwMode="auto">
          <a:xfrm>
            <a:off x="13056705" y="2849452"/>
            <a:ext cx="1218883" cy="914400"/>
          </a:xfrm>
          <a:prstGeom prst="bentConnector3">
            <a:avLst/>
          </a:prstGeom>
          <a:solidFill>
            <a:srgbClr val="0095D3"/>
          </a:solidFill>
          <a:ln w="9525" cap="flat" cmpd="sng" algn="ctr">
            <a:noFill/>
            <a:prstDash val="solid"/>
            <a:round/>
            <a:headEnd type="none" w="med" len="med"/>
            <a:tailEnd type="arrow"/>
          </a:ln>
          <a:effectLst/>
        </p:spPr>
      </p:cxnSp>
      <p:grpSp>
        <p:nvGrpSpPr>
          <p:cNvPr id="140" name="Group 139"/>
          <p:cNvGrpSpPr/>
          <p:nvPr/>
        </p:nvGrpSpPr>
        <p:grpSpPr>
          <a:xfrm>
            <a:off x="605455" y="875057"/>
            <a:ext cx="11040871" cy="5473567"/>
            <a:chOff x="556390" y="858122"/>
            <a:chExt cx="8282810" cy="5473567"/>
          </a:xfrm>
        </p:grpSpPr>
        <p:sp>
          <p:nvSpPr>
            <p:cNvPr id="141" name="AutoShape 3"/>
            <p:cNvSpPr>
              <a:spLocks noChangeArrowheads="1"/>
            </p:cNvSpPr>
            <p:nvPr/>
          </p:nvSpPr>
          <p:spPr bwMode="auto">
            <a:xfrm>
              <a:off x="3349702" y="858122"/>
              <a:ext cx="2329259" cy="2805731"/>
            </a:xfrm>
            <a:prstGeom prst="roundRect">
              <a:avLst>
                <a:gd name="adj" fmla="val 16667"/>
              </a:avLst>
            </a:prstGeom>
            <a:solidFill>
              <a:srgbClr val="89CBDF">
                <a:lumMod val="20000"/>
                <a:lumOff val="80000"/>
              </a:srgbClr>
            </a:solidFill>
            <a:ln w="38160">
              <a:solidFill>
                <a:sysClr val="window" lastClr="FFFFFF">
                  <a:lumMod val="75000"/>
                </a:sysClr>
              </a:solidFill>
              <a:miter lim="800000"/>
              <a:headEnd/>
              <a:tailEnd/>
            </a:ln>
          </p:spPr>
          <p:txBody>
            <a:bodyPr wrap="none" lIns="82045" tIns="41022" rIns="82045" bIns="41022" anchor="ctr">
              <a:prstTxWarp prst="textNoShape">
                <a:avLst/>
              </a:prstTxWarp>
            </a:bodyPr>
            <a:lstStyle/>
            <a:p>
              <a:pPr marL="0" marR="0" lvl="0" indent="0" defTabSz="914400" eaLnBrk="1" fontAlgn="auto" latinLnBrk="0" hangingPunct="1">
                <a:lnSpc>
                  <a:spcPct val="87000"/>
                </a:lnSpc>
                <a:spcBef>
                  <a:spcPts val="0"/>
                </a:spcBef>
                <a:spcAft>
                  <a:spcPts val="0"/>
                </a:spcAft>
                <a:buClr>
                  <a:srgbClr val="000000"/>
                </a:buClr>
                <a:buSzPct val="100000"/>
                <a:buFont typeface="Arial" charset="0"/>
                <a:buNone/>
                <a:tabLst/>
                <a:defRPr/>
              </a:pPr>
              <a:r>
                <a:rPr kumimoji="0" lang="en-US" sz="1300" b="1" i="0" u="none" strike="noStrike" kern="0" cap="none" spc="0" normalizeH="0" baseline="0" noProof="0" dirty="0" smtClean="0">
                  <a:ln>
                    <a:noFill/>
                  </a:ln>
                  <a:solidFill>
                    <a:srgbClr val="717074"/>
                  </a:solidFill>
                  <a:effectLst/>
                  <a:uLnTx/>
                  <a:uFillTx/>
                </a:rPr>
                <a:t>Hadoop</a:t>
              </a:r>
            </a:p>
            <a:p>
              <a:pPr marL="0" marR="0" lvl="0" indent="0" defTabSz="914400" eaLnBrk="1" fontAlgn="auto" latinLnBrk="0" hangingPunct="1">
                <a:lnSpc>
                  <a:spcPct val="87000"/>
                </a:lnSpc>
                <a:spcBef>
                  <a:spcPts val="0"/>
                </a:spcBef>
                <a:spcAft>
                  <a:spcPts val="0"/>
                </a:spcAft>
                <a:buClr>
                  <a:srgbClr val="000000"/>
                </a:buClr>
                <a:buSzPct val="100000"/>
                <a:buFont typeface="Arial" charset="0"/>
                <a:buNone/>
                <a:tabLst/>
                <a:defRPr/>
              </a:pPr>
              <a:r>
                <a:rPr kumimoji="0" lang="en-US" sz="1300" b="1" i="0" u="none" strike="noStrike" kern="0" cap="none" spc="0" normalizeH="0" baseline="0" noProof="0" dirty="0" smtClean="0">
                  <a:ln>
                    <a:noFill/>
                  </a:ln>
                  <a:solidFill>
                    <a:srgbClr val="717074"/>
                  </a:solidFill>
                  <a:effectLst/>
                  <a:uLnTx/>
                  <a:uFillTx/>
                </a:rPr>
                <a:t>Virtual</a:t>
              </a:r>
            </a:p>
            <a:p>
              <a:pPr marL="0" marR="0" lvl="0" indent="0" defTabSz="914400" eaLnBrk="1" fontAlgn="auto" latinLnBrk="0" hangingPunct="1">
                <a:lnSpc>
                  <a:spcPct val="87000"/>
                </a:lnSpc>
                <a:spcBef>
                  <a:spcPts val="0"/>
                </a:spcBef>
                <a:spcAft>
                  <a:spcPts val="0"/>
                </a:spcAft>
                <a:buClr>
                  <a:srgbClr val="000000"/>
                </a:buClr>
                <a:buSzPct val="100000"/>
                <a:buFont typeface="Arial" charset="0"/>
                <a:buNone/>
                <a:tabLst/>
                <a:defRPr/>
              </a:pPr>
              <a:r>
                <a:rPr kumimoji="0" lang="en-US" sz="1300" b="1" i="0" u="none" strike="noStrike" kern="0" cap="none" spc="0" normalizeH="0" baseline="0" noProof="0" dirty="0" smtClean="0">
                  <a:ln>
                    <a:noFill/>
                  </a:ln>
                  <a:solidFill>
                    <a:srgbClr val="717074"/>
                  </a:solidFill>
                  <a:effectLst/>
                  <a:uLnTx/>
                  <a:uFillTx/>
                </a:rPr>
                <a:t>Node 2</a:t>
              </a:r>
            </a:p>
            <a:p>
              <a:pPr marL="0" marR="0" lvl="0" indent="0" defTabSz="914400" eaLnBrk="1" fontAlgn="auto" latinLnBrk="0" hangingPunct="1">
                <a:lnSpc>
                  <a:spcPct val="87000"/>
                </a:lnSpc>
                <a:spcBef>
                  <a:spcPts val="0"/>
                </a:spcBef>
                <a:spcAft>
                  <a:spcPts val="0"/>
                </a:spcAft>
                <a:buClr>
                  <a:srgbClr val="000000"/>
                </a:buClr>
                <a:buSzPct val="100000"/>
                <a:buFont typeface="Arial" charset="0"/>
                <a:buNone/>
                <a:tabLst/>
                <a:defRPr/>
              </a:pPr>
              <a:endParaRPr kumimoji="0" lang="en-US" sz="1300" b="1" i="0" u="none" strike="noStrike" kern="0" cap="none" spc="0" normalizeH="0" baseline="0" noProof="0" dirty="0" smtClean="0">
                <a:ln>
                  <a:noFill/>
                </a:ln>
                <a:solidFill>
                  <a:srgbClr val="FFFFFF"/>
                </a:solidFill>
                <a:effectLst/>
                <a:uLnTx/>
                <a:uFillTx/>
              </a:endParaRPr>
            </a:p>
          </p:txBody>
        </p:sp>
        <p:grpSp>
          <p:nvGrpSpPr>
            <p:cNvPr id="147" name="Group 146"/>
            <p:cNvGrpSpPr/>
            <p:nvPr/>
          </p:nvGrpSpPr>
          <p:grpSpPr>
            <a:xfrm>
              <a:off x="6915150" y="5003136"/>
              <a:ext cx="1924050" cy="1328553"/>
              <a:chOff x="3576124" y="2019299"/>
              <a:chExt cx="1991752" cy="3049569"/>
            </a:xfrm>
          </p:grpSpPr>
          <p:pic>
            <p:nvPicPr>
              <p:cNvPr id="221" name="Picture 2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9271" y="4104490"/>
                <a:ext cx="1771041" cy="467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2" name="Picture 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1060" y="3722846"/>
                <a:ext cx="1771041" cy="467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3" name="Picture 2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1060" y="3341202"/>
                <a:ext cx="1771041" cy="467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4" name="Picture 2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1060" y="2959558"/>
                <a:ext cx="1771041" cy="467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 name="Picture 2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1060" y="2577914"/>
                <a:ext cx="1771041" cy="467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6" name="Picture 2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1060" y="2194888"/>
                <a:ext cx="1771041" cy="467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7" name="AutoShape 12"/>
              <p:cNvSpPr>
                <a:spLocks noChangeArrowheads="1"/>
              </p:cNvSpPr>
              <p:nvPr/>
            </p:nvSpPr>
            <p:spPr bwMode="auto">
              <a:xfrm>
                <a:off x="3576124" y="2019299"/>
                <a:ext cx="1991752" cy="2819400"/>
              </a:xfrm>
              <a:prstGeom prst="can">
                <a:avLst>
                  <a:gd name="adj" fmla="val 11894"/>
                </a:avLst>
              </a:prstGeom>
              <a:gradFill flip="none" rotWithShape="1">
                <a:gsLst>
                  <a:gs pos="50000">
                    <a:srgbClr val="2C95DD">
                      <a:alpha val="20000"/>
                    </a:srgbClr>
                  </a:gs>
                  <a:gs pos="0">
                    <a:srgbClr val="0095D3">
                      <a:alpha val="40000"/>
                    </a:srgbClr>
                  </a:gs>
                  <a:gs pos="100000">
                    <a:srgbClr val="0095D3">
                      <a:alpha val="40000"/>
                    </a:srgbClr>
                  </a:gs>
                </a:gsLst>
                <a:lin ang="0" scaled="1"/>
                <a:tileRect/>
              </a:gradFill>
              <a:ln w="9525">
                <a:solidFill>
                  <a:sysClr val="window" lastClr="FFFFFF"/>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333366"/>
                  </a:solidFill>
                  <a:effectLst/>
                  <a:uLnTx/>
                  <a:uFillTx/>
                  <a:latin typeface="Verdana" pitchFamily="34" charset="0"/>
                  <a:cs typeface="Verdana" pitchFamily="34" charset="0"/>
                </a:endParaRPr>
              </a:p>
            </p:txBody>
          </p:sp>
          <p:grpSp>
            <p:nvGrpSpPr>
              <p:cNvPr id="228" name="Group 227"/>
              <p:cNvGrpSpPr/>
              <p:nvPr/>
            </p:nvGrpSpPr>
            <p:grpSpPr>
              <a:xfrm>
                <a:off x="3765885" y="2405785"/>
                <a:ext cx="513243" cy="2116931"/>
                <a:chOff x="3823108" y="2852930"/>
                <a:chExt cx="518464" cy="2116931"/>
              </a:xfrm>
            </p:grpSpPr>
            <p:sp>
              <p:nvSpPr>
                <p:cNvPr id="231" name="Rounded Rectangle 230"/>
                <p:cNvSpPr/>
                <p:nvPr/>
              </p:nvSpPr>
              <p:spPr>
                <a:xfrm>
                  <a:off x="3823108" y="4753961"/>
                  <a:ext cx="518463" cy="215900"/>
                </a:xfrm>
                <a:prstGeom prst="roundRect">
                  <a:avLst/>
                </a:prstGeom>
                <a:solidFill>
                  <a:srgbClr val="0095D3"/>
                </a:solidFill>
                <a:ln w="25400" cap="flat" cmpd="sng" algn="ctr">
                  <a:no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Calibri"/>
                    </a:rPr>
                    <a:t>NN</a:t>
                  </a:r>
                  <a:endParaRPr kumimoji="0" lang="en-US" sz="800" b="0" i="0" u="none" strike="noStrike" kern="1200" cap="none" spc="0" normalizeH="0" baseline="0" noProof="0" dirty="0">
                    <a:ln>
                      <a:noFill/>
                    </a:ln>
                    <a:solidFill>
                      <a:prstClr val="white"/>
                    </a:solidFill>
                    <a:effectLst/>
                    <a:uLnTx/>
                    <a:uFillTx/>
                    <a:latin typeface="Calibri"/>
                  </a:endParaRPr>
                </a:p>
              </p:txBody>
            </p:sp>
            <p:sp>
              <p:nvSpPr>
                <p:cNvPr id="232" name="Rounded Rectangle 231"/>
                <p:cNvSpPr/>
                <p:nvPr/>
              </p:nvSpPr>
              <p:spPr>
                <a:xfrm>
                  <a:off x="3823109" y="4376211"/>
                  <a:ext cx="518463" cy="215900"/>
                </a:xfrm>
                <a:prstGeom prst="roundRect">
                  <a:avLst/>
                </a:prstGeom>
                <a:solidFill>
                  <a:srgbClr val="0095D3"/>
                </a:solidFill>
                <a:ln w="25400" cap="flat" cmpd="sng" algn="ctr">
                  <a:no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Calibri"/>
                    </a:rPr>
                    <a:t>NN</a:t>
                  </a:r>
                  <a:endParaRPr kumimoji="0" lang="en-US" sz="800" b="0" i="0" u="none" strike="noStrike" kern="1200" cap="none" spc="0" normalizeH="0" baseline="0" noProof="0" dirty="0">
                    <a:ln>
                      <a:noFill/>
                    </a:ln>
                    <a:solidFill>
                      <a:prstClr val="white"/>
                    </a:solidFill>
                    <a:effectLst/>
                    <a:uLnTx/>
                    <a:uFillTx/>
                    <a:latin typeface="Calibri"/>
                  </a:endParaRPr>
                </a:p>
              </p:txBody>
            </p:sp>
            <p:sp>
              <p:nvSpPr>
                <p:cNvPr id="233" name="Rounded Rectangle 232"/>
                <p:cNvSpPr/>
                <p:nvPr/>
              </p:nvSpPr>
              <p:spPr>
                <a:xfrm>
                  <a:off x="3823109" y="3990800"/>
                  <a:ext cx="518463" cy="215900"/>
                </a:xfrm>
                <a:prstGeom prst="roundRect">
                  <a:avLst/>
                </a:prstGeom>
                <a:solidFill>
                  <a:srgbClr val="0095D3"/>
                </a:solidFill>
                <a:ln w="25400" cap="flat" cmpd="sng" algn="ctr">
                  <a:no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Calibri"/>
                    </a:rPr>
                    <a:t>NN</a:t>
                  </a:r>
                  <a:endParaRPr kumimoji="0" lang="en-US" sz="800" b="0" i="0" u="none" strike="noStrike" kern="1200" cap="none" spc="0" normalizeH="0" baseline="0" noProof="0" dirty="0">
                    <a:ln>
                      <a:noFill/>
                    </a:ln>
                    <a:solidFill>
                      <a:prstClr val="white"/>
                    </a:solidFill>
                    <a:effectLst/>
                    <a:uLnTx/>
                    <a:uFillTx/>
                    <a:latin typeface="Calibri"/>
                  </a:endParaRPr>
                </a:p>
              </p:txBody>
            </p:sp>
            <p:sp>
              <p:nvSpPr>
                <p:cNvPr id="234" name="Rounded Rectangle 233"/>
                <p:cNvSpPr/>
                <p:nvPr/>
              </p:nvSpPr>
              <p:spPr>
                <a:xfrm>
                  <a:off x="3823109" y="3612523"/>
                  <a:ext cx="518463" cy="215900"/>
                </a:xfrm>
                <a:prstGeom prst="roundRect">
                  <a:avLst/>
                </a:prstGeom>
                <a:solidFill>
                  <a:srgbClr val="0095D3"/>
                </a:solidFill>
                <a:ln w="25400" cap="flat" cmpd="sng" algn="ctr">
                  <a:no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Calibri"/>
                    </a:rPr>
                    <a:t>NN</a:t>
                  </a:r>
                  <a:endParaRPr kumimoji="0" lang="en-US" sz="800" b="0" i="0" u="none" strike="noStrike" kern="1200" cap="none" spc="0" normalizeH="0" baseline="0" noProof="0" dirty="0">
                    <a:ln>
                      <a:noFill/>
                    </a:ln>
                    <a:solidFill>
                      <a:prstClr val="white"/>
                    </a:solidFill>
                    <a:effectLst/>
                    <a:uLnTx/>
                    <a:uFillTx/>
                    <a:latin typeface="Calibri"/>
                  </a:endParaRPr>
                </a:p>
              </p:txBody>
            </p:sp>
            <p:sp>
              <p:nvSpPr>
                <p:cNvPr id="235" name="Rounded Rectangle 234"/>
                <p:cNvSpPr/>
                <p:nvPr/>
              </p:nvSpPr>
              <p:spPr>
                <a:xfrm>
                  <a:off x="3823109" y="3234774"/>
                  <a:ext cx="518463" cy="215900"/>
                </a:xfrm>
                <a:prstGeom prst="roundRect">
                  <a:avLst/>
                </a:prstGeom>
                <a:solidFill>
                  <a:srgbClr val="0095D3"/>
                </a:solidFill>
                <a:ln w="25400" cap="flat" cmpd="sng" algn="ctr">
                  <a:no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Calibri"/>
                    </a:rPr>
                    <a:t>NN</a:t>
                  </a:r>
                  <a:endParaRPr kumimoji="0" lang="en-US" sz="800" b="0" i="0" u="none" strike="noStrike" kern="1200" cap="none" spc="0" normalizeH="0" baseline="0" noProof="0" dirty="0">
                    <a:ln>
                      <a:noFill/>
                    </a:ln>
                    <a:solidFill>
                      <a:prstClr val="white"/>
                    </a:solidFill>
                    <a:effectLst/>
                    <a:uLnTx/>
                    <a:uFillTx/>
                    <a:latin typeface="Calibri"/>
                  </a:endParaRPr>
                </a:p>
              </p:txBody>
            </p:sp>
            <p:sp>
              <p:nvSpPr>
                <p:cNvPr id="236" name="Rounded Rectangle 235"/>
                <p:cNvSpPr/>
                <p:nvPr/>
              </p:nvSpPr>
              <p:spPr>
                <a:xfrm>
                  <a:off x="3823109" y="2852930"/>
                  <a:ext cx="518463" cy="215900"/>
                </a:xfrm>
                <a:prstGeom prst="roundRect">
                  <a:avLst/>
                </a:prstGeom>
                <a:solidFill>
                  <a:srgbClr val="0095D3"/>
                </a:solidFill>
                <a:ln w="25400" cap="flat" cmpd="sng" algn="ctr">
                  <a:no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Calibri"/>
                    </a:rPr>
                    <a:t>NN</a:t>
                  </a:r>
                  <a:endParaRPr kumimoji="0" lang="en-US" sz="800" b="0" i="0" u="none" strike="noStrike" kern="1200" cap="none" spc="0" normalizeH="0" baseline="0" noProof="0" dirty="0">
                    <a:ln>
                      <a:noFill/>
                    </a:ln>
                    <a:solidFill>
                      <a:prstClr val="white"/>
                    </a:solidFill>
                    <a:effectLst/>
                    <a:uLnTx/>
                    <a:uFillTx/>
                    <a:latin typeface="Calibri"/>
                  </a:endParaRPr>
                </a:p>
              </p:txBody>
            </p:sp>
          </p:grpSp>
          <p:sp>
            <p:nvSpPr>
              <p:cNvPr id="229" name="Rounded Rectangle 228"/>
              <p:cNvSpPr/>
              <p:nvPr/>
            </p:nvSpPr>
            <p:spPr>
              <a:xfrm rot="5400000">
                <a:off x="4203889" y="3335849"/>
                <a:ext cx="2189065" cy="213726"/>
              </a:xfrm>
              <a:prstGeom prst="roundRect">
                <a:avLst/>
              </a:prstGeom>
              <a:solidFill>
                <a:srgbClr val="0095D3"/>
              </a:solidFill>
              <a:ln w="25400" cap="flat" cmpd="sng" algn="ctr">
                <a:no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rPr>
                  <a:t>d</a:t>
                </a:r>
                <a:r>
                  <a:rPr kumimoji="0" lang="en-US" sz="1200" b="0" i="0" u="none" strike="noStrike" kern="1200" cap="none" spc="0" normalizeH="0" baseline="0" noProof="0" dirty="0" smtClean="0">
                    <a:ln>
                      <a:noFill/>
                    </a:ln>
                    <a:solidFill>
                      <a:prstClr val="white"/>
                    </a:solidFill>
                    <a:effectLst/>
                    <a:uLnTx/>
                    <a:uFillTx/>
                    <a:latin typeface="Calibri"/>
                  </a:rPr>
                  <a:t>ata node</a:t>
                </a:r>
                <a:endParaRPr kumimoji="0" lang="en-US" sz="1200" b="0" i="0" u="none" strike="noStrike" kern="1200" cap="none" spc="0" normalizeH="0" baseline="0" noProof="0" dirty="0">
                  <a:ln>
                    <a:noFill/>
                  </a:ln>
                  <a:solidFill>
                    <a:prstClr val="white"/>
                  </a:solidFill>
                  <a:effectLst/>
                  <a:uLnTx/>
                  <a:uFillTx/>
                  <a:latin typeface="Calibri"/>
                </a:endParaRPr>
              </a:p>
            </p:txBody>
          </p:sp>
          <p:sp>
            <p:nvSpPr>
              <p:cNvPr id="230" name="TextBox 287"/>
              <p:cNvSpPr txBox="1"/>
              <p:nvPr/>
            </p:nvSpPr>
            <p:spPr>
              <a:xfrm>
                <a:off x="3821198" y="4433043"/>
                <a:ext cx="1584087" cy="63582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95D3"/>
                    </a:solidFill>
                    <a:effectLst>
                      <a:outerShdw blurRad="50800" dist="38100" dir="2700000" algn="tl" rotWithShape="0">
                        <a:srgbClr val="000000">
                          <a:alpha val="43000"/>
                        </a:srgbClr>
                      </a:outerShdw>
                    </a:effectLst>
                    <a:uLnTx/>
                    <a:uFillTx/>
                    <a:latin typeface="Calibri"/>
                  </a:rPr>
                  <a:t>Isilon</a:t>
                </a:r>
              </a:p>
            </p:txBody>
          </p:sp>
        </p:grpSp>
        <p:sp>
          <p:nvSpPr>
            <p:cNvPr id="149" name="AutoShape 2"/>
            <p:cNvSpPr>
              <a:spLocks noChangeArrowheads="1"/>
            </p:cNvSpPr>
            <p:nvPr/>
          </p:nvSpPr>
          <p:spPr bwMode="auto">
            <a:xfrm>
              <a:off x="556390" y="3935538"/>
              <a:ext cx="8124945" cy="991258"/>
            </a:xfrm>
            <a:prstGeom prst="roundRect">
              <a:avLst>
                <a:gd name="adj" fmla="val 16667"/>
              </a:avLst>
            </a:prstGeom>
            <a:solidFill>
              <a:srgbClr val="87A079">
                <a:alpha val="54901"/>
              </a:srgbClr>
            </a:solidFill>
            <a:ln w="38160">
              <a:solidFill>
                <a:sysClr val="window" lastClr="FFFFFF">
                  <a:lumMod val="75000"/>
                </a:sysClr>
              </a:solidFill>
              <a:miter lim="800000"/>
              <a:headEnd/>
              <a:tailEnd/>
            </a:ln>
          </p:spPr>
          <p:txBody>
            <a:bodyPr wrap="none" lIns="82045" tIns="41022" rIns="82045" bIns="41022" anchor="ctr">
              <a:prstTxWarp prst="textNoShape">
                <a:avLst/>
              </a:prstTxWarp>
            </a:bodyPr>
            <a:lstStyle/>
            <a:p>
              <a:pPr marL="0" marR="0" lvl="0" indent="0" defTabSz="914400" eaLnBrk="1" fontAlgn="auto" latinLnBrk="0" hangingPunct="1">
                <a:lnSpc>
                  <a:spcPct val="87000"/>
                </a:lnSpc>
                <a:spcBef>
                  <a:spcPts val="0"/>
                </a:spcBef>
                <a:spcAft>
                  <a:spcPts val="0"/>
                </a:spcAft>
                <a:buClr>
                  <a:srgbClr val="000000"/>
                </a:buClr>
                <a:buSzPct val="100000"/>
                <a:buFont typeface="Arial" charset="0"/>
                <a:buNone/>
                <a:tabLst/>
                <a:defRPr/>
              </a:pPr>
              <a:endParaRPr kumimoji="0" lang="en-US" sz="1400" b="1" i="0" u="none" strike="noStrike" kern="0" cap="none" spc="0" normalizeH="0" baseline="0" noProof="0" dirty="0" smtClean="0">
                <a:ln>
                  <a:noFill/>
                </a:ln>
                <a:solidFill>
                  <a:srgbClr val="F2F2F2"/>
                </a:solidFill>
                <a:effectLst/>
                <a:uLnTx/>
                <a:uFillTx/>
              </a:endParaRPr>
            </a:p>
            <a:p>
              <a:pPr marL="0" marR="0" lvl="0" indent="0" defTabSz="914400" eaLnBrk="1" fontAlgn="auto" latinLnBrk="0" hangingPunct="1">
                <a:lnSpc>
                  <a:spcPct val="87000"/>
                </a:lnSpc>
                <a:spcBef>
                  <a:spcPts val="0"/>
                </a:spcBef>
                <a:spcAft>
                  <a:spcPts val="0"/>
                </a:spcAft>
                <a:buClr>
                  <a:srgbClr val="000000"/>
                </a:buClr>
                <a:buSzPct val="100000"/>
                <a:buFont typeface="Arial" charset="0"/>
                <a:buNone/>
                <a:tabLst/>
                <a:defRPr/>
              </a:pPr>
              <a:r>
                <a:rPr kumimoji="0" lang="en-US" sz="1400" b="1" i="0" u="none" strike="noStrike" kern="0" cap="none" spc="0" normalizeH="0" baseline="0" noProof="0" dirty="0" smtClean="0">
                  <a:ln>
                    <a:noFill/>
                  </a:ln>
                  <a:solidFill>
                    <a:prstClr val="black"/>
                  </a:solidFill>
                  <a:effectLst/>
                  <a:uLnTx/>
                  <a:uFillTx/>
                </a:rPr>
                <a:t>Virtualization</a:t>
              </a:r>
            </a:p>
            <a:p>
              <a:pPr marL="0" marR="0" lvl="0" indent="0" defTabSz="914400" eaLnBrk="1" fontAlgn="auto" latinLnBrk="0" hangingPunct="1">
                <a:lnSpc>
                  <a:spcPct val="87000"/>
                </a:lnSpc>
                <a:spcBef>
                  <a:spcPts val="0"/>
                </a:spcBef>
                <a:spcAft>
                  <a:spcPts val="0"/>
                </a:spcAft>
                <a:buClr>
                  <a:srgbClr val="000000"/>
                </a:buClr>
                <a:buSzPct val="100000"/>
                <a:buFont typeface="Arial" charset="0"/>
                <a:buNone/>
                <a:tabLst/>
                <a:defRPr/>
              </a:pPr>
              <a:r>
                <a:rPr kumimoji="0" lang="en-US" sz="1400" b="1" i="0" u="none" strike="noStrike" kern="0" cap="none" spc="0" normalizeH="0" baseline="0" noProof="0" dirty="0" smtClean="0">
                  <a:ln>
                    <a:noFill/>
                  </a:ln>
                  <a:solidFill>
                    <a:prstClr val="black"/>
                  </a:solidFill>
                  <a:effectLst/>
                  <a:uLnTx/>
                  <a:uFillTx/>
                </a:rPr>
                <a:t> Host</a:t>
              </a:r>
            </a:p>
          </p:txBody>
        </p:sp>
        <p:sp>
          <p:nvSpPr>
            <p:cNvPr id="152" name="AutoShape 32"/>
            <p:cNvSpPr>
              <a:spLocks noChangeArrowheads="1"/>
            </p:cNvSpPr>
            <p:nvPr/>
          </p:nvSpPr>
          <p:spPr bwMode="auto">
            <a:xfrm>
              <a:off x="2970930" y="3986994"/>
              <a:ext cx="537669" cy="331624"/>
            </a:xfrm>
            <a:prstGeom prst="roundRect">
              <a:avLst>
                <a:gd name="adj" fmla="val 16667"/>
              </a:avLst>
            </a:prstGeom>
            <a:solidFill>
              <a:srgbClr val="4C4C4C"/>
            </a:solidFill>
            <a:ln w="9525">
              <a:solidFill>
                <a:srgbClr val="A6A6A6"/>
              </a:solidFill>
              <a:round/>
              <a:headEnd/>
              <a:tailEnd/>
            </a:ln>
          </p:spPr>
          <p:txBody>
            <a:bodyPr wrap="none" lIns="82045" tIns="41022" rIns="82045" bIns="41022"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2F2F2"/>
                  </a:solidFill>
                  <a:effectLst/>
                  <a:uLnTx/>
                  <a:uFillTx/>
                </a:rPr>
                <a:t>VMDK</a:t>
              </a:r>
            </a:p>
          </p:txBody>
        </p:sp>
        <p:grpSp>
          <p:nvGrpSpPr>
            <p:cNvPr id="153" name="Group 5"/>
            <p:cNvGrpSpPr>
              <a:grpSpLocks/>
            </p:cNvGrpSpPr>
            <p:nvPr/>
          </p:nvGrpSpPr>
          <p:grpSpPr bwMode="auto">
            <a:xfrm>
              <a:off x="693095" y="5318603"/>
              <a:ext cx="1829824" cy="912813"/>
              <a:chOff x="0" y="0"/>
              <a:chExt cx="720" cy="575"/>
            </a:xfrm>
          </p:grpSpPr>
          <p:pic>
            <p:nvPicPr>
              <p:cNvPr id="218"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 y="0"/>
                <a:ext cx="402" cy="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2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 y="54"/>
                <a:ext cx="402" cy="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2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6"/>
                <a:ext cx="402" cy="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sp>
          <p:nvSpPr>
            <p:cNvPr id="155" name="AutoShape 32"/>
            <p:cNvSpPr>
              <a:spLocks noChangeArrowheads="1"/>
            </p:cNvSpPr>
            <p:nvPr/>
          </p:nvSpPr>
          <p:spPr bwMode="auto">
            <a:xfrm>
              <a:off x="1962498" y="4018791"/>
              <a:ext cx="884361" cy="331624"/>
            </a:xfrm>
            <a:prstGeom prst="roundRect">
              <a:avLst>
                <a:gd name="adj" fmla="val 16667"/>
              </a:avLst>
            </a:prstGeom>
            <a:solidFill>
              <a:srgbClr val="C6C6C8"/>
            </a:solidFill>
            <a:ln w="9525">
              <a:solidFill>
                <a:srgbClr val="A6A6A6"/>
              </a:solidFill>
              <a:round/>
              <a:headEnd/>
              <a:tailEnd/>
            </a:ln>
          </p:spPr>
          <p:txBody>
            <a:bodyPr wrap="none" lIns="82045" tIns="41022" rIns="82045" bIns="41022"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717074"/>
                  </a:solidFill>
                  <a:effectLst/>
                  <a:uLnTx/>
                  <a:uFillTx/>
                </a:rPr>
                <a:t>OS Image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717074"/>
                  </a:solidFill>
                  <a:effectLst/>
                  <a:uLnTx/>
                  <a:uFillTx/>
                </a:rPr>
                <a:t> VMDK</a:t>
              </a:r>
            </a:p>
          </p:txBody>
        </p:sp>
        <p:sp>
          <p:nvSpPr>
            <p:cNvPr id="156" name="AutoShape 32"/>
            <p:cNvSpPr>
              <a:spLocks noChangeArrowheads="1"/>
            </p:cNvSpPr>
            <p:nvPr/>
          </p:nvSpPr>
          <p:spPr bwMode="auto">
            <a:xfrm>
              <a:off x="2005363" y="4191214"/>
              <a:ext cx="855079" cy="331624"/>
            </a:xfrm>
            <a:prstGeom prst="roundRect">
              <a:avLst>
                <a:gd name="adj" fmla="val 16667"/>
              </a:avLst>
            </a:prstGeom>
            <a:solidFill>
              <a:sysClr val="window" lastClr="FFFFFF">
                <a:lumMod val="75000"/>
              </a:sysClr>
            </a:solidFill>
            <a:ln w="9525">
              <a:solidFill>
                <a:srgbClr val="A6A6A6"/>
              </a:solidFill>
              <a:round/>
              <a:headEnd/>
              <a:tailEnd/>
            </a:ln>
          </p:spPr>
          <p:txBody>
            <a:bodyPr wrap="none" lIns="82045" tIns="41022" rIns="82045" bIns="41022"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717074"/>
                  </a:solidFill>
                  <a:effectLst/>
                  <a:uLnTx/>
                  <a:uFillTx/>
                </a:rPr>
                <a:t>OS Image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717074"/>
                  </a:solidFill>
                  <a:effectLst/>
                  <a:uLnTx/>
                  <a:uFillTx/>
                </a:rPr>
                <a:t> VMDK</a:t>
              </a:r>
            </a:p>
          </p:txBody>
        </p:sp>
        <p:cxnSp>
          <p:nvCxnSpPr>
            <p:cNvPr id="163" name="Elbow Connector 123"/>
            <p:cNvCxnSpPr>
              <a:stCxn id="152" idx="2"/>
              <a:endCxn id="218" idx="3"/>
            </p:cNvCxnSpPr>
            <p:nvPr/>
          </p:nvCxnSpPr>
          <p:spPr bwMode="auto">
            <a:xfrm rot="5400000">
              <a:off x="2199581" y="4641956"/>
              <a:ext cx="1363523" cy="716846"/>
            </a:xfrm>
            <a:prstGeom prst="bentConnector2">
              <a:avLst/>
            </a:prstGeom>
            <a:noFill/>
            <a:ln w="9525" cap="flat" cmpd="sng" algn="ctr">
              <a:solidFill>
                <a:srgbClr val="717074">
                  <a:shade val="95000"/>
                  <a:satMod val="105000"/>
                </a:srgbClr>
              </a:solidFill>
              <a:prstDash val="sysDash"/>
              <a:headEnd type="none" w="med" len="med"/>
              <a:tailEnd type="arrow"/>
            </a:ln>
            <a:effectLst/>
          </p:spPr>
        </p:cxnSp>
        <p:sp>
          <p:nvSpPr>
            <p:cNvPr id="168" name="AutoShape 32"/>
            <p:cNvSpPr>
              <a:spLocks noChangeArrowheads="1"/>
            </p:cNvSpPr>
            <p:nvPr/>
          </p:nvSpPr>
          <p:spPr bwMode="auto">
            <a:xfrm>
              <a:off x="3065932" y="4215650"/>
              <a:ext cx="537669" cy="331624"/>
            </a:xfrm>
            <a:prstGeom prst="roundRect">
              <a:avLst>
                <a:gd name="adj" fmla="val 16667"/>
              </a:avLst>
            </a:prstGeom>
            <a:solidFill>
              <a:srgbClr val="4C4C4C"/>
            </a:solidFill>
            <a:ln w="9525">
              <a:solidFill>
                <a:srgbClr val="A6A6A6"/>
              </a:solidFill>
              <a:round/>
              <a:headEnd/>
              <a:tailEnd/>
            </a:ln>
          </p:spPr>
          <p:txBody>
            <a:bodyPr wrap="none" lIns="82045" tIns="41022" rIns="82045" bIns="41022"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2F2F2"/>
                  </a:solidFill>
                  <a:effectLst/>
                  <a:uLnTx/>
                  <a:uFillTx/>
                </a:rPr>
                <a:t>VMDK</a:t>
              </a:r>
            </a:p>
          </p:txBody>
        </p:sp>
        <p:sp>
          <p:nvSpPr>
            <p:cNvPr id="169" name="AutoShape 32"/>
            <p:cNvSpPr>
              <a:spLocks noChangeArrowheads="1"/>
            </p:cNvSpPr>
            <p:nvPr/>
          </p:nvSpPr>
          <p:spPr bwMode="auto">
            <a:xfrm>
              <a:off x="3152874" y="4435041"/>
              <a:ext cx="537669" cy="331624"/>
            </a:xfrm>
            <a:prstGeom prst="roundRect">
              <a:avLst>
                <a:gd name="adj" fmla="val 16667"/>
              </a:avLst>
            </a:prstGeom>
            <a:solidFill>
              <a:srgbClr val="4C4C4C"/>
            </a:solidFill>
            <a:ln w="9525">
              <a:solidFill>
                <a:srgbClr val="A6A6A6"/>
              </a:solidFill>
              <a:round/>
              <a:headEnd/>
              <a:tailEnd/>
            </a:ln>
          </p:spPr>
          <p:txBody>
            <a:bodyPr wrap="none" lIns="82045" tIns="41022" rIns="82045" bIns="41022"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2F2F2"/>
                  </a:solidFill>
                  <a:effectLst/>
                  <a:uLnTx/>
                  <a:uFillTx/>
                </a:rPr>
                <a:t>VMDK</a:t>
              </a:r>
            </a:p>
          </p:txBody>
        </p:sp>
        <p:grpSp>
          <p:nvGrpSpPr>
            <p:cNvPr id="170" name="Group 169"/>
            <p:cNvGrpSpPr/>
            <p:nvPr/>
          </p:nvGrpSpPr>
          <p:grpSpPr>
            <a:xfrm>
              <a:off x="563192" y="925107"/>
              <a:ext cx="2502740" cy="3093684"/>
              <a:chOff x="563192" y="925107"/>
              <a:chExt cx="2502740" cy="3093684"/>
            </a:xfrm>
          </p:grpSpPr>
          <p:sp>
            <p:nvSpPr>
              <p:cNvPr id="206" name="AutoShape 3"/>
              <p:cNvSpPr>
                <a:spLocks noChangeArrowheads="1"/>
              </p:cNvSpPr>
              <p:nvPr/>
            </p:nvSpPr>
            <p:spPr bwMode="auto">
              <a:xfrm>
                <a:off x="563192" y="925107"/>
                <a:ext cx="2329259" cy="2805731"/>
              </a:xfrm>
              <a:prstGeom prst="roundRect">
                <a:avLst>
                  <a:gd name="adj" fmla="val 16667"/>
                </a:avLst>
              </a:prstGeom>
              <a:solidFill>
                <a:srgbClr val="6DB33F">
                  <a:lumMod val="20000"/>
                  <a:lumOff val="80000"/>
                </a:srgbClr>
              </a:solidFill>
              <a:ln w="38160">
                <a:solidFill>
                  <a:sysClr val="window" lastClr="FFFFFF">
                    <a:lumMod val="75000"/>
                  </a:sysClr>
                </a:solidFill>
                <a:miter lim="800000"/>
                <a:headEnd/>
                <a:tailEnd/>
              </a:ln>
            </p:spPr>
            <p:txBody>
              <a:bodyPr wrap="none" lIns="82045" tIns="41022" rIns="82045" bIns="41022" anchor="ctr">
                <a:prstTxWarp prst="textNoShape">
                  <a:avLst/>
                </a:prstTxWarp>
              </a:bodyPr>
              <a:lstStyle/>
              <a:p>
                <a:pPr marL="0" marR="0" lvl="0" indent="0" defTabSz="914400" eaLnBrk="1" fontAlgn="auto" latinLnBrk="0" hangingPunct="1">
                  <a:lnSpc>
                    <a:spcPct val="87000"/>
                  </a:lnSpc>
                  <a:spcBef>
                    <a:spcPts val="0"/>
                  </a:spcBef>
                  <a:spcAft>
                    <a:spcPts val="0"/>
                  </a:spcAft>
                  <a:buClr>
                    <a:srgbClr val="000000"/>
                  </a:buClr>
                  <a:buSzPct val="100000"/>
                  <a:buFont typeface="Arial" charset="0"/>
                  <a:buNone/>
                  <a:tabLst/>
                  <a:defRPr/>
                </a:pPr>
                <a:r>
                  <a:rPr kumimoji="0" lang="en-US" sz="1300" b="1" i="0" u="none" strike="noStrike" kern="0" cap="none" spc="0" normalizeH="0" baseline="0" noProof="0" dirty="0" smtClean="0">
                    <a:ln>
                      <a:noFill/>
                    </a:ln>
                    <a:solidFill>
                      <a:srgbClr val="717074"/>
                    </a:solidFill>
                    <a:effectLst/>
                    <a:uLnTx/>
                    <a:uFillTx/>
                  </a:rPr>
                  <a:t>Hadoop</a:t>
                </a:r>
              </a:p>
              <a:p>
                <a:pPr marL="0" marR="0" lvl="0" indent="0" defTabSz="914400" eaLnBrk="1" fontAlgn="auto" latinLnBrk="0" hangingPunct="1">
                  <a:lnSpc>
                    <a:spcPct val="87000"/>
                  </a:lnSpc>
                  <a:spcBef>
                    <a:spcPts val="0"/>
                  </a:spcBef>
                  <a:spcAft>
                    <a:spcPts val="0"/>
                  </a:spcAft>
                  <a:buClr>
                    <a:srgbClr val="000000"/>
                  </a:buClr>
                  <a:buSzPct val="100000"/>
                  <a:buFont typeface="Arial" charset="0"/>
                  <a:buNone/>
                  <a:tabLst/>
                  <a:defRPr/>
                </a:pPr>
                <a:r>
                  <a:rPr kumimoji="0" lang="en-US" sz="1300" b="1" i="0" u="none" strike="noStrike" kern="0" cap="none" spc="0" normalizeH="0" baseline="0" noProof="0" dirty="0" smtClean="0">
                    <a:ln>
                      <a:noFill/>
                    </a:ln>
                    <a:solidFill>
                      <a:srgbClr val="717074"/>
                    </a:solidFill>
                    <a:effectLst/>
                    <a:uLnTx/>
                    <a:uFillTx/>
                  </a:rPr>
                  <a:t>Virtual</a:t>
                </a:r>
              </a:p>
              <a:p>
                <a:pPr marL="0" marR="0" lvl="0" indent="0" defTabSz="914400" eaLnBrk="1" fontAlgn="auto" latinLnBrk="0" hangingPunct="1">
                  <a:lnSpc>
                    <a:spcPct val="87000"/>
                  </a:lnSpc>
                  <a:spcBef>
                    <a:spcPts val="0"/>
                  </a:spcBef>
                  <a:spcAft>
                    <a:spcPts val="0"/>
                  </a:spcAft>
                  <a:buClr>
                    <a:srgbClr val="000000"/>
                  </a:buClr>
                  <a:buSzPct val="100000"/>
                  <a:buFont typeface="Arial" charset="0"/>
                  <a:buNone/>
                  <a:tabLst/>
                  <a:defRPr/>
                </a:pPr>
                <a:r>
                  <a:rPr kumimoji="0" lang="en-US" sz="1300" b="1" i="0" u="none" strike="noStrike" kern="0" cap="none" spc="0" normalizeH="0" baseline="0" noProof="0" dirty="0" smtClean="0">
                    <a:ln>
                      <a:noFill/>
                    </a:ln>
                    <a:solidFill>
                      <a:srgbClr val="717074"/>
                    </a:solidFill>
                    <a:effectLst/>
                    <a:uLnTx/>
                    <a:uFillTx/>
                  </a:rPr>
                  <a:t>Node 1</a:t>
                </a:r>
              </a:p>
              <a:p>
                <a:pPr marL="0" marR="0" lvl="0" indent="0" defTabSz="914400" eaLnBrk="1" fontAlgn="auto" latinLnBrk="0" hangingPunct="1">
                  <a:lnSpc>
                    <a:spcPct val="87000"/>
                  </a:lnSpc>
                  <a:spcBef>
                    <a:spcPts val="0"/>
                  </a:spcBef>
                  <a:spcAft>
                    <a:spcPts val="0"/>
                  </a:spcAft>
                  <a:buClr>
                    <a:srgbClr val="000000"/>
                  </a:buClr>
                  <a:buSzPct val="100000"/>
                  <a:buFont typeface="Arial" charset="0"/>
                  <a:buNone/>
                  <a:tabLst/>
                  <a:defRPr/>
                </a:pPr>
                <a:endParaRPr kumimoji="0" lang="en-US" sz="1300" b="1" i="0" u="none" strike="noStrike" kern="0" cap="none" spc="0" normalizeH="0" baseline="0" noProof="0" dirty="0" smtClean="0">
                  <a:ln>
                    <a:noFill/>
                  </a:ln>
                  <a:solidFill>
                    <a:srgbClr val="FFFFFF"/>
                  </a:solidFill>
                  <a:effectLst/>
                  <a:uLnTx/>
                  <a:uFillTx/>
                </a:endParaRPr>
              </a:p>
            </p:txBody>
          </p:sp>
          <p:pic>
            <p:nvPicPr>
              <p:cNvPr id="207" name="Picture 12" descr="Disk_icon"/>
              <p:cNvPicPr>
                <a:picLocks noChangeAspect="1" noChangeArrowheads="1"/>
              </p:cNvPicPr>
              <p:nvPr/>
            </p:nvPicPr>
            <p:blipFill>
              <a:blip r:embed="rId5" cstate="print"/>
              <a:srcRect/>
              <a:stretch>
                <a:fillRect/>
              </a:stretch>
            </p:blipFill>
            <p:spPr bwMode="auto">
              <a:xfrm>
                <a:off x="2099392" y="3109464"/>
                <a:ext cx="552461" cy="504345"/>
              </a:xfrm>
              <a:prstGeom prst="rect">
                <a:avLst/>
              </a:prstGeom>
              <a:noFill/>
              <a:ln w="9525">
                <a:noFill/>
                <a:miter lim="800000"/>
                <a:headEnd/>
                <a:tailEnd/>
              </a:ln>
            </p:spPr>
          </p:pic>
          <p:sp>
            <p:nvSpPr>
              <p:cNvPr id="208" name="AutoShape 34"/>
              <p:cNvSpPr>
                <a:spLocks noChangeArrowheads="1"/>
              </p:cNvSpPr>
              <p:nvPr/>
            </p:nvSpPr>
            <p:spPr bwMode="auto">
              <a:xfrm>
                <a:off x="2099392" y="2084825"/>
                <a:ext cx="433970" cy="309763"/>
              </a:xfrm>
              <a:prstGeom prst="roundRect">
                <a:avLst>
                  <a:gd name="adj" fmla="val 16667"/>
                </a:avLst>
              </a:prstGeom>
              <a:solidFill>
                <a:srgbClr val="0095D3"/>
              </a:solidFill>
              <a:ln w="9525">
                <a:solidFill>
                  <a:srgbClr val="BFBFBF"/>
                </a:solidFill>
                <a:round/>
                <a:headEnd/>
                <a:tailEnd/>
              </a:ln>
            </p:spPr>
            <p:txBody>
              <a:bodyPr wrap="none" lIns="82045" tIns="41022" rIns="82045" bIns="41022"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2F2F2"/>
                    </a:solidFill>
                    <a:effectLst/>
                    <a:uLnTx/>
                    <a:uFillTx/>
                  </a:rPr>
                  <a:t>Ext4</a:t>
                </a:r>
                <a:endParaRPr kumimoji="0" lang="en-US" sz="1000" b="0" i="0" u="none" strike="noStrike" kern="0" cap="none" spc="0" normalizeH="0" baseline="0" noProof="0" dirty="0" smtClean="0">
                  <a:ln>
                    <a:noFill/>
                  </a:ln>
                  <a:solidFill>
                    <a:srgbClr val="F2F2F2"/>
                  </a:solidFill>
                  <a:effectLst/>
                  <a:uLnTx/>
                  <a:uFillTx/>
                </a:endParaRPr>
              </a:p>
            </p:txBody>
          </p:sp>
          <p:sp>
            <p:nvSpPr>
              <p:cNvPr id="209" name="AutoShape 33"/>
              <p:cNvSpPr>
                <a:spLocks noChangeArrowheads="1"/>
              </p:cNvSpPr>
              <p:nvPr/>
            </p:nvSpPr>
            <p:spPr bwMode="auto">
              <a:xfrm>
                <a:off x="879914" y="1079420"/>
                <a:ext cx="1855391" cy="621355"/>
              </a:xfrm>
              <a:prstGeom prst="roundRect">
                <a:avLst>
                  <a:gd name="adj" fmla="val 16667"/>
                </a:avLst>
              </a:prstGeom>
              <a:solidFill>
                <a:srgbClr val="0095D3"/>
              </a:solidFill>
              <a:ln w="9525">
                <a:solidFill>
                  <a:srgbClr val="BFBFBF"/>
                </a:solidFill>
                <a:round/>
                <a:headEnd/>
                <a:tailEnd/>
              </a:ln>
            </p:spPr>
            <p:txBody>
              <a:bodyPr wrap="none" lIns="82045" tIns="41022" rIns="82045" bIns="41022"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rgbClr val="F2F2F2"/>
                    </a:solidFill>
                    <a:effectLst/>
                    <a:uLnTx/>
                    <a:uFillTx/>
                  </a:rPr>
                  <a:t>ResourceManager</a:t>
                </a:r>
                <a:endParaRPr kumimoji="0" lang="en-US" sz="1600" b="0" i="0" u="none" strike="noStrike" kern="0" cap="none" spc="0" normalizeH="0" baseline="0" noProof="0" dirty="0" smtClean="0">
                  <a:ln>
                    <a:noFill/>
                  </a:ln>
                  <a:solidFill>
                    <a:srgbClr val="F2F2F2"/>
                  </a:solidFill>
                  <a:effectLst/>
                  <a:uLnTx/>
                  <a:uFillTx/>
                </a:endParaRPr>
              </a:p>
            </p:txBody>
          </p:sp>
          <p:cxnSp>
            <p:nvCxnSpPr>
              <p:cNvPr id="210" name="Straight Arrow Connector 209"/>
              <p:cNvCxnSpPr>
                <a:stCxn id="208" idx="2"/>
              </p:cNvCxnSpPr>
              <p:nvPr/>
            </p:nvCxnSpPr>
            <p:spPr bwMode="auto">
              <a:xfrm>
                <a:off x="2316377" y="2394588"/>
                <a:ext cx="1" cy="746018"/>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211" name="Straight Arrow Connector 210"/>
              <p:cNvCxnSpPr/>
              <p:nvPr/>
            </p:nvCxnSpPr>
            <p:spPr bwMode="auto">
              <a:xfrm>
                <a:off x="1963188" y="3641240"/>
                <a:ext cx="1" cy="355096"/>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212" name="Straight Arrow Connector 211"/>
              <p:cNvCxnSpPr/>
              <p:nvPr/>
            </p:nvCxnSpPr>
            <p:spPr bwMode="auto">
              <a:xfrm flipH="1">
                <a:off x="2329822" y="1739180"/>
                <a:ext cx="1" cy="384050"/>
              </a:xfrm>
              <a:prstGeom prst="straightConnector1">
                <a:avLst/>
              </a:prstGeom>
              <a:noFill/>
              <a:ln w="25400" cap="flat" cmpd="sng" algn="ctr">
                <a:solidFill>
                  <a:srgbClr val="006990"/>
                </a:solidFill>
                <a:prstDash val="solid"/>
                <a:headEnd type="none" w="med" len="med"/>
                <a:tailEnd type="arrow"/>
              </a:ln>
              <a:effectLst>
                <a:outerShdw blurRad="40000" dist="20000" dir="5400000" rotWithShape="0">
                  <a:srgbClr val="000000">
                    <a:alpha val="38000"/>
                  </a:srgbClr>
                </a:outerShdw>
              </a:effectLst>
            </p:spPr>
          </p:cxnSp>
          <p:cxnSp>
            <p:nvCxnSpPr>
              <p:cNvPr id="213" name="Straight Arrow Connector 212"/>
              <p:cNvCxnSpPr/>
              <p:nvPr/>
            </p:nvCxnSpPr>
            <p:spPr bwMode="auto">
              <a:xfrm>
                <a:off x="2404678" y="3503221"/>
                <a:ext cx="661254" cy="515570"/>
              </a:xfrm>
              <a:prstGeom prst="straightConnector1">
                <a:avLst/>
              </a:prstGeom>
              <a:solidFill>
                <a:srgbClr val="0095D3"/>
              </a:solidFill>
              <a:ln w="3175" cap="flat" cmpd="sng" algn="ctr">
                <a:solidFill>
                  <a:srgbClr val="717074"/>
                </a:solidFill>
                <a:prstDash val="solid"/>
                <a:round/>
                <a:headEnd type="none" w="med" len="med"/>
                <a:tailEnd type="arrow"/>
              </a:ln>
              <a:effectLst/>
            </p:spPr>
          </p:cxnSp>
          <p:sp>
            <p:nvSpPr>
              <p:cNvPr id="214" name="AutoShape 34"/>
              <p:cNvSpPr>
                <a:spLocks noChangeArrowheads="1"/>
              </p:cNvSpPr>
              <p:nvPr/>
            </p:nvSpPr>
            <p:spPr bwMode="auto">
              <a:xfrm>
                <a:off x="1606526" y="2105148"/>
                <a:ext cx="433970" cy="309763"/>
              </a:xfrm>
              <a:prstGeom prst="roundRect">
                <a:avLst>
                  <a:gd name="adj" fmla="val 16667"/>
                </a:avLst>
              </a:prstGeom>
              <a:solidFill>
                <a:srgbClr val="0095D3"/>
              </a:solidFill>
              <a:ln w="9525">
                <a:solidFill>
                  <a:srgbClr val="BFBFBF"/>
                </a:solidFill>
                <a:round/>
                <a:headEnd/>
                <a:tailEnd/>
              </a:ln>
            </p:spPr>
            <p:txBody>
              <a:bodyPr wrap="none" lIns="82045" tIns="41022" rIns="82045" bIns="41022"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2F2F2"/>
                    </a:solidFill>
                    <a:effectLst/>
                    <a:uLnTx/>
                    <a:uFillTx/>
                  </a:rPr>
                  <a:t>Ext4</a:t>
                </a:r>
                <a:endParaRPr kumimoji="0" lang="en-US" sz="1000" b="0" i="0" u="none" strike="noStrike" kern="0" cap="none" spc="0" normalizeH="0" baseline="0" noProof="0" dirty="0" smtClean="0">
                  <a:ln>
                    <a:noFill/>
                  </a:ln>
                  <a:solidFill>
                    <a:srgbClr val="F2F2F2"/>
                  </a:solidFill>
                  <a:effectLst/>
                  <a:uLnTx/>
                  <a:uFillTx/>
                </a:endParaRPr>
              </a:p>
            </p:txBody>
          </p:sp>
          <p:cxnSp>
            <p:nvCxnSpPr>
              <p:cNvPr id="215" name="Straight Arrow Connector 214"/>
              <p:cNvCxnSpPr/>
              <p:nvPr/>
            </p:nvCxnSpPr>
            <p:spPr bwMode="auto">
              <a:xfrm flipH="1">
                <a:off x="1811915" y="1739180"/>
                <a:ext cx="1" cy="384050"/>
              </a:xfrm>
              <a:prstGeom prst="straightConnector1">
                <a:avLst/>
              </a:prstGeom>
              <a:noFill/>
              <a:ln w="25400" cap="flat" cmpd="sng" algn="ctr">
                <a:solidFill>
                  <a:srgbClr val="006990"/>
                </a:solidFill>
                <a:prstDash val="solid"/>
                <a:headEnd type="none" w="med" len="med"/>
                <a:tailEnd type="arrow"/>
              </a:ln>
              <a:effectLst>
                <a:outerShdw blurRad="40000" dist="20000" dir="5400000" rotWithShape="0">
                  <a:srgbClr val="000000">
                    <a:alpha val="38000"/>
                  </a:srgbClr>
                </a:outerShdw>
              </a:effectLst>
            </p:spPr>
          </p:cxnSp>
          <p:cxnSp>
            <p:nvCxnSpPr>
              <p:cNvPr id="216" name="Straight Arrow Connector 215"/>
              <p:cNvCxnSpPr/>
              <p:nvPr/>
            </p:nvCxnSpPr>
            <p:spPr bwMode="auto">
              <a:xfrm>
                <a:off x="1813583" y="2413578"/>
                <a:ext cx="1" cy="746018"/>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pic>
            <p:nvPicPr>
              <p:cNvPr id="217" name="Picture 12" descr="Disk_icon"/>
              <p:cNvPicPr>
                <a:picLocks noChangeAspect="1" noChangeArrowheads="1"/>
              </p:cNvPicPr>
              <p:nvPr/>
            </p:nvPicPr>
            <p:blipFill>
              <a:blip r:embed="rId5" cstate="print"/>
              <a:srcRect/>
              <a:stretch>
                <a:fillRect/>
              </a:stretch>
            </p:blipFill>
            <p:spPr bwMode="auto">
              <a:xfrm>
                <a:off x="1600250" y="3159596"/>
                <a:ext cx="552461" cy="504345"/>
              </a:xfrm>
              <a:prstGeom prst="rect">
                <a:avLst/>
              </a:prstGeom>
              <a:noFill/>
              <a:ln w="9525">
                <a:noFill/>
                <a:miter lim="800000"/>
                <a:headEnd/>
                <a:tailEnd/>
              </a:ln>
            </p:spPr>
          </p:pic>
        </p:grpSp>
        <p:sp>
          <p:nvSpPr>
            <p:cNvPr id="171" name="TextBox 170"/>
            <p:cNvSpPr txBox="1"/>
            <p:nvPr/>
          </p:nvSpPr>
          <p:spPr>
            <a:xfrm>
              <a:off x="3896730" y="5138671"/>
              <a:ext cx="49690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333333"/>
                  </a:solidFill>
                  <a:effectLst/>
                  <a:uLnTx/>
                  <a:uFillTx/>
                </a:rPr>
                <a:t>Temp</a:t>
              </a:r>
            </a:p>
          </p:txBody>
        </p:sp>
        <p:sp>
          <p:nvSpPr>
            <p:cNvPr id="173" name="AutoShape 32"/>
            <p:cNvSpPr>
              <a:spLocks noChangeArrowheads="1"/>
            </p:cNvSpPr>
            <p:nvPr/>
          </p:nvSpPr>
          <p:spPr bwMode="auto">
            <a:xfrm>
              <a:off x="2064898" y="4376012"/>
              <a:ext cx="855079" cy="331624"/>
            </a:xfrm>
            <a:prstGeom prst="roundRect">
              <a:avLst>
                <a:gd name="adj" fmla="val 16667"/>
              </a:avLst>
            </a:prstGeom>
            <a:solidFill>
              <a:sysClr val="window" lastClr="FFFFFF">
                <a:lumMod val="75000"/>
              </a:sysClr>
            </a:solidFill>
            <a:ln w="9525">
              <a:solidFill>
                <a:srgbClr val="A6A6A6"/>
              </a:solidFill>
              <a:round/>
              <a:headEnd/>
              <a:tailEnd/>
            </a:ln>
          </p:spPr>
          <p:txBody>
            <a:bodyPr wrap="none" lIns="82045" tIns="41022" rIns="82045" bIns="41022"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717074"/>
                  </a:solidFill>
                  <a:effectLst/>
                  <a:uLnTx/>
                  <a:uFillTx/>
                </a:rPr>
                <a:t>OS Image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717074"/>
                  </a:solidFill>
                  <a:effectLst/>
                  <a:uLnTx/>
                  <a:uFillTx/>
                </a:rPr>
                <a:t> VMDK</a:t>
              </a:r>
            </a:p>
          </p:txBody>
        </p:sp>
        <p:pic>
          <p:nvPicPr>
            <p:cNvPr id="174" name="Picture 12" descr="Disk_icon"/>
            <p:cNvPicPr>
              <a:picLocks noChangeAspect="1" noChangeArrowheads="1"/>
            </p:cNvPicPr>
            <p:nvPr/>
          </p:nvPicPr>
          <p:blipFill>
            <a:blip r:embed="rId5" cstate="print"/>
            <a:srcRect/>
            <a:stretch>
              <a:fillRect/>
            </a:stretch>
          </p:blipFill>
          <p:spPr bwMode="auto">
            <a:xfrm>
              <a:off x="4885902" y="3042479"/>
              <a:ext cx="552461" cy="504345"/>
            </a:xfrm>
            <a:prstGeom prst="rect">
              <a:avLst/>
            </a:prstGeom>
            <a:noFill/>
            <a:ln w="9525">
              <a:noFill/>
              <a:miter lim="800000"/>
              <a:headEnd/>
              <a:tailEnd/>
            </a:ln>
          </p:spPr>
        </p:pic>
        <p:sp>
          <p:nvSpPr>
            <p:cNvPr id="175" name="AutoShape 34"/>
            <p:cNvSpPr>
              <a:spLocks noChangeArrowheads="1"/>
            </p:cNvSpPr>
            <p:nvPr/>
          </p:nvSpPr>
          <p:spPr bwMode="auto">
            <a:xfrm>
              <a:off x="4885902" y="2017840"/>
              <a:ext cx="433970" cy="309763"/>
            </a:xfrm>
            <a:prstGeom prst="roundRect">
              <a:avLst>
                <a:gd name="adj" fmla="val 16667"/>
              </a:avLst>
            </a:prstGeom>
            <a:solidFill>
              <a:srgbClr val="0095D3"/>
            </a:solidFill>
            <a:ln w="9525">
              <a:solidFill>
                <a:srgbClr val="BFBFBF"/>
              </a:solidFill>
              <a:round/>
              <a:headEnd/>
              <a:tailEnd/>
            </a:ln>
          </p:spPr>
          <p:txBody>
            <a:bodyPr wrap="none" lIns="82045" tIns="41022" rIns="82045" bIns="41022"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2F2F2"/>
                  </a:solidFill>
                  <a:effectLst/>
                  <a:uLnTx/>
                  <a:uFillTx/>
                </a:rPr>
                <a:t>Ext4</a:t>
              </a:r>
              <a:endParaRPr kumimoji="0" lang="en-US" sz="1000" b="0" i="0" u="none" strike="noStrike" kern="0" cap="none" spc="0" normalizeH="0" baseline="0" noProof="0" dirty="0" smtClean="0">
                <a:ln>
                  <a:noFill/>
                </a:ln>
                <a:solidFill>
                  <a:srgbClr val="F2F2F2"/>
                </a:solidFill>
                <a:effectLst/>
                <a:uLnTx/>
                <a:uFillTx/>
              </a:endParaRPr>
            </a:p>
          </p:txBody>
        </p:sp>
        <p:sp>
          <p:nvSpPr>
            <p:cNvPr id="176" name="AutoShape 33"/>
            <p:cNvSpPr>
              <a:spLocks noChangeArrowheads="1"/>
            </p:cNvSpPr>
            <p:nvPr/>
          </p:nvSpPr>
          <p:spPr bwMode="auto">
            <a:xfrm>
              <a:off x="3951069" y="1012435"/>
              <a:ext cx="1480284" cy="621355"/>
            </a:xfrm>
            <a:prstGeom prst="roundRect">
              <a:avLst>
                <a:gd name="adj" fmla="val 16667"/>
              </a:avLst>
            </a:prstGeom>
            <a:solidFill>
              <a:srgbClr val="0095D3"/>
            </a:solidFill>
            <a:ln w="9525">
              <a:solidFill>
                <a:srgbClr val="BFBFBF"/>
              </a:solidFill>
              <a:round/>
              <a:headEnd/>
              <a:tailEnd/>
            </a:ln>
          </p:spPr>
          <p:txBody>
            <a:bodyPr wrap="none" lIns="82045" tIns="41022" rIns="82045" bIns="41022"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rgbClr val="F2F2F2"/>
                  </a:solidFill>
                  <a:effectLst/>
                  <a:uLnTx/>
                  <a:uFillTx/>
                </a:rPr>
                <a:t>NodeManager</a:t>
              </a:r>
              <a:endParaRPr kumimoji="0" lang="en-US" sz="1600" b="0" i="0" u="none" strike="noStrike" kern="0" cap="none" spc="0" normalizeH="0" baseline="0" noProof="0" dirty="0" smtClean="0">
                <a:ln>
                  <a:noFill/>
                </a:ln>
                <a:solidFill>
                  <a:srgbClr val="F2F2F2"/>
                </a:solidFill>
                <a:effectLst/>
                <a:uLnTx/>
                <a:uFillTx/>
              </a:endParaRPr>
            </a:p>
          </p:txBody>
        </p:sp>
        <p:cxnSp>
          <p:nvCxnSpPr>
            <p:cNvPr id="177" name="Straight Arrow Connector 176"/>
            <p:cNvCxnSpPr>
              <a:stCxn id="175" idx="2"/>
            </p:cNvCxnSpPr>
            <p:nvPr/>
          </p:nvCxnSpPr>
          <p:spPr bwMode="auto">
            <a:xfrm>
              <a:off x="5102887" y="2327603"/>
              <a:ext cx="1" cy="746018"/>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178" name="Straight Arrow Connector 177"/>
            <p:cNvCxnSpPr/>
            <p:nvPr/>
          </p:nvCxnSpPr>
          <p:spPr bwMode="auto">
            <a:xfrm flipH="1">
              <a:off x="5116332" y="1672195"/>
              <a:ext cx="1" cy="384050"/>
            </a:xfrm>
            <a:prstGeom prst="straightConnector1">
              <a:avLst/>
            </a:prstGeom>
            <a:noFill/>
            <a:ln w="25400" cap="flat" cmpd="sng" algn="ctr">
              <a:solidFill>
                <a:srgbClr val="006990"/>
              </a:solidFill>
              <a:prstDash val="solid"/>
              <a:headEnd type="none" w="med" len="med"/>
              <a:tailEnd type="arrow"/>
            </a:ln>
            <a:effectLst>
              <a:outerShdw blurRad="40000" dist="20000" dir="5400000" rotWithShape="0">
                <a:srgbClr val="000000">
                  <a:alpha val="38000"/>
                </a:srgbClr>
              </a:outerShdw>
            </a:effectLst>
          </p:spPr>
        </p:cxnSp>
        <p:cxnSp>
          <p:nvCxnSpPr>
            <p:cNvPr id="179" name="Straight Arrow Connector 178"/>
            <p:cNvCxnSpPr/>
            <p:nvPr/>
          </p:nvCxnSpPr>
          <p:spPr bwMode="auto">
            <a:xfrm>
              <a:off x="2316377" y="4725538"/>
              <a:ext cx="0" cy="813598"/>
            </a:xfrm>
            <a:prstGeom prst="straightConnector1">
              <a:avLst/>
            </a:prstGeom>
            <a:solidFill>
              <a:srgbClr val="0095D3"/>
            </a:solidFill>
            <a:ln w="3175" cap="flat" cmpd="sng" algn="ctr">
              <a:solidFill>
                <a:srgbClr val="717074"/>
              </a:solidFill>
              <a:prstDash val="solid"/>
              <a:round/>
              <a:headEnd type="none" w="med" len="med"/>
              <a:tailEnd type="arrow"/>
            </a:ln>
            <a:effectLst/>
          </p:spPr>
        </p:cxnSp>
        <p:sp>
          <p:nvSpPr>
            <p:cNvPr id="180" name="AutoShape 34"/>
            <p:cNvSpPr>
              <a:spLocks noChangeArrowheads="1"/>
            </p:cNvSpPr>
            <p:nvPr/>
          </p:nvSpPr>
          <p:spPr bwMode="auto">
            <a:xfrm>
              <a:off x="4393036" y="2038163"/>
              <a:ext cx="433970" cy="309763"/>
            </a:xfrm>
            <a:prstGeom prst="roundRect">
              <a:avLst>
                <a:gd name="adj" fmla="val 16667"/>
              </a:avLst>
            </a:prstGeom>
            <a:solidFill>
              <a:srgbClr val="0095D3"/>
            </a:solidFill>
            <a:ln w="9525">
              <a:solidFill>
                <a:srgbClr val="BFBFBF"/>
              </a:solidFill>
              <a:round/>
              <a:headEnd/>
              <a:tailEnd/>
            </a:ln>
          </p:spPr>
          <p:txBody>
            <a:bodyPr wrap="none" lIns="82045" tIns="41022" rIns="82045" bIns="41022"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2F2F2"/>
                  </a:solidFill>
                  <a:effectLst/>
                  <a:uLnTx/>
                  <a:uFillTx/>
                </a:rPr>
                <a:t>Ext4</a:t>
              </a:r>
              <a:endParaRPr kumimoji="0" lang="en-US" sz="1000" b="0" i="0" u="none" strike="noStrike" kern="0" cap="none" spc="0" normalizeH="0" baseline="0" noProof="0" dirty="0" smtClean="0">
                <a:ln>
                  <a:noFill/>
                </a:ln>
                <a:solidFill>
                  <a:srgbClr val="F2F2F2"/>
                </a:solidFill>
                <a:effectLst/>
                <a:uLnTx/>
                <a:uFillTx/>
              </a:endParaRPr>
            </a:p>
          </p:txBody>
        </p:sp>
        <p:cxnSp>
          <p:nvCxnSpPr>
            <p:cNvPr id="181" name="Straight Arrow Connector 180"/>
            <p:cNvCxnSpPr/>
            <p:nvPr/>
          </p:nvCxnSpPr>
          <p:spPr bwMode="auto">
            <a:xfrm flipH="1">
              <a:off x="4598425" y="1672195"/>
              <a:ext cx="1" cy="384050"/>
            </a:xfrm>
            <a:prstGeom prst="straightConnector1">
              <a:avLst/>
            </a:prstGeom>
            <a:noFill/>
            <a:ln w="25400" cap="flat" cmpd="sng" algn="ctr">
              <a:solidFill>
                <a:srgbClr val="006990"/>
              </a:solidFill>
              <a:prstDash val="solid"/>
              <a:headEnd type="none" w="med" len="med"/>
              <a:tailEnd type="arrow"/>
            </a:ln>
            <a:effectLst>
              <a:outerShdw blurRad="40000" dist="20000" dir="5400000" rotWithShape="0">
                <a:srgbClr val="000000">
                  <a:alpha val="38000"/>
                </a:srgbClr>
              </a:outerShdw>
            </a:effectLst>
          </p:spPr>
        </p:cxnSp>
        <p:cxnSp>
          <p:nvCxnSpPr>
            <p:cNvPr id="182" name="Straight Arrow Connector 181"/>
            <p:cNvCxnSpPr/>
            <p:nvPr/>
          </p:nvCxnSpPr>
          <p:spPr bwMode="auto">
            <a:xfrm>
              <a:off x="4600093" y="2346593"/>
              <a:ext cx="1" cy="746018"/>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pic>
          <p:nvPicPr>
            <p:cNvPr id="183" name="Picture 12" descr="Disk_icon"/>
            <p:cNvPicPr>
              <a:picLocks noChangeAspect="1" noChangeArrowheads="1"/>
            </p:cNvPicPr>
            <p:nvPr/>
          </p:nvPicPr>
          <p:blipFill>
            <a:blip r:embed="rId5" cstate="print"/>
            <a:srcRect/>
            <a:stretch>
              <a:fillRect/>
            </a:stretch>
          </p:blipFill>
          <p:spPr bwMode="auto">
            <a:xfrm>
              <a:off x="4386760" y="3092611"/>
              <a:ext cx="552461" cy="504345"/>
            </a:xfrm>
            <a:prstGeom prst="rect">
              <a:avLst/>
            </a:prstGeom>
            <a:noFill/>
            <a:ln w="9525">
              <a:noFill/>
              <a:miter lim="800000"/>
              <a:headEnd/>
              <a:tailEnd/>
            </a:ln>
          </p:spPr>
        </p:pic>
        <p:sp>
          <p:nvSpPr>
            <p:cNvPr id="184" name="AutoShape 3"/>
            <p:cNvSpPr>
              <a:spLocks noChangeArrowheads="1"/>
            </p:cNvSpPr>
            <p:nvPr/>
          </p:nvSpPr>
          <p:spPr bwMode="auto">
            <a:xfrm>
              <a:off x="6156943" y="875057"/>
              <a:ext cx="2329259" cy="2805731"/>
            </a:xfrm>
            <a:prstGeom prst="roundRect">
              <a:avLst>
                <a:gd name="adj" fmla="val 16667"/>
              </a:avLst>
            </a:prstGeom>
            <a:solidFill>
              <a:srgbClr val="387C2C">
                <a:lumMod val="20000"/>
                <a:lumOff val="80000"/>
              </a:srgbClr>
            </a:solidFill>
            <a:ln w="38160">
              <a:solidFill>
                <a:sysClr val="window" lastClr="FFFFFF">
                  <a:lumMod val="75000"/>
                </a:sysClr>
              </a:solidFill>
              <a:miter lim="800000"/>
              <a:headEnd/>
              <a:tailEnd/>
            </a:ln>
          </p:spPr>
          <p:txBody>
            <a:bodyPr wrap="none" lIns="82045" tIns="41022" rIns="82045" bIns="41022" anchor="ctr">
              <a:prstTxWarp prst="textNoShape">
                <a:avLst/>
              </a:prstTxWarp>
            </a:bodyPr>
            <a:lstStyle/>
            <a:p>
              <a:pPr marL="0" marR="0" lvl="0" indent="0" defTabSz="914400" eaLnBrk="1" fontAlgn="auto" latinLnBrk="0" hangingPunct="1">
                <a:lnSpc>
                  <a:spcPct val="87000"/>
                </a:lnSpc>
                <a:spcBef>
                  <a:spcPts val="0"/>
                </a:spcBef>
                <a:spcAft>
                  <a:spcPts val="0"/>
                </a:spcAft>
                <a:buClr>
                  <a:srgbClr val="000000"/>
                </a:buClr>
                <a:buSzPct val="100000"/>
                <a:buFont typeface="Arial" charset="0"/>
                <a:buNone/>
                <a:tabLst/>
                <a:defRPr/>
              </a:pPr>
              <a:r>
                <a:rPr kumimoji="0" lang="en-US" sz="1300" b="1" i="0" u="none" strike="noStrike" kern="0" cap="none" spc="0" normalizeH="0" baseline="0" noProof="0" dirty="0" smtClean="0">
                  <a:ln>
                    <a:noFill/>
                  </a:ln>
                  <a:solidFill>
                    <a:srgbClr val="717074"/>
                  </a:solidFill>
                  <a:effectLst/>
                  <a:uLnTx/>
                  <a:uFillTx/>
                </a:rPr>
                <a:t>Hadoop</a:t>
              </a:r>
            </a:p>
            <a:p>
              <a:pPr marL="0" marR="0" lvl="0" indent="0" defTabSz="914400" eaLnBrk="1" fontAlgn="auto" latinLnBrk="0" hangingPunct="1">
                <a:lnSpc>
                  <a:spcPct val="87000"/>
                </a:lnSpc>
                <a:spcBef>
                  <a:spcPts val="0"/>
                </a:spcBef>
                <a:spcAft>
                  <a:spcPts val="0"/>
                </a:spcAft>
                <a:buClr>
                  <a:srgbClr val="000000"/>
                </a:buClr>
                <a:buSzPct val="100000"/>
                <a:buFont typeface="Arial" charset="0"/>
                <a:buNone/>
                <a:tabLst/>
                <a:defRPr/>
              </a:pPr>
              <a:r>
                <a:rPr kumimoji="0" lang="en-US" sz="1300" b="1" i="0" u="none" strike="noStrike" kern="0" cap="none" spc="0" normalizeH="0" baseline="0" noProof="0" dirty="0" smtClean="0">
                  <a:ln>
                    <a:noFill/>
                  </a:ln>
                  <a:solidFill>
                    <a:srgbClr val="717074"/>
                  </a:solidFill>
                  <a:effectLst/>
                  <a:uLnTx/>
                  <a:uFillTx/>
                </a:rPr>
                <a:t>Virtual</a:t>
              </a:r>
            </a:p>
            <a:p>
              <a:pPr marL="0" marR="0" lvl="0" indent="0" defTabSz="914400" eaLnBrk="1" fontAlgn="auto" latinLnBrk="0" hangingPunct="1">
                <a:lnSpc>
                  <a:spcPct val="87000"/>
                </a:lnSpc>
                <a:spcBef>
                  <a:spcPts val="0"/>
                </a:spcBef>
                <a:spcAft>
                  <a:spcPts val="0"/>
                </a:spcAft>
                <a:buClr>
                  <a:srgbClr val="000000"/>
                </a:buClr>
                <a:buSzPct val="100000"/>
                <a:buFont typeface="Arial" charset="0"/>
                <a:buNone/>
                <a:tabLst/>
                <a:defRPr/>
              </a:pPr>
              <a:r>
                <a:rPr kumimoji="0" lang="en-US" sz="1300" b="1" i="0" u="none" strike="noStrike" kern="0" cap="none" spc="0" normalizeH="0" baseline="0" noProof="0" dirty="0" smtClean="0">
                  <a:ln>
                    <a:noFill/>
                  </a:ln>
                  <a:solidFill>
                    <a:srgbClr val="717074"/>
                  </a:solidFill>
                  <a:effectLst/>
                  <a:uLnTx/>
                  <a:uFillTx/>
                </a:rPr>
                <a:t>Node 3</a:t>
              </a:r>
            </a:p>
            <a:p>
              <a:pPr marL="0" marR="0" lvl="0" indent="0" defTabSz="914400" eaLnBrk="1" fontAlgn="auto" latinLnBrk="0" hangingPunct="1">
                <a:lnSpc>
                  <a:spcPct val="87000"/>
                </a:lnSpc>
                <a:spcBef>
                  <a:spcPts val="0"/>
                </a:spcBef>
                <a:spcAft>
                  <a:spcPts val="0"/>
                </a:spcAft>
                <a:buClr>
                  <a:srgbClr val="000000"/>
                </a:buClr>
                <a:buSzPct val="100000"/>
                <a:buFont typeface="Arial" charset="0"/>
                <a:buNone/>
                <a:tabLst/>
                <a:defRPr/>
              </a:pPr>
              <a:endParaRPr kumimoji="0" lang="en-US" sz="1300" b="1" i="0" u="none" strike="noStrike" kern="0" cap="none" spc="0" normalizeH="0" baseline="0" noProof="0" dirty="0" smtClean="0">
                <a:ln>
                  <a:noFill/>
                </a:ln>
                <a:solidFill>
                  <a:srgbClr val="FFFFFF"/>
                </a:solidFill>
                <a:effectLst/>
                <a:uLnTx/>
                <a:uFillTx/>
              </a:endParaRPr>
            </a:p>
          </p:txBody>
        </p:sp>
        <p:pic>
          <p:nvPicPr>
            <p:cNvPr id="185" name="Picture 12" descr="Disk_icon"/>
            <p:cNvPicPr>
              <a:picLocks noChangeAspect="1" noChangeArrowheads="1"/>
            </p:cNvPicPr>
            <p:nvPr/>
          </p:nvPicPr>
          <p:blipFill>
            <a:blip r:embed="rId5" cstate="print"/>
            <a:srcRect/>
            <a:stretch>
              <a:fillRect/>
            </a:stretch>
          </p:blipFill>
          <p:spPr bwMode="auto">
            <a:xfrm>
              <a:off x="7686132" y="3084228"/>
              <a:ext cx="552461" cy="504345"/>
            </a:xfrm>
            <a:prstGeom prst="rect">
              <a:avLst/>
            </a:prstGeom>
            <a:noFill/>
            <a:ln w="9525">
              <a:noFill/>
              <a:miter lim="800000"/>
              <a:headEnd/>
              <a:tailEnd/>
            </a:ln>
          </p:spPr>
        </p:pic>
        <p:sp>
          <p:nvSpPr>
            <p:cNvPr id="186" name="AutoShape 34"/>
            <p:cNvSpPr>
              <a:spLocks noChangeArrowheads="1"/>
            </p:cNvSpPr>
            <p:nvPr/>
          </p:nvSpPr>
          <p:spPr bwMode="auto">
            <a:xfrm>
              <a:off x="7693143" y="2034775"/>
              <a:ext cx="433970" cy="309763"/>
            </a:xfrm>
            <a:prstGeom prst="roundRect">
              <a:avLst>
                <a:gd name="adj" fmla="val 16667"/>
              </a:avLst>
            </a:prstGeom>
            <a:solidFill>
              <a:srgbClr val="0095D3"/>
            </a:solidFill>
            <a:ln w="9525">
              <a:solidFill>
                <a:srgbClr val="BFBFBF"/>
              </a:solidFill>
              <a:round/>
              <a:headEnd/>
              <a:tailEnd/>
            </a:ln>
          </p:spPr>
          <p:txBody>
            <a:bodyPr wrap="none" lIns="82045" tIns="41022" rIns="82045" bIns="41022"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2F2F2"/>
                  </a:solidFill>
                  <a:effectLst/>
                  <a:uLnTx/>
                  <a:uFillTx/>
                </a:rPr>
                <a:t>Ext4</a:t>
              </a:r>
              <a:endParaRPr kumimoji="0" lang="en-US" sz="1000" b="0" i="0" u="none" strike="noStrike" kern="0" cap="none" spc="0" normalizeH="0" baseline="0" noProof="0" dirty="0" smtClean="0">
                <a:ln>
                  <a:noFill/>
                </a:ln>
                <a:solidFill>
                  <a:srgbClr val="F2F2F2"/>
                </a:solidFill>
                <a:effectLst/>
                <a:uLnTx/>
                <a:uFillTx/>
              </a:endParaRPr>
            </a:p>
          </p:txBody>
        </p:sp>
        <p:sp>
          <p:nvSpPr>
            <p:cNvPr id="187" name="AutoShape 33"/>
            <p:cNvSpPr>
              <a:spLocks noChangeArrowheads="1"/>
            </p:cNvSpPr>
            <p:nvPr/>
          </p:nvSpPr>
          <p:spPr bwMode="auto">
            <a:xfrm>
              <a:off x="6802796" y="1029370"/>
              <a:ext cx="1528984" cy="621355"/>
            </a:xfrm>
            <a:prstGeom prst="roundRect">
              <a:avLst>
                <a:gd name="adj" fmla="val 16667"/>
              </a:avLst>
            </a:prstGeom>
            <a:solidFill>
              <a:srgbClr val="0095D3"/>
            </a:solidFill>
            <a:ln w="9525">
              <a:solidFill>
                <a:srgbClr val="BFBFBF"/>
              </a:solidFill>
              <a:round/>
              <a:headEnd/>
              <a:tailEnd/>
            </a:ln>
          </p:spPr>
          <p:txBody>
            <a:bodyPr wrap="none" lIns="82045" tIns="41022" rIns="82045" bIns="41022"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rgbClr val="F2F2F2"/>
                  </a:solidFill>
                  <a:effectLst/>
                  <a:uLnTx/>
                  <a:uFillTx/>
                </a:rPr>
                <a:t>NodeManager</a:t>
              </a:r>
              <a:endParaRPr kumimoji="0" lang="en-US" sz="1600" b="0" i="0" u="none" strike="noStrike" kern="0" cap="none" spc="0" normalizeH="0" baseline="0" noProof="0" dirty="0" smtClean="0">
                <a:ln>
                  <a:noFill/>
                </a:ln>
                <a:solidFill>
                  <a:srgbClr val="F2F2F2"/>
                </a:solidFill>
                <a:effectLst/>
                <a:uLnTx/>
                <a:uFillTx/>
              </a:endParaRPr>
            </a:p>
          </p:txBody>
        </p:sp>
        <p:cxnSp>
          <p:nvCxnSpPr>
            <p:cNvPr id="188" name="Straight Arrow Connector 187"/>
            <p:cNvCxnSpPr>
              <a:stCxn id="186" idx="2"/>
            </p:cNvCxnSpPr>
            <p:nvPr/>
          </p:nvCxnSpPr>
          <p:spPr bwMode="auto">
            <a:xfrm>
              <a:off x="7910128" y="2344538"/>
              <a:ext cx="1" cy="746018"/>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cxnSp>
          <p:nvCxnSpPr>
            <p:cNvPr id="189" name="Straight Arrow Connector 188"/>
            <p:cNvCxnSpPr/>
            <p:nvPr/>
          </p:nvCxnSpPr>
          <p:spPr bwMode="auto">
            <a:xfrm flipH="1">
              <a:off x="7923573" y="1689130"/>
              <a:ext cx="1" cy="384050"/>
            </a:xfrm>
            <a:prstGeom prst="straightConnector1">
              <a:avLst/>
            </a:prstGeom>
            <a:noFill/>
            <a:ln w="25400" cap="flat" cmpd="sng" algn="ctr">
              <a:solidFill>
                <a:srgbClr val="006990"/>
              </a:solidFill>
              <a:prstDash val="solid"/>
              <a:headEnd type="none" w="med" len="med"/>
              <a:tailEnd type="arrow"/>
            </a:ln>
            <a:effectLst>
              <a:outerShdw blurRad="40000" dist="20000" dir="5400000" rotWithShape="0">
                <a:srgbClr val="000000">
                  <a:alpha val="38000"/>
                </a:srgbClr>
              </a:outerShdw>
            </a:effectLst>
          </p:spPr>
        </p:cxnSp>
        <p:sp>
          <p:nvSpPr>
            <p:cNvPr id="190" name="AutoShape 34"/>
            <p:cNvSpPr>
              <a:spLocks noChangeArrowheads="1"/>
            </p:cNvSpPr>
            <p:nvPr/>
          </p:nvSpPr>
          <p:spPr bwMode="auto">
            <a:xfrm>
              <a:off x="7200277" y="2055098"/>
              <a:ext cx="433970" cy="309763"/>
            </a:xfrm>
            <a:prstGeom prst="roundRect">
              <a:avLst>
                <a:gd name="adj" fmla="val 16667"/>
              </a:avLst>
            </a:prstGeom>
            <a:solidFill>
              <a:srgbClr val="0095D3"/>
            </a:solidFill>
            <a:ln w="9525">
              <a:solidFill>
                <a:srgbClr val="BFBFBF"/>
              </a:solidFill>
              <a:round/>
              <a:headEnd/>
              <a:tailEnd/>
            </a:ln>
          </p:spPr>
          <p:txBody>
            <a:bodyPr wrap="none" lIns="82045" tIns="41022" rIns="82045" bIns="41022"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2F2F2"/>
                  </a:solidFill>
                  <a:effectLst/>
                  <a:uLnTx/>
                  <a:uFillTx/>
                </a:rPr>
                <a:t>Ext4</a:t>
              </a:r>
              <a:endParaRPr kumimoji="0" lang="en-US" sz="1000" b="0" i="0" u="none" strike="noStrike" kern="0" cap="none" spc="0" normalizeH="0" baseline="0" noProof="0" dirty="0" smtClean="0">
                <a:ln>
                  <a:noFill/>
                </a:ln>
                <a:solidFill>
                  <a:srgbClr val="F2F2F2"/>
                </a:solidFill>
                <a:effectLst/>
                <a:uLnTx/>
                <a:uFillTx/>
              </a:endParaRPr>
            </a:p>
          </p:txBody>
        </p:sp>
        <p:cxnSp>
          <p:nvCxnSpPr>
            <p:cNvPr id="191" name="Straight Arrow Connector 190"/>
            <p:cNvCxnSpPr/>
            <p:nvPr/>
          </p:nvCxnSpPr>
          <p:spPr bwMode="auto">
            <a:xfrm flipH="1">
              <a:off x="7405666" y="1689130"/>
              <a:ext cx="1" cy="384050"/>
            </a:xfrm>
            <a:prstGeom prst="straightConnector1">
              <a:avLst/>
            </a:prstGeom>
            <a:noFill/>
            <a:ln w="25400" cap="flat" cmpd="sng" algn="ctr">
              <a:solidFill>
                <a:srgbClr val="006990"/>
              </a:solidFill>
              <a:prstDash val="solid"/>
              <a:headEnd type="none" w="med" len="med"/>
              <a:tailEnd type="arrow"/>
            </a:ln>
            <a:effectLst>
              <a:outerShdw blurRad="40000" dist="20000" dir="5400000" rotWithShape="0">
                <a:srgbClr val="000000">
                  <a:alpha val="38000"/>
                </a:srgbClr>
              </a:outerShdw>
            </a:effectLst>
          </p:spPr>
        </p:cxnSp>
        <p:cxnSp>
          <p:nvCxnSpPr>
            <p:cNvPr id="192" name="Straight Arrow Connector 191"/>
            <p:cNvCxnSpPr/>
            <p:nvPr/>
          </p:nvCxnSpPr>
          <p:spPr bwMode="auto">
            <a:xfrm>
              <a:off x="7407334" y="2363528"/>
              <a:ext cx="1" cy="746018"/>
            </a:xfrm>
            <a:prstGeom prst="straightConnector1">
              <a:avLst/>
            </a:prstGeom>
            <a:noFill/>
            <a:ln w="9525" cap="flat" cmpd="sng" algn="ctr">
              <a:solidFill>
                <a:srgbClr val="717074">
                  <a:shade val="95000"/>
                  <a:satMod val="105000"/>
                </a:srgbClr>
              </a:solidFill>
              <a:prstDash val="solid"/>
              <a:headEnd type="none" w="med" len="med"/>
              <a:tailEnd type="arrow"/>
            </a:ln>
            <a:effectLst/>
          </p:spPr>
        </p:cxnSp>
        <p:pic>
          <p:nvPicPr>
            <p:cNvPr id="193" name="Picture 12" descr="Disk_icon"/>
            <p:cNvPicPr>
              <a:picLocks noChangeAspect="1" noChangeArrowheads="1"/>
            </p:cNvPicPr>
            <p:nvPr/>
          </p:nvPicPr>
          <p:blipFill>
            <a:blip r:embed="rId5" cstate="print"/>
            <a:srcRect/>
            <a:stretch>
              <a:fillRect/>
            </a:stretch>
          </p:blipFill>
          <p:spPr bwMode="auto">
            <a:xfrm>
              <a:off x="7194001" y="3109546"/>
              <a:ext cx="552461" cy="504345"/>
            </a:xfrm>
            <a:prstGeom prst="rect">
              <a:avLst/>
            </a:prstGeom>
            <a:noFill/>
            <a:ln w="9525">
              <a:noFill/>
              <a:miter lim="800000"/>
              <a:headEnd/>
              <a:tailEnd/>
            </a:ln>
          </p:spPr>
        </p:pic>
        <p:pic>
          <p:nvPicPr>
            <p:cNvPr id="194" name="Picture 14" descr="NIC_icon"/>
            <p:cNvPicPr>
              <a:picLocks noChangeAspect="1" noChangeArrowheads="1"/>
            </p:cNvPicPr>
            <p:nvPr/>
          </p:nvPicPr>
          <p:blipFill>
            <a:blip r:embed="rId6" cstate="print"/>
            <a:srcRect/>
            <a:stretch>
              <a:fillRect/>
            </a:stretch>
          </p:blipFill>
          <p:spPr bwMode="auto">
            <a:xfrm>
              <a:off x="6290974" y="3202876"/>
              <a:ext cx="339659" cy="319521"/>
            </a:xfrm>
            <a:prstGeom prst="rect">
              <a:avLst/>
            </a:prstGeom>
            <a:noFill/>
            <a:ln w="9525">
              <a:noFill/>
              <a:miter lim="800000"/>
              <a:headEnd/>
              <a:tailEnd/>
            </a:ln>
          </p:spPr>
        </p:pic>
        <p:pic>
          <p:nvPicPr>
            <p:cNvPr id="195" name="Picture 14" descr="NIC_icon"/>
            <p:cNvPicPr>
              <a:picLocks noChangeAspect="1" noChangeArrowheads="1"/>
            </p:cNvPicPr>
            <p:nvPr/>
          </p:nvPicPr>
          <p:blipFill>
            <a:blip r:embed="rId6" cstate="print"/>
            <a:srcRect/>
            <a:stretch>
              <a:fillRect/>
            </a:stretch>
          </p:blipFill>
          <p:spPr bwMode="auto">
            <a:xfrm>
              <a:off x="3520713" y="3196297"/>
              <a:ext cx="339659" cy="319521"/>
            </a:xfrm>
            <a:prstGeom prst="rect">
              <a:avLst/>
            </a:prstGeom>
            <a:noFill/>
            <a:ln w="9525">
              <a:noFill/>
              <a:miter lim="800000"/>
              <a:headEnd/>
              <a:tailEnd/>
            </a:ln>
          </p:spPr>
        </p:pic>
        <p:pic>
          <p:nvPicPr>
            <p:cNvPr id="196" name="Picture 14" descr="NIC_icon"/>
            <p:cNvPicPr>
              <a:picLocks noChangeAspect="1" noChangeArrowheads="1"/>
            </p:cNvPicPr>
            <p:nvPr/>
          </p:nvPicPr>
          <p:blipFill>
            <a:blip r:embed="rId6" cstate="print"/>
            <a:srcRect/>
            <a:stretch>
              <a:fillRect/>
            </a:stretch>
          </p:blipFill>
          <p:spPr bwMode="auto">
            <a:xfrm>
              <a:off x="710085" y="3225784"/>
              <a:ext cx="339659" cy="319521"/>
            </a:xfrm>
            <a:prstGeom prst="rect">
              <a:avLst/>
            </a:prstGeom>
            <a:noFill/>
            <a:ln w="9525">
              <a:noFill/>
              <a:miter lim="800000"/>
              <a:headEnd/>
              <a:tailEnd/>
            </a:ln>
          </p:spPr>
        </p:pic>
        <p:cxnSp>
          <p:nvCxnSpPr>
            <p:cNvPr id="197" name="Elbow Connector 196"/>
            <p:cNvCxnSpPr>
              <a:stCxn id="196" idx="2"/>
            </p:cNvCxnSpPr>
            <p:nvPr/>
          </p:nvCxnSpPr>
          <p:spPr bwMode="auto">
            <a:xfrm rot="16200000" flipH="1">
              <a:off x="3295798" y="1129421"/>
              <a:ext cx="273483" cy="5105249"/>
            </a:xfrm>
            <a:prstGeom prst="bentConnector2">
              <a:avLst/>
            </a:prstGeom>
            <a:solidFill>
              <a:srgbClr val="0095D3"/>
            </a:solidFill>
            <a:ln w="57150" cap="flat" cmpd="sng" algn="ctr">
              <a:solidFill>
                <a:srgbClr val="717074"/>
              </a:solidFill>
              <a:prstDash val="solid"/>
              <a:round/>
              <a:headEnd type="none" w="med" len="med"/>
              <a:tailEnd type="none"/>
            </a:ln>
            <a:effectLst/>
          </p:spPr>
        </p:cxnSp>
        <p:cxnSp>
          <p:nvCxnSpPr>
            <p:cNvPr id="198" name="Elbow Connector 197"/>
            <p:cNvCxnSpPr>
              <a:stCxn id="194" idx="2"/>
            </p:cNvCxnSpPr>
            <p:nvPr/>
          </p:nvCxnSpPr>
          <p:spPr bwMode="auto">
            <a:xfrm rot="5400000">
              <a:off x="6074789" y="3432772"/>
              <a:ext cx="296391" cy="475640"/>
            </a:xfrm>
            <a:prstGeom prst="bentConnector2">
              <a:avLst/>
            </a:prstGeom>
            <a:solidFill>
              <a:srgbClr val="0095D3"/>
            </a:solidFill>
            <a:ln w="57150" cap="flat" cmpd="sng" algn="ctr">
              <a:solidFill>
                <a:srgbClr val="717074"/>
              </a:solidFill>
              <a:prstDash val="solid"/>
              <a:round/>
              <a:headEnd type="none" w="med" len="med"/>
              <a:tailEnd type="none" w="med" len="med"/>
            </a:ln>
            <a:effectLst/>
          </p:spPr>
        </p:cxnSp>
        <p:cxnSp>
          <p:nvCxnSpPr>
            <p:cNvPr id="199" name="Straight Arrow Connector 198"/>
            <p:cNvCxnSpPr/>
            <p:nvPr/>
          </p:nvCxnSpPr>
          <p:spPr bwMode="auto">
            <a:xfrm>
              <a:off x="5985164" y="3818788"/>
              <a:ext cx="0" cy="2129975"/>
            </a:xfrm>
            <a:prstGeom prst="straightConnector1">
              <a:avLst/>
            </a:prstGeom>
            <a:solidFill>
              <a:srgbClr val="0095D3"/>
            </a:solidFill>
            <a:ln w="57150" cap="flat" cmpd="sng" algn="ctr">
              <a:solidFill>
                <a:srgbClr val="717074"/>
              </a:solidFill>
              <a:prstDash val="solid"/>
              <a:round/>
              <a:headEnd type="none" w="med" len="med"/>
              <a:tailEnd type="none" w="med" len="med"/>
            </a:ln>
            <a:effectLst/>
          </p:spPr>
        </p:cxnSp>
        <p:cxnSp>
          <p:nvCxnSpPr>
            <p:cNvPr id="200" name="Straight Arrow Connector 199"/>
            <p:cNvCxnSpPr/>
            <p:nvPr/>
          </p:nvCxnSpPr>
          <p:spPr bwMode="auto">
            <a:xfrm>
              <a:off x="5985164" y="5929189"/>
              <a:ext cx="929986" cy="19575"/>
            </a:xfrm>
            <a:prstGeom prst="straightConnector1">
              <a:avLst/>
            </a:prstGeom>
            <a:solidFill>
              <a:srgbClr val="0095D3"/>
            </a:solidFill>
            <a:ln w="57150" cap="flat" cmpd="sng" algn="ctr">
              <a:solidFill>
                <a:srgbClr val="717074"/>
              </a:solidFill>
              <a:prstDash val="solid"/>
              <a:round/>
              <a:headEnd type="none" w="med" len="med"/>
              <a:tailEnd type="arrow" w="med" len="med"/>
            </a:ln>
            <a:effectLst/>
          </p:spPr>
        </p:cxnSp>
        <p:cxnSp>
          <p:nvCxnSpPr>
            <p:cNvPr id="201" name="Elbow Connector 200"/>
            <p:cNvCxnSpPr>
              <a:stCxn id="183" idx="2"/>
            </p:cNvCxnSpPr>
            <p:nvPr/>
          </p:nvCxnSpPr>
          <p:spPr bwMode="auto">
            <a:xfrm rot="16200000" flipH="1">
              <a:off x="3959901" y="4300045"/>
              <a:ext cx="1406180" cy="1"/>
            </a:xfrm>
            <a:prstGeom prst="bentConnector3">
              <a:avLst>
                <a:gd name="adj1" fmla="val 50000"/>
              </a:avLst>
            </a:prstGeom>
            <a:solidFill>
              <a:srgbClr val="0095D3"/>
            </a:solidFill>
            <a:ln w="3175" cap="flat" cmpd="sng" algn="ctr">
              <a:solidFill>
                <a:srgbClr val="717074"/>
              </a:solidFill>
              <a:prstDash val="sysDash"/>
              <a:round/>
              <a:headEnd type="none" w="med" len="med"/>
              <a:tailEnd type="arrow"/>
            </a:ln>
            <a:effectLst/>
          </p:spPr>
        </p:cxnSp>
        <p:cxnSp>
          <p:nvCxnSpPr>
            <p:cNvPr id="202" name="Elbow Connector 201"/>
            <p:cNvCxnSpPr>
              <a:stCxn id="193" idx="2"/>
            </p:cNvCxnSpPr>
            <p:nvPr/>
          </p:nvCxnSpPr>
          <p:spPr bwMode="auto">
            <a:xfrm rot="5400000">
              <a:off x="6240716" y="3836913"/>
              <a:ext cx="1452539" cy="1006494"/>
            </a:xfrm>
            <a:prstGeom prst="bentConnector3">
              <a:avLst>
                <a:gd name="adj1" fmla="val 50000"/>
              </a:avLst>
            </a:prstGeom>
            <a:solidFill>
              <a:srgbClr val="0095D3"/>
            </a:solidFill>
            <a:ln w="3175" cap="flat" cmpd="sng" algn="ctr">
              <a:solidFill>
                <a:srgbClr val="717074"/>
              </a:solidFill>
              <a:prstDash val="sysDash"/>
              <a:round/>
              <a:headEnd type="none" w="med" len="med"/>
              <a:tailEnd type="arrow"/>
            </a:ln>
            <a:effectLst/>
          </p:spPr>
        </p:cxnSp>
        <p:cxnSp>
          <p:nvCxnSpPr>
            <p:cNvPr id="203" name="Straight Arrow Connector 202"/>
            <p:cNvCxnSpPr>
              <a:stCxn id="195" idx="2"/>
            </p:cNvCxnSpPr>
            <p:nvPr/>
          </p:nvCxnSpPr>
          <p:spPr bwMode="auto">
            <a:xfrm flipH="1">
              <a:off x="3690542" y="3515818"/>
              <a:ext cx="1" cy="302970"/>
            </a:xfrm>
            <a:prstGeom prst="straightConnector1">
              <a:avLst/>
            </a:prstGeom>
            <a:solidFill>
              <a:srgbClr val="0095D3"/>
            </a:solidFill>
            <a:ln w="57150" cap="flat" cmpd="sng" algn="ctr">
              <a:solidFill>
                <a:srgbClr val="717074"/>
              </a:solidFill>
              <a:prstDash val="sysDash"/>
              <a:round/>
              <a:headEnd type="none" w="med" len="med"/>
              <a:tailEnd type="none" w="med" len="med"/>
            </a:ln>
            <a:effectLst/>
          </p:spPr>
        </p:cxnSp>
        <p:cxnSp>
          <p:nvCxnSpPr>
            <p:cNvPr id="204" name="Elbow Connector 203"/>
            <p:cNvCxnSpPr>
              <a:stCxn id="185" idx="2"/>
            </p:cNvCxnSpPr>
            <p:nvPr/>
          </p:nvCxnSpPr>
          <p:spPr bwMode="auto">
            <a:xfrm rot="5400000">
              <a:off x="5320313" y="1958803"/>
              <a:ext cx="1012281" cy="4271820"/>
            </a:xfrm>
            <a:prstGeom prst="bentConnector2">
              <a:avLst/>
            </a:prstGeom>
            <a:solidFill>
              <a:srgbClr val="0095D3"/>
            </a:solidFill>
            <a:ln w="3175" cap="flat" cmpd="sng" algn="ctr">
              <a:solidFill>
                <a:srgbClr val="717074"/>
              </a:solidFill>
              <a:prstDash val="sysDash"/>
              <a:round/>
              <a:headEnd type="none" w="med" len="med"/>
              <a:tailEnd type="arrow"/>
            </a:ln>
            <a:effectLst/>
          </p:spPr>
        </p:cxnSp>
        <p:cxnSp>
          <p:nvCxnSpPr>
            <p:cNvPr id="205" name="Elbow Connector 204"/>
            <p:cNvCxnSpPr>
              <a:stCxn id="174" idx="2"/>
            </p:cNvCxnSpPr>
            <p:nvPr/>
          </p:nvCxnSpPr>
          <p:spPr bwMode="auto">
            <a:xfrm rot="5400000">
              <a:off x="3977766" y="3172659"/>
              <a:ext cx="810202" cy="1558532"/>
            </a:xfrm>
            <a:prstGeom prst="bentConnector2">
              <a:avLst/>
            </a:prstGeom>
            <a:solidFill>
              <a:srgbClr val="0095D3"/>
            </a:solidFill>
            <a:ln w="3175" cap="flat" cmpd="sng" algn="ctr">
              <a:solidFill>
                <a:srgbClr val="717074"/>
              </a:solidFill>
              <a:prstDash val="sysDash"/>
              <a:round/>
              <a:headEnd type="none" w="med" len="med"/>
              <a:tailEnd type="arrow"/>
            </a:ln>
            <a:effectLst/>
          </p:spPr>
        </p:cxnSp>
      </p:grpSp>
      <p:pic>
        <p:nvPicPr>
          <p:cNvPr id="237" name="Picture 8" descr="Disk_icon"/>
          <p:cNvPicPr>
            <a:picLocks noChangeAspect="1" noChangeArrowheads="1"/>
          </p:cNvPicPr>
          <p:nvPr/>
        </p:nvPicPr>
        <p:blipFill>
          <a:blip r:embed="rId7" cstate="print"/>
          <a:srcRect/>
          <a:stretch>
            <a:fillRect/>
          </a:stretch>
        </p:blipFill>
        <p:spPr bwMode="auto">
          <a:xfrm>
            <a:off x="5776868" y="4985178"/>
            <a:ext cx="787884" cy="581214"/>
          </a:xfrm>
          <a:prstGeom prst="rect">
            <a:avLst/>
          </a:prstGeom>
          <a:noFill/>
          <a:ln w="9525">
            <a:noFill/>
            <a:miter lim="800000"/>
            <a:headEnd/>
            <a:tailEnd/>
          </a:ln>
        </p:spPr>
      </p:pic>
      <p:pic>
        <p:nvPicPr>
          <p:cNvPr id="238" name="Picture 8" descr="Disk_icon"/>
          <p:cNvPicPr>
            <a:picLocks noChangeAspect="1" noChangeArrowheads="1"/>
          </p:cNvPicPr>
          <p:nvPr/>
        </p:nvPicPr>
        <p:blipFill>
          <a:blip r:embed="rId7" cstate="print"/>
          <a:srcRect/>
          <a:stretch>
            <a:fillRect/>
          </a:stretch>
        </p:blipFill>
        <p:spPr bwMode="auto">
          <a:xfrm>
            <a:off x="8082014" y="5026831"/>
            <a:ext cx="787884" cy="581214"/>
          </a:xfrm>
          <a:prstGeom prst="rect">
            <a:avLst/>
          </a:prstGeom>
          <a:noFill/>
          <a:ln w="9525">
            <a:noFill/>
            <a:miter lim="800000"/>
            <a:headEnd/>
            <a:tailEnd/>
          </a:ln>
        </p:spPr>
      </p:pic>
      <p:sp>
        <p:nvSpPr>
          <p:cNvPr id="239" name="TextBox 238"/>
          <p:cNvSpPr txBox="1"/>
          <p:nvPr/>
        </p:nvSpPr>
        <p:spPr>
          <a:xfrm>
            <a:off x="8397705" y="4684821"/>
            <a:ext cx="66236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333333"/>
                </a:solidFill>
                <a:effectLst/>
                <a:uLnTx/>
                <a:uFillTx/>
              </a:rPr>
              <a:t>Temp</a:t>
            </a:r>
          </a:p>
        </p:txBody>
      </p:sp>
    </p:spTree>
    <p:extLst>
      <p:ext uri="{BB962C8B-B14F-4D97-AF65-F5344CB8AC3E}">
        <p14:creationId xmlns:p14="http://schemas.microsoft.com/office/powerpoint/2010/main" val="335517961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75869" y="574159"/>
            <a:ext cx="10294478" cy="556047"/>
          </a:xfrm>
        </p:spPr>
        <p:txBody>
          <a:bodyPr/>
          <a:lstStyle/>
          <a:p>
            <a:pPr eaLnBrk="1" hangingPunct="1"/>
            <a:r>
              <a:rPr lang="en-US" dirty="0" smtClean="0"/>
              <a:t>Agenda</a:t>
            </a:r>
          </a:p>
        </p:txBody>
      </p:sp>
      <p:sp>
        <p:nvSpPr>
          <p:cNvPr id="5" name="Text Placeholder 4"/>
          <p:cNvSpPr>
            <a:spLocks noGrp="1"/>
          </p:cNvSpPr>
          <p:nvPr>
            <p:ph type="body" sz="quarter" idx="12"/>
          </p:nvPr>
        </p:nvSpPr>
        <p:spPr>
          <a:xfrm>
            <a:off x="1293812" y="1524000"/>
            <a:ext cx="10120788" cy="3333618"/>
          </a:xfrm>
        </p:spPr>
        <p:txBody>
          <a:bodyPr/>
          <a:lstStyle/>
          <a:p>
            <a:pPr marL="0" indent="0">
              <a:buClrTx/>
              <a:buNone/>
            </a:pPr>
            <a:r>
              <a:rPr lang="en-US" dirty="0" smtClean="0"/>
              <a:t> </a:t>
            </a:r>
          </a:p>
          <a:p>
            <a:pPr marL="523875" indent="-342900">
              <a:buClrTx/>
              <a:buFont typeface="Arial"/>
              <a:buChar char="•"/>
            </a:pPr>
            <a:r>
              <a:rPr lang="en-US" dirty="0" smtClean="0"/>
              <a:t>Why Virtualize Hadoop?</a:t>
            </a:r>
          </a:p>
          <a:p>
            <a:pPr marL="523875" indent="-342900">
              <a:buClrTx/>
              <a:buFont typeface="Arial"/>
              <a:buChar char="•"/>
            </a:pPr>
            <a:r>
              <a:rPr lang="en-US" dirty="0" smtClean="0"/>
              <a:t>Performance </a:t>
            </a:r>
          </a:p>
          <a:p>
            <a:pPr marL="523875" indent="-342900">
              <a:buClrTx/>
              <a:buFont typeface="Arial"/>
              <a:buChar char="•"/>
            </a:pPr>
            <a:r>
              <a:rPr lang="en-US" dirty="0" smtClean="0"/>
              <a:t>Reference </a:t>
            </a:r>
            <a:r>
              <a:rPr lang="en-US" dirty="0" smtClean="0"/>
              <a:t>Architectures</a:t>
            </a:r>
          </a:p>
          <a:p>
            <a:pPr marL="523875" indent="-342900">
              <a:buClrTx/>
              <a:buFont typeface="Arial"/>
              <a:buChar char="•"/>
            </a:pPr>
            <a:r>
              <a:rPr lang="en-US" dirty="0" smtClean="0"/>
              <a:t>Conclusions</a:t>
            </a:r>
            <a:endParaRPr lang="en-US" dirty="0" smtClean="0"/>
          </a:p>
          <a:p>
            <a:pPr marL="523875" indent="-342900">
              <a:buClrTx/>
              <a:buFont typeface="Arial"/>
              <a:buChar char="•"/>
            </a:pPr>
            <a:r>
              <a:rPr lang="en-US" dirty="0" smtClean="0"/>
              <a:t>References</a:t>
            </a:r>
          </a:p>
          <a:p>
            <a:pPr marL="523875" indent="-342900">
              <a:buClrTx/>
              <a:buFont typeface="Arial"/>
              <a:buChar char="•"/>
            </a:pPr>
            <a:r>
              <a:rPr lang="en-US" dirty="0" smtClean="0"/>
              <a:t>Q and A</a:t>
            </a:r>
            <a:endParaRPr lang="en-US" dirty="0" smtClean="0"/>
          </a:p>
          <a:p>
            <a:pPr marL="0" indent="0">
              <a:buClrTx/>
              <a:buNone/>
            </a:pPr>
            <a:r>
              <a:rPr lang="en-US" dirty="0" smtClean="0"/>
              <a:t>  </a:t>
            </a:r>
            <a:endParaRPr lang="en-US" dirty="0" smtClean="0"/>
          </a:p>
        </p:txBody>
      </p:sp>
    </p:spTree>
    <p:extLst>
      <p:ext uri="{BB962C8B-B14F-4D97-AF65-F5344CB8AC3E}">
        <p14:creationId xmlns:p14="http://schemas.microsoft.com/office/powerpoint/2010/main" val="48901727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7"/>
        <p:cNvGrpSpPr/>
        <p:nvPr/>
      </p:nvGrpSpPr>
      <p:grpSpPr>
        <a:xfrm>
          <a:off x="0" y="0"/>
          <a:ext cx="0" cy="0"/>
          <a:chOff x="0" y="0"/>
          <a:chExt cx="0" cy="0"/>
        </a:xfrm>
      </p:grpSpPr>
      <p:sp>
        <p:nvSpPr>
          <p:cNvPr id="2528" name="Shape 2528"/>
          <p:cNvSpPr txBox="1">
            <a:spLocks noGrp="1"/>
          </p:cNvSpPr>
          <p:nvPr>
            <p:ph type="title"/>
          </p:nvPr>
        </p:nvSpPr>
        <p:spPr/>
        <p:txBody>
          <a:bodyPr/>
          <a:lstStyle/>
          <a:p>
            <a:r>
              <a:rPr lang="en-US"/>
              <a:t>Key Points to Know about the RA (1)</a:t>
            </a:r>
            <a:endParaRPr lang="en-US" dirty="0"/>
          </a:p>
        </p:txBody>
      </p:sp>
      <p:sp>
        <p:nvSpPr>
          <p:cNvPr id="2529" name="Shape 2529"/>
          <p:cNvSpPr txBox="1">
            <a:spLocks noGrp="1"/>
          </p:cNvSpPr>
          <p:nvPr>
            <p:ph idx="1"/>
          </p:nvPr>
        </p:nvSpPr>
        <p:spPr/>
        <p:txBody>
          <a:bodyPr/>
          <a:lstStyle/>
          <a:p>
            <a:r>
              <a:rPr lang="en-US" dirty="0"/>
              <a:t>Ensure </a:t>
            </a:r>
            <a:r>
              <a:rPr lang="en-US" dirty="0" smtClean="0"/>
              <a:t>that Master </a:t>
            </a:r>
            <a:r>
              <a:rPr lang="en-US" dirty="0"/>
              <a:t>nodes are set up with </a:t>
            </a:r>
            <a:r>
              <a:rPr lang="en-US" dirty="0" smtClean="0"/>
              <a:t>anti-affinity (i.e. on separate host servers)</a:t>
            </a:r>
            <a:endParaRPr lang="en-US" dirty="0"/>
          </a:p>
          <a:p>
            <a:r>
              <a:rPr lang="en-US" dirty="0"/>
              <a:t>Disable automated movement of storage and VMs</a:t>
            </a:r>
          </a:p>
          <a:p>
            <a:r>
              <a:rPr lang="en-US" dirty="0"/>
              <a:t>Ensure compute nodes are configured with adequate resources and intermediate storage for MapReduce shuffle, </a:t>
            </a:r>
            <a:r>
              <a:rPr lang="en-US" dirty="0" smtClean="0"/>
              <a:t>Impala </a:t>
            </a:r>
            <a:r>
              <a:rPr lang="en-US" dirty="0"/>
              <a:t>scratch storage, etc. </a:t>
            </a:r>
          </a:p>
          <a:p>
            <a:r>
              <a:rPr lang="en-US" dirty="0"/>
              <a:t>Typically the intermediate storage is ~ 20% of the total HDFS capacity. If you have 100TB of HDFS storage, have 20TB of intermediate storage. This can be provisioned as -</a:t>
            </a:r>
          </a:p>
          <a:p>
            <a:pPr lvl="1"/>
            <a:r>
              <a:rPr lang="en-US" dirty="0"/>
              <a:t>LUNs from a SAN storage array</a:t>
            </a:r>
          </a:p>
          <a:p>
            <a:pPr lvl="1"/>
            <a:r>
              <a:rPr lang="en-US" dirty="0"/>
              <a:t>local SATA or SAS drives</a:t>
            </a:r>
          </a:p>
          <a:p>
            <a:pPr lvl="1"/>
            <a:r>
              <a:rPr lang="en-US" dirty="0"/>
              <a:t>local SSDs</a:t>
            </a:r>
          </a:p>
          <a:p>
            <a:r>
              <a:rPr lang="en-US" dirty="0"/>
              <a:t>Ensure the scratch storage is evenly distributed across all compute nodes. If you have forty 500GB HDDs and eight compute nodes, provision five 500GB HDDs to each node and configure as YARN and impala local/scratch directories. </a:t>
            </a:r>
          </a:p>
          <a:p>
            <a:endParaRPr lang="en-US" dirty="0"/>
          </a:p>
        </p:txBody>
      </p:sp>
      <p:sp>
        <p:nvSpPr>
          <p:cNvPr id="4" name="Footer Placeholder 3"/>
          <p:cNvSpPr>
            <a:spLocks noGrp="1"/>
          </p:cNvSpPr>
          <p:nvPr>
            <p:ph type="ftr" sz="quarter" idx="11"/>
          </p:nvPr>
        </p:nvSpPr>
        <p:spPr/>
        <p:txBody>
          <a:bodyPr/>
          <a:lstStyle/>
          <a:p>
            <a:r>
              <a:rPr lang="en-US"/>
              <a:t>CONFIDENTIAL</a:t>
            </a:r>
          </a:p>
        </p:txBody>
      </p:sp>
      <p:sp>
        <p:nvSpPr>
          <p:cNvPr id="5" name="Slide Number Placeholder 4"/>
          <p:cNvSpPr>
            <a:spLocks noGrp="1"/>
          </p:cNvSpPr>
          <p:nvPr>
            <p:ph type="sldNum" sz="quarter" idx="12"/>
          </p:nvPr>
        </p:nvSpPr>
        <p:spPr/>
        <p:txBody>
          <a:bodyPr/>
          <a:lstStyle/>
          <a:p>
            <a:fld id="{6EA6D8CF-3CDE-4807-BCD2-C9F2B831AAA5}" type="slidenum">
              <a:rPr lang="en-US" smtClean="0"/>
              <a:t>20</a:t>
            </a:fld>
            <a:endParaRPr lang="en-US"/>
          </a:p>
        </p:txBody>
      </p:sp>
    </p:spTree>
    <p:extLst>
      <p:ext uri="{BB962C8B-B14F-4D97-AF65-F5344CB8AC3E}">
        <p14:creationId xmlns:p14="http://schemas.microsoft.com/office/powerpoint/2010/main" val="106562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2535" name="Shape 2535"/>
          <p:cNvSpPr txBox="1">
            <a:spLocks noGrp="1"/>
          </p:cNvSpPr>
          <p:nvPr>
            <p:ph type="title"/>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Key Points to Know about this RA (2)</a:t>
            </a:r>
          </a:p>
        </p:txBody>
      </p:sp>
      <p:sp>
        <p:nvSpPr>
          <p:cNvPr id="2536" name="Shape 2536"/>
          <p:cNvSpPr txBox="1">
            <a:spLocks noGrp="1"/>
          </p:cNvSpPr>
          <p:nvPr>
            <p:ph idx="1"/>
          </p:nvPr>
        </p:nvSpPr>
        <p:spPr/>
        <p:txBody>
          <a:bodyPr/>
          <a:lstStyle/>
          <a:p>
            <a:r>
              <a:rPr lang="en-US" dirty="0"/>
              <a:t>Networking </a:t>
            </a:r>
          </a:p>
          <a:p>
            <a:r>
              <a:rPr lang="en-US" dirty="0"/>
              <a:t>All IO in this architecture is network bound, as every read and every write will traverse back and forth between the storage </a:t>
            </a:r>
            <a:r>
              <a:rPr lang="en-US" dirty="0" smtClean="0"/>
              <a:t>(</a:t>
            </a:r>
            <a:r>
              <a:rPr lang="en-US" dirty="0" err="1"/>
              <a:t>I</a:t>
            </a:r>
            <a:r>
              <a:rPr lang="en-US" dirty="0" err="1" smtClean="0"/>
              <a:t>silon</a:t>
            </a:r>
            <a:r>
              <a:rPr lang="en-US" dirty="0"/>
              <a:t>) layer and the compute (CDH) layer.</a:t>
            </a:r>
          </a:p>
          <a:p>
            <a:r>
              <a:rPr lang="en-US" dirty="0"/>
              <a:t>Ensure multi-homing is not configured. Cloudera does not support multi-homed clusters.</a:t>
            </a:r>
          </a:p>
          <a:p>
            <a:r>
              <a:rPr lang="en-US" dirty="0"/>
              <a:t>Either use a full mesh topology, with a physical spine-leaf network architecture or ensure sufficient bandwidth between the </a:t>
            </a:r>
            <a:r>
              <a:rPr lang="en-US" dirty="0" err="1"/>
              <a:t>Isilon</a:t>
            </a:r>
            <a:r>
              <a:rPr lang="en-US" dirty="0"/>
              <a:t> switches and the CDH cluster switches to allow full bandwidth. </a:t>
            </a:r>
          </a:p>
          <a:p>
            <a:pPr lvl="1"/>
            <a:r>
              <a:rPr lang="en-US" smtClean="0"/>
              <a:t>Recommend </a:t>
            </a:r>
            <a:r>
              <a:rPr lang="en-US" dirty="0"/>
              <a:t>connecting the </a:t>
            </a:r>
            <a:r>
              <a:rPr lang="en-US" dirty="0" err="1"/>
              <a:t>Isilon</a:t>
            </a:r>
            <a:r>
              <a:rPr lang="en-US" dirty="0"/>
              <a:t> nodes to the same </a:t>
            </a:r>
            <a:r>
              <a:rPr lang="en-US" dirty="0" err="1"/>
              <a:t>ToR</a:t>
            </a:r>
            <a:r>
              <a:rPr lang="en-US" dirty="0"/>
              <a:t> switches as the CDH nodes. This will improve the network performance as network traffic will be localized to the </a:t>
            </a:r>
            <a:r>
              <a:rPr lang="en-US" dirty="0" err="1"/>
              <a:t>ToR</a:t>
            </a:r>
            <a:r>
              <a:rPr lang="en-US" dirty="0"/>
              <a:t> switches as much as possible. </a:t>
            </a:r>
          </a:p>
          <a:p>
            <a:endParaRPr lang="en-US" dirty="0"/>
          </a:p>
        </p:txBody>
      </p:sp>
      <p:sp>
        <p:nvSpPr>
          <p:cNvPr id="4" name="Footer Placeholder 3"/>
          <p:cNvSpPr>
            <a:spLocks noGrp="1"/>
          </p:cNvSpPr>
          <p:nvPr>
            <p:ph type="ftr" sz="quarter" idx="11"/>
          </p:nvPr>
        </p:nvSpPr>
        <p:spPr/>
        <p:txBody>
          <a:bodyPr/>
          <a:lstStyle/>
          <a:p>
            <a:r>
              <a:rPr lang="en-US"/>
              <a:t>CONFIDENTIAL</a:t>
            </a:r>
          </a:p>
        </p:txBody>
      </p:sp>
      <p:sp>
        <p:nvSpPr>
          <p:cNvPr id="5" name="Slide Number Placeholder 4"/>
          <p:cNvSpPr>
            <a:spLocks noGrp="1"/>
          </p:cNvSpPr>
          <p:nvPr>
            <p:ph type="sldNum" sz="quarter" idx="12"/>
          </p:nvPr>
        </p:nvSpPr>
        <p:spPr/>
        <p:txBody>
          <a:bodyPr/>
          <a:lstStyle/>
          <a:p>
            <a:fld id="{6EA6D8CF-3CDE-4807-BCD2-C9F2B831AAA5}" type="slidenum">
              <a:rPr lang="en-US" smtClean="0"/>
              <a:t>21</a:t>
            </a:fld>
            <a:endParaRPr lang="en-US"/>
          </a:p>
        </p:txBody>
      </p:sp>
    </p:spTree>
    <p:extLst>
      <p:ext uri="{BB962C8B-B14F-4D97-AF65-F5344CB8AC3E}">
        <p14:creationId xmlns:p14="http://schemas.microsoft.com/office/powerpoint/2010/main" val="45044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79" y="457754"/>
            <a:ext cx="10241022" cy="6213204"/>
          </a:xfrm>
          <a:prstGeom prst="rect">
            <a:avLst/>
          </a:prstGeom>
        </p:spPr>
      </p:pic>
      <p:sp>
        <p:nvSpPr>
          <p:cNvPr id="4" name="Slide Number Placeholder 2"/>
          <p:cNvSpPr txBox="1">
            <a:spLocks/>
          </p:cNvSpPr>
          <p:nvPr/>
        </p:nvSpPr>
        <p:spPr>
          <a:xfrm>
            <a:off x="11597326" y="6464301"/>
            <a:ext cx="450733" cy="149224"/>
          </a:xfrm>
          <a:prstGeom prst="rect">
            <a:avLst/>
          </a:prstGeom>
        </p:spPr>
        <p:txBody>
          <a:bodyPr vert="horz" lIns="0" tIns="0" rIns="0" bIns="0" rtlCol="0" anchor="ctr"/>
          <a:lstStyle>
            <a:defPPr>
              <a:defRPr lang="en-US"/>
            </a:defPPr>
            <a:lvl1pPr algn="ctr">
              <a:defRPr sz="1000">
                <a:solidFill>
                  <a:schemeClr val="bg1"/>
                </a:solidFill>
              </a:defRPr>
            </a:lvl1pPr>
          </a:lstStyle>
          <a:p>
            <a:fld id="{6EA6D8CF-3CDE-4807-BCD2-C9F2B831AAA5}" type="slidenum">
              <a:rPr lang="en-US"/>
              <a:pPr/>
              <a:t>22</a:t>
            </a:fld>
            <a:endParaRPr lang="en-US"/>
          </a:p>
        </p:txBody>
      </p:sp>
    </p:spTree>
    <p:extLst>
      <p:ext uri="{BB962C8B-B14F-4D97-AF65-F5344CB8AC3E}">
        <p14:creationId xmlns:p14="http://schemas.microsoft.com/office/powerpoint/2010/main" val="27402427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p>
            <a:pPr>
              <a:defRPr/>
            </a:pPr>
            <a:r>
              <a:rPr lang="en-US"/>
              <a:t>CONFIDENTIAL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032" y="58232"/>
            <a:ext cx="11030380" cy="6570335"/>
          </a:xfrm>
          <a:prstGeom prst="rect">
            <a:avLst/>
          </a:prstGeom>
        </p:spPr>
      </p:pic>
      <p:sp>
        <p:nvSpPr>
          <p:cNvPr id="6" name="Rounded Rectangle 5"/>
          <p:cNvSpPr/>
          <p:nvPr/>
        </p:nvSpPr>
        <p:spPr>
          <a:xfrm>
            <a:off x="880533" y="1631695"/>
            <a:ext cx="2980267" cy="2559107"/>
          </a:xfrm>
          <a:prstGeom prst="roundRect">
            <a:avLst>
              <a:gd name="adj" fmla="val 0"/>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lIns="91428" tIns="45715" rIns="91428" bIns="45715" rtlCol="0" anchor="ctr"/>
          <a:lstStyle/>
          <a:p>
            <a:pPr algn="ctr"/>
            <a:endParaRPr lang="en-US" sz="2399" dirty="0"/>
          </a:p>
        </p:txBody>
      </p:sp>
      <p:sp>
        <p:nvSpPr>
          <p:cNvPr id="7" name="Slide Number Placeholder 2"/>
          <p:cNvSpPr txBox="1">
            <a:spLocks/>
          </p:cNvSpPr>
          <p:nvPr/>
        </p:nvSpPr>
        <p:spPr>
          <a:xfrm>
            <a:off x="11597326" y="6464301"/>
            <a:ext cx="450733" cy="149224"/>
          </a:xfrm>
          <a:prstGeom prst="rect">
            <a:avLst/>
          </a:prstGeom>
        </p:spPr>
        <p:txBody>
          <a:bodyPr vert="horz" lIns="0" tIns="0" rIns="0" bIns="0" rtlCol="0" anchor="ctr"/>
          <a:lstStyle>
            <a:defPPr>
              <a:defRPr lang="en-US"/>
            </a:defPPr>
            <a:lvl1pPr algn="ctr">
              <a:defRPr sz="1000">
                <a:solidFill>
                  <a:schemeClr val="bg1"/>
                </a:solidFill>
              </a:defRPr>
            </a:lvl1pPr>
          </a:lstStyle>
          <a:p>
            <a:fld id="{6EA6D8CF-3CDE-4807-BCD2-C9F2B831AAA5}" type="slidenum">
              <a:rPr lang="en-US"/>
              <a:pPr/>
              <a:t>23</a:t>
            </a:fld>
            <a:endParaRPr lang="en-US"/>
          </a:p>
        </p:txBody>
      </p:sp>
    </p:spTree>
    <p:extLst>
      <p:ext uri="{BB962C8B-B14F-4D97-AF65-F5344CB8AC3E}">
        <p14:creationId xmlns:p14="http://schemas.microsoft.com/office/powerpoint/2010/main" val="132108437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Virtualizing Big Data</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094871340"/>
              </p:ext>
            </p:extLst>
          </p:nvPr>
        </p:nvGraphicFramePr>
        <p:xfrm>
          <a:off x="609456" y="1371602"/>
          <a:ext cx="10969943" cy="3510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6EA6D8CF-3CDE-4807-BCD2-C9F2B831AAA5}" type="slidenum">
              <a:rPr lang="en-US" smtClean="0"/>
              <a:t>24</a:t>
            </a:fld>
            <a:endParaRPr lang="en-US"/>
          </a:p>
        </p:txBody>
      </p:sp>
      <p:sp>
        <p:nvSpPr>
          <p:cNvPr id="12" name="Rectangle 11"/>
          <p:cNvSpPr/>
          <p:nvPr/>
        </p:nvSpPr>
        <p:spPr>
          <a:xfrm>
            <a:off x="594222" y="4974927"/>
            <a:ext cx="11045531" cy="78060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smtClean="0"/>
              <a:t>vSphere</a:t>
            </a:r>
            <a:endParaRPr lang="en-US" sz="3600" dirty="0" smtClean="0"/>
          </a:p>
        </p:txBody>
      </p:sp>
    </p:spTree>
    <p:extLst>
      <p:ext uri="{BB962C8B-B14F-4D97-AF65-F5344CB8AC3E}">
        <p14:creationId xmlns:p14="http://schemas.microsoft.com/office/powerpoint/2010/main" val="892265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34"/>
        <p:cNvGrpSpPr/>
        <p:nvPr/>
      </p:nvGrpSpPr>
      <p:grpSpPr>
        <a:xfrm>
          <a:off x="0" y="0"/>
          <a:ext cx="0" cy="0"/>
          <a:chOff x="0" y="0"/>
          <a:chExt cx="0" cy="0"/>
        </a:xfrm>
      </p:grpSpPr>
      <p:sp>
        <p:nvSpPr>
          <p:cNvPr id="3335" name="Shape 3335"/>
          <p:cNvSpPr txBox="1">
            <a:spLocks noGrp="1"/>
          </p:cNvSpPr>
          <p:nvPr>
            <p:ph type="title"/>
          </p:nvPr>
        </p:nvSpPr>
        <p:spPr/>
        <p:txBody>
          <a:bodyPr/>
          <a:lstStyle/>
          <a:p>
            <a:r>
              <a:rPr lang="en-US"/>
              <a:t>Tools for Cluster Lifecycle Management</a:t>
            </a:r>
            <a:endParaRPr lang="en-US" dirty="0"/>
          </a:p>
        </p:txBody>
      </p:sp>
      <p:sp>
        <p:nvSpPr>
          <p:cNvPr id="3330" name="Footer Placeholder 3329"/>
          <p:cNvSpPr>
            <a:spLocks noGrp="1"/>
          </p:cNvSpPr>
          <p:nvPr>
            <p:ph type="ftr" sz="quarter" idx="11"/>
          </p:nvPr>
        </p:nvSpPr>
        <p:spPr/>
        <p:txBody>
          <a:bodyPr/>
          <a:lstStyle/>
          <a:p>
            <a:r>
              <a:rPr lang="en-US"/>
              <a:t>CONFIDENTIAL</a:t>
            </a:r>
          </a:p>
        </p:txBody>
      </p:sp>
      <p:sp>
        <p:nvSpPr>
          <p:cNvPr id="3331" name="Slide Number Placeholder 3330"/>
          <p:cNvSpPr>
            <a:spLocks noGrp="1"/>
          </p:cNvSpPr>
          <p:nvPr>
            <p:ph type="sldNum" sz="quarter" idx="12"/>
          </p:nvPr>
        </p:nvSpPr>
        <p:spPr/>
        <p:txBody>
          <a:bodyPr/>
          <a:lstStyle/>
          <a:p>
            <a:fld id="{6EA6D8CF-3CDE-4807-BCD2-C9F2B831AAA5}" type="slidenum">
              <a:rPr lang="en-US" smtClean="0"/>
              <a:t>25</a:t>
            </a:fld>
            <a:endParaRPr lang="en-US"/>
          </a:p>
        </p:txBody>
      </p:sp>
      <p:sp>
        <p:nvSpPr>
          <p:cNvPr id="3" name="Text Placeholder 2"/>
          <p:cNvSpPr>
            <a:spLocks noGrp="1"/>
          </p:cNvSpPr>
          <p:nvPr>
            <p:ph type="body" sz="quarter" idx="13"/>
          </p:nvPr>
        </p:nvSpPr>
        <p:spPr/>
        <p:txBody>
          <a:bodyPr/>
          <a:lstStyle/>
          <a:p>
            <a:r>
              <a:rPr lang="en-US"/>
              <a:t>Spin up, grow &amp; shrink, terminate CDH clusters that read/write to object store</a:t>
            </a:r>
            <a:endParaRPr lang="en-US" dirty="0"/>
          </a:p>
        </p:txBody>
      </p:sp>
      <p:sp>
        <p:nvSpPr>
          <p:cNvPr id="3336" name="Shape 3336"/>
          <p:cNvSpPr txBox="1"/>
          <p:nvPr/>
        </p:nvSpPr>
        <p:spPr>
          <a:xfrm>
            <a:off x="571110" y="1574800"/>
            <a:ext cx="4851523" cy="4668713"/>
          </a:xfrm>
          <a:prstGeom prst="rect">
            <a:avLst/>
          </a:prstGeom>
          <a:solidFill>
            <a:srgbClr val="FFFFFF"/>
          </a:solidFill>
          <a:ln>
            <a:noFill/>
          </a:ln>
        </p:spPr>
        <p:txBody>
          <a:bodyPr lIns="91343" tIns="45621" rIns="91343" bIns="45621" anchor="t" anchorCtr="0">
            <a:noAutofit/>
          </a:bodyPr>
          <a:lstStyle/>
          <a:p>
            <a:pPr>
              <a:buClr>
                <a:srgbClr val="29A7DE"/>
              </a:buClr>
              <a:buSzPct val="25000"/>
            </a:pPr>
            <a:r>
              <a:rPr lang="en-US" sz="2399" dirty="0">
                <a:solidFill>
                  <a:schemeClr val="accent1"/>
                </a:solidFill>
                <a:latin typeface="Calibri"/>
                <a:ea typeface="Calibri"/>
                <a:cs typeface="Calibri"/>
                <a:sym typeface="Calibri"/>
              </a:rPr>
              <a:t>Easy Administration</a:t>
            </a:r>
          </a:p>
          <a:p>
            <a:pPr marL="169262" indent="-169262">
              <a:buClr>
                <a:srgbClr val="005586"/>
              </a:buClr>
              <a:buSzPct val="78571"/>
              <a:buFont typeface="Arial"/>
              <a:buChar char="•"/>
            </a:pPr>
            <a:r>
              <a:rPr lang="en-US" sz="2000" dirty="0">
                <a:solidFill>
                  <a:srgbClr val="3D3D3D"/>
                </a:solidFill>
                <a:latin typeface="Calibri"/>
                <a:ea typeface="Calibri"/>
                <a:cs typeface="Calibri"/>
                <a:sym typeface="Calibri"/>
              </a:rPr>
              <a:t>Dynamic cluster lifecycle management</a:t>
            </a:r>
          </a:p>
          <a:p>
            <a:pPr marL="169262" indent="-169262">
              <a:buClr>
                <a:srgbClr val="005586"/>
              </a:buClr>
              <a:buSzPct val="78571"/>
              <a:buFont typeface="Arial"/>
              <a:buChar char="•"/>
            </a:pPr>
            <a:r>
              <a:rPr lang="en-US" sz="2000" dirty="0">
                <a:solidFill>
                  <a:srgbClr val="3D3D3D"/>
                </a:solidFill>
                <a:latin typeface="Calibri"/>
                <a:ea typeface="Calibri"/>
                <a:cs typeface="Calibri"/>
                <a:sym typeface="Calibri"/>
              </a:rPr>
              <a:t>Single pane of glass: multi-cluster view</a:t>
            </a:r>
          </a:p>
          <a:p>
            <a:pPr marL="169262" indent="-169262">
              <a:buClr>
                <a:srgbClr val="005586"/>
              </a:buClr>
              <a:buSzPct val="78571"/>
              <a:buFont typeface="Arial"/>
              <a:buChar char="•"/>
            </a:pPr>
            <a:r>
              <a:rPr lang="en-US" sz="2000" dirty="0">
                <a:solidFill>
                  <a:srgbClr val="3D3D3D"/>
                </a:solidFill>
                <a:latin typeface="Calibri"/>
                <a:ea typeface="Calibri"/>
                <a:cs typeface="Calibri"/>
                <a:sym typeface="Calibri"/>
              </a:rPr>
              <a:t>Cloudera node-based, usage-based pricing</a:t>
            </a:r>
          </a:p>
          <a:p>
            <a:pPr>
              <a:buClr>
                <a:srgbClr val="000000"/>
              </a:buClr>
            </a:pPr>
            <a:endParaRPr sz="2399" dirty="0">
              <a:solidFill>
                <a:srgbClr val="29A7DE"/>
              </a:solidFill>
              <a:latin typeface="Calibri"/>
              <a:ea typeface="Calibri"/>
              <a:cs typeface="Calibri"/>
              <a:sym typeface="Calibri"/>
            </a:endParaRPr>
          </a:p>
          <a:p>
            <a:pPr>
              <a:buClr>
                <a:srgbClr val="29A7DE"/>
              </a:buClr>
              <a:buSzPct val="25000"/>
            </a:pPr>
            <a:r>
              <a:rPr lang="en-US" sz="2399" dirty="0">
                <a:solidFill>
                  <a:schemeClr val="accent1"/>
                </a:solidFill>
                <a:latin typeface="Calibri"/>
                <a:ea typeface="Calibri"/>
                <a:cs typeface="Calibri"/>
                <a:sym typeface="Calibri"/>
              </a:rPr>
              <a:t>Flexible Deployments</a:t>
            </a:r>
          </a:p>
          <a:p>
            <a:pPr marL="169262" indent="-169262">
              <a:buClr>
                <a:srgbClr val="005586"/>
              </a:buClr>
              <a:buSzPct val="78571"/>
              <a:buFont typeface="Arial"/>
              <a:buChar char="•"/>
            </a:pPr>
            <a:r>
              <a:rPr lang="en-US" sz="2000" dirty="0">
                <a:solidFill>
                  <a:srgbClr val="3D3D3D"/>
                </a:solidFill>
                <a:latin typeface="Calibri"/>
                <a:ea typeface="Calibri"/>
                <a:cs typeface="Calibri"/>
                <a:sym typeface="Calibri"/>
              </a:rPr>
              <a:t>Multi-cloud: AWS, Azure, GCP</a:t>
            </a:r>
          </a:p>
          <a:p>
            <a:pPr marL="169262" indent="-169262">
              <a:buClr>
                <a:srgbClr val="005586"/>
              </a:buClr>
              <a:buSzPct val="78571"/>
              <a:buFont typeface="Arial"/>
              <a:buChar char="•"/>
            </a:pPr>
            <a:r>
              <a:rPr lang="en-US" sz="2000" dirty="0">
                <a:solidFill>
                  <a:srgbClr val="3D3D3D"/>
                </a:solidFill>
                <a:latin typeface="Calibri"/>
                <a:ea typeface="Calibri"/>
                <a:cs typeface="Calibri"/>
                <a:sym typeface="Calibri"/>
              </a:rPr>
              <a:t>Easy cluster deployments</a:t>
            </a:r>
          </a:p>
          <a:p>
            <a:pPr marL="169262" indent="-169262">
              <a:buClr>
                <a:srgbClr val="005586"/>
              </a:buClr>
              <a:buSzPct val="78571"/>
              <a:buFont typeface="Arial"/>
              <a:buChar char="•"/>
            </a:pPr>
            <a:r>
              <a:rPr lang="en-US" sz="2000" dirty="0">
                <a:solidFill>
                  <a:srgbClr val="3D3D3D"/>
                </a:solidFill>
                <a:latin typeface="Calibri"/>
                <a:ea typeface="Calibri"/>
                <a:cs typeface="Calibri"/>
                <a:sym typeface="Calibri"/>
              </a:rPr>
              <a:t>Scaling of CDH clusters </a:t>
            </a:r>
          </a:p>
          <a:p>
            <a:pPr marL="169262" indent="-169262">
              <a:buClr>
                <a:srgbClr val="005586"/>
              </a:buClr>
            </a:pPr>
            <a:endParaRPr sz="2000" dirty="0">
              <a:solidFill>
                <a:srgbClr val="3D3D3D"/>
              </a:solidFill>
              <a:latin typeface="Calibri"/>
              <a:ea typeface="Calibri"/>
              <a:cs typeface="Calibri"/>
              <a:sym typeface="Calibri"/>
            </a:endParaRPr>
          </a:p>
          <a:p>
            <a:pPr>
              <a:buClr>
                <a:srgbClr val="29A7DE"/>
              </a:buClr>
              <a:buSzPct val="25000"/>
            </a:pPr>
            <a:r>
              <a:rPr lang="en-US" sz="2399" dirty="0">
                <a:solidFill>
                  <a:schemeClr val="accent1"/>
                </a:solidFill>
                <a:latin typeface="Calibri"/>
                <a:ea typeface="Calibri"/>
                <a:cs typeface="Calibri"/>
                <a:sym typeface="Calibri"/>
              </a:rPr>
              <a:t>Enterprise-grade</a:t>
            </a:r>
          </a:p>
          <a:p>
            <a:pPr marL="169262" indent="-169262">
              <a:buClr>
                <a:srgbClr val="005586"/>
              </a:buClr>
              <a:buSzPct val="78571"/>
              <a:buFont typeface="Arial"/>
              <a:buChar char="•"/>
            </a:pPr>
            <a:r>
              <a:rPr lang="en-US" sz="2000" dirty="0">
                <a:solidFill>
                  <a:srgbClr val="3D3D3D"/>
                </a:solidFill>
                <a:latin typeface="Calibri"/>
                <a:ea typeface="Calibri"/>
                <a:cs typeface="Calibri"/>
                <a:sym typeface="Calibri"/>
              </a:rPr>
              <a:t>Integration across Cloudera Enterprise</a:t>
            </a:r>
          </a:p>
          <a:p>
            <a:pPr marL="169262" indent="-169262">
              <a:buClr>
                <a:srgbClr val="005586"/>
              </a:buClr>
              <a:buSzPct val="78571"/>
              <a:buFont typeface="Arial"/>
              <a:buChar char="•"/>
            </a:pPr>
            <a:r>
              <a:rPr lang="en-US" sz="2000" dirty="0">
                <a:solidFill>
                  <a:srgbClr val="3D3D3D"/>
                </a:solidFill>
                <a:latin typeface="Calibri"/>
                <a:ea typeface="Calibri"/>
                <a:cs typeface="Calibri"/>
                <a:sym typeface="Calibri"/>
              </a:rPr>
              <a:t>Management of CDH deployments at scale</a:t>
            </a:r>
          </a:p>
          <a:p>
            <a:pPr>
              <a:buClr>
                <a:srgbClr val="000000"/>
              </a:buClr>
            </a:pPr>
            <a:endParaRPr sz="1066" dirty="0">
              <a:solidFill>
                <a:srgbClr val="3D3D3D"/>
              </a:solidFill>
              <a:latin typeface="Calibri"/>
              <a:ea typeface="Calibri"/>
              <a:cs typeface="Calibri"/>
              <a:sym typeface="Calibri"/>
            </a:endParaRPr>
          </a:p>
          <a:p>
            <a:pPr>
              <a:buClr>
                <a:srgbClr val="000000"/>
              </a:buClr>
            </a:pPr>
            <a:endParaRPr sz="1066" dirty="0">
              <a:solidFill>
                <a:srgbClr val="3D3D3D"/>
              </a:solidFill>
              <a:latin typeface="Calibri"/>
              <a:ea typeface="Calibri"/>
              <a:cs typeface="Calibri"/>
              <a:sym typeface="Calibri"/>
            </a:endParaRPr>
          </a:p>
          <a:p>
            <a:pPr marL="169262" indent="-169262">
              <a:buClr>
                <a:srgbClr val="000000"/>
              </a:buClr>
            </a:pPr>
            <a:endParaRPr sz="1866" dirty="0">
              <a:solidFill>
                <a:srgbClr val="3D3D3D"/>
              </a:solidFill>
              <a:latin typeface="Calibri"/>
              <a:ea typeface="Calibri"/>
              <a:cs typeface="Calibri"/>
              <a:sym typeface="Calibri"/>
            </a:endParaRPr>
          </a:p>
          <a:p>
            <a:pPr marL="169262" indent="-169262">
              <a:buClr>
                <a:srgbClr val="000000"/>
              </a:buClr>
            </a:pPr>
            <a:endParaRPr sz="1866" dirty="0">
              <a:solidFill>
                <a:srgbClr val="3D3D3D"/>
              </a:solidFill>
              <a:latin typeface="Calibri"/>
              <a:ea typeface="Calibri"/>
              <a:cs typeface="Calibri"/>
              <a:sym typeface="Calibri"/>
            </a:endParaRPr>
          </a:p>
          <a:p>
            <a:pPr>
              <a:buClr>
                <a:srgbClr val="000000"/>
              </a:buClr>
            </a:pPr>
            <a:endParaRPr sz="1866" dirty="0">
              <a:solidFill>
                <a:srgbClr val="3D3D3D"/>
              </a:solidFill>
              <a:latin typeface="Calibri"/>
              <a:ea typeface="Calibri"/>
              <a:cs typeface="Calibri"/>
              <a:sym typeface="Calibri"/>
            </a:endParaRPr>
          </a:p>
          <a:p>
            <a:pPr>
              <a:buClr>
                <a:srgbClr val="000000"/>
              </a:buClr>
            </a:pPr>
            <a:endParaRPr sz="1066" dirty="0">
              <a:solidFill>
                <a:srgbClr val="29A7DE"/>
              </a:solidFill>
              <a:latin typeface="Calibri"/>
              <a:ea typeface="Calibri"/>
              <a:cs typeface="Calibri"/>
              <a:sym typeface="Calibri"/>
            </a:endParaRPr>
          </a:p>
        </p:txBody>
      </p:sp>
      <p:sp>
        <p:nvSpPr>
          <p:cNvPr id="3337" name="Shape 3337"/>
          <p:cNvSpPr/>
          <p:nvPr/>
        </p:nvSpPr>
        <p:spPr>
          <a:xfrm>
            <a:off x="5427098" y="4637018"/>
            <a:ext cx="1905620" cy="914086"/>
          </a:xfrm>
          <a:prstGeom prst="cloud">
            <a:avLst/>
          </a:prstGeom>
          <a:solidFill>
            <a:srgbClr val="FFFFFF"/>
          </a:solidFill>
          <a:ln w="9525" cap="flat" cmpd="sng">
            <a:solidFill>
              <a:srgbClr val="29A7DE"/>
            </a:solidFill>
            <a:prstDash val="solid"/>
            <a:round/>
            <a:headEnd type="none" w="med" len="med"/>
            <a:tailEnd type="none" w="med" len="med"/>
          </a:ln>
        </p:spPr>
        <p:txBody>
          <a:bodyPr lIns="91376" tIns="91376" rIns="91376" bIns="91376" anchor="ctr" anchorCtr="0">
            <a:noAutofit/>
          </a:bodyPr>
          <a:lstStyle/>
          <a:p>
            <a:pPr>
              <a:buClr>
                <a:srgbClr val="000000"/>
              </a:buClr>
            </a:pPr>
            <a:endParaRPr sz="1866">
              <a:solidFill>
                <a:srgbClr val="005586"/>
              </a:solidFill>
              <a:latin typeface="Arial"/>
              <a:ea typeface="Arial"/>
              <a:cs typeface="Arial"/>
              <a:sym typeface="Arial"/>
            </a:endParaRPr>
          </a:p>
        </p:txBody>
      </p:sp>
      <p:pic>
        <p:nvPicPr>
          <p:cNvPr id="3338" name="Shape 3338"/>
          <p:cNvPicPr preferRelativeResize="0"/>
          <p:nvPr/>
        </p:nvPicPr>
        <p:blipFill rotWithShape="1">
          <a:blip r:embed="rId3">
            <a:alphaModFix/>
          </a:blip>
          <a:srcRect/>
          <a:stretch/>
        </p:blipFill>
        <p:spPr>
          <a:xfrm>
            <a:off x="5598693" y="4765493"/>
            <a:ext cx="1459279" cy="588327"/>
          </a:xfrm>
          <a:prstGeom prst="rect">
            <a:avLst/>
          </a:prstGeom>
          <a:noFill/>
          <a:ln>
            <a:noFill/>
          </a:ln>
        </p:spPr>
      </p:pic>
      <p:sp>
        <p:nvSpPr>
          <p:cNvPr id="3339" name="Shape 3339"/>
          <p:cNvSpPr/>
          <p:nvPr/>
        </p:nvSpPr>
        <p:spPr>
          <a:xfrm>
            <a:off x="6919454" y="3558164"/>
            <a:ext cx="1923743" cy="934562"/>
          </a:xfrm>
          <a:prstGeom prst="cloud">
            <a:avLst/>
          </a:prstGeom>
          <a:solidFill>
            <a:srgbClr val="FFFFFF"/>
          </a:solidFill>
          <a:ln w="9525" cap="flat" cmpd="sng">
            <a:solidFill>
              <a:srgbClr val="29A7DE"/>
            </a:solidFill>
            <a:prstDash val="solid"/>
            <a:round/>
            <a:headEnd type="none" w="med" len="med"/>
            <a:tailEnd type="none" w="med" len="med"/>
          </a:ln>
        </p:spPr>
        <p:txBody>
          <a:bodyPr lIns="91376" tIns="91376" rIns="91376" bIns="91376" anchor="ctr" anchorCtr="0">
            <a:noAutofit/>
          </a:bodyPr>
          <a:lstStyle/>
          <a:p>
            <a:pPr>
              <a:buClr>
                <a:srgbClr val="000000"/>
              </a:buClr>
            </a:pPr>
            <a:endParaRPr sz="1866">
              <a:solidFill>
                <a:srgbClr val="005586"/>
              </a:solidFill>
              <a:latin typeface="Arial"/>
              <a:ea typeface="Arial"/>
              <a:cs typeface="Arial"/>
              <a:sym typeface="Arial"/>
            </a:endParaRPr>
          </a:p>
        </p:txBody>
      </p:sp>
      <p:pic>
        <p:nvPicPr>
          <p:cNvPr id="3340" name="Shape 3340" descr="GCP_logo_vertical_rgb.png"/>
          <p:cNvPicPr preferRelativeResize="0"/>
          <p:nvPr/>
        </p:nvPicPr>
        <p:blipFill rotWithShape="1">
          <a:blip r:embed="rId4">
            <a:alphaModFix/>
          </a:blip>
          <a:srcRect/>
          <a:stretch/>
        </p:blipFill>
        <p:spPr>
          <a:xfrm>
            <a:off x="7094686" y="3568663"/>
            <a:ext cx="1541953" cy="835899"/>
          </a:xfrm>
          <a:prstGeom prst="rect">
            <a:avLst/>
          </a:prstGeom>
          <a:noFill/>
          <a:ln>
            <a:noFill/>
          </a:ln>
        </p:spPr>
      </p:pic>
      <p:sp>
        <p:nvSpPr>
          <p:cNvPr id="3341" name="Shape 3341"/>
          <p:cNvSpPr/>
          <p:nvPr/>
        </p:nvSpPr>
        <p:spPr>
          <a:xfrm>
            <a:off x="9558925" y="3729807"/>
            <a:ext cx="2113750" cy="934562"/>
          </a:xfrm>
          <a:prstGeom prst="cloud">
            <a:avLst/>
          </a:prstGeom>
          <a:solidFill>
            <a:srgbClr val="FFFFFF"/>
          </a:solidFill>
          <a:ln w="9525" cap="flat" cmpd="sng">
            <a:solidFill>
              <a:srgbClr val="29A7DE"/>
            </a:solidFill>
            <a:prstDash val="solid"/>
            <a:round/>
            <a:headEnd type="none" w="med" len="med"/>
            <a:tailEnd type="none" w="med" len="med"/>
          </a:ln>
        </p:spPr>
        <p:txBody>
          <a:bodyPr lIns="91376" tIns="91376" rIns="91376" bIns="91376" anchor="ctr" anchorCtr="0">
            <a:noAutofit/>
          </a:bodyPr>
          <a:lstStyle/>
          <a:p>
            <a:pPr>
              <a:buClr>
                <a:srgbClr val="000000"/>
              </a:buClr>
            </a:pPr>
            <a:endParaRPr sz="1866">
              <a:solidFill>
                <a:srgbClr val="005586"/>
              </a:solidFill>
              <a:latin typeface="Arial"/>
              <a:ea typeface="Arial"/>
              <a:cs typeface="Arial"/>
              <a:sym typeface="Arial"/>
            </a:endParaRPr>
          </a:p>
        </p:txBody>
      </p:sp>
      <p:pic>
        <p:nvPicPr>
          <p:cNvPr id="3342" name="Shape 3342"/>
          <p:cNvPicPr preferRelativeResize="0"/>
          <p:nvPr/>
        </p:nvPicPr>
        <p:blipFill rotWithShape="1">
          <a:blip r:embed="rId5">
            <a:alphaModFix/>
          </a:blip>
          <a:srcRect/>
          <a:stretch/>
        </p:blipFill>
        <p:spPr>
          <a:xfrm>
            <a:off x="9728780" y="4055203"/>
            <a:ext cx="1825680" cy="266657"/>
          </a:xfrm>
          <a:prstGeom prst="rect">
            <a:avLst/>
          </a:prstGeom>
          <a:noFill/>
          <a:ln>
            <a:noFill/>
          </a:ln>
        </p:spPr>
      </p:pic>
      <p:sp>
        <p:nvSpPr>
          <p:cNvPr id="3343" name="Shape 3343"/>
          <p:cNvSpPr/>
          <p:nvPr/>
        </p:nvSpPr>
        <p:spPr>
          <a:xfrm>
            <a:off x="8162274" y="4606288"/>
            <a:ext cx="1923743" cy="934562"/>
          </a:xfrm>
          <a:prstGeom prst="cloud">
            <a:avLst/>
          </a:prstGeom>
          <a:solidFill>
            <a:srgbClr val="FFFFFF"/>
          </a:solidFill>
          <a:ln w="9525" cap="flat" cmpd="sng">
            <a:solidFill>
              <a:srgbClr val="29A7DE"/>
            </a:solidFill>
            <a:prstDash val="solid"/>
            <a:round/>
            <a:headEnd type="none" w="med" len="med"/>
            <a:tailEnd type="none" w="med" len="med"/>
          </a:ln>
        </p:spPr>
        <p:txBody>
          <a:bodyPr lIns="91376" tIns="91376" rIns="91376" bIns="91376" anchor="ctr" anchorCtr="0">
            <a:noAutofit/>
          </a:bodyPr>
          <a:lstStyle/>
          <a:p>
            <a:pPr>
              <a:buClr>
                <a:srgbClr val="000000"/>
              </a:buClr>
            </a:pPr>
            <a:endParaRPr sz="1866">
              <a:solidFill>
                <a:srgbClr val="005586"/>
              </a:solidFill>
              <a:latin typeface="Arial"/>
              <a:ea typeface="Arial"/>
              <a:cs typeface="Arial"/>
              <a:sym typeface="Arial"/>
            </a:endParaRPr>
          </a:p>
        </p:txBody>
      </p:sp>
      <p:pic>
        <p:nvPicPr>
          <p:cNvPr id="3344" name="Shape 3344" descr="MSFT_logo_rgb_C-Gray.3b156229.png"/>
          <p:cNvPicPr preferRelativeResize="0"/>
          <p:nvPr/>
        </p:nvPicPr>
        <p:blipFill rotWithShape="1">
          <a:blip r:embed="rId6">
            <a:alphaModFix/>
          </a:blip>
          <a:srcRect/>
          <a:stretch/>
        </p:blipFill>
        <p:spPr>
          <a:xfrm>
            <a:off x="8299914" y="4709376"/>
            <a:ext cx="1825677" cy="651959"/>
          </a:xfrm>
          <a:prstGeom prst="rect">
            <a:avLst/>
          </a:prstGeom>
          <a:noFill/>
          <a:ln>
            <a:noFill/>
          </a:ln>
        </p:spPr>
      </p:pic>
      <p:cxnSp>
        <p:nvCxnSpPr>
          <p:cNvPr id="3346" name="Shape 3346"/>
          <p:cNvCxnSpPr/>
          <p:nvPr/>
        </p:nvCxnSpPr>
        <p:spPr>
          <a:xfrm flipH="1">
            <a:off x="6434657" y="2493604"/>
            <a:ext cx="694416" cy="2112684"/>
          </a:xfrm>
          <a:prstGeom prst="straightConnector1">
            <a:avLst/>
          </a:prstGeom>
          <a:noFill/>
          <a:ln w="9525" cap="flat" cmpd="sng">
            <a:solidFill>
              <a:srgbClr val="29A7DE"/>
            </a:solidFill>
            <a:prstDash val="solid"/>
            <a:round/>
            <a:headEnd type="none" w="med" len="med"/>
            <a:tailEnd type="triangle" w="lg" len="lg"/>
          </a:ln>
        </p:spPr>
      </p:cxnSp>
      <p:cxnSp>
        <p:nvCxnSpPr>
          <p:cNvPr id="3347" name="Shape 3347"/>
          <p:cNvCxnSpPr>
            <a:endCxn id="3340" idx="0"/>
          </p:cNvCxnSpPr>
          <p:nvPr/>
        </p:nvCxnSpPr>
        <p:spPr>
          <a:xfrm flipH="1">
            <a:off x="7865663" y="2436792"/>
            <a:ext cx="55257" cy="1131871"/>
          </a:xfrm>
          <a:prstGeom prst="straightConnector1">
            <a:avLst/>
          </a:prstGeom>
          <a:noFill/>
          <a:ln w="9525" cap="flat" cmpd="sng">
            <a:solidFill>
              <a:srgbClr val="29A7DE"/>
            </a:solidFill>
            <a:prstDash val="solid"/>
            <a:round/>
            <a:headEnd type="none" w="med" len="med"/>
            <a:tailEnd type="triangle" w="lg" len="lg"/>
          </a:ln>
        </p:spPr>
      </p:cxnSp>
      <p:cxnSp>
        <p:nvCxnSpPr>
          <p:cNvPr id="3348" name="Shape 3348"/>
          <p:cNvCxnSpPr/>
          <p:nvPr/>
        </p:nvCxnSpPr>
        <p:spPr>
          <a:xfrm>
            <a:off x="9022047" y="2420325"/>
            <a:ext cx="138886" cy="2151675"/>
          </a:xfrm>
          <a:prstGeom prst="straightConnector1">
            <a:avLst/>
          </a:prstGeom>
          <a:noFill/>
          <a:ln w="9525" cap="flat" cmpd="sng">
            <a:solidFill>
              <a:srgbClr val="29A7DE"/>
            </a:solidFill>
            <a:prstDash val="solid"/>
            <a:round/>
            <a:headEnd type="none" w="med" len="med"/>
            <a:tailEnd type="triangle" w="lg" len="lg"/>
          </a:ln>
        </p:spPr>
      </p:cxnSp>
      <p:cxnSp>
        <p:nvCxnSpPr>
          <p:cNvPr id="3349" name="Shape 3349"/>
          <p:cNvCxnSpPr/>
          <p:nvPr/>
        </p:nvCxnSpPr>
        <p:spPr>
          <a:xfrm>
            <a:off x="9833530" y="2526769"/>
            <a:ext cx="724054" cy="1158031"/>
          </a:xfrm>
          <a:prstGeom prst="straightConnector1">
            <a:avLst/>
          </a:prstGeom>
          <a:noFill/>
          <a:ln w="9525" cap="flat" cmpd="sng">
            <a:solidFill>
              <a:srgbClr val="29A7DE"/>
            </a:solidFill>
            <a:prstDash val="solid"/>
            <a:round/>
            <a:headEnd type="none" w="med" len="med"/>
            <a:tailEnd type="triangle" w="lg" len="lg"/>
          </a:ln>
        </p:spPr>
      </p:cxnSp>
      <p:sp>
        <p:nvSpPr>
          <p:cNvPr id="18" name="Shape 3327"/>
          <p:cNvSpPr txBox="1">
            <a:spLocks/>
          </p:cNvSpPr>
          <p:nvPr/>
        </p:nvSpPr>
        <p:spPr>
          <a:xfrm>
            <a:off x="2053605" y="6382701"/>
            <a:ext cx="7208930" cy="590328"/>
          </a:xfrm>
          <a:prstGeom prst="rect">
            <a:avLst/>
          </a:prstGeom>
          <a:noFill/>
          <a:ln>
            <a:noFill/>
          </a:ln>
        </p:spPr>
        <p:txBody>
          <a:bodyPr lIns="0" tIns="0" rIns="0" bIns="0" anchor="ctr" anchorCtr="0">
            <a:noAutofit/>
          </a:bodyPr>
          <a:lstStyle>
            <a:defPPr marR="0" lvl="0" algn="l" rtl="0">
              <a:lnSpc>
                <a:spcPct val="100000"/>
              </a:lnSpc>
              <a:spcBef>
                <a:spcPts val="0"/>
              </a:spcBef>
              <a:spcAft>
                <a:spcPts val="0"/>
              </a:spcAft>
              <a:defRPr lang="en-US"/>
            </a:defPPr>
            <a:lvl1pPr marR="0" lvl="0" indent="0">
              <a:lnSpc>
                <a:spcPct val="100000"/>
              </a:lnSpc>
              <a:spcBef>
                <a:spcPts val="0"/>
              </a:spcBef>
              <a:spcAft>
                <a:spcPts val="0"/>
              </a:spcAft>
              <a:buClr>
                <a:srgbClr val="A3A3A5"/>
              </a:buClr>
              <a:buSzPct val="25000"/>
              <a:buFont typeface="Arial"/>
              <a:buNone/>
              <a:defRPr sz="1066" b="0" i="0" u="none" strike="noStrike" cap="none">
                <a:solidFill>
                  <a:srgbClr val="A3A3A5"/>
                </a:solidFill>
                <a:latin typeface="Arial"/>
                <a:ea typeface="Arial"/>
                <a:cs typeface="Arial"/>
              </a:defRPr>
            </a:lvl1pPr>
            <a:lvl2pPr marL="341514" marR="0" lvl="1" indent="-24013">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defRPr>
            </a:lvl2pPr>
            <a:lvl3pPr marL="683082" marR="0" lvl="2" indent="-22681">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defRPr>
            </a:lvl3pPr>
            <a:lvl4pPr marL="1024619" marR="0" lvl="3" indent="-21319">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defRPr>
            </a:lvl4pPr>
            <a:lvl5pPr marL="1366163" marR="0" lvl="4" indent="-19963">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defRPr>
            </a:lvl5pPr>
            <a:lvl6pPr marL="1707659" marR="0" lvl="5" indent="-18558">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defRPr>
            </a:lvl6pPr>
            <a:lvl7pPr marL="2049236" marR="0" lvl="6" indent="-17236">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defRPr>
            </a:lvl7pPr>
            <a:lvl8pPr marL="2390775" marR="0" lvl="7" indent="-15875">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defRPr>
            </a:lvl8pPr>
            <a:lvl9pPr marL="2732322" marR="0" lvl="8" indent="-14521">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defRPr>
            </a:lvl9pPr>
          </a:lstStyle>
          <a:p>
            <a:r>
              <a:rPr lang="en-US" dirty="0"/>
              <a:t>The information in this presentation is intended to outline our general product direction and it should not be relied on in making a purchasing decision. It is for informational purposes only and may not be incorporated into any contract</a:t>
            </a:r>
          </a:p>
        </p:txBody>
      </p:sp>
      <p:sp>
        <p:nvSpPr>
          <p:cNvPr id="3345" name="Shape 3345"/>
          <p:cNvSpPr/>
          <p:nvPr/>
        </p:nvSpPr>
        <p:spPr>
          <a:xfrm>
            <a:off x="5657465" y="1784694"/>
            <a:ext cx="6021900" cy="715092"/>
          </a:xfrm>
          <a:prstGeom prst="rect">
            <a:avLst/>
          </a:prstGeom>
          <a:solidFill>
            <a:srgbClr val="3276BB"/>
          </a:solidFill>
          <a:ln w="9525" cap="flat" cmpd="sng">
            <a:solidFill>
              <a:srgbClr val="3276BB"/>
            </a:solidFill>
            <a:prstDash val="solid"/>
            <a:round/>
            <a:headEnd type="none" w="med" len="med"/>
            <a:tailEnd type="none" w="med" len="med"/>
          </a:ln>
        </p:spPr>
        <p:txBody>
          <a:bodyPr lIns="91376" tIns="91376" rIns="91376" bIns="91376" anchor="ctr" anchorCtr="0">
            <a:noAutofit/>
          </a:bodyPr>
          <a:lstStyle/>
          <a:p>
            <a:pPr>
              <a:buClr>
                <a:srgbClr val="000000"/>
              </a:buClr>
            </a:pPr>
            <a:endParaRPr sz="1866">
              <a:solidFill>
                <a:srgbClr val="005586"/>
              </a:solidFill>
              <a:latin typeface="Arial"/>
              <a:ea typeface="Arial"/>
              <a:cs typeface="Arial"/>
              <a:sym typeface="Arial"/>
            </a:endParaRPr>
          </a:p>
        </p:txBody>
      </p:sp>
      <p:sp>
        <p:nvSpPr>
          <p:cNvPr id="3350" name="Shape 3350"/>
          <p:cNvSpPr txBox="1"/>
          <p:nvPr/>
        </p:nvSpPr>
        <p:spPr>
          <a:xfrm>
            <a:off x="7349651" y="1938276"/>
            <a:ext cx="3643522" cy="416835"/>
          </a:xfrm>
          <a:prstGeom prst="rect">
            <a:avLst/>
          </a:prstGeom>
          <a:noFill/>
          <a:ln>
            <a:noFill/>
          </a:ln>
        </p:spPr>
        <p:txBody>
          <a:bodyPr lIns="91410" tIns="45688" rIns="91410" bIns="45688" anchor="t" anchorCtr="0">
            <a:noAutofit/>
          </a:bodyPr>
          <a:lstStyle/>
          <a:p>
            <a:pPr>
              <a:buClr>
                <a:srgbClr val="FFFFFF"/>
              </a:buClr>
              <a:buSzPct val="25000"/>
            </a:pPr>
            <a:r>
              <a:rPr lang="en-US" sz="2399" b="1">
                <a:solidFill>
                  <a:srgbClr val="FFFFFF"/>
                </a:solidFill>
                <a:latin typeface="Arial"/>
                <a:ea typeface="Arial"/>
                <a:cs typeface="Arial"/>
                <a:sym typeface="Arial"/>
              </a:rPr>
              <a:t>Cloudera Director</a:t>
            </a:r>
          </a:p>
        </p:txBody>
      </p:sp>
    </p:spTree>
    <p:extLst>
      <p:ext uri="{BB962C8B-B14F-4D97-AF65-F5344CB8AC3E}">
        <p14:creationId xmlns:p14="http://schemas.microsoft.com/office/powerpoint/2010/main" val="47384399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40891" y="685800"/>
            <a:ext cx="11735287" cy="5669738"/>
          </a:xfrm>
        </p:spPr>
        <p:txBody>
          <a:bodyPr/>
          <a:lstStyle/>
          <a:p>
            <a:r>
              <a:rPr lang="en-US" sz="1600" dirty="0" smtClean="0"/>
              <a:t>VMware </a:t>
            </a:r>
            <a:r>
              <a:rPr lang="en-US" sz="1600" dirty="0" err="1" smtClean="0"/>
              <a:t>vSphere</a:t>
            </a:r>
            <a:r>
              <a:rPr lang="en-US" sz="1600" dirty="0" smtClean="0"/>
              <a:t> Big Data web site</a:t>
            </a:r>
          </a:p>
          <a:p>
            <a:pPr lvl="1">
              <a:lnSpc>
                <a:spcPct val="100000"/>
              </a:lnSpc>
              <a:spcBef>
                <a:spcPts val="0"/>
              </a:spcBef>
            </a:pPr>
            <a:r>
              <a:rPr lang="en-US" sz="1400" dirty="0" smtClean="0">
                <a:hlinkClick r:id="rId3"/>
              </a:rPr>
              <a:t>http://</a:t>
            </a:r>
            <a:r>
              <a:rPr lang="en-US" sz="1400" dirty="0" smtClean="0">
                <a:hlinkClick r:id="rId3"/>
              </a:rPr>
              <a:t>www.vmware.com/big-data</a:t>
            </a:r>
            <a:endParaRPr lang="en-US" sz="1600" dirty="0"/>
          </a:p>
          <a:p>
            <a:endParaRPr lang="en-US" sz="1800" dirty="0" smtClean="0"/>
          </a:p>
          <a:p>
            <a:r>
              <a:rPr lang="en-US" sz="1400" dirty="0" smtClean="0"/>
              <a:t>Big Data Performance on vSphere </a:t>
            </a:r>
            <a:r>
              <a:rPr lang="en-US" sz="1400" dirty="0"/>
              <a:t>6 </a:t>
            </a:r>
            <a:r>
              <a:rPr lang="en-US" sz="1400" dirty="0" smtClean="0"/>
              <a:t>– Best Practices for Optimizing Virtualized Big Data Applications</a:t>
            </a:r>
            <a:r>
              <a:rPr lang="en-US" sz="1400" dirty="0"/>
              <a:t> </a:t>
            </a:r>
            <a:r>
              <a:rPr lang="en-US" sz="1400" dirty="0" smtClean="0"/>
              <a:t>  </a:t>
            </a:r>
            <a:r>
              <a:rPr lang="en-US" sz="1200" dirty="0" smtClean="0">
                <a:hlinkClick r:id="rId4"/>
              </a:rPr>
              <a:t>http</a:t>
            </a:r>
            <a:r>
              <a:rPr lang="en-US" sz="1200" dirty="0">
                <a:hlinkClick r:id="rId4"/>
              </a:rPr>
              <a:t>://</a:t>
            </a:r>
            <a:r>
              <a:rPr lang="en-US" sz="1200" dirty="0" smtClean="0">
                <a:hlinkClick r:id="rId4"/>
              </a:rPr>
              <a:t>www.vmware.com/content/dam/digitalmarketing/vmware/en/pdf/techpaper/bigdata-perf-vsphere6.pdf</a:t>
            </a:r>
            <a:endParaRPr lang="en-US" sz="1200" dirty="0"/>
          </a:p>
          <a:p>
            <a:r>
              <a:rPr lang="en-US" sz="1400" dirty="0" smtClean="0"/>
              <a:t>Virtualized </a:t>
            </a:r>
            <a:r>
              <a:rPr lang="en-US" sz="1400" dirty="0"/>
              <a:t>Hadoop Performance with VMware vSphere </a:t>
            </a:r>
            <a:r>
              <a:rPr lang="en-US" sz="1400" dirty="0" smtClean="0"/>
              <a:t>6 on High-Performance Servers</a:t>
            </a:r>
            <a:endParaRPr lang="en-US" sz="1400" dirty="0"/>
          </a:p>
          <a:p>
            <a:pPr lvl="1">
              <a:lnSpc>
                <a:spcPct val="100000"/>
              </a:lnSpc>
              <a:spcBef>
                <a:spcPts val="0"/>
              </a:spcBef>
            </a:pPr>
            <a:r>
              <a:rPr lang="en-US" sz="1200" dirty="0">
                <a:hlinkClick r:id="rId5"/>
              </a:rPr>
              <a:t>http://</a:t>
            </a:r>
            <a:r>
              <a:rPr lang="en-US" sz="1200" dirty="0" smtClean="0">
                <a:hlinkClick r:id="rId5"/>
              </a:rPr>
              <a:t>www.vmware.com/resources/techresources/10452</a:t>
            </a:r>
            <a:endParaRPr lang="en-US" sz="1200" dirty="0"/>
          </a:p>
          <a:p>
            <a:r>
              <a:rPr lang="en-US" sz="1400" dirty="0"/>
              <a:t>Virtualized Hadoop Performance with VMware vSphere 5.1</a:t>
            </a:r>
          </a:p>
          <a:p>
            <a:pPr lvl="1">
              <a:lnSpc>
                <a:spcPct val="100000"/>
              </a:lnSpc>
              <a:spcBef>
                <a:spcPts val="0"/>
              </a:spcBef>
            </a:pPr>
            <a:r>
              <a:rPr lang="en-US" sz="1200" dirty="0">
                <a:hlinkClick r:id="rId6"/>
              </a:rPr>
              <a:t>http://www.vmware.com/resources/techresources/10360</a:t>
            </a:r>
            <a:endParaRPr lang="en-US" sz="1200" dirty="0"/>
          </a:p>
          <a:p>
            <a:r>
              <a:rPr lang="en-US" sz="1400" dirty="0" smtClean="0"/>
              <a:t>Benchmarking Case Study of Virtualized Hadoop Performance on vSphere 5</a:t>
            </a:r>
          </a:p>
          <a:p>
            <a:pPr lvl="1">
              <a:lnSpc>
                <a:spcPct val="100000"/>
              </a:lnSpc>
              <a:spcBef>
                <a:spcPts val="0"/>
              </a:spcBef>
            </a:pPr>
            <a:r>
              <a:rPr lang="en-US" sz="1200" dirty="0" smtClean="0">
                <a:hlinkClick r:id="rId7"/>
              </a:rPr>
              <a:t>http://vmware.com/files/pdf/VMW-Hadoop-Performance-vSphere5.pdf</a:t>
            </a:r>
            <a:endParaRPr lang="en-US" sz="1200" dirty="0"/>
          </a:p>
          <a:p>
            <a:r>
              <a:rPr lang="en-US" sz="1400" dirty="0" err="1"/>
              <a:t>Hadoop</a:t>
            </a:r>
            <a:r>
              <a:rPr lang="en-US" sz="1400" dirty="0"/>
              <a:t> Virtualization Extensions (HVE) : </a:t>
            </a:r>
          </a:p>
          <a:p>
            <a:pPr lvl="1">
              <a:lnSpc>
                <a:spcPct val="100000"/>
              </a:lnSpc>
              <a:spcBef>
                <a:spcPts val="0"/>
              </a:spcBef>
            </a:pPr>
            <a:r>
              <a:rPr lang="en-US" sz="1200" dirty="0" smtClean="0">
                <a:hlinkClick r:id="rId8"/>
              </a:rPr>
              <a:t>http://www.vmware.com/files/pdf/Hadoop-Virtualization-Extensions-on-VMware-vSphere-5.pdf</a:t>
            </a:r>
            <a:endParaRPr lang="en-US" sz="1200" dirty="0" smtClean="0"/>
          </a:p>
          <a:p>
            <a:r>
              <a:rPr lang="en-US" sz="1400" dirty="0" smtClean="0"/>
              <a:t>Apache </a:t>
            </a:r>
            <a:r>
              <a:rPr lang="en-US" sz="1400" dirty="0" err="1" smtClean="0"/>
              <a:t>Hadoop</a:t>
            </a:r>
            <a:r>
              <a:rPr lang="en-US" sz="1400" dirty="0" smtClean="0"/>
              <a:t> High Availability Solution on VMware </a:t>
            </a:r>
            <a:r>
              <a:rPr lang="en-US" sz="1400" dirty="0" err="1" smtClean="0"/>
              <a:t>vSphere</a:t>
            </a:r>
            <a:r>
              <a:rPr lang="en-US" sz="1400" dirty="0" smtClean="0"/>
              <a:t> 5.1</a:t>
            </a:r>
          </a:p>
          <a:p>
            <a:pPr marL="228600" lvl="1" indent="0">
              <a:lnSpc>
                <a:spcPct val="100000"/>
              </a:lnSpc>
              <a:spcBef>
                <a:spcPts val="0"/>
              </a:spcBef>
              <a:buNone/>
            </a:pPr>
            <a:r>
              <a:rPr lang="en-US" sz="1200" dirty="0" smtClean="0">
                <a:hlinkClick r:id="rId9"/>
              </a:rPr>
              <a:t>http://vmware.com/files/pdf/Apache-Hadoop-VMware-HA-solution.pdf</a:t>
            </a:r>
            <a:endParaRPr lang="en-US" sz="1200" dirty="0"/>
          </a:p>
          <a:p>
            <a:endParaRPr lang="en-US" sz="1200" dirty="0" smtClean="0"/>
          </a:p>
          <a:p>
            <a:pPr marL="228600" lvl="1" indent="0">
              <a:lnSpc>
                <a:spcPct val="100000"/>
              </a:lnSpc>
              <a:spcBef>
                <a:spcPts val="0"/>
              </a:spcBef>
              <a:buNone/>
            </a:pPr>
            <a:endParaRPr lang="en-US" sz="1200" dirty="0" smtClean="0"/>
          </a:p>
          <a:p>
            <a:endParaRPr lang="en-US" dirty="0"/>
          </a:p>
        </p:txBody>
      </p:sp>
      <p:sp>
        <p:nvSpPr>
          <p:cNvPr id="2" name="Title 1"/>
          <p:cNvSpPr>
            <a:spLocks noGrp="1"/>
          </p:cNvSpPr>
          <p:nvPr>
            <p:ph type="title"/>
          </p:nvPr>
        </p:nvSpPr>
        <p:spPr>
          <a:xfrm>
            <a:off x="203147" y="0"/>
            <a:ext cx="10969943" cy="533400"/>
          </a:xfrm>
        </p:spPr>
        <p:txBody>
          <a:bodyPr/>
          <a:lstStyle/>
          <a:p>
            <a:r>
              <a:rPr lang="en-US" dirty="0" smtClean="0"/>
              <a:t>VMware </a:t>
            </a:r>
            <a:r>
              <a:rPr lang="en-US" dirty="0" err="1" smtClean="0"/>
              <a:t>vSphere</a:t>
            </a:r>
            <a:r>
              <a:rPr lang="en-US" dirty="0" smtClean="0"/>
              <a:t> and </a:t>
            </a:r>
            <a:r>
              <a:rPr lang="en-US" dirty="0" err="1" smtClean="0"/>
              <a:t>Hadoop</a:t>
            </a:r>
            <a:r>
              <a:rPr lang="en-US" dirty="0" smtClean="0"/>
              <a:t> Resources</a:t>
            </a:r>
            <a:endParaRPr lang="en-US" dirty="0"/>
          </a:p>
        </p:txBody>
      </p:sp>
    </p:spTree>
    <p:extLst>
      <p:ext uri="{BB962C8B-B14F-4D97-AF65-F5344CB8AC3E}">
        <p14:creationId xmlns:p14="http://schemas.microsoft.com/office/powerpoint/2010/main" val="4185249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CONFIDENTIAL</a:t>
            </a:r>
          </a:p>
        </p:txBody>
      </p:sp>
      <p:sp>
        <p:nvSpPr>
          <p:cNvPr id="4" name="Slide Number Placeholder 3"/>
          <p:cNvSpPr>
            <a:spLocks noGrp="1"/>
          </p:cNvSpPr>
          <p:nvPr>
            <p:ph type="sldNum" sz="quarter" idx="12"/>
          </p:nvPr>
        </p:nvSpPr>
        <p:spPr/>
        <p:txBody>
          <a:bodyPr/>
          <a:lstStyle/>
          <a:p>
            <a:fld id="{6EA6D8CF-3CDE-4807-BCD2-C9F2B831AAA5}" type="slidenum">
              <a:rPr lang="en-US" smtClean="0"/>
              <a:pPr/>
              <a:t>27</a:t>
            </a:fld>
            <a:endParaRPr lang="en-US"/>
          </a:p>
        </p:txBody>
      </p:sp>
      <p:pic>
        <p:nvPicPr>
          <p:cNvPr id="2" name="Picture 1" descr="VirtualizingHadoopBoo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107" y="261069"/>
            <a:ext cx="4976708" cy="6563962"/>
          </a:xfrm>
          <a:prstGeom prst="rect">
            <a:avLst/>
          </a:prstGeom>
          <a:ln>
            <a:solidFill>
              <a:schemeClr val="bg2"/>
            </a:solidFill>
          </a:ln>
        </p:spPr>
      </p:pic>
    </p:spTree>
    <p:extLst>
      <p:ext uri="{BB962C8B-B14F-4D97-AF65-F5344CB8AC3E}">
        <p14:creationId xmlns:p14="http://schemas.microsoft.com/office/powerpoint/2010/main" val="59684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729" y="1676400"/>
            <a:ext cx="7313295" cy="1524000"/>
          </a:xfrm>
        </p:spPr>
        <p:txBody>
          <a:bodyPr/>
          <a:lstStyle/>
          <a:p>
            <a:r>
              <a:rPr lang="en-US" dirty="0" smtClean="0"/>
              <a:t>Why Virtualize </a:t>
            </a:r>
            <a:r>
              <a:rPr lang="en-US" dirty="0" err="1" smtClean="0"/>
              <a:t>Hadoop</a:t>
            </a:r>
            <a:r>
              <a:rPr lang="en-US" dirty="0" smtClean="0"/>
              <a:t>?</a:t>
            </a:r>
            <a:endParaRPr lang="en-US" dirty="0"/>
          </a:p>
        </p:txBody>
      </p:sp>
    </p:spTree>
    <p:extLst>
      <p:ext uri="{BB962C8B-B14F-4D97-AF65-F5344CB8AC3E}">
        <p14:creationId xmlns:p14="http://schemas.microsoft.com/office/powerpoint/2010/main" val="1407738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Cases : Virtualization of Big </a:t>
            </a:r>
            <a:r>
              <a:rPr lang="en-US" dirty="0" smtClean="0"/>
              <a:t>Data</a:t>
            </a:r>
            <a:endParaRPr lang="en-US" dirty="0"/>
          </a:p>
        </p:txBody>
      </p:sp>
      <p:sp>
        <p:nvSpPr>
          <p:cNvPr id="3" name="Content Placeholder 2"/>
          <p:cNvSpPr>
            <a:spLocks noGrp="1"/>
          </p:cNvSpPr>
          <p:nvPr>
            <p:ph idx="1"/>
          </p:nvPr>
        </p:nvSpPr>
        <p:spPr/>
        <p:txBody>
          <a:bodyPr/>
          <a:lstStyle/>
          <a:p>
            <a:pPr marL="170811" indent="-170811">
              <a:lnSpc>
                <a:spcPct val="100000"/>
              </a:lnSpc>
              <a:spcBef>
                <a:spcPts val="0"/>
              </a:spcBef>
              <a:buClr>
                <a:srgbClr val="A8A8AB"/>
              </a:buClr>
              <a:buFont typeface="Arial"/>
              <a:buChar char="•"/>
            </a:pPr>
            <a:r>
              <a:rPr lang="en-US" dirty="0"/>
              <a:t>IT wants to provide</a:t>
            </a:r>
            <a:r>
              <a:rPr lang="en-US" dirty="0">
                <a:ea typeface="Arial"/>
                <a:cs typeface="Arial"/>
                <a:sym typeface="Arial"/>
              </a:rPr>
              <a:t> Hadoop </a:t>
            </a:r>
            <a:r>
              <a:rPr lang="en-US" dirty="0"/>
              <a:t>clusters as a service on-demand for its end </a:t>
            </a:r>
            <a:r>
              <a:rPr lang="en-US" dirty="0" smtClean="0"/>
              <a:t>users</a:t>
            </a:r>
            <a:endParaRPr lang="en-US" dirty="0">
              <a:ea typeface="Arial"/>
              <a:cs typeface="Arial"/>
              <a:sym typeface="Arial"/>
            </a:endParaRPr>
          </a:p>
          <a:p>
            <a:pPr marL="170811" indent="-170811">
              <a:lnSpc>
                <a:spcPct val="100000"/>
              </a:lnSpc>
              <a:buClr>
                <a:srgbClr val="A8A8AB"/>
              </a:buClr>
              <a:buFont typeface="Arial"/>
              <a:buChar char="•"/>
            </a:pPr>
            <a:endParaRPr lang="en-US" dirty="0" smtClean="0">
              <a:ea typeface="Arial"/>
              <a:cs typeface="Arial"/>
              <a:sym typeface="Arial"/>
            </a:endParaRPr>
          </a:p>
          <a:p>
            <a:pPr marL="170811" indent="-170811">
              <a:lnSpc>
                <a:spcPct val="100000"/>
              </a:lnSpc>
              <a:buClr>
                <a:srgbClr val="A8A8AB"/>
              </a:buClr>
              <a:buFont typeface="Arial"/>
              <a:buChar char="•"/>
            </a:pPr>
            <a:r>
              <a:rPr lang="en-US" dirty="0" smtClean="0">
                <a:ea typeface="Arial"/>
                <a:cs typeface="Arial"/>
                <a:sym typeface="Arial"/>
              </a:rPr>
              <a:t>En</a:t>
            </a:r>
            <a:r>
              <a:rPr lang="en-US" dirty="0" smtClean="0"/>
              <a:t>terprises </a:t>
            </a:r>
            <a:r>
              <a:rPr lang="en-US" dirty="0"/>
              <a:t>have development, test, pre-prod staging and production clusters that are required to be separated from each </a:t>
            </a:r>
            <a:r>
              <a:rPr lang="en-US" dirty="0" smtClean="0"/>
              <a:t>other and provisioned independently</a:t>
            </a:r>
            <a:endParaRPr lang="en-US" dirty="0">
              <a:ea typeface="Arial"/>
              <a:cs typeface="Arial"/>
              <a:sym typeface="Arial"/>
            </a:endParaRPr>
          </a:p>
          <a:p>
            <a:pPr marL="170811" indent="-170811">
              <a:lnSpc>
                <a:spcPct val="100000"/>
              </a:lnSpc>
              <a:buClr>
                <a:srgbClr val="A8A8AB"/>
              </a:buClr>
              <a:buFont typeface="Arial"/>
              <a:buChar char="•"/>
            </a:pPr>
            <a:endParaRPr lang="en-US" dirty="0" smtClean="0"/>
          </a:p>
          <a:p>
            <a:pPr marL="170811" indent="-170811">
              <a:lnSpc>
                <a:spcPct val="100000"/>
              </a:lnSpc>
              <a:buClr>
                <a:srgbClr val="A8A8AB"/>
              </a:buClr>
              <a:buFont typeface="Arial"/>
              <a:buChar char="•"/>
            </a:pPr>
            <a:r>
              <a:rPr lang="en-US" dirty="0" smtClean="0"/>
              <a:t>Organizations </a:t>
            </a:r>
            <a:r>
              <a:rPr lang="en-US" dirty="0"/>
              <a:t>need different versions of Hadoop to be available to different teams - with possibly different services available (e.g. </a:t>
            </a:r>
            <a:r>
              <a:rPr lang="en-US" dirty="0" err="1"/>
              <a:t>HBase</a:t>
            </a:r>
            <a:r>
              <a:rPr lang="en-US" dirty="0"/>
              <a:t>, MapReduce, Spark</a:t>
            </a:r>
            <a:r>
              <a:rPr lang="en-US" dirty="0" smtClean="0"/>
              <a:t>)</a:t>
            </a:r>
            <a:endParaRPr lang="en-US" dirty="0">
              <a:ea typeface="Arial"/>
              <a:cs typeface="Arial"/>
              <a:sym typeface="Arial"/>
            </a:endParaRPr>
          </a:p>
          <a:p>
            <a:pPr marL="170811" indent="-170811">
              <a:lnSpc>
                <a:spcPct val="100000"/>
              </a:lnSpc>
              <a:buClr>
                <a:srgbClr val="A8A8AB"/>
              </a:buClr>
              <a:buFont typeface="Arial"/>
              <a:buChar char="•"/>
            </a:pPr>
            <a:endParaRPr lang="en-US" dirty="0" smtClean="0"/>
          </a:p>
          <a:p>
            <a:pPr marL="170811" indent="-170811">
              <a:lnSpc>
                <a:spcPct val="100000"/>
              </a:lnSpc>
              <a:buClr>
                <a:srgbClr val="A8A8AB"/>
              </a:buClr>
              <a:buFont typeface="Arial"/>
              <a:buChar char="•"/>
            </a:pPr>
            <a:r>
              <a:rPr lang="en-US" dirty="0" smtClean="0"/>
              <a:t>Enterprises  do not wish </a:t>
            </a:r>
            <a:r>
              <a:rPr lang="en-US" dirty="0" smtClean="0">
                <a:ea typeface="Arial"/>
                <a:cs typeface="Arial"/>
                <a:sym typeface="Arial"/>
              </a:rPr>
              <a:t>to </a:t>
            </a:r>
            <a:r>
              <a:rPr lang="en-US" dirty="0">
                <a:ea typeface="Arial"/>
                <a:cs typeface="Arial"/>
                <a:sym typeface="Arial"/>
              </a:rPr>
              <a:t>dedicate a set of hardware to </a:t>
            </a:r>
            <a:r>
              <a:rPr lang="en-US" dirty="0"/>
              <a:t>each different requirement above, </a:t>
            </a:r>
            <a:r>
              <a:rPr lang="en-US" dirty="0" smtClean="0"/>
              <a:t>and want to reduce overall </a:t>
            </a:r>
            <a:r>
              <a:rPr lang="en-US" dirty="0"/>
              <a:t>costs</a:t>
            </a:r>
          </a:p>
          <a:p>
            <a:endParaRPr lang="en-US" dirty="0"/>
          </a:p>
        </p:txBody>
      </p:sp>
      <p:sp>
        <p:nvSpPr>
          <p:cNvPr id="4" name="Footer Placeholder 3"/>
          <p:cNvSpPr>
            <a:spLocks noGrp="1"/>
          </p:cNvSpPr>
          <p:nvPr>
            <p:ph type="ftr" sz="quarter" idx="11"/>
          </p:nvPr>
        </p:nvSpPr>
        <p:spPr/>
        <p:txBody>
          <a:bodyPr/>
          <a:lstStyle/>
          <a:p>
            <a:r>
              <a:rPr lang="en-US" smtClean="0"/>
              <a:t>CONFIDENTIAL</a:t>
            </a:r>
            <a:endParaRPr lang="en-US"/>
          </a:p>
        </p:txBody>
      </p:sp>
      <p:sp>
        <p:nvSpPr>
          <p:cNvPr id="5" name="Slide Number Placeholder 4"/>
          <p:cNvSpPr>
            <a:spLocks noGrp="1"/>
          </p:cNvSpPr>
          <p:nvPr>
            <p:ph type="sldNum" sz="quarter" idx="12"/>
          </p:nvPr>
        </p:nvSpPr>
        <p:spPr/>
        <p:txBody>
          <a:bodyPr/>
          <a:lstStyle/>
          <a:p>
            <a:fld id="{6EA6D8CF-3CDE-4807-BCD2-C9F2B831AAA5}" type="slidenum">
              <a:rPr lang="en-US" smtClean="0"/>
              <a:t>4</a:t>
            </a:fld>
            <a:endParaRPr lang="en-US"/>
          </a:p>
        </p:txBody>
      </p:sp>
    </p:spTree>
    <p:extLst>
      <p:ext uri="{BB962C8B-B14F-4D97-AF65-F5344CB8AC3E}">
        <p14:creationId xmlns:p14="http://schemas.microsoft.com/office/powerpoint/2010/main" val="749906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utoShape 12"/>
          <p:cNvSpPr>
            <a:spLocks/>
          </p:cNvSpPr>
          <p:nvPr/>
        </p:nvSpPr>
        <p:spPr bwMode="auto">
          <a:xfrm>
            <a:off x="3637133" y="1931205"/>
            <a:ext cx="2150120" cy="4070932"/>
          </a:xfrm>
          <a:prstGeom prst="roundRect">
            <a:avLst>
              <a:gd name="adj" fmla="val 6801"/>
            </a:avLst>
          </a:prstGeom>
          <a:solidFill>
            <a:schemeClr val="accent4">
              <a:lumMod val="40000"/>
              <a:lumOff val="60000"/>
              <a:alpha val="52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400" dirty="0" smtClean="0">
                <a:latin typeface="Calibri Bold" charset="0"/>
                <a:ea typeface="ＭＳ Ｐゴシック" charset="0"/>
                <a:cs typeface="Calibri Bold" charset="0"/>
                <a:sym typeface="Calibri Bold" charset="0"/>
              </a:rPr>
              <a:t>Worker Node 1</a:t>
            </a:r>
            <a:endParaRPr lang="en-US" dirty="0"/>
          </a:p>
        </p:txBody>
      </p:sp>
      <p:sp>
        <p:nvSpPr>
          <p:cNvPr id="73" name="AutoShape 12"/>
          <p:cNvSpPr>
            <a:spLocks/>
          </p:cNvSpPr>
          <p:nvPr/>
        </p:nvSpPr>
        <p:spPr bwMode="auto">
          <a:xfrm>
            <a:off x="5992026" y="1931205"/>
            <a:ext cx="2150120" cy="4070932"/>
          </a:xfrm>
          <a:prstGeom prst="roundRect">
            <a:avLst>
              <a:gd name="adj" fmla="val 6801"/>
            </a:avLst>
          </a:prstGeom>
          <a:solidFill>
            <a:schemeClr val="accent4">
              <a:lumMod val="40000"/>
              <a:lumOff val="60000"/>
              <a:alpha val="52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400" dirty="0" smtClean="0">
                <a:latin typeface="Calibri Bold" charset="0"/>
                <a:ea typeface="ＭＳ Ｐゴシック" charset="0"/>
                <a:cs typeface="Calibri Bold" charset="0"/>
                <a:sym typeface="Calibri Bold" charset="0"/>
              </a:rPr>
              <a:t>Worker Node 2</a:t>
            </a:r>
            <a:endParaRPr lang="en-US" dirty="0"/>
          </a:p>
        </p:txBody>
      </p:sp>
      <p:sp>
        <p:nvSpPr>
          <p:cNvPr id="71" name="AutoShape 12"/>
          <p:cNvSpPr>
            <a:spLocks/>
          </p:cNvSpPr>
          <p:nvPr/>
        </p:nvSpPr>
        <p:spPr bwMode="auto">
          <a:xfrm>
            <a:off x="8398112" y="1931203"/>
            <a:ext cx="2150120" cy="4070932"/>
          </a:xfrm>
          <a:prstGeom prst="roundRect">
            <a:avLst>
              <a:gd name="adj" fmla="val 6801"/>
            </a:avLst>
          </a:prstGeom>
          <a:solidFill>
            <a:schemeClr val="accent4">
              <a:lumMod val="40000"/>
              <a:lumOff val="60000"/>
              <a:alpha val="52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400" smtClean="0">
                <a:latin typeface="Calibri Bold" charset="0"/>
                <a:ea typeface="ＭＳ Ｐゴシック" charset="0"/>
                <a:cs typeface="Calibri Bold" charset="0"/>
                <a:sym typeface="Calibri Bold" charset="0"/>
              </a:rPr>
              <a:t>Worker </a:t>
            </a:r>
            <a:r>
              <a:rPr lang="en-US" sz="1400" dirty="0" smtClean="0">
                <a:latin typeface="Calibri Bold" charset="0"/>
                <a:ea typeface="ＭＳ Ｐゴシック" charset="0"/>
                <a:cs typeface="Calibri Bold" charset="0"/>
                <a:sym typeface="Calibri Bold" charset="0"/>
              </a:rPr>
              <a:t>Node 3</a:t>
            </a:r>
            <a:endParaRPr lang="en-US" dirty="0"/>
          </a:p>
        </p:txBody>
      </p:sp>
      <p:sp>
        <p:nvSpPr>
          <p:cNvPr id="29" name="AutoShape 12"/>
          <p:cNvSpPr>
            <a:spLocks/>
          </p:cNvSpPr>
          <p:nvPr/>
        </p:nvSpPr>
        <p:spPr bwMode="auto">
          <a:xfrm>
            <a:off x="3639541" y="4753729"/>
            <a:ext cx="7026872" cy="499264"/>
          </a:xfrm>
          <a:prstGeom prst="roundRect">
            <a:avLst>
              <a:gd name="adj" fmla="val 6801"/>
            </a:avLst>
          </a:prstGeom>
          <a:solidFill>
            <a:schemeClr val="accent6">
              <a:lumMod val="40000"/>
              <a:lumOff val="60000"/>
              <a:alpha val="24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endParaRPr lang="en-US" dirty="0"/>
          </a:p>
        </p:txBody>
      </p:sp>
      <p:sp>
        <p:nvSpPr>
          <p:cNvPr id="12" name="AutoShape 12"/>
          <p:cNvSpPr>
            <a:spLocks/>
          </p:cNvSpPr>
          <p:nvPr/>
        </p:nvSpPr>
        <p:spPr bwMode="auto">
          <a:xfrm>
            <a:off x="872693" y="1580454"/>
            <a:ext cx="2098928" cy="1805035"/>
          </a:xfrm>
          <a:prstGeom prst="roundRect">
            <a:avLst>
              <a:gd name="adj" fmla="val 6801"/>
            </a:avLst>
          </a:prstGeom>
          <a:solidFill>
            <a:schemeClr val="accent6">
              <a:lumMod val="40000"/>
              <a:lumOff val="60000"/>
              <a:alpha val="13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400" dirty="0" smtClean="0">
                <a:latin typeface="Calibri Bold" charset="0"/>
                <a:ea typeface="ＭＳ Ｐゴシック" charset="0"/>
                <a:cs typeface="Calibri Bold" charset="0"/>
                <a:sym typeface="Calibri Bold" charset="0"/>
              </a:rPr>
              <a:t>Input File</a:t>
            </a:r>
            <a:endParaRPr lang="en-US" dirty="0"/>
          </a:p>
        </p:txBody>
      </p:sp>
      <p:sp>
        <p:nvSpPr>
          <p:cNvPr id="2" name="Title 1"/>
          <p:cNvSpPr>
            <a:spLocks noGrp="1"/>
          </p:cNvSpPr>
          <p:nvPr>
            <p:ph type="title"/>
          </p:nvPr>
        </p:nvSpPr>
        <p:spPr>
          <a:xfrm>
            <a:off x="357746" y="381000"/>
            <a:ext cx="11575722" cy="609601"/>
          </a:xfrm>
        </p:spPr>
        <p:txBody>
          <a:bodyPr>
            <a:noAutofit/>
          </a:bodyPr>
          <a:lstStyle/>
          <a:p>
            <a:r>
              <a:rPr lang="en-US" sz="2800" dirty="0" smtClean="0"/>
              <a:t>The </a:t>
            </a:r>
            <a:r>
              <a:rPr lang="en-US" sz="2800" dirty="0" err="1" smtClean="0"/>
              <a:t>Hadoop</a:t>
            </a:r>
            <a:r>
              <a:rPr lang="en-US" sz="2800" dirty="0" smtClean="0"/>
              <a:t> Architecture</a:t>
            </a:r>
            <a:br>
              <a:rPr lang="en-US" sz="2800" dirty="0" smtClean="0"/>
            </a:br>
            <a:endParaRPr lang="en-US" sz="2000" dirty="0"/>
          </a:p>
        </p:txBody>
      </p:sp>
      <p:sp>
        <p:nvSpPr>
          <p:cNvPr id="4" name="Connector 23"/>
          <p:cNvSpPr/>
          <p:nvPr/>
        </p:nvSpPr>
        <p:spPr bwMode="auto">
          <a:xfrm>
            <a:off x="4790902" y="1163766"/>
            <a:ext cx="2387078" cy="499265"/>
          </a:xfrm>
          <a:prstGeom prst="roundRect">
            <a:avLst>
              <a:gd name="adj" fmla="val 9558"/>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err="1" smtClean="0">
                <a:solidFill>
                  <a:schemeClr val="tx1"/>
                </a:solidFill>
              </a:rPr>
              <a:t>Resourcemanager</a:t>
            </a:r>
            <a:endParaRPr lang="en-US" sz="1600" b="1" dirty="0">
              <a:solidFill>
                <a:schemeClr val="tx1"/>
              </a:solidFill>
            </a:endParaRPr>
          </a:p>
        </p:txBody>
      </p:sp>
      <p:sp>
        <p:nvSpPr>
          <p:cNvPr id="5" name="Connector 23"/>
          <p:cNvSpPr/>
          <p:nvPr/>
        </p:nvSpPr>
        <p:spPr bwMode="auto">
          <a:xfrm>
            <a:off x="1358064" y="1234811"/>
            <a:ext cx="1117308" cy="364055"/>
          </a:xfrm>
          <a:prstGeom prst="roundRect">
            <a:avLst>
              <a:gd name="adj" fmla="val 9558"/>
            </a:avLst>
          </a:prstGeom>
          <a:gradFill flip="none" rotWithShape="1">
            <a:gsLst>
              <a:gs pos="99000">
                <a:schemeClr val="accent5">
                  <a:lumMod val="40000"/>
                  <a:lumOff val="60000"/>
                </a:schemeClr>
              </a:gs>
              <a:gs pos="0">
                <a:schemeClr val="accent5">
                  <a:lumMod val="60000"/>
                  <a:lumOff val="40000"/>
                </a:schemeClr>
              </a:gs>
            </a:gsLst>
            <a:lin ang="16200000" scaled="0"/>
            <a:tileRect/>
          </a:gradFill>
          <a:ln w="12700">
            <a:solidFill>
              <a:schemeClr val="accent5">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chemeClr val="tx1">
                    <a:lumMod val="90000"/>
                    <a:lumOff val="10000"/>
                  </a:schemeClr>
                </a:solidFill>
              </a:rPr>
              <a:t>Job</a:t>
            </a:r>
            <a:endParaRPr lang="en-US" sz="1600" b="1" dirty="0">
              <a:solidFill>
                <a:schemeClr val="tx1">
                  <a:lumMod val="90000"/>
                  <a:lumOff val="10000"/>
                </a:schemeClr>
              </a:solidFill>
            </a:endParaRPr>
          </a:p>
        </p:txBody>
      </p:sp>
      <p:sp>
        <p:nvSpPr>
          <p:cNvPr id="6" name="Connector 23"/>
          <p:cNvSpPr/>
          <p:nvPr/>
        </p:nvSpPr>
        <p:spPr bwMode="auto">
          <a:xfrm>
            <a:off x="3790713" y="4132437"/>
            <a:ext cx="1842960" cy="487121"/>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err="1" smtClean="0">
                <a:solidFill>
                  <a:schemeClr val="tx1">
                    <a:lumMod val="75000"/>
                    <a:lumOff val="25000"/>
                  </a:schemeClr>
                </a:solidFill>
              </a:rPr>
              <a:t>Datanode</a:t>
            </a:r>
            <a:endParaRPr lang="en-US" sz="1600" b="1" dirty="0">
              <a:solidFill>
                <a:schemeClr val="tx1">
                  <a:lumMod val="75000"/>
                  <a:lumOff val="25000"/>
                </a:schemeClr>
              </a:solidFill>
            </a:endParaRPr>
          </a:p>
        </p:txBody>
      </p:sp>
      <p:sp>
        <p:nvSpPr>
          <p:cNvPr id="7" name="AutoShape 12"/>
          <p:cNvSpPr>
            <a:spLocks/>
          </p:cNvSpPr>
          <p:nvPr/>
        </p:nvSpPr>
        <p:spPr bwMode="auto">
          <a:xfrm>
            <a:off x="3790713" y="2352362"/>
            <a:ext cx="1842960" cy="1614311"/>
          </a:xfrm>
          <a:prstGeom prst="roundRect">
            <a:avLst>
              <a:gd name="adj" fmla="val 6801"/>
            </a:avLst>
          </a:prstGeom>
          <a:solidFill>
            <a:schemeClr val="accent1">
              <a:lumMod val="75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600" dirty="0" err="1" smtClean="0">
                <a:solidFill>
                  <a:srgbClr val="F2F2F2"/>
                </a:solidFill>
                <a:latin typeface="Calibri Bold" charset="0"/>
                <a:ea typeface="ＭＳ Ｐゴシック" charset="0"/>
                <a:cs typeface="Calibri Bold" charset="0"/>
                <a:sym typeface="Calibri Bold" charset="0"/>
              </a:rPr>
              <a:t>Nodemanager</a:t>
            </a:r>
            <a:endParaRPr lang="en-US" sz="1600" dirty="0" smtClean="0">
              <a:solidFill>
                <a:srgbClr val="F2F2F2"/>
              </a:solidFill>
              <a:latin typeface="Calibri Bold" charset="0"/>
              <a:ea typeface="ＭＳ Ｐゴシック" charset="0"/>
              <a:cs typeface="Calibri Bold" charset="0"/>
              <a:sym typeface="Calibri Bold" charset="0"/>
            </a:endParaRPr>
          </a:p>
        </p:txBody>
      </p:sp>
      <p:sp>
        <p:nvSpPr>
          <p:cNvPr id="8" name="AutoShape 12"/>
          <p:cNvSpPr>
            <a:spLocks/>
          </p:cNvSpPr>
          <p:nvPr/>
        </p:nvSpPr>
        <p:spPr bwMode="auto">
          <a:xfrm>
            <a:off x="872693" y="2052259"/>
            <a:ext cx="2098928" cy="345645"/>
          </a:xfrm>
          <a:prstGeom prst="roundRect">
            <a:avLst>
              <a:gd name="adj" fmla="val 6801"/>
            </a:avLst>
          </a:prstGeom>
          <a:solidFill>
            <a:schemeClr val="accent6">
              <a:lumMod val="40000"/>
              <a:lumOff val="60000"/>
              <a:alpha val="97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400" dirty="0" smtClean="0">
                <a:latin typeface="Calibri Bold" charset="0"/>
                <a:ea typeface="ＭＳ Ｐゴシック" charset="0"/>
                <a:cs typeface="Calibri Bold" charset="0"/>
                <a:sym typeface="Calibri Bold" charset="0"/>
              </a:rPr>
              <a:t>Split 1 – 64MB</a:t>
            </a:r>
            <a:endParaRPr lang="en-US" dirty="0"/>
          </a:p>
        </p:txBody>
      </p:sp>
      <p:sp>
        <p:nvSpPr>
          <p:cNvPr id="9" name="AutoShape 12"/>
          <p:cNvSpPr>
            <a:spLocks/>
          </p:cNvSpPr>
          <p:nvPr/>
        </p:nvSpPr>
        <p:spPr bwMode="auto">
          <a:xfrm>
            <a:off x="4046683" y="3116073"/>
            <a:ext cx="1279833" cy="347944"/>
          </a:xfrm>
          <a:prstGeom prst="roundRect">
            <a:avLst>
              <a:gd name="adj" fmla="val 6801"/>
            </a:avLst>
          </a:prstGeom>
          <a:solidFill>
            <a:srgbClr val="FF66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600" dirty="0" err="1" smtClean="0">
                <a:solidFill>
                  <a:schemeClr val="tx1"/>
                </a:solidFill>
                <a:latin typeface="Calibri Bold" charset="0"/>
                <a:ea typeface="ＭＳ Ｐゴシック" charset="0"/>
                <a:cs typeface="Calibri Bold" charset="0"/>
                <a:sym typeface="Calibri Bold" charset="0"/>
              </a:rPr>
              <a:t>AppMaster</a:t>
            </a:r>
            <a:r>
              <a:rPr lang="en-US" sz="1600" dirty="0" smtClean="0">
                <a:solidFill>
                  <a:schemeClr val="tx1"/>
                </a:solidFill>
                <a:latin typeface="Calibri Bold" charset="0"/>
                <a:ea typeface="ＭＳ Ｐゴシック" charset="0"/>
                <a:cs typeface="Calibri Bold" charset="0"/>
                <a:sym typeface="Calibri Bold" charset="0"/>
              </a:rPr>
              <a:t> - 1</a:t>
            </a:r>
            <a:endParaRPr lang="en-US" sz="2000" dirty="0"/>
          </a:p>
        </p:txBody>
      </p:sp>
      <p:sp>
        <p:nvSpPr>
          <p:cNvPr id="10" name="AutoShape 12"/>
          <p:cNvSpPr>
            <a:spLocks/>
          </p:cNvSpPr>
          <p:nvPr/>
        </p:nvSpPr>
        <p:spPr bwMode="auto">
          <a:xfrm>
            <a:off x="872693" y="2404999"/>
            <a:ext cx="2098928" cy="345645"/>
          </a:xfrm>
          <a:prstGeom prst="roundRect">
            <a:avLst>
              <a:gd name="adj" fmla="val 6801"/>
            </a:avLst>
          </a:prstGeom>
          <a:solidFill>
            <a:schemeClr val="accent6">
              <a:lumMod val="40000"/>
              <a:lumOff val="60000"/>
              <a:alpha val="97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400" dirty="0" smtClean="0">
                <a:latin typeface="Calibri Bold" charset="0"/>
                <a:ea typeface="ＭＳ Ｐゴシック" charset="0"/>
                <a:cs typeface="Calibri Bold" charset="0"/>
                <a:sym typeface="Calibri Bold" charset="0"/>
              </a:rPr>
              <a:t>Split 2 – 64MB</a:t>
            </a:r>
            <a:endParaRPr lang="en-US" dirty="0"/>
          </a:p>
        </p:txBody>
      </p:sp>
      <p:sp>
        <p:nvSpPr>
          <p:cNvPr id="11" name="AutoShape 12"/>
          <p:cNvSpPr>
            <a:spLocks/>
          </p:cNvSpPr>
          <p:nvPr/>
        </p:nvSpPr>
        <p:spPr bwMode="auto">
          <a:xfrm>
            <a:off x="872693" y="2743549"/>
            <a:ext cx="2098928" cy="345645"/>
          </a:xfrm>
          <a:prstGeom prst="roundRect">
            <a:avLst>
              <a:gd name="adj" fmla="val 6801"/>
            </a:avLst>
          </a:prstGeom>
          <a:solidFill>
            <a:schemeClr val="accent6">
              <a:lumMod val="40000"/>
              <a:lumOff val="60000"/>
              <a:alpha val="97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400" dirty="0" smtClean="0">
                <a:latin typeface="Calibri Bold" charset="0"/>
                <a:ea typeface="ＭＳ Ｐゴシック" charset="0"/>
                <a:cs typeface="Calibri Bold" charset="0"/>
                <a:sym typeface="Calibri Bold" charset="0"/>
              </a:rPr>
              <a:t>Split 3 – 64MB</a:t>
            </a:r>
            <a:endParaRPr lang="en-US" dirty="0"/>
          </a:p>
        </p:txBody>
      </p:sp>
      <p:sp>
        <p:nvSpPr>
          <p:cNvPr id="13" name="AutoShape 12"/>
          <p:cNvSpPr>
            <a:spLocks/>
          </p:cNvSpPr>
          <p:nvPr/>
        </p:nvSpPr>
        <p:spPr bwMode="auto">
          <a:xfrm>
            <a:off x="6145606" y="2352362"/>
            <a:ext cx="1842960" cy="1614311"/>
          </a:xfrm>
          <a:prstGeom prst="roundRect">
            <a:avLst>
              <a:gd name="adj" fmla="val 6801"/>
            </a:avLst>
          </a:prstGeom>
          <a:solidFill>
            <a:schemeClr val="accent1">
              <a:lumMod val="75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600" dirty="0" err="1" smtClean="0">
                <a:solidFill>
                  <a:srgbClr val="F2F2F2"/>
                </a:solidFill>
                <a:latin typeface="Calibri Bold" charset="0"/>
                <a:ea typeface="ＭＳ Ｐゴシック" charset="0"/>
                <a:cs typeface="Calibri Bold" charset="0"/>
                <a:sym typeface="Calibri Bold" charset="0"/>
              </a:rPr>
              <a:t>Nodemanager</a:t>
            </a:r>
            <a:endParaRPr lang="en-US" sz="1600" dirty="0">
              <a:solidFill>
                <a:srgbClr val="F2F2F2"/>
              </a:solidFill>
              <a:latin typeface="Calibri Bold" charset="0"/>
              <a:ea typeface="ＭＳ Ｐゴシック" charset="0"/>
              <a:cs typeface="Calibri Bold" charset="0"/>
              <a:sym typeface="Calibri Bold" charset="0"/>
            </a:endParaRPr>
          </a:p>
        </p:txBody>
      </p:sp>
      <p:sp>
        <p:nvSpPr>
          <p:cNvPr id="14" name="AutoShape 12"/>
          <p:cNvSpPr>
            <a:spLocks/>
          </p:cNvSpPr>
          <p:nvPr/>
        </p:nvSpPr>
        <p:spPr bwMode="auto">
          <a:xfrm>
            <a:off x="8551692" y="2352362"/>
            <a:ext cx="1842960" cy="1614311"/>
          </a:xfrm>
          <a:prstGeom prst="roundRect">
            <a:avLst>
              <a:gd name="adj" fmla="val 6801"/>
            </a:avLst>
          </a:prstGeom>
          <a:solidFill>
            <a:schemeClr val="accent1">
              <a:lumMod val="75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600" dirty="0" err="1" smtClean="0">
                <a:solidFill>
                  <a:srgbClr val="F2F2F2"/>
                </a:solidFill>
                <a:latin typeface="Calibri Bold" charset="0"/>
                <a:ea typeface="ＭＳ Ｐゴシック" charset="0"/>
                <a:cs typeface="Calibri Bold" charset="0"/>
                <a:sym typeface="Calibri Bold" charset="0"/>
              </a:rPr>
              <a:t>Nodemanager</a:t>
            </a:r>
            <a:endParaRPr lang="en-US" sz="1600" dirty="0">
              <a:solidFill>
                <a:srgbClr val="F2F2F2"/>
              </a:solidFill>
              <a:latin typeface="Calibri Bold" charset="0"/>
              <a:ea typeface="ＭＳ Ｐゴシック" charset="0"/>
              <a:cs typeface="Calibri Bold" charset="0"/>
              <a:sym typeface="Calibri Bold" charset="0"/>
            </a:endParaRPr>
          </a:p>
        </p:txBody>
      </p:sp>
      <p:sp>
        <p:nvSpPr>
          <p:cNvPr id="15" name="Connector 23"/>
          <p:cNvSpPr/>
          <p:nvPr/>
        </p:nvSpPr>
        <p:spPr bwMode="auto">
          <a:xfrm>
            <a:off x="6145606" y="4132437"/>
            <a:ext cx="1842960" cy="487121"/>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err="1" smtClean="0">
                <a:solidFill>
                  <a:schemeClr val="tx1">
                    <a:lumMod val="75000"/>
                    <a:lumOff val="25000"/>
                  </a:schemeClr>
                </a:solidFill>
              </a:rPr>
              <a:t>Datanode</a:t>
            </a:r>
            <a:endParaRPr lang="en-US" sz="1600" b="1" dirty="0">
              <a:solidFill>
                <a:schemeClr val="tx1">
                  <a:lumMod val="75000"/>
                  <a:lumOff val="25000"/>
                </a:schemeClr>
              </a:solidFill>
            </a:endParaRPr>
          </a:p>
        </p:txBody>
      </p:sp>
      <p:sp>
        <p:nvSpPr>
          <p:cNvPr id="16" name="Connector 23"/>
          <p:cNvSpPr/>
          <p:nvPr/>
        </p:nvSpPr>
        <p:spPr bwMode="auto">
          <a:xfrm>
            <a:off x="8551692" y="4132437"/>
            <a:ext cx="1842960" cy="487121"/>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err="1" smtClean="0">
                <a:solidFill>
                  <a:schemeClr val="tx1">
                    <a:lumMod val="75000"/>
                    <a:lumOff val="25000"/>
                  </a:schemeClr>
                </a:solidFill>
              </a:rPr>
              <a:t>Datanode</a:t>
            </a:r>
            <a:endParaRPr lang="en-US" sz="1600" b="1" dirty="0">
              <a:solidFill>
                <a:schemeClr val="tx1">
                  <a:lumMod val="75000"/>
                  <a:lumOff val="25000"/>
                </a:schemeClr>
              </a:solidFill>
            </a:endParaRPr>
          </a:p>
        </p:txBody>
      </p:sp>
      <p:pic>
        <p:nvPicPr>
          <p:cNvPr id="19" name="Picture 14" descr="ICON_Storage_3up_Q408.png"/>
          <p:cNvPicPr>
            <a:picLocks noChangeAspect="1"/>
          </p:cNvPicPr>
          <p:nvPr/>
        </p:nvPicPr>
        <p:blipFill>
          <a:blip r:embed="rId4" cstate="print"/>
          <a:srcRect/>
          <a:stretch>
            <a:fillRect/>
          </a:stretch>
        </p:blipFill>
        <p:spPr bwMode="auto">
          <a:xfrm>
            <a:off x="4353843" y="5335005"/>
            <a:ext cx="898207" cy="602877"/>
          </a:xfrm>
          <a:prstGeom prst="rect">
            <a:avLst/>
          </a:prstGeom>
          <a:noFill/>
          <a:ln w="9525">
            <a:noFill/>
            <a:miter lim="800000"/>
            <a:headEnd/>
            <a:tailEnd/>
          </a:ln>
        </p:spPr>
      </p:pic>
      <p:pic>
        <p:nvPicPr>
          <p:cNvPr id="23" name="Picture 14" descr="ICON_Storage_3up_Q408.png"/>
          <p:cNvPicPr>
            <a:picLocks noChangeAspect="1"/>
          </p:cNvPicPr>
          <p:nvPr/>
        </p:nvPicPr>
        <p:blipFill>
          <a:blip r:embed="rId4" cstate="print"/>
          <a:srcRect/>
          <a:stretch>
            <a:fillRect/>
          </a:stretch>
        </p:blipFill>
        <p:spPr bwMode="auto">
          <a:xfrm>
            <a:off x="6708736" y="5335005"/>
            <a:ext cx="898207" cy="602877"/>
          </a:xfrm>
          <a:prstGeom prst="rect">
            <a:avLst/>
          </a:prstGeom>
          <a:noFill/>
          <a:ln w="9525">
            <a:noFill/>
            <a:miter lim="800000"/>
            <a:headEnd/>
            <a:tailEnd/>
          </a:ln>
        </p:spPr>
      </p:pic>
      <p:pic>
        <p:nvPicPr>
          <p:cNvPr id="24" name="Picture 14" descr="ICON_Storage_3up_Q408.png"/>
          <p:cNvPicPr>
            <a:picLocks noChangeAspect="1"/>
          </p:cNvPicPr>
          <p:nvPr/>
        </p:nvPicPr>
        <p:blipFill>
          <a:blip r:embed="rId4" cstate="print"/>
          <a:srcRect/>
          <a:stretch>
            <a:fillRect/>
          </a:stretch>
        </p:blipFill>
        <p:spPr bwMode="auto">
          <a:xfrm>
            <a:off x="9114823" y="5335005"/>
            <a:ext cx="898207" cy="602877"/>
          </a:xfrm>
          <a:prstGeom prst="rect">
            <a:avLst/>
          </a:prstGeom>
          <a:noFill/>
          <a:ln w="9525">
            <a:noFill/>
            <a:miter lim="800000"/>
            <a:headEnd/>
            <a:tailEnd/>
          </a:ln>
        </p:spPr>
      </p:pic>
      <p:sp>
        <p:nvSpPr>
          <p:cNvPr id="25" name="AutoShape 12"/>
          <p:cNvSpPr>
            <a:spLocks/>
          </p:cNvSpPr>
          <p:nvPr/>
        </p:nvSpPr>
        <p:spPr bwMode="auto">
          <a:xfrm>
            <a:off x="3790714" y="4844078"/>
            <a:ext cx="1842960" cy="313148"/>
          </a:xfrm>
          <a:prstGeom prst="roundRect">
            <a:avLst>
              <a:gd name="adj" fmla="val 6801"/>
            </a:avLst>
          </a:prstGeom>
          <a:solidFill>
            <a:schemeClr val="accent6">
              <a:lumMod val="40000"/>
              <a:lumOff val="60000"/>
              <a:alpha val="73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200" dirty="0" smtClean="0">
                <a:latin typeface="Calibri Bold" charset="0"/>
                <a:ea typeface="ＭＳ Ｐゴシック" charset="0"/>
                <a:cs typeface="Calibri Bold" charset="0"/>
                <a:sym typeface="Calibri Bold" charset="0"/>
              </a:rPr>
              <a:t>Block 1 – 64MB</a:t>
            </a:r>
            <a:endParaRPr lang="en-US" sz="1600" dirty="0"/>
          </a:p>
        </p:txBody>
      </p:sp>
      <p:sp>
        <p:nvSpPr>
          <p:cNvPr id="26" name="AutoShape 12"/>
          <p:cNvSpPr>
            <a:spLocks/>
          </p:cNvSpPr>
          <p:nvPr/>
        </p:nvSpPr>
        <p:spPr bwMode="auto">
          <a:xfrm>
            <a:off x="6145607" y="4844078"/>
            <a:ext cx="1842960" cy="313148"/>
          </a:xfrm>
          <a:prstGeom prst="roundRect">
            <a:avLst>
              <a:gd name="adj" fmla="val 6801"/>
            </a:avLst>
          </a:prstGeom>
          <a:solidFill>
            <a:schemeClr val="accent6">
              <a:lumMod val="40000"/>
              <a:lumOff val="60000"/>
              <a:alpha val="73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200" dirty="0" smtClean="0">
                <a:latin typeface="Calibri Bold" charset="0"/>
                <a:ea typeface="ＭＳ Ｐゴシック" charset="0"/>
                <a:cs typeface="Calibri Bold" charset="0"/>
                <a:sym typeface="Calibri Bold" charset="0"/>
              </a:rPr>
              <a:t>Block 2 – 64MB</a:t>
            </a:r>
            <a:endParaRPr lang="en-US" sz="1600" dirty="0"/>
          </a:p>
        </p:txBody>
      </p:sp>
      <p:sp>
        <p:nvSpPr>
          <p:cNvPr id="27" name="AutoShape 12"/>
          <p:cNvSpPr>
            <a:spLocks/>
          </p:cNvSpPr>
          <p:nvPr/>
        </p:nvSpPr>
        <p:spPr bwMode="auto">
          <a:xfrm>
            <a:off x="8551692" y="4844078"/>
            <a:ext cx="1842960" cy="313148"/>
          </a:xfrm>
          <a:prstGeom prst="roundRect">
            <a:avLst>
              <a:gd name="adj" fmla="val 6801"/>
            </a:avLst>
          </a:prstGeom>
          <a:solidFill>
            <a:schemeClr val="accent6">
              <a:lumMod val="40000"/>
              <a:lumOff val="60000"/>
              <a:alpha val="73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200" dirty="0" smtClean="0">
                <a:latin typeface="Calibri Bold" charset="0"/>
                <a:ea typeface="ＭＳ Ｐゴシック" charset="0"/>
                <a:cs typeface="Calibri Bold" charset="0"/>
                <a:sym typeface="Calibri Bold" charset="0"/>
              </a:rPr>
              <a:t>Block 3 – 64MB</a:t>
            </a:r>
            <a:endParaRPr lang="en-US" sz="1600" dirty="0"/>
          </a:p>
        </p:txBody>
      </p:sp>
      <p:sp>
        <p:nvSpPr>
          <p:cNvPr id="30" name="AutoShape 12"/>
          <p:cNvSpPr>
            <a:spLocks/>
          </p:cNvSpPr>
          <p:nvPr/>
        </p:nvSpPr>
        <p:spPr bwMode="auto">
          <a:xfrm>
            <a:off x="6452769" y="3116073"/>
            <a:ext cx="1279833" cy="347944"/>
          </a:xfrm>
          <a:prstGeom prst="roundRect">
            <a:avLst>
              <a:gd name="adj" fmla="val 6801"/>
            </a:avLst>
          </a:prstGeom>
          <a:solidFill>
            <a:srgbClr val="FF66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600" dirty="0" smtClean="0">
                <a:solidFill>
                  <a:schemeClr val="tx1"/>
                </a:solidFill>
                <a:latin typeface="Calibri Bold" charset="0"/>
                <a:ea typeface="ＭＳ Ｐゴシック" charset="0"/>
                <a:cs typeface="Calibri Bold" charset="0"/>
                <a:sym typeface="Calibri Bold" charset="0"/>
              </a:rPr>
              <a:t>Container - 2</a:t>
            </a:r>
            <a:endParaRPr lang="en-US" sz="2000" dirty="0"/>
          </a:p>
        </p:txBody>
      </p:sp>
      <p:sp>
        <p:nvSpPr>
          <p:cNvPr id="31" name="AutoShape 12"/>
          <p:cNvSpPr>
            <a:spLocks/>
          </p:cNvSpPr>
          <p:nvPr/>
        </p:nvSpPr>
        <p:spPr bwMode="auto">
          <a:xfrm>
            <a:off x="8837612" y="3124200"/>
            <a:ext cx="1279833" cy="347944"/>
          </a:xfrm>
          <a:prstGeom prst="roundRect">
            <a:avLst>
              <a:gd name="adj" fmla="val 6801"/>
            </a:avLst>
          </a:prstGeom>
          <a:solidFill>
            <a:srgbClr val="FF66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600" dirty="0" smtClean="0">
                <a:solidFill>
                  <a:schemeClr val="tx1"/>
                </a:solidFill>
                <a:latin typeface="Calibri Bold" charset="0"/>
                <a:ea typeface="ＭＳ Ｐゴシック" charset="0"/>
                <a:cs typeface="Calibri Bold" charset="0"/>
                <a:sym typeface="Calibri Bold" charset="0"/>
              </a:rPr>
              <a:t>Container - 3</a:t>
            </a:r>
            <a:endParaRPr lang="en-US" sz="2000" dirty="0"/>
          </a:p>
        </p:txBody>
      </p:sp>
      <p:cxnSp>
        <p:nvCxnSpPr>
          <p:cNvPr id="33" name="Curved Connector 32"/>
          <p:cNvCxnSpPr>
            <a:stCxn id="4" idx="2"/>
            <a:endCxn id="9" idx="0"/>
          </p:cNvCxnSpPr>
          <p:nvPr/>
        </p:nvCxnSpPr>
        <p:spPr bwMode="auto">
          <a:xfrm rot="5400000">
            <a:off x="4608999" y="1740632"/>
            <a:ext cx="1453044" cy="1297842"/>
          </a:xfrm>
          <a:prstGeom prst="curvedConnector3">
            <a:avLst>
              <a:gd name="adj1" fmla="val 50000"/>
            </a:avLst>
          </a:prstGeom>
          <a:solidFill>
            <a:srgbClr val="0095D3"/>
          </a:solidFill>
          <a:ln w="28575" cap="flat" cmpd="sng" algn="ctr">
            <a:solidFill>
              <a:schemeClr val="tx1">
                <a:lumMod val="90000"/>
                <a:lumOff val="10000"/>
              </a:schemeClr>
            </a:solidFill>
            <a:prstDash val="solid"/>
            <a:round/>
            <a:headEnd type="arrow" w="med" len="med"/>
            <a:tailEnd type="arrow"/>
          </a:ln>
          <a:effectLst/>
        </p:spPr>
      </p:cxnSp>
      <p:cxnSp>
        <p:nvCxnSpPr>
          <p:cNvPr id="37" name="Curved Connector 36"/>
          <p:cNvCxnSpPr>
            <a:endCxn id="30" idx="1"/>
          </p:cNvCxnSpPr>
          <p:nvPr/>
        </p:nvCxnSpPr>
        <p:spPr bwMode="auto">
          <a:xfrm>
            <a:off x="5332412" y="3284728"/>
            <a:ext cx="1120357" cy="5317"/>
          </a:xfrm>
          <a:prstGeom prst="curvedConnector3">
            <a:avLst>
              <a:gd name="adj1" fmla="val 50000"/>
            </a:avLst>
          </a:prstGeom>
          <a:solidFill>
            <a:srgbClr val="0095D3"/>
          </a:solidFill>
          <a:ln w="28575" cap="flat" cmpd="sng" algn="ctr">
            <a:solidFill>
              <a:schemeClr val="tx2"/>
            </a:solidFill>
            <a:prstDash val="solid"/>
            <a:round/>
            <a:headEnd type="none" w="med" len="med"/>
            <a:tailEnd type="arrow"/>
          </a:ln>
          <a:effectLst/>
        </p:spPr>
      </p:cxnSp>
      <p:cxnSp>
        <p:nvCxnSpPr>
          <p:cNvPr id="49" name="Curved Connector 48"/>
          <p:cNvCxnSpPr>
            <a:stCxn id="5" idx="3"/>
            <a:endCxn id="4" idx="1"/>
          </p:cNvCxnSpPr>
          <p:nvPr/>
        </p:nvCxnSpPr>
        <p:spPr bwMode="auto">
          <a:xfrm flipV="1">
            <a:off x="2475370" y="1413397"/>
            <a:ext cx="2315530" cy="3440"/>
          </a:xfrm>
          <a:prstGeom prst="curvedConnector3">
            <a:avLst>
              <a:gd name="adj1" fmla="val 50000"/>
            </a:avLst>
          </a:prstGeom>
          <a:solidFill>
            <a:srgbClr val="0095D3"/>
          </a:solidFill>
          <a:ln w="28575" cap="flat" cmpd="sng" algn="ctr">
            <a:solidFill>
              <a:schemeClr val="tx1"/>
            </a:solidFill>
            <a:prstDash val="solid"/>
            <a:round/>
            <a:headEnd type="none" w="med" len="med"/>
            <a:tailEnd type="arrow"/>
          </a:ln>
          <a:effectLst/>
        </p:spPr>
      </p:cxnSp>
      <p:cxnSp>
        <p:nvCxnSpPr>
          <p:cNvPr id="59" name="Curved Connector 58"/>
          <p:cNvCxnSpPr>
            <a:stCxn id="25" idx="0"/>
            <a:endCxn id="9" idx="1"/>
          </p:cNvCxnSpPr>
          <p:nvPr/>
        </p:nvCxnSpPr>
        <p:spPr bwMode="auto">
          <a:xfrm rot="16200000" flipV="1">
            <a:off x="3602422" y="3734305"/>
            <a:ext cx="1554032" cy="665513"/>
          </a:xfrm>
          <a:prstGeom prst="curvedConnector4">
            <a:avLst>
              <a:gd name="adj1" fmla="val 44403"/>
              <a:gd name="adj2" fmla="val 184249"/>
            </a:avLst>
          </a:prstGeom>
          <a:solidFill>
            <a:srgbClr val="0095D3"/>
          </a:solidFill>
          <a:ln w="28575" cap="flat" cmpd="sng" algn="ctr">
            <a:solidFill>
              <a:srgbClr val="FF0000"/>
            </a:solidFill>
            <a:prstDash val="solid"/>
            <a:round/>
            <a:headEnd type="none" w="med" len="med"/>
            <a:tailEnd type="arrow"/>
          </a:ln>
          <a:effectLst/>
        </p:spPr>
      </p:cxnSp>
      <p:cxnSp>
        <p:nvCxnSpPr>
          <p:cNvPr id="67" name="Curved Connector 66"/>
          <p:cNvCxnSpPr>
            <a:stCxn id="27" idx="0"/>
            <a:endCxn id="31" idx="1"/>
          </p:cNvCxnSpPr>
          <p:nvPr/>
        </p:nvCxnSpPr>
        <p:spPr bwMode="auto">
          <a:xfrm rot="16200000" flipV="1">
            <a:off x="8382439" y="3753345"/>
            <a:ext cx="1545906" cy="635560"/>
          </a:xfrm>
          <a:prstGeom prst="curvedConnector4">
            <a:avLst>
              <a:gd name="adj1" fmla="val 44373"/>
              <a:gd name="adj2" fmla="val 180955"/>
            </a:avLst>
          </a:prstGeom>
          <a:solidFill>
            <a:srgbClr val="0095D3"/>
          </a:solidFill>
          <a:ln w="28575" cap="flat" cmpd="sng" algn="ctr">
            <a:solidFill>
              <a:srgbClr val="FF0000"/>
            </a:solidFill>
            <a:prstDash val="solid"/>
            <a:round/>
            <a:headEnd type="none" w="med" len="med"/>
            <a:tailEnd type="arrow"/>
          </a:ln>
          <a:effectLst/>
        </p:spPr>
      </p:cxnSp>
      <p:cxnSp>
        <p:nvCxnSpPr>
          <p:cNvPr id="18" name="Straight Arrow Connector 17"/>
          <p:cNvCxnSpPr>
            <a:stCxn id="4" idx="3"/>
            <a:endCxn id="40" idx="1"/>
          </p:cNvCxnSpPr>
          <p:nvPr/>
        </p:nvCxnSpPr>
        <p:spPr bwMode="auto">
          <a:xfrm flipV="1">
            <a:off x="7177980" y="1409490"/>
            <a:ext cx="1436254" cy="3908"/>
          </a:xfrm>
          <a:prstGeom prst="straightConnector1">
            <a:avLst/>
          </a:prstGeom>
          <a:solidFill>
            <a:srgbClr val="0095D3"/>
          </a:solidFill>
          <a:ln w="28575" cap="flat" cmpd="sng" algn="ctr">
            <a:solidFill>
              <a:schemeClr val="tx1"/>
            </a:solidFill>
            <a:prstDash val="dash"/>
            <a:round/>
            <a:headEnd type="arrow"/>
            <a:tailEnd type="arrow"/>
          </a:ln>
          <a:effectLst/>
        </p:spPr>
      </p:cxnSp>
      <p:cxnSp>
        <p:nvCxnSpPr>
          <p:cNvPr id="21" name="Straight Connector 20"/>
          <p:cNvCxnSpPr/>
          <p:nvPr/>
        </p:nvCxnSpPr>
        <p:spPr bwMode="auto">
          <a:xfrm>
            <a:off x="10834511" y="2930769"/>
            <a:ext cx="781335" cy="0"/>
          </a:xfrm>
          <a:prstGeom prst="line">
            <a:avLst/>
          </a:prstGeom>
          <a:solidFill>
            <a:srgbClr val="0095D3"/>
          </a:solidFill>
          <a:ln w="19050" cap="flat" cmpd="sng" algn="ctr">
            <a:solidFill>
              <a:schemeClr val="tx1"/>
            </a:solidFill>
            <a:prstDash val="sysDash"/>
            <a:round/>
            <a:headEnd type="none" w="med" len="med"/>
            <a:tailEnd type="none" w="med" len="med"/>
          </a:ln>
          <a:effectLst/>
        </p:spPr>
      </p:cxnSp>
      <p:sp>
        <p:nvSpPr>
          <p:cNvPr id="20" name="TextBox 19"/>
          <p:cNvSpPr txBox="1"/>
          <p:nvPr/>
        </p:nvSpPr>
        <p:spPr>
          <a:xfrm>
            <a:off x="7313612" y="914400"/>
            <a:ext cx="1600200" cy="381000"/>
          </a:xfrm>
          <a:prstGeom prst="rect">
            <a:avLst/>
          </a:prstGeom>
          <a:noFill/>
        </p:spPr>
        <p:txBody>
          <a:bodyPr wrap="square" lIns="0" tIns="0" rIns="0" bIns="0" rtlCol="0">
            <a:noAutofit/>
          </a:bodyPr>
          <a:lstStyle/>
          <a:p>
            <a:pPr>
              <a:lnSpc>
                <a:spcPct val="90000"/>
              </a:lnSpc>
            </a:pPr>
            <a:r>
              <a:rPr lang="en-US" dirty="0" smtClean="0"/>
              <a:t>Master Roles</a:t>
            </a:r>
          </a:p>
        </p:txBody>
      </p:sp>
      <p:sp>
        <p:nvSpPr>
          <p:cNvPr id="40" name="Connector 23"/>
          <p:cNvSpPr/>
          <p:nvPr/>
        </p:nvSpPr>
        <p:spPr bwMode="auto">
          <a:xfrm>
            <a:off x="8614234" y="1159858"/>
            <a:ext cx="2387078" cy="499265"/>
          </a:xfrm>
          <a:prstGeom prst="roundRect">
            <a:avLst>
              <a:gd name="adj" fmla="val 9558"/>
            </a:avLst>
          </a:prstGeom>
          <a:solidFill>
            <a:srgbClr val="B1D8FF"/>
          </a:solidFill>
          <a:ln w="12700">
            <a:solidFill>
              <a:srgbClr val="689739"/>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err="1" smtClean="0">
                <a:solidFill>
                  <a:schemeClr val="tx1"/>
                </a:solidFill>
              </a:rPr>
              <a:t>Namenode</a:t>
            </a:r>
            <a:endParaRPr lang="en-US" sz="1600" b="1" dirty="0">
              <a:solidFill>
                <a:schemeClr val="tx1"/>
              </a:solidFill>
            </a:endParaRPr>
          </a:p>
        </p:txBody>
      </p:sp>
    </p:spTree>
    <p:custDataLst>
      <p:tags r:id="rId1"/>
    </p:custDataLst>
    <p:extLst>
      <p:ext uri="{BB962C8B-B14F-4D97-AF65-F5344CB8AC3E}">
        <p14:creationId xmlns:p14="http://schemas.microsoft.com/office/powerpoint/2010/main" val="3735066331"/>
      </p:ext>
    </p:extLst>
  </p:cSld>
  <p:clrMapOvr>
    <a:masterClrMapping/>
  </p:clrMapOvr>
  <mc:AlternateContent xmlns:mc="http://schemas.openxmlformats.org/markup-compatibility/2006" xmlns:p14="http://schemas.microsoft.com/office/powerpoint/2010/main">
    <mc:Choice Requires="p14">
      <p:transition p14:dur="10" advTm="62613">
        <p:fade/>
      </p:transition>
    </mc:Choice>
    <mc:Fallback xmlns="">
      <p:transition advTm="62613">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utoShape 12"/>
          <p:cNvSpPr>
            <a:spLocks/>
          </p:cNvSpPr>
          <p:nvPr/>
        </p:nvSpPr>
        <p:spPr bwMode="auto">
          <a:xfrm>
            <a:off x="3637133" y="1931206"/>
            <a:ext cx="2150120" cy="4070932"/>
          </a:xfrm>
          <a:prstGeom prst="roundRect">
            <a:avLst>
              <a:gd name="adj" fmla="val 6801"/>
            </a:avLst>
          </a:prstGeom>
          <a:solidFill>
            <a:schemeClr val="accent4">
              <a:lumMod val="40000"/>
              <a:lumOff val="60000"/>
              <a:alpha val="52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500" dirty="0">
                <a:latin typeface="Calibri Bold" charset="0"/>
                <a:ea typeface="ＭＳ Ｐゴシック" charset="0"/>
                <a:cs typeface="Calibri Bold" charset="0"/>
                <a:sym typeface="Calibri Bold" charset="0"/>
              </a:rPr>
              <a:t>Worker Node 1</a:t>
            </a:r>
            <a:endParaRPr lang="en-US" dirty="0"/>
          </a:p>
        </p:txBody>
      </p:sp>
      <p:sp>
        <p:nvSpPr>
          <p:cNvPr id="73" name="AutoShape 12"/>
          <p:cNvSpPr>
            <a:spLocks/>
          </p:cNvSpPr>
          <p:nvPr/>
        </p:nvSpPr>
        <p:spPr bwMode="auto">
          <a:xfrm>
            <a:off x="5992026" y="1931206"/>
            <a:ext cx="2150120" cy="4070932"/>
          </a:xfrm>
          <a:prstGeom prst="roundRect">
            <a:avLst>
              <a:gd name="adj" fmla="val 6801"/>
            </a:avLst>
          </a:prstGeom>
          <a:solidFill>
            <a:schemeClr val="accent4">
              <a:lumMod val="40000"/>
              <a:lumOff val="60000"/>
              <a:alpha val="52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500" dirty="0">
                <a:latin typeface="Calibri Bold" charset="0"/>
                <a:ea typeface="ＭＳ Ｐゴシック" charset="0"/>
                <a:cs typeface="Calibri Bold" charset="0"/>
                <a:sym typeface="Calibri Bold" charset="0"/>
              </a:rPr>
              <a:t>Worker Node 2</a:t>
            </a:r>
            <a:endParaRPr lang="en-US" dirty="0"/>
          </a:p>
        </p:txBody>
      </p:sp>
      <p:sp>
        <p:nvSpPr>
          <p:cNvPr id="71" name="AutoShape 12"/>
          <p:cNvSpPr>
            <a:spLocks/>
          </p:cNvSpPr>
          <p:nvPr/>
        </p:nvSpPr>
        <p:spPr bwMode="auto">
          <a:xfrm>
            <a:off x="8398112" y="1931203"/>
            <a:ext cx="2150120" cy="4070932"/>
          </a:xfrm>
          <a:prstGeom prst="roundRect">
            <a:avLst>
              <a:gd name="adj" fmla="val 6801"/>
            </a:avLst>
          </a:prstGeom>
          <a:solidFill>
            <a:schemeClr val="accent4">
              <a:lumMod val="40000"/>
              <a:lumOff val="60000"/>
              <a:alpha val="52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500">
                <a:latin typeface="Calibri Bold" charset="0"/>
                <a:ea typeface="ＭＳ Ｐゴシック" charset="0"/>
                <a:cs typeface="Calibri Bold" charset="0"/>
                <a:sym typeface="Calibri Bold" charset="0"/>
              </a:rPr>
              <a:t>Worker </a:t>
            </a:r>
            <a:r>
              <a:rPr lang="en-US" sz="1500" dirty="0">
                <a:latin typeface="Calibri Bold" charset="0"/>
                <a:ea typeface="ＭＳ Ｐゴシック" charset="0"/>
                <a:cs typeface="Calibri Bold" charset="0"/>
                <a:sym typeface="Calibri Bold" charset="0"/>
              </a:rPr>
              <a:t>Node 3</a:t>
            </a:r>
            <a:endParaRPr lang="en-US" dirty="0"/>
          </a:p>
        </p:txBody>
      </p:sp>
      <p:sp>
        <p:nvSpPr>
          <p:cNvPr id="29" name="AutoShape 12"/>
          <p:cNvSpPr>
            <a:spLocks/>
          </p:cNvSpPr>
          <p:nvPr/>
        </p:nvSpPr>
        <p:spPr bwMode="auto">
          <a:xfrm>
            <a:off x="3639542" y="4753729"/>
            <a:ext cx="7026872" cy="499264"/>
          </a:xfrm>
          <a:prstGeom prst="roundRect">
            <a:avLst>
              <a:gd name="adj" fmla="val 6801"/>
            </a:avLst>
          </a:prstGeom>
          <a:solidFill>
            <a:schemeClr val="accent6">
              <a:lumMod val="40000"/>
              <a:lumOff val="60000"/>
              <a:alpha val="24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endParaRPr lang="en-US" dirty="0"/>
          </a:p>
        </p:txBody>
      </p:sp>
      <p:sp>
        <p:nvSpPr>
          <p:cNvPr id="12" name="AutoShape 12"/>
          <p:cNvSpPr>
            <a:spLocks/>
          </p:cNvSpPr>
          <p:nvPr/>
        </p:nvSpPr>
        <p:spPr bwMode="auto">
          <a:xfrm>
            <a:off x="872693" y="1580455"/>
            <a:ext cx="2098928" cy="1805035"/>
          </a:xfrm>
          <a:prstGeom prst="roundRect">
            <a:avLst>
              <a:gd name="adj" fmla="val 6801"/>
            </a:avLst>
          </a:prstGeom>
          <a:solidFill>
            <a:schemeClr val="accent6">
              <a:lumMod val="40000"/>
              <a:lumOff val="60000"/>
              <a:alpha val="13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500" dirty="0">
                <a:latin typeface="Calibri Bold" charset="0"/>
                <a:ea typeface="ＭＳ Ｐゴシック" charset="0"/>
                <a:cs typeface="Calibri Bold" charset="0"/>
                <a:sym typeface="Calibri Bold" charset="0"/>
              </a:rPr>
              <a:t>Input File</a:t>
            </a:r>
            <a:endParaRPr lang="en-US" dirty="0"/>
          </a:p>
        </p:txBody>
      </p:sp>
      <p:sp>
        <p:nvSpPr>
          <p:cNvPr id="2" name="Title 1"/>
          <p:cNvSpPr>
            <a:spLocks noGrp="1"/>
          </p:cNvSpPr>
          <p:nvPr>
            <p:ph type="title"/>
          </p:nvPr>
        </p:nvSpPr>
        <p:spPr>
          <a:xfrm>
            <a:off x="379412" y="228600"/>
            <a:ext cx="11575722" cy="609601"/>
          </a:xfrm>
        </p:spPr>
        <p:txBody>
          <a:bodyPr>
            <a:noAutofit/>
          </a:bodyPr>
          <a:lstStyle/>
          <a:p>
            <a:r>
              <a:rPr lang="en-US" dirty="0" err="1"/>
              <a:t>Hadoop</a:t>
            </a:r>
            <a:r>
              <a:rPr lang="en-US" dirty="0"/>
              <a:t> – in Virtual Machines</a:t>
            </a:r>
            <a:br>
              <a:rPr lang="en-US" dirty="0"/>
            </a:br>
            <a:endParaRPr lang="en-US" sz="2000" dirty="0"/>
          </a:p>
        </p:txBody>
      </p:sp>
      <p:sp>
        <p:nvSpPr>
          <p:cNvPr id="4" name="Connector 23"/>
          <p:cNvSpPr/>
          <p:nvPr/>
        </p:nvSpPr>
        <p:spPr bwMode="auto">
          <a:xfrm>
            <a:off x="4927820" y="1101506"/>
            <a:ext cx="2387078" cy="499265"/>
          </a:xfrm>
          <a:prstGeom prst="roundRect">
            <a:avLst>
              <a:gd name="adj" fmla="val 9558"/>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lIns="91436" tIns="45719" rIns="91436" bIns="45719" anchor="ctr" anchorCtr="1"/>
          <a:lstStyle/>
          <a:p>
            <a:pPr algn="ctr">
              <a:lnSpc>
                <a:spcPct val="85000"/>
              </a:lnSpc>
              <a:buClr>
                <a:srgbClr val="000000"/>
              </a:buClr>
              <a:defRPr/>
            </a:pPr>
            <a:r>
              <a:rPr lang="en-US" sz="1600" b="1" dirty="0" err="1" smtClean="0">
                <a:solidFill>
                  <a:schemeClr val="tx1"/>
                </a:solidFill>
              </a:rPr>
              <a:t>ResourceManager</a:t>
            </a:r>
            <a:endParaRPr lang="en-US" sz="1600" b="1" dirty="0">
              <a:solidFill>
                <a:schemeClr val="tx1"/>
              </a:solidFill>
            </a:endParaRPr>
          </a:p>
        </p:txBody>
      </p:sp>
      <p:sp>
        <p:nvSpPr>
          <p:cNvPr id="5" name="Connector 23"/>
          <p:cNvSpPr/>
          <p:nvPr/>
        </p:nvSpPr>
        <p:spPr bwMode="auto">
          <a:xfrm>
            <a:off x="1407854" y="1172551"/>
            <a:ext cx="1117308" cy="364055"/>
          </a:xfrm>
          <a:prstGeom prst="roundRect">
            <a:avLst>
              <a:gd name="adj" fmla="val 9558"/>
            </a:avLst>
          </a:prstGeom>
          <a:gradFill flip="none" rotWithShape="1">
            <a:gsLst>
              <a:gs pos="99000">
                <a:schemeClr val="accent5">
                  <a:lumMod val="40000"/>
                  <a:lumOff val="60000"/>
                </a:schemeClr>
              </a:gs>
              <a:gs pos="0">
                <a:schemeClr val="accent5">
                  <a:lumMod val="60000"/>
                  <a:lumOff val="40000"/>
                </a:schemeClr>
              </a:gs>
            </a:gsLst>
            <a:lin ang="16200000" scaled="0"/>
            <a:tileRect/>
          </a:gradFill>
          <a:ln w="12700">
            <a:solidFill>
              <a:schemeClr val="accent5">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lIns="91436" tIns="45719" rIns="91436" bIns="45719" anchor="ctr" anchorCtr="1"/>
          <a:lstStyle/>
          <a:p>
            <a:pPr algn="ctr">
              <a:lnSpc>
                <a:spcPct val="85000"/>
              </a:lnSpc>
              <a:buClr>
                <a:srgbClr val="000000"/>
              </a:buClr>
              <a:defRPr/>
            </a:pPr>
            <a:r>
              <a:rPr lang="en-US" sz="1600" b="1" dirty="0">
                <a:solidFill>
                  <a:schemeClr val="tx1">
                    <a:lumMod val="90000"/>
                    <a:lumOff val="10000"/>
                  </a:schemeClr>
                </a:solidFill>
              </a:rPr>
              <a:t>Job</a:t>
            </a:r>
          </a:p>
        </p:txBody>
      </p:sp>
      <p:sp>
        <p:nvSpPr>
          <p:cNvPr id="6" name="Connector 23"/>
          <p:cNvSpPr/>
          <p:nvPr/>
        </p:nvSpPr>
        <p:spPr bwMode="auto">
          <a:xfrm>
            <a:off x="3790713" y="4132438"/>
            <a:ext cx="1842960" cy="487121"/>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lIns="91436" tIns="45719" rIns="91436" bIns="45719" anchor="ctr" anchorCtr="1"/>
          <a:lstStyle/>
          <a:p>
            <a:pPr algn="ctr">
              <a:lnSpc>
                <a:spcPct val="85000"/>
              </a:lnSpc>
              <a:buClr>
                <a:srgbClr val="000000"/>
              </a:buClr>
              <a:defRPr/>
            </a:pPr>
            <a:r>
              <a:rPr lang="en-US" sz="1600" b="1" dirty="0" err="1" smtClean="0">
                <a:solidFill>
                  <a:schemeClr val="tx1">
                    <a:lumMod val="75000"/>
                    <a:lumOff val="25000"/>
                  </a:schemeClr>
                </a:solidFill>
              </a:rPr>
              <a:t>Datanode</a:t>
            </a:r>
            <a:endParaRPr lang="en-US" sz="1600" b="1" dirty="0">
              <a:solidFill>
                <a:schemeClr val="tx1">
                  <a:lumMod val="75000"/>
                  <a:lumOff val="25000"/>
                </a:schemeClr>
              </a:solidFill>
            </a:endParaRPr>
          </a:p>
        </p:txBody>
      </p:sp>
      <p:sp>
        <p:nvSpPr>
          <p:cNvPr id="7" name="AutoShape 12"/>
          <p:cNvSpPr>
            <a:spLocks/>
          </p:cNvSpPr>
          <p:nvPr/>
        </p:nvSpPr>
        <p:spPr bwMode="auto">
          <a:xfrm>
            <a:off x="3790713" y="2352363"/>
            <a:ext cx="1842960" cy="1614311"/>
          </a:xfrm>
          <a:prstGeom prst="roundRect">
            <a:avLst>
              <a:gd name="adj" fmla="val 6801"/>
            </a:avLst>
          </a:prstGeom>
          <a:solidFill>
            <a:schemeClr val="accent1">
              <a:lumMod val="75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600" dirty="0" err="1" smtClean="0">
                <a:solidFill>
                  <a:srgbClr val="F2F2F2"/>
                </a:solidFill>
                <a:latin typeface="Calibri Bold" charset="0"/>
                <a:ea typeface="ＭＳ Ｐゴシック" charset="0"/>
                <a:cs typeface="Calibri Bold" charset="0"/>
                <a:sym typeface="Calibri Bold" charset="0"/>
              </a:rPr>
              <a:t>Nodemanager</a:t>
            </a:r>
            <a:endParaRPr lang="en-US" sz="1600" dirty="0">
              <a:solidFill>
                <a:srgbClr val="F2F2F2"/>
              </a:solidFill>
              <a:latin typeface="Calibri Bold" charset="0"/>
              <a:ea typeface="ＭＳ Ｐゴシック" charset="0"/>
              <a:cs typeface="Calibri Bold" charset="0"/>
              <a:sym typeface="Calibri Bold" charset="0"/>
            </a:endParaRPr>
          </a:p>
        </p:txBody>
      </p:sp>
      <p:sp>
        <p:nvSpPr>
          <p:cNvPr id="8" name="AutoShape 12"/>
          <p:cNvSpPr>
            <a:spLocks/>
          </p:cNvSpPr>
          <p:nvPr/>
        </p:nvSpPr>
        <p:spPr bwMode="auto">
          <a:xfrm>
            <a:off x="872693" y="2052260"/>
            <a:ext cx="2098928" cy="345645"/>
          </a:xfrm>
          <a:prstGeom prst="roundRect">
            <a:avLst>
              <a:gd name="adj" fmla="val 6801"/>
            </a:avLst>
          </a:prstGeom>
          <a:solidFill>
            <a:schemeClr val="accent6">
              <a:lumMod val="40000"/>
              <a:lumOff val="60000"/>
              <a:alpha val="97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500" dirty="0">
                <a:latin typeface="Calibri Bold" charset="0"/>
                <a:ea typeface="ＭＳ Ｐゴシック" charset="0"/>
                <a:cs typeface="Calibri Bold" charset="0"/>
                <a:sym typeface="Calibri Bold" charset="0"/>
              </a:rPr>
              <a:t>Split 1 – 64MB</a:t>
            </a:r>
            <a:endParaRPr lang="en-US" dirty="0"/>
          </a:p>
        </p:txBody>
      </p:sp>
      <p:sp>
        <p:nvSpPr>
          <p:cNvPr id="9" name="AutoShape 12"/>
          <p:cNvSpPr>
            <a:spLocks/>
          </p:cNvSpPr>
          <p:nvPr/>
        </p:nvSpPr>
        <p:spPr bwMode="auto">
          <a:xfrm>
            <a:off x="4046684" y="3116073"/>
            <a:ext cx="1279833" cy="347944"/>
          </a:xfrm>
          <a:prstGeom prst="roundRect">
            <a:avLst>
              <a:gd name="adj" fmla="val 6801"/>
            </a:avLst>
          </a:prstGeom>
          <a:solidFill>
            <a:srgbClr val="FF66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600" dirty="0" err="1" smtClean="0">
                <a:latin typeface="Calibri Bold" charset="0"/>
                <a:ea typeface="ＭＳ Ｐゴシック" charset="0"/>
                <a:cs typeface="Calibri Bold" charset="0"/>
                <a:sym typeface="Calibri Bold" charset="0"/>
              </a:rPr>
              <a:t>AppMaster</a:t>
            </a:r>
            <a:r>
              <a:rPr lang="en-US" sz="1600" dirty="0" smtClean="0">
                <a:latin typeface="Calibri Bold" charset="0"/>
                <a:ea typeface="ＭＳ Ｐゴシック" charset="0"/>
                <a:cs typeface="Calibri Bold" charset="0"/>
                <a:sym typeface="Calibri Bold" charset="0"/>
              </a:rPr>
              <a:t> </a:t>
            </a:r>
            <a:r>
              <a:rPr lang="en-US" sz="1600" dirty="0">
                <a:latin typeface="Calibri Bold" charset="0"/>
                <a:ea typeface="ＭＳ Ｐゴシック" charset="0"/>
                <a:cs typeface="Calibri Bold" charset="0"/>
                <a:sym typeface="Calibri Bold" charset="0"/>
              </a:rPr>
              <a:t>- 1</a:t>
            </a:r>
            <a:endParaRPr lang="en-US" sz="2000" dirty="0"/>
          </a:p>
        </p:txBody>
      </p:sp>
      <p:sp>
        <p:nvSpPr>
          <p:cNvPr id="10" name="AutoShape 12"/>
          <p:cNvSpPr>
            <a:spLocks/>
          </p:cNvSpPr>
          <p:nvPr/>
        </p:nvSpPr>
        <p:spPr bwMode="auto">
          <a:xfrm>
            <a:off x="872693" y="2405000"/>
            <a:ext cx="2098928" cy="345645"/>
          </a:xfrm>
          <a:prstGeom prst="roundRect">
            <a:avLst>
              <a:gd name="adj" fmla="val 6801"/>
            </a:avLst>
          </a:prstGeom>
          <a:solidFill>
            <a:schemeClr val="accent6">
              <a:lumMod val="40000"/>
              <a:lumOff val="60000"/>
              <a:alpha val="97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500" dirty="0">
                <a:latin typeface="Calibri Bold" charset="0"/>
                <a:ea typeface="ＭＳ Ｐゴシック" charset="0"/>
                <a:cs typeface="Calibri Bold" charset="0"/>
                <a:sym typeface="Calibri Bold" charset="0"/>
              </a:rPr>
              <a:t>Split 2 – 64MB</a:t>
            </a:r>
            <a:endParaRPr lang="en-US" dirty="0"/>
          </a:p>
        </p:txBody>
      </p:sp>
      <p:sp>
        <p:nvSpPr>
          <p:cNvPr id="11" name="AutoShape 12"/>
          <p:cNvSpPr>
            <a:spLocks/>
          </p:cNvSpPr>
          <p:nvPr/>
        </p:nvSpPr>
        <p:spPr bwMode="auto">
          <a:xfrm>
            <a:off x="872693" y="2743550"/>
            <a:ext cx="2098928" cy="345645"/>
          </a:xfrm>
          <a:prstGeom prst="roundRect">
            <a:avLst>
              <a:gd name="adj" fmla="val 6801"/>
            </a:avLst>
          </a:prstGeom>
          <a:solidFill>
            <a:schemeClr val="accent6">
              <a:lumMod val="40000"/>
              <a:lumOff val="60000"/>
              <a:alpha val="97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500" dirty="0">
                <a:latin typeface="Calibri Bold" charset="0"/>
                <a:ea typeface="ＭＳ Ｐゴシック" charset="0"/>
                <a:cs typeface="Calibri Bold" charset="0"/>
                <a:sym typeface="Calibri Bold" charset="0"/>
              </a:rPr>
              <a:t>Split 3 – 64MB</a:t>
            </a:r>
            <a:endParaRPr lang="en-US" dirty="0"/>
          </a:p>
        </p:txBody>
      </p:sp>
      <p:sp>
        <p:nvSpPr>
          <p:cNvPr id="13" name="AutoShape 12"/>
          <p:cNvSpPr>
            <a:spLocks/>
          </p:cNvSpPr>
          <p:nvPr/>
        </p:nvSpPr>
        <p:spPr bwMode="auto">
          <a:xfrm>
            <a:off x="6145606" y="2352363"/>
            <a:ext cx="1842960" cy="1614311"/>
          </a:xfrm>
          <a:prstGeom prst="roundRect">
            <a:avLst>
              <a:gd name="adj" fmla="val 6801"/>
            </a:avLst>
          </a:prstGeom>
          <a:solidFill>
            <a:schemeClr val="accent1">
              <a:lumMod val="75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600" dirty="0" err="1" smtClean="0">
                <a:solidFill>
                  <a:srgbClr val="F2F2F2"/>
                </a:solidFill>
                <a:latin typeface="Calibri Bold" charset="0"/>
                <a:ea typeface="ＭＳ Ｐゴシック" charset="0"/>
                <a:cs typeface="Calibri Bold" charset="0"/>
                <a:sym typeface="Calibri Bold" charset="0"/>
              </a:rPr>
              <a:t>Nodemanager</a:t>
            </a:r>
            <a:endParaRPr lang="en-US" sz="1600" dirty="0">
              <a:solidFill>
                <a:srgbClr val="F2F2F2"/>
              </a:solidFill>
              <a:latin typeface="Calibri Bold" charset="0"/>
              <a:ea typeface="ＭＳ Ｐゴシック" charset="0"/>
              <a:cs typeface="Calibri Bold" charset="0"/>
              <a:sym typeface="Calibri Bold" charset="0"/>
            </a:endParaRPr>
          </a:p>
        </p:txBody>
      </p:sp>
      <p:sp>
        <p:nvSpPr>
          <p:cNvPr id="14" name="AutoShape 12"/>
          <p:cNvSpPr>
            <a:spLocks/>
          </p:cNvSpPr>
          <p:nvPr/>
        </p:nvSpPr>
        <p:spPr bwMode="auto">
          <a:xfrm>
            <a:off x="8551692" y="2352363"/>
            <a:ext cx="1842960" cy="1614311"/>
          </a:xfrm>
          <a:prstGeom prst="roundRect">
            <a:avLst>
              <a:gd name="adj" fmla="val 6801"/>
            </a:avLst>
          </a:prstGeom>
          <a:solidFill>
            <a:schemeClr val="accent1">
              <a:lumMod val="75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600" dirty="0" err="1" smtClean="0">
                <a:solidFill>
                  <a:srgbClr val="F2F2F2"/>
                </a:solidFill>
                <a:latin typeface="Calibri Bold" charset="0"/>
                <a:ea typeface="ＭＳ Ｐゴシック" charset="0"/>
                <a:cs typeface="Calibri Bold" charset="0"/>
                <a:sym typeface="Calibri Bold" charset="0"/>
              </a:rPr>
              <a:t>Nodemanager</a:t>
            </a:r>
            <a:endParaRPr lang="en-US" sz="1600" dirty="0">
              <a:solidFill>
                <a:srgbClr val="F2F2F2"/>
              </a:solidFill>
              <a:latin typeface="Calibri Bold" charset="0"/>
              <a:ea typeface="ＭＳ Ｐゴシック" charset="0"/>
              <a:cs typeface="Calibri Bold" charset="0"/>
              <a:sym typeface="Calibri Bold" charset="0"/>
            </a:endParaRPr>
          </a:p>
        </p:txBody>
      </p:sp>
      <p:sp>
        <p:nvSpPr>
          <p:cNvPr id="15" name="Connector 23"/>
          <p:cNvSpPr/>
          <p:nvPr/>
        </p:nvSpPr>
        <p:spPr bwMode="auto">
          <a:xfrm>
            <a:off x="6145606" y="4132438"/>
            <a:ext cx="1842960" cy="487121"/>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lIns="91436" tIns="45719" rIns="91436" bIns="45719" anchor="ctr" anchorCtr="1"/>
          <a:lstStyle/>
          <a:p>
            <a:pPr algn="ctr">
              <a:lnSpc>
                <a:spcPct val="85000"/>
              </a:lnSpc>
              <a:buClr>
                <a:srgbClr val="000000"/>
              </a:buClr>
              <a:defRPr/>
            </a:pPr>
            <a:r>
              <a:rPr lang="en-US" sz="1600" b="1" dirty="0" err="1" smtClean="0">
                <a:solidFill>
                  <a:schemeClr val="tx1">
                    <a:lumMod val="75000"/>
                    <a:lumOff val="25000"/>
                  </a:schemeClr>
                </a:solidFill>
              </a:rPr>
              <a:t>Datanode</a:t>
            </a:r>
            <a:endParaRPr lang="en-US" sz="1600" b="1" dirty="0">
              <a:solidFill>
                <a:schemeClr val="tx1">
                  <a:lumMod val="75000"/>
                  <a:lumOff val="25000"/>
                </a:schemeClr>
              </a:solidFill>
            </a:endParaRPr>
          </a:p>
        </p:txBody>
      </p:sp>
      <p:sp>
        <p:nvSpPr>
          <p:cNvPr id="16" name="Connector 23"/>
          <p:cNvSpPr/>
          <p:nvPr/>
        </p:nvSpPr>
        <p:spPr bwMode="auto">
          <a:xfrm>
            <a:off x="8551692" y="4132438"/>
            <a:ext cx="1842960" cy="487121"/>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lIns="91436" tIns="45719" rIns="91436" bIns="45719" anchor="ctr" anchorCtr="1"/>
          <a:lstStyle/>
          <a:p>
            <a:pPr algn="ctr">
              <a:lnSpc>
                <a:spcPct val="85000"/>
              </a:lnSpc>
              <a:buClr>
                <a:srgbClr val="000000"/>
              </a:buClr>
              <a:defRPr/>
            </a:pPr>
            <a:r>
              <a:rPr lang="en-US" sz="1600" b="1" dirty="0" err="1" smtClean="0">
                <a:solidFill>
                  <a:schemeClr val="tx1">
                    <a:lumMod val="75000"/>
                    <a:lumOff val="25000"/>
                  </a:schemeClr>
                </a:solidFill>
              </a:rPr>
              <a:t>Datanode</a:t>
            </a:r>
            <a:endParaRPr lang="en-US" sz="1600" b="1" dirty="0">
              <a:solidFill>
                <a:schemeClr val="tx1">
                  <a:lumMod val="75000"/>
                  <a:lumOff val="25000"/>
                </a:schemeClr>
              </a:solidFill>
            </a:endParaRPr>
          </a:p>
        </p:txBody>
      </p:sp>
      <p:pic>
        <p:nvPicPr>
          <p:cNvPr id="19" name="Picture 14" descr="ICON_Storage_3up_Q408.png"/>
          <p:cNvPicPr>
            <a:picLocks noChangeAspect="1"/>
          </p:cNvPicPr>
          <p:nvPr/>
        </p:nvPicPr>
        <p:blipFill>
          <a:blip r:embed="rId4" cstate="print"/>
          <a:srcRect/>
          <a:stretch>
            <a:fillRect/>
          </a:stretch>
        </p:blipFill>
        <p:spPr bwMode="auto">
          <a:xfrm>
            <a:off x="4353844" y="5335006"/>
            <a:ext cx="898207" cy="602877"/>
          </a:xfrm>
          <a:prstGeom prst="rect">
            <a:avLst/>
          </a:prstGeom>
          <a:noFill/>
          <a:ln w="9525">
            <a:noFill/>
            <a:miter lim="800000"/>
            <a:headEnd/>
            <a:tailEnd/>
          </a:ln>
        </p:spPr>
      </p:pic>
      <p:pic>
        <p:nvPicPr>
          <p:cNvPr id="23" name="Picture 14" descr="ICON_Storage_3up_Q408.png"/>
          <p:cNvPicPr>
            <a:picLocks noChangeAspect="1"/>
          </p:cNvPicPr>
          <p:nvPr/>
        </p:nvPicPr>
        <p:blipFill>
          <a:blip r:embed="rId4" cstate="print"/>
          <a:srcRect/>
          <a:stretch>
            <a:fillRect/>
          </a:stretch>
        </p:blipFill>
        <p:spPr bwMode="auto">
          <a:xfrm>
            <a:off x="6708737" y="5335006"/>
            <a:ext cx="898207" cy="602877"/>
          </a:xfrm>
          <a:prstGeom prst="rect">
            <a:avLst/>
          </a:prstGeom>
          <a:noFill/>
          <a:ln w="9525">
            <a:noFill/>
            <a:miter lim="800000"/>
            <a:headEnd/>
            <a:tailEnd/>
          </a:ln>
        </p:spPr>
      </p:pic>
      <p:pic>
        <p:nvPicPr>
          <p:cNvPr id="24" name="Picture 14" descr="ICON_Storage_3up_Q408.png"/>
          <p:cNvPicPr>
            <a:picLocks noChangeAspect="1"/>
          </p:cNvPicPr>
          <p:nvPr/>
        </p:nvPicPr>
        <p:blipFill>
          <a:blip r:embed="rId4" cstate="print"/>
          <a:srcRect/>
          <a:stretch>
            <a:fillRect/>
          </a:stretch>
        </p:blipFill>
        <p:spPr bwMode="auto">
          <a:xfrm>
            <a:off x="9114824" y="5335006"/>
            <a:ext cx="898207" cy="602877"/>
          </a:xfrm>
          <a:prstGeom prst="rect">
            <a:avLst/>
          </a:prstGeom>
          <a:noFill/>
          <a:ln w="9525">
            <a:noFill/>
            <a:miter lim="800000"/>
            <a:headEnd/>
            <a:tailEnd/>
          </a:ln>
        </p:spPr>
      </p:pic>
      <p:sp>
        <p:nvSpPr>
          <p:cNvPr id="25" name="AutoShape 12"/>
          <p:cNvSpPr>
            <a:spLocks/>
          </p:cNvSpPr>
          <p:nvPr/>
        </p:nvSpPr>
        <p:spPr bwMode="auto">
          <a:xfrm>
            <a:off x="3790714" y="4844079"/>
            <a:ext cx="1842960" cy="313148"/>
          </a:xfrm>
          <a:prstGeom prst="roundRect">
            <a:avLst>
              <a:gd name="adj" fmla="val 6801"/>
            </a:avLst>
          </a:prstGeom>
          <a:solidFill>
            <a:schemeClr val="accent6">
              <a:lumMod val="40000"/>
              <a:lumOff val="60000"/>
              <a:alpha val="73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200" dirty="0">
                <a:latin typeface="Calibri Bold" charset="0"/>
                <a:ea typeface="ＭＳ Ｐゴシック" charset="0"/>
                <a:cs typeface="Calibri Bold" charset="0"/>
                <a:sym typeface="Calibri Bold" charset="0"/>
              </a:rPr>
              <a:t>Block 1 – 64MB</a:t>
            </a:r>
            <a:endParaRPr lang="en-US" sz="1600" dirty="0"/>
          </a:p>
        </p:txBody>
      </p:sp>
      <p:sp>
        <p:nvSpPr>
          <p:cNvPr id="26" name="AutoShape 12"/>
          <p:cNvSpPr>
            <a:spLocks/>
          </p:cNvSpPr>
          <p:nvPr/>
        </p:nvSpPr>
        <p:spPr bwMode="auto">
          <a:xfrm>
            <a:off x="6145607" y="4844079"/>
            <a:ext cx="1842960" cy="313148"/>
          </a:xfrm>
          <a:prstGeom prst="roundRect">
            <a:avLst>
              <a:gd name="adj" fmla="val 6801"/>
            </a:avLst>
          </a:prstGeom>
          <a:solidFill>
            <a:schemeClr val="accent6">
              <a:lumMod val="40000"/>
              <a:lumOff val="60000"/>
              <a:alpha val="73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200" dirty="0">
                <a:latin typeface="Calibri Bold" charset="0"/>
                <a:ea typeface="ＭＳ Ｐゴシック" charset="0"/>
                <a:cs typeface="Calibri Bold" charset="0"/>
                <a:sym typeface="Calibri Bold" charset="0"/>
              </a:rPr>
              <a:t>Block 2 – 64MB</a:t>
            </a:r>
            <a:endParaRPr lang="en-US" sz="1600" dirty="0"/>
          </a:p>
        </p:txBody>
      </p:sp>
      <p:sp>
        <p:nvSpPr>
          <p:cNvPr id="27" name="AutoShape 12"/>
          <p:cNvSpPr>
            <a:spLocks/>
          </p:cNvSpPr>
          <p:nvPr/>
        </p:nvSpPr>
        <p:spPr bwMode="auto">
          <a:xfrm>
            <a:off x="8551692" y="4844079"/>
            <a:ext cx="1842960" cy="313148"/>
          </a:xfrm>
          <a:prstGeom prst="roundRect">
            <a:avLst>
              <a:gd name="adj" fmla="val 6801"/>
            </a:avLst>
          </a:prstGeom>
          <a:solidFill>
            <a:schemeClr val="accent6">
              <a:lumMod val="40000"/>
              <a:lumOff val="60000"/>
              <a:alpha val="73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200" dirty="0">
                <a:latin typeface="Calibri Bold" charset="0"/>
                <a:ea typeface="ＭＳ Ｐゴシック" charset="0"/>
                <a:cs typeface="Calibri Bold" charset="0"/>
                <a:sym typeface="Calibri Bold" charset="0"/>
              </a:rPr>
              <a:t>Block 3 – 64MB</a:t>
            </a:r>
            <a:endParaRPr lang="en-US" sz="1600" dirty="0"/>
          </a:p>
        </p:txBody>
      </p:sp>
      <p:sp>
        <p:nvSpPr>
          <p:cNvPr id="30" name="AutoShape 12"/>
          <p:cNvSpPr>
            <a:spLocks/>
          </p:cNvSpPr>
          <p:nvPr/>
        </p:nvSpPr>
        <p:spPr bwMode="auto">
          <a:xfrm>
            <a:off x="6399212" y="3124200"/>
            <a:ext cx="1279833" cy="347944"/>
          </a:xfrm>
          <a:prstGeom prst="roundRect">
            <a:avLst>
              <a:gd name="adj" fmla="val 6801"/>
            </a:avLst>
          </a:prstGeom>
          <a:solidFill>
            <a:srgbClr val="FF66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600" dirty="0" smtClean="0">
                <a:latin typeface="Calibri Bold" charset="0"/>
                <a:ea typeface="ＭＳ Ｐゴシック" charset="0"/>
                <a:cs typeface="Calibri Bold" charset="0"/>
                <a:sym typeface="Calibri Bold" charset="0"/>
              </a:rPr>
              <a:t>Container </a:t>
            </a:r>
            <a:r>
              <a:rPr lang="en-US" sz="1600" dirty="0">
                <a:latin typeface="Calibri Bold" charset="0"/>
                <a:ea typeface="ＭＳ Ｐゴシック" charset="0"/>
                <a:cs typeface="Calibri Bold" charset="0"/>
                <a:sym typeface="Calibri Bold" charset="0"/>
              </a:rPr>
              <a:t>- 2</a:t>
            </a:r>
            <a:endParaRPr lang="en-US" sz="2000" dirty="0"/>
          </a:p>
        </p:txBody>
      </p:sp>
      <p:sp>
        <p:nvSpPr>
          <p:cNvPr id="31" name="AutoShape 12"/>
          <p:cNvSpPr>
            <a:spLocks/>
          </p:cNvSpPr>
          <p:nvPr/>
        </p:nvSpPr>
        <p:spPr bwMode="auto">
          <a:xfrm>
            <a:off x="8807664" y="3116073"/>
            <a:ext cx="1279833" cy="347944"/>
          </a:xfrm>
          <a:prstGeom prst="roundRect">
            <a:avLst>
              <a:gd name="adj" fmla="val 6801"/>
            </a:avLst>
          </a:prstGeom>
          <a:solidFill>
            <a:srgbClr val="FF66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600" dirty="0" smtClean="0">
                <a:latin typeface="Calibri Bold" charset="0"/>
                <a:ea typeface="ＭＳ Ｐゴシック" charset="0"/>
                <a:cs typeface="Calibri Bold" charset="0"/>
                <a:sym typeface="Calibri Bold" charset="0"/>
              </a:rPr>
              <a:t>Container </a:t>
            </a:r>
            <a:r>
              <a:rPr lang="en-US" sz="1600" dirty="0">
                <a:latin typeface="Calibri Bold" charset="0"/>
                <a:ea typeface="ＭＳ Ｐゴシック" charset="0"/>
                <a:cs typeface="Calibri Bold" charset="0"/>
                <a:sym typeface="Calibri Bold" charset="0"/>
              </a:rPr>
              <a:t>- 3</a:t>
            </a:r>
            <a:endParaRPr lang="en-US" sz="2000" dirty="0"/>
          </a:p>
        </p:txBody>
      </p:sp>
      <p:cxnSp>
        <p:nvCxnSpPr>
          <p:cNvPr id="49" name="Curved Connector 48"/>
          <p:cNvCxnSpPr>
            <a:stCxn id="5" idx="3"/>
            <a:endCxn id="4" idx="1"/>
          </p:cNvCxnSpPr>
          <p:nvPr/>
        </p:nvCxnSpPr>
        <p:spPr bwMode="auto">
          <a:xfrm flipV="1">
            <a:off x="2525162" y="1351139"/>
            <a:ext cx="2402658" cy="3440"/>
          </a:xfrm>
          <a:prstGeom prst="curvedConnector3">
            <a:avLst>
              <a:gd name="adj1" fmla="val 50000"/>
            </a:avLst>
          </a:prstGeom>
          <a:solidFill>
            <a:srgbClr val="0095D3"/>
          </a:solidFill>
          <a:ln w="28575" cap="flat" cmpd="sng" algn="ctr">
            <a:solidFill>
              <a:schemeClr val="tx1"/>
            </a:solidFill>
            <a:prstDash val="solid"/>
            <a:round/>
            <a:headEnd type="none" w="med" len="med"/>
            <a:tailEnd type="arrow"/>
          </a:ln>
          <a:effectLst/>
        </p:spPr>
      </p:cxnSp>
      <p:sp>
        <p:nvSpPr>
          <p:cNvPr id="40" name="Connector 23"/>
          <p:cNvSpPr/>
          <p:nvPr/>
        </p:nvSpPr>
        <p:spPr bwMode="auto">
          <a:xfrm>
            <a:off x="8639129" y="1085148"/>
            <a:ext cx="2387078" cy="499265"/>
          </a:xfrm>
          <a:prstGeom prst="roundRect">
            <a:avLst>
              <a:gd name="adj" fmla="val 9558"/>
            </a:avLst>
          </a:prstGeom>
          <a:solidFill>
            <a:srgbClr val="B1D8FF"/>
          </a:solidFill>
          <a:ln w="12700">
            <a:solidFill>
              <a:srgbClr val="689739"/>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lIns="91436" tIns="45719" rIns="91436" bIns="45719" anchor="ctr" anchorCtr="1"/>
          <a:lstStyle/>
          <a:p>
            <a:pPr algn="ctr">
              <a:lnSpc>
                <a:spcPct val="85000"/>
              </a:lnSpc>
              <a:buClr>
                <a:srgbClr val="000000"/>
              </a:buClr>
              <a:defRPr/>
            </a:pPr>
            <a:r>
              <a:rPr lang="en-US" sz="1600" b="1" dirty="0" err="1" smtClean="0">
                <a:solidFill>
                  <a:schemeClr val="tx1"/>
                </a:solidFill>
              </a:rPr>
              <a:t>Namenode</a:t>
            </a:r>
            <a:endParaRPr lang="en-US" sz="1600" b="1" dirty="0">
              <a:solidFill>
                <a:schemeClr val="tx1"/>
              </a:solidFill>
            </a:endParaRPr>
          </a:p>
        </p:txBody>
      </p:sp>
      <p:cxnSp>
        <p:nvCxnSpPr>
          <p:cNvPr id="21" name="Straight Connector 20"/>
          <p:cNvCxnSpPr/>
          <p:nvPr/>
        </p:nvCxnSpPr>
        <p:spPr bwMode="auto">
          <a:xfrm>
            <a:off x="10834511" y="2930769"/>
            <a:ext cx="781335" cy="0"/>
          </a:xfrm>
          <a:prstGeom prst="line">
            <a:avLst/>
          </a:prstGeom>
          <a:solidFill>
            <a:srgbClr val="0095D3"/>
          </a:solidFill>
          <a:ln w="19050" cap="flat" cmpd="sng" algn="ctr">
            <a:solidFill>
              <a:schemeClr val="tx1"/>
            </a:solidFill>
            <a:prstDash val="sysDash"/>
            <a:round/>
            <a:headEnd type="none" w="med" len="med"/>
            <a:tailEnd type="none" w="med" len="med"/>
          </a:ln>
          <a:effectLst/>
        </p:spPr>
      </p:cxnSp>
      <p:sp>
        <p:nvSpPr>
          <p:cNvPr id="3" name="Rounded Rectangle 2"/>
          <p:cNvSpPr/>
          <p:nvPr/>
        </p:nvSpPr>
        <p:spPr>
          <a:xfrm>
            <a:off x="4630322" y="933908"/>
            <a:ext cx="2987305" cy="82184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39" name="Rounded Rectangle 38"/>
          <p:cNvSpPr/>
          <p:nvPr/>
        </p:nvSpPr>
        <p:spPr>
          <a:xfrm>
            <a:off x="8293763" y="937876"/>
            <a:ext cx="2987305" cy="82184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45" name="Rounded Rectangle 44"/>
          <p:cNvSpPr/>
          <p:nvPr/>
        </p:nvSpPr>
        <p:spPr>
          <a:xfrm>
            <a:off x="8364453" y="1818008"/>
            <a:ext cx="2265373" cy="4333335"/>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46" name="Rounded Rectangle 45"/>
          <p:cNvSpPr/>
          <p:nvPr/>
        </p:nvSpPr>
        <p:spPr>
          <a:xfrm>
            <a:off x="5942012" y="1828800"/>
            <a:ext cx="2341573" cy="4333335"/>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47" name="Rounded Rectangle 46"/>
          <p:cNvSpPr/>
          <p:nvPr/>
        </p:nvSpPr>
        <p:spPr>
          <a:xfrm>
            <a:off x="3555411" y="1825939"/>
            <a:ext cx="2265373" cy="4333335"/>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50" name="Rounded Rectangle 49"/>
          <p:cNvSpPr/>
          <p:nvPr/>
        </p:nvSpPr>
        <p:spPr>
          <a:xfrm>
            <a:off x="1306947" y="1083334"/>
            <a:ext cx="1282051" cy="57279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38" name="TextBox 37"/>
          <p:cNvSpPr txBox="1"/>
          <p:nvPr/>
        </p:nvSpPr>
        <p:spPr>
          <a:xfrm>
            <a:off x="7313612" y="609600"/>
            <a:ext cx="1600200" cy="381000"/>
          </a:xfrm>
          <a:prstGeom prst="rect">
            <a:avLst/>
          </a:prstGeom>
          <a:noFill/>
        </p:spPr>
        <p:txBody>
          <a:bodyPr wrap="square" lIns="0" tIns="0" rIns="0" bIns="0" rtlCol="0">
            <a:noAutofit/>
          </a:bodyPr>
          <a:lstStyle/>
          <a:p>
            <a:pPr>
              <a:lnSpc>
                <a:spcPct val="90000"/>
              </a:lnSpc>
            </a:pPr>
            <a:r>
              <a:rPr lang="en-US" dirty="0" smtClean="0"/>
              <a:t>Master Roles</a:t>
            </a:r>
          </a:p>
        </p:txBody>
      </p:sp>
      <p:cxnSp>
        <p:nvCxnSpPr>
          <p:cNvPr id="41" name="Curved Connector 40"/>
          <p:cNvCxnSpPr/>
          <p:nvPr/>
        </p:nvCxnSpPr>
        <p:spPr bwMode="auto">
          <a:xfrm rot="16200000" flipV="1">
            <a:off x="5954952" y="3720859"/>
            <a:ext cx="1554032" cy="665513"/>
          </a:xfrm>
          <a:prstGeom prst="curvedConnector4">
            <a:avLst>
              <a:gd name="adj1" fmla="val 44403"/>
              <a:gd name="adj2" fmla="val 156420"/>
            </a:avLst>
          </a:prstGeom>
          <a:solidFill>
            <a:srgbClr val="0095D3"/>
          </a:solidFill>
          <a:ln w="28575" cap="flat" cmpd="sng" algn="ctr">
            <a:solidFill>
              <a:srgbClr val="FF0000"/>
            </a:solidFill>
            <a:prstDash val="solid"/>
            <a:round/>
            <a:headEnd type="none" w="med" len="med"/>
            <a:tailEnd type="arrow"/>
          </a:ln>
          <a:effectLst/>
        </p:spPr>
      </p:cxnSp>
    </p:spTree>
    <p:custDataLst>
      <p:tags r:id="rId1"/>
    </p:custDataLst>
    <p:extLst>
      <p:ext uri="{BB962C8B-B14F-4D97-AF65-F5344CB8AC3E}">
        <p14:creationId xmlns:p14="http://schemas.microsoft.com/office/powerpoint/2010/main" val="3597498011"/>
      </p:ext>
    </p:extLst>
  </p:cSld>
  <p:clrMapOvr>
    <a:masterClrMapping/>
  </p:clrMapOvr>
  <mc:AlternateContent xmlns:mc="http://schemas.openxmlformats.org/markup-compatibility/2006" xmlns:p14="http://schemas.microsoft.com/office/powerpoint/2010/main">
    <mc:Choice Requires="p14">
      <p:transition p14:dur="10" advTm="62613">
        <p:fade/>
      </p:transition>
    </mc:Choice>
    <mc:Fallback xmlns="">
      <p:transition advTm="62613">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utoShape 12"/>
          <p:cNvSpPr>
            <a:spLocks/>
          </p:cNvSpPr>
          <p:nvPr/>
        </p:nvSpPr>
        <p:spPr bwMode="auto">
          <a:xfrm>
            <a:off x="3637133" y="1931205"/>
            <a:ext cx="2150120" cy="4070932"/>
          </a:xfrm>
          <a:prstGeom prst="roundRect">
            <a:avLst>
              <a:gd name="adj" fmla="val 6801"/>
            </a:avLst>
          </a:prstGeom>
          <a:solidFill>
            <a:schemeClr val="accent4">
              <a:lumMod val="40000"/>
              <a:lumOff val="60000"/>
              <a:alpha val="52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400" dirty="0" smtClean="0">
                <a:latin typeface="Calibri Bold" charset="0"/>
                <a:ea typeface="ＭＳ Ｐゴシック" charset="0"/>
                <a:cs typeface="Calibri Bold" charset="0"/>
                <a:sym typeface="Calibri Bold" charset="0"/>
              </a:rPr>
              <a:t>Worker Node 1</a:t>
            </a:r>
            <a:endParaRPr lang="en-US" dirty="0"/>
          </a:p>
        </p:txBody>
      </p:sp>
      <p:sp>
        <p:nvSpPr>
          <p:cNvPr id="73" name="AutoShape 12"/>
          <p:cNvSpPr>
            <a:spLocks/>
          </p:cNvSpPr>
          <p:nvPr/>
        </p:nvSpPr>
        <p:spPr bwMode="auto">
          <a:xfrm>
            <a:off x="5992026" y="1931205"/>
            <a:ext cx="2150120" cy="4070932"/>
          </a:xfrm>
          <a:prstGeom prst="roundRect">
            <a:avLst>
              <a:gd name="adj" fmla="val 6801"/>
            </a:avLst>
          </a:prstGeom>
          <a:solidFill>
            <a:schemeClr val="accent4">
              <a:lumMod val="40000"/>
              <a:lumOff val="60000"/>
              <a:alpha val="52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400" dirty="0" smtClean="0">
                <a:latin typeface="Calibri Bold" charset="0"/>
                <a:ea typeface="ＭＳ Ｐゴシック" charset="0"/>
                <a:cs typeface="Calibri Bold" charset="0"/>
                <a:sym typeface="Calibri Bold" charset="0"/>
              </a:rPr>
              <a:t>Worker Node 2</a:t>
            </a:r>
            <a:endParaRPr lang="en-US" dirty="0"/>
          </a:p>
        </p:txBody>
      </p:sp>
      <p:sp>
        <p:nvSpPr>
          <p:cNvPr id="71" name="AutoShape 12"/>
          <p:cNvSpPr>
            <a:spLocks/>
          </p:cNvSpPr>
          <p:nvPr/>
        </p:nvSpPr>
        <p:spPr bwMode="auto">
          <a:xfrm>
            <a:off x="8398112" y="1931203"/>
            <a:ext cx="2150120" cy="4070932"/>
          </a:xfrm>
          <a:prstGeom prst="roundRect">
            <a:avLst>
              <a:gd name="adj" fmla="val 6801"/>
            </a:avLst>
          </a:prstGeom>
          <a:solidFill>
            <a:schemeClr val="accent4">
              <a:lumMod val="40000"/>
              <a:lumOff val="60000"/>
              <a:alpha val="52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400" smtClean="0">
                <a:latin typeface="Calibri Bold" charset="0"/>
                <a:ea typeface="ＭＳ Ｐゴシック" charset="0"/>
                <a:cs typeface="Calibri Bold" charset="0"/>
                <a:sym typeface="Calibri Bold" charset="0"/>
              </a:rPr>
              <a:t>Worker </a:t>
            </a:r>
            <a:r>
              <a:rPr lang="en-US" sz="1400" dirty="0" smtClean="0">
                <a:latin typeface="Calibri Bold" charset="0"/>
                <a:ea typeface="ＭＳ Ｐゴシック" charset="0"/>
                <a:cs typeface="Calibri Bold" charset="0"/>
                <a:sym typeface="Calibri Bold" charset="0"/>
              </a:rPr>
              <a:t>Node 3</a:t>
            </a:r>
            <a:endParaRPr lang="en-US" dirty="0"/>
          </a:p>
        </p:txBody>
      </p:sp>
      <p:sp>
        <p:nvSpPr>
          <p:cNvPr id="29" name="AutoShape 12"/>
          <p:cNvSpPr>
            <a:spLocks/>
          </p:cNvSpPr>
          <p:nvPr/>
        </p:nvSpPr>
        <p:spPr bwMode="auto">
          <a:xfrm>
            <a:off x="3639541" y="4753729"/>
            <a:ext cx="7026872" cy="499264"/>
          </a:xfrm>
          <a:prstGeom prst="roundRect">
            <a:avLst>
              <a:gd name="adj" fmla="val 6801"/>
            </a:avLst>
          </a:prstGeom>
          <a:solidFill>
            <a:schemeClr val="accent6">
              <a:lumMod val="40000"/>
              <a:lumOff val="60000"/>
              <a:alpha val="24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endParaRPr lang="en-US" dirty="0"/>
          </a:p>
        </p:txBody>
      </p:sp>
      <p:sp>
        <p:nvSpPr>
          <p:cNvPr id="2" name="Title 1"/>
          <p:cNvSpPr>
            <a:spLocks noGrp="1"/>
          </p:cNvSpPr>
          <p:nvPr>
            <p:ph type="title"/>
          </p:nvPr>
        </p:nvSpPr>
        <p:spPr>
          <a:xfrm>
            <a:off x="357746" y="381000"/>
            <a:ext cx="11575722" cy="609601"/>
          </a:xfrm>
        </p:spPr>
        <p:txBody>
          <a:bodyPr>
            <a:noAutofit/>
          </a:bodyPr>
          <a:lstStyle/>
          <a:p>
            <a:r>
              <a:rPr lang="en-US" sz="2800" dirty="0" smtClean="0"/>
              <a:t>Spark </a:t>
            </a:r>
            <a:r>
              <a:rPr lang="en-US" sz="2800" dirty="0" smtClean="0"/>
              <a:t>Architecture </a:t>
            </a:r>
            <a:r>
              <a:rPr lang="en-US" sz="2800" dirty="0" smtClean="0"/>
              <a:t> - on YARN</a:t>
            </a:r>
            <a:r>
              <a:rPr lang="en-US" sz="2800" dirty="0" smtClean="0"/>
              <a:t/>
            </a:r>
            <a:br>
              <a:rPr lang="en-US" sz="2800" dirty="0" smtClean="0"/>
            </a:br>
            <a:endParaRPr lang="en-US" sz="2000" dirty="0"/>
          </a:p>
        </p:txBody>
      </p:sp>
      <p:sp>
        <p:nvSpPr>
          <p:cNvPr id="4" name="Connector 23"/>
          <p:cNvSpPr/>
          <p:nvPr/>
        </p:nvSpPr>
        <p:spPr bwMode="auto">
          <a:xfrm>
            <a:off x="4790902" y="1163766"/>
            <a:ext cx="2387078" cy="499265"/>
          </a:xfrm>
          <a:prstGeom prst="roundRect">
            <a:avLst>
              <a:gd name="adj" fmla="val 9558"/>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chemeClr val="tx1"/>
                </a:solidFill>
              </a:rPr>
              <a:t>Driver</a:t>
            </a:r>
            <a:endParaRPr lang="en-US" sz="1600" b="1" dirty="0">
              <a:solidFill>
                <a:schemeClr val="tx1"/>
              </a:solidFill>
            </a:endParaRPr>
          </a:p>
        </p:txBody>
      </p:sp>
      <p:sp>
        <p:nvSpPr>
          <p:cNvPr id="5" name="Connector 23"/>
          <p:cNvSpPr/>
          <p:nvPr/>
        </p:nvSpPr>
        <p:spPr bwMode="auto">
          <a:xfrm>
            <a:off x="1358064" y="1234811"/>
            <a:ext cx="1117308" cy="364055"/>
          </a:xfrm>
          <a:prstGeom prst="roundRect">
            <a:avLst>
              <a:gd name="adj" fmla="val 9558"/>
            </a:avLst>
          </a:prstGeom>
          <a:gradFill flip="none" rotWithShape="1">
            <a:gsLst>
              <a:gs pos="99000">
                <a:schemeClr val="accent5">
                  <a:lumMod val="40000"/>
                  <a:lumOff val="60000"/>
                </a:schemeClr>
              </a:gs>
              <a:gs pos="0">
                <a:schemeClr val="accent5">
                  <a:lumMod val="60000"/>
                  <a:lumOff val="40000"/>
                </a:schemeClr>
              </a:gs>
            </a:gsLst>
            <a:lin ang="16200000" scaled="0"/>
            <a:tileRect/>
          </a:gradFill>
          <a:ln w="12700">
            <a:solidFill>
              <a:schemeClr val="accent5">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chemeClr val="tx1">
                    <a:lumMod val="90000"/>
                    <a:lumOff val="10000"/>
                  </a:schemeClr>
                </a:solidFill>
              </a:rPr>
              <a:t>Job</a:t>
            </a:r>
            <a:endParaRPr lang="en-US" sz="1600" b="1" dirty="0">
              <a:solidFill>
                <a:schemeClr val="tx1">
                  <a:lumMod val="90000"/>
                  <a:lumOff val="10000"/>
                </a:schemeClr>
              </a:solidFill>
            </a:endParaRPr>
          </a:p>
        </p:txBody>
      </p:sp>
      <p:sp>
        <p:nvSpPr>
          <p:cNvPr id="6" name="Connector 23"/>
          <p:cNvSpPr/>
          <p:nvPr/>
        </p:nvSpPr>
        <p:spPr bwMode="auto">
          <a:xfrm>
            <a:off x="3790713" y="4132437"/>
            <a:ext cx="1842960" cy="487121"/>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err="1" smtClean="0">
                <a:solidFill>
                  <a:schemeClr val="tx1">
                    <a:lumMod val="75000"/>
                    <a:lumOff val="25000"/>
                  </a:schemeClr>
                </a:solidFill>
              </a:rPr>
              <a:t>Datanode</a:t>
            </a:r>
            <a:endParaRPr lang="en-US" sz="1600" b="1" dirty="0">
              <a:solidFill>
                <a:schemeClr val="tx1">
                  <a:lumMod val="75000"/>
                  <a:lumOff val="25000"/>
                </a:schemeClr>
              </a:solidFill>
            </a:endParaRPr>
          </a:p>
        </p:txBody>
      </p:sp>
      <p:sp>
        <p:nvSpPr>
          <p:cNvPr id="7" name="AutoShape 12"/>
          <p:cNvSpPr>
            <a:spLocks/>
          </p:cNvSpPr>
          <p:nvPr/>
        </p:nvSpPr>
        <p:spPr bwMode="auto">
          <a:xfrm>
            <a:off x="3790713" y="2352362"/>
            <a:ext cx="1842960" cy="1614311"/>
          </a:xfrm>
          <a:prstGeom prst="roundRect">
            <a:avLst>
              <a:gd name="adj" fmla="val 6801"/>
            </a:avLst>
          </a:prstGeom>
          <a:solidFill>
            <a:schemeClr val="accent1">
              <a:lumMod val="75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600" dirty="0" smtClean="0">
                <a:solidFill>
                  <a:srgbClr val="F2F2F2"/>
                </a:solidFill>
                <a:latin typeface="Calibri Bold" charset="0"/>
                <a:ea typeface="ＭＳ Ｐゴシック" charset="0"/>
                <a:cs typeface="Calibri Bold" charset="0"/>
                <a:sym typeface="Calibri Bold" charset="0"/>
              </a:rPr>
              <a:t>Executor</a:t>
            </a:r>
          </a:p>
        </p:txBody>
      </p:sp>
      <p:sp>
        <p:nvSpPr>
          <p:cNvPr id="9" name="AutoShape 12"/>
          <p:cNvSpPr>
            <a:spLocks/>
          </p:cNvSpPr>
          <p:nvPr/>
        </p:nvSpPr>
        <p:spPr bwMode="auto">
          <a:xfrm>
            <a:off x="4046683" y="3116073"/>
            <a:ext cx="1279833" cy="347944"/>
          </a:xfrm>
          <a:prstGeom prst="roundRect">
            <a:avLst>
              <a:gd name="adj" fmla="val 6801"/>
            </a:avLst>
          </a:prstGeom>
          <a:solidFill>
            <a:srgbClr val="FF66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600" dirty="0" err="1" smtClean="0">
                <a:solidFill>
                  <a:schemeClr val="tx1"/>
                </a:solidFill>
                <a:latin typeface="Calibri Bold" charset="0"/>
                <a:ea typeface="ＭＳ Ｐゴシック" charset="0"/>
                <a:cs typeface="Calibri Bold" charset="0"/>
                <a:sym typeface="Calibri Bold" charset="0"/>
              </a:rPr>
              <a:t>AppMaster</a:t>
            </a:r>
            <a:r>
              <a:rPr lang="en-US" sz="1600" dirty="0" smtClean="0">
                <a:solidFill>
                  <a:schemeClr val="tx1"/>
                </a:solidFill>
                <a:latin typeface="Calibri Bold" charset="0"/>
                <a:ea typeface="ＭＳ Ｐゴシック" charset="0"/>
                <a:cs typeface="Calibri Bold" charset="0"/>
                <a:sym typeface="Calibri Bold" charset="0"/>
              </a:rPr>
              <a:t> - 1</a:t>
            </a:r>
            <a:endParaRPr lang="en-US" sz="2000" dirty="0"/>
          </a:p>
        </p:txBody>
      </p:sp>
      <p:sp>
        <p:nvSpPr>
          <p:cNvPr id="13" name="AutoShape 12"/>
          <p:cNvSpPr>
            <a:spLocks/>
          </p:cNvSpPr>
          <p:nvPr/>
        </p:nvSpPr>
        <p:spPr bwMode="auto">
          <a:xfrm>
            <a:off x="6145606" y="2352362"/>
            <a:ext cx="1842960" cy="1614311"/>
          </a:xfrm>
          <a:prstGeom prst="roundRect">
            <a:avLst>
              <a:gd name="adj" fmla="val 6801"/>
            </a:avLst>
          </a:prstGeom>
          <a:solidFill>
            <a:schemeClr val="accent1">
              <a:lumMod val="75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600" dirty="0" smtClean="0">
                <a:solidFill>
                  <a:srgbClr val="F2F2F2"/>
                </a:solidFill>
                <a:latin typeface="Calibri Bold" charset="0"/>
                <a:ea typeface="ＭＳ Ｐゴシック" charset="0"/>
                <a:cs typeface="Calibri Bold" charset="0"/>
                <a:sym typeface="Calibri Bold" charset="0"/>
              </a:rPr>
              <a:t>Executor</a:t>
            </a:r>
            <a:endParaRPr lang="en-US" sz="1600" dirty="0">
              <a:solidFill>
                <a:srgbClr val="F2F2F2"/>
              </a:solidFill>
              <a:latin typeface="Calibri Bold" charset="0"/>
              <a:ea typeface="ＭＳ Ｐゴシック" charset="0"/>
              <a:cs typeface="Calibri Bold" charset="0"/>
              <a:sym typeface="Calibri Bold" charset="0"/>
            </a:endParaRPr>
          </a:p>
        </p:txBody>
      </p:sp>
      <p:sp>
        <p:nvSpPr>
          <p:cNvPr id="14" name="AutoShape 12"/>
          <p:cNvSpPr>
            <a:spLocks/>
          </p:cNvSpPr>
          <p:nvPr/>
        </p:nvSpPr>
        <p:spPr bwMode="auto">
          <a:xfrm>
            <a:off x="8551692" y="2352362"/>
            <a:ext cx="1842960" cy="1614311"/>
          </a:xfrm>
          <a:prstGeom prst="roundRect">
            <a:avLst>
              <a:gd name="adj" fmla="val 6801"/>
            </a:avLst>
          </a:prstGeom>
          <a:solidFill>
            <a:schemeClr val="accent1">
              <a:lumMod val="75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600" dirty="0" smtClean="0">
                <a:solidFill>
                  <a:srgbClr val="F2F2F2"/>
                </a:solidFill>
                <a:latin typeface="Calibri Bold" charset="0"/>
                <a:ea typeface="ＭＳ Ｐゴシック" charset="0"/>
                <a:cs typeface="Calibri Bold" charset="0"/>
                <a:sym typeface="Calibri Bold" charset="0"/>
              </a:rPr>
              <a:t>Executor</a:t>
            </a:r>
            <a:endParaRPr lang="en-US" sz="1600" dirty="0">
              <a:solidFill>
                <a:srgbClr val="F2F2F2"/>
              </a:solidFill>
              <a:latin typeface="Calibri Bold" charset="0"/>
              <a:ea typeface="ＭＳ Ｐゴシック" charset="0"/>
              <a:cs typeface="Calibri Bold" charset="0"/>
              <a:sym typeface="Calibri Bold" charset="0"/>
            </a:endParaRPr>
          </a:p>
        </p:txBody>
      </p:sp>
      <p:sp>
        <p:nvSpPr>
          <p:cNvPr id="15" name="Connector 23"/>
          <p:cNvSpPr/>
          <p:nvPr/>
        </p:nvSpPr>
        <p:spPr bwMode="auto">
          <a:xfrm>
            <a:off x="6145606" y="4132437"/>
            <a:ext cx="1842960" cy="487121"/>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err="1" smtClean="0">
                <a:solidFill>
                  <a:schemeClr val="tx1">
                    <a:lumMod val="75000"/>
                    <a:lumOff val="25000"/>
                  </a:schemeClr>
                </a:solidFill>
              </a:rPr>
              <a:t>Datanode</a:t>
            </a:r>
            <a:endParaRPr lang="en-US" sz="1600" b="1" dirty="0">
              <a:solidFill>
                <a:schemeClr val="tx1">
                  <a:lumMod val="75000"/>
                  <a:lumOff val="25000"/>
                </a:schemeClr>
              </a:solidFill>
            </a:endParaRPr>
          </a:p>
        </p:txBody>
      </p:sp>
      <p:sp>
        <p:nvSpPr>
          <p:cNvPr id="16" name="Connector 23"/>
          <p:cNvSpPr/>
          <p:nvPr/>
        </p:nvSpPr>
        <p:spPr bwMode="auto">
          <a:xfrm>
            <a:off x="8551692" y="4132437"/>
            <a:ext cx="1842960" cy="487121"/>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err="1" smtClean="0">
                <a:solidFill>
                  <a:schemeClr val="tx1">
                    <a:lumMod val="75000"/>
                    <a:lumOff val="25000"/>
                  </a:schemeClr>
                </a:solidFill>
              </a:rPr>
              <a:t>Datanode</a:t>
            </a:r>
            <a:endParaRPr lang="en-US" sz="1600" b="1" dirty="0">
              <a:solidFill>
                <a:schemeClr val="tx1">
                  <a:lumMod val="75000"/>
                  <a:lumOff val="25000"/>
                </a:schemeClr>
              </a:solidFill>
            </a:endParaRPr>
          </a:p>
        </p:txBody>
      </p:sp>
      <p:pic>
        <p:nvPicPr>
          <p:cNvPr id="19" name="Picture 14" descr="ICON_Storage_3up_Q408.png"/>
          <p:cNvPicPr>
            <a:picLocks noChangeAspect="1"/>
          </p:cNvPicPr>
          <p:nvPr/>
        </p:nvPicPr>
        <p:blipFill>
          <a:blip r:embed="rId4" cstate="print"/>
          <a:srcRect/>
          <a:stretch>
            <a:fillRect/>
          </a:stretch>
        </p:blipFill>
        <p:spPr bwMode="auto">
          <a:xfrm>
            <a:off x="4353843" y="5335005"/>
            <a:ext cx="898207" cy="602877"/>
          </a:xfrm>
          <a:prstGeom prst="rect">
            <a:avLst/>
          </a:prstGeom>
          <a:noFill/>
          <a:ln w="9525">
            <a:noFill/>
            <a:miter lim="800000"/>
            <a:headEnd/>
            <a:tailEnd/>
          </a:ln>
        </p:spPr>
      </p:pic>
      <p:pic>
        <p:nvPicPr>
          <p:cNvPr id="23" name="Picture 14" descr="ICON_Storage_3up_Q408.png"/>
          <p:cNvPicPr>
            <a:picLocks noChangeAspect="1"/>
          </p:cNvPicPr>
          <p:nvPr/>
        </p:nvPicPr>
        <p:blipFill>
          <a:blip r:embed="rId4" cstate="print"/>
          <a:srcRect/>
          <a:stretch>
            <a:fillRect/>
          </a:stretch>
        </p:blipFill>
        <p:spPr bwMode="auto">
          <a:xfrm>
            <a:off x="6708736" y="5335005"/>
            <a:ext cx="898207" cy="602877"/>
          </a:xfrm>
          <a:prstGeom prst="rect">
            <a:avLst/>
          </a:prstGeom>
          <a:noFill/>
          <a:ln w="9525">
            <a:noFill/>
            <a:miter lim="800000"/>
            <a:headEnd/>
            <a:tailEnd/>
          </a:ln>
        </p:spPr>
      </p:pic>
      <p:pic>
        <p:nvPicPr>
          <p:cNvPr id="24" name="Picture 14" descr="ICON_Storage_3up_Q408.png"/>
          <p:cNvPicPr>
            <a:picLocks noChangeAspect="1"/>
          </p:cNvPicPr>
          <p:nvPr/>
        </p:nvPicPr>
        <p:blipFill>
          <a:blip r:embed="rId4" cstate="print"/>
          <a:srcRect/>
          <a:stretch>
            <a:fillRect/>
          </a:stretch>
        </p:blipFill>
        <p:spPr bwMode="auto">
          <a:xfrm>
            <a:off x="9114823" y="5335005"/>
            <a:ext cx="898207" cy="602877"/>
          </a:xfrm>
          <a:prstGeom prst="rect">
            <a:avLst/>
          </a:prstGeom>
          <a:noFill/>
          <a:ln w="9525">
            <a:noFill/>
            <a:miter lim="800000"/>
            <a:headEnd/>
            <a:tailEnd/>
          </a:ln>
        </p:spPr>
      </p:pic>
      <p:sp>
        <p:nvSpPr>
          <p:cNvPr id="25" name="AutoShape 12"/>
          <p:cNvSpPr>
            <a:spLocks/>
          </p:cNvSpPr>
          <p:nvPr/>
        </p:nvSpPr>
        <p:spPr bwMode="auto">
          <a:xfrm>
            <a:off x="3790714" y="4844078"/>
            <a:ext cx="1842960" cy="313148"/>
          </a:xfrm>
          <a:prstGeom prst="roundRect">
            <a:avLst>
              <a:gd name="adj" fmla="val 6801"/>
            </a:avLst>
          </a:prstGeom>
          <a:solidFill>
            <a:schemeClr val="accent6">
              <a:lumMod val="40000"/>
              <a:lumOff val="60000"/>
              <a:alpha val="73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200" dirty="0" smtClean="0">
                <a:latin typeface="Calibri Bold" charset="0"/>
                <a:ea typeface="ＭＳ Ｐゴシック" charset="0"/>
                <a:cs typeface="Calibri Bold" charset="0"/>
                <a:sym typeface="Calibri Bold" charset="0"/>
              </a:rPr>
              <a:t>Block 1 – 64MB</a:t>
            </a:r>
            <a:endParaRPr lang="en-US" sz="1600" dirty="0"/>
          </a:p>
        </p:txBody>
      </p:sp>
      <p:sp>
        <p:nvSpPr>
          <p:cNvPr id="26" name="AutoShape 12"/>
          <p:cNvSpPr>
            <a:spLocks/>
          </p:cNvSpPr>
          <p:nvPr/>
        </p:nvSpPr>
        <p:spPr bwMode="auto">
          <a:xfrm>
            <a:off x="6145607" y="4844078"/>
            <a:ext cx="1842960" cy="313148"/>
          </a:xfrm>
          <a:prstGeom prst="roundRect">
            <a:avLst>
              <a:gd name="adj" fmla="val 6801"/>
            </a:avLst>
          </a:prstGeom>
          <a:solidFill>
            <a:schemeClr val="accent6">
              <a:lumMod val="40000"/>
              <a:lumOff val="60000"/>
              <a:alpha val="73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200" dirty="0" smtClean="0">
                <a:latin typeface="Calibri Bold" charset="0"/>
                <a:ea typeface="ＭＳ Ｐゴシック" charset="0"/>
                <a:cs typeface="Calibri Bold" charset="0"/>
                <a:sym typeface="Calibri Bold" charset="0"/>
              </a:rPr>
              <a:t>Block 2 – 64MB</a:t>
            </a:r>
            <a:endParaRPr lang="en-US" sz="1600" dirty="0"/>
          </a:p>
        </p:txBody>
      </p:sp>
      <p:sp>
        <p:nvSpPr>
          <p:cNvPr id="27" name="AutoShape 12"/>
          <p:cNvSpPr>
            <a:spLocks/>
          </p:cNvSpPr>
          <p:nvPr/>
        </p:nvSpPr>
        <p:spPr bwMode="auto">
          <a:xfrm>
            <a:off x="8551692" y="4844078"/>
            <a:ext cx="1842960" cy="313148"/>
          </a:xfrm>
          <a:prstGeom prst="roundRect">
            <a:avLst>
              <a:gd name="adj" fmla="val 6801"/>
            </a:avLst>
          </a:prstGeom>
          <a:solidFill>
            <a:schemeClr val="accent6">
              <a:lumMod val="40000"/>
              <a:lumOff val="60000"/>
              <a:alpha val="73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200" dirty="0" smtClean="0">
                <a:latin typeface="Calibri Bold" charset="0"/>
                <a:ea typeface="ＭＳ Ｐゴシック" charset="0"/>
                <a:cs typeface="Calibri Bold" charset="0"/>
                <a:sym typeface="Calibri Bold" charset="0"/>
              </a:rPr>
              <a:t>Block 3 – 64MB</a:t>
            </a:r>
            <a:endParaRPr lang="en-US" sz="1600" dirty="0"/>
          </a:p>
        </p:txBody>
      </p:sp>
      <p:sp>
        <p:nvSpPr>
          <p:cNvPr id="30" name="AutoShape 12"/>
          <p:cNvSpPr>
            <a:spLocks/>
          </p:cNvSpPr>
          <p:nvPr/>
        </p:nvSpPr>
        <p:spPr bwMode="auto">
          <a:xfrm>
            <a:off x="6452769" y="3116073"/>
            <a:ext cx="1279833" cy="347944"/>
          </a:xfrm>
          <a:prstGeom prst="roundRect">
            <a:avLst>
              <a:gd name="adj" fmla="val 6801"/>
            </a:avLst>
          </a:prstGeom>
          <a:solidFill>
            <a:srgbClr val="FF66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600" dirty="0" smtClean="0">
                <a:solidFill>
                  <a:schemeClr val="tx1"/>
                </a:solidFill>
                <a:latin typeface="Calibri Bold" charset="0"/>
                <a:ea typeface="ＭＳ Ｐゴシック" charset="0"/>
                <a:cs typeface="Calibri Bold" charset="0"/>
                <a:sym typeface="Calibri Bold" charset="0"/>
              </a:rPr>
              <a:t>Container - 2</a:t>
            </a:r>
            <a:endParaRPr lang="en-US" sz="2000" dirty="0"/>
          </a:p>
        </p:txBody>
      </p:sp>
      <p:sp>
        <p:nvSpPr>
          <p:cNvPr id="31" name="AutoShape 12"/>
          <p:cNvSpPr>
            <a:spLocks/>
          </p:cNvSpPr>
          <p:nvPr/>
        </p:nvSpPr>
        <p:spPr bwMode="auto">
          <a:xfrm>
            <a:off x="8837612" y="3124200"/>
            <a:ext cx="1279833" cy="347944"/>
          </a:xfrm>
          <a:prstGeom prst="roundRect">
            <a:avLst>
              <a:gd name="adj" fmla="val 6801"/>
            </a:avLst>
          </a:prstGeom>
          <a:solidFill>
            <a:srgbClr val="FF66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600" dirty="0" smtClean="0">
                <a:solidFill>
                  <a:schemeClr val="tx1"/>
                </a:solidFill>
                <a:latin typeface="Calibri Bold" charset="0"/>
                <a:ea typeface="ＭＳ Ｐゴシック" charset="0"/>
                <a:cs typeface="Calibri Bold" charset="0"/>
                <a:sym typeface="Calibri Bold" charset="0"/>
              </a:rPr>
              <a:t>Container - 3</a:t>
            </a:r>
            <a:endParaRPr lang="en-US" sz="2000" dirty="0"/>
          </a:p>
        </p:txBody>
      </p:sp>
      <p:cxnSp>
        <p:nvCxnSpPr>
          <p:cNvPr id="33" name="Curved Connector 32"/>
          <p:cNvCxnSpPr>
            <a:stCxn id="4" idx="2"/>
            <a:endCxn id="9" idx="0"/>
          </p:cNvCxnSpPr>
          <p:nvPr/>
        </p:nvCxnSpPr>
        <p:spPr bwMode="auto">
          <a:xfrm rot="5400000">
            <a:off x="4608999" y="1740632"/>
            <a:ext cx="1453044" cy="1297842"/>
          </a:xfrm>
          <a:prstGeom prst="curvedConnector3">
            <a:avLst>
              <a:gd name="adj1" fmla="val 50000"/>
            </a:avLst>
          </a:prstGeom>
          <a:solidFill>
            <a:srgbClr val="0095D3"/>
          </a:solidFill>
          <a:ln w="28575" cap="flat" cmpd="sng" algn="ctr">
            <a:solidFill>
              <a:schemeClr val="tx1">
                <a:lumMod val="90000"/>
                <a:lumOff val="10000"/>
              </a:schemeClr>
            </a:solidFill>
            <a:prstDash val="solid"/>
            <a:round/>
            <a:headEnd type="arrow" w="med" len="med"/>
            <a:tailEnd type="arrow"/>
          </a:ln>
          <a:effectLst/>
        </p:spPr>
      </p:cxnSp>
      <p:cxnSp>
        <p:nvCxnSpPr>
          <p:cNvPr id="37" name="Curved Connector 36"/>
          <p:cNvCxnSpPr>
            <a:endCxn id="30" idx="1"/>
          </p:cNvCxnSpPr>
          <p:nvPr/>
        </p:nvCxnSpPr>
        <p:spPr bwMode="auto">
          <a:xfrm>
            <a:off x="5332412" y="3284728"/>
            <a:ext cx="1120357" cy="5317"/>
          </a:xfrm>
          <a:prstGeom prst="curvedConnector3">
            <a:avLst>
              <a:gd name="adj1" fmla="val 50000"/>
            </a:avLst>
          </a:prstGeom>
          <a:solidFill>
            <a:srgbClr val="0095D3"/>
          </a:solidFill>
          <a:ln w="28575" cap="flat" cmpd="sng" algn="ctr">
            <a:solidFill>
              <a:schemeClr val="tx2"/>
            </a:solidFill>
            <a:prstDash val="solid"/>
            <a:round/>
            <a:headEnd type="none" w="med" len="med"/>
            <a:tailEnd type="arrow"/>
          </a:ln>
          <a:effectLst/>
        </p:spPr>
      </p:cxnSp>
      <p:cxnSp>
        <p:nvCxnSpPr>
          <p:cNvPr id="49" name="Curved Connector 48"/>
          <p:cNvCxnSpPr>
            <a:stCxn id="5" idx="3"/>
            <a:endCxn id="4" idx="1"/>
          </p:cNvCxnSpPr>
          <p:nvPr/>
        </p:nvCxnSpPr>
        <p:spPr bwMode="auto">
          <a:xfrm flipV="1">
            <a:off x="2475370" y="1413397"/>
            <a:ext cx="2315530" cy="3440"/>
          </a:xfrm>
          <a:prstGeom prst="curvedConnector3">
            <a:avLst>
              <a:gd name="adj1" fmla="val 50000"/>
            </a:avLst>
          </a:prstGeom>
          <a:solidFill>
            <a:srgbClr val="0095D3"/>
          </a:solidFill>
          <a:ln w="28575" cap="flat" cmpd="sng" algn="ctr">
            <a:solidFill>
              <a:schemeClr val="tx1"/>
            </a:solidFill>
            <a:prstDash val="solid"/>
            <a:round/>
            <a:headEnd type="none" w="med" len="med"/>
            <a:tailEnd type="arrow"/>
          </a:ln>
          <a:effectLst/>
        </p:spPr>
      </p:cxnSp>
      <p:cxnSp>
        <p:nvCxnSpPr>
          <p:cNvPr id="59" name="Curved Connector 58"/>
          <p:cNvCxnSpPr>
            <a:stCxn id="25" idx="0"/>
            <a:endCxn id="9" idx="1"/>
          </p:cNvCxnSpPr>
          <p:nvPr/>
        </p:nvCxnSpPr>
        <p:spPr bwMode="auto">
          <a:xfrm rot="16200000" flipV="1">
            <a:off x="3602422" y="3734305"/>
            <a:ext cx="1554032" cy="665513"/>
          </a:xfrm>
          <a:prstGeom prst="curvedConnector4">
            <a:avLst>
              <a:gd name="adj1" fmla="val 44403"/>
              <a:gd name="adj2" fmla="val 184249"/>
            </a:avLst>
          </a:prstGeom>
          <a:solidFill>
            <a:srgbClr val="0095D3"/>
          </a:solidFill>
          <a:ln w="28575" cap="flat" cmpd="sng" algn="ctr">
            <a:solidFill>
              <a:srgbClr val="FF0000"/>
            </a:solidFill>
            <a:prstDash val="solid"/>
            <a:round/>
            <a:headEnd type="none" w="med" len="med"/>
            <a:tailEnd type="arrow"/>
          </a:ln>
          <a:effectLst/>
        </p:spPr>
      </p:cxnSp>
      <p:cxnSp>
        <p:nvCxnSpPr>
          <p:cNvPr id="67" name="Curved Connector 66"/>
          <p:cNvCxnSpPr>
            <a:stCxn id="27" idx="0"/>
            <a:endCxn id="31" idx="1"/>
          </p:cNvCxnSpPr>
          <p:nvPr/>
        </p:nvCxnSpPr>
        <p:spPr bwMode="auto">
          <a:xfrm rot="16200000" flipV="1">
            <a:off x="8382439" y="3753345"/>
            <a:ext cx="1545906" cy="635560"/>
          </a:xfrm>
          <a:prstGeom prst="curvedConnector4">
            <a:avLst>
              <a:gd name="adj1" fmla="val 44373"/>
              <a:gd name="adj2" fmla="val 180955"/>
            </a:avLst>
          </a:prstGeom>
          <a:solidFill>
            <a:srgbClr val="0095D3"/>
          </a:solidFill>
          <a:ln w="28575" cap="flat" cmpd="sng" algn="ctr">
            <a:solidFill>
              <a:srgbClr val="FF0000"/>
            </a:solidFill>
            <a:prstDash val="solid"/>
            <a:round/>
            <a:headEnd type="none" w="med" len="med"/>
            <a:tailEnd type="arrow"/>
          </a:ln>
          <a:effectLst/>
        </p:spPr>
      </p:cxnSp>
      <p:cxnSp>
        <p:nvCxnSpPr>
          <p:cNvPr id="18" name="Straight Arrow Connector 17"/>
          <p:cNvCxnSpPr>
            <a:stCxn id="4" idx="3"/>
            <a:endCxn id="40" idx="1"/>
          </p:cNvCxnSpPr>
          <p:nvPr/>
        </p:nvCxnSpPr>
        <p:spPr bwMode="auto">
          <a:xfrm flipV="1">
            <a:off x="7177980" y="1409490"/>
            <a:ext cx="1436254" cy="3908"/>
          </a:xfrm>
          <a:prstGeom prst="straightConnector1">
            <a:avLst/>
          </a:prstGeom>
          <a:solidFill>
            <a:srgbClr val="0095D3"/>
          </a:solidFill>
          <a:ln w="28575" cap="flat" cmpd="sng" algn="ctr">
            <a:solidFill>
              <a:schemeClr val="tx1"/>
            </a:solidFill>
            <a:prstDash val="dash"/>
            <a:round/>
            <a:headEnd type="arrow"/>
            <a:tailEnd type="arrow"/>
          </a:ln>
          <a:effectLst/>
        </p:spPr>
      </p:cxnSp>
      <p:cxnSp>
        <p:nvCxnSpPr>
          <p:cNvPr id="21" name="Straight Connector 20"/>
          <p:cNvCxnSpPr/>
          <p:nvPr/>
        </p:nvCxnSpPr>
        <p:spPr bwMode="auto">
          <a:xfrm>
            <a:off x="10834511" y="2930769"/>
            <a:ext cx="781335" cy="0"/>
          </a:xfrm>
          <a:prstGeom prst="line">
            <a:avLst/>
          </a:prstGeom>
          <a:solidFill>
            <a:srgbClr val="0095D3"/>
          </a:solidFill>
          <a:ln w="19050" cap="flat" cmpd="sng" algn="ctr">
            <a:solidFill>
              <a:schemeClr val="tx1"/>
            </a:solidFill>
            <a:prstDash val="sysDash"/>
            <a:round/>
            <a:headEnd type="none" w="med" len="med"/>
            <a:tailEnd type="none" w="med" len="med"/>
          </a:ln>
          <a:effectLst/>
        </p:spPr>
      </p:cxnSp>
      <p:sp>
        <p:nvSpPr>
          <p:cNvPr id="40" name="Connector 23"/>
          <p:cNvSpPr/>
          <p:nvPr/>
        </p:nvSpPr>
        <p:spPr bwMode="auto">
          <a:xfrm>
            <a:off x="8614234" y="1159858"/>
            <a:ext cx="2387078" cy="499265"/>
          </a:xfrm>
          <a:prstGeom prst="roundRect">
            <a:avLst>
              <a:gd name="adj" fmla="val 9558"/>
            </a:avLst>
          </a:prstGeom>
          <a:solidFill>
            <a:srgbClr val="B1D8FF"/>
          </a:solidFill>
          <a:ln w="12700">
            <a:solidFill>
              <a:srgbClr val="689739"/>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err="1" smtClean="0">
                <a:solidFill>
                  <a:schemeClr val="tx1"/>
                </a:solidFill>
              </a:rPr>
              <a:t>Namenode</a:t>
            </a:r>
            <a:endParaRPr lang="en-US" sz="1600" b="1" dirty="0">
              <a:solidFill>
                <a:schemeClr val="tx1"/>
              </a:solidFill>
            </a:endParaRPr>
          </a:p>
        </p:txBody>
      </p:sp>
    </p:spTree>
    <p:custDataLst>
      <p:tags r:id="rId1"/>
    </p:custDataLst>
    <p:extLst>
      <p:ext uri="{BB962C8B-B14F-4D97-AF65-F5344CB8AC3E}">
        <p14:creationId xmlns:p14="http://schemas.microsoft.com/office/powerpoint/2010/main" val="335965700"/>
      </p:ext>
    </p:extLst>
  </p:cSld>
  <p:clrMapOvr>
    <a:masterClrMapping/>
  </p:clrMapOvr>
  <mc:AlternateContent xmlns:mc="http://schemas.openxmlformats.org/markup-compatibility/2006" xmlns:p14="http://schemas.microsoft.com/office/powerpoint/2010/main">
    <mc:Choice Requires="p14">
      <p:transition p14:dur="10" advTm="62613">
        <p:fade/>
      </p:transition>
    </mc:Choice>
    <mc:Fallback xmlns="">
      <p:transition advTm="62613">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729" y="1676400"/>
            <a:ext cx="7313295" cy="1524000"/>
          </a:xfrm>
        </p:spPr>
        <p:txBody>
          <a:bodyPr/>
          <a:lstStyle/>
          <a:p>
            <a:r>
              <a:rPr lang="en-US" dirty="0" smtClean="0"/>
              <a:t>Performance</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149329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Workloads - Spark</a:t>
            </a:r>
            <a:endParaRPr lang="en-US" dirty="0"/>
          </a:p>
        </p:txBody>
      </p:sp>
      <p:sp>
        <p:nvSpPr>
          <p:cNvPr id="3" name="Content Placeholder 2"/>
          <p:cNvSpPr>
            <a:spLocks noGrp="1"/>
          </p:cNvSpPr>
          <p:nvPr>
            <p:ph idx="1"/>
          </p:nvPr>
        </p:nvSpPr>
        <p:spPr/>
        <p:txBody>
          <a:bodyPr/>
          <a:lstStyle/>
          <a:p>
            <a:r>
              <a:rPr lang="en-US" sz="2399" dirty="0"/>
              <a:t>Two standard analytic programs from the Spark </a:t>
            </a:r>
            <a:r>
              <a:rPr lang="en-US" sz="2399" dirty="0" err="1"/>
              <a:t>MLLib</a:t>
            </a:r>
            <a:r>
              <a:rPr lang="en-US" sz="2399" dirty="0"/>
              <a:t> (Machine Learning Library) </a:t>
            </a:r>
          </a:p>
          <a:p>
            <a:r>
              <a:rPr lang="en-US" sz="2399" dirty="0"/>
              <a:t>Driven using </a:t>
            </a:r>
            <a:r>
              <a:rPr lang="en-US" sz="2399" dirty="0" err="1"/>
              <a:t>SparkBench</a:t>
            </a:r>
            <a:r>
              <a:rPr lang="en-US" sz="2399" dirty="0"/>
              <a:t> (</a:t>
            </a:r>
            <a:r>
              <a:rPr lang="en-US" sz="2399" dirty="0">
                <a:hlinkClick r:id="rId3"/>
              </a:rPr>
              <a:t>https://github.com/SparkTC/spark-bench)</a:t>
            </a:r>
            <a:endParaRPr lang="en-US" sz="2399" dirty="0"/>
          </a:p>
          <a:p>
            <a:pPr lvl="1"/>
            <a:r>
              <a:rPr lang="en-US" sz="2000" dirty="0"/>
              <a:t>Support Vector Machine</a:t>
            </a:r>
            <a:endParaRPr lang="en-US" sz="2399" dirty="0"/>
          </a:p>
          <a:p>
            <a:pPr lvl="1"/>
            <a:r>
              <a:rPr lang="en-US" sz="2000" dirty="0"/>
              <a:t>Logistic Regression </a:t>
            </a:r>
            <a:endParaRPr lang="en-US" dirty="0" smtClean="0"/>
          </a:p>
          <a:p>
            <a:pPr lvl="3"/>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CONFIDENTIAL</a:t>
            </a:r>
            <a:endParaRPr lang="en-US"/>
          </a:p>
        </p:txBody>
      </p:sp>
      <p:sp>
        <p:nvSpPr>
          <p:cNvPr id="5" name="Slide Number Placeholder 4"/>
          <p:cNvSpPr>
            <a:spLocks noGrp="1"/>
          </p:cNvSpPr>
          <p:nvPr>
            <p:ph type="sldNum" sz="quarter" idx="12"/>
          </p:nvPr>
        </p:nvSpPr>
        <p:spPr/>
        <p:txBody>
          <a:bodyPr/>
          <a:lstStyle/>
          <a:p>
            <a:fld id="{6EA6D8CF-3CDE-4807-BCD2-C9F2B831AAA5}" type="slidenum">
              <a:rPr lang="en-US" smtClean="0"/>
              <a:t>9</a:t>
            </a:fld>
            <a:endParaRPr lang="en-US"/>
          </a:p>
        </p:txBody>
      </p:sp>
    </p:spTree>
    <p:extLst>
      <p:ext uri="{BB962C8B-B14F-4D97-AF65-F5344CB8AC3E}">
        <p14:creationId xmlns:p14="http://schemas.microsoft.com/office/powerpoint/2010/main" val="5749189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5.7|29.1"/>
</p:tagLst>
</file>

<file path=ppt/tags/tag3.xml><?xml version="1.0" encoding="utf-8"?>
<p:tagLst xmlns:a="http://schemas.openxmlformats.org/drawingml/2006/main" xmlns:r="http://schemas.openxmlformats.org/officeDocument/2006/relationships" xmlns:p="http://schemas.openxmlformats.org/presentationml/2006/main">
  <p:tag name="TIMING" val="|5.7|29.1"/>
</p:tagLst>
</file>

<file path=ppt/tags/tag4.xml><?xml version="1.0" encoding="utf-8"?>
<p:tagLst xmlns:a="http://schemas.openxmlformats.org/drawingml/2006/main" xmlns:r="http://schemas.openxmlformats.org/officeDocument/2006/relationships" xmlns:p="http://schemas.openxmlformats.org/presentationml/2006/main">
  <p:tag name="TIMING" val="|5.7|29.1"/>
</p:tagLst>
</file>

<file path=ppt/theme/theme1.xml><?xml version="1.0" encoding="utf-8"?>
<a:theme xmlns:a="http://schemas.openxmlformats.org/drawingml/2006/main" name="VMware_white_16x9">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custClrLst>
    <a:custClr name="PMS130">
      <a:srgbClr val="FDB813"/>
    </a:custClr>
    <a:custClr name="PMS144">
      <a:srgbClr val="F8981D"/>
    </a:custClr>
    <a:custClr name="PMS180">
      <a:srgbClr val="D9541E"/>
    </a:custClr>
    <a:custClr name="PMS1807">
      <a:srgbClr val="9E3039"/>
    </a:custClr>
    <a:custClr name="PMS195">
      <a:srgbClr val="820024"/>
    </a:custClr>
    <a:custClr name="PMS174">
      <a:srgbClr val="9A3B26"/>
    </a:custClr>
    <a:custClr name="PMS7519">
      <a:srgbClr val="574319"/>
    </a:custClr>
    <a:custClr name="PMS654">
      <a:srgbClr val="003D79"/>
    </a:custClr>
  </a:custClrLst>
</a:theme>
</file>

<file path=ppt/theme/theme2.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VMware_white_16x9</Template>
  <TotalTime>0</TotalTime>
  <Words>2204</Words>
  <Application>Microsoft Macintosh PowerPoint</Application>
  <PresentationFormat>Custom</PresentationFormat>
  <Paragraphs>395</Paragraphs>
  <Slides>27</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Calibri Bold</vt:lpstr>
      <vt:lpstr>ＭＳ Ｐゴシック</vt:lpstr>
      <vt:lpstr>Verdana</vt:lpstr>
      <vt:lpstr>Wingdings</vt:lpstr>
      <vt:lpstr>Arial</vt:lpstr>
      <vt:lpstr>VMware_white_16x9</vt:lpstr>
      <vt:lpstr>Virtualizing Big Data/Hadoop Workloads on vSphere</vt:lpstr>
      <vt:lpstr>Agenda</vt:lpstr>
      <vt:lpstr>Why Virtualize Hadoop?</vt:lpstr>
      <vt:lpstr>Use Cases : Virtualization of Big Data</vt:lpstr>
      <vt:lpstr>The Hadoop Architecture </vt:lpstr>
      <vt:lpstr>Hadoop – in Virtual Machines </vt:lpstr>
      <vt:lpstr>Spark Architecture  - on YARN </vt:lpstr>
      <vt:lpstr>Performance</vt:lpstr>
      <vt:lpstr>Workloads - Spark</vt:lpstr>
      <vt:lpstr>Spark Support Vector Machine Performance</vt:lpstr>
      <vt:lpstr>Results - Spark</vt:lpstr>
      <vt:lpstr>Virtualized Cluster</vt:lpstr>
      <vt:lpstr>TeraSort Suite Performance - 1, 3 and 10 TB</vt:lpstr>
      <vt:lpstr>Reference Architectures</vt:lpstr>
      <vt:lpstr>Direct Attached Storage –  Reference Architecture from Cloudera</vt:lpstr>
      <vt:lpstr>Combined Model: Two Virtual Machines on a Host</vt:lpstr>
      <vt:lpstr>Key Points to Know about the RA</vt:lpstr>
      <vt:lpstr>Isilon Reference Architecture  from Cloudera</vt:lpstr>
      <vt:lpstr>Data/Compute Separation with Isilon for HDFS</vt:lpstr>
      <vt:lpstr>Key Points to Know about the RA (1)</vt:lpstr>
      <vt:lpstr>      Key Points to Know about this RA (2)</vt:lpstr>
      <vt:lpstr>PowerPoint Presentation</vt:lpstr>
      <vt:lpstr>PowerPoint Presentation</vt:lpstr>
      <vt:lpstr>Virtualizing Big Data</vt:lpstr>
      <vt:lpstr>Tools for Cluster Lifecycle Management</vt:lpstr>
      <vt:lpstr>VMware vSphere and Hadoop 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2014-08-19T15:55:10Z</dcterms:created>
  <dcterms:modified xsi:type="dcterms:W3CDTF">2017-03-06T18:48:00Z</dcterms:modified>
</cp:coreProperties>
</file>