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7" r:id="rId5"/>
    <p:sldMasterId id="2147483678" r:id="rId6"/>
    <p:sldMasterId id="214748367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</p:sldIdLst>
  <p:sldSz cy="5143500" cx="9144000"/>
  <p:notesSz cx="6858000" cy="9144000"/>
  <p:embeddedFontLst>
    <p:embeddedFont>
      <p:font typeface="Helvetica Neue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Prasanna Rajaperumal"/>
  <p:cmAuthor clrIdx="1" id="1" initials="" lastIdx="3" name="Conor Myhrvold"/>
  <p:cmAuthor clrIdx="2" id="2" initials="" lastIdx="4" name="Vinoth Chanda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4040F87-2BE5-47A3-912E-7F6ACE69C6F5}">
  <a:tblStyle styleId="{04040F87-2BE5-47A3-912E-7F6ACE69C6F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HelveticaNeue-bold.fntdata"/><Relationship Id="rId72" Type="http://schemas.openxmlformats.org/officeDocument/2006/relationships/font" Target="fonts/HelveticaNeue-regular.fntdata"/><Relationship Id="rId31" Type="http://schemas.openxmlformats.org/officeDocument/2006/relationships/slide" Target="slides/slide23.xml"/><Relationship Id="rId75" Type="http://schemas.openxmlformats.org/officeDocument/2006/relationships/font" Target="fonts/HelveticaNeue-boldItalic.fntdata"/><Relationship Id="rId30" Type="http://schemas.openxmlformats.org/officeDocument/2006/relationships/slide" Target="slides/slide22.xml"/><Relationship Id="rId74" Type="http://schemas.openxmlformats.org/officeDocument/2006/relationships/font" Target="fonts/HelveticaNeue-italic.fntdata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3-08T19:23:34.783">
    <p:pos x="6000" y="0"/>
    <p:text>+conor@uber.com - Can you please review the slides again?
_Assigned to Conor Myhrvold_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1" dt="2017-03-07T20:07:11.777">
    <p:pos x="6000" y="0"/>
    <p:text>rights use: should ensure this is creative commons / we have rights to use, since we're giving this preso and can commercially benefit from it</p:text>
  </p:cm>
  <p:cm authorId="2" idx="1" dt="2017-03-07T20:07:11.777">
    <p:pos x="6000" y="100"/>
    <p:text>I could not find this labelled for reuse on google image search.. Switching to an image, which is thus marked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2" dt="2017-03-07T18:55:56.049">
    <p:pos x="6000" y="0"/>
    <p:text>rights use: should ensure this is creative commons / we have rights to use, since we're giving this preso and can commercially benefit from it
(could also just remove if we can't find suitable replacement)</p:text>
  </p:cm>
  <p:cm authorId="2" idx="2" dt="2017-03-07T18:55:56.049">
    <p:pos x="6000" y="100"/>
    <p:text>Which aspects are you talking about? Presto is Open source. Can you please clarify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1" idx="3" dt="2017-03-07T18:28:10.607">
    <p:pos x="6000" y="0"/>
    <p:text>rights use: should ensure this is creative commons / we have rights to use, since we're giving this preso and can commercially benefit from it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2" idx="3" dt="2017-03-14T01:18:46.496">
    <p:pos x="6000" y="0"/>
    <p:text>Check flow from prev slide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2" idx="4" dt="2017-03-14T01:31:54.883">
    <p:pos x="6000" y="0"/>
    <p:text>introduce with a picture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clipart.org/detail/50287/eleve-posant-une-question-student-asking-a-question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2 storage types and 3 views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Copy on Write is the first version of storage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Provides 2 views - RO and LogView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Merge on Read is a strict superset of Copy on Write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Provides RealTime view in addition (1 liner - More recent data with cost of merge pushed on to query execution)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sz="1400"/>
              <a:t>Visualization of Storage Types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Talk about a basic parquet dataset laid out in HDFS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We can to ingest say 200GB of data and upsert into this dataset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How do we support upsert primitive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First we need to tag updates and inserts - introduce index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Introduce multi version - to write out updates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Talk about how / why batch sizes matter - amortization - write amplification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Go over the numbers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30 minutes of queued data takes 30 minutes to ingest - 1 hour SLA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We wanted to take on more workloads by pushing that SLA even further down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Have a differential structure - a log of updates queued for a single file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Stream updates into the log file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compaction happens once in a while - compaction becomes similar to previous ingestion flow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400"/>
              <a:t>Run through the change in numbers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Index should be super quick - Pure Overhead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Block Aligned Files - Balance compaction and query parallelism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Lets talk about some of the challenges/Features of storing the data in the above format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Explain hotspotting and 2GB Limit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Skew could be during index lookup or during data write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Custom partitioning which takes statistics of commits to determine the appropriate number of subpartitions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alibri"/>
              <a:buChar char="●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Auto Corrections of file sizes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Spark RDD has automatic recovery and retries computations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Avro Log maintains the offset to the block and a partially written block will be skipped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SavePoints to rollback and re-ingest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SparkContext and Config - Index, Storage Formats, Parallelism</a:t>
            </a:r>
          </a:p>
          <a:p>
            <a:pPr indent="-3048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StartCommit - Token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about what a hoodie record is and the record payload abstraction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"/>
              <a:t>Talk briefly about metadata storage.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"/>
              <a:t>Bring attention towards the views.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view is a inputformat - 3 different hive tables are essentially registered pointing to the same HDFS dataset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 the storage breifly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Introduce one view after next and explain how it works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Explain about hive - query plan generation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Explain InputFormats for each view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Explain how read optimized inputformat works - generate query plan - getsplits - filter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Talk about optimizated for query runtime - chosen when compaction data latency is good enough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Talk about hive metastore registration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way to visualize log view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4" name="Shape 8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8" name="Shape 8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5" name="Shape 8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2" name="Shape 8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 stream is not a dichotomy - it is a spectrum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Workloads that can tolerate minutes level latency is common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9" name="Shape 8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8" name="Shape 8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Shape 8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3" name="Shape 8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9" name="Shape 8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6" name="Shape 9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3" name="Shape 9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https://openclipart.org/detail/50287/eleve-posant-une-question-student-asking-a-question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0" name="Shape 9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6" name="Shape 9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4" name="Shape 9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3" name="Shape 9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Shape 9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0" name="Shape 9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Hoodie partitions HDFS directory further partitioning to a more finer granularity 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Subpartitioned as &lt;Partition Path, File Id&gt; 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Record Key &lt;==&gt; &lt;Partition Path, File Id&gt; is immutable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Dynamic sub partition automatically handles data skew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Fundamental unit of compaction is rewriting a single File Id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Sub partitioning is used for ingestion only</a:t>
            </a:r>
          </a:p>
          <a:p>
            <a:pPr indent="-292100" lvl="1" marL="914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○"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Query engines only see HDFS directory partitions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2" name="Shape 10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6" name="Shape 10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8" name="Shape 10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5" name="Shape 1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2" name="Shape 1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9" name="Shape 1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why updates are needed before going to the prev generation which has hbase to solve mutations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ber_Grid_Black_RGB_CONTRAST.png" id="82" name="Shape 82"/>
          <p:cNvPicPr preferRelativeResize="0"/>
          <p:nvPr/>
        </p:nvPicPr>
        <p:blipFill rotWithShape="1">
          <a:blip r:embed="rId2">
            <a:alphaModFix/>
          </a:blip>
          <a:srcRect b="26459" l="0" r="0" t="0"/>
          <a:stretch/>
        </p:blipFill>
        <p:spPr>
          <a:xfrm>
            <a:off x="0" y="3"/>
            <a:ext cx="9144000" cy="44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ctrTitle"/>
          </p:nvPr>
        </p:nvSpPr>
        <p:spPr>
          <a:xfrm>
            <a:off x="384900" y="2134450"/>
            <a:ext cx="7997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 algn="ctr">
              <a:spcBef>
                <a:spcPts val="0"/>
              </a:spcBef>
              <a:buNone/>
              <a:defRPr sz="1400"/>
            </a:lvl2pPr>
            <a:lvl3pPr indent="0" lvl="2" rtl="0" algn="ctr">
              <a:spcBef>
                <a:spcPts val="0"/>
              </a:spcBef>
              <a:buNone/>
              <a:defRPr sz="1400"/>
            </a:lvl3pPr>
            <a:lvl4pPr indent="0" lvl="3" rtl="0" algn="ctr">
              <a:spcBef>
                <a:spcPts val="0"/>
              </a:spcBef>
              <a:buNone/>
              <a:defRPr sz="1400"/>
            </a:lvl4pPr>
            <a:lvl5pPr indent="0" lvl="4" rtl="0" algn="ctr">
              <a:spcBef>
                <a:spcPts val="0"/>
              </a:spcBef>
              <a:buNone/>
              <a:defRPr sz="1400"/>
            </a:lvl5pPr>
            <a:lvl6pPr indent="0" lvl="5" rtl="0" algn="ctr">
              <a:spcBef>
                <a:spcPts val="0"/>
              </a:spcBef>
              <a:buNone/>
              <a:defRPr sz="1400"/>
            </a:lvl6pPr>
            <a:lvl7pPr indent="0" lvl="6" rtl="0" algn="ctr">
              <a:spcBef>
                <a:spcPts val="0"/>
              </a:spcBef>
              <a:buNone/>
              <a:defRPr sz="1400"/>
            </a:lvl7pPr>
            <a:lvl8pPr indent="0" lvl="7" rtl="0" algn="ctr">
              <a:spcBef>
                <a:spcPts val="0"/>
              </a:spcBef>
              <a:buNone/>
              <a:defRPr sz="1400"/>
            </a:lvl8pPr>
            <a:lvl9pPr indent="0" lvl="8" rtl="0" algn="ctr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403950" y="3185175"/>
            <a:ext cx="79971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177800" lvl="0" marL="177800" marR="0" rtl="0" algn="l">
              <a:lnSpc>
                <a:spcPct val="90000"/>
              </a:lnSpc>
              <a:spcBef>
                <a:spcPts val="0"/>
              </a:spcBef>
              <a:buClr>
                <a:srgbClr val="1FBAD6"/>
              </a:buClr>
              <a:buFont typeface="Arial"/>
              <a:buNone/>
              <a:defRPr b="0" i="0" sz="1200" u="none" cap="none" strike="noStrike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5207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77800" lvl="2" marL="8636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77800" lvl="3" marL="12065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77800" lvl="4" marL="15494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77800" lvl="5" marL="18923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77800" lvl="6" marL="22352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77800" lvl="7" marL="25781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77800" lvl="8" marL="292100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ber-Black-Cropped.png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424" y="9342372"/>
            <a:ext cx="1355700" cy="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0" y="4483074"/>
            <a:ext cx="9144000" cy="6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t.png"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49" y="640225"/>
            <a:ext cx="1266600" cy="12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128" y="4547907"/>
            <a:ext cx="1215000" cy="5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23887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29840" y="1260872"/>
            <a:ext cx="38685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08.gif"/><Relationship Id="rId5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Relationship Id="rId4" Type="http://schemas.openxmlformats.org/officeDocument/2006/relationships/image" Target="../media/image06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oreilly.com/ideas/ubers-case-for-incremental-processing-on-hadoop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uber/hoodie" TargetMode="External"/><Relationship Id="rId4" Type="http://schemas.openxmlformats.org/officeDocument/2006/relationships/hyperlink" Target="eng.uber.com/hoodi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arquet.apache.org/" TargetMode="External"/><Relationship Id="rId4" Type="http://schemas.openxmlformats.org/officeDocument/2006/relationships/hyperlink" Target="https://avro.apache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Relationship Id="rId4" Type="http://schemas.openxmlformats.org/officeDocument/2006/relationships/image" Target="../media/image0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Relationship Id="rId4" Type="http://schemas.openxmlformats.org/officeDocument/2006/relationships/hyperlink" Target="https://db-blog.web.cern.ch/blog/zbigniew-baranowski/2017-01-performance-comparison-different-file-formats-and-storage-engines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github.com/uber/hoodie/projects/1" TargetMode="External"/><Relationship Id="rId4" Type="http://schemas.openxmlformats.org/officeDocument/2006/relationships/hyperlink" Target="https://github.com/uber/hoodie/projects/2" TargetMode="External"/><Relationship Id="rId5" Type="http://schemas.openxmlformats.org/officeDocument/2006/relationships/hyperlink" Target="https://github.com/uber/hoodie/issues/7" TargetMode="External"/><Relationship Id="rId6" Type="http://schemas.openxmlformats.org/officeDocument/2006/relationships/hyperlink" Target="https://github.com/uber/hoodie/issues/81" TargetMode="External"/><Relationship Id="rId7" Type="http://schemas.openxmlformats.org/officeDocument/2006/relationships/hyperlink" Target="https://github.com/uber/hoodie/issues/8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ww.uber.com/careers/list/28811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Relationship Id="rId4" Type="http://schemas.openxmlformats.org/officeDocument/2006/relationships/hyperlink" Target="https://openclipart.org/detail/50287/eleve-posant-une-question-student-asking-a-question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5.xml"/><Relationship Id="rId4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6.xml"/><Relationship Id="rId3" Type="http://schemas.openxmlformats.org/officeDocument/2006/relationships/comments" Target="../comments/comment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0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8350" y="127574"/>
            <a:ext cx="2584325" cy="2741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Shape 163"/>
          <p:cNvGrpSpPr/>
          <p:nvPr/>
        </p:nvGrpSpPr>
        <p:grpSpPr>
          <a:xfrm>
            <a:off x="3318825" y="4409825"/>
            <a:ext cx="2584323" cy="570600"/>
            <a:chOff x="3328150" y="3851750"/>
            <a:chExt cx="2584323" cy="570600"/>
          </a:xfrm>
        </p:grpSpPr>
        <p:sp>
          <p:nvSpPr>
            <p:cNvPr id="164" name="Shape 164"/>
            <p:cNvSpPr txBox="1"/>
            <p:nvPr/>
          </p:nvSpPr>
          <p:spPr>
            <a:xfrm>
              <a:off x="4615873" y="3895950"/>
              <a:ext cx="12966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r>
                <a:rPr lang="en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24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r>
                <a:rPr lang="en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24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</a:t>
              </a:r>
              <a:r>
                <a:rPr lang="en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24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</a:p>
          </p:txBody>
        </p:sp>
        <p:pic>
          <p:nvPicPr>
            <p:cNvPr id="165" name="Shape 165"/>
            <p:cNvPicPr preferRelativeResize="0"/>
            <p:nvPr/>
          </p:nvPicPr>
          <p:blipFill rotWithShape="1">
            <a:blip r:embed="rId5">
              <a:alphaModFix/>
            </a:blip>
            <a:srcRect b="43387" l="22343" r="22076" t="41870"/>
            <a:stretch/>
          </p:blipFill>
          <p:spPr>
            <a:xfrm>
              <a:off x="3328150" y="4003912"/>
              <a:ext cx="1141249" cy="302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Shape 166"/>
            <p:cNvCxnSpPr/>
            <p:nvPr/>
          </p:nvCxnSpPr>
          <p:spPr>
            <a:xfrm>
              <a:off x="4565050" y="3851750"/>
              <a:ext cx="0" cy="570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67" name="Shape 167"/>
          <p:cNvSpPr txBox="1"/>
          <p:nvPr>
            <p:ph type="ctrTitle"/>
          </p:nvPr>
        </p:nvSpPr>
        <p:spPr>
          <a:xfrm>
            <a:off x="2296048" y="3370700"/>
            <a:ext cx="4551900" cy="53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0"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Incremental Processing Framework</a:t>
            </a:r>
            <a:r>
              <a:rPr b="0" lang="en" sz="30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064759" y="3849725"/>
            <a:ext cx="56241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Vinoth Chandar | Prasanna Rajaperumal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3531412" y="2768700"/>
            <a:ext cx="2098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Hoodie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ctrTitle"/>
          </p:nvPr>
        </p:nvSpPr>
        <p:spPr>
          <a:xfrm>
            <a:off x="97189" y="208985"/>
            <a:ext cx="894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Exponential Growth is fun </a:t>
            </a:r>
            <a:r>
              <a:rPr lang="en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.. 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6652125" y="4503225"/>
            <a:ext cx="2491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Hadoop @ Uber</a:t>
            </a:r>
          </a:p>
        </p:txBody>
      </p:sp>
      <p:sp>
        <p:nvSpPr>
          <p:cNvPr id="356" name="Shape 356"/>
          <p:cNvSpPr txBox="1"/>
          <p:nvPr>
            <p:ph type="ctrTitle"/>
          </p:nvPr>
        </p:nvSpPr>
        <p:spPr>
          <a:xfrm>
            <a:off x="3321000" y="920575"/>
            <a:ext cx="5508000" cy="34107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</a:rPr>
              <a:t>Also </a:t>
            </a:r>
            <a:r>
              <a:rPr lang="en" sz="2400">
                <a:solidFill>
                  <a:srgbClr val="4FC3F7"/>
                </a:solidFill>
              </a:rPr>
              <a:t>extremely hard</a:t>
            </a:r>
            <a:r>
              <a:rPr lang="en" sz="2400">
                <a:solidFill>
                  <a:srgbClr val="FFF2CC"/>
                </a:solidFill>
              </a:rPr>
              <a:t>, to keep up with …</a:t>
            </a:r>
          </a:p>
          <a:p>
            <a:pPr indent="-381000" lvl="0" marL="457200" rtl="0" algn="l"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2400">
                <a:solidFill>
                  <a:schemeClr val="lt2"/>
                </a:solidFill>
              </a:rPr>
              <a:t>Long waits for queue</a:t>
            </a:r>
          </a:p>
          <a:p>
            <a:pPr indent="-381000" lvl="0" marL="457200" rtl="0" algn="l"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2400">
                <a:solidFill>
                  <a:schemeClr val="lt2"/>
                </a:solidFill>
              </a:rPr>
              <a:t>Disks running out of space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</a:rPr>
              <a:t>Common Pitfalls </a:t>
            </a:r>
          </a:p>
          <a:p>
            <a:pPr indent="-381000" lvl="0" marL="457200" rtl="0" algn="l"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2400">
                <a:solidFill>
                  <a:schemeClr val="lt2"/>
                </a:solidFill>
              </a:rPr>
              <a:t>Massive re-computations</a:t>
            </a:r>
          </a:p>
          <a:p>
            <a:pPr indent="-381000" lvl="0" marL="457200" rtl="0" algn="l">
              <a:spcBef>
                <a:spcPts val="0"/>
              </a:spcBef>
              <a:buClr>
                <a:schemeClr val="lt2"/>
              </a:buClr>
              <a:buSzPct val="100000"/>
              <a:buChar char="-"/>
            </a:pPr>
            <a:r>
              <a:rPr lang="en" sz="2400">
                <a:solidFill>
                  <a:schemeClr val="lt2"/>
                </a:solidFill>
              </a:rPr>
              <a:t>Batch jobs are too big fail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</p:txBody>
      </p:sp>
      <p:pic>
        <p:nvPicPr>
          <p:cNvPr descr="Screen Shot 2017-03-04 at 12.13.14 PM.png"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00" y="920537"/>
            <a:ext cx="2550974" cy="3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357450" y="272150"/>
            <a:ext cx="799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go back 30 years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Shape 363"/>
          <p:cNvSpPr txBox="1"/>
          <p:nvPr>
            <p:ph idx="4294967295" type="body"/>
          </p:nvPr>
        </p:nvSpPr>
        <p:spPr>
          <a:xfrm>
            <a:off x="457200" y="1117025"/>
            <a:ext cx="5901300" cy="16503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</a:rPr>
              <a:t>How did RDBMS-es solve this?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</a:pPr>
            <a:r>
              <a:rPr lang="en">
                <a:solidFill>
                  <a:schemeClr val="lt2"/>
                </a:solidFill>
              </a:rPr>
              <a:t>Update existing row with new value</a:t>
            </a:r>
            <a:r>
              <a:rPr lang="en">
                <a:solidFill>
                  <a:srgbClr val="FFF2CC"/>
                </a:solidFill>
              </a:rPr>
              <a:t> (</a:t>
            </a:r>
            <a:r>
              <a:rPr lang="en">
                <a:solidFill>
                  <a:srgbClr val="4FC3F7"/>
                </a:solidFill>
              </a:rPr>
              <a:t>Transactions</a:t>
            </a:r>
            <a:r>
              <a:rPr lang="en">
                <a:solidFill>
                  <a:srgbClr val="FFF2CC"/>
                </a:solidFill>
              </a:rPr>
              <a:t>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</a:pPr>
            <a:r>
              <a:rPr lang="en">
                <a:solidFill>
                  <a:schemeClr val="lt2"/>
                </a:solidFill>
              </a:rPr>
              <a:t>Consume a log of changes downstream</a:t>
            </a:r>
            <a:r>
              <a:rPr lang="en">
                <a:solidFill>
                  <a:srgbClr val="FFF2CC"/>
                </a:solidFill>
              </a:rPr>
              <a:t> (</a:t>
            </a:r>
            <a:r>
              <a:rPr lang="en">
                <a:solidFill>
                  <a:srgbClr val="4FC3F7"/>
                </a:solidFill>
              </a:rPr>
              <a:t>Redo log</a:t>
            </a:r>
            <a:r>
              <a:rPr lang="en">
                <a:solidFill>
                  <a:srgbClr val="FFF2CC"/>
                </a:solidFill>
              </a:rPr>
              <a:t>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</a:pPr>
            <a:r>
              <a:rPr lang="en">
                <a:solidFill>
                  <a:schemeClr val="lt2"/>
                </a:solidFill>
              </a:rPr>
              <a:t>Update again downstream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Concepts</a:t>
            </a:r>
          </a:p>
        </p:txBody>
      </p:sp>
      <p:sp>
        <p:nvSpPr>
          <p:cNvPr id="365" name="Shape 365"/>
          <p:cNvSpPr/>
          <p:nvPr/>
        </p:nvSpPr>
        <p:spPr>
          <a:xfrm>
            <a:off x="6945750" y="1658662"/>
            <a:ext cx="901125" cy="567000"/>
          </a:xfrm>
          <a:prstGeom prst="flowChartMagneticDisk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MySQL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(Server A)</a:t>
            </a:r>
          </a:p>
        </p:txBody>
      </p:sp>
      <p:sp>
        <p:nvSpPr>
          <p:cNvPr id="366" name="Shape 366"/>
          <p:cNvSpPr/>
          <p:nvPr/>
        </p:nvSpPr>
        <p:spPr>
          <a:xfrm>
            <a:off x="6945750" y="3498487"/>
            <a:ext cx="901125" cy="567000"/>
          </a:xfrm>
          <a:prstGeom prst="flowChartMagneticDisk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MySQL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(Server B)</a:t>
            </a:r>
          </a:p>
        </p:txBody>
      </p:sp>
      <p:cxnSp>
        <p:nvCxnSpPr>
          <p:cNvPr id="367" name="Shape 367"/>
          <p:cNvCxnSpPr>
            <a:endCxn id="365" idx="1"/>
          </p:cNvCxnSpPr>
          <p:nvPr/>
        </p:nvCxnSpPr>
        <p:spPr>
          <a:xfrm flipH="1">
            <a:off x="7396312" y="1128562"/>
            <a:ext cx="5100" cy="530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8" name="Shape 368"/>
          <p:cNvCxnSpPr>
            <a:stCxn id="365" idx="3"/>
            <a:endCxn id="369" idx="0"/>
          </p:cNvCxnSpPr>
          <p:nvPr/>
        </p:nvCxnSpPr>
        <p:spPr>
          <a:xfrm>
            <a:off x="7396312" y="2225662"/>
            <a:ext cx="5100" cy="601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0" name="Shape 370"/>
          <p:cNvCxnSpPr>
            <a:stCxn id="369" idx="2"/>
          </p:cNvCxnSpPr>
          <p:nvPr/>
        </p:nvCxnSpPr>
        <p:spPr>
          <a:xfrm flipH="1">
            <a:off x="7398974" y="3073725"/>
            <a:ext cx="2400" cy="424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71" name="Shape 371"/>
          <p:cNvSpPr txBox="1"/>
          <p:nvPr/>
        </p:nvSpPr>
        <p:spPr>
          <a:xfrm>
            <a:off x="7533000" y="1246912"/>
            <a:ext cx="8301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7533000" y="3153937"/>
            <a:ext cx="8301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7533000" y="2343712"/>
            <a:ext cx="10935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Pull Redo Log</a:t>
            </a:r>
          </a:p>
        </p:txBody>
      </p:sp>
      <p:sp>
        <p:nvSpPr>
          <p:cNvPr id="369" name="Shape 369"/>
          <p:cNvSpPr/>
          <p:nvPr/>
        </p:nvSpPr>
        <p:spPr>
          <a:xfrm>
            <a:off x="6763499" y="2827400"/>
            <a:ext cx="1275750" cy="246325"/>
          </a:xfrm>
          <a:prstGeom prst="flowChart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457200" y="2649050"/>
            <a:ext cx="5648100" cy="16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Important Differences</a:t>
            </a:r>
          </a:p>
          <a:p>
            <a:pPr indent="-342900" lvl="1" marL="914400" rtl="0">
              <a:lnSpc>
                <a:spcPct val="115000"/>
              </a:lnSpc>
              <a:spcBef>
                <a:spcPts val="400"/>
              </a:spcBef>
              <a:buClr>
                <a:schemeClr val="lt2"/>
              </a:buClr>
              <a:buSzPct val="100000"/>
              <a:buChar char="•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Columnar file formats </a:t>
            </a:r>
          </a:p>
          <a:p>
            <a:pPr indent="-342900" lvl="1" marL="914400" rtl="0">
              <a:lnSpc>
                <a:spcPct val="115000"/>
              </a:lnSpc>
              <a:spcBef>
                <a:spcPts val="400"/>
              </a:spcBef>
              <a:buClr>
                <a:schemeClr val="lt2"/>
              </a:buClr>
              <a:buSzPct val="100000"/>
              <a:buChar char="•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Read-heavy workloads</a:t>
            </a:r>
          </a:p>
          <a:p>
            <a:pPr indent="-342900" lvl="1" marL="914400" rtl="0">
              <a:lnSpc>
                <a:spcPct val="115000"/>
              </a:lnSpc>
              <a:spcBef>
                <a:spcPts val="400"/>
              </a:spcBef>
              <a:buClr>
                <a:schemeClr val="lt2"/>
              </a:buClr>
              <a:buSzPct val="100000"/>
              <a:buChar char="•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Petabytes &amp; 1000s of servers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3610000" y="1096650"/>
            <a:ext cx="1252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10 hr (1000)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8 hr (800)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6 hr (500)</a:t>
            </a:r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snapshot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6049375" y="2521275"/>
            <a:ext cx="1222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Batch Recompute</a:t>
            </a:r>
          </a:p>
        </p:txBody>
      </p:sp>
      <p:sp>
        <p:nvSpPr>
          <p:cNvPr id="381" name="Shape 381"/>
          <p:cNvSpPr txBox="1"/>
          <p:nvPr>
            <p:ph type="ctrTitle"/>
          </p:nvPr>
        </p:nvSpPr>
        <p:spPr>
          <a:xfrm>
            <a:off x="97189" y="208985"/>
            <a:ext cx="894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">
                <a:solidFill>
                  <a:srgbClr val="4FC3F7"/>
                </a:solidFill>
              </a:rPr>
              <a:t>Challenging</a:t>
            </a:r>
            <a:r>
              <a:rPr b="0" i="0" lang="en" sz="3600" u="none" cap="none" strike="noStrike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Status Quo</a:t>
            </a:r>
          </a:p>
        </p:txBody>
      </p:sp>
      <p:sp>
        <p:nvSpPr>
          <p:cNvPr id="382" name="Shape 382"/>
          <p:cNvSpPr/>
          <p:nvPr/>
        </p:nvSpPr>
        <p:spPr>
          <a:xfrm>
            <a:off x="5639200" y="1458687"/>
            <a:ext cx="932700" cy="690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trips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(compacted table)</a:t>
            </a:r>
          </a:p>
        </p:txBody>
      </p:sp>
      <p:cxnSp>
        <p:nvCxnSpPr>
          <p:cNvPr id="383" name="Shape 383"/>
          <p:cNvCxnSpPr>
            <a:stCxn id="384" idx="3"/>
            <a:endCxn id="382" idx="1"/>
          </p:cNvCxnSpPr>
          <p:nvPr/>
        </p:nvCxnSpPr>
        <p:spPr>
          <a:xfrm flipH="1" rot="10800000">
            <a:off x="3281500" y="1803687"/>
            <a:ext cx="2357700" cy="2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Smiley, Green, Simple, Unhappy"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163" y="1429602"/>
            <a:ext cx="252599" cy="25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ey, Green, Simple, Unhappy"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087" y="1514937"/>
            <a:ext cx="252599" cy="25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ey, Green, Simple, Unhappy"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1450" y="2576787"/>
            <a:ext cx="252599" cy="2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4125900" y="3549650"/>
            <a:ext cx="1381752" cy="777005"/>
          </a:xfrm>
          <a:prstGeom prst="irregularSeal1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12-18+ hr </a:t>
            </a:r>
          </a:p>
        </p:txBody>
      </p:sp>
      <p:sp>
        <p:nvSpPr>
          <p:cNvPr id="389" name="Shape 389"/>
          <p:cNvSpPr/>
          <p:nvPr/>
        </p:nvSpPr>
        <p:spPr>
          <a:xfrm>
            <a:off x="7928887" y="1460025"/>
            <a:ext cx="932700" cy="690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Presto</a:t>
            </a:r>
          </a:p>
        </p:txBody>
      </p:sp>
      <p:sp>
        <p:nvSpPr>
          <p:cNvPr id="390" name="Shape 390"/>
          <p:cNvSpPr/>
          <p:nvPr/>
        </p:nvSpPr>
        <p:spPr>
          <a:xfrm>
            <a:off x="6743725" y="2897000"/>
            <a:ext cx="932700" cy="690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Derived Tables</a:t>
            </a:r>
          </a:p>
        </p:txBody>
      </p:sp>
      <p:cxnSp>
        <p:nvCxnSpPr>
          <p:cNvPr id="391" name="Shape 391"/>
          <p:cNvCxnSpPr>
            <a:stCxn id="389" idx="1"/>
            <a:endCxn id="382" idx="3"/>
          </p:cNvCxnSpPr>
          <p:nvPr/>
        </p:nvCxnSpPr>
        <p:spPr>
          <a:xfrm rot="10800000">
            <a:off x="6571987" y="1803825"/>
            <a:ext cx="1356900" cy="1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392" name="Shape 392"/>
          <p:cNvCxnSpPr>
            <a:stCxn id="382" idx="2"/>
            <a:endCxn id="390" idx="1"/>
          </p:cNvCxnSpPr>
          <p:nvPr/>
        </p:nvCxnSpPr>
        <p:spPr>
          <a:xfrm flipH="1" rot="-5400000">
            <a:off x="5878000" y="2376237"/>
            <a:ext cx="1093200" cy="638100"/>
          </a:xfrm>
          <a:prstGeom prst="bentConnector2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393" name="Shape 393"/>
          <p:cNvCxnSpPr>
            <a:stCxn id="389" idx="2"/>
            <a:endCxn id="390" idx="3"/>
          </p:cNvCxnSpPr>
          <p:nvPr/>
        </p:nvCxnSpPr>
        <p:spPr>
          <a:xfrm rot="5400000">
            <a:off x="7489837" y="2336625"/>
            <a:ext cx="1092000" cy="718800"/>
          </a:xfrm>
          <a:prstGeom prst="bentConnector2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394" name="Shape 394"/>
          <p:cNvCxnSpPr/>
          <p:nvPr/>
        </p:nvCxnSpPr>
        <p:spPr>
          <a:xfrm rot="10800000">
            <a:off x="728400" y="4010453"/>
            <a:ext cx="3397500" cy="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5" name="Shape 395"/>
          <p:cNvCxnSpPr/>
          <p:nvPr/>
        </p:nvCxnSpPr>
        <p:spPr>
          <a:xfrm>
            <a:off x="5469725" y="4011150"/>
            <a:ext cx="30117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96" name="Shape 396"/>
          <p:cNvSpPr txBox="1"/>
          <p:nvPr/>
        </p:nvSpPr>
        <p:spPr>
          <a:xfrm>
            <a:off x="6100250" y="3170400"/>
            <a:ext cx="418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</a:rPr>
              <a:t>8</a:t>
            </a:r>
            <a:r>
              <a:rPr lang="en" sz="1000">
                <a:solidFill>
                  <a:srgbClr val="EFEFEF"/>
                </a:solidFill>
              </a:rPr>
              <a:t> hr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6702800" y="3549650"/>
            <a:ext cx="1149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2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pproximation</a:t>
            </a:r>
          </a:p>
        </p:txBody>
      </p:sp>
      <p:cxnSp>
        <p:nvCxnSpPr>
          <p:cNvPr id="398" name="Shape 398"/>
          <p:cNvCxnSpPr>
            <a:stCxn id="399" idx="3"/>
            <a:endCxn id="382" idx="1"/>
          </p:cNvCxnSpPr>
          <p:nvPr/>
        </p:nvCxnSpPr>
        <p:spPr>
          <a:xfrm flipH="1" rot="10800000">
            <a:off x="3530500" y="1803687"/>
            <a:ext cx="2108700" cy="147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00" name="Shape 400"/>
          <p:cNvSpPr txBox="1"/>
          <p:nvPr/>
        </p:nvSpPr>
        <p:spPr>
          <a:xfrm>
            <a:off x="4527500" y="2758200"/>
            <a:ext cx="1470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Hoodie.upsert()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1 hr (100) - Today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10 min (50) - Q2 ‘17</a:t>
            </a:r>
          </a:p>
        </p:txBody>
      </p:sp>
      <p:cxnSp>
        <p:nvCxnSpPr>
          <p:cNvPr id="401" name="Shape 401"/>
          <p:cNvCxnSpPr>
            <a:stCxn id="382" idx="2"/>
            <a:endCxn id="390" idx="1"/>
          </p:cNvCxnSpPr>
          <p:nvPr/>
        </p:nvCxnSpPr>
        <p:spPr>
          <a:xfrm flipH="1" rot="-5400000">
            <a:off x="5878000" y="2376237"/>
            <a:ext cx="1093200" cy="638100"/>
          </a:xfrm>
          <a:prstGeom prst="bentConnector2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02" name="Shape 402"/>
          <p:cNvSpPr txBox="1"/>
          <p:nvPr/>
        </p:nvSpPr>
        <p:spPr>
          <a:xfrm>
            <a:off x="6097612" y="2973200"/>
            <a:ext cx="418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</a:rPr>
              <a:t>1</a:t>
            </a:r>
            <a:r>
              <a:rPr lang="en" sz="1000">
                <a:solidFill>
                  <a:srgbClr val="EFEFEF"/>
                </a:solidFill>
              </a:rPr>
              <a:t> hr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049375" y="2521275"/>
            <a:ext cx="1222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Hoodie.incrPull()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[2 mins to pull]</a:t>
            </a:r>
          </a:p>
        </p:txBody>
      </p:sp>
      <p:pic>
        <p:nvPicPr>
          <p:cNvPr descr="Smiley, Green, Simple, Happy" id="404" name="Shape 4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675" y="1508225"/>
            <a:ext cx="266025" cy="26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ey, Green, Simple, Happy" id="405" name="Shape 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4737" y="2858662"/>
            <a:ext cx="266025" cy="2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4114850" y="3696125"/>
            <a:ext cx="1354800" cy="608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 hr - 3 hr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(10x less resources)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6598675" y="3581900"/>
            <a:ext cx="1222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Accurate!!!</a:t>
            </a:r>
          </a:p>
        </p:txBody>
      </p:sp>
      <p:sp>
        <p:nvSpPr>
          <p:cNvPr id="409" name="Shape 409"/>
          <p:cNvSpPr/>
          <p:nvPr/>
        </p:nvSpPr>
        <p:spPr>
          <a:xfrm>
            <a:off x="97200" y="1935150"/>
            <a:ext cx="832750" cy="826975"/>
          </a:xfrm>
          <a:prstGeom prst="flowChartMagneticDisk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Database</a:t>
            </a:r>
          </a:p>
        </p:txBody>
      </p:sp>
      <p:grpSp>
        <p:nvGrpSpPr>
          <p:cNvPr id="410" name="Shape 410"/>
          <p:cNvGrpSpPr/>
          <p:nvPr/>
        </p:nvGrpSpPr>
        <p:grpSpPr>
          <a:xfrm>
            <a:off x="2689175" y="1435825"/>
            <a:ext cx="832739" cy="1114073"/>
            <a:chOff x="2378786" y="1744351"/>
            <a:chExt cx="915300" cy="1114073"/>
          </a:xfrm>
        </p:grpSpPr>
        <p:sp>
          <p:nvSpPr>
            <p:cNvPr id="411" name="Shape 411"/>
            <p:cNvSpPr/>
            <p:nvPr/>
          </p:nvSpPr>
          <p:spPr>
            <a:xfrm>
              <a:off x="2378786" y="1744351"/>
              <a:ext cx="915300" cy="890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Replicated Trip Rows</a:t>
              </a:r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2463800" y="2574925"/>
              <a:ext cx="815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3F3F3"/>
                  </a:solidFill>
                  <a:latin typeface="Calibri"/>
                  <a:ea typeface="Calibri"/>
                  <a:cs typeface="Calibri"/>
                  <a:sym typeface="Calibri"/>
                </a:rPr>
                <a:t>HBase</a:t>
              </a:r>
              <a:r>
                <a:rPr lang="en">
                  <a:solidFill>
                    <a:schemeClr val="lt1"/>
                  </a:solidFill>
                </a:rPr>
                <a:t> </a:t>
              </a:r>
            </a:p>
          </p:txBody>
        </p:sp>
      </p:grpSp>
      <p:sp>
        <p:nvSpPr>
          <p:cNvPr id="413" name="Shape 413"/>
          <p:cNvSpPr/>
          <p:nvPr/>
        </p:nvSpPr>
        <p:spPr>
          <a:xfrm>
            <a:off x="2689175" y="2746150"/>
            <a:ext cx="886500" cy="82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/updated trip rows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2341675" y="3525637"/>
            <a:ext cx="1302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Changelog</a:t>
            </a:r>
          </a:p>
        </p:txBody>
      </p:sp>
      <p:sp>
        <p:nvSpPr>
          <p:cNvPr id="415" name="Shape 415"/>
          <p:cNvSpPr/>
          <p:nvPr/>
        </p:nvSpPr>
        <p:spPr>
          <a:xfrm>
            <a:off x="1226575" y="2147937"/>
            <a:ext cx="1054650" cy="401725"/>
          </a:xfrm>
          <a:prstGeom prst="flowChartMagneticDrum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Kafka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931637" y="1715709"/>
            <a:ext cx="588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upsert</a:t>
            </a:r>
          </a:p>
        </p:txBody>
      </p:sp>
      <p:cxnSp>
        <p:nvCxnSpPr>
          <p:cNvPr id="417" name="Shape 417"/>
          <p:cNvCxnSpPr>
            <a:stCxn id="415" idx="3"/>
            <a:endCxn id="413" idx="1"/>
          </p:cNvCxnSpPr>
          <p:nvPr/>
        </p:nvCxnSpPr>
        <p:spPr>
          <a:xfrm>
            <a:off x="1929675" y="2348800"/>
            <a:ext cx="759600" cy="810900"/>
          </a:xfrm>
          <a:prstGeom prst="bentConnector3">
            <a:avLst>
              <a:gd fmla="val 73134" name="adj1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8" name="Shape 418"/>
          <p:cNvCxnSpPr>
            <a:stCxn id="415" idx="4"/>
            <a:endCxn id="411" idx="1"/>
          </p:cNvCxnSpPr>
          <p:nvPr/>
        </p:nvCxnSpPr>
        <p:spPr>
          <a:xfrm flipH="1" rot="10800000">
            <a:off x="2281225" y="1881100"/>
            <a:ext cx="408000" cy="4677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19" name="Shape 419"/>
          <p:cNvCxnSpPr>
            <a:stCxn id="415" idx="4"/>
            <a:endCxn id="411" idx="1"/>
          </p:cNvCxnSpPr>
          <p:nvPr/>
        </p:nvCxnSpPr>
        <p:spPr>
          <a:xfrm flipH="1" rot="10800000">
            <a:off x="2281225" y="1881100"/>
            <a:ext cx="408000" cy="4677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20" name="Shape 420"/>
          <p:cNvSpPr txBox="1"/>
          <p:nvPr/>
        </p:nvSpPr>
        <p:spPr>
          <a:xfrm>
            <a:off x="1931775" y="2764725"/>
            <a:ext cx="7554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logging</a:t>
            </a:r>
          </a:p>
        </p:txBody>
      </p:sp>
      <p:cxnSp>
        <p:nvCxnSpPr>
          <p:cNvPr id="421" name="Shape 421"/>
          <p:cNvCxnSpPr>
            <a:stCxn id="409" idx="4"/>
            <a:endCxn id="415" idx="1"/>
          </p:cNvCxnSpPr>
          <p:nvPr/>
        </p:nvCxnSpPr>
        <p:spPr>
          <a:xfrm>
            <a:off x="929950" y="2348637"/>
            <a:ext cx="296700" cy="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357450" y="272150"/>
            <a:ext cx="799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Incremental Processing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Shape 427"/>
          <p:cNvSpPr txBox="1"/>
          <p:nvPr>
            <p:ph idx="4294967295" type="body"/>
          </p:nvPr>
        </p:nvSpPr>
        <p:spPr>
          <a:xfrm>
            <a:off x="243000" y="3645000"/>
            <a:ext cx="8585700" cy="4149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</a:rPr>
              <a:t>Advantages:</a:t>
            </a:r>
            <a:r>
              <a:rPr lang="en" sz="1800">
                <a:solidFill>
                  <a:srgbClr val="FFF2CC"/>
                </a:solidFill>
              </a:rPr>
              <a:t> Increased Efficiency / Leverage Hadoop SQL Engines/ Simplify Architecture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429" name="Shape 429"/>
          <p:cNvSpPr txBox="1"/>
          <p:nvPr>
            <p:ph idx="4294967295" type="body"/>
          </p:nvPr>
        </p:nvSpPr>
        <p:spPr>
          <a:xfrm>
            <a:off x="4414500" y="1056950"/>
            <a:ext cx="4506300" cy="17073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BAD6"/>
                </a:solidFill>
              </a:rPr>
              <a:t>Incremental Pull (Primitive #2)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Log stream of changes, avoid costly scans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Enable chaining processing in DAG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30" name="Shape 430"/>
          <p:cNvSpPr txBox="1"/>
          <p:nvPr>
            <p:ph idx="4294967295" type="body"/>
          </p:nvPr>
        </p:nvSpPr>
        <p:spPr>
          <a:xfrm>
            <a:off x="549000" y="4060122"/>
            <a:ext cx="7997100" cy="2742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2CC"/>
                </a:solidFill>
              </a:rPr>
              <a:t>For more, </a:t>
            </a:r>
            <a:r>
              <a:rPr lang="en" sz="1200">
                <a:solidFill>
                  <a:srgbClr val="1FBAD6"/>
                </a:solidFill>
              </a:rPr>
              <a:t>“Case For Incremental Processing on Hadoop”</a:t>
            </a:r>
            <a:r>
              <a:rPr lang="en" sz="1200">
                <a:solidFill>
                  <a:srgbClr val="FFF2CC"/>
                </a:solidFill>
              </a:rPr>
              <a:t> (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1200">
                <a:solidFill>
                  <a:srgbClr val="FFF2CC"/>
                </a:solidFill>
              </a:rPr>
              <a:t>)</a:t>
            </a:r>
          </a:p>
        </p:txBody>
      </p:sp>
      <p:sp>
        <p:nvSpPr>
          <p:cNvPr id="431" name="Shape 431"/>
          <p:cNvSpPr txBox="1"/>
          <p:nvPr>
            <p:ph idx="4294967295" type="body"/>
          </p:nvPr>
        </p:nvSpPr>
        <p:spPr>
          <a:xfrm>
            <a:off x="549000" y="1057000"/>
            <a:ext cx="3410400" cy="17073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sz="2400">
                <a:solidFill>
                  <a:srgbClr val="1FBAD6"/>
                </a:solidFill>
              </a:rPr>
              <a:t>Upsert (Primitive #1)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Modify processed results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kv stores in stream processing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432" name="Shape 4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397" y="2508700"/>
            <a:ext cx="5949200" cy="12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755275" y="323425"/>
            <a:ext cx="73338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Introducing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Hoodie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283500" y="1549225"/>
            <a:ext cx="40146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Open Source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https://github.com/uber/hoodie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eng.uber.com/hoodie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Spark Library For Upserts &amp; Incrementals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Scales horizontally like any job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Stores dataset directly on HDFS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Storage Abstraction to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Apply mutations to dataset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Pull changelog incrementally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440" name="Shape 440"/>
          <p:cNvSpPr/>
          <p:nvPr/>
        </p:nvSpPr>
        <p:spPr>
          <a:xfrm>
            <a:off x="6067611" y="2616850"/>
            <a:ext cx="1134274" cy="980400"/>
          </a:xfrm>
          <a:prstGeom prst="flowChartMagneticDisk">
            <a:avLst/>
          </a:prstGeom>
          <a:solidFill>
            <a:srgbClr val="EEEEEE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Large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HDFS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Dataset</a:t>
            </a:r>
          </a:p>
        </p:txBody>
      </p:sp>
      <p:sp>
        <p:nvSpPr>
          <p:cNvPr id="441" name="Shape 441"/>
          <p:cNvSpPr/>
          <p:nvPr/>
        </p:nvSpPr>
        <p:spPr>
          <a:xfrm>
            <a:off x="5230987" y="2883877"/>
            <a:ext cx="761100" cy="3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34275" rIns="34275" tIns="342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5208493" y="3392538"/>
            <a:ext cx="8061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lang="en" sz="14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psert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(Spark)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298025" y="2911729"/>
            <a:ext cx="88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Changelog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361476" y="2911750"/>
            <a:ext cx="806100" cy="3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34275" rIns="34275" tIns="342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/>
        </p:nvSpPr>
        <p:spPr>
          <a:xfrm>
            <a:off x="8167574" y="2939658"/>
            <a:ext cx="8589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7126400" y="3337550"/>
            <a:ext cx="13986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Incr Pull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(Hive/Spark/Presto)</a:t>
            </a:r>
          </a:p>
        </p:txBody>
      </p:sp>
      <p:sp>
        <p:nvSpPr>
          <p:cNvPr id="447" name="Shape 447"/>
          <p:cNvSpPr/>
          <p:nvPr/>
        </p:nvSpPr>
        <p:spPr>
          <a:xfrm rot="-5400000">
            <a:off x="6338637" y="2082821"/>
            <a:ext cx="592200" cy="3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34275" rIns="34275" tIns="342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5992092" y="1647225"/>
            <a:ext cx="1398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Hive Table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(normal queries)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Hoodie: Overview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455" name="Shape 455"/>
          <p:cNvSpPr/>
          <p:nvPr/>
        </p:nvSpPr>
        <p:spPr>
          <a:xfrm>
            <a:off x="554875" y="1263900"/>
            <a:ext cx="1303500" cy="1969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Hoodie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WriteClient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(Spark)</a:t>
            </a:r>
          </a:p>
        </p:txBody>
      </p:sp>
      <p:sp>
        <p:nvSpPr>
          <p:cNvPr id="456" name="Shape 456"/>
          <p:cNvSpPr/>
          <p:nvPr/>
        </p:nvSpPr>
        <p:spPr>
          <a:xfrm>
            <a:off x="3770425" y="1015475"/>
            <a:ext cx="1303500" cy="789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</a:p>
        </p:txBody>
      </p:sp>
      <p:sp>
        <p:nvSpPr>
          <p:cNvPr id="457" name="Shape 457"/>
          <p:cNvSpPr/>
          <p:nvPr/>
        </p:nvSpPr>
        <p:spPr>
          <a:xfrm>
            <a:off x="3770425" y="1941900"/>
            <a:ext cx="1303500" cy="84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Files</a:t>
            </a:r>
          </a:p>
        </p:txBody>
      </p:sp>
      <p:sp>
        <p:nvSpPr>
          <p:cNvPr id="458" name="Shape 458"/>
          <p:cNvSpPr/>
          <p:nvPr/>
        </p:nvSpPr>
        <p:spPr>
          <a:xfrm>
            <a:off x="3770425" y="2921425"/>
            <a:ext cx="1303500" cy="84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</a:p>
        </p:txBody>
      </p:sp>
      <p:sp>
        <p:nvSpPr>
          <p:cNvPr id="459" name="Shape 459"/>
          <p:cNvSpPr/>
          <p:nvPr/>
        </p:nvSpPr>
        <p:spPr>
          <a:xfrm>
            <a:off x="6985975" y="1090325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Hive Queries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331225" y="3900950"/>
            <a:ext cx="21819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Hoodie Dataset On HDFS</a:t>
            </a:r>
          </a:p>
        </p:txBody>
      </p:sp>
      <p:sp>
        <p:nvSpPr>
          <p:cNvPr id="461" name="Shape 461"/>
          <p:cNvSpPr/>
          <p:nvPr/>
        </p:nvSpPr>
        <p:spPr>
          <a:xfrm>
            <a:off x="2252950" y="1788175"/>
            <a:ext cx="1122900" cy="7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6985975" y="1943550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Presto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Queries</a:t>
            </a:r>
          </a:p>
        </p:txBody>
      </p:sp>
      <p:sp>
        <p:nvSpPr>
          <p:cNvPr id="463" name="Shape 463"/>
          <p:cNvSpPr/>
          <p:nvPr/>
        </p:nvSpPr>
        <p:spPr>
          <a:xfrm>
            <a:off x="6985975" y="2796775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Spark DAGs</a:t>
            </a:r>
          </a:p>
        </p:txBody>
      </p:sp>
      <p:sp>
        <p:nvSpPr>
          <p:cNvPr id="464" name="Shape 464"/>
          <p:cNvSpPr/>
          <p:nvPr/>
        </p:nvSpPr>
        <p:spPr>
          <a:xfrm>
            <a:off x="5468500" y="1788175"/>
            <a:ext cx="1122900" cy="7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1723450" y="2678900"/>
            <a:ext cx="21819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Store &amp; Index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5251475" y="2678900"/>
            <a:ext cx="15153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Read data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2346268" y="3436963"/>
            <a:ext cx="8061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Storage Type</a:t>
            </a:r>
          </a:p>
        </p:txBody>
      </p:sp>
      <p:sp>
        <p:nvSpPr>
          <p:cNvPr id="468" name="Shape 468"/>
          <p:cNvSpPr/>
          <p:nvPr/>
        </p:nvSpPr>
        <p:spPr>
          <a:xfrm rot="5400000">
            <a:off x="2662750" y="2749575"/>
            <a:ext cx="214800" cy="1232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 txBox="1"/>
          <p:nvPr/>
        </p:nvSpPr>
        <p:spPr>
          <a:xfrm>
            <a:off x="5606068" y="3436963"/>
            <a:ext cx="8061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</a:p>
        </p:txBody>
      </p:sp>
      <p:sp>
        <p:nvSpPr>
          <p:cNvPr id="470" name="Shape 470"/>
          <p:cNvSpPr/>
          <p:nvPr/>
        </p:nvSpPr>
        <p:spPr>
          <a:xfrm rot="5400000">
            <a:off x="5922550" y="2749575"/>
            <a:ext cx="214800" cy="1232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755275" y="323425"/>
            <a:ext cx="73338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Hoodie: Storage Types &amp; Views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1FBAD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4945125" y="1049425"/>
            <a:ext cx="3494700" cy="1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Views : How is Data read?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Read Optimized View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Parquet Query Performance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~30 mins latency for ~500GB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4945125" y="2397775"/>
            <a:ext cx="3494700" cy="114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Real Time View 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Hybrid of row &amp; columnar data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~1-5 mins latency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Brings near-real time tables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5097000" y="3545275"/>
            <a:ext cx="35877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Log View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Stream of changes to dataset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Enables Incremental Pull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135850" y="1049425"/>
            <a:ext cx="4738500" cy="1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Storage Type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: How is Data stored?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Copy On Write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Purely columnar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Simply creates new versions of files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135850" y="2567849"/>
            <a:ext cx="34947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Merge On Read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Near-real time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Shifts some write cost to reads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Merges on-the-fly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Hoodie: </a:t>
            </a: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Storage Types &amp; Views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graphicFrame>
        <p:nvGraphicFramePr>
          <p:cNvPr id="488" name="Shape 488"/>
          <p:cNvGraphicFramePr/>
          <p:nvPr/>
        </p:nvGraphicFramePr>
        <p:xfrm>
          <a:off x="552850" y="114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4019150"/>
                <a:gridCol w="4019150"/>
              </a:tblGrid>
              <a:tr h="5455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Storage Type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Views</a:t>
                      </a:r>
                    </a:p>
                  </a:txBody>
                  <a:tcPr marT="91425" marB="91425" marR="91425" marL="91425" anchor="ctr"/>
                </a:tc>
              </a:tr>
              <a:tr h="1153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 On Write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Optimized,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LogView</a:t>
                      </a:r>
                    </a:p>
                  </a:txBody>
                  <a:tcPr marT="91425" marB="91425" marR="91425" marL="91425" anchor="ctr"/>
                </a:tc>
              </a:tr>
              <a:tr h="1153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Merge On Read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Optimized,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RealTime,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LogView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Storage: Basic Idea </a:t>
            </a:r>
          </a:p>
        </p:txBody>
      </p:sp>
      <p:sp>
        <p:nvSpPr>
          <p:cNvPr id="494" name="Shape 494"/>
          <p:cNvSpPr/>
          <p:nvPr/>
        </p:nvSpPr>
        <p:spPr>
          <a:xfrm>
            <a:off x="1384150" y="1488650"/>
            <a:ext cx="3607500" cy="2579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2017/02/17</a:t>
            </a:r>
          </a:p>
        </p:txBody>
      </p:sp>
      <p:sp>
        <p:nvSpPr>
          <p:cNvPr id="495" name="Shape 495"/>
          <p:cNvSpPr/>
          <p:nvPr/>
        </p:nvSpPr>
        <p:spPr>
          <a:xfrm>
            <a:off x="1866350" y="3175850"/>
            <a:ext cx="1348500" cy="5085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File1.parquet</a:t>
            </a:r>
          </a:p>
        </p:txBody>
      </p:sp>
      <p:sp>
        <p:nvSpPr>
          <p:cNvPr id="496" name="Shape 496"/>
          <p:cNvSpPr/>
          <p:nvPr/>
        </p:nvSpPr>
        <p:spPr>
          <a:xfrm>
            <a:off x="1875275" y="3684850"/>
            <a:ext cx="1339500" cy="232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Index</a:t>
            </a:r>
          </a:p>
        </p:txBody>
      </p:sp>
      <p:sp>
        <p:nvSpPr>
          <p:cNvPr id="497" name="Shape 497"/>
          <p:cNvSpPr/>
          <p:nvPr/>
        </p:nvSpPr>
        <p:spPr>
          <a:xfrm>
            <a:off x="44684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38588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636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Shape 500"/>
          <p:cNvGrpSpPr/>
          <p:nvPr/>
        </p:nvGrpSpPr>
        <p:grpSpPr>
          <a:xfrm>
            <a:off x="1866350" y="2261350"/>
            <a:ext cx="1348500" cy="741300"/>
            <a:chOff x="1866350" y="2261350"/>
            <a:chExt cx="1348500" cy="741300"/>
          </a:xfrm>
        </p:grpSpPr>
        <p:sp>
          <p:nvSpPr>
            <p:cNvPr id="501" name="Shape 501"/>
            <p:cNvSpPr/>
            <p:nvPr/>
          </p:nvSpPr>
          <p:spPr>
            <a:xfrm>
              <a:off x="1875275" y="2770450"/>
              <a:ext cx="1339500" cy="2322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>
                  <a:latin typeface="Calibri"/>
                  <a:ea typeface="Calibri"/>
                  <a:cs typeface="Calibri"/>
                  <a:sym typeface="Calibri"/>
                </a:rPr>
                <a:t>Index</a:t>
              </a:r>
            </a:p>
          </p:txBody>
        </p:sp>
        <p:grpSp>
          <p:nvGrpSpPr>
            <p:cNvPr id="502" name="Shape 502"/>
            <p:cNvGrpSpPr/>
            <p:nvPr/>
          </p:nvGrpSpPr>
          <p:grpSpPr>
            <a:xfrm>
              <a:off x="1866350" y="2261350"/>
              <a:ext cx="1348500" cy="508500"/>
              <a:chOff x="1866350" y="2261350"/>
              <a:chExt cx="1348500" cy="508500"/>
            </a:xfrm>
          </p:grpSpPr>
          <p:sp>
            <p:nvSpPr>
              <p:cNvPr id="503" name="Shape 503"/>
              <p:cNvSpPr/>
              <p:nvPr/>
            </p:nvSpPr>
            <p:spPr>
              <a:xfrm>
                <a:off x="1866350" y="2261350"/>
                <a:ext cx="1348500" cy="508500"/>
              </a:xfrm>
              <a:prstGeom prst="snip1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" sz="1000">
                    <a:latin typeface="Calibri"/>
                    <a:ea typeface="Calibri"/>
                    <a:cs typeface="Calibri"/>
                    <a:sym typeface="Calibri"/>
                  </a:rPr>
                  <a:t>File1_v2.parquet</a:t>
                </a:r>
              </a:p>
            </p:txBody>
          </p:sp>
          <p:sp>
            <p:nvSpPr>
              <p:cNvPr id="504" name="Shape 504"/>
              <p:cNvSpPr/>
              <p:nvPr/>
            </p:nvSpPr>
            <p:spPr>
              <a:xfrm>
                <a:off x="1875225" y="2586375"/>
                <a:ext cx="1339500" cy="169800"/>
              </a:xfrm>
              <a:prstGeom prst="rect">
                <a:avLst/>
              </a:prstGeom>
              <a:solidFill>
                <a:srgbClr val="EA99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5" name="Shape 505"/>
          <p:cNvSpPr/>
          <p:nvPr/>
        </p:nvSpPr>
        <p:spPr>
          <a:xfrm>
            <a:off x="3349225" y="3175850"/>
            <a:ext cx="231600" cy="508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Shape 506"/>
          <p:cNvGrpSpPr/>
          <p:nvPr/>
        </p:nvGrpSpPr>
        <p:grpSpPr>
          <a:xfrm>
            <a:off x="399125" y="1455887"/>
            <a:ext cx="823200" cy="2645222"/>
            <a:chOff x="309950" y="1423200"/>
            <a:chExt cx="823200" cy="2645222"/>
          </a:xfrm>
        </p:grpSpPr>
        <p:sp>
          <p:nvSpPr>
            <p:cNvPr id="507" name="Shape 507"/>
            <p:cNvSpPr/>
            <p:nvPr/>
          </p:nvSpPr>
          <p:spPr>
            <a:xfrm>
              <a:off x="309950" y="17462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2017/02/15</a:t>
              </a:r>
            </a:p>
          </p:txBody>
        </p:sp>
        <p:sp>
          <p:nvSpPr>
            <p:cNvPr id="508" name="Shape 508"/>
            <p:cNvSpPr/>
            <p:nvPr/>
          </p:nvSpPr>
          <p:spPr>
            <a:xfrm>
              <a:off x="309950" y="22796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2017/02/16</a:t>
              </a:r>
            </a:p>
          </p:txBody>
        </p:sp>
        <p:sp>
          <p:nvSpPr>
            <p:cNvPr id="509" name="Shape 509"/>
            <p:cNvSpPr/>
            <p:nvPr/>
          </p:nvSpPr>
          <p:spPr>
            <a:xfrm>
              <a:off x="309950" y="28130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Calibri"/>
                  <a:ea typeface="Calibri"/>
                  <a:cs typeface="Calibri"/>
                  <a:sym typeface="Calibri"/>
                </a:rPr>
                <a:t>2017/02/17</a:t>
              </a:r>
            </a:p>
          </p:txBody>
        </p:sp>
        <p:sp>
          <p:nvSpPr>
            <p:cNvPr id="510" name="Shape 510"/>
            <p:cNvSpPr/>
            <p:nvPr/>
          </p:nvSpPr>
          <p:spPr>
            <a:xfrm>
              <a:off x="637400" y="1423200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637400" y="32905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637400" y="35953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37400" y="39001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Shape 514"/>
          <p:cNvSpPr txBox="1"/>
          <p:nvPr/>
        </p:nvSpPr>
        <p:spPr>
          <a:xfrm>
            <a:off x="3263550" y="3675325"/>
            <a:ext cx="1069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File1.avro.log</a:t>
            </a:r>
          </a:p>
        </p:txBody>
      </p:sp>
      <p:sp>
        <p:nvSpPr>
          <p:cNvPr id="515" name="Shape 515"/>
          <p:cNvSpPr/>
          <p:nvPr/>
        </p:nvSpPr>
        <p:spPr>
          <a:xfrm>
            <a:off x="1384150" y="793362"/>
            <a:ext cx="982200" cy="3840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200 GB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30min  batch</a:t>
            </a:r>
          </a:p>
        </p:txBody>
      </p:sp>
      <p:sp>
        <p:nvSpPr>
          <p:cNvPr id="516" name="Shape 516"/>
          <p:cNvSpPr/>
          <p:nvPr/>
        </p:nvSpPr>
        <p:spPr>
          <a:xfrm>
            <a:off x="3349225" y="2261450"/>
            <a:ext cx="231600" cy="294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 rot="-5400000">
            <a:off x="2451200" y="1390250"/>
            <a:ext cx="169800" cy="133950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2306028" y="1711371"/>
            <a:ext cx="567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File1</a:t>
            </a:r>
          </a:p>
        </p:txBody>
      </p:sp>
      <p:sp>
        <p:nvSpPr>
          <p:cNvPr id="519" name="Shape 519"/>
          <p:cNvSpPr/>
          <p:nvPr/>
        </p:nvSpPr>
        <p:spPr>
          <a:xfrm>
            <a:off x="1384150" y="793362"/>
            <a:ext cx="982200" cy="3840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GB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5min batch</a:t>
            </a:r>
          </a:p>
        </p:txBody>
      </p:sp>
      <p:sp>
        <p:nvSpPr>
          <p:cNvPr id="520" name="Shape 520"/>
          <p:cNvSpPr/>
          <p:nvPr/>
        </p:nvSpPr>
        <p:spPr>
          <a:xfrm>
            <a:off x="1866350" y="3175850"/>
            <a:ext cx="1348500" cy="5085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File1_v1.parquet</a:t>
            </a:r>
          </a:p>
        </p:txBody>
      </p:sp>
      <p:sp>
        <p:nvSpPr>
          <p:cNvPr id="521" name="Shape 521"/>
          <p:cNvSpPr/>
          <p:nvPr/>
        </p:nvSpPr>
        <p:spPr>
          <a:xfrm>
            <a:off x="2366350" y="797512"/>
            <a:ext cx="823200" cy="384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10 GB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5 min batch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5277700" y="836225"/>
            <a:ext cx="36075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1825 Partitions (365 days * 5 yrs)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100 GB Partition Size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128 MB File Size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~800 Files Per Partition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Skew spread - 0.005 (single batch)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20 seconds to re-write 1 File (shuffle)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100 executors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7300 Files rewritten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FFE599"/>
              </a:buClr>
              <a:buFont typeface="Calibri"/>
              <a:buChar char="●"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24 minutes to write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282300" y="857587"/>
            <a:ext cx="3607500" cy="3254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1825 Partitions (365 days * 5 yrs)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100 GB Partition Size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128 MB File Size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~800 Files Per Partition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Skew spread - 0.5 % (single batch)</a:t>
            </a:r>
          </a:p>
          <a:p>
            <a:pPr indent="4572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New Files</a:t>
            </a:r>
            <a:r>
              <a:rPr lang="en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- 0.005 % (single batch)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20 seconds to re-write 1 File (shuffle)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100 executors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10 executors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7300 Files rewritten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~ 8 new Files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  <a:buChar char="●"/>
            </a:pPr>
            <a:r>
              <a:rPr lang="en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24 minutes to write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~2 minutes to write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  <p:sp>
        <p:nvSpPr>
          <p:cNvPr id="525" name="Shape 525"/>
          <p:cNvSpPr/>
          <p:nvPr/>
        </p:nvSpPr>
        <p:spPr>
          <a:xfrm>
            <a:off x="271425" y="680775"/>
            <a:ext cx="169800" cy="640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6" name="Shape 526"/>
          <p:cNvSpPr/>
          <p:nvPr/>
        </p:nvSpPr>
        <p:spPr>
          <a:xfrm rot="-5400000">
            <a:off x="2613650" y="1870125"/>
            <a:ext cx="169800" cy="4594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399125" y="797248"/>
            <a:ext cx="8850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Changelog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1744700" y="4252275"/>
            <a:ext cx="19077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Hoodie Dataset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2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3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Index and Storage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589675" y="784100"/>
            <a:ext cx="7842300" cy="3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Tag ingested record as update or insert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Index is immutable (record key to File mapping never changes)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Pluggable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Bloom Filter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HBase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HDFS </a:t>
            </a: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Block aligned files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ROFormat - Default is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Apache Parquet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WOFormat - Default is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Apache Avro</a:t>
            </a: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57450" y="211400"/>
            <a:ext cx="7997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Who Are We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Shape 175"/>
          <p:cNvSpPr txBox="1"/>
          <p:nvPr>
            <p:ph idx="4294967295" type="body"/>
          </p:nvPr>
        </p:nvSpPr>
        <p:spPr>
          <a:xfrm>
            <a:off x="457200" y="2642625"/>
            <a:ext cx="4089000" cy="16518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2CC"/>
                </a:solidFill>
              </a:rPr>
              <a:t>Staff Software Engineer, </a:t>
            </a:r>
            <a:r>
              <a:rPr lang="en">
                <a:solidFill>
                  <a:srgbClr val="1FBAD6"/>
                </a:solidFill>
              </a:rPr>
              <a:t>Uber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1FBAD6"/>
                </a:solidFill>
              </a:rPr>
              <a:t>Linkedin</a:t>
            </a:r>
            <a:r>
              <a:rPr lang="en" sz="1800">
                <a:solidFill>
                  <a:srgbClr val="FFF2CC"/>
                </a:solidFill>
              </a:rPr>
              <a:t> : Voldemort k-v store, Stream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1FBAD6"/>
                </a:solidFill>
              </a:rPr>
              <a:t>Oracle</a:t>
            </a:r>
            <a:r>
              <a:rPr lang="en" sz="1800">
                <a:solidFill>
                  <a:srgbClr val="FFF2CC"/>
                </a:solidFill>
              </a:rPr>
              <a:t> : Database replication, CEP </a:t>
            </a:r>
          </a:p>
        </p:txBody>
      </p:sp>
      <p:sp>
        <p:nvSpPr>
          <p:cNvPr id="176" name="Shape 176"/>
          <p:cNvSpPr txBox="1"/>
          <p:nvPr>
            <p:ph idx="4294967295" type="body"/>
          </p:nvPr>
        </p:nvSpPr>
        <p:spPr>
          <a:xfrm>
            <a:off x="4802150" y="2642625"/>
            <a:ext cx="4169100" cy="15438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2CC"/>
                </a:solidFill>
              </a:rPr>
              <a:t>Senior Software Engineer, </a:t>
            </a:r>
            <a:r>
              <a:rPr lang="en">
                <a:solidFill>
                  <a:srgbClr val="1FBAD6"/>
                </a:solidFill>
              </a:rPr>
              <a:t>Uber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1FBAD6"/>
                </a:solidFill>
              </a:rPr>
              <a:t>Cloudera </a:t>
            </a:r>
            <a:r>
              <a:rPr lang="en" sz="1800">
                <a:solidFill>
                  <a:srgbClr val="FFF2CC"/>
                </a:solidFill>
              </a:rPr>
              <a:t>: Data Pipelines, Log analysis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1FBAD6"/>
                </a:solidFill>
              </a:rPr>
              <a:t>Cisco </a:t>
            </a:r>
            <a:r>
              <a:rPr lang="en" sz="1800">
                <a:solidFill>
                  <a:srgbClr val="FFF2CC"/>
                </a:solidFill>
              </a:rPr>
              <a:t>: Complex Event Processing</a:t>
            </a:r>
          </a:p>
        </p:txBody>
      </p:sp>
      <p:pic>
        <p:nvPicPr>
          <p:cNvPr descr="prasanna-headshot.jp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500" y="797849"/>
            <a:ext cx="1846072" cy="1844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SizeRender-2-2.jpg"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350" y="797850"/>
            <a:ext cx="1504526" cy="184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Concurrency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560775" y="934450"/>
            <a:ext cx="78423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Multi-row atomicity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Strong consistency (Same as HDFS guarantees)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Single Writer - Multiple Consumer pattern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MVCC for isolation</a:t>
            </a: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○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Running queries are run concurrently to ingestion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Data Skew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560775" y="708750"/>
            <a:ext cx="78423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Why skew is a problem?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Spark 2GB Remote Shuffle Block limit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Straggler problem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Hoodie handles data skew automatically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Index lookup skew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Data write skew handled by auto sub partitioning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Allocate sub-partitions (file ID) </a:t>
            </a: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based on historical commit stats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Morph inserts as updates to fix small files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Compaction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560775" y="976725"/>
            <a:ext cx="78423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Essential for Query performance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Merge Write Optimized row format with Scan Optimized column format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Scheduled asynchronously to Ingestion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Ingestion already groups updates per File Id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Locks down versions of log files to compact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Pluggable strategy to prioritize compactions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Base File to Log file size ratio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Recent partitions compacted first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Failure recovery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560775" y="818850"/>
            <a:ext cx="78423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Automatic recovery via Spark RDD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Resilient Distributed Datasets!!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No Partial writes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Commit is atomic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Auto rollback last failed commit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Rollback specific commits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Savepoints/Snapshots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Shape 563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</a:t>
            </a: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Write API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845875" y="820600"/>
            <a:ext cx="72432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WriteConfig contains basePath of hoodie dataset (among other configs)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HoodieWriteClient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(JavaSparkContext jsc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HoodieWriteConfig clientConfig)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Start a commit and get a commit time to atomically upsert a batch of records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startCommit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34413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344134"/>
                </a:highlight>
                <a:latin typeface="Calibri"/>
                <a:ea typeface="Calibri"/>
                <a:cs typeface="Calibri"/>
                <a:sym typeface="Calibri"/>
              </a:rPr>
              <a:t>// Upsert the RDD&lt;Records&gt; into the hoodie dataset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344134"/>
                </a:highlight>
                <a:latin typeface="Calibri"/>
                <a:ea typeface="Calibri"/>
                <a:cs typeface="Calibri"/>
                <a:sym typeface="Calibri"/>
              </a:rPr>
              <a:t>JavaRDD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&lt;WriteStatus&gt;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upsert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>
                <a:solidFill>
                  <a:srgbClr val="A9B7C6"/>
                </a:solidFill>
                <a:highlight>
                  <a:srgbClr val="344134"/>
                </a:highlight>
                <a:latin typeface="Calibri"/>
                <a:ea typeface="Calibri"/>
                <a:cs typeface="Calibri"/>
                <a:sym typeface="Calibri"/>
              </a:rPr>
              <a:t>JavaRDD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&lt;HoodieRecord&lt;</a:t>
            </a:r>
            <a:r>
              <a:rPr lang="en" sz="1200">
                <a:solidFill>
                  <a:srgbClr val="507874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&gt;&gt; records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, final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String commitTime)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Bulk load the RDD&lt;Records&gt; into the hoodie dataset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JavaRDD&lt;WriteStatus&gt;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bulkInsert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(JavaRDD&lt;HoodieRecord&lt;</a:t>
            </a:r>
            <a:r>
              <a:rPr lang="en" sz="1200">
                <a:solidFill>
                  <a:srgbClr val="507874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&gt;&gt; records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, final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String commitTime)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Choose to commit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commit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(String commitTime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JavaRDD&lt;WriteStatus&gt; writeStatuses)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CC7832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Rollback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rollback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String commitTime) 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throws </a:t>
            </a:r>
            <a:r>
              <a:rPr lang="en" sz="1200">
                <a:solidFill>
                  <a:srgbClr val="A9B7C6"/>
                </a:solidFill>
                <a:highlight>
                  <a:srgbClr val="344134"/>
                </a:highlight>
                <a:latin typeface="Calibri"/>
                <a:ea typeface="Calibri"/>
                <a:cs typeface="Calibri"/>
                <a:sym typeface="Calibri"/>
              </a:rPr>
              <a:t>HoodieRollbackException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Record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445725" y="2094125"/>
            <a:ext cx="80277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HoodieRecordPayload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lt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Combine Existing value with New incoming value and return the combined value</a:t>
            </a:r>
          </a:p>
          <a:p>
            <a:pPr indent="-304800" lvl="1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○"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IndexedRecord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combineAndGetUpdateValue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(IndexedRecord currentValue</a:t>
            </a:r>
            <a:r>
              <a:rPr lang="en" sz="1200">
                <a:solidFill>
                  <a:srgbClr val="CC7832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Schema schema);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A9B7C6"/>
              </a:solidFill>
              <a:highlight>
                <a:srgbClr val="2B2B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// Get the Avro IndexedRecord for the dataset schema</a:t>
            </a:r>
          </a:p>
          <a:p>
            <a:pPr indent="-304800" lvl="1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○"/>
            </a:pP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IndexedRecord </a:t>
            </a:r>
            <a:r>
              <a:rPr lang="en" sz="1200">
                <a:solidFill>
                  <a:srgbClr val="FFF2CC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getInsertValue</a:t>
            </a:r>
            <a:r>
              <a:rPr lang="en" sz="1200">
                <a:solidFill>
                  <a:srgbClr val="A9B7C6"/>
                </a:solidFill>
                <a:highlight>
                  <a:srgbClr val="2B2B2B"/>
                </a:highlight>
                <a:latin typeface="Calibri"/>
                <a:ea typeface="Calibri"/>
                <a:cs typeface="Calibri"/>
                <a:sym typeface="Calibri"/>
              </a:rPr>
              <a:t>(Schema schema);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Shape 5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5" y="1220200"/>
            <a:ext cx="8839201" cy="56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Shape 578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Hoodie: Overview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585" name="Shape 585"/>
          <p:cNvSpPr/>
          <p:nvPr/>
        </p:nvSpPr>
        <p:spPr>
          <a:xfrm>
            <a:off x="554875" y="1263900"/>
            <a:ext cx="1303500" cy="1969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Hoodie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WriteClient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(Spark)</a:t>
            </a:r>
          </a:p>
        </p:txBody>
      </p:sp>
      <p:sp>
        <p:nvSpPr>
          <p:cNvPr id="586" name="Shape 586"/>
          <p:cNvSpPr/>
          <p:nvPr/>
        </p:nvSpPr>
        <p:spPr>
          <a:xfrm>
            <a:off x="3770425" y="1015475"/>
            <a:ext cx="1303500" cy="7899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</a:p>
        </p:txBody>
      </p:sp>
      <p:sp>
        <p:nvSpPr>
          <p:cNvPr id="587" name="Shape 587"/>
          <p:cNvSpPr/>
          <p:nvPr/>
        </p:nvSpPr>
        <p:spPr>
          <a:xfrm>
            <a:off x="3770425" y="1941900"/>
            <a:ext cx="1303500" cy="84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Files</a:t>
            </a:r>
          </a:p>
        </p:txBody>
      </p:sp>
      <p:sp>
        <p:nvSpPr>
          <p:cNvPr id="588" name="Shape 588"/>
          <p:cNvSpPr/>
          <p:nvPr/>
        </p:nvSpPr>
        <p:spPr>
          <a:xfrm>
            <a:off x="3770425" y="2921425"/>
            <a:ext cx="1303500" cy="8430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Metadata</a:t>
            </a:r>
          </a:p>
        </p:txBody>
      </p:sp>
      <p:sp>
        <p:nvSpPr>
          <p:cNvPr id="589" name="Shape 589"/>
          <p:cNvSpPr/>
          <p:nvPr/>
        </p:nvSpPr>
        <p:spPr>
          <a:xfrm>
            <a:off x="6985975" y="1090325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Hive Queries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3331225" y="3900950"/>
            <a:ext cx="21819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Hoodie Dataset On HDFS</a:t>
            </a:r>
          </a:p>
        </p:txBody>
      </p:sp>
      <p:sp>
        <p:nvSpPr>
          <p:cNvPr id="591" name="Shape 591"/>
          <p:cNvSpPr/>
          <p:nvPr/>
        </p:nvSpPr>
        <p:spPr>
          <a:xfrm>
            <a:off x="2252950" y="1788175"/>
            <a:ext cx="1122900" cy="7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6985975" y="1943550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Presto Queries</a:t>
            </a:r>
          </a:p>
        </p:txBody>
      </p:sp>
      <p:sp>
        <p:nvSpPr>
          <p:cNvPr id="593" name="Shape 593"/>
          <p:cNvSpPr/>
          <p:nvPr/>
        </p:nvSpPr>
        <p:spPr>
          <a:xfrm>
            <a:off x="6985975" y="2796775"/>
            <a:ext cx="1122900" cy="64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Spark DAGs</a:t>
            </a:r>
          </a:p>
        </p:txBody>
      </p:sp>
      <p:sp>
        <p:nvSpPr>
          <p:cNvPr id="594" name="Shape 594"/>
          <p:cNvSpPr/>
          <p:nvPr/>
        </p:nvSpPr>
        <p:spPr>
          <a:xfrm>
            <a:off x="5468500" y="1788175"/>
            <a:ext cx="1122900" cy="78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1723450" y="2678900"/>
            <a:ext cx="21819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Store &amp; Index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5251475" y="2678900"/>
            <a:ext cx="15153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Read data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2346268" y="3436963"/>
            <a:ext cx="8061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Storage Type</a:t>
            </a:r>
          </a:p>
        </p:txBody>
      </p:sp>
      <p:sp>
        <p:nvSpPr>
          <p:cNvPr id="598" name="Shape 598"/>
          <p:cNvSpPr/>
          <p:nvPr/>
        </p:nvSpPr>
        <p:spPr>
          <a:xfrm rot="5400000">
            <a:off x="2662750" y="2749575"/>
            <a:ext cx="214800" cy="1232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 txBox="1"/>
          <p:nvPr/>
        </p:nvSpPr>
        <p:spPr>
          <a:xfrm>
            <a:off x="5606068" y="3436963"/>
            <a:ext cx="8061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Views</a:t>
            </a:r>
          </a:p>
        </p:txBody>
      </p:sp>
      <p:sp>
        <p:nvSpPr>
          <p:cNvPr id="600" name="Shape 600"/>
          <p:cNvSpPr/>
          <p:nvPr/>
        </p:nvSpPr>
        <p:spPr>
          <a:xfrm rot="5400000">
            <a:off x="5922550" y="2749575"/>
            <a:ext cx="214800" cy="1232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Views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  <p:grpSp>
        <p:nvGrpSpPr>
          <p:cNvPr id="607" name="Shape 607"/>
          <p:cNvGrpSpPr/>
          <p:nvPr/>
        </p:nvGrpSpPr>
        <p:grpSpPr>
          <a:xfrm>
            <a:off x="1145975" y="952200"/>
            <a:ext cx="3304150" cy="3155874"/>
            <a:chOff x="1145975" y="952200"/>
            <a:chExt cx="3304150" cy="3155874"/>
          </a:xfrm>
        </p:grpSpPr>
        <p:cxnSp>
          <p:nvCxnSpPr>
            <p:cNvPr id="608" name="Shape 608"/>
            <p:cNvCxnSpPr/>
            <p:nvPr/>
          </p:nvCxnSpPr>
          <p:spPr>
            <a:xfrm rot="-5400000">
              <a:off x="-40474" y="2501250"/>
              <a:ext cx="3098699" cy="6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609" name="Shape 609"/>
            <p:cNvCxnSpPr/>
            <p:nvPr/>
          </p:nvCxnSpPr>
          <p:spPr>
            <a:xfrm>
              <a:off x="1235325" y="3774075"/>
              <a:ext cx="3214800" cy="600"/>
            </a:xfrm>
            <a:prstGeom prst="bentConnector3">
              <a:avLst>
                <a:gd fmla="val 50000" name="adj1"/>
              </a:avLst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610" name="Shape 610"/>
            <p:cNvSpPr/>
            <p:nvPr/>
          </p:nvSpPr>
          <p:spPr>
            <a:xfrm>
              <a:off x="1646125" y="1363050"/>
              <a:ext cx="1143000" cy="3840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/>
                <a:t>REALTIME</a:t>
              </a:r>
            </a:p>
          </p:txBody>
        </p:sp>
        <p:sp>
          <p:nvSpPr>
            <p:cNvPr id="611" name="Shape 611"/>
            <p:cNvSpPr/>
            <p:nvPr/>
          </p:nvSpPr>
          <p:spPr>
            <a:xfrm>
              <a:off x="2842675" y="3151000"/>
              <a:ext cx="1259100" cy="5076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b="1" lang="en"/>
                <a:t>READ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/>
                <a:t>OPTIMIZED</a:t>
              </a:r>
            </a:p>
          </p:txBody>
        </p:sp>
        <p:sp>
          <p:nvSpPr>
            <p:cNvPr id="612" name="Shape 612"/>
            <p:cNvSpPr txBox="1"/>
            <p:nvPr/>
          </p:nvSpPr>
          <p:spPr>
            <a:xfrm rot="-5400000">
              <a:off x="351275" y="2220325"/>
              <a:ext cx="19734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solidFill>
                    <a:srgbClr val="EFEFEF"/>
                  </a:solidFill>
                </a:rPr>
                <a:t>Query execution time</a:t>
              </a:r>
            </a:p>
          </p:txBody>
        </p:sp>
        <p:sp>
          <p:nvSpPr>
            <p:cNvPr id="613" name="Shape 613"/>
            <p:cNvSpPr txBox="1"/>
            <p:nvPr/>
          </p:nvSpPr>
          <p:spPr>
            <a:xfrm>
              <a:off x="2133650" y="3724075"/>
              <a:ext cx="13215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>
                  <a:solidFill>
                    <a:srgbClr val="EFEFEF"/>
                  </a:solidFill>
                </a:rPr>
                <a:t>Data Latency</a:t>
              </a:r>
            </a:p>
          </p:txBody>
        </p:sp>
      </p:grpSp>
      <p:sp>
        <p:nvSpPr>
          <p:cNvPr id="614" name="Shape 614"/>
          <p:cNvSpPr txBox="1"/>
          <p:nvPr/>
        </p:nvSpPr>
        <p:spPr>
          <a:xfrm>
            <a:off x="4983675" y="685492"/>
            <a:ext cx="30477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3 Logical views Of Dataset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Read Optimized View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Raw Parquet Query Performance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~30 mins latency for ~500GB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Targets existing Hive tables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5024175" y="3056700"/>
            <a:ext cx="3047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Real Time View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Hybrid of row &amp; columnar data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~1-5 mins latency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Brings near-real time tables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4983675" y="2120400"/>
            <a:ext cx="3128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Log View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Font typeface="Calibri"/>
              <a:buChar char="-"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Stream of changes to dataset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Font typeface="Calibri"/>
              <a:buChar char="-"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Enables Incr. Data Pipelines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  <p:sp>
        <p:nvSpPr>
          <p:cNvPr id="622" name="Shape 622"/>
          <p:cNvSpPr/>
          <p:nvPr/>
        </p:nvSpPr>
        <p:spPr>
          <a:xfrm>
            <a:off x="5916075" y="1460425"/>
            <a:ext cx="1660800" cy="640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Read Optimized Table</a:t>
            </a:r>
          </a:p>
        </p:txBody>
      </p:sp>
      <p:sp>
        <p:nvSpPr>
          <p:cNvPr id="623" name="Shape 623"/>
          <p:cNvSpPr/>
          <p:nvPr/>
        </p:nvSpPr>
        <p:spPr>
          <a:xfrm>
            <a:off x="5916075" y="2441175"/>
            <a:ext cx="1660800" cy="640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Real Time Table</a:t>
            </a:r>
          </a:p>
        </p:txBody>
      </p:sp>
      <p:grpSp>
        <p:nvGrpSpPr>
          <p:cNvPr id="624" name="Shape 624"/>
          <p:cNvGrpSpPr/>
          <p:nvPr/>
        </p:nvGrpSpPr>
        <p:grpSpPr>
          <a:xfrm>
            <a:off x="5920425" y="736850"/>
            <a:ext cx="1652100" cy="493650"/>
            <a:chOff x="5920425" y="1194050"/>
            <a:chExt cx="1652100" cy="493650"/>
          </a:xfrm>
        </p:grpSpPr>
        <p:sp>
          <p:nvSpPr>
            <p:cNvPr id="625" name="Shape 625"/>
            <p:cNvSpPr/>
            <p:nvPr/>
          </p:nvSpPr>
          <p:spPr>
            <a:xfrm rot="-5400000">
              <a:off x="6661575" y="776750"/>
              <a:ext cx="169800" cy="1652100"/>
            </a:xfrm>
            <a:prstGeom prst="rightBrace">
              <a:avLst>
                <a:gd fmla="val 0" name="adj1"/>
                <a:gd fmla="val 50000" name="adj2"/>
              </a:avLst>
            </a:prstGeom>
            <a:noFill/>
            <a:ln cap="flat" cmpd="sng" w="28575">
              <a:solidFill>
                <a:srgbClr val="FFE59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 txBox="1"/>
            <p:nvPr/>
          </p:nvSpPr>
          <p:spPr>
            <a:xfrm>
              <a:off x="6498473" y="1194050"/>
              <a:ext cx="5673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EFEFEF"/>
                  </a:solidFill>
                </a:rPr>
                <a:t>Hive</a:t>
              </a:r>
            </a:p>
          </p:txBody>
        </p:sp>
      </p:grpSp>
      <p:sp>
        <p:nvSpPr>
          <p:cNvPr id="627" name="Shape 627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  <p:grpSp>
        <p:nvGrpSpPr>
          <p:cNvPr id="628" name="Shape 628"/>
          <p:cNvGrpSpPr/>
          <p:nvPr/>
        </p:nvGrpSpPr>
        <p:grpSpPr>
          <a:xfrm>
            <a:off x="271425" y="680775"/>
            <a:ext cx="4720225" cy="3387647"/>
            <a:chOff x="271425" y="680775"/>
            <a:chExt cx="4720225" cy="3387647"/>
          </a:xfrm>
        </p:grpSpPr>
        <p:grpSp>
          <p:nvGrpSpPr>
            <p:cNvPr id="629" name="Shape 629"/>
            <p:cNvGrpSpPr/>
            <p:nvPr/>
          </p:nvGrpSpPr>
          <p:grpSpPr>
            <a:xfrm>
              <a:off x="309950" y="1423200"/>
              <a:ext cx="823200" cy="2645222"/>
              <a:chOff x="309950" y="1423200"/>
              <a:chExt cx="823200" cy="2645222"/>
            </a:xfrm>
          </p:grpSpPr>
          <p:sp>
            <p:nvSpPr>
              <p:cNvPr id="630" name="Shape 630"/>
              <p:cNvSpPr/>
              <p:nvPr/>
            </p:nvSpPr>
            <p:spPr>
              <a:xfrm>
                <a:off x="309950" y="1746275"/>
                <a:ext cx="823200" cy="292200"/>
              </a:xfrm>
              <a:prstGeom prst="rec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2017/02/15</a:t>
                </a:r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309950" y="2279675"/>
                <a:ext cx="823200" cy="292200"/>
              </a:xfrm>
              <a:prstGeom prst="rec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2017/02/16</a:t>
                </a:r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309950" y="2813075"/>
                <a:ext cx="823200" cy="292200"/>
              </a:xfrm>
              <a:prstGeom prst="rect">
                <a:avLst/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000"/>
                  <a:t>2017/02/17</a:t>
                </a:r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637400" y="1423200"/>
                <a:ext cx="168300" cy="1683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637400" y="3290522"/>
                <a:ext cx="168300" cy="1683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Shape 635"/>
              <p:cNvSpPr/>
              <p:nvPr/>
            </p:nvSpPr>
            <p:spPr>
              <a:xfrm>
                <a:off x="637400" y="3595322"/>
                <a:ext cx="168300" cy="1683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Shape 636"/>
              <p:cNvSpPr/>
              <p:nvPr/>
            </p:nvSpPr>
            <p:spPr>
              <a:xfrm>
                <a:off x="637400" y="3900122"/>
                <a:ext cx="168300" cy="1683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7" name="Shape 637"/>
            <p:cNvSpPr/>
            <p:nvPr/>
          </p:nvSpPr>
          <p:spPr>
            <a:xfrm>
              <a:off x="1384150" y="1488650"/>
              <a:ext cx="3607500" cy="2579700"/>
            </a:xfrm>
            <a:prstGeom prst="rect">
              <a:avLst/>
            </a:prstGeom>
            <a:solidFill>
              <a:srgbClr val="EFEFE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200"/>
                <a:t>2017/02/16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1866350" y="3175850"/>
              <a:ext cx="1348500" cy="508500"/>
            </a:xfrm>
            <a:prstGeom prst="snip1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File1.parquet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1875275" y="3684850"/>
              <a:ext cx="1339500" cy="2322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Index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4468475" y="3461600"/>
              <a:ext cx="169800" cy="169800"/>
            </a:xfrm>
            <a:prstGeom prst="ellipse">
              <a:avLst/>
            </a:prstGeom>
            <a:solidFill>
              <a:srgbClr val="9999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3858875" y="3461600"/>
              <a:ext cx="169800" cy="169800"/>
            </a:xfrm>
            <a:prstGeom prst="ellipse">
              <a:avLst/>
            </a:prstGeom>
            <a:solidFill>
              <a:srgbClr val="9999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4163675" y="3461600"/>
              <a:ext cx="169800" cy="169800"/>
            </a:xfrm>
            <a:prstGeom prst="ellipse">
              <a:avLst/>
            </a:prstGeom>
            <a:solidFill>
              <a:srgbClr val="9999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643" name="Shape 643"/>
            <p:cNvGrpSpPr/>
            <p:nvPr/>
          </p:nvGrpSpPr>
          <p:grpSpPr>
            <a:xfrm>
              <a:off x="1866350" y="2261350"/>
              <a:ext cx="1348500" cy="741300"/>
              <a:chOff x="1866350" y="2261350"/>
              <a:chExt cx="1348500" cy="741300"/>
            </a:xfrm>
          </p:grpSpPr>
          <p:sp>
            <p:nvSpPr>
              <p:cNvPr id="644" name="Shape 644"/>
              <p:cNvSpPr/>
              <p:nvPr/>
            </p:nvSpPr>
            <p:spPr>
              <a:xfrm>
                <a:off x="1875275" y="2770450"/>
                <a:ext cx="1339500" cy="2322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" sz="1000"/>
                  <a:t>Index</a:t>
                </a:r>
              </a:p>
            </p:txBody>
          </p:sp>
          <p:grpSp>
            <p:nvGrpSpPr>
              <p:cNvPr id="645" name="Shape 645"/>
              <p:cNvGrpSpPr/>
              <p:nvPr/>
            </p:nvGrpSpPr>
            <p:grpSpPr>
              <a:xfrm>
                <a:off x="1866350" y="2261350"/>
                <a:ext cx="1348500" cy="508500"/>
                <a:chOff x="1866350" y="2261350"/>
                <a:chExt cx="1348500" cy="508500"/>
              </a:xfrm>
            </p:grpSpPr>
            <p:sp>
              <p:nvSpPr>
                <p:cNvPr id="646" name="Shape 646"/>
                <p:cNvSpPr/>
                <p:nvPr/>
              </p:nvSpPr>
              <p:spPr>
                <a:xfrm>
                  <a:off x="1866350" y="2261350"/>
                  <a:ext cx="1348500" cy="508500"/>
                </a:xfrm>
                <a:prstGeom prst="snip1Rect">
                  <a:avLst>
                    <a:gd fmla="val 16667" name="adj"/>
                  </a:avLst>
                </a:prstGeom>
                <a:solidFill>
                  <a:srgbClr val="FFF2CC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91425" lIns="91425" rIns="91425" tIns="91425">
                  <a:noAutofit/>
                </a:bodyPr>
                <a:lstStyle/>
                <a:p>
                  <a:pPr lvl="0" rtl="0" algn="ctr">
                    <a:spcBef>
                      <a:spcPts val="0"/>
                    </a:spcBef>
                    <a:buNone/>
                  </a:pPr>
                  <a:r>
                    <a:rPr b="1" lang="en" sz="1000"/>
                    <a:t>File1_v2.parquet</a:t>
                  </a:r>
                </a:p>
              </p:txBody>
            </p:sp>
            <p:sp>
              <p:nvSpPr>
                <p:cNvPr id="647" name="Shape 647"/>
                <p:cNvSpPr/>
                <p:nvPr/>
              </p:nvSpPr>
              <p:spPr>
                <a:xfrm>
                  <a:off x="1875225" y="2586375"/>
                  <a:ext cx="1339500" cy="169800"/>
                </a:xfrm>
                <a:prstGeom prst="rect">
                  <a:avLst/>
                </a:prstGeom>
                <a:solidFill>
                  <a:srgbClr val="EA9999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48" name="Shape 648"/>
            <p:cNvSpPr/>
            <p:nvPr/>
          </p:nvSpPr>
          <p:spPr>
            <a:xfrm>
              <a:off x="3349225" y="3175850"/>
              <a:ext cx="231600" cy="508500"/>
            </a:xfrm>
            <a:prstGeom prst="rect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9" name="Shape 649"/>
            <p:cNvSpPr txBox="1"/>
            <p:nvPr/>
          </p:nvSpPr>
          <p:spPr>
            <a:xfrm>
              <a:off x="3263550" y="3675325"/>
              <a:ext cx="10698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000"/>
                <a:t>File1.avro.log</a:t>
              </a:r>
            </a:p>
          </p:txBody>
        </p:sp>
        <p:sp>
          <p:nvSpPr>
            <p:cNvPr id="650" name="Shape 650"/>
            <p:cNvSpPr/>
            <p:nvPr/>
          </p:nvSpPr>
          <p:spPr>
            <a:xfrm>
              <a:off x="3349225" y="2261450"/>
              <a:ext cx="231600" cy="2946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 rot="-5400000">
              <a:off x="2451200" y="1390250"/>
              <a:ext cx="169800" cy="1339500"/>
            </a:xfrm>
            <a:prstGeom prst="rightBrace">
              <a:avLst>
                <a:gd fmla="val 0" name="adj1"/>
                <a:gd fmla="val 50000" name="adj2"/>
              </a:avLst>
            </a:prstGeom>
            <a:noFill/>
            <a:ln cap="flat" cmpd="sng" w="28575">
              <a:solidFill>
                <a:srgbClr val="BF9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2306028" y="1711371"/>
              <a:ext cx="5673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200">
                  <a:solidFill>
                    <a:srgbClr val="434343"/>
                  </a:solidFill>
                </a:rPr>
                <a:t>File1</a:t>
              </a:r>
            </a:p>
          </p:txBody>
        </p:sp>
        <p:sp>
          <p:nvSpPr>
            <p:cNvPr id="653" name="Shape 653"/>
            <p:cNvSpPr/>
            <p:nvPr/>
          </p:nvSpPr>
          <p:spPr>
            <a:xfrm>
              <a:off x="1866350" y="3175850"/>
              <a:ext cx="1348500" cy="508500"/>
            </a:xfrm>
            <a:prstGeom prst="snip1Rect">
              <a:avLst>
                <a:gd fmla="val 16667" name="adj"/>
              </a:avLst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File1_v1.parquet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4150" y="793362"/>
              <a:ext cx="982200" cy="384000"/>
            </a:xfrm>
            <a:prstGeom prst="rect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GB 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5min batch</a:t>
              </a:r>
            </a:p>
          </p:txBody>
        </p:sp>
        <p:sp>
          <p:nvSpPr>
            <p:cNvPr id="655" name="Shape 655"/>
            <p:cNvSpPr/>
            <p:nvPr/>
          </p:nvSpPr>
          <p:spPr>
            <a:xfrm>
              <a:off x="2366350" y="797512"/>
              <a:ext cx="823200" cy="3840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>
                  <a:latin typeface="Calibri"/>
                  <a:ea typeface="Calibri"/>
                  <a:cs typeface="Calibri"/>
                  <a:sym typeface="Calibri"/>
                </a:rPr>
                <a:t>10 GB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>
                  <a:latin typeface="Calibri"/>
                  <a:ea typeface="Calibri"/>
                  <a:cs typeface="Calibri"/>
                  <a:sym typeface="Calibri"/>
                </a:rPr>
                <a:t>5 min batch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271425" y="680775"/>
              <a:ext cx="169800" cy="6402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57" name="Shape 657"/>
            <p:cNvSpPr txBox="1"/>
            <p:nvPr/>
          </p:nvSpPr>
          <p:spPr>
            <a:xfrm>
              <a:off x="441225" y="746623"/>
              <a:ext cx="885000" cy="5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34275" rIns="34275" tIns="3427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E599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E599"/>
                  </a:solidFill>
                  <a:latin typeface="Calibri"/>
                  <a:ea typeface="Calibri"/>
                  <a:cs typeface="Calibri"/>
                  <a:sym typeface="Calibri"/>
                </a:rPr>
                <a:t>Changelog</a:t>
              </a:r>
            </a:p>
            <a:p>
              <a:pPr lvl="0" rtl="0" algn="l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 algn="l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rtl="0" algn="ctr">
                <a:spcBef>
                  <a:spcPts val="0"/>
                </a:spcBef>
                <a:buNone/>
              </a:pPr>
              <a:r>
                <a:t/>
              </a:r>
              <a:endParaRPr sz="12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Shape 658"/>
          <p:cNvSpPr/>
          <p:nvPr/>
        </p:nvSpPr>
        <p:spPr>
          <a:xfrm>
            <a:off x="5916075" y="3421925"/>
            <a:ext cx="1660800" cy="6402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Incremental Log </a:t>
            </a:r>
            <a:r>
              <a:rPr b="1" lang="en" sz="1200"/>
              <a:t>table</a:t>
            </a:r>
          </a:p>
        </p:txBody>
      </p:sp>
      <p:grpSp>
        <p:nvGrpSpPr>
          <p:cNvPr id="659" name="Shape 659"/>
          <p:cNvGrpSpPr/>
          <p:nvPr/>
        </p:nvGrpSpPr>
        <p:grpSpPr>
          <a:xfrm>
            <a:off x="7576725" y="1780575"/>
            <a:ext cx="1067400" cy="1961400"/>
            <a:chOff x="7576725" y="1780575"/>
            <a:chExt cx="1067400" cy="1961400"/>
          </a:xfrm>
        </p:grpSpPr>
        <p:sp>
          <p:nvSpPr>
            <p:cNvPr id="660" name="Shape 660"/>
            <p:cNvSpPr/>
            <p:nvPr/>
          </p:nvSpPr>
          <p:spPr>
            <a:xfrm>
              <a:off x="8170725" y="2542425"/>
              <a:ext cx="473400" cy="437700"/>
            </a:xfrm>
            <a:prstGeom prst="smileyFace">
              <a:avLst>
                <a:gd fmla="val 4653" name="adj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661" name="Shape 661"/>
            <p:cNvCxnSpPr>
              <a:stCxn id="660" idx="2"/>
              <a:endCxn id="622" idx="3"/>
            </p:cNvCxnSpPr>
            <p:nvPr/>
          </p:nvCxnSpPr>
          <p:spPr>
            <a:xfrm rot="10800000">
              <a:off x="7576725" y="1780575"/>
              <a:ext cx="594000" cy="980700"/>
            </a:xfrm>
            <a:prstGeom prst="bentConnector3">
              <a:avLst>
                <a:gd fmla="val 49987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662" name="Shape 662"/>
            <p:cNvCxnSpPr>
              <a:stCxn id="660" idx="2"/>
              <a:endCxn id="623" idx="3"/>
            </p:cNvCxnSpPr>
            <p:nvPr/>
          </p:nvCxnSpPr>
          <p:spPr>
            <a:xfrm flipH="1">
              <a:off x="7576725" y="2761275"/>
              <a:ext cx="594000" cy="600"/>
            </a:xfrm>
            <a:prstGeom prst="bentConnector3">
              <a:avLst>
                <a:gd fmla="val 49987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663" name="Shape 663"/>
            <p:cNvCxnSpPr>
              <a:stCxn id="660" idx="2"/>
              <a:endCxn id="658" idx="3"/>
            </p:cNvCxnSpPr>
            <p:nvPr/>
          </p:nvCxnSpPr>
          <p:spPr>
            <a:xfrm flipH="1">
              <a:off x="7576725" y="2761275"/>
              <a:ext cx="594000" cy="980700"/>
            </a:xfrm>
            <a:prstGeom prst="bentConnector3">
              <a:avLst>
                <a:gd fmla="val 49987" name="adj1"/>
              </a:avLst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cxnSp>
        <p:nvCxnSpPr>
          <p:cNvPr id="664" name="Shape 664"/>
          <p:cNvCxnSpPr>
            <a:stCxn id="622" idx="1"/>
            <a:endCxn id="646" idx="3"/>
          </p:cNvCxnSpPr>
          <p:nvPr/>
        </p:nvCxnSpPr>
        <p:spPr>
          <a:xfrm flipH="1">
            <a:off x="2540475" y="1780525"/>
            <a:ext cx="3375600" cy="480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65" name="Shape 665"/>
          <p:cNvSpPr/>
          <p:nvPr/>
        </p:nvSpPr>
        <p:spPr>
          <a:xfrm>
            <a:off x="3241550" y="2187725"/>
            <a:ext cx="473400" cy="480900"/>
          </a:xfrm>
          <a:prstGeom prst="mathMultiply">
            <a:avLst>
              <a:gd fmla="val 23520" name="adj1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2540475" y="3045550"/>
            <a:ext cx="1124400" cy="933600"/>
          </a:xfrm>
          <a:prstGeom prst="mathMultiply">
            <a:avLst>
              <a:gd fmla="val 23520" name="adj1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7" name="Shape 667"/>
          <p:cNvCxnSpPr>
            <a:stCxn id="623" idx="1"/>
            <a:endCxn id="647" idx="3"/>
          </p:cNvCxnSpPr>
          <p:nvPr/>
        </p:nvCxnSpPr>
        <p:spPr>
          <a:xfrm rot="10800000">
            <a:off x="3214875" y="2671275"/>
            <a:ext cx="2701200" cy="900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68" name="Shape 668"/>
          <p:cNvCxnSpPr>
            <a:stCxn id="623" idx="1"/>
            <a:endCxn id="665" idx="1"/>
          </p:cNvCxnSpPr>
          <p:nvPr/>
        </p:nvCxnSpPr>
        <p:spPr>
          <a:xfrm rot="10800000">
            <a:off x="3601275" y="2303175"/>
            <a:ext cx="2314800" cy="4581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69" name="Shape 669"/>
          <p:cNvCxnSpPr>
            <a:stCxn id="658" idx="1"/>
            <a:endCxn id="647" idx="3"/>
          </p:cNvCxnSpPr>
          <p:nvPr/>
        </p:nvCxnSpPr>
        <p:spPr>
          <a:xfrm rot="10800000">
            <a:off x="3214875" y="2671325"/>
            <a:ext cx="2701200" cy="10707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670" name="Shape 670"/>
          <p:cNvCxnSpPr>
            <a:stCxn id="658" idx="1"/>
          </p:cNvCxnSpPr>
          <p:nvPr/>
        </p:nvCxnSpPr>
        <p:spPr>
          <a:xfrm rot="10800000">
            <a:off x="3259275" y="3400025"/>
            <a:ext cx="2656800" cy="3420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671" name="Shape 671"/>
          <p:cNvCxnSpPr>
            <a:stCxn id="658" idx="1"/>
            <a:endCxn id="665" idx="2"/>
          </p:cNvCxnSpPr>
          <p:nvPr/>
        </p:nvCxnSpPr>
        <p:spPr>
          <a:xfrm rot="10800000">
            <a:off x="3601275" y="2553125"/>
            <a:ext cx="2314800" cy="1188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3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Read Optimized View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570425" y="764825"/>
            <a:ext cx="78423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InputFormat picks only Compacted Columnar Files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Optimized for faster query runtime over data latency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Plug into GetSplits to filter out older versions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All Optimizations done to read parquet applies (Vectorized etc)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Data latency is the frequency of compaction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Works out of the box with Presto and Apache Spark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57450" y="272150"/>
            <a:ext cx="799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 txBox="1"/>
          <p:nvPr>
            <p:ph idx="4294967295" type="body"/>
          </p:nvPr>
        </p:nvSpPr>
        <p:spPr>
          <a:xfrm>
            <a:off x="457200" y="1123950"/>
            <a:ext cx="8229600" cy="29463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Hadoop @ Uber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Motivation &amp; Concepts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Deep Dive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Use-Cases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Comparisons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Font typeface="Calibri"/>
            </a:pPr>
            <a:r>
              <a:rPr lang="en">
                <a:solidFill>
                  <a:srgbClr val="FFF2CC"/>
                </a:solidFill>
              </a:rPr>
              <a:t>Future Plans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/>
        </p:nvSpPr>
        <p:spPr>
          <a:xfrm>
            <a:off x="755275" y="94825"/>
            <a:ext cx="7668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Presto Read Optimized Performance</a:t>
            </a:r>
          </a:p>
        </p:txBody>
      </p:sp>
      <p:pic>
        <p:nvPicPr>
          <p:cNvPr id="684" name="Shape 6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575" y="770012"/>
            <a:ext cx="5839201" cy="360347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Shape 685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Real Time View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501025" y="735925"/>
            <a:ext cx="78423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InputFormat merges ROFile with WOFiles at query runtime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Custom RecordReader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Logs are grouped per FileID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Single split is usually a single FileID in Hoodie (Block Aligned files)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Latenc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y is the frequency of ingestion (mini-batches)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Works out of the box with Presto and Apache Spark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Specialized parquet read path optimizations not supported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  Incremental Log View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25450" y="885738"/>
            <a:ext cx="185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5173774" y="3739062"/>
            <a:ext cx="2054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Partitioned by day trip started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5419750" y="828975"/>
            <a:ext cx="2242499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2010-2014</a:t>
            </a:r>
          </a:p>
        </p:txBody>
      </p:sp>
      <p:sp>
        <p:nvSpPr>
          <p:cNvPr id="702" name="Shape 702"/>
          <p:cNvSpPr/>
          <p:nvPr/>
        </p:nvSpPr>
        <p:spPr>
          <a:xfrm>
            <a:off x="132931" y="3692496"/>
            <a:ext cx="250800" cy="151500"/>
          </a:xfrm>
          <a:prstGeom prst="rect">
            <a:avLst/>
          </a:prstGeom>
          <a:solidFill>
            <a:srgbClr val="4FC3F7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3" name="Shape 703"/>
          <p:cNvSpPr txBox="1"/>
          <p:nvPr/>
        </p:nvSpPr>
        <p:spPr>
          <a:xfrm>
            <a:off x="478059" y="3624648"/>
            <a:ext cx="785099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Data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478067" y="3867047"/>
            <a:ext cx="10593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Unaffected Data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478059" y="4109454"/>
            <a:ext cx="983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Updated Data</a:t>
            </a:r>
          </a:p>
        </p:txBody>
      </p:sp>
      <p:sp>
        <p:nvSpPr>
          <p:cNvPr id="706" name="Shape 706"/>
          <p:cNvSpPr/>
          <p:nvPr/>
        </p:nvSpPr>
        <p:spPr>
          <a:xfrm>
            <a:off x="2580398" y="2141025"/>
            <a:ext cx="1304400" cy="5040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Incremental update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5423597" y="1432194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2015/XX/XX</a:t>
            </a:r>
          </a:p>
        </p:txBody>
      </p:sp>
      <p:sp>
        <p:nvSpPr>
          <p:cNvPr id="708" name="Shape 708"/>
          <p:cNvSpPr/>
          <p:nvPr/>
        </p:nvSpPr>
        <p:spPr>
          <a:xfrm>
            <a:off x="132931" y="3917164"/>
            <a:ext cx="250800" cy="1515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132931" y="4141852"/>
            <a:ext cx="250800" cy="151500"/>
          </a:xfrm>
          <a:prstGeom prst="rect">
            <a:avLst/>
          </a:prstGeom>
          <a:solidFill>
            <a:srgbClr val="F4B400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 txBox="1"/>
          <p:nvPr/>
        </p:nvSpPr>
        <p:spPr>
          <a:xfrm>
            <a:off x="700825" y="2651250"/>
            <a:ext cx="143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5 min</a:t>
            </a:r>
          </a:p>
        </p:txBody>
      </p:sp>
      <p:sp>
        <p:nvSpPr>
          <p:cNvPr id="711" name="Shape 711"/>
          <p:cNvSpPr/>
          <p:nvPr/>
        </p:nvSpPr>
        <p:spPr>
          <a:xfrm>
            <a:off x="2018734" y="2308362"/>
            <a:ext cx="4695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/>
          <p:nvPr/>
        </p:nvSpPr>
        <p:spPr>
          <a:xfrm rot="5400000">
            <a:off x="6056213" y="3291324"/>
            <a:ext cx="263400" cy="1927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 txBox="1"/>
          <p:nvPr/>
        </p:nvSpPr>
        <p:spPr>
          <a:xfrm>
            <a:off x="4920171" y="3901482"/>
            <a:ext cx="20541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level partitions</a:t>
            </a:r>
          </a:p>
        </p:txBody>
      </p:sp>
      <p:grpSp>
        <p:nvGrpSpPr>
          <p:cNvPr id="714" name="Shape 714"/>
          <p:cNvGrpSpPr/>
          <p:nvPr/>
        </p:nvGrpSpPr>
        <p:grpSpPr>
          <a:xfrm>
            <a:off x="5563932" y="1092985"/>
            <a:ext cx="1351088" cy="331890"/>
            <a:chOff x="5768117" y="1530354"/>
            <a:chExt cx="1120212" cy="306964"/>
          </a:xfrm>
        </p:grpSpPr>
        <p:sp>
          <p:nvSpPr>
            <p:cNvPr id="715" name="Shape 715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6" name="Shape 716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25" name="Shape 725"/>
          <p:cNvGrpSpPr/>
          <p:nvPr/>
        </p:nvGrpSpPr>
        <p:grpSpPr>
          <a:xfrm>
            <a:off x="5563932" y="1705746"/>
            <a:ext cx="1351088" cy="331890"/>
            <a:chOff x="5768117" y="1530354"/>
            <a:chExt cx="1120212" cy="306964"/>
          </a:xfrm>
        </p:grpSpPr>
        <p:sp>
          <p:nvSpPr>
            <p:cNvPr id="726" name="Shape 726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7" name="Shape 727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8" name="Shape 728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29" name="Shape 729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0" name="Shape 730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1" name="Shape 731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2" name="Shape 732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4" name="Shape 734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5" name="Shape 735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36" name="Shape 736"/>
          <p:cNvSpPr txBox="1"/>
          <p:nvPr/>
        </p:nvSpPr>
        <p:spPr>
          <a:xfrm>
            <a:off x="5423597" y="2008910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2016/XX/XX</a:t>
            </a:r>
          </a:p>
        </p:txBody>
      </p:sp>
      <p:grpSp>
        <p:nvGrpSpPr>
          <p:cNvPr id="737" name="Shape 737"/>
          <p:cNvGrpSpPr/>
          <p:nvPr/>
        </p:nvGrpSpPr>
        <p:grpSpPr>
          <a:xfrm>
            <a:off x="5563932" y="2282462"/>
            <a:ext cx="1351088" cy="331890"/>
            <a:chOff x="5768117" y="1530354"/>
            <a:chExt cx="1120212" cy="306964"/>
          </a:xfrm>
        </p:grpSpPr>
        <p:sp>
          <p:nvSpPr>
            <p:cNvPr id="738" name="Shape 738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2" name="Shape 742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48" name="Shape 748"/>
          <p:cNvSpPr txBox="1"/>
          <p:nvPr/>
        </p:nvSpPr>
        <p:spPr>
          <a:xfrm>
            <a:off x="5423597" y="2585626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2017/(01-03)/XX</a:t>
            </a:r>
          </a:p>
        </p:txBody>
      </p:sp>
      <p:grpSp>
        <p:nvGrpSpPr>
          <p:cNvPr id="749" name="Shape 749"/>
          <p:cNvGrpSpPr/>
          <p:nvPr/>
        </p:nvGrpSpPr>
        <p:grpSpPr>
          <a:xfrm>
            <a:off x="5563932" y="2859179"/>
            <a:ext cx="1351088" cy="331890"/>
            <a:chOff x="5768117" y="1530354"/>
            <a:chExt cx="1120212" cy="306964"/>
          </a:xfrm>
        </p:grpSpPr>
        <p:sp>
          <p:nvSpPr>
            <p:cNvPr id="750" name="Shape 750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2" name="Shape 752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3" name="Shape 753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4" name="Shape 754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6" name="Shape 756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7" name="Shape 757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8" name="Shape 758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9" name="Shape 759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60" name="Shape 760"/>
          <p:cNvSpPr txBox="1"/>
          <p:nvPr/>
        </p:nvSpPr>
        <p:spPr>
          <a:xfrm>
            <a:off x="5423597" y="3162343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2017/04/16</a:t>
            </a:r>
          </a:p>
        </p:txBody>
      </p:sp>
      <p:grpSp>
        <p:nvGrpSpPr>
          <p:cNvPr id="761" name="Shape 761"/>
          <p:cNvGrpSpPr/>
          <p:nvPr/>
        </p:nvGrpSpPr>
        <p:grpSpPr>
          <a:xfrm>
            <a:off x="5563932" y="3435895"/>
            <a:ext cx="1351088" cy="331890"/>
            <a:chOff x="5768117" y="1530354"/>
            <a:chExt cx="1120212" cy="306964"/>
          </a:xfrm>
        </p:grpSpPr>
        <p:sp>
          <p:nvSpPr>
            <p:cNvPr id="762" name="Shape 762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4" name="Shape 764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5" name="Shape 765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6" name="Shape 766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7" name="Shape 767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8" name="Shape 768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0" name="Shape 770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1" name="Shape 771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72" name="Shape 772"/>
          <p:cNvSpPr/>
          <p:nvPr/>
        </p:nvSpPr>
        <p:spPr>
          <a:xfrm>
            <a:off x="862862" y="1978850"/>
            <a:ext cx="1112325" cy="723900"/>
          </a:xfrm>
          <a:prstGeom prst="flowChartMagneticDisk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New/Updated Trips</a:t>
            </a:r>
          </a:p>
        </p:txBody>
      </p:sp>
      <p:cxnSp>
        <p:nvCxnSpPr>
          <p:cNvPr id="773" name="Shape 773"/>
          <p:cNvCxnSpPr>
            <a:stCxn id="706" idx="3"/>
            <a:endCxn id="718" idx="1"/>
          </p:cNvCxnSpPr>
          <p:nvPr/>
        </p:nvCxnSpPr>
        <p:spPr>
          <a:xfrm flipH="1" rot="10800000">
            <a:off x="3884798" y="1346925"/>
            <a:ext cx="1679100" cy="10461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4" name="Shape 774"/>
          <p:cNvCxnSpPr>
            <a:stCxn id="706" idx="3"/>
            <a:endCxn id="729" idx="1"/>
          </p:cNvCxnSpPr>
          <p:nvPr/>
        </p:nvCxnSpPr>
        <p:spPr>
          <a:xfrm flipH="1" rot="10800000">
            <a:off x="3884798" y="1959825"/>
            <a:ext cx="1679100" cy="4332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5" name="Shape 775"/>
          <p:cNvCxnSpPr>
            <a:stCxn id="706" idx="3"/>
            <a:endCxn id="741" idx="1"/>
          </p:cNvCxnSpPr>
          <p:nvPr/>
        </p:nvCxnSpPr>
        <p:spPr>
          <a:xfrm>
            <a:off x="3884798" y="2393025"/>
            <a:ext cx="1679100" cy="1434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6" name="Shape 776"/>
          <p:cNvCxnSpPr>
            <a:stCxn id="706" idx="3"/>
            <a:endCxn id="753" idx="1"/>
          </p:cNvCxnSpPr>
          <p:nvPr/>
        </p:nvCxnSpPr>
        <p:spPr>
          <a:xfrm>
            <a:off x="3884798" y="2393025"/>
            <a:ext cx="1679100" cy="7200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7" name="Shape 777"/>
          <p:cNvCxnSpPr>
            <a:stCxn id="706" idx="3"/>
            <a:endCxn id="765" idx="1"/>
          </p:cNvCxnSpPr>
          <p:nvPr/>
        </p:nvCxnSpPr>
        <p:spPr>
          <a:xfrm>
            <a:off x="3884798" y="2393025"/>
            <a:ext cx="1679100" cy="1296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78" name="Shape 778"/>
          <p:cNvSpPr/>
          <p:nvPr/>
        </p:nvSpPr>
        <p:spPr>
          <a:xfrm>
            <a:off x="7879975" y="1732550"/>
            <a:ext cx="720600" cy="1703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200"/>
              <a:t>Log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200"/>
              <a:t>View</a:t>
            </a:r>
          </a:p>
        </p:txBody>
      </p:sp>
      <p:cxnSp>
        <p:nvCxnSpPr>
          <p:cNvPr id="779" name="Shape 779"/>
          <p:cNvCxnSpPr>
            <a:stCxn id="730" idx="0"/>
            <a:endCxn id="778" idx="1"/>
          </p:cNvCxnSpPr>
          <p:nvPr/>
        </p:nvCxnSpPr>
        <p:spPr>
          <a:xfrm>
            <a:off x="6519167" y="1711030"/>
            <a:ext cx="1360800" cy="8733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0" name="Shape 780"/>
          <p:cNvCxnSpPr>
            <a:endCxn id="778" idx="1"/>
          </p:cNvCxnSpPr>
          <p:nvPr/>
        </p:nvCxnSpPr>
        <p:spPr>
          <a:xfrm>
            <a:off x="6519175" y="2287850"/>
            <a:ext cx="1360800" cy="2964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1" name="Shape 781"/>
          <p:cNvCxnSpPr>
            <a:stCxn id="747" idx="0"/>
            <a:endCxn id="778" idx="1"/>
          </p:cNvCxnSpPr>
          <p:nvPr/>
        </p:nvCxnSpPr>
        <p:spPr>
          <a:xfrm>
            <a:off x="6798873" y="2478121"/>
            <a:ext cx="1081200" cy="1062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2" name="Shape 782"/>
          <p:cNvCxnSpPr>
            <a:stCxn id="745" idx="0"/>
            <a:endCxn id="778" idx="1"/>
          </p:cNvCxnSpPr>
          <p:nvPr/>
        </p:nvCxnSpPr>
        <p:spPr>
          <a:xfrm>
            <a:off x="6239468" y="2473619"/>
            <a:ext cx="1640400" cy="1107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3" name="Shape 783"/>
          <p:cNvCxnSpPr>
            <a:stCxn id="759" idx="3"/>
            <a:endCxn id="778" idx="1"/>
          </p:cNvCxnSpPr>
          <p:nvPr/>
        </p:nvCxnSpPr>
        <p:spPr>
          <a:xfrm flipH="1" rot="10800000">
            <a:off x="6915020" y="2584153"/>
            <a:ext cx="965100" cy="538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4" name="Shape 784"/>
          <p:cNvCxnSpPr>
            <a:stCxn id="770" idx="0"/>
            <a:endCxn id="778" idx="1"/>
          </p:cNvCxnSpPr>
          <p:nvPr/>
        </p:nvCxnSpPr>
        <p:spPr>
          <a:xfrm flipH="1" rot="10800000">
            <a:off x="6798862" y="2584379"/>
            <a:ext cx="1081200" cy="8568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5" name="Shape 785"/>
          <p:cNvCxnSpPr>
            <a:stCxn id="771" idx="0"/>
            <a:endCxn id="778" idx="1"/>
          </p:cNvCxnSpPr>
          <p:nvPr/>
        </p:nvCxnSpPr>
        <p:spPr>
          <a:xfrm flipH="1" rot="10800000">
            <a:off x="6798873" y="2584254"/>
            <a:ext cx="1081200" cy="10473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86" name="Shape 786"/>
          <p:cNvCxnSpPr>
            <a:stCxn id="754" idx="0"/>
            <a:endCxn id="778" idx="1"/>
          </p:cNvCxnSpPr>
          <p:nvPr/>
        </p:nvCxnSpPr>
        <p:spPr>
          <a:xfrm flipH="1" rot="10800000">
            <a:off x="6519167" y="2584263"/>
            <a:ext cx="1360800" cy="2802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87" name="Shape 787"/>
          <p:cNvSpPr txBox="1"/>
          <p:nvPr/>
        </p:nvSpPr>
        <p:spPr>
          <a:xfrm>
            <a:off x="6915050" y="1920062"/>
            <a:ext cx="10812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Incr Pull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Incremental Log View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560775" y="976725"/>
            <a:ext cx="78423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Pull ONLY changed records in a time range using SQL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‘startTs’ &gt; _hoodie_commit_time &lt; ‘endTs’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Avoid full table/partition scan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Do not rely on a custom sequence ID to tail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Lookback window restricted based on cleaning policy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/>
        </p:nvSpPr>
        <p:spPr>
          <a:xfrm>
            <a:off x="905100" y="186627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560775" y="976725"/>
            <a:ext cx="78423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Near Real-Time ingestion / stream into HDFS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Replicate online state in HDFS within few minutes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Offload analytics to HDFS</a:t>
            </a:r>
          </a:p>
        </p:txBody>
      </p:sp>
      <p:sp>
        <p:nvSpPr>
          <p:cNvPr id="807" name="Shape 807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Near Real-Time Ingestion</a:t>
            </a:r>
          </a:p>
        </p:txBody>
      </p:sp>
      <p:pic>
        <p:nvPicPr>
          <p:cNvPr id="813" name="Shape 8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575" y="1007950"/>
            <a:ext cx="5839199" cy="3127602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Shape 814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560775" y="976725"/>
            <a:ext cx="78423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Near Real-Time ingestion / stream into HDFS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Replicate online state in HDFS within few minutes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Offload analytics to HDFS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Incremental ETL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Don't tradeoff correctness to do incremental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Hoodie integration with Scheduler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Incremental ETL</a:t>
            </a:r>
          </a:p>
        </p:txBody>
      </p:sp>
      <p:pic>
        <p:nvPicPr>
          <p:cNvPr id="827" name="Shape 8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87" y="769750"/>
            <a:ext cx="7730825" cy="35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Use Cases</a:t>
            </a:r>
          </a:p>
        </p:txBody>
      </p:sp>
      <p:sp>
        <p:nvSpPr>
          <p:cNvPr id="834" name="Shape 834"/>
          <p:cNvSpPr txBox="1"/>
          <p:nvPr/>
        </p:nvSpPr>
        <p:spPr>
          <a:xfrm>
            <a:off x="560775" y="976725"/>
            <a:ext cx="78423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Near Real-Time ingestion / streaming into HDFS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Replicate online state in HDFS within few minutes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Offload analytics to HDFS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Incremental ETL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Don't tradeoff correctness to do incremental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Hoodie integration with Scheduler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Unified Analytical Serving Layer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Eliminate your specialized serving layer , if latency tolerated is &gt; 10 min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Simplify serving with HDFS for the entire dataset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ctrTitle"/>
          </p:nvPr>
        </p:nvSpPr>
        <p:spPr>
          <a:xfrm>
            <a:off x="97189" y="208985"/>
            <a:ext cx="894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Adoption &amp; Scale</a:t>
            </a:r>
          </a:p>
        </p:txBody>
      </p:sp>
      <p:sp>
        <p:nvSpPr>
          <p:cNvPr id="190" name="Shape 190"/>
          <p:cNvSpPr/>
          <p:nvPr/>
        </p:nvSpPr>
        <p:spPr>
          <a:xfrm>
            <a:off x="1171250" y="1295999"/>
            <a:ext cx="1884300" cy="1204799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~Few Thousand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</a:p>
        </p:txBody>
      </p:sp>
      <p:sp>
        <p:nvSpPr>
          <p:cNvPr id="191" name="Shape 191"/>
          <p:cNvSpPr/>
          <p:nvPr/>
        </p:nvSpPr>
        <p:spPr>
          <a:xfrm>
            <a:off x="5477150" y="1296000"/>
            <a:ext cx="1884300" cy="1204800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Many</a:t>
            </a: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Many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PBs </a:t>
            </a:r>
          </a:p>
        </p:txBody>
      </p:sp>
      <p:sp>
        <p:nvSpPr>
          <p:cNvPr id="192" name="Shape 192"/>
          <p:cNvSpPr/>
          <p:nvPr/>
        </p:nvSpPr>
        <p:spPr>
          <a:xfrm>
            <a:off x="1167347" y="2666284"/>
            <a:ext cx="1892100" cy="1315800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20k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Hive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queries/day</a:t>
            </a:r>
          </a:p>
        </p:txBody>
      </p:sp>
      <p:sp>
        <p:nvSpPr>
          <p:cNvPr id="193" name="Shape 193"/>
          <p:cNvSpPr/>
          <p:nvPr/>
        </p:nvSpPr>
        <p:spPr>
          <a:xfrm>
            <a:off x="3337110" y="2666284"/>
            <a:ext cx="1858500" cy="1315800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100k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Presto queries/day</a:t>
            </a:r>
          </a:p>
        </p:txBody>
      </p:sp>
      <p:sp>
        <p:nvSpPr>
          <p:cNvPr id="194" name="Shape 194"/>
          <p:cNvSpPr/>
          <p:nvPr/>
        </p:nvSpPr>
        <p:spPr>
          <a:xfrm>
            <a:off x="3324200" y="1295999"/>
            <a:ext cx="1884300" cy="1204800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100k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Jobs/day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763500" y="4503225"/>
            <a:ext cx="238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Hadoop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@ Uber</a:t>
            </a:r>
          </a:p>
        </p:txBody>
      </p:sp>
      <p:sp>
        <p:nvSpPr>
          <p:cNvPr id="196" name="Shape 196"/>
          <p:cNvSpPr/>
          <p:nvPr/>
        </p:nvSpPr>
        <p:spPr>
          <a:xfrm>
            <a:off x="5473260" y="2666284"/>
            <a:ext cx="1858499" cy="1315800"/>
          </a:xfrm>
          <a:prstGeom prst="rect">
            <a:avLst/>
          </a:prstGeom>
          <a:noFill/>
          <a:ln cap="flat" cmpd="sng" w="9525">
            <a:solidFill>
              <a:srgbClr val="4FC3F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~100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Spark</a:t>
            </a: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1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Apps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Lambda Architecture</a:t>
            </a:r>
          </a:p>
        </p:txBody>
      </p:sp>
      <p:pic>
        <p:nvPicPr>
          <p:cNvPr id="841" name="Shape 8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50" y="937062"/>
            <a:ext cx="7672099" cy="32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Shape 842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Unified Analytics Serving</a:t>
            </a:r>
          </a:p>
        </p:txBody>
      </p:sp>
      <p:pic>
        <p:nvPicPr>
          <p:cNvPr id="848" name="Shape 8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25" y="1150500"/>
            <a:ext cx="7769149" cy="30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Shape 849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Spectrum Of Data Pipelines</a:t>
            </a:r>
          </a:p>
        </p:txBody>
      </p:sp>
      <p:pic>
        <p:nvPicPr>
          <p:cNvPr descr="Screen Shot 2017-02-28 at 2.43.05 PM.png" id="855" name="Shape 8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312" y="1047750"/>
            <a:ext cx="465772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Shape 856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Adoption @ Uber</a:t>
            </a:r>
          </a:p>
        </p:txBody>
      </p:sp>
      <p:sp>
        <p:nvSpPr>
          <p:cNvPr id="862" name="Shape 862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Use Cases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257200" y="801500"/>
            <a:ext cx="54930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Powering ~1000 Data ingestion data feeds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Every 30 mins today, several TBs per hour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Towards &lt; 10 min in the next few months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Reduced resource usage by 10x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 production for last 6 months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Hardened across rolling restarts, data node reboots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Incremental ETL for dimension tables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Data warehouse at large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Self serve incremental pipelines (DeltaStreamer)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odie_upsert_perf1.png" id="864" name="Shape 8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600" y="754825"/>
            <a:ext cx="2936600" cy="184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odie_upsert_perf2.png" id="865" name="Shape 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599" y="2644599"/>
            <a:ext cx="2936599" cy="1815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Comparison</a:t>
            </a:r>
          </a:p>
        </p:txBody>
      </p:sp>
      <p:sp>
        <p:nvSpPr>
          <p:cNvPr id="871" name="Shape 871"/>
          <p:cNvSpPr txBox="1"/>
          <p:nvPr/>
        </p:nvSpPr>
        <p:spPr>
          <a:xfrm>
            <a:off x="574025" y="1077400"/>
            <a:ext cx="7877700" cy="30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Hoodie fills a big void in Hadoop land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Upserts &amp; Faster data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Play well with Hadoop ecosystem &amp; deployments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Leverage Spark vs re-inventing yet-another storage silo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Designed for Incremental Processing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Incremental Pull is a ‘Hoodie’ special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Comparison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Shape 8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87" y="880975"/>
            <a:ext cx="8401825" cy="3097249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2179875" y="3916575"/>
            <a:ext cx="4919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Source: (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CERN Blog</a:t>
            </a: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Performance comparison of different file formats and storage engines in the Hadoop ecosystem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Comparison: Analytical Storage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Comparison</a:t>
            </a:r>
          </a:p>
        </p:txBody>
      </p:sp>
      <p:graphicFrame>
        <p:nvGraphicFramePr>
          <p:cNvPr id="886" name="Shape 886"/>
          <p:cNvGraphicFramePr/>
          <p:nvPr/>
        </p:nvGraphicFramePr>
        <p:xfrm>
          <a:off x="291825" y="1084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4280175"/>
                <a:gridCol w="4280175"/>
              </a:tblGrid>
              <a:tr h="771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Apache Kudu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Targets both OLTP and OLAP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Dedicated storage servers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Evolving Ecosystem support*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Hoodie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OLAP Only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Built on top of HDFS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Already works with Spark/Hive/Presto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87" name="Shape 887"/>
          <p:cNvGraphicFramePr/>
          <p:nvPr/>
        </p:nvGraphicFramePr>
        <p:xfrm>
          <a:off x="291375" y="266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4272550"/>
                <a:gridCol w="4272550"/>
              </a:tblGrid>
              <a:tr h="1677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Hive Transactions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Tight integration with Hive &amp; ORC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read-optimized view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Hive based impl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Hoodie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Hive/Spark/Presto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Parquet/Avro today, but pluggable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 of Spark!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88" name="Shape 888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Comparison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Comparison</a:t>
            </a:r>
          </a:p>
        </p:txBody>
      </p:sp>
      <p:graphicFrame>
        <p:nvGraphicFramePr>
          <p:cNvPr id="894" name="Shape 894"/>
          <p:cNvGraphicFramePr/>
          <p:nvPr/>
        </p:nvGraphicFramePr>
        <p:xfrm>
          <a:off x="291825" y="8799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4280175"/>
                <a:gridCol w="4280175"/>
              </a:tblGrid>
              <a:tr h="771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HBase/Key-Value Stores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 Optimized for OLTP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Bad Scan Performance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Scaling farm of storage servers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 row atomicity is tedious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Hoodie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Read-Optimized for </a:t>
                      </a: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OLAP 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State-of-art columnar formats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Scales like a normal job or query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 row commits!!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95" name="Shape 895"/>
          <p:cNvGraphicFramePr/>
          <p:nvPr/>
        </p:nvGraphicFramePr>
        <p:xfrm>
          <a:off x="291375" y="266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4272550"/>
                <a:gridCol w="4272550"/>
              </a:tblGrid>
              <a:tr h="1677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Stream Processing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 oriented processing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Flink/Spark typically upsert results to OLTP/specialized OLAP stores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Hoodie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Columnar queries, at higher latency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HDFS as Sink, Presto as OLAP engine</a:t>
                      </a:r>
                    </a:p>
                    <a:p>
                      <a:pPr indent="-3429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lt2"/>
                        </a:buClr>
                        <a:buSzPct val="100000"/>
                        <a:buFont typeface="Calibri"/>
                        <a:buChar char="-"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Integrates with Spark/Spark Streaming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96" name="Shape 896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Comparison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Plans</a:t>
            </a:r>
          </a:p>
        </p:txBody>
      </p:sp>
      <p:sp>
        <p:nvSpPr>
          <p:cNvPr id="902" name="Shape 902"/>
          <p:cNvSpPr txBox="1"/>
          <p:nvPr/>
        </p:nvSpPr>
        <p:spPr>
          <a:xfrm>
            <a:off x="410825" y="830250"/>
            <a:ext cx="84027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Merge On Read (Project</a:t>
            </a:r>
            <a:r>
              <a:rPr lang="en" sz="2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#1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Active developement, Productionizing, Shipping!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Global Index (Project </a:t>
            </a:r>
            <a:r>
              <a:rPr lang="en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#2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Fast, lightweight index to map key to fileID, globally (not just partitions)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Spark Datasource (Issue</a:t>
            </a:r>
            <a:r>
              <a:rPr lang="en" sz="2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#7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) &amp; Presto Plugins (Issue</a:t>
            </a:r>
            <a:r>
              <a:rPr lang="en" sz="24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#81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Native support for incremental SQL (e.g: </a:t>
            </a:r>
            <a:r>
              <a:rPr i="1"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where _hoodie_commit_time &gt; ...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Beam Runner (Issue </a:t>
            </a:r>
            <a:r>
              <a:rPr lang="en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#8</a:t>
            </a: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Build incremental pipelines that also port across batch or streaming modes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Future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/>
        </p:nvSpPr>
        <p:spPr>
          <a:xfrm>
            <a:off x="755275" y="94825"/>
            <a:ext cx="73338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Involved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500125" y="1014825"/>
            <a:ext cx="81348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Engage with us on Github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Look for “beginner-task” tagged issues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Checkout tools/utilities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Uber is hiring for “Hoodie”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“Software Engineer - Data Processing Plaform (Hoodie)”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Calibri"/>
              <a:buChar char="-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https://www.uber.com/careers/list/28811/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Swing by Office Hours after talk </a:t>
            </a: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2:40pm–3:20pm, Location: Table 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Shape 910"/>
          <p:cNvSpPr txBox="1"/>
          <p:nvPr/>
        </p:nvSpPr>
        <p:spPr>
          <a:xfrm>
            <a:off x="4964150" y="4503225"/>
            <a:ext cx="4179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Contributions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57450" y="272150"/>
            <a:ext cx="799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Hadoop Use-cases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Shape 202"/>
          <p:cNvSpPr txBox="1"/>
          <p:nvPr>
            <p:ph idx="4294967295" type="body"/>
          </p:nvPr>
        </p:nvSpPr>
        <p:spPr>
          <a:xfrm>
            <a:off x="286575" y="1056950"/>
            <a:ext cx="2732100" cy="24960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BAD6"/>
                </a:solidFill>
              </a:rPr>
              <a:t>Analytics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Dashboards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Ad Hoc-Analysis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Federated Querying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Interactive Analysis</a:t>
            </a:r>
          </a:p>
          <a:p>
            <a:pPr indent="0" lvl="0" marL="1397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6773625" y="4503225"/>
            <a:ext cx="2370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Hadoop @ Uber</a:t>
            </a:r>
          </a:p>
        </p:txBody>
      </p:sp>
      <p:sp>
        <p:nvSpPr>
          <p:cNvPr id="204" name="Shape 204"/>
          <p:cNvSpPr txBox="1"/>
          <p:nvPr>
            <p:ph idx="4294967295" type="body"/>
          </p:nvPr>
        </p:nvSpPr>
        <p:spPr>
          <a:xfrm>
            <a:off x="3277200" y="1056950"/>
            <a:ext cx="2732100" cy="20292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BAD6"/>
                </a:solidFill>
              </a:rPr>
              <a:t>Data Applications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</a:pPr>
            <a:r>
              <a:rPr lang="en" sz="1800">
                <a:solidFill>
                  <a:srgbClr val="FFF2CC"/>
                </a:solidFill>
              </a:rPr>
              <a:t>ML Recommendations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</a:pPr>
            <a:r>
              <a:rPr lang="en" sz="1800">
                <a:solidFill>
                  <a:srgbClr val="FFF2CC"/>
                </a:solidFill>
              </a:rPr>
              <a:t>Fraud Detection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</a:pPr>
            <a:r>
              <a:rPr lang="en" sz="1800">
                <a:solidFill>
                  <a:srgbClr val="FFF2CC"/>
                </a:solidFill>
              </a:rPr>
              <a:t>Safe Driving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  <a:buFont typeface="Calibri"/>
            </a:pPr>
            <a:r>
              <a:rPr lang="en" sz="1800">
                <a:solidFill>
                  <a:srgbClr val="FFF2CC"/>
                </a:solidFill>
              </a:rPr>
              <a:t>Incentive Spends</a:t>
            </a:r>
          </a:p>
        </p:txBody>
      </p:sp>
      <p:sp>
        <p:nvSpPr>
          <p:cNvPr id="205" name="Shape 205"/>
          <p:cNvSpPr txBox="1"/>
          <p:nvPr>
            <p:ph idx="4294967295" type="body"/>
          </p:nvPr>
        </p:nvSpPr>
        <p:spPr>
          <a:xfrm>
            <a:off x="6267825" y="1056950"/>
            <a:ext cx="2732100" cy="24960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1FBAD6"/>
                </a:solidFill>
              </a:rPr>
              <a:t> </a:t>
            </a:r>
            <a:r>
              <a:rPr lang="en" sz="2400">
                <a:solidFill>
                  <a:srgbClr val="1FBAD6"/>
                </a:solidFill>
              </a:rPr>
              <a:t>Data Warehousing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Arial"/>
            </a:pPr>
            <a:r>
              <a:rPr lang="en" sz="1800">
                <a:solidFill>
                  <a:srgbClr val="FFF2CC"/>
                </a:solidFill>
              </a:rPr>
              <a:t>Curated Datafeeds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Standard ETL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FF2CC"/>
              </a:buClr>
              <a:buSzPct val="100000"/>
            </a:pPr>
            <a:r>
              <a:rPr lang="en" sz="1800">
                <a:solidFill>
                  <a:srgbClr val="FFF2CC"/>
                </a:solidFill>
              </a:rPr>
              <a:t>DataLake =&gt; DataMart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559050" y="3351825"/>
            <a:ext cx="1946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Presto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335250" y="3351825"/>
            <a:ext cx="1946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Spark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6646275" y="3293975"/>
            <a:ext cx="19464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Hive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386400" y="3784425"/>
            <a:ext cx="2425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Faster Data!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3128850" y="3784425"/>
            <a:ext cx="2425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Faster</a:t>
            </a: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 Data!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6406725" y="3784412"/>
            <a:ext cx="2425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Faster</a:t>
            </a:r>
            <a:r>
              <a:rPr lang="en" sz="2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 Data!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737725" y="318707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pic>
        <p:nvPicPr>
          <p:cNvPr id="916" name="Shape 9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687" y="304800"/>
            <a:ext cx="2009869" cy="27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4013375" y="2889800"/>
            <a:ext cx="7863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source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/>
        </p:nvSpPr>
        <p:spPr>
          <a:xfrm>
            <a:off x="737725" y="303467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Extra Slides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/>
          <p:nvPr/>
        </p:nvSpPr>
        <p:spPr>
          <a:xfrm>
            <a:off x="505600" y="1006625"/>
            <a:ext cx="5138400" cy="295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 txBox="1"/>
          <p:nvPr/>
        </p:nvSpPr>
        <p:spPr>
          <a:xfrm>
            <a:off x="755275" y="94825"/>
            <a:ext cx="73338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Views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5821875" y="685492"/>
            <a:ext cx="30477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3 Logical views Of Dataset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Read Optimized View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Raw Parquet Query Performance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~30 mins latency for ~500GB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Targets existing Hive tables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 b="65055" l="0" r="19224" t="0"/>
          <a:stretch/>
        </p:blipFill>
        <p:spPr>
          <a:xfrm>
            <a:off x="505600" y="1006625"/>
            <a:ext cx="5138399" cy="29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Shape 932"/>
          <p:cNvSpPr txBox="1"/>
          <p:nvPr/>
        </p:nvSpPr>
        <p:spPr>
          <a:xfrm>
            <a:off x="5862375" y="3056700"/>
            <a:ext cx="3047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Real Time View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Hybrid of row &amp; columnar data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~1-5 mins latency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Font typeface="Calibri"/>
              <a:buChar char="-"/>
            </a:pPr>
            <a:r>
              <a:rPr lang="en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Brings near-real time tables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x="5821875" y="2120400"/>
            <a:ext cx="3128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Log View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Font typeface="Calibri"/>
              <a:buChar char="-"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Stream of changes to dataset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Font typeface="Calibri"/>
              <a:buChar char="-"/>
            </a:pPr>
            <a:r>
              <a:rPr lang="en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Enables Incr. Data Pipelines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 Storage Types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233100" y="883050"/>
            <a:ext cx="4434600" cy="3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Define how data is written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Indexing &amp; Storage of data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Impl of primitives and timeline actions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Support 1 or more views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2 Storage Types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Copy On Write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Purely columnar, simply creates new versions of files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Merge On Read :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Near-real time, Shifts some write cost to reads, Merges on-the-fly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graphicFrame>
        <p:nvGraphicFramePr>
          <p:cNvPr id="941" name="Shape 941"/>
          <p:cNvGraphicFramePr/>
          <p:nvPr/>
        </p:nvGraphicFramePr>
        <p:xfrm>
          <a:off x="4825300" y="1145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{04040F87-2BE5-47A3-912E-7F6ACE69C6F5}</a:tableStyleId>
              </a:tblPr>
              <a:tblGrid>
                <a:gridCol w="1989375"/>
                <a:gridCol w="1989375"/>
              </a:tblGrid>
              <a:tr h="5455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Storage Type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FF2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Views</a:t>
                      </a:r>
                    </a:p>
                  </a:txBody>
                  <a:tcPr marT="91425" marB="91425" marR="91425" marL="91425" anchor="ctr"/>
                </a:tc>
              </a:tr>
              <a:tr h="1153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Copy On Write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Optimized,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LogView</a:t>
                      </a:r>
                    </a:p>
                  </a:txBody>
                  <a:tcPr marT="91425" marB="91425" marR="91425" marL="91425" anchor="ctr"/>
                </a:tc>
              </a:tr>
              <a:tr h="1153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Merge On Read</a:t>
                      </a: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 Optimized,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RealTime,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LogView</a:t>
                      </a: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 Timeline 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354600" y="1016825"/>
            <a:ext cx="26607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Time-ordered sequence of actions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- Instantaneous views of  dataset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- Arrival-order retrieval of data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Shape 948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  <p:sp>
        <p:nvSpPr>
          <p:cNvPr id="949" name="Shape 949"/>
          <p:cNvSpPr/>
          <p:nvPr/>
        </p:nvSpPr>
        <p:spPr>
          <a:xfrm>
            <a:off x="3106425" y="986525"/>
            <a:ext cx="5692200" cy="3255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0" name="Shape 950"/>
          <p:cNvPicPr preferRelativeResize="0"/>
          <p:nvPr/>
        </p:nvPicPr>
        <p:blipFill rotWithShape="1">
          <a:blip r:embed="rId4">
            <a:alphaModFix/>
          </a:blip>
          <a:srcRect b="44091" l="3363" r="2421" t="11680"/>
          <a:stretch/>
        </p:blipFill>
        <p:spPr>
          <a:xfrm>
            <a:off x="3106424" y="994203"/>
            <a:ext cx="5641575" cy="330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/>
          <p:nvPr/>
        </p:nvSpPr>
        <p:spPr>
          <a:xfrm>
            <a:off x="755275" y="94825"/>
            <a:ext cx="73338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Timeline Actions</a:t>
            </a:r>
          </a:p>
        </p:txBody>
      </p:sp>
      <p:sp>
        <p:nvSpPr>
          <p:cNvPr id="956" name="Shape 956"/>
          <p:cNvSpPr txBox="1"/>
          <p:nvPr/>
        </p:nvSpPr>
        <p:spPr>
          <a:xfrm>
            <a:off x="453175" y="818350"/>
            <a:ext cx="8146200" cy="3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Commit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rgbClr val="1FBAD6"/>
                </a:solidFill>
                <a:latin typeface="Calibri"/>
                <a:ea typeface="Calibri"/>
                <a:cs typeface="Calibri"/>
                <a:sym typeface="Calibri"/>
              </a:rPr>
              <a:t>Multi-row atomic publish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of data to Queries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Detailed metadata to facilitate log view of changes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Clean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Remove older versions of files, to reclaim storage space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Cleaning modes : Retain Last X file versions, Retain Last X Commits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Compaction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Compact row based log to columnar snapshot, for real-time view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Savepoint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-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Roll back to a checkpoint and resume ingestion</a:t>
            </a:r>
          </a:p>
        </p:txBody>
      </p:sp>
      <p:sp>
        <p:nvSpPr>
          <p:cNvPr id="957" name="Shape 957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Concepts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 Terminology</a:t>
            </a:r>
          </a:p>
        </p:txBody>
      </p:sp>
      <p:sp>
        <p:nvSpPr>
          <p:cNvPr id="963" name="Shape 963"/>
          <p:cNvSpPr txBox="1"/>
          <p:nvPr/>
        </p:nvSpPr>
        <p:spPr>
          <a:xfrm>
            <a:off x="293625" y="986525"/>
            <a:ext cx="86061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Basepath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Root of a Hoodie dataset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Partition Path: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Relative path to folder with partitions of data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Commit</a:t>
            </a:r>
            <a:r>
              <a:rPr lang="en" sz="18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Produce files identified with fileid &amp; commit time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Record Key: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○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Uniquely identify a record within partition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○"/>
            </a:pP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Mapped consistently to a fileid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File Id Group: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Files with all versions of a group of records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Char char="●"/>
            </a:pP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Metadata Directory:</a:t>
            </a:r>
            <a:r>
              <a:rPr lang="en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Stores a timeline of all metadata actions with atomically publish</a:t>
            </a:r>
            <a:r>
              <a:rPr lang="en" sz="18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Shape 964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/>
        </p:nvSpPr>
        <p:spPr>
          <a:xfrm>
            <a:off x="755275" y="94825"/>
            <a:ext cx="733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FC3F7"/>
                </a:solidFill>
                <a:latin typeface="Calibri"/>
                <a:ea typeface="Calibri"/>
                <a:cs typeface="Calibri"/>
                <a:sym typeface="Calibri"/>
              </a:rPr>
              <a:t>Hoodie Storage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309950" y="813600"/>
            <a:ext cx="823200" cy="3254822"/>
            <a:chOff x="309950" y="813600"/>
            <a:chExt cx="823200" cy="3254822"/>
          </a:xfrm>
        </p:grpSpPr>
        <p:sp>
          <p:nvSpPr>
            <p:cNvPr id="971" name="Shape 971"/>
            <p:cNvSpPr/>
            <p:nvPr/>
          </p:nvSpPr>
          <p:spPr>
            <a:xfrm>
              <a:off x="309950" y="17462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2017/02/15</a:t>
              </a:r>
            </a:p>
          </p:txBody>
        </p:sp>
        <p:sp>
          <p:nvSpPr>
            <p:cNvPr id="972" name="Shape 972"/>
            <p:cNvSpPr/>
            <p:nvPr/>
          </p:nvSpPr>
          <p:spPr>
            <a:xfrm>
              <a:off x="309950" y="22796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2017/02/16</a:t>
              </a:r>
            </a:p>
          </p:txBody>
        </p:sp>
        <p:sp>
          <p:nvSpPr>
            <p:cNvPr id="973" name="Shape 973"/>
            <p:cNvSpPr/>
            <p:nvPr/>
          </p:nvSpPr>
          <p:spPr>
            <a:xfrm>
              <a:off x="309950" y="2813075"/>
              <a:ext cx="823200" cy="292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/>
                <a:t>2017/02/17</a:t>
              </a:r>
            </a:p>
          </p:txBody>
        </p:sp>
        <p:sp>
          <p:nvSpPr>
            <p:cNvPr id="974" name="Shape 974"/>
            <p:cNvSpPr/>
            <p:nvPr/>
          </p:nvSpPr>
          <p:spPr>
            <a:xfrm>
              <a:off x="637400" y="813600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637400" y="1118400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637400" y="1423200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637400" y="32905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637400" y="35953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637400" y="3900122"/>
              <a:ext cx="168300" cy="168300"/>
            </a:xfrm>
            <a:prstGeom prst="ellipse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Shape 980"/>
          <p:cNvSpPr/>
          <p:nvPr/>
        </p:nvSpPr>
        <p:spPr>
          <a:xfrm>
            <a:off x="1384150" y="1488650"/>
            <a:ext cx="3607500" cy="2579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2017/02/16</a:t>
            </a:r>
          </a:p>
        </p:txBody>
      </p:sp>
      <p:sp>
        <p:nvSpPr>
          <p:cNvPr id="981" name="Shape 981"/>
          <p:cNvSpPr/>
          <p:nvPr/>
        </p:nvSpPr>
        <p:spPr>
          <a:xfrm>
            <a:off x="1866350" y="3175850"/>
            <a:ext cx="1348500" cy="5085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/>
              <a:t>File1.parquet</a:t>
            </a:r>
          </a:p>
        </p:txBody>
      </p:sp>
      <p:sp>
        <p:nvSpPr>
          <p:cNvPr id="982" name="Shape 982"/>
          <p:cNvSpPr/>
          <p:nvPr/>
        </p:nvSpPr>
        <p:spPr>
          <a:xfrm>
            <a:off x="1875275" y="3684850"/>
            <a:ext cx="1339500" cy="232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/>
              <a:t>Index</a:t>
            </a:r>
          </a:p>
        </p:txBody>
      </p:sp>
      <p:sp>
        <p:nvSpPr>
          <p:cNvPr id="983" name="Shape 983"/>
          <p:cNvSpPr/>
          <p:nvPr/>
        </p:nvSpPr>
        <p:spPr>
          <a:xfrm>
            <a:off x="44684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38588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5" name="Shape 985"/>
          <p:cNvSpPr/>
          <p:nvPr/>
        </p:nvSpPr>
        <p:spPr>
          <a:xfrm>
            <a:off x="4163675" y="3461600"/>
            <a:ext cx="169800" cy="1698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86" name="Shape 986"/>
          <p:cNvGrpSpPr/>
          <p:nvPr/>
        </p:nvGrpSpPr>
        <p:grpSpPr>
          <a:xfrm>
            <a:off x="1866350" y="2261350"/>
            <a:ext cx="1348500" cy="741300"/>
            <a:chOff x="1866350" y="2261350"/>
            <a:chExt cx="1348500" cy="741300"/>
          </a:xfrm>
        </p:grpSpPr>
        <p:sp>
          <p:nvSpPr>
            <p:cNvPr id="987" name="Shape 987"/>
            <p:cNvSpPr/>
            <p:nvPr/>
          </p:nvSpPr>
          <p:spPr>
            <a:xfrm>
              <a:off x="1875275" y="2770450"/>
              <a:ext cx="1339500" cy="232200"/>
            </a:xfrm>
            <a:prstGeom prst="rect">
              <a:avLst/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" sz="1000"/>
                <a:t>Index</a:t>
              </a:r>
            </a:p>
          </p:txBody>
        </p:sp>
        <p:grpSp>
          <p:nvGrpSpPr>
            <p:cNvPr id="988" name="Shape 988"/>
            <p:cNvGrpSpPr/>
            <p:nvPr/>
          </p:nvGrpSpPr>
          <p:grpSpPr>
            <a:xfrm>
              <a:off x="1866350" y="2261350"/>
              <a:ext cx="1348500" cy="508500"/>
              <a:chOff x="1866350" y="2261350"/>
              <a:chExt cx="1348500" cy="508500"/>
            </a:xfrm>
          </p:grpSpPr>
          <p:sp>
            <p:nvSpPr>
              <p:cNvPr id="989" name="Shape 989"/>
              <p:cNvSpPr/>
              <p:nvPr/>
            </p:nvSpPr>
            <p:spPr>
              <a:xfrm>
                <a:off x="1866350" y="2261350"/>
                <a:ext cx="1348500" cy="508500"/>
              </a:xfrm>
              <a:prstGeom prst="snip1Rect">
                <a:avLst>
                  <a:gd fmla="val 16667" name="adj"/>
                </a:avLst>
              </a:prstGeom>
              <a:solidFill>
                <a:srgbClr val="FFF2CC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" sz="1000"/>
                  <a:t>File1_v2.parquet</a:t>
                </a:r>
              </a:p>
            </p:txBody>
          </p:sp>
          <p:sp>
            <p:nvSpPr>
              <p:cNvPr id="990" name="Shape 990"/>
              <p:cNvSpPr/>
              <p:nvPr/>
            </p:nvSpPr>
            <p:spPr>
              <a:xfrm>
                <a:off x="1875225" y="2586375"/>
                <a:ext cx="1339500" cy="169800"/>
              </a:xfrm>
              <a:prstGeom prst="rect">
                <a:avLst/>
              </a:prstGeom>
              <a:solidFill>
                <a:srgbClr val="EA99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1" name="Shape 991"/>
          <p:cNvSpPr/>
          <p:nvPr/>
        </p:nvSpPr>
        <p:spPr>
          <a:xfrm>
            <a:off x="3349225" y="3175850"/>
            <a:ext cx="231600" cy="5085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2" name="Shape 992"/>
          <p:cNvSpPr txBox="1"/>
          <p:nvPr/>
        </p:nvSpPr>
        <p:spPr>
          <a:xfrm>
            <a:off x="3263550" y="3675325"/>
            <a:ext cx="1069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File1.avro.log</a:t>
            </a:r>
          </a:p>
        </p:txBody>
      </p:sp>
      <p:sp>
        <p:nvSpPr>
          <p:cNvPr id="993" name="Shape 993"/>
          <p:cNvSpPr/>
          <p:nvPr/>
        </p:nvSpPr>
        <p:spPr>
          <a:xfrm>
            <a:off x="1384150" y="800550"/>
            <a:ext cx="2625300" cy="384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Change Log</a:t>
            </a:r>
          </a:p>
        </p:txBody>
      </p:sp>
      <p:sp>
        <p:nvSpPr>
          <p:cNvPr id="994" name="Shape 994"/>
          <p:cNvSpPr/>
          <p:nvPr/>
        </p:nvSpPr>
        <p:spPr>
          <a:xfrm>
            <a:off x="4009450" y="800550"/>
            <a:ext cx="982200" cy="3840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200 GB</a:t>
            </a:r>
          </a:p>
        </p:txBody>
      </p:sp>
      <p:sp>
        <p:nvSpPr>
          <p:cNvPr id="995" name="Shape 995"/>
          <p:cNvSpPr/>
          <p:nvPr/>
        </p:nvSpPr>
        <p:spPr>
          <a:xfrm>
            <a:off x="3349225" y="2261450"/>
            <a:ext cx="231600" cy="294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5920425" y="1915850"/>
            <a:ext cx="1660800" cy="640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Realtime View</a:t>
            </a:r>
          </a:p>
        </p:txBody>
      </p:sp>
      <p:sp>
        <p:nvSpPr>
          <p:cNvPr id="997" name="Shape 997"/>
          <p:cNvSpPr/>
          <p:nvPr/>
        </p:nvSpPr>
        <p:spPr>
          <a:xfrm>
            <a:off x="5920425" y="2917500"/>
            <a:ext cx="1660800" cy="64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Read Optimized View</a:t>
            </a:r>
          </a:p>
        </p:txBody>
      </p:sp>
      <p:sp>
        <p:nvSpPr>
          <p:cNvPr id="998" name="Shape 998"/>
          <p:cNvSpPr/>
          <p:nvPr/>
        </p:nvSpPr>
        <p:spPr>
          <a:xfrm rot="-5400000">
            <a:off x="6661575" y="776750"/>
            <a:ext cx="169800" cy="165210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28575">
            <a:solidFill>
              <a:srgbClr val="FFE5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9" name="Shape 999"/>
          <p:cNvSpPr txBox="1"/>
          <p:nvPr/>
        </p:nvSpPr>
        <p:spPr>
          <a:xfrm>
            <a:off x="6498473" y="1194050"/>
            <a:ext cx="567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Hive</a:t>
            </a:r>
          </a:p>
        </p:txBody>
      </p:sp>
      <p:sp>
        <p:nvSpPr>
          <p:cNvPr id="1000" name="Shape 1000"/>
          <p:cNvSpPr/>
          <p:nvPr/>
        </p:nvSpPr>
        <p:spPr>
          <a:xfrm>
            <a:off x="8170725" y="2542425"/>
            <a:ext cx="473400" cy="437700"/>
          </a:xfrm>
          <a:prstGeom prst="smileyFace">
            <a:avLst>
              <a:gd fmla="val 4653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01" name="Shape 1001"/>
          <p:cNvCxnSpPr>
            <a:stCxn id="1000" idx="2"/>
            <a:endCxn id="996" idx="3"/>
          </p:cNvCxnSpPr>
          <p:nvPr/>
        </p:nvCxnSpPr>
        <p:spPr>
          <a:xfrm rot="10800000">
            <a:off x="7581225" y="2235975"/>
            <a:ext cx="589500" cy="525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2" name="Shape 1002"/>
          <p:cNvCxnSpPr>
            <a:stCxn id="1000" idx="2"/>
            <a:endCxn id="997" idx="3"/>
          </p:cNvCxnSpPr>
          <p:nvPr/>
        </p:nvCxnSpPr>
        <p:spPr>
          <a:xfrm flipH="1">
            <a:off x="7581225" y="2761275"/>
            <a:ext cx="589500" cy="476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03" name="Shape 1003"/>
          <p:cNvSpPr/>
          <p:nvPr/>
        </p:nvSpPr>
        <p:spPr>
          <a:xfrm rot="-5400000">
            <a:off x="2451200" y="1390250"/>
            <a:ext cx="169800" cy="1339500"/>
          </a:xfrm>
          <a:prstGeom prst="rightBrace">
            <a:avLst>
              <a:gd fmla="val 0" name="adj1"/>
              <a:gd fmla="val 50000" name="adj2"/>
            </a:avLst>
          </a:prstGeom>
          <a:noFill/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4" name="Shape 1004"/>
          <p:cNvSpPr txBox="1"/>
          <p:nvPr/>
        </p:nvSpPr>
        <p:spPr>
          <a:xfrm>
            <a:off x="2306028" y="1711371"/>
            <a:ext cx="567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434343"/>
                </a:solidFill>
              </a:rPr>
              <a:t>File1</a:t>
            </a:r>
          </a:p>
        </p:txBody>
      </p:sp>
      <p:cxnSp>
        <p:nvCxnSpPr>
          <p:cNvPr id="1005" name="Shape 1005"/>
          <p:cNvCxnSpPr>
            <a:stCxn id="997" idx="1"/>
            <a:endCxn id="987" idx="3"/>
          </p:cNvCxnSpPr>
          <p:nvPr/>
        </p:nvCxnSpPr>
        <p:spPr>
          <a:xfrm rot="10800000">
            <a:off x="3214725" y="2886600"/>
            <a:ext cx="2705700" cy="351000"/>
          </a:xfrm>
          <a:prstGeom prst="straightConnector1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6" name="Shape 1006"/>
          <p:cNvCxnSpPr>
            <a:stCxn id="996" idx="1"/>
            <a:endCxn id="990" idx="3"/>
          </p:cNvCxnSpPr>
          <p:nvPr/>
        </p:nvCxnSpPr>
        <p:spPr>
          <a:xfrm flipH="1">
            <a:off x="3214725" y="2235950"/>
            <a:ext cx="2705700" cy="4353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7" name="Shape 1007"/>
          <p:cNvCxnSpPr>
            <a:stCxn id="996" idx="1"/>
            <a:endCxn id="995" idx="3"/>
          </p:cNvCxnSpPr>
          <p:nvPr/>
        </p:nvCxnSpPr>
        <p:spPr>
          <a:xfrm flipH="1">
            <a:off x="3580725" y="2235950"/>
            <a:ext cx="2339700" cy="17280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08" name="Shape 1008"/>
          <p:cNvSpPr/>
          <p:nvPr/>
        </p:nvSpPr>
        <p:spPr>
          <a:xfrm>
            <a:off x="4009450" y="808875"/>
            <a:ext cx="982200" cy="3840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200"/>
              <a:t>10 GB</a:t>
            </a:r>
          </a:p>
        </p:txBody>
      </p:sp>
      <p:sp>
        <p:nvSpPr>
          <p:cNvPr id="1009" name="Shape 1009"/>
          <p:cNvSpPr/>
          <p:nvPr/>
        </p:nvSpPr>
        <p:spPr>
          <a:xfrm>
            <a:off x="1866350" y="3175850"/>
            <a:ext cx="1348500" cy="5085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/>
              <a:t>File1_v1.parquet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2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3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8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Write Path</a:t>
            </a:r>
          </a:p>
        </p:txBody>
      </p:sp>
      <p:grpSp>
        <p:nvGrpSpPr>
          <p:cNvPr id="1015" name="Shape 1015"/>
          <p:cNvGrpSpPr/>
          <p:nvPr/>
        </p:nvGrpSpPr>
        <p:grpSpPr>
          <a:xfrm>
            <a:off x="164825" y="1744075"/>
            <a:ext cx="838500" cy="461225"/>
            <a:chOff x="241025" y="1439275"/>
            <a:chExt cx="838500" cy="461225"/>
          </a:xfrm>
        </p:grpSpPr>
        <p:grpSp>
          <p:nvGrpSpPr>
            <p:cNvPr id="1016" name="Shape 1016"/>
            <p:cNvGrpSpPr/>
            <p:nvPr/>
          </p:nvGrpSpPr>
          <p:grpSpPr>
            <a:xfrm>
              <a:off x="264350" y="1749600"/>
              <a:ext cx="768300" cy="150900"/>
              <a:chOff x="264350" y="1749600"/>
              <a:chExt cx="768300" cy="150900"/>
            </a:xfrm>
          </p:grpSpPr>
          <p:sp>
            <p:nvSpPr>
              <p:cNvPr id="1017" name="Shape 1017"/>
              <p:cNvSpPr/>
              <p:nvPr/>
            </p:nvSpPr>
            <p:spPr>
              <a:xfrm>
                <a:off x="264350" y="1749600"/>
                <a:ext cx="158700" cy="1509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Shape 1018"/>
              <p:cNvSpPr/>
              <p:nvPr/>
            </p:nvSpPr>
            <p:spPr>
              <a:xfrm>
                <a:off x="416750" y="1749600"/>
                <a:ext cx="158700" cy="1509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Shape 1019"/>
              <p:cNvSpPr/>
              <p:nvPr/>
            </p:nvSpPr>
            <p:spPr>
              <a:xfrm>
                <a:off x="569150" y="1749600"/>
                <a:ext cx="158700" cy="1509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Shape 1020"/>
              <p:cNvSpPr/>
              <p:nvPr/>
            </p:nvSpPr>
            <p:spPr>
              <a:xfrm>
                <a:off x="721550" y="1749600"/>
                <a:ext cx="158700" cy="1509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Shape 1021"/>
              <p:cNvSpPr/>
              <p:nvPr/>
            </p:nvSpPr>
            <p:spPr>
              <a:xfrm>
                <a:off x="873950" y="1749600"/>
                <a:ext cx="158700" cy="150900"/>
              </a:xfrm>
              <a:prstGeom prst="rect">
                <a:avLst/>
              </a:prstGeom>
              <a:solidFill>
                <a:srgbClr val="D9D9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2" name="Shape 1022"/>
            <p:cNvSpPr txBox="1"/>
            <p:nvPr/>
          </p:nvSpPr>
          <p:spPr>
            <a:xfrm>
              <a:off x="241025" y="1439275"/>
              <a:ext cx="838500" cy="2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2CC"/>
                  </a:solidFill>
                </a:rPr>
                <a:t>Change log</a:t>
              </a:r>
            </a:p>
          </p:txBody>
        </p:sp>
      </p:grpSp>
      <p:sp>
        <p:nvSpPr>
          <p:cNvPr id="1023" name="Shape 1023"/>
          <p:cNvSpPr txBox="1"/>
          <p:nvPr/>
        </p:nvSpPr>
        <p:spPr>
          <a:xfrm>
            <a:off x="609625" y="2545825"/>
            <a:ext cx="1002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2CC"/>
                </a:solidFill>
              </a:rPr>
              <a:t>Index lookup</a:t>
            </a:r>
          </a:p>
        </p:txBody>
      </p:sp>
      <p:grpSp>
        <p:nvGrpSpPr>
          <p:cNvPr id="1024" name="Shape 1024"/>
          <p:cNvGrpSpPr/>
          <p:nvPr/>
        </p:nvGrpSpPr>
        <p:grpSpPr>
          <a:xfrm>
            <a:off x="956325" y="1540974"/>
            <a:ext cx="1335000" cy="1103336"/>
            <a:chOff x="1032525" y="1236175"/>
            <a:chExt cx="1335000" cy="1103336"/>
          </a:xfrm>
        </p:grpSpPr>
        <p:sp>
          <p:nvSpPr>
            <p:cNvPr id="1025" name="Shape 1025"/>
            <p:cNvSpPr/>
            <p:nvPr/>
          </p:nvSpPr>
          <p:spPr>
            <a:xfrm>
              <a:off x="1640325" y="1515475"/>
              <a:ext cx="158700" cy="150900"/>
            </a:xfrm>
            <a:prstGeom prst="rect">
              <a:avLst/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1792725" y="1515475"/>
              <a:ext cx="158700" cy="1509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945125" y="1515475"/>
              <a:ext cx="158700" cy="150900"/>
            </a:xfrm>
            <a:prstGeom prst="rect">
              <a:avLst/>
            </a:prstGeom>
            <a:solidFill>
              <a:srgbClr val="9FC5E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1640325" y="2052900"/>
              <a:ext cx="158700" cy="1509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1792725" y="2052900"/>
              <a:ext cx="158700" cy="1509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030" name="Shape 1030"/>
            <p:cNvCxnSpPr>
              <a:endCxn id="1025" idx="1"/>
            </p:cNvCxnSpPr>
            <p:nvPr/>
          </p:nvCxnSpPr>
          <p:spPr>
            <a:xfrm flipH="1" rot="10800000">
              <a:off x="1032525" y="1590925"/>
              <a:ext cx="607800" cy="2340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031" name="Shape 1031"/>
            <p:cNvCxnSpPr>
              <a:stCxn id="1021" idx="3"/>
              <a:endCxn id="1028" idx="1"/>
            </p:cNvCxnSpPr>
            <p:nvPr/>
          </p:nvCxnSpPr>
          <p:spPr>
            <a:xfrm>
              <a:off x="1032650" y="1825050"/>
              <a:ext cx="607800" cy="303300"/>
            </a:xfrm>
            <a:prstGeom prst="bentConnector3">
              <a:avLst>
                <a:gd fmla="val 49990" name="adj1"/>
              </a:avLst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032" name="Shape 1032"/>
            <p:cNvSpPr txBox="1"/>
            <p:nvPr/>
          </p:nvSpPr>
          <p:spPr>
            <a:xfrm>
              <a:off x="1527025" y="1236175"/>
              <a:ext cx="653100" cy="2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2CC"/>
                  </a:solidFill>
                </a:rPr>
                <a:t>updates</a:t>
              </a:r>
            </a:p>
          </p:txBody>
        </p:sp>
        <p:sp>
          <p:nvSpPr>
            <p:cNvPr id="1033" name="Shape 1033"/>
            <p:cNvSpPr txBox="1"/>
            <p:nvPr/>
          </p:nvSpPr>
          <p:spPr>
            <a:xfrm>
              <a:off x="1529025" y="2119611"/>
              <a:ext cx="838500" cy="2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FF2CC"/>
                  </a:solidFill>
                </a:rPr>
                <a:t>inserts</a:t>
              </a:r>
            </a:p>
          </p:txBody>
        </p:sp>
      </p:grpSp>
      <p:sp>
        <p:nvSpPr>
          <p:cNvPr id="1034" name="Shape 1034"/>
          <p:cNvSpPr/>
          <p:nvPr/>
        </p:nvSpPr>
        <p:spPr>
          <a:xfrm>
            <a:off x="7172750" y="1367750"/>
            <a:ext cx="1785600" cy="2439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File Id1 LogFile</a:t>
            </a:r>
          </a:p>
        </p:txBody>
      </p:sp>
      <p:sp>
        <p:nvSpPr>
          <p:cNvPr id="1035" name="Shape 1035"/>
          <p:cNvSpPr/>
          <p:nvPr/>
        </p:nvSpPr>
        <p:spPr>
          <a:xfrm>
            <a:off x="7364800" y="1684325"/>
            <a:ext cx="653100" cy="507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commit (10:06)</a:t>
            </a:r>
          </a:p>
        </p:txBody>
      </p:sp>
      <p:sp>
        <p:nvSpPr>
          <p:cNvPr id="1036" name="Shape 1036"/>
          <p:cNvSpPr/>
          <p:nvPr/>
        </p:nvSpPr>
        <p:spPr>
          <a:xfrm>
            <a:off x="7364800" y="2205300"/>
            <a:ext cx="653100" cy="5991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Failed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commit (10:08)</a:t>
            </a:r>
          </a:p>
        </p:txBody>
      </p:sp>
      <p:sp>
        <p:nvSpPr>
          <p:cNvPr id="1037" name="Shape 1037"/>
          <p:cNvSpPr/>
          <p:nvPr/>
        </p:nvSpPr>
        <p:spPr>
          <a:xfrm>
            <a:off x="7364800" y="2817775"/>
            <a:ext cx="653100" cy="469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000"/>
              <a:t>commit (10:08)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7272100" y="3368725"/>
            <a:ext cx="838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Version 1</a:t>
            </a:r>
          </a:p>
        </p:txBody>
      </p:sp>
      <p:sp>
        <p:nvSpPr>
          <p:cNvPr id="1039" name="Shape 1039"/>
          <p:cNvSpPr/>
          <p:nvPr/>
        </p:nvSpPr>
        <p:spPr>
          <a:xfrm>
            <a:off x="8162475" y="1703375"/>
            <a:ext cx="653100" cy="932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000"/>
              <a:t>commit (10:09)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8017900" y="3368725"/>
            <a:ext cx="8385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Version 2</a:t>
            </a:r>
          </a:p>
        </p:txBody>
      </p:sp>
      <p:sp>
        <p:nvSpPr>
          <p:cNvPr id="1041" name="Shape 1041"/>
          <p:cNvSpPr/>
          <p:nvPr/>
        </p:nvSpPr>
        <p:spPr>
          <a:xfrm>
            <a:off x="4411925" y="1100800"/>
            <a:ext cx="2220900" cy="1571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2017-03-11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1042" name="Shape 1042"/>
          <p:cNvSpPr/>
          <p:nvPr/>
        </p:nvSpPr>
        <p:spPr>
          <a:xfrm>
            <a:off x="4553700" y="1458025"/>
            <a:ext cx="1944900" cy="98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File Id1</a:t>
            </a:r>
          </a:p>
        </p:txBody>
      </p:sp>
      <p:sp>
        <p:nvSpPr>
          <p:cNvPr id="1043" name="Shape 1043"/>
          <p:cNvSpPr/>
          <p:nvPr/>
        </p:nvSpPr>
        <p:spPr>
          <a:xfrm>
            <a:off x="5979950" y="1572970"/>
            <a:ext cx="309600" cy="525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6052000" y="1635739"/>
            <a:ext cx="309600" cy="525899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45" name="Shape 1045"/>
          <p:cNvGrpSpPr/>
          <p:nvPr/>
        </p:nvGrpSpPr>
        <p:grpSpPr>
          <a:xfrm>
            <a:off x="4627975" y="1587937"/>
            <a:ext cx="1005912" cy="486411"/>
            <a:chOff x="5313775" y="1266225"/>
            <a:chExt cx="1005912" cy="469600"/>
          </a:xfrm>
        </p:grpSpPr>
        <p:sp>
          <p:nvSpPr>
            <p:cNvPr id="1046" name="Shape 1046"/>
            <p:cNvSpPr/>
            <p:nvPr/>
          </p:nvSpPr>
          <p:spPr>
            <a:xfrm>
              <a:off x="5313775" y="1266225"/>
              <a:ext cx="876000" cy="3393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5360450" y="1324225"/>
              <a:ext cx="876000" cy="3393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5443687" y="1396525"/>
              <a:ext cx="876000" cy="3393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Compacted (10:05)</a:t>
              </a:r>
            </a:p>
          </p:txBody>
        </p:sp>
      </p:grpSp>
      <p:cxnSp>
        <p:nvCxnSpPr>
          <p:cNvPr id="1049" name="Shape 1049"/>
          <p:cNvCxnSpPr>
            <a:stCxn id="1050" idx="3"/>
          </p:cNvCxnSpPr>
          <p:nvPr/>
        </p:nvCxnSpPr>
        <p:spPr>
          <a:xfrm flipH="1" rot="10800000">
            <a:off x="3698725" y="1095175"/>
            <a:ext cx="723300" cy="980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1" name="Shape 1051"/>
          <p:cNvCxnSpPr>
            <a:stCxn id="1050" idx="3"/>
          </p:cNvCxnSpPr>
          <p:nvPr/>
        </p:nvCxnSpPr>
        <p:spPr>
          <a:xfrm>
            <a:off x="3698725" y="2075875"/>
            <a:ext cx="719100" cy="590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52" name="Shape 1052"/>
          <p:cNvSpPr/>
          <p:nvPr/>
        </p:nvSpPr>
        <p:spPr>
          <a:xfrm>
            <a:off x="4411925" y="3090625"/>
            <a:ext cx="2220900" cy="1166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2017-03-14</a:t>
            </a:r>
          </a:p>
        </p:txBody>
      </p:sp>
      <p:cxnSp>
        <p:nvCxnSpPr>
          <p:cNvPr id="1053" name="Shape 1053"/>
          <p:cNvCxnSpPr>
            <a:stCxn id="1054" idx="3"/>
          </p:cNvCxnSpPr>
          <p:nvPr/>
        </p:nvCxnSpPr>
        <p:spPr>
          <a:xfrm>
            <a:off x="3698725" y="2990275"/>
            <a:ext cx="715500" cy="118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5" name="Shape 1055"/>
          <p:cNvCxnSpPr>
            <a:stCxn id="1054" idx="3"/>
          </p:cNvCxnSpPr>
          <p:nvPr/>
        </p:nvCxnSpPr>
        <p:spPr>
          <a:xfrm>
            <a:off x="3698725" y="2990275"/>
            <a:ext cx="719100" cy="126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56" name="Shape 1056"/>
          <p:cNvSpPr/>
          <p:nvPr/>
        </p:nvSpPr>
        <p:spPr>
          <a:xfrm>
            <a:off x="4614150" y="3403225"/>
            <a:ext cx="1785600" cy="75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File Id2</a:t>
            </a:r>
          </a:p>
        </p:txBody>
      </p:sp>
      <p:cxnSp>
        <p:nvCxnSpPr>
          <p:cNvPr id="1057" name="Shape 1057"/>
          <p:cNvCxnSpPr>
            <a:stCxn id="1044" idx="3"/>
          </p:cNvCxnSpPr>
          <p:nvPr/>
        </p:nvCxnSpPr>
        <p:spPr>
          <a:xfrm flipH="1" rot="10800000">
            <a:off x="6361600" y="1364689"/>
            <a:ext cx="813000" cy="5340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8" name="Shape 1058"/>
          <p:cNvCxnSpPr/>
          <p:nvPr/>
        </p:nvCxnSpPr>
        <p:spPr>
          <a:xfrm>
            <a:off x="6374325" y="1898625"/>
            <a:ext cx="807900" cy="1900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1059" name="Shape 1059"/>
          <p:cNvGrpSpPr/>
          <p:nvPr/>
        </p:nvGrpSpPr>
        <p:grpSpPr>
          <a:xfrm>
            <a:off x="1795875" y="1100725"/>
            <a:ext cx="1902850" cy="2513100"/>
            <a:chOff x="1872075" y="795925"/>
            <a:chExt cx="1902850" cy="2513100"/>
          </a:xfrm>
        </p:grpSpPr>
        <p:sp>
          <p:nvSpPr>
            <p:cNvPr id="1060" name="Shape 1060"/>
            <p:cNvSpPr/>
            <p:nvPr/>
          </p:nvSpPr>
          <p:spPr>
            <a:xfrm>
              <a:off x="2664625" y="1341625"/>
              <a:ext cx="1110300" cy="249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/>
                <a:t>2017-03-10</a:t>
              </a: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2664625" y="1646425"/>
              <a:ext cx="1110300" cy="2493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2017-03-11</a:t>
              </a: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2664625" y="1951225"/>
              <a:ext cx="1110300" cy="249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2017-03-12</a:t>
              </a: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2664625" y="2256025"/>
              <a:ext cx="1110300" cy="249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2017-03-13</a:t>
              </a: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2664625" y="2560825"/>
              <a:ext cx="1110300" cy="249300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</a:rPr>
                <a:t>2017-03-14</a:t>
              </a: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177075" y="1024525"/>
              <a:ext cx="158700" cy="150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3177075" y="795925"/>
              <a:ext cx="158700" cy="150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3177075" y="2952183"/>
              <a:ext cx="158700" cy="150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177075" y="3158125"/>
              <a:ext cx="158700" cy="1509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067" name="Shape 1067"/>
            <p:cNvCxnSpPr>
              <a:stCxn id="1027" idx="2"/>
              <a:endCxn id="1050" idx="1"/>
            </p:cNvCxnSpPr>
            <p:nvPr/>
          </p:nvCxnSpPr>
          <p:spPr>
            <a:xfrm flipH="1" rot="-5400000">
              <a:off x="2292225" y="1398625"/>
              <a:ext cx="104700" cy="640200"/>
            </a:xfrm>
            <a:prstGeom prst="bentConnector2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68" name="Shape 1068"/>
            <p:cNvCxnSpPr>
              <a:stCxn id="1026" idx="2"/>
              <a:endCxn id="1060" idx="1"/>
            </p:cNvCxnSpPr>
            <p:nvPr/>
          </p:nvCxnSpPr>
          <p:spPr>
            <a:xfrm rot="-5400000">
              <a:off x="2168325" y="1170025"/>
              <a:ext cx="200100" cy="792600"/>
            </a:xfrm>
            <a:prstGeom prst="bentConnector4">
              <a:avLst>
                <a:gd fmla="val -119003" name="adj1"/>
                <a:gd fmla="val 55003" name="adj2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069" name="Shape 1069"/>
            <p:cNvCxnSpPr>
              <a:stCxn id="1029" idx="3"/>
              <a:endCxn id="1054" idx="1"/>
            </p:cNvCxnSpPr>
            <p:nvPr/>
          </p:nvCxnSpPr>
          <p:spPr>
            <a:xfrm>
              <a:off x="1951425" y="2128350"/>
              <a:ext cx="713100" cy="557100"/>
            </a:xfrm>
            <a:prstGeom prst="bentConnector3">
              <a:avLst>
                <a:gd fmla="val 50007" name="adj1"/>
              </a:avLst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070" name="Shape 1070"/>
          <p:cNvSpPr/>
          <p:nvPr/>
        </p:nvSpPr>
        <p:spPr>
          <a:xfrm>
            <a:off x="5979950" y="3645325"/>
            <a:ext cx="309600" cy="423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1" name="Shape 1071"/>
          <p:cNvSpPr txBox="1"/>
          <p:nvPr/>
        </p:nvSpPr>
        <p:spPr>
          <a:xfrm>
            <a:off x="164825" y="1261675"/>
            <a:ext cx="1335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3F3F3"/>
                </a:solidFill>
              </a:rPr>
              <a:t>Commit Time: 10:10</a:t>
            </a:r>
          </a:p>
        </p:txBody>
      </p:sp>
      <p:sp>
        <p:nvSpPr>
          <p:cNvPr id="1072" name="Shape 1072"/>
          <p:cNvSpPr/>
          <p:nvPr/>
        </p:nvSpPr>
        <p:spPr>
          <a:xfrm>
            <a:off x="4760887" y="3711381"/>
            <a:ext cx="876000" cy="351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Empty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Hoodie Write Path</a:t>
            </a:r>
          </a:p>
        </p:txBody>
      </p:sp>
      <p:sp>
        <p:nvSpPr>
          <p:cNvPr id="1079" name="Shape 1079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Deep Dive</a:t>
            </a:r>
          </a:p>
        </p:txBody>
      </p:sp>
      <p:sp>
        <p:nvSpPr>
          <p:cNvPr id="1080" name="Shape 1080"/>
          <p:cNvSpPr/>
          <p:nvPr/>
        </p:nvSpPr>
        <p:spPr>
          <a:xfrm>
            <a:off x="128425" y="1577500"/>
            <a:ext cx="2318400" cy="1197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Spark Application</a:t>
            </a:r>
          </a:p>
        </p:txBody>
      </p:sp>
      <p:sp>
        <p:nvSpPr>
          <p:cNvPr id="1081" name="Shape 1081"/>
          <p:cNvSpPr/>
          <p:nvPr/>
        </p:nvSpPr>
        <p:spPr>
          <a:xfrm>
            <a:off x="426750" y="2055850"/>
            <a:ext cx="1720800" cy="541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Hoodie Spark Client</a:t>
            </a:r>
          </a:p>
        </p:txBody>
      </p:sp>
      <p:sp>
        <p:nvSpPr>
          <p:cNvPr id="1082" name="Shape 1082"/>
          <p:cNvSpPr/>
          <p:nvPr/>
        </p:nvSpPr>
        <p:spPr>
          <a:xfrm>
            <a:off x="3626325" y="1023575"/>
            <a:ext cx="2742000" cy="64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(Persistent) Index</a:t>
            </a:r>
          </a:p>
        </p:txBody>
      </p:sp>
      <p:sp>
        <p:nvSpPr>
          <p:cNvPr id="1083" name="Shape 1083"/>
          <p:cNvSpPr/>
          <p:nvPr/>
        </p:nvSpPr>
        <p:spPr>
          <a:xfrm>
            <a:off x="3638775" y="2100725"/>
            <a:ext cx="2692200" cy="1246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Data Layout in HDFS</a:t>
            </a:r>
          </a:p>
        </p:txBody>
      </p:sp>
      <p:sp>
        <p:nvSpPr>
          <p:cNvPr id="1084" name="Shape 1084"/>
          <p:cNvSpPr/>
          <p:nvPr/>
        </p:nvSpPr>
        <p:spPr>
          <a:xfrm>
            <a:off x="3651225" y="3700950"/>
            <a:ext cx="2692200" cy="451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Metadata</a:t>
            </a:r>
          </a:p>
        </p:txBody>
      </p:sp>
      <p:cxnSp>
        <p:nvCxnSpPr>
          <p:cNvPr id="1085" name="Shape 1085"/>
          <p:cNvCxnSpPr>
            <a:stCxn id="1081" idx="3"/>
            <a:endCxn id="1082" idx="1"/>
          </p:cNvCxnSpPr>
          <p:nvPr/>
        </p:nvCxnSpPr>
        <p:spPr>
          <a:xfrm flipH="1" rot="10800000">
            <a:off x="2147550" y="1343650"/>
            <a:ext cx="1478700" cy="982800"/>
          </a:xfrm>
          <a:prstGeom prst="straightConnector1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6" name="Shape 1086"/>
          <p:cNvCxnSpPr>
            <a:stCxn id="1081" idx="3"/>
            <a:endCxn id="1083" idx="1"/>
          </p:cNvCxnSpPr>
          <p:nvPr/>
        </p:nvCxnSpPr>
        <p:spPr>
          <a:xfrm>
            <a:off x="2147550" y="2326450"/>
            <a:ext cx="1491300" cy="397500"/>
          </a:xfrm>
          <a:prstGeom prst="straightConnector1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7" name="Shape 1087"/>
          <p:cNvCxnSpPr>
            <a:stCxn id="1081" idx="3"/>
            <a:endCxn id="1084" idx="1"/>
          </p:cNvCxnSpPr>
          <p:nvPr/>
        </p:nvCxnSpPr>
        <p:spPr>
          <a:xfrm>
            <a:off x="2147550" y="2326450"/>
            <a:ext cx="1503600" cy="1600200"/>
          </a:xfrm>
          <a:prstGeom prst="straightConnector1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88" name="Shape 1088"/>
          <p:cNvSpPr txBox="1"/>
          <p:nvPr/>
        </p:nvSpPr>
        <p:spPr>
          <a:xfrm>
            <a:off x="2701975" y="1436350"/>
            <a:ext cx="557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Tag </a:t>
            </a:r>
          </a:p>
        </p:txBody>
      </p:sp>
      <p:sp>
        <p:nvSpPr>
          <p:cNvPr id="1089" name="Shape 1089"/>
          <p:cNvSpPr txBox="1"/>
          <p:nvPr/>
        </p:nvSpPr>
        <p:spPr>
          <a:xfrm>
            <a:off x="2658325" y="2139862"/>
            <a:ext cx="9774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Stream</a:t>
            </a:r>
          </a:p>
        </p:txBody>
      </p:sp>
      <p:sp>
        <p:nvSpPr>
          <p:cNvPr id="1090" name="Shape 1090"/>
          <p:cNvSpPr txBox="1"/>
          <p:nvPr/>
        </p:nvSpPr>
        <p:spPr>
          <a:xfrm>
            <a:off x="2504475" y="3194827"/>
            <a:ext cx="6657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</a:p>
        </p:txBody>
      </p:sp>
      <p:cxnSp>
        <p:nvCxnSpPr>
          <p:cNvPr id="1091" name="Shape 1091"/>
          <p:cNvCxnSpPr>
            <a:stCxn id="1084" idx="3"/>
            <a:endCxn id="1092" idx="1"/>
          </p:cNvCxnSpPr>
          <p:nvPr/>
        </p:nvCxnSpPr>
        <p:spPr>
          <a:xfrm flipH="1" rot="10800000">
            <a:off x="6343425" y="2723850"/>
            <a:ext cx="895800" cy="12027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93" name="Shape 1093"/>
          <p:cNvCxnSpPr>
            <a:stCxn id="1083" idx="3"/>
            <a:endCxn id="1092" idx="1"/>
          </p:cNvCxnSpPr>
          <p:nvPr/>
        </p:nvCxnSpPr>
        <p:spPr>
          <a:xfrm>
            <a:off x="6330975" y="2723975"/>
            <a:ext cx="9081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92" name="Shape 1092"/>
          <p:cNvSpPr/>
          <p:nvPr/>
        </p:nvSpPr>
        <p:spPr>
          <a:xfrm>
            <a:off x="7239075" y="2343425"/>
            <a:ext cx="1819200" cy="761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HoodieInputFormat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6715825" y="3222275"/>
            <a:ext cx="1071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Get latest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commit</a:t>
            </a:r>
          </a:p>
        </p:txBody>
      </p:sp>
      <p:sp>
        <p:nvSpPr>
          <p:cNvPr id="1095" name="Shape 1095"/>
          <p:cNvSpPr txBox="1"/>
          <p:nvPr/>
        </p:nvSpPr>
        <p:spPr>
          <a:xfrm>
            <a:off x="6290175" y="2106574"/>
            <a:ext cx="977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Filter and Merge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We All Like A Nimble Elephant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131772"/>
            <a:ext cx="8229600" cy="11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Can we get fresh data, directly on a petabyte scale Hadoop Data Lake?</a:t>
            </a:r>
          </a:p>
        </p:txBody>
      </p:sp>
      <p:pic>
        <p:nvPicPr>
          <p:cNvPr descr="elephant-909273_960_720.jpg"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4150" y="2347087"/>
            <a:ext cx="1875709" cy="234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Read Optimized View</a:t>
            </a:r>
          </a:p>
        </p:txBody>
      </p:sp>
      <p:pic>
        <p:nvPicPr>
          <p:cNvPr id="1101" name="Shape 1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150" y="836937"/>
            <a:ext cx="4669699" cy="34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Shape 1102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Spark SQL Performance Comparison</a:t>
            </a:r>
          </a:p>
        </p:txBody>
      </p:sp>
      <p:pic>
        <p:nvPicPr>
          <p:cNvPr id="1108" name="Shape 1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811" y="762137"/>
            <a:ext cx="5864724" cy="36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Shape 1109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Realtime View</a:t>
            </a:r>
          </a:p>
        </p:txBody>
      </p:sp>
      <p:pic>
        <p:nvPicPr>
          <p:cNvPr id="1115" name="Shape 1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75" y="838500"/>
            <a:ext cx="7278397" cy="34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Shape 1116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 txBox="1"/>
          <p:nvPr/>
        </p:nvSpPr>
        <p:spPr>
          <a:xfrm>
            <a:off x="755275" y="94825"/>
            <a:ext cx="73338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FC3F7"/>
                </a:solidFill>
                <a:latin typeface="Trebuchet MS"/>
                <a:ea typeface="Trebuchet MS"/>
                <a:cs typeface="Trebuchet MS"/>
                <a:sym typeface="Trebuchet MS"/>
              </a:rPr>
              <a:t>  Incremental Log View</a:t>
            </a:r>
          </a:p>
        </p:txBody>
      </p:sp>
      <p:pic>
        <p:nvPicPr>
          <p:cNvPr id="1122" name="Shape 1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575" y="704787"/>
            <a:ext cx="6976850" cy="373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Shape 1123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Hoodie Views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ctrTitle"/>
          </p:nvPr>
        </p:nvSpPr>
        <p:spPr>
          <a:xfrm>
            <a:off x="97189" y="208985"/>
            <a:ext cx="894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">
                <a:solidFill>
                  <a:srgbClr val="4FC3F7"/>
                </a:solidFill>
              </a:rPr>
              <a:t>Previously on .. </a:t>
            </a:r>
            <a:r>
              <a:rPr lang="en">
                <a:solidFill>
                  <a:srgbClr val="FFF2CC"/>
                </a:solidFill>
              </a:rPr>
              <a:t>Strata (2016)</a:t>
            </a:r>
            <a:r>
              <a:rPr lang="en">
                <a:solidFill>
                  <a:srgbClr val="4FC3F7"/>
                </a:solidFill>
              </a:rPr>
              <a:t> </a:t>
            </a:r>
          </a:p>
        </p:txBody>
      </p:sp>
      <p:pic>
        <p:nvPicPr>
          <p:cNvPr descr="Screen Shot 2017-03-04 at 9.16.10 AM.pn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">
            <a:off x="5475337" y="1015303"/>
            <a:ext cx="3304927" cy="176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652125" y="4503225"/>
            <a:ext cx="2491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Hadoop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 @ Uber</a:t>
            </a:r>
          </a:p>
        </p:txBody>
      </p:sp>
      <p:pic>
        <p:nvPicPr>
          <p:cNvPr descr="Screen Shot 2017-03-04 at 9.14.18 AM.png"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">
            <a:off x="2917199" y="1009406"/>
            <a:ext cx="3178452" cy="1800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04 at 9.13.25 AM.png" id="227" name="Shape 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">
            <a:off x="447724" y="1059368"/>
            <a:ext cx="3078051" cy="179228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type="ctrTitle"/>
          </p:nvPr>
        </p:nvSpPr>
        <p:spPr>
          <a:xfrm>
            <a:off x="363750" y="3061850"/>
            <a:ext cx="8416500" cy="10515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2400">
                <a:solidFill>
                  <a:srgbClr val="FFF2CC"/>
                </a:solidFill>
              </a:rPr>
              <a:t>“Uber, your Hadoop has arrived: Powering Intelligence for Uber’s Real-time marketplace”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254050" y="885738"/>
            <a:ext cx="185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5402374" y="3739062"/>
            <a:ext cx="20541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Partitioned by day trip started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648350" y="828975"/>
            <a:ext cx="2242499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2010-2014</a:t>
            </a:r>
          </a:p>
        </p:txBody>
      </p:sp>
      <p:sp>
        <p:nvSpPr>
          <p:cNvPr id="236" name="Shape 236"/>
          <p:cNvSpPr/>
          <p:nvPr/>
        </p:nvSpPr>
        <p:spPr>
          <a:xfrm>
            <a:off x="361531" y="3692496"/>
            <a:ext cx="250800" cy="151500"/>
          </a:xfrm>
          <a:prstGeom prst="rect">
            <a:avLst/>
          </a:prstGeom>
          <a:solidFill>
            <a:srgbClr val="4FC3F7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706659" y="3624648"/>
            <a:ext cx="785099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New Data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706667" y="3867047"/>
            <a:ext cx="10593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Unaffected Data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06659" y="4109454"/>
            <a:ext cx="983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Updated Data</a:t>
            </a:r>
          </a:p>
        </p:txBody>
      </p:sp>
      <p:sp>
        <p:nvSpPr>
          <p:cNvPr id="240" name="Shape 240"/>
          <p:cNvSpPr/>
          <p:nvPr/>
        </p:nvSpPr>
        <p:spPr>
          <a:xfrm>
            <a:off x="2808998" y="2141025"/>
            <a:ext cx="1304400" cy="5040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Incremental update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652197" y="1432194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2015/XX/XX</a:t>
            </a:r>
          </a:p>
        </p:txBody>
      </p:sp>
      <p:sp>
        <p:nvSpPr>
          <p:cNvPr id="242" name="Shape 242"/>
          <p:cNvSpPr/>
          <p:nvPr/>
        </p:nvSpPr>
        <p:spPr>
          <a:xfrm>
            <a:off x="361531" y="3917164"/>
            <a:ext cx="250799" cy="1515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61531" y="4141852"/>
            <a:ext cx="250799" cy="151500"/>
          </a:xfrm>
          <a:prstGeom prst="rect">
            <a:avLst/>
          </a:prstGeom>
          <a:solidFill>
            <a:srgbClr val="F4B400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929425" y="2651250"/>
            <a:ext cx="143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Every</a:t>
            </a:r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5 min</a:t>
            </a:r>
          </a:p>
        </p:txBody>
      </p:sp>
      <p:sp>
        <p:nvSpPr>
          <p:cNvPr id="245" name="Shape 245"/>
          <p:cNvSpPr/>
          <p:nvPr/>
        </p:nvSpPr>
        <p:spPr>
          <a:xfrm>
            <a:off x="2247334" y="2308362"/>
            <a:ext cx="469500" cy="1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 rot="5400000">
            <a:off x="6284813" y="3291324"/>
            <a:ext cx="263400" cy="19275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5148771" y="3901482"/>
            <a:ext cx="20541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Day level partitions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73450" y="99400"/>
            <a:ext cx="799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1FBAD6"/>
                </a:solidFill>
                <a:latin typeface="Trebuchet MS"/>
                <a:ea typeface="Trebuchet MS"/>
                <a:cs typeface="Trebuchet MS"/>
                <a:sym typeface="Trebuchet MS"/>
              </a:rPr>
              <a:t>Late Arriving Updates</a:t>
            </a:r>
          </a:p>
          <a:p>
            <a:pPr lvl="0" rtl="0" algn="ctr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FBA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9" name="Shape 249"/>
          <p:cNvGrpSpPr/>
          <p:nvPr/>
        </p:nvGrpSpPr>
        <p:grpSpPr>
          <a:xfrm>
            <a:off x="5792532" y="1092985"/>
            <a:ext cx="1351088" cy="331890"/>
            <a:chOff x="5768117" y="1530354"/>
            <a:chExt cx="1120212" cy="306964"/>
          </a:xfrm>
        </p:grpSpPr>
        <p:sp>
          <p:nvSpPr>
            <p:cNvPr id="250" name="Shape 250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5792532" y="1705746"/>
            <a:ext cx="1351088" cy="331890"/>
            <a:chOff x="5768117" y="1530354"/>
            <a:chExt cx="1120212" cy="306964"/>
          </a:xfrm>
        </p:grpSpPr>
        <p:sp>
          <p:nvSpPr>
            <p:cNvPr id="261" name="Shape 261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71" name="Shape 271"/>
          <p:cNvSpPr txBox="1"/>
          <p:nvPr/>
        </p:nvSpPr>
        <p:spPr>
          <a:xfrm>
            <a:off x="5652197" y="2008910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2016/XX/XX</a:t>
            </a:r>
          </a:p>
        </p:txBody>
      </p:sp>
      <p:grpSp>
        <p:nvGrpSpPr>
          <p:cNvPr id="272" name="Shape 272"/>
          <p:cNvGrpSpPr/>
          <p:nvPr/>
        </p:nvGrpSpPr>
        <p:grpSpPr>
          <a:xfrm>
            <a:off x="5792532" y="2282462"/>
            <a:ext cx="1351088" cy="331890"/>
            <a:chOff x="5768117" y="1530354"/>
            <a:chExt cx="1120212" cy="306964"/>
          </a:xfrm>
        </p:grpSpPr>
        <p:sp>
          <p:nvSpPr>
            <p:cNvPr id="273" name="Shape 273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83" name="Shape 283"/>
          <p:cNvSpPr txBox="1"/>
          <p:nvPr/>
        </p:nvSpPr>
        <p:spPr>
          <a:xfrm>
            <a:off x="5652197" y="2585626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2017/(01-03)/XX</a:t>
            </a:r>
          </a:p>
        </p:txBody>
      </p:sp>
      <p:grpSp>
        <p:nvGrpSpPr>
          <p:cNvPr id="284" name="Shape 284"/>
          <p:cNvGrpSpPr/>
          <p:nvPr/>
        </p:nvGrpSpPr>
        <p:grpSpPr>
          <a:xfrm>
            <a:off x="5792532" y="2859179"/>
            <a:ext cx="1351088" cy="331890"/>
            <a:chOff x="5768117" y="1530354"/>
            <a:chExt cx="1120212" cy="306964"/>
          </a:xfrm>
        </p:grpSpPr>
        <p:sp>
          <p:nvSpPr>
            <p:cNvPr id="285" name="Shape 285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5" name="Shape 295"/>
          <p:cNvSpPr txBox="1"/>
          <p:nvPr/>
        </p:nvSpPr>
        <p:spPr>
          <a:xfrm>
            <a:off x="5652197" y="3162343"/>
            <a:ext cx="16266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2017/04/16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5792532" y="3435895"/>
            <a:ext cx="1351088" cy="331890"/>
            <a:chOff x="5768117" y="1530354"/>
            <a:chExt cx="1120212" cy="306964"/>
          </a:xfrm>
        </p:grpSpPr>
        <p:sp>
          <p:nvSpPr>
            <p:cNvPr id="297" name="Shape 297"/>
            <p:cNvSpPr/>
            <p:nvPr/>
          </p:nvSpPr>
          <p:spPr>
            <a:xfrm>
              <a:off x="6000020" y="1530354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00030" y="1706432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5768117" y="1531293"/>
              <a:ext cx="192600" cy="125999"/>
            </a:xfrm>
            <a:prstGeom prst="rect">
              <a:avLst/>
            </a:prstGeom>
            <a:solidFill>
              <a:srgbClr val="737373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5768117" y="1702268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463820" y="1535242"/>
              <a:ext cx="192599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4638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231917" y="1536180"/>
              <a:ext cx="192600" cy="125999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231917" y="1707155"/>
              <a:ext cx="192600" cy="126000"/>
            </a:xfrm>
            <a:prstGeom prst="rect">
              <a:avLst/>
            </a:prstGeom>
            <a:solidFill>
              <a:srgbClr val="4FC3F7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95720" y="1535242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695730" y="1711319"/>
              <a:ext cx="192600" cy="126000"/>
            </a:xfrm>
            <a:prstGeom prst="rect">
              <a:avLst/>
            </a:prstGeom>
            <a:solidFill>
              <a:schemeClr val="accent4"/>
            </a:solidFill>
            <a:ln cap="flat" cmpd="sng" w="9525">
              <a:solidFill>
                <a:srgbClr val="4242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07" name="Shape 307"/>
          <p:cNvSpPr/>
          <p:nvPr/>
        </p:nvSpPr>
        <p:spPr>
          <a:xfrm>
            <a:off x="1091462" y="1978850"/>
            <a:ext cx="1112325" cy="723900"/>
          </a:xfrm>
          <a:prstGeom prst="flowChartMagneticDisk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New/Updated Trips</a:t>
            </a:r>
          </a:p>
        </p:txBody>
      </p:sp>
      <p:cxnSp>
        <p:nvCxnSpPr>
          <p:cNvPr id="308" name="Shape 308"/>
          <p:cNvCxnSpPr>
            <a:stCxn id="240" idx="3"/>
            <a:endCxn id="253" idx="1"/>
          </p:cNvCxnSpPr>
          <p:nvPr/>
        </p:nvCxnSpPr>
        <p:spPr>
          <a:xfrm flipH="1" rot="10800000">
            <a:off x="4113398" y="1346925"/>
            <a:ext cx="1679100" cy="10461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9" name="Shape 309"/>
          <p:cNvCxnSpPr>
            <a:stCxn id="240" idx="3"/>
            <a:endCxn id="264" idx="1"/>
          </p:cNvCxnSpPr>
          <p:nvPr/>
        </p:nvCxnSpPr>
        <p:spPr>
          <a:xfrm flipH="1" rot="10800000">
            <a:off x="4113398" y="1959825"/>
            <a:ext cx="1679100" cy="4332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0" name="Shape 310"/>
          <p:cNvCxnSpPr>
            <a:stCxn id="240" idx="3"/>
            <a:endCxn id="276" idx="1"/>
          </p:cNvCxnSpPr>
          <p:nvPr/>
        </p:nvCxnSpPr>
        <p:spPr>
          <a:xfrm>
            <a:off x="4113398" y="2393025"/>
            <a:ext cx="1679100" cy="1434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1" name="Shape 311"/>
          <p:cNvCxnSpPr>
            <a:stCxn id="240" idx="3"/>
            <a:endCxn id="288" idx="1"/>
          </p:cNvCxnSpPr>
          <p:nvPr/>
        </p:nvCxnSpPr>
        <p:spPr>
          <a:xfrm>
            <a:off x="4113398" y="2393025"/>
            <a:ext cx="1679100" cy="7200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2" name="Shape 312"/>
          <p:cNvCxnSpPr>
            <a:stCxn id="240" idx="3"/>
            <a:endCxn id="300" idx="1"/>
          </p:cNvCxnSpPr>
          <p:nvPr/>
        </p:nvCxnSpPr>
        <p:spPr>
          <a:xfrm>
            <a:off x="4113398" y="2393025"/>
            <a:ext cx="1679100" cy="1296900"/>
          </a:xfrm>
          <a:prstGeom prst="bentConnector3">
            <a:avLst>
              <a:gd fmla="val 50001" name="adj1"/>
            </a:avLst>
          </a:prstGeom>
          <a:noFill/>
          <a:ln cap="flat" cmpd="sng" w="38100">
            <a:solidFill>
              <a:srgbClr val="F3F3F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3" name="Shape 313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577500" y="976587"/>
            <a:ext cx="17811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    Aug: </a:t>
            </a: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10 hr (1000 executors)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Apr: 8 hr (800 executors)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Jan: 6 hr (500 executors)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Snapshot</a:t>
            </a:r>
          </a:p>
        </p:txBody>
      </p:sp>
      <p:sp>
        <p:nvSpPr>
          <p:cNvPr id="319" name="Shape 319"/>
          <p:cNvSpPr txBox="1"/>
          <p:nvPr>
            <p:ph type="ctrTitle"/>
          </p:nvPr>
        </p:nvSpPr>
        <p:spPr>
          <a:xfrm>
            <a:off x="97189" y="208985"/>
            <a:ext cx="894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">
                <a:solidFill>
                  <a:srgbClr val="4FC3F7"/>
                </a:solidFill>
              </a:rPr>
              <a:t>NoSQL/DB Ingestion: Status Quo</a:t>
            </a:r>
          </a:p>
        </p:txBody>
      </p:sp>
      <p:sp>
        <p:nvSpPr>
          <p:cNvPr id="320" name="Shape 320"/>
          <p:cNvSpPr/>
          <p:nvPr/>
        </p:nvSpPr>
        <p:spPr>
          <a:xfrm>
            <a:off x="97200" y="1935150"/>
            <a:ext cx="832750" cy="826975"/>
          </a:xfrm>
          <a:prstGeom prst="flowChartMagneticDisk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Database</a:t>
            </a:r>
          </a:p>
        </p:txBody>
      </p:sp>
      <p:sp>
        <p:nvSpPr>
          <p:cNvPr id="321" name="Shape 321"/>
          <p:cNvSpPr/>
          <p:nvPr/>
        </p:nvSpPr>
        <p:spPr>
          <a:xfrm>
            <a:off x="5583025" y="1527150"/>
            <a:ext cx="932700" cy="690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trips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(compacted table)</a:t>
            </a:r>
          </a:p>
        </p:txBody>
      </p:sp>
      <p:cxnSp>
        <p:nvCxnSpPr>
          <p:cNvPr id="322" name="Shape 322"/>
          <p:cNvCxnSpPr>
            <a:stCxn id="323" idx="3"/>
            <a:endCxn id="321" idx="1"/>
          </p:cNvCxnSpPr>
          <p:nvPr/>
        </p:nvCxnSpPr>
        <p:spPr>
          <a:xfrm flipH="1" rot="10800000">
            <a:off x="3521915" y="1872025"/>
            <a:ext cx="2061000" cy="90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Smiley, Green, Simple, Unhappy"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738" y="1682552"/>
            <a:ext cx="252599" cy="252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Shape 325"/>
          <p:cNvGrpSpPr/>
          <p:nvPr/>
        </p:nvGrpSpPr>
        <p:grpSpPr>
          <a:xfrm>
            <a:off x="2689175" y="1435825"/>
            <a:ext cx="832739" cy="1114073"/>
            <a:chOff x="2378786" y="1744351"/>
            <a:chExt cx="915300" cy="1114073"/>
          </a:xfrm>
        </p:grpSpPr>
        <p:sp>
          <p:nvSpPr>
            <p:cNvPr id="323" name="Shape 323"/>
            <p:cNvSpPr/>
            <p:nvPr/>
          </p:nvSpPr>
          <p:spPr>
            <a:xfrm>
              <a:off x="2378786" y="1744351"/>
              <a:ext cx="915300" cy="8904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Replicated Trip Rows</a:t>
              </a:r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2463800" y="2574925"/>
              <a:ext cx="815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F3F3F3"/>
                  </a:solidFill>
                  <a:latin typeface="Calibri"/>
                  <a:ea typeface="Calibri"/>
                  <a:cs typeface="Calibri"/>
                  <a:sym typeface="Calibri"/>
                </a:rPr>
                <a:t>HBase</a:t>
              </a:r>
              <a:r>
                <a:rPr lang="en">
                  <a:solidFill>
                    <a:schemeClr val="lt1"/>
                  </a:solidFill>
                </a:rPr>
                <a:t> 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2689175" y="2746150"/>
            <a:ext cx="886500" cy="82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/updated trip rows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341675" y="3525637"/>
            <a:ext cx="1302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Changelog</a:t>
            </a:r>
          </a:p>
        </p:txBody>
      </p:sp>
      <p:pic>
        <p:nvPicPr>
          <p:cNvPr descr="Smiley, Green, Simple, Unhappy"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012" y="1527150"/>
            <a:ext cx="252599" cy="25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ey, Green, Simple, Unhappy"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1450" y="2576787"/>
            <a:ext cx="252599" cy="2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4125900" y="3549650"/>
            <a:ext cx="1381752" cy="777005"/>
          </a:xfrm>
          <a:prstGeom prst="irregularSeal1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lang="en" sz="1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-18+ hr </a:t>
            </a:r>
          </a:p>
        </p:txBody>
      </p:sp>
      <p:sp>
        <p:nvSpPr>
          <p:cNvPr id="332" name="Shape 332"/>
          <p:cNvSpPr/>
          <p:nvPr/>
        </p:nvSpPr>
        <p:spPr>
          <a:xfrm>
            <a:off x="1226575" y="2147937"/>
            <a:ext cx="1054650" cy="401725"/>
          </a:xfrm>
          <a:prstGeom prst="flowChartMagneticDrum">
            <a:avLst/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Kafka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931637" y="1715709"/>
            <a:ext cx="588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upsert</a:t>
            </a:r>
          </a:p>
        </p:txBody>
      </p:sp>
      <p:sp>
        <p:nvSpPr>
          <p:cNvPr id="334" name="Shape 334"/>
          <p:cNvSpPr/>
          <p:nvPr/>
        </p:nvSpPr>
        <p:spPr>
          <a:xfrm>
            <a:off x="7928887" y="1527150"/>
            <a:ext cx="932700" cy="690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Presto</a:t>
            </a:r>
          </a:p>
        </p:txBody>
      </p:sp>
      <p:sp>
        <p:nvSpPr>
          <p:cNvPr id="335" name="Shape 335"/>
          <p:cNvSpPr/>
          <p:nvPr/>
        </p:nvSpPr>
        <p:spPr>
          <a:xfrm>
            <a:off x="6743725" y="2897000"/>
            <a:ext cx="932700" cy="690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Derived Tables</a:t>
            </a:r>
          </a:p>
        </p:txBody>
      </p:sp>
      <p:cxnSp>
        <p:nvCxnSpPr>
          <p:cNvPr id="336" name="Shape 336"/>
          <p:cNvCxnSpPr>
            <a:stCxn id="321" idx="2"/>
            <a:endCxn id="335" idx="1"/>
          </p:cNvCxnSpPr>
          <p:nvPr/>
        </p:nvCxnSpPr>
        <p:spPr>
          <a:xfrm flipH="1" rot="-5400000">
            <a:off x="5884225" y="2382300"/>
            <a:ext cx="1024800" cy="694500"/>
          </a:xfrm>
          <a:prstGeom prst="bentConnector2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37" name="Shape 337"/>
          <p:cNvCxnSpPr>
            <a:stCxn id="332" idx="3"/>
            <a:endCxn id="327" idx="1"/>
          </p:cNvCxnSpPr>
          <p:nvPr/>
        </p:nvCxnSpPr>
        <p:spPr>
          <a:xfrm>
            <a:off x="1929675" y="2348800"/>
            <a:ext cx="759600" cy="810900"/>
          </a:xfrm>
          <a:prstGeom prst="bentConnector3">
            <a:avLst>
              <a:gd fmla="val 73134" name="adj1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8" name="Shape 338"/>
          <p:cNvCxnSpPr>
            <a:stCxn id="332" idx="4"/>
            <a:endCxn id="323" idx="1"/>
          </p:cNvCxnSpPr>
          <p:nvPr/>
        </p:nvCxnSpPr>
        <p:spPr>
          <a:xfrm flipH="1" rot="10800000">
            <a:off x="2281225" y="1881100"/>
            <a:ext cx="408000" cy="4677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39" name="Shape 339"/>
          <p:cNvCxnSpPr>
            <a:stCxn id="332" idx="4"/>
            <a:endCxn id="323" idx="1"/>
          </p:cNvCxnSpPr>
          <p:nvPr/>
        </p:nvCxnSpPr>
        <p:spPr>
          <a:xfrm flipH="1" rot="10800000">
            <a:off x="2281225" y="1881100"/>
            <a:ext cx="408000" cy="4677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0" name="Shape 340"/>
          <p:cNvSpPr txBox="1"/>
          <p:nvPr/>
        </p:nvSpPr>
        <p:spPr>
          <a:xfrm>
            <a:off x="1931775" y="2764725"/>
            <a:ext cx="7554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logging</a:t>
            </a:r>
          </a:p>
        </p:txBody>
      </p:sp>
      <p:cxnSp>
        <p:nvCxnSpPr>
          <p:cNvPr id="341" name="Shape 341"/>
          <p:cNvCxnSpPr/>
          <p:nvPr/>
        </p:nvCxnSpPr>
        <p:spPr>
          <a:xfrm rot="10800000">
            <a:off x="728400" y="4010453"/>
            <a:ext cx="3397500" cy="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2" name="Shape 342"/>
          <p:cNvCxnSpPr/>
          <p:nvPr/>
        </p:nvCxnSpPr>
        <p:spPr>
          <a:xfrm>
            <a:off x="5469725" y="4011150"/>
            <a:ext cx="30117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EFEFE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3" name="Shape 343"/>
          <p:cNvSpPr txBox="1"/>
          <p:nvPr/>
        </p:nvSpPr>
        <p:spPr>
          <a:xfrm>
            <a:off x="6100250" y="3170400"/>
            <a:ext cx="418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8 hr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702800" y="3549650"/>
            <a:ext cx="1149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Approximation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821875" y="4503225"/>
            <a:ext cx="3322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cxnSp>
        <p:nvCxnSpPr>
          <p:cNvPr id="346" name="Shape 346"/>
          <p:cNvCxnSpPr>
            <a:stCxn id="321" idx="3"/>
            <a:endCxn id="334" idx="1"/>
          </p:cNvCxnSpPr>
          <p:nvPr/>
        </p:nvCxnSpPr>
        <p:spPr>
          <a:xfrm>
            <a:off x="6515725" y="1872150"/>
            <a:ext cx="1413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7" name="Shape 347"/>
          <p:cNvCxnSpPr/>
          <p:nvPr/>
        </p:nvCxnSpPr>
        <p:spPr>
          <a:xfrm rot="5400000">
            <a:off x="7557487" y="2404150"/>
            <a:ext cx="956700" cy="718800"/>
          </a:xfrm>
          <a:prstGeom prst="bentConnector2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348" name="Shape 348"/>
          <p:cNvSpPr txBox="1"/>
          <p:nvPr/>
        </p:nvSpPr>
        <p:spPr>
          <a:xfrm>
            <a:off x="6049375" y="2521275"/>
            <a:ext cx="1222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Batch Recompute</a:t>
            </a:r>
          </a:p>
        </p:txBody>
      </p:sp>
      <p:cxnSp>
        <p:nvCxnSpPr>
          <p:cNvPr id="349" name="Shape 349"/>
          <p:cNvCxnSpPr>
            <a:stCxn id="320" idx="4"/>
            <a:endCxn id="332" idx="1"/>
          </p:cNvCxnSpPr>
          <p:nvPr/>
        </p:nvCxnSpPr>
        <p:spPr>
          <a:xfrm>
            <a:off x="929950" y="2348637"/>
            <a:ext cx="296700" cy="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