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50"/>
  </p:notesMasterIdLst>
  <p:sldIdLst>
    <p:sldId id="256" r:id="rId2"/>
    <p:sldId id="549" r:id="rId3"/>
    <p:sldId id="298" r:id="rId4"/>
    <p:sldId id="403" r:id="rId5"/>
    <p:sldId id="404" r:id="rId6"/>
    <p:sldId id="488" r:id="rId7"/>
    <p:sldId id="293" r:id="rId8"/>
    <p:sldId id="489" r:id="rId9"/>
    <p:sldId id="490" r:id="rId10"/>
    <p:sldId id="491" r:id="rId11"/>
    <p:sldId id="492" r:id="rId12"/>
    <p:sldId id="296" r:id="rId13"/>
    <p:sldId id="402" r:id="rId14"/>
    <p:sldId id="299" r:id="rId15"/>
    <p:sldId id="258" r:id="rId16"/>
    <p:sldId id="259" r:id="rId17"/>
    <p:sldId id="261" r:id="rId18"/>
    <p:sldId id="303" r:id="rId19"/>
    <p:sldId id="277" r:id="rId20"/>
    <p:sldId id="504" r:id="rId21"/>
    <p:sldId id="505" r:id="rId22"/>
    <p:sldId id="300" r:id="rId23"/>
    <p:sldId id="301" r:id="rId24"/>
    <p:sldId id="511" r:id="rId25"/>
    <p:sldId id="512" r:id="rId26"/>
    <p:sldId id="513" r:id="rId27"/>
    <p:sldId id="514" r:id="rId28"/>
    <p:sldId id="515" r:id="rId29"/>
    <p:sldId id="516" r:id="rId30"/>
    <p:sldId id="517" r:id="rId31"/>
    <p:sldId id="518" r:id="rId32"/>
    <p:sldId id="305" r:id="rId33"/>
    <p:sldId id="306" r:id="rId34"/>
    <p:sldId id="307" r:id="rId35"/>
    <p:sldId id="320" r:id="rId36"/>
    <p:sldId id="328" r:id="rId37"/>
    <p:sldId id="525" r:id="rId38"/>
    <p:sldId id="526" r:id="rId39"/>
    <p:sldId id="527" r:id="rId40"/>
    <p:sldId id="331" r:id="rId41"/>
    <p:sldId id="550" r:id="rId42"/>
    <p:sldId id="519" r:id="rId43"/>
    <p:sldId id="323" r:id="rId44"/>
    <p:sldId id="324" r:id="rId45"/>
    <p:sldId id="359" r:id="rId46"/>
    <p:sldId id="533" r:id="rId47"/>
    <p:sldId id="373" r:id="rId48"/>
    <p:sldId id="366" r:id="rId49"/>
    <p:sldId id="367" r:id="rId50"/>
    <p:sldId id="369" r:id="rId51"/>
    <p:sldId id="539" r:id="rId52"/>
    <p:sldId id="540" r:id="rId53"/>
    <p:sldId id="537" r:id="rId54"/>
    <p:sldId id="538" r:id="rId55"/>
    <p:sldId id="541" r:id="rId56"/>
    <p:sldId id="375" r:id="rId57"/>
    <p:sldId id="377" r:id="rId58"/>
    <p:sldId id="378" r:id="rId59"/>
    <p:sldId id="379" r:id="rId60"/>
    <p:sldId id="347" r:id="rId61"/>
    <p:sldId id="348" r:id="rId62"/>
    <p:sldId id="350" r:id="rId63"/>
    <p:sldId id="351" r:id="rId64"/>
    <p:sldId id="354" r:id="rId65"/>
    <p:sldId id="355" r:id="rId66"/>
    <p:sldId id="358" r:id="rId67"/>
    <p:sldId id="361" r:id="rId68"/>
    <p:sldId id="531" r:id="rId69"/>
    <p:sldId id="551" r:id="rId70"/>
    <p:sldId id="520" r:id="rId71"/>
    <p:sldId id="394" r:id="rId72"/>
    <p:sldId id="395" r:id="rId73"/>
    <p:sldId id="381" r:id="rId74"/>
    <p:sldId id="382" r:id="rId75"/>
    <p:sldId id="383" r:id="rId76"/>
    <p:sldId id="547" r:id="rId77"/>
    <p:sldId id="545" r:id="rId78"/>
    <p:sldId id="546" r:id="rId79"/>
    <p:sldId id="557" r:id="rId80"/>
    <p:sldId id="548" r:id="rId81"/>
    <p:sldId id="558" r:id="rId82"/>
    <p:sldId id="390" r:id="rId83"/>
    <p:sldId id="391" r:id="rId84"/>
    <p:sldId id="396" r:id="rId85"/>
    <p:sldId id="397" r:id="rId86"/>
    <p:sldId id="544" r:id="rId87"/>
    <p:sldId id="398" r:id="rId88"/>
    <p:sldId id="399" r:id="rId89"/>
    <p:sldId id="401" r:id="rId90"/>
    <p:sldId id="552" r:id="rId91"/>
    <p:sldId id="521" r:id="rId92"/>
    <p:sldId id="408" r:id="rId93"/>
    <p:sldId id="409" r:id="rId94"/>
    <p:sldId id="407" r:id="rId95"/>
    <p:sldId id="411" r:id="rId96"/>
    <p:sldId id="413" r:id="rId97"/>
    <p:sldId id="416" r:id="rId98"/>
    <p:sldId id="417" r:id="rId99"/>
    <p:sldId id="418" r:id="rId100"/>
    <p:sldId id="420" r:id="rId101"/>
    <p:sldId id="423" r:id="rId102"/>
    <p:sldId id="422" r:id="rId103"/>
    <p:sldId id="543" r:id="rId104"/>
    <p:sldId id="426" r:id="rId105"/>
    <p:sldId id="553" r:id="rId106"/>
    <p:sldId id="522" r:id="rId107"/>
    <p:sldId id="430" r:id="rId108"/>
    <p:sldId id="431" r:id="rId109"/>
    <p:sldId id="432" r:id="rId110"/>
    <p:sldId id="433" r:id="rId111"/>
    <p:sldId id="434" r:id="rId112"/>
    <p:sldId id="435" r:id="rId113"/>
    <p:sldId id="437" r:id="rId114"/>
    <p:sldId id="442" r:id="rId115"/>
    <p:sldId id="446" r:id="rId116"/>
    <p:sldId id="443" r:id="rId117"/>
    <p:sldId id="444" r:id="rId118"/>
    <p:sldId id="445" r:id="rId119"/>
    <p:sldId id="534" r:id="rId120"/>
    <p:sldId id="447" r:id="rId121"/>
    <p:sldId id="448" r:id="rId122"/>
    <p:sldId id="451" r:id="rId123"/>
    <p:sldId id="452" r:id="rId124"/>
    <p:sldId id="554" r:id="rId125"/>
    <p:sldId id="523" r:id="rId126"/>
    <p:sldId id="454" r:id="rId127"/>
    <p:sldId id="474" r:id="rId128"/>
    <p:sldId id="455" r:id="rId129"/>
    <p:sldId id="459" r:id="rId130"/>
    <p:sldId id="461" r:id="rId131"/>
    <p:sldId id="462" r:id="rId132"/>
    <p:sldId id="542" r:id="rId133"/>
    <p:sldId id="463" r:id="rId134"/>
    <p:sldId id="464" r:id="rId135"/>
    <p:sldId id="532" r:id="rId136"/>
    <p:sldId id="467" r:id="rId137"/>
    <p:sldId id="555" r:id="rId138"/>
    <p:sldId id="524" r:id="rId139"/>
    <p:sldId id="475" r:id="rId140"/>
    <p:sldId id="476" r:id="rId141"/>
    <p:sldId id="477" r:id="rId142"/>
    <p:sldId id="482" r:id="rId143"/>
    <p:sldId id="483" r:id="rId144"/>
    <p:sldId id="535" r:id="rId145"/>
    <p:sldId id="536" r:id="rId146"/>
    <p:sldId id="556" r:id="rId147"/>
    <p:sldId id="485" r:id="rId148"/>
    <p:sldId id="487" r:id="rId1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3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09"/>
    <p:restoredTop sz="83650"/>
  </p:normalViewPr>
  <p:slideViewPr>
    <p:cSldViewPr snapToGrid="0" snapToObjects="1">
      <p:cViewPr>
        <p:scale>
          <a:sx n="97" d="100"/>
          <a:sy n="97" d="100"/>
        </p:scale>
        <p:origin x="144" y="21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150" Type="http://schemas.openxmlformats.org/officeDocument/2006/relationships/notesMaster" Target="notesMasters/notesMaster1.xml"/><Relationship Id="rId151" Type="http://schemas.openxmlformats.org/officeDocument/2006/relationships/presProps" Target="presProps.xml"/><Relationship Id="rId152" Type="http://schemas.openxmlformats.org/officeDocument/2006/relationships/viewProps" Target="viewProps.xml"/><Relationship Id="rId153" Type="http://schemas.openxmlformats.org/officeDocument/2006/relationships/theme" Target="theme/theme1.xml"/><Relationship Id="rId15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1EF89-2CCA-2D43-8CC2-920288ABD1AB}" type="datetimeFigureOut">
              <a:rPr lang="en-US" smtClean="0"/>
              <a:t>4/2/17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B8309-2B1D-1742-860C-4A772B6FB880}" type="slidenum">
              <a:rPr lang="en-US" smtClean="0"/>
              <a:t>‹#›</a:t>
            </a:fld>
            <a:endParaRPr lang="en-US"/>
          </a:p>
        </p:txBody>
      </p:sp>
    </p:spTree>
    <p:extLst>
      <p:ext uri="{BB962C8B-B14F-4D97-AF65-F5344CB8AC3E}">
        <p14:creationId xmlns:p14="http://schemas.microsoft.com/office/powerpoint/2010/main" val="207763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a:t>
            </a:fld>
            <a:endParaRPr lang="en-US"/>
          </a:p>
        </p:txBody>
      </p:sp>
    </p:spTree>
    <p:extLst>
      <p:ext uri="{BB962C8B-B14F-4D97-AF65-F5344CB8AC3E}">
        <p14:creationId xmlns:p14="http://schemas.microsoft.com/office/powerpoint/2010/main" val="977657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21</a:t>
            </a:fld>
            <a:endParaRPr lang="en-US"/>
          </a:p>
        </p:txBody>
      </p:sp>
    </p:spTree>
    <p:extLst>
      <p:ext uri="{BB962C8B-B14F-4D97-AF65-F5344CB8AC3E}">
        <p14:creationId xmlns:p14="http://schemas.microsoft.com/office/powerpoint/2010/main" val="1013128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Meaning data storage. We have to be very intentional about what we store, because</a:t>
            </a:r>
            <a:r>
              <a:rPr lang="en-US" baseline="0" dirty="0" smtClean="0"/>
              <a:t> anything we aren’t intentional about storing will not persist between function invocations (with caveats).</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24</a:t>
            </a:fld>
            <a:endParaRPr lang="en-US"/>
          </a:p>
        </p:txBody>
      </p:sp>
    </p:spTree>
    <p:extLst>
      <p:ext uri="{BB962C8B-B14F-4D97-AF65-F5344CB8AC3E}">
        <p14:creationId xmlns:p14="http://schemas.microsoft.com/office/powerpoint/2010/main" val="1078626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in, outside of just your REST response.</a:t>
            </a:r>
            <a:r>
              <a:rPr lang="en-US" baseline="0" dirty="0" smtClean="0"/>
              <a:t> Asynchronously </a:t>
            </a:r>
            <a:r>
              <a:rPr lang="en-US" dirty="0" smtClean="0"/>
              <a:t>communicate with clients (other than the one invoking a REST response), and to other services on</a:t>
            </a:r>
            <a:r>
              <a:rPr lang="en-US" baseline="0" dirty="0" smtClean="0"/>
              <a:t> the backend, outside of the context of your REST request.</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25</a:t>
            </a:fld>
            <a:endParaRPr lang="en-US"/>
          </a:p>
        </p:txBody>
      </p:sp>
    </p:spTree>
    <p:extLst>
      <p:ext uri="{BB962C8B-B14F-4D97-AF65-F5344CB8AC3E}">
        <p14:creationId xmlns:p14="http://schemas.microsoft.com/office/powerpoint/2010/main" val="1147182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26</a:t>
            </a:fld>
            <a:endParaRPr lang="en-US"/>
          </a:p>
        </p:txBody>
      </p:sp>
    </p:spTree>
    <p:extLst>
      <p:ext uri="{BB962C8B-B14F-4D97-AF65-F5344CB8AC3E}">
        <p14:creationId xmlns:p14="http://schemas.microsoft.com/office/powerpoint/2010/main" val="1887766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all in all, this is a list of criteria</a:t>
            </a:r>
            <a:r>
              <a:rPr lang="en-US" baseline="0" dirty="0" smtClean="0"/>
              <a:t> I thought of to try and determine what else a backend has to do beyond just be a REST API.</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30</a:t>
            </a:fld>
            <a:endParaRPr lang="en-US"/>
          </a:p>
        </p:txBody>
      </p:sp>
    </p:spTree>
    <p:extLst>
      <p:ext uri="{BB962C8B-B14F-4D97-AF65-F5344CB8AC3E}">
        <p14:creationId xmlns:p14="http://schemas.microsoft.com/office/powerpoint/2010/main" val="684798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‘Explicit state is state whose</a:t>
            </a:r>
            <a:r>
              <a:rPr lang="en-US" baseline="0" dirty="0" smtClean="0"/>
              <a:t> lifetime extends over more than one procedure call without being present in the procedure’s arguments’. </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34</a:t>
            </a:fld>
            <a:endParaRPr lang="en-US"/>
          </a:p>
        </p:txBody>
      </p:sp>
    </p:spTree>
    <p:extLst>
      <p:ext uri="{BB962C8B-B14F-4D97-AF65-F5344CB8AC3E}">
        <p14:creationId xmlns:p14="http://schemas.microsoft.com/office/powerpoint/2010/main" val="69487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Don’t know anything about distributed storage? Learn it. The CAP theorem applies regardless of what you know.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AWS</a:t>
            </a:r>
            <a:r>
              <a:rPr lang="en-US" sz="1200" baseline="0" dirty="0" smtClean="0"/>
              <a:t> provides a few solutions. Here are the most common.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36</a:t>
            </a:fld>
            <a:endParaRPr lang="en-US"/>
          </a:p>
        </p:txBody>
      </p:sp>
    </p:spTree>
    <p:extLst>
      <p:ext uri="{BB962C8B-B14F-4D97-AF65-F5344CB8AC3E}">
        <p14:creationId xmlns:p14="http://schemas.microsoft.com/office/powerpoint/2010/main" val="1184095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You’d use this for a website/</a:t>
            </a:r>
            <a:r>
              <a:rPr lang="en-US" dirty="0" err="1" smtClean="0"/>
              <a:t>webapp</a:t>
            </a:r>
            <a:r>
              <a:rPr lang="en-US" dirty="0" smtClean="0"/>
              <a:t> anyway,</a:t>
            </a:r>
            <a:r>
              <a:rPr lang="en-US" baseline="0" dirty="0" smtClean="0"/>
              <a:t> but it can also be used for backend storage.</a:t>
            </a:r>
          </a:p>
          <a:p>
            <a:endParaRPr lang="en-US" dirty="0" smtClean="0"/>
          </a:p>
          <a:p>
            <a:r>
              <a:rPr lang="en-US" dirty="0" smtClean="0"/>
              <a:t>Strongly consistent when </a:t>
            </a:r>
            <a:r>
              <a:rPr lang="en-US" dirty="0" err="1" smtClean="0"/>
              <a:t>PUTting</a:t>
            </a:r>
            <a:r>
              <a:rPr lang="en-US" dirty="0" smtClean="0"/>
              <a:t> new objects</a:t>
            </a:r>
          </a:p>
          <a:p>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37</a:t>
            </a:fld>
            <a:endParaRPr lang="en-US"/>
          </a:p>
        </p:txBody>
      </p:sp>
    </p:spTree>
    <p:extLst>
      <p:ext uri="{BB962C8B-B14F-4D97-AF65-F5344CB8AC3E}">
        <p14:creationId xmlns:p14="http://schemas.microsoft.com/office/powerpoint/2010/main" val="1977466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Strong</a:t>
            </a:r>
            <a:r>
              <a:rPr lang="en-US" baseline="0" dirty="0" smtClean="0"/>
              <a:t> read consistency available, as well as optimistic locking</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38</a:t>
            </a:fld>
            <a:endParaRPr lang="en-US"/>
          </a:p>
        </p:txBody>
      </p:sp>
    </p:spTree>
    <p:extLst>
      <p:ext uri="{BB962C8B-B14F-4D97-AF65-F5344CB8AC3E}">
        <p14:creationId xmlns:p14="http://schemas.microsoft.com/office/powerpoint/2010/main" val="216485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two are HTTP access; this is standard</a:t>
            </a:r>
            <a:r>
              <a:rPr lang="en-US" baseline="0" dirty="0" smtClean="0"/>
              <a:t> MySQL/</a:t>
            </a:r>
            <a:r>
              <a:rPr lang="en-US" baseline="0" dirty="0" err="1" smtClean="0"/>
              <a:t>PostGRES</a:t>
            </a:r>
            <a:r>
              <a:rPr lang="en-US" baseline="0" dirty="0" smtClean="0"/>
              <a:t>/</a:t>
            </a:r>
            <a:r>
              <a:rPr lang="en-US" baseline="0" dirty="0" err="1" smtClean="0"/>
              <a:t>etc</a:t>
            </a:r>
            <a:r>
              <a:rPr lang="en-US" baseline="0" dirty="0" smtClean="0"/>
              <a:t> protocols</a:t>
            </a:r>
            <a:endParaRPr lang="en-US" dirty="0" smtClean="0"/>
          </a:p>
          <a:p>
            <a:endParaRPr lang="en-US" dirty="0" smtClean="0"/>
          </a:p>
          <a:p>
            <a:r>
              <a:rPr lang="en-US" dirty="0" smtClean="0"/>
              <a:t>When</a:t>
            </a:r>
            <a:r>
              <a:rPr lang="en-US" baseline="0" dirty="0" smtClean="0"/>
              <a:t> I talk about complexity, I mean, </a:t>
            </a:r>
            <a:r>
              <a:rPr lang="en-US" dirty="0" smtClean="0"/>
              <a:t>do you persist the connection across function invocations? If not,</a:t>
            </a:r>
            <a:r>
              <a:rPr lang="en-US" baseline="0" dirty="0" smtClean="0"/>
              <a:t> you take a performance hit when the function is reused; if you do, you have to worry about it timing out and being closed by the DB, as well as some race conditions at high load that might cause other function invocations to starve of connections.</a:t>
            </a:r>
          </a:p>
          <a:p>
            <a:endParaRPr lang="en-US" baseline="0" dirty="0" smtClean="0"/>
          </a:p>
          <a:p>
            <a:r>
              <a:rPr lang="en-US" baseline="0" dirty="0" smtClean="0"/>
              <a:t>We’ll get into the VPC issues later</a:t>
            </a:r>
          </a:p>
          <a:p>
            <a:endParaRPr lang="en-US" baseline="0" dirty="0" smtClean="0"/>
          </a:p>
          <a:p>
            <a:r>
              <a:rPr lang="en-US" baseline="0" dirty="0" smtClean="0"/>
              <a:t>So now that we’ve talked about storing data externally, let’s talk about storing it internal to the function</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39</a:t>
            </a:fld>
            <a:endParaRPr lang="en-US"/>
          </a:p>
        </p:txBody>
      </p:sp>
    </p:spTree>
    <p:extLst>
      <p:ext uri="{BB962C8B-B14F-4D97-AF65-F5344CB8AC3E}">
        <p14:creationId xmlns:p14="http://schemas.microsoft.com/office/powerpoint/2010/main" val="1928517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self,</a:t>
            </a:r>
            <a:r>
              <a:rPr lang="en-US" baseline="0" dirty="0" smtClean="0"/>
              <a:t> SBD</a:t>
            </a:r>
          </a:p>
          <a:p>
            <a:endParaRPr lang="en-US" baseline="0" dirty="0"/>
          </a:p>
          <a:p>
            <a:endParaRPr lang="en-US" baseline="0" dirty="0" smtClean="0"/>
          </a:p>
        </p:txBody>
      </p:sp>
      <p:sp>
        <p:nvSpPr>
          <p:cNvPr id="4" name="Slide Number Placeholder 3"/>
          <p:cNvSpPr>
            <a:spLocks noGrp="1"/>
          </p:cNvSpPr>
          <p:nvPr>
            <p:ph type="sldNum" sz="quarter" idx="10"/>
          </p:nvPr>
        </p:nvSpPr>
        <p:spPr/>
        <p:txBody>
          <a:bodyPr/>
          <a:lstStyle/>
          <a:p>
            <a:fld id="{F8AB8309-2B1D-1742-860C-4A772B6FB880}" type="slidenum">
              <a:rPr lang="en-US" smtClean="0"/>
              <a:t>2</a:t>
            </a:fld>
            <a:endParaRPr lang="en-US"/>
          </a:p>
        </p:txBody>
      </p:sp>
    </p:spTree>
    <p:extLst>
      <p:ext uri="{BB962C8B-B14F-4D97-AF65-F5344CB8AC3E}">
        <p14:creationId xmlns:p14="http://schemas.microsoft.com/office/powerpoint/2010/main" val="1627288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Using the reused function’s memory/disk has some uses, but is very likely to trip you up. </a:t>
            </a:r>
          </a:p>
          <a:p>
            <a:endParaRPr lang="en-US" dirty="0" smtClean="0"/>
          </a:p>
          <a:p>
            <a:r>
              <a:rPr lang="en-US" dirty="0" smtClean="0"/>
              <a:t>*</a:t>
            </a:r>
            <a:r>
              <a:rPr lang="en-US" baseline="0" dirty="0" smtClean="0"/>
              <a:t> Loading costly to </a:t>
            </a:r>
            <a:r>
              <a:rPr lang="en-US" baseline="0" dirty="0" smtClean="0"/>
              <a:t>compute/retrieve </a:t>
            </a:r>
            <a:r>
              <a:rPr lang="en-US" baseline="0" dirty="0" smtClean="0"/>
              <a:t>secrets</a:t>
            </a:r>
          </a:p>
          <a:p>
            <a:pPr marL="171450" indent="-171450">
              <a:buFont typeface="Arial" charset="0"/>
              <a:buChar char="•"/>
            </a:pPr>
            <a:r>
              <a:rPr lang="en-US" baseline="0" dirty="0" smtClean="0"/>
              <a:t>Danger</a:t>
            </a:r>
            <a:r>
              <a:rPr lang="en-US" baseline="0" dirty="0" smtClean="0"/>
              <a:t>, which we’ve hit, of destructive operations on persisted memory structures.</a:t>
            </a:r>
          </a:p>
          <a:p>
            <a:r>
              <a:rPr lang="en-US" baseline="0" dirty="0" smtClean="0"/>
              <a:t>* Danger in inability to unload functions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40</a:t>
            </a:fld>
            <a:endParaRPr lang="en-US"/>
          </a:p>
        </p:txBody>
      </p:sp>
    </p:spTree>
    <p:extLst>
      <p:ext uri="{BB962C8B-B14F-4D97-AF65-F5344CB8AC3E}">
        <p14:creationId xmlns:p14="http://schemas.microsoft.com/office/powerpoint/2010/main" val="1769687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want to just hold a user connection open while I do stuff the user doesn’t care about</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45</a:t>
            </a:fld>
            <a:endParaRPr lang="en-US"/>
          </a:p>
        </p:txBody>
      </p:sp>
    </p:spTree>
    <p:extLst>
      <p:ext uri="{BB962C8B-B14F-4D97-AF65-F5344CB8AC3E}">
        <p14:creationId xmlns:p14="http://schemas.microsoft.com/office/powerpoint/2010/main" val="1885903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SQS </a:t>
            </a:r>
            <a:r>
              <a:rPr lang="mr-IN" sz="1200" dirty="0" smtClean="0"/>
              <a:t>–</a:t>
            </a:r>
            <a:r>
              <a:rPr lang="en-US" sz="1200" dirty="0" smtClean="0"/>
              <a:t> Simple</a:t>
            </a:r>
            <a:r>
              <a:rPr lang="en-US" sz="1200" baseline="0" dirty="0" smtClean="0"/>
              <a:t> Queue Service, allows for a basic message queue. Details later.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Event based triggers </a:t>
            </a:r>
            <a:r>
              <a:rPr lang="mr-IN" sz="1200" baseline="0" dirty="0" smtClean="0"/>
              <a:t>–</a:t>
            </a:r>
            <a:r>
              <a:rPr lang="en-US" sz="1200" baseline="0" dirty="0" smtClean="0"/>
              <a:t> What we’ve largely used. S3 and Dynamo predominantly, but they can be triggered off of others (</a:t>
            </a:r>
            <a:r>
              <a:rPr lang="en-US" sz="1200" baseline="0" dirty="0" err="1" smtClean="0"/>
              <a:t>Cloudwatch</a:t>
            </a:r>
            <a:r>
              <a:rPr lang="en-US" sz="1200" baseline="0" dirty="0" smtClean="0"/>
              <a:t> alarms for instance</a:t>
            </a:r>
            <a:r>
              <a:rPr lang="en-US" sz="12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Kinesis </a:t>
            </a:r>
            <a:r>
              <a:rPr lang="mr-IN" sz="1200" baseline="0" dirty="0" smtClean="0"/>
              <a:t>–</a:t>
            </a:r>
            <a:r>
              <a:rPr lang="en-US" sz="1200" baseline="0" dirty="0" smtClean="0"/>
              <a:t> Data stream; haven’t used it at large, but am aware of it.</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Simple Workflow Service </a:t>
            </a:r>
            <a:r>
              <a:rPr lang="mr-IN" sz="1200" dirty="0" smtClean="0"/>
              <a:t>–</a:t>
            </a:r>
            <a:r>
              <a:rPr lang="en-US" sz="1200" dirty="0" smtClean="0"/>
              <a:t> Not really touching on; this is AWS’ more enterprise-y solution for building an entire workflow. We don’t really use it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Step Functions </a:t>
            </a:r>
            <a:r>
              <a:rPr lang="mr-IN" sz="1200" dirty="0" smtClean="0"/>
              <a:t>–</a:t>
            </a:r>
            <a:r>
              <a:rPr lang="en-US" sz="1200" dirty="0" smtClean="0"/>
              <a:t> SWF </a:t>
            </a:r>
            <a:r>
              <a:rPr lang="en-US" sz="1200" baseline="0" dirty="0" smtClean="0"/>
              <a:t>lite, almost; a way to define a series of lambda functions into a single callable chain, output of one step -&gt; input to the next. Supports parallel execution, but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currently not dynamic, which is limiting.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first three are ways to offload work from</a:t>
            </a:r>
            <a:r>
              <a:rPr lang="en-US" sz="1200" baseline="0" dirty="0" smtClean="0"/>
              <a:t> the lambda backing the REST call</a:t>
            </a:r>
            <a:r>
              <a:rPr lang="en-US" sz="1200" dirty="0" smtClean="0"/>
              <a:t>. The second two are ways to define more</a:t>
            </a:r>
            <a:r>
              <a:rPr lang="en-US" sz="1200" baseline="0" dirty="0" smtClean="0"/>
              <a:t> complex tasks. I’m not going to go too deeply into the second two</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F8AB8309-2B1D-1742-860C-4A772B6FB880}" type="slidenum">
              <a:rPr lang="en-US" smtClean="0"/>
              <a:t>46</a:t>
            </a:fld>
            <a:endParaRPr lang="en-US"/>
          </a:p>
        </p:txBody>
      </p:sp>
    </p:spTree>
    <p:extLst>
      <p:ext uri="{BB962C8B-B14F-4D97-AF65-F5344CB8AC3E}">
        <p14:creationId xmlns:p14="http://schemas.microsoft.com/office/powerpoint/2010/main" val="280988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47</a:t>
            </a:fld>
            <a:endParaRPr lang="en-US"/>
          </a:p>
        </p:txBody>
      </p:sp>
    </p:spTree>
    <p:extLst>
      <p:ext uri="{BB962C8B-B14F-4D97-AF65-F5344CB8AC3E}">
        <p14:creationId xmlns:p14="http://schemas.microsoft.com/office/powerpoint/2010/main" val="113289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queues</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48</a:t>
            </a:fld>
            <a:endParaRPr lang="en-US"/>
          </a:p>
        </p:txBody>
      </p:sp>
    </p:spTree>
    <p:extLst>
      <p:ext uri="{BB962C8B-B14F-4D97-AF65-F5344CB8AC3E}">
        <p14:creationId xmlns:p14="http://schemas.microsoft.com/office/powerpoint/2010/main" val="990807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They do, however, guarantee at least once delivery. </a:t>
            </a:r>
            <a:r>
              <a:rPr lang="en-US" baseline="0" dirty="0" smtClean="0"/>
              <a:t>HOWEVER, ensure </a:t>
            </a:r>
            <a:r>
              <a:rPr lang="en-US" baseline="0" dirty="0" err="1" smtClean="0"/>
              <a:t>idempotency</a:t>
            </a:r>
            <a:r>
              <a:rPr lang="en-US" baseline="0" dirty="0" smtClean="0"/>
              <a:t>, in the event a message arrives more than once</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49</a:t>
            </a:fld>
            <a:endParaRPr lang="en-US"/>
          </a:p>
        </p:txBody>
      </p:sp>
    </p:spTree>
    <p:extLst>
      <p:ext uri="{BB962C8B-B14F-4D97-AF65-F5344CB8AC3E}">
        <p14:creationId xmlns:p14="http://schemas.microsoft.com/office/powerpoint/2010/main" val="558158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Only available in Ohio and Oregon right now</a:t>
            </a:r>
            <a:endParaRPr lang="en-US" dirty="0" smtClean="0"/>
          </a:p>
          <a:p>
            <a:endParaRPr lang="en-US" dirty="0" smtClean="0"/>
          </a:p>
          <a:p>
            <a:r>
              <a:rPr lang="en-US" dirty="0" smtClean="0"/>
              <a:t>Automatically </a:t>
            </a:r>
            <a:r>
              <a:rPr lang="en-US" dirty="0" err="1" smtClean="0"/>
              <a:t>deduplicate</a:t>
            </a:r>
            <a:r>
              <a:rPr lang="en-US" dirty="0" smtClean="0"/>
              <a:t> messages over a five minute</a:t>
            </a:r>
            <a:r>
              <a:rPr lang="en-US" baseline="0" dirty="0" smtClean="0"/>
              <a:t> window. Meaning if the same message arrives again within 5 minutes, it’ll cull it for you. This allows a kind of exactly once delivery to the queue; it can not guarantee exactly once processing however. You still probably want </a:t>
            </a:r>
            <a:r>
              <a:rPr lang="en-US" baseline="0" dirty="0" err="1" smtClean="0"/>
              <a:t>idempotency</a:t>
            </a:r>
            <a:r>
              <a:rPr lang="en-US" baseline="0" dirty="0" smtClean="0"/>
              <a:t>.</a:t>
            </a:r>
          </a:p>
          <a:p>
            <a:endParaRPr lang="en-US" baseline="0" dirty="0" smtClean="0"/>
          </a:p>
          <a:p>
            <a:r>
              <a:rPr lang="en-US" baseline="0" dirty="0" smtClean="0"/>
              <a:t>Costs are different between standard and FIFO queues.</a:t>
            </a:r>
          </a:p>
          <a:p>
            <a:endParaRPr lang="en-US" baseline="0" dirty="0" smtClean="0"/>
          </a:p>
          <a:p>
            <a:r>
              <a:rPr lang="en-US" baseline="0" dirty="0" smtClean="0"/>
              <a:t>FIFO queues are not as compatible as standard queues, and throughput IS limited.</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50</a:t>
            </a:fld>
            <a:endParaRPr lang="en-US"/>
          </a:p>
        </p:txBody>
      </p:sp>
    </p:spTree>
    <p:extLst>
      <p:ext uri="{BB962C8B-B14F-4D97-AF65-F5344CB8AC3E}">
        <p14:creationId xmlns:p14="http://schemas.microsoft.com/office/powerpoint/2010/main" val="622667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lambda that triggers in response to a particular event. These events are</a:t>
            </a:r>
            <a:r>
              <a:rPr lang="en-US" baseline="0" dirty="0" smtClean="0"/>
              <a:t> things that happen in other AWS services. For instance, every time you create a file in S3, trigger a lambda. Very similar to database triggers (and in fact you can trigger these from Dynamo. Not, currently, from RDS). This is technically how the API Gateway calls lambdas, too. </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51</a:t>
            </a:fld>
            <a:endParaRPr lang="en-US"/>
          </a:p>
        </p:txBody>
      </p:sp>
    </p:spTree>
    <p:extLst>
      <p:ext uri="{BB962C8B-B14F-4D97-AF65-F5344CB8AC3E}">
        <p14:creationId xmlns:p14="http://schemas.microsoft.com/office/powerpoint/2010/main" val="1850301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triggers from the lambda,</a:t>
            </a:r>
            <a:r>
              <a:rPr lang="en-US" baseline="0" dirty="0" smtClean="0"/>
              <a:t> not the other way around </a:t>
            </a:r>
            <a:r>
              <a:rPr lang="mr-IN" baseline="0" dirty="0" smtClean="0"/>
              <a:t>–</a:t>
            </a:r>
            <a:r>
              <a:rPr lang="en-US" baseline="0" dirty="0" smtClean="0"/>
              <a:t>except- in the API Gateway use case</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52</a:t>
            </a:fld>
            <a:endParaRPr lang="en-US"/>
          </a:p>
        </p:txBody>
      </p:sp>
    </p:spTree>
    <p:extLst>
      <p:ext uri="{BB962C8B-B14F-4D97-AF65-F5344CB8AC3E}">
        <p14:creationId xmlns:p14="http://schemas.microsoft.com/office/powerpoint/2010/main" val="1505050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event in the backend is either externally caused, internally (infrastructure) caused, or time caused.</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54</a:t>
            </a:fld>
            <a:endParaRPr lang="en-US"/>
          </a:p>
        </p:txBody>
      </p:sp>
    </p:spTree>
    <p:extLst>
      <p:ext uri="{BB962C8B-B14F-4D97-AF65-F5344CB8AC3E}">
        <p14:creationId xmlns:p14="http://schemas.microsoft.com/office/powerpoint/2010/main" val="7835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a:t>
            </a:r>
            <a:r>
              <a:rPr lang="en-US" baseline="0" dirty="0" smtClean="0"/>
              <a:t> given you know how to set up rest endpoints in lambda, how do you leverage other AWS services to deliver a complete, -useful- solution</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5</a:t>
            </a:fld>
            <a:endParaRPr lang="en-US"/>
          </a:p>
        </p:txBody>
      </p:sp>
    </p:spTree>
    <p:extLst>
      <p:ext uri="{BB962C8B-B14F-4D97-AF65-F5344CB8AC3E}">
        <p14:creationId xmlns:p14="http://schemas.microsoft.com/office/powerpoint/2010/main" val="1644455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t>
            </a:r>
            <a:r>
              <a:rPr lang="en-US" baseline="0" dirty="0" smtClean="0"/>
              <a:t> aware of timeouts, however, if you have a lambda invoke another </a:t>
            </a:r>
            <a:r>
              <a:rPr lang="en-US" baseline="0" dirty="0" smtClean="0"/>
              <a:t>lambda, as timeouts can compound. </a:t>
            </a:r>
            <a:r>
              <a:rPr lang="en-US" baseline="0" dirty="0" smtClean="0"/>
              <a:t>The other two </a:t>
            </a:r>
            <a:r>
              <a:rPr lang="en-US" baseline="0" dirty="0" smtClean="0"/>
              <a:t>give you no opportunity to block until a response comes back (they returned immediately).</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55</a:t>
            </a:fld>
            <a:endParaRPr lang="en-US"/>
          </a:p>
        </p:txBody>
      </p:sp>
    </p:spTree>
    <p:extLst>
      <p:ext uri="{BB962C8B-B14F-4D97-AF65-F5344CB8AC3E}">
        <p14:creationId xmlns:p14="http://schemas.microsoft.com/office/powerpoint/2010/main" val="361953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Specifically, what happens when my code fails?</a:t>
            </a:r>
            <a:r>
              <a:rPr lang="en-US" baseline="0" dirty="0" smtClean="0"/>
              <a:t> A bug, bad data, a service is unavailable,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56</a:t>
            </a:fld>
            <a:endParaRPr lang="en-US"/>
          </a:p>
        </p:txBody>
      </p:sp>
    </p:spTree>
    <p:extLst>
      <p:ext uri="{BB962C8B-B14F-4D97-AF65-F5344CB8AC3E}">
        <p14:creationId xmlns:p14="http://schemas.microsoft.com/office/powerpoint/2010/main" val="1992600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57</a:t>
            </a:fld>
            <a:endParaRPr lang="en-US"/>
          </a:p>
        </p:txBody>
      </p:sp>
    </p:spTree>
    <p:extLst>
      <p:ext uri="{BB962C8B-B14F-4D97-AF65-F5344CB8AC3E}">
        <p14:creationId xmlns:p14="http://schemas.microsoft.com/office/powerpoint/2010/main" val="1655487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Synchronous</a:t>
            </a:r>
            <a:r>
              <a:rPr lang="en-US" baseline="0" dirty="0" smtClean="0"/>
              <a:t> </a:t>
            </a:r>
            <a:r>
              <a:rPr lang="mr-IN" baseline="0" dirty="0" smtClean="0"/>
              <a:t>–</a:t>
            </a:r>
            <a:r>
              <a:rPr lang="en-US" baseline="0" dirty="0" smtClean="0"/>
              <a:t> Mention these are mostly client service, and can be retried. </a:t>
            </a:r>
            <a:r>
              <a:rPr lang="en-US" dirty="0" smtClean="0"/>
              <a:t>API</a:t>
            </a:r>
            <a:r>
              <a:rPr lang="en-US" baseline="0" dirty="0" smtClean="0"/>
              <a:t> Gateway, </a:t>
            </a:r>
            <a:r>
              <a:rPr lang="en-US" baseline="0" dirty="0" err="1" smtClean="0"/>
              <a:t>Cognito</a:t>
            </a:r>
            <a:r>
              <a:rPr lang="en-US" baseline="0" dirty="0" smtClean="0"/>
              <a:t>, Echo, and Lex</a:t>
            </a:r>
          </a:p>
          <a:p>
            <a:r>
              <a:rPr lang="en-US" baseline="0" dirty="0" err="1" smtClean="0"/>
              <a:t>Async</a:t>
            </a:r>
            <a:r>
              <a:rPr lang="en-US" baseline="0" dirty="0" smtClean="0"/>
              <a:t> - S3, SNS, SES, </a:t>
            </a:r>
            <a:r>
              <a:rPr lang="en-US" baseline="0" dirty="0" err="1" smtClean="0"/>
              <a:t>Cloudformations</a:t>
            </a:r>
            <a:r>
              <a:rPr lang="en-US" baseline="0" dirty="0" smtClean="0"/>
              <a:t>, </a:t>
            </a:r>
            <a:r>
              <a:rPr lang="en-US" baseline="0" dirty="0" err="1" smtClean="0"/>
              <a:t>Cloudwatch</a:t>
            </a:r>
            <a:endParaRPr lang="en-US" baseline="0" dirty="0" smtClean="0"/>
          </a:p>
          <a:p>
            <a:r>
              <a:rPr lang="en-US" baseline="0" dirty="0" smtClean="0"/>
              <a:t>Streams </a:t>
            </a:r>
            <a:r>
              <a:rPr lang="mr-IN" baseline="0" dirty="0" smtClean="0"/>
              <a:t>–</a:t>
            </a:r>
            <a:r>
              <a:rPr lang="en-US" baseline="0" dirty="0" smtClean="0"/>
              <a:t> Dynamo, Kinesis</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58</a:t>
            </a:fld>
            <a:endParaRPr lang="en-US"/>
          </a:p>
        </p:txBody>
      </p:sp>
    </p:spTree>
    <p:extLst>
      <p:ext uri="{BB962C8B-B14F-4D97-AF65-F5344CB8AC3E}">
        <p14:creationId xmlns:p14="http://schemas.microsoft.com/office/powerpoint/2010/main" val="1954834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a:t>
            </a:r>
            <a:r>
              <a:rPr lang="en-US" baseline="0" dirty="0" smtClean="0"/>
              <a:t> to what you expect, have a token, post to APNS or GCM with it.</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60</a:t>
            </a:fld>
            <a:endParaRPr lang="en-US"/>
          </a:p>
        </p:txBody>
      </p:sp>
    </p:spTree>
    <p:extLst>
      <p:ext uri="{BB962C8B-B14F-4D97-AF65-F5344CB8AC3E}">
        <p14:creationId xmlns:p14="http://schemas.microsoft.com/office/powerpoint/2010/main" val="1227280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this example does</a:t>
            </a:r>
            <a:r>
              <a:rPr lang="en-US" baseline="0" dirty="0" smtClean="0"/>
              <a:t> not use temporary credentials; just add </a:t>
            </a:r>
            <a:r>
              <a:rPr lang="en-US" baseline="0" dirty="0" err="1" smtClean="0"/>
              <a:t>sessionToken</a:t>
            </a:r>
            <a:r>
              <a:rPr lang="en-US" baseline="0" dirty="0" smtClean="0"/>
              <a:t> into the device initializer JSON if you are.</a:t>
            </a:r>
            <a:endParaRPr lang="en-US" dirty="0" smtClean="0"/>
          </a:p>
          <a:p>
            <a:endParaRPr lang="en-US" dirty="0" smtClean="0"/>
          </a:p>
          <a:p>
            <a:r>
              <a:rPr lang="en-US" dirty="0" smtClean="0"/>
              <a:t>This is expensive, but robust. And it may not actually be needed,</a:t>
            </a:r>
            <a:r>
              <a:rPr lang="en-US" baseline="0" dirty="0" smtClean="0"/>
              <a:t> because</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63</a:t>
            </a:fld>
            <a:endParaRPr lang="en-US"/>
          </a:p>
        </p:txBody>
      </p:sp>
    </p:spTree>
    <p:extLst>
      <p:ext uri="{BB962C8B-B14F-4D97-AF65-F5344CB8AC3E}">
        <p14:creationId xmlns:p14="http://schemas.microsoft.com/office/powerpoint/2010/main" val="1109224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a:t>
            </a:r>
            <a:r>
              <a:rPr lang="en-US" baseline="0" dirty="0" smtClean="0"/>
              <a:t> is, we’ve asked for AWS to separate out this </a:t>
            </a:r>
            <a:r>
              <a:rPr lang="en-US" baseline="0" dirty="0" err="1" smtClean="0"/>
              <a:t>websocket</a:t>
            </a:r>
            <a:r>
              <a:rPr lang="en-US" baseline="0" dirty="0" smtClean="0"/>
              <a:t> connectivity either into its own service, or into a separate pricing strategy, as the </a:t>
            </a:r>
            <a:r>
              <a:rPr lang="en-US" baseline="0" dirty="0" err="1" smtClean="0"/>
              <a:t>IoT</a:t>
            </a:r>
            <a:r>
              <a:rPr lang="en-US" baseline="0" dirty="0" smtClean="0"/>
              <a:t> pricing is heavy, and assumes thing shadow updates, rules engine executions, plus certificate checking; when just leveraging a </a:t>
            </a:r>
            <a:r>
              <a:rPr lang="en-US" baseline="0" dirty="0" err="1" smtClean="0"/>
              <a:t>websocket</a:t>
            </a:r>
            <a:r>
              <a:rPr lang="en-US" baseline="0" dirty="0" smtClean="0"/>
              <a:t> to publish a message out, most of that lays unused.</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68</a:t>
            </a:fld>
            <a:endParaRPr lang="en-US"/>
          </a:p>
        </p:txBody>
      </p:sp>
    </p:spTree>
    <p:extLst>
      <p:ext uri="{BB962C8B-B14F-4D97-AF65-F5344CB8AC3E}">
        <p14:creationId xmlns:p14="http://schemas.microsoft.com/office/powerpoint/2010/main" val="171288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a:t>
            </a:r>
            <a:r>
              <a:rPr lang="en-US" baseline="0" dirty="0" smtClean="0"/>
              <a:t> in brief</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73</a:t>
            </a:fld>
            <a:endParaRPr lang="en-US"/>
          </a:p>
        </p:txBody>
      </p:sp>
    </p:spTree>
    <p:extLst>
      <p:ext uri="{BB962C8B-B14F-4D97-AF65-F5344CB8AC3E}">
        <p14:creationId xmlns:p14="http://schemas.microsoft.com/office/powerpoint/2010/main" val="57104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74</a:t>
            </a:fld>
            <a:endParaRPr lang="en-US"/>
          </a:p>
        </p:txBody>
      </p:sp>
    </p:spTree>
    <p:extLst>
      <p:ext uri="{BB962C8B-B14F-4D97-AF65-F5344CB8AC3E}">
        <p14:creationId xmlns:p14="http://schemas.microsoft.com/office/powerpoint/2010/main" val="123064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75</a:t>
            </a:fld>
            <a:endParaRPr lang="en-US"/>
          </a:p>
        </p:txBody>
      </p:sp>
    </p:spTree>
    <p:extLst>
      <p:ext uri="{BB962C8B-B14F-4D97-AF65-F5344CB8AC3E}">
        <p14:creationId xmlns:p14="http://schemas.microsoft.com/office/powerpoint/2010/main" val="143145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8</a:t>
            </a:fld>
            <a:endParaRPr lang="en-US"/>
          </a:p>
        </p:txBody>
      </p:sp>
    </p:spTree>
    <p:extLst>
      <p:ext uri="{BB962C8B-B14F-4D97-AF65-F5344CB8AC3E}">
        <p14:creationId xmlns:p14="http://schemas.microsoft.com/office/powerpoint/2010/main" val="1679909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hook up a user pool to your federated identity pool if you want to manage users within Amazon; most of our use cases entail users signing in through some other portal however. Either way, you can start here and extend later.</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76</a:t>
            </a:fld>
            <a:endParaRPr lang="en-US"/>
          </a:p>
        </p:txBody>
      </p:sp>
    </p:spTree>
    <p:extLst>
      <p:ext uri="{BB962C8B-B14F-4D97-AF65-F5344CB8AC3E}">
        <p14:creationId xmlns:p14="http://schemas.microsoft.com/office/powerpoint/2010/main" val="4480580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77</a:t>
            </a:fld>
            <a:endParaRPr lang="en-US"/>
          </a:p>
        </p:txBody>
      </p:sp>
    </p:spTree>
    <p:extLst>
      <p:ext uri="{BB962C8B-B14F-4D97-AF65-F5344CB8AC3E}">
        <p14:creationId xmlns:p14="http://schemas.microsoft.com/office/powerpoint/2010/main" val="365955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you have temporary AWS</a:t>
            </a:r>
            <a:r>
              <a:rPr lang="en-US" baseline="0" dirty="0" smtClean="0"/>
              <a:t> credentials, that have a decided upon policy applied to them. </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78</a:t>
            </a:fld>
            <a:endParaRPr lang="en-US"/>
          </a:p>
        </p:txBody>
      </p:sp>
    </p:spTree>
    <p:extLst>
      <p:ext uri="{BB962C8B-B14F-4D97-AF65-F5344CB8AC3E}">
        <p14:creationId xmlns:p14="http://schemas.microsoft.com/office/powerpoint/2010/main" val="1343794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80</a:t>
            </a:fld>
            <a:endParaRPr lang="en-US"/>
          </a:p>
        </p:txBody>
      </p:sp>
    </p:spTree>
    <p:extLst>
      <p:ext uri="{BB962C8B-B14F-4D97-AF65-F5344CB8AC3E}">
        <p14:creationId xmlns:p14="http://schemas.microsoft.com/office/powerpoint/2010/main" val="246093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opens up a really cool ability</a:t>
            </a:r>
            <a:r>
              <a:rPr lang="en-US" baseline="0" dirty="0" smtClean="0"/>
              <a:t> to retrieve </a:t>
            </a:r>
            <a:r>
              <a:rPr lang="en-US" baseline="0" dirty="0" err="1" smtClean="0"/>
              <a:t>OpenId</a:t>
            </a:r>
            <a:r>
              <a:rPr lang="en-US" baseline="0" dirty="0" smtClean="0"/>
              <a:t> tokens from one account, and use them to authenticate with another. </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81</a:t>
            </a:fld>
            <a:endParaRPr lang="en-US"/>
          </a:p>
        </p:txBody>
      </p:sp>
    </p:spTree>
    <p:extLst>
      <p:ext uri="{BB962C8B-B14F-4D97-AF65-F5344CB8AC3E}">
        <p14:creationId xmlns:p14="http://schemas.microsoft.com/office/powerpoint/2010/main" val="4444657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a library for this. Ideally, use the </a:t>
            </a:r>
            <a:r>
              <a:rPr lang="en-US" baseline="0" dirty="0" err="1" smtClean="0"/>
              <a:t>aws-sdk</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82</a:t>
            </a:fld>
            <a:endParaRPr lang="en-US"/>
          </a:p>
        </p:txBody>
      </p:sp>
    </p:spTree>
    <p:extLst>
      <p:ext uri="{BB962C8B-B14F-4D97-AF65-F5344CB8AC3E}">
        <p14:creationId xmlns:p14="http://schemas.microsoft.com/office/powerpoint/2010/main" val="5603988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Budget time for this. Even with a library getting it working right can be time consuming.</a:t>
            </a:r>
          </a:p>
          <a:p>
            <a:endParaRPr lang="en-US" sz="1200" dirty="0" smtClean="0"/>
          </a:p>
          <a:p>
            <a:r>
              <a:rPr lang="en-US" sz="1200" dirty="0" smtClean="0"/>
              <a:t>I’ve seen three different teams work on getting their API’s authenticated in this way. All three took a day or two.</a:t>
            </a:r>
          </a:p>
          <a:p>
            <a:endParaRPr lang="en-US" sz="1200" dirty="0" smtClean="0"/>
          </a:p>
          <a:p>
            <a:r>
              <a:rPr lang="en-US" sz="1200" dirty="0" smtClean="0"/>
              <a:t>This gets especially complex when using </a:t>
            </a:r>
            <a:r>
              <a:rPr lang="en-US" sz="1200" dirty="0" err="1" smtClean="0"/>
              <a:t>CloudFront</a:t>
            </a:r>
            <a:r>
              <a:rPr lang="en-US" sz="1200" dirty="0" smtClean="0"/>
              <a:t>, DNS, and HTTPS. I.e., a production environment. Set it up early in DEV.</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83</a:t>
            </a:fld>
            <a:endParaRPr lang="en-US"/>
          </a:p>
        </p:txBody>
      </p:sp>
    </p:spTree>
    <p:extLst>
      <p:ext uri="{BB962C8B-B14F-4D97-AF65-F5344CB8AC3E}">
        <p14:creationId xmlns:p14="http://schemas.microsoft.com/office/powerpoint/2010/main" val="12405518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They’r</a:t>
            </a:r>
            <a:r>
              <a:rPr lang="en-US" baseline="0" dirty="0" smtClean="0"/>
              <a:t>e working on this as part of the WAF, which is part of</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84</a:t>
            </a:fld>
            <a:endParaRPr lang="en-US"/>
          </a:p>
        </p:txBody>
      </p:sp>
    </p:spTree>
    <p:extLst>
      <p:ext uri="{BB962C8B-B14F-4D97-AF65-F5344CB8AC3E}">
        <p14:creationId xmlns:p14="http://schemas.microsoft.com/office/powerpoint/2010/main" val="2226559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enable </a:t>
            </a:r>
            <a:r>
              <a:rPr lang="en-US" dirty="0" err="1" smtClean="0"/>
              <a:t>Cloudfront</a:t>
            </a:r>
            <a:r>
              <a:rPr lang="en-US" dirty="0" smtClean="0"/>
              <a:t>, and take advantage of the WAF,</a:t>
            </a:r>
            <a:r>
              <a:rPr lang="en-US" baseline="0" dirty="0" smtClean="0"/>
              <a:t> </a:t>
            </a:r>
            <a:r>
              <a:rPr lang="en-US" dirty="0" smtClean="0"/>
              <a:t>you can restrict by IP. Y</a:t>
            </a:r>
            <a:r>
              <a:rPr lang="en-US" baseline="0" dirty="0" smtClean="0"/>
              <a:t>ou can not currently rate limit, however</a:t>
            </a:r>
            <a:r>
              <a:rPr lang="en-US" dirty="0" smtClean="0"/>
              <a:t>; it</a:t>
            </a:r>
            <a:r>
              <a:rPr lang="mr-IN" dirty="0" smtClean="0"/>
              <a:t>’</a:t>
            </a:r>
            <a:r>
              <a:rPr lang="en-US" dirty="0" smtClean="0"/>
              <a:t>s either an IP is banned or allowed.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85</a:t>
            </a:fld>
            <a:endParaRPr lang="en-US"/>
          </a:p>
        </p:txBody>
      </p:sp>
    </p:spTree>
    <p:extLst>
      <p:ext uri="{BB962C8B-B14F-4D97-AF65-F5344CB8AC3E}">
        <p14:creationId xmlns:p14="http://schemas.microsoft.com/office/powerpoint/2010/main" val="14358628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mitigates DDoS. </a:t>
            </a:r>
          </a:p>
          <a:p>
            <a:r>
              <a:rPr lang="en-US" dirty="0" smtClean="0"/>
              <a:t>Basic level included for all accounts.</a:t>
            </a:r>
          </a:p>
          <a:p>
            <a:r>
              <a:rPr lang="en-US" dirty="0" smtClean="0"/>
              <a:t>Premium unlocks additional features.</a:t>
            </a:r>
          </a:p>
          <a:p>
            <a:r>
              <a:rPr lang="en-US" dirty="0" smtClean="0"/>
              <a:t>Haven’t played with this yet.</a:t>
            </a:r>
          </a:p>
          <a:p>
            <a:r>
              <a:rPr lang="en-US" dirty="0" smtClean="0"/>
              <a:t>A feature</a:t>
            </a:r>
            <a:r>
              <a:rPr lang="en-US" baseline="0" dirty="0" smtClean="0"/>
              <a:t> request have been lodged to also apply for </a:t>
            </a:r>
            <a:r>
              <a:rPr lang="en-US" baseline="0" dirty="0" err="1" smtClean="0"/>
              <a:t>IoT</a:t>
            </a:r>
            <a:r>
              <a:rPr lang="en-US" baseline="0" dirty="0" smtClean="0"/>
              <a:t>, </a:t>
            </a:r>
            <a:r>
              <a:rPr lang="en-US" baseline="0" dirty="0" err="1" smtClean="0"/>
              <a:t>Websocket</a:t>
            </a:r>
            <a:r>
              <a:rPr lang="en-US" baseline="0" dirty="0" smtClean="0"/>
              <a:t> based communication, to limit publishes.</a:t>
            </a:r>
            <a:endParaRPr lang="en-US" dirty="0" smtClean="0"/>
          </a:p>
        </p:txBody>
      </p:sp>
      <p:sp>
        <p:nvSpPr>
          <p:cNvPr id="4" name="Slide Number Placeholder 3"/>
          <p:cNvSpPr>
            <a:spLocks noGrp="1"/>
          </p:cNvSpPr>
          <p:nvPr>
            <p:ph type="sldNum" sz="quarter" idx="10"/>
          </p:nvPr>
        </p:nvSpPr>
        <p:spPr/>
        <p:txBody>
          <a:bodyPr/>
          <a:lstStyle/>
          <a:p>
            <a:fld id="{F8AB8309-2B1D-1742-860C-4A772B6FB880}" type="slidenum">
              <a:rPr lang="en-US" smtClean="0"/>
              <a:t>86</a:t>
            </a:fld>
            <a:endParaRPr lang="en-US"/>
          </a:p>
        </p:txBody>
      </p:sp>
    </p:spTree>
    <p:extLst>
      <p:ext uri="{BB962C8B-B14F-4D97-AF65-F5344CB8AC3E}">
        <p14:creationId xmlns:p14="http://schemas.microsoft.com/office/powerpoint/2010/main" val="53829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9</a:t>
            </a:fld>
            <a:endParaRPr lang="en-US"/>
          </a:p>
        </p:txBody>
      </p:sp>
    </p:spTree>
    <p:extLst>
      <p:ext uri="{BB962C8B-B14F-4D97-AF65-F5344CB8AC3E}">
        <p14:creationId xmlns:p14="http://schemas.microsoft.com/office/powerpoint/2010/main" val="2487598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a:t>
            </a:r>
            <a:r>
              <a:rPr lang="en-US" baseline="0" dirty="0" smtClean="0"/>
              <a:t>, you can only have </a:t>
            </a:r>
            <a:r>
              <a:rPr lang="en-US" baseline="0" dirty="0" smtClean="0"/>
              <a:t>so many concurrent </a:t>
            </a:r>
            <a:r>
              <a:rPr lang="en-US" baseline="0" dirty="0" smtClean="0"/>
              <a:t>function executions in Lambda</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87</a:t>
            </a:fld>
            <a:endParaRPr lang="en-US"/>
          </a:p>
        </p:txBody>
      </p:sp>
    </p:spTree>
    <p:extLst>
      <p:ext uri="{BB962C8B-B14F-4D97-AF65-F5344CB8AC3E}">
        <p14:creationId xmlns:p14="http://schemas.microsoft.com/office/powerpoint/2010/main" val="16768592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DynamoDB</a:t>
            </a:r>
            <a:r>
              <a:rPr lang="en-US" sz="1200" dirty="0" smtClean="0"/>
              <a:t>, for instance, can have its throughput automatically raised via lambdas tied to high watermark events. It’s obvious what can or can’t;</a:t>
            </a:r>
            <a:r>
              <a:rPr lang="en-US" sz="1200" baseline="0" dirty="0" smtClean="0"/>
              <a:t> if raising it requires a service ticket, you can’t do it automatically.</a:t>
            </a:r>
          </a:p>
          <a:p>
            <a:endParaRPr lang="en-US" sz="1200" baseline="0" dirty="0" smtClean="0"/>
          </a:p>
          <a:p>
            <a:r>
              <a:rPr lang="en-US" sz="1200" baseline="0" dirty="0" smtClean="0"/>
              <a:t>Be aware of the ramifications if you modify your resource access via code. It could lead to huge spikes in the event of a DDoS. </a:t>
            </a:r>
            <a:endParaRPr lang="en-US" sz="1200" dirty="0" smtClean="0"/>
          </a:p>
        </p:txBody>
      </p:sp>
      <p:sp>
        <p:nvSpPr>
          <p:cNvPr id="4" name="Slide Number Placeholder 3"/>
          <p:cNvSpPr>
            <a:spLocks noGrp="1"/>
          </p:cNvSpPr>
          <p:nvPr>
            <p:ph type="sldNum" sz="quarter" idx="10"/>
          </p:nvPr>
        </p:nvSpPr>
        <p:spPr/>
        <p:txBody>
          <a:bodyPr/>
          <a:lstStyle/>
          <a:p>
            <a:fld id="{F8AB8309-2B1D-1742-860C-4A772B6FB880}" type="slidenum">
              <a:rPr lang="en-US" smtClean="0"/>
              <a:t>88</a:t>
            </a:fld>
            <a:endParaRPr lang="en-US"/>
          </a:p>
        </p:txBody>
      </p:sp>
    </p:spTree>
    <p:extLst>
      <p:ext uri="{BB962C8B-B14F-4D97-AF65-F5344CB8AC3E}">
        <p14:creationId xmlns:p14="http://schemas.microsoft.com/office/powerpoint/2010/main" val="7471798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of course, be</a:t>
            </a:r>
            <a:r>
              <a:rPr lang="en-US" baseline="0" dirty="0" smtClean="0"/>
              <a:t> getting to this. But first</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89</a:t>
            </a:fld>
            <a:endParaRPr lang="en-US"/>
          </a:p>
        </p:txBody>
      </p:sp>
    </p:spTree>
    <p:extLst>
      <p:ext uri="{BB962C8B-B14F-4D97-AF65-F5344CB8AC3E}">
        <p14:creationId xmlns:p14="http://schemas.microsoft.com/office/powerpoint/2010/main" val="10420012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 suggest separate strategies for handling these.</a:t>
            </a:r>
          </a:p>
          <a:p>
            <a:endParaRPr lang="en-US" sz="1200" dirty="0" smtClean="0"/>
          </a:p>
          <a:p>
            <a:r>
              <a:rPr lang="en-US" sz="1200" dirty="0" smtClean="0"/>
              <a:t>For</a:t>
            </a:r>
            <a:r>
              <a:rPr lang="en-US" sz="1200" baseline="0" dirty="0" smtClean="0"/>
              <a:t> code, find a framework that allows you to spin up and deploy lambdas (and their associated IAM roles, </a:t>
            </a:r>
            <a:r>
              <a:rPr lang="en-US" sz="1200" baseline="0" dirty="0" err="1" smtClean="0"/>
              <a:t>etc</a:t>
            </a:r>
            <a:r>
              <a:rPr lang="en-US" sz="1200" baseline="0" dirty="0" smtClean="0"/>
              <a:t>). </a:t>
            </a:r>
            <a:br>
              <a:rPr lang="en-US" sz="1200" baseline="0" dirty="0" smtClean="0"/>
            </a:br>
            <a:r>
              <a:rPr lang="en-US" sz="1200" baseline="0" dirty="0" smtClean="0"/>
              <a:t/>
            </a:r>
            <a:br>
              <a:rPr lang="en-US" sz="1200" baseline="0" dirty="0" smtClean="0"/>
            </a:b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95</a:t>
            </a:fld>
            <a:endParaRPr lang="en-US"/>
          </a:p>
        </p:txBody>
      </p:sp>
    </p:spTree>
    <p:extLst>
      <p:ext uri="{BB962C8B-B14F-4D97-AF65-F5344CB8AC3E}">
        <p14:creationId xmlns:p14="http://schemas.microsoft.com/office/powerpoint/2010/main" val="14272978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 use </a:t>
            </a:r>
            <a:r>
              <a:rPr lang="en-US" sz="1200" dirty="0" err="1" smtClean="0"/>
              <a:t>Serverless</a:t>
            </a:r>
            <a:r>
              <a:rPr lang="en-US" sz="1200" dirty="0" smtClean="0"/>
              <a:t>, as it bundles both Lambda and API Gateway, has Node and Python as first class citizens, and seems the most mature. It also has some plugins to allow you to test</a:t>
            </a:r>
            <a:r>
              <a:rPr lang="en-US" sz="1200" baseline="0" dirty="0" smtClean="0"/>
              <a:t> the API Gateway portion locally, creating an </a:t>
            </a:r>
            <a:r>
              <a:rPr lang="en-US" sz="1200" baseline="0" dirty="0" err="1" smtClean="0"/>
              <a:t>ExpressJS</a:t>
            </a:r>
            <a:r>
              <a:rPr lang="en-US" sz="1200" baseline="0" dirty="0" smtClean="0"/>
              <a:t> server based on your </a:t>
            </a:r>
            <a:r>
              <a:rPr lang="en-US" sz="1200" baseline="0" dirty="0" err="1" smtClean="0"/>
              <a:t>config</a:t>
            </a:r>
            <a:r>
              <a:rPr lang="en-US" sz="1200" baseline="0" dirty="0" smtClean="0"/>
              <a:t>.</a:t>
            </a:r>
            <a:endParaRPr lang="en-US" sz="1200" dirty="0" smtClean="0"/>
          </a:p>
          <a:p>
            <a:endParaRPr lang="en-US" sz="1200" dirty="0" smtClean="0"/>
          </a:p>
          <a:p>
            <a:r>
              <a:rPr lang="en-US" sz="1200" dirty="0" smtClean="0"/>
              <a:t>Apex is</a:t>
            </a:r>
            <a:r>
              <a:rPr lang="en-US" sz="1200" baseline="0" dirty="0" smtClean="0"/>
              <a:t> focused specifically on lambdas, not the API Gateway. It has some neat capabilities within that.</a:t>
            </a:r>
          </a:p>
          <a:p>
            <a:endParaRPr lang="en-US" sz="1200" baseline="0" dirty="0" smtClean="0"/>
          </a:p>
          <a:p>
            <a:r>
              <a:rPr lang="en-US" sz="1200" baseline="0" dirty="0" smtClean="0"/>
              <a:t>Sparta is </a:t>
            </a:r>
            <a:r>
              <a:rPr lang="en-US" sz="1200" baseline="0" dirty="0" err="1" smtClean="0"/>
              <a:t>Serverless</a:t>
            </a:r>
            <a:r>
              <a:rPr lang="en-US" sz="1200" baseline="0" dirty="0" smtClean="0"/>
              <a:t> for </a:t>
            </a:r>
            <a:r>
              <a:rPr lang="en-US" sz="1200" baseline="0" dirty="0" err="1" smtClean="0"/>
              <a:t>Golang</a:t>
            </a:r>
            <a:r>
              <a:rPr lang="en-US" sz="1200" baseline="0" dirty="0" smtClean="0"/>
              <a:t>. </a:t>
            </a:r>
            <a:br>
              <a:rPr lang="en-US" sz="1200" baseline="0" dirty="0" smtClean="0"/>
            </a:br>
            <a:r>
              <a:rPr lang="en-US" sz="1200" baseline="0" dirty="0" smtClean="0"/>
              <a:t/>
            </a:r>
            <a:br>
              <a:rPr lang="en-US" sz="1200" baseline="0" dirty="0" smtClean="0"/>
            </a:br>
            <a:r>
              <a:rPr lang="en-US" sz="1200" baseline="0" dirty="0" smtClean="0"/>
              <a:t>Zappa is </a:t>
            </a:r>
            <a:r>
              <a:rPr lang="en-US" sz="1200" baseline="0" dirty="0" err="1" smtClean="0"/>
              <a:t>Serverless</a:t>
            </a:r>
            <a:r>
              <a:rPr lang="en-US" sz="1200" baseline="0" dirty="0" smtClean="0"/>
              <a:t> for Python. It includes a lambda pre-warming option as simple </a:t>
            </a:r>
            <a:r>
              <a:rPr lang="en-US" sz="1200" baseline="0" dirty="0" err="1" smtClean="0"/>
              <a:t>config</a:t>
            </a:r>
            <a:r>
              <a:rPr lang="en-US" sz="1200" baseline="0" dirty="0" smtClean="0"/>
              <a:t>, which is nice.</a:t>
            </a:r>
          </a:p>
          <a:p>
            <a:endParaRPr lang="en-US" sz="1200" baseline="0" dirty="0" smtClean="0"/>
          </a:p>
          <a:p>
            <a:r>
              <a:rPr lang="en-US" sz="1200" baseline="0" dirty="0" smtClean="0"/>
              <a:t>Chalice is interesting; it’s not ready for prod, but as you can see from the URL, it’s the solution in this space being built by AWS itself.</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96</a:t>
            </a:fld>
            <a:endParaRPr lang="en-US"/>
          </a:p>
        </p:txBody>
      </p:sp>
    </p:spTree>
    <p:extLst>
      <p:ext uri="{BB962C8B-B14F-4D97-AF65-F5344CB8AC3E}">
        <p14:creationId xmlns:p14="http://schemas.microsoft.com/office/powerpoint/2010/main" val="1530768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all command</a:t>
            </a:r>
            <a:r>
              <a:rPr lang="en-US" baseline="0" dirty="0" smtClean="0"/>
              <a:t> line stuff, so easy to assemble, but nothing really out of the box.</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97</a:t>
            </a:fld>
            <a:endParaRPr lang="en-US"/>
          </a:p>
        </p:txBody>
      </p:sp>
    </p:spTree>
    <p:extLst>
      <p:ext uri="{BB962C8B-B14F-4D97-AF65-F5344CB8AC3E}">
        <p14:creationId xmlns:p14="http://schemas.microsoft.com/office/powerpoint/2010/main" val="15982316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Your S3 buckets, Dynamo tables, etc.</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98</a:t>
            </a:fld>
            <a:endParaRPr lang="en-US"/>
          </a:p>
        </p:txBody>
      </p:sp>
    </p:spTree>
    <p:extLst>
      <p:ext uri="{BB962C8B-B14F-4D97-AF65-F5344CB8AC3E}">
        <p14:creationId xmlns:p14="http://schemas.microsoft.com/office/powerpoint/2010/main" val="3149988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managing changes and carrying them across your  environments. This is also a really good place to dedicate DevOps resources.</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99</a:t>
            </a:fld>
            <a:endParaRPr lang="en-US"/>
          </a:p>
        </p:txBody>
      </p:sp>
    </p:spTree>
    <p:extLst>
      <p:ext uri="{BB962C8B-B14F-4D97-AF65-F5344CB8AC3E}">
        <p14:creationId xmlns:p14="http://schemas.microsoft.com/office/powerpoint/2010/main" val="21022488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should be using source control anyway; keep note of what commit is </a:t>
            </a:r>
            <a:r>
              <a:rPr lang="en-US" baseline="0" dirty="0" smtClean="0"/>
              <a:t>deployed</a:t>
            </a:r>
          </a:p>
          <a:p>
            <a:endParaRPr lang="en-US" baseline="0" dirty="0" smtClean="0"/>
          </a:p>
          <a:p>
            <a:r>
              <a:rPr lang="en-US" baseline="0" dirty="0" smtClean="0"/>
              <a:t>Note that </a:t>
            </a:r>
            <a:r>
              <a:rPr lang="en-US" baseline="0" dirty="0" smtClean="0"/>
              <a:t>most </a:t>
            </a:r>
            <a:r>
              <a:rPr lang="en-US" baseline="0" dirty="0" smtClean="0"/>
              <a:t>frameworks </a:t>
            </a:r>
            <a:r>
              <a:rPr lang="en-US" baseline="0" dirty="0" smtClean="0"/>
              <a:t>won’t prune old endpoints/</a:t>
            </a:r>
            <a:r>
              <a:rPr lang="en-US" baseline="0" dirty="0" err="1" smtClean="0"/>
              <a:t>funtions</a:t>
            </a:r>
            <a:r>
              <a:rPr lang="en-US" baseline="0" dirty="0" smtClean="0"/>
              <a:t>.</a:t>
            </a:r>
          </a:p>
          <a:p>
            <a:endParaRPr lang="en-US" dirty="0" smtClean="0"/>
          </a:p>
          <a:p>
            <a:r>
              <a:rPr lang="en-US" dirty="0" smtClean="0"/>
              <a:t>That said, you </a:t>
            </a:r>
            <a:r>
              <a:rPr lang="en-US" i="1" dirty="0" smtClean="0"/>
              <a:t>can</a:t>
            </a:r>
            <a:r>
              <a:rPr lang="en-US" i="1" baseline="0" dirty="0" smtClean="0"/>
              <a:t> </a:t>
            </a:r>
            <a:r>
              <a:rPr lang="en-US" i="0" baseline="0" dirty="0" smtClean="0"/>
              <a:t>use this to keep an older API in place. You need to be careful though; unless you hooked up the API Gateway to a specific published version of a lambda, it will default to using the latest. If you wish to persist an older API, first version the lambda, and then reference it when hooking up the API Gateway. Your SDK may do this automatically for you, but be sure to test it out before relying on it. Better is to always maintain backwards compatibility with your APIs, or deprecating with forced version updates. This is no different than you already do with server-</a:t>
            </a:r>
            <a:r>
              <a:rPr lang="en-US" i="0" baseline="0" dirty="0" err="1" smtClean="0"/>
              <a:t>ful</a:t>
            </a:r>
            <a:r>
              <a:rPr lang="en-US" i="0" baseline="0" dirty="0" smtClean="0"/>
              <a:t> APIs.</a:t>
            </a:r>
            <a:endParaRPr lang="en-US" dirty="0" smtClean="0"/>
          </a:p>
        </p:txBody>
      </p:sp>
      <p:sp>
        <p:nvSpPr>
          <p:cNvPr id="4" name="Slide Number Placeholder 3"/>
          <p:cNvSpPr>
            <a:spLocks noGrp="1"/>
          </p:cNvSpPr>
          <p:nvPr>
            <p:ph type="sldNum" sz="quarter" idx="10"/>
          </p:nvPr>
        </p:nvSpPr>
        <p:spPr/>
        <p:txBody>
          <a:bodyPr/>
          <a:lstStyle/>
          <a:p>
            <a:fld id="{F8AB8309-2B1D-1742-860C-4A772B6FB880}" type="slidenum">
              <a:rPr lang="en-US" smtClean="0"/>
              <a:t>100</a:t>
            </a:fld>
            <a:endParaRPr lang="en-US"/>
          </a:p>
        </p:txBody>
      </p:sp>
    </p:spTree>
    <p:extLst>
      <p:ext uri="{BB962C8B-B14F-4D97-AF65-F5344CB8AC3E}">
        <p14:creationId xmlns:p14="http://schemas.microsoft.com/office/powerpoint/2010/main" val="15323667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that said</a:t>
            </a:r>
            <a:r>
              <a:rPr lang="mr-IN" dirty="0" smtClean="0"/>
              <a:t>…</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101</a:t>
            </a:fld>
            <a:endParaRPr lang="en-US"/>
          </a:p>
        </p:txBody>
      </p:sp>
    </p:spTree>
    <p:extLst>
      <p:ext uri="{BB962C8B-B14F-4D97-AF65-F5344CB8AC3E}">
        <p14:creationId xmlns:p14="http://schemas.microsoft.com/office/powerpoint/2010/main" val="1836781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10</a:t>
            </a:fld>
            <a:endParaRPr lang="en-US"/>
          </a:p>
        </p:txBody>
      </p:sp>
    </p:spTree>
    <p:extLst>
      <p:ext uri="{BB962C8B-B14F-4D97-AF65-F5344CB8AC3E}">
        <p14:creationId xmlns:p14="http://schemas.microsoft.com/office/powerpoint/2010/main" val="15300078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AWS has added the ability to include environment variables for your lambdas</a:t>
            </a:r>
            <a:r>
              <a:rPr lang="en-US" sz="1200" baseline="0" dirty="0" smtClean="0"/>
              <a:t> </a:t>
            </a:r>
            <a:r>
              <a:rPr lang="en-US" sz="1200" dirty="0" smtClean="0"/>
              <a:t>as of November.</a:t>
            </a:r>
            <a:r>
              <a:rPr lang="en-US" sz="1200" baseline="0" dirty="0" smtClean="0"/>
              <a:t> There’s two ways of doing this. </a:t>
            </a:r>
          </a:p>
          <a:p>
            <a:endParaRPr lang="en-US" sz="1200" baseline="0" dirty="0" smtClean="0"/>
          </a:p>
          <a:p>
            <a:r>
              <a:rPr lang="en-US" sz="1200" baseline="0" dirty="0" smtClean="0"/>
              <a:t>The first, pictured here, is to use an encryption helper to store the values encrypted, </a:t>
            </a:r>
            <a:r>
              <a:rPr lang="en-US" sz="1200" baseline="0" smtClean="0"/>
              <a:t>and </a:t>
            </a:r>
            <a:r>
              <a:rPr lang="en-US" sz="1200" baseline="0" smtClean="0"/>
              <a:t>then </a:t>
            </a:r>
            <a:r>
              <a:rPr lang="en-US" sz="1200" baseline="0" dirty="0" smtClean="0"/>
              <a:t>decrypt them in code via KMS. This is a pain, and requires you to select your own key.</a:t>
            </a:r>
          </a:p>
        </p:txBody>
      </p:sp>
      <p:sp>
        <p:nvSpPr>
          <p:cNvPr id="4" name="Slide Number Placeholder 3"/>
          <p:cNvSpPr>
            <a:spLocks noGrp="1"/>
          </p:cNvSpPr>
          <p:nvPr>
            <p:ph type="sldNum" sz="quarter" idx="10"/>
          </p:nvPr>
        </p:nvSpPr>
        <p:spPr/>
        <p:txBody>
          <a:bodyPr/>
          <a:lstStyle/>
          <a:p>
            <a:fld id="{F8AB8309-2B1D-1742-860C-4A772B6FB880}" type="slidenum">
              <a:rPr lang="en-US" smtClean="0"/>
              <a:t>102</a:t>
            </a:fld>
            <a:endParaRPr lang="en-US"/>
          </a:p>
        </p:txBody>
      </p:sp>
    </p:spTree>
    <p:extLst>
      <p:ext uri="{BB962C8B-B14F-4D97-AF65-F5344CB8AC3E}">
        <p14:creationId xmlns:p14="http://schemas.microsoft.com/office/powerpoint/2010/main" val="3985315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second, pictured here, is to set the key as part of your advanced configuration; this will encrypt them only at rest, and pass</a:t>
            </a:r>
            <a:r>
              <a:rPr lang="en-US" sz="1200" baseline="0" dirty="0" smtClean="0"/>
              <a:t> them to your function decrypted. For this, you can also use the default AWS key, to avoid being charged.</a:t>
            </a:r>
          </a:p>
        </p:txBody>
      </p:sp>
      <p:sp>
        <p:nvSpPr>
          <p:cNvPr id="4" name="Slide Number Placeholder 3"/>
          <p:cNvSpPr>
            <a:spLocks noGrp="1"/>
          </p:cNvSpPr>
          <p:nvPr>
            <p:ph type="sldNum" sz="quarter" idx="10"/>
          </p:nvPr>
        </p:nvSpPr>
        <p:spPr/>
        <p:txBody>
          <a:bodyPr/>
          <a:lstStyle/>
          <a:p>
            <a:fld id="{F8AB8309-2B1D-1742-860C-4A772B6FB880}" type="slidenum">
              <a:rPr lang="en-US" smtClean="0"/>
              <a:t>103</a:t>
            </a:fld>
            <a:endParaRPr lang="en-US"/>
          </a:p>
        </p:txBody>
      </p:sp>
    </p:spTree>
    <p:extLst>
      <p:ext uri="{BB962C8B-B14F-4D97-AF65-F5344CB8AC3E}">
        <p14:creationId xmlns:p14="http://schemas.microsoft.com/office/powerpoint/2010/main" val="9745291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Devs</a:t>
            </a:r>
            <a:r>
              <a:rPr lang="en-US" sz="1200" dirty="0" smtClean="0"/>
              <a:t> can make changes to infrastructure by hand as they need while developing.</a:t>
            </a:r>
          </a:p>
          <a:p>
            <a:endParaRPr lang="en-US" sz="1200" dirty="0" smtClean="0"/>
          </a:p>
          <a:p>
            <a:r>
              <a:rPr lang="en-US" sz="1200" dirty="0" smtClean="0"/>
              <a:t>When it comes time for a stage push, DevOps can go to AWS </a:t>
            </a:r>
            <a:r>
              <a:rPr lang="en-US" sz="1200" dirty="0" err="1" smtClean="0"/>
              <a:t>Config</a:t>
            </a:r>
            <a:r>
              <a:rPr lang="en-US" sz="1200" dirty="0" smtClean="0"/>
              <a:t> and see what has changed; from that (and speaking with the </a:t>
            </a:r>
            <a:r>
              <a:rPr lang="en-US" sz="1200" dirty="0" err="1" smtClean="0"/>
              <a:t>devs</a:t>
            </a:r>
            <a:r>
              <a:rPr lang="en-US" sz="1200" dirty="0" smtClean="0"/>
              <a:t>) they can build a </a:t>
            </a:r>
            <a:r>
              <a:rPr lang="en-US" sz="1200" dirty="0" err="1" smtClean="0"/>
              <a:t>Cloudformation</a:t>
            </a:r>
            <a:r>
              <a:rPr lang="en-US" sz="1200" dirty="0" smtClean="0"/>
              <a:t>.</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104</a:t>
            </a:fld>
            <a:endParaRPr lang="en-US"/>
          </a:p>
        </p:txBody>
      </p:sp>
    </p:spTree>
    <p:extLst>
      <p:ext uri="{BB962C8B-B14F-4D97-AF65-F5344CB8AC3E}">
        <p14:creationId xmlns:p14="http://schemas.microsoft.com/office/powerpoint/2010/main" val="8978728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Functions get reused, created, and deleted, at unpredictable times,</a:t>
            </a:r>
            <a:r>
              <a:rPr lang="en-US" sz="1200" baseline="0" dirty="0" smtClean="0"/>
              <a:t> and so two invocations might be in the same log, or different, and no way to tell which one except by timestamp</a:t>
            </a:r>
          </a:p>
          <a:p>
            <a:endParaRPr lang="en-US" sz="1200" baseline="0" dirty="0" smtClean="0"/>
          </a:p>
          <a:p>
            <a:r>
              <a:rPr lang="en-US" sz="1200" baseline="0" dirty="0" smtClean="0"/>
              <a:t>That said, the API Gateway does tag logs per invocation, as of early March, so that helps.</a:t>
            </a:r>
            <a:endParaRPr lang="en-US" sz="1200" dirty="0" smtClean="0"/>
          </a:p>
        </p:txBody>
      </p:sp>
      <p:sp>
        <p:nvSpPr>
          <p:cNvPr id="4" name="Slide Number Placeholder 3"/>
          <p:cNvSpPr>
            <a:spLocks noGrp="1"/>
          </p:cNvSpPr>
          <p:nvPr>
            <p:ph type="sldNum" sz="quarter" idx="10"/>
          </p:nvPr>
        </p:nvSpPr>
        <p:spPr/>
        <p:txBody>
          <a:bodyPr/>
          <a:lstStyle/>
          <a:p>
            <a:fld id="{F8AB8309-2B1D-1742-860C-4A772B6FB880}" type="slidenum">
              <a:rPr lang="en-US" smtClean="0"/>
              <a:t>111</a:t>
            </a:fld>
            <a:endParaRPr lang="en-US"/>
          </a:p>
        </p:txBody>
      </p:sp>
    </p:spTree>
    <p:extLst>
      <p:ext uri="{BB962C8B-B14F-4D97-AF65-F5344CB8AC3E}">
        <p14:creationId xmlns:p14="http://schemas.microsoft.com/office/powerpoint/2010/main" val="15603729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actually</a:t>
            </a:r>
            <a:r>
              <a:rPr lang="en-US" baseline="0" dirty="0" smtClean="0"/>
              <a:t> use these a lot; however, we’ve spent time integrating </a:t>
            </a:r>
            <a:r>
              <a:rPr lang="en-US" baseline="0" dirty="0" err="1" smtClean="0"/>
              <a:t>Cloudwatch</a:t>
            </a:r>
            <a:r>
              <a:rPr lang="en-US" baseline="0" dirty="0" smtClean="0"/>
              <a:t> logs into other products, too. There are a lot of possible integrations. But even just using the provided tooling</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112</a:t>
            </a:fld>
            <a:endParaRPr lang="en-US"/>
          </a:p>
        </p:txBody>
      </p:sp>
    </p:spTree>
    <p:extLst>
      <p:ext uri="{BB962C8B-B14F-4D97-AF65-F5344CB8AC3E}">
        <p14:creationId xmlns:p14="http://schemas.microsoft.com/office/powerpoint/2010/main" val="5972130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For instance, alert me any time my</a:t>
            </a:r>
            <a:r>
              <a:rPr lang="en-US" sz="1200" baseline="0" dirty="0" smtClean="0"/>
              <a:t> APIs return an HTTP status code of 500.</a:t>
            </a:r>
            <a:endParaRPr lang="en-US" sz="1200" dirty="0" smtClean="0"/>
          </a:p>
          <a:p>
            <a:endParaRPr lang="en-US" sz="1200" dirty="0" smtClean="0"/>
          </a:p>
          <a:p>
            <a:r>
              <a:rPr lang="en-US" sz="1200" dirty="0" smtClean="0"/>
              <a:t>However, we’ve not had a great experience with these. Turns out, most of our prod errors are due to users, timeouts (which your client should be handling), etc.</a:t>
            </a:r>
          </a:p>
          <a:p>
            <a:endParaRPr lang="en-US" sz="1200" dirty="0" smtClean="0"/>
          </a:p>
          <a:p>
            <a:r>
              <a:rPr lang="en-US" sz="1200" dirty="0" smtClean="0"/>
              <a:t>We’ve talked about sending these errors into a lambda that then does more digging into the logs, and determines whether to actually inform us,</a:t>
            </a:r>
            <a:r>
              <a:rPr lang="en-US" sz="1200" baseline="0" dirty="0" smtClean="0"/>
              <a:t> but what we’ve actually ended up doing is just raising the alarm threshold for these issues.</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113</a:t>
            </a:fld>
            <a:endParaRPr lang="en-US"/>
          </a:p>
        </p:txBody>
      </p:sp>
    </p:spTree>
    <p:extLst>
      <p:ext uri="{BB962C8B-B14F-4D97-AF65-F5344CB8AC3E}">
        <p14:creationId xmlns:p14="http://schemas.microsoft.com/office/powerpoint/2010/main" val="14915968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this as part of the function definition of the lambda itself. </a:t>
            </a:r>
          </a:p>
        </p:txBody>
      </p:sp>
      <p:sp>
        <p:nvSpPr>
          <p:cNvPr id="4" name="Slide Number Placeholder 3"/>
          <p:cNvSpPr>
            <a:spLocks noGrp="1"/>
          </p:cNvSpPr>
          <p:nvPr>
            <p:ph type="sldNum" sz="quarter" idx="10"/>
          </p:nvPr>
        </p:nvSpPr>
        <p:spPr/>
        <p:txBody>
          <a:bodyPr/>
          <a:lstStyle/>
          <a:p>
            <a:fld id="{F8AB8309-2B1D-1742-860C-4A772B6FB880}" type="slidenum">
              <a:rPr lang="en-US" smtClean="0"/>
              <a:t>118</a:t>
            </a:fld>
            <a:endParaRPr lang="en-US"/>
          </a:p>
        </p:txBody>
      </p:sp>
    </p:spTree>
    <p:extLst>
      <p:ext uri="{BB962C8B-B14F-4D97-AF65-F5344CB8AC3E}">
        <p14:creationId xmlns:p14="http://schemas.microsoft.com/office/powerpoint/2010/main" val="3595636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SNS you can email yourself, or stick them on an SQS queue for later processing, or whatever. You can also have them go directly onto SQS, though that’s more limited (SNS can trigger a lambda, or have both a queue and an email distribution list subscribed to the notifications).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119</a:t>
            </a:fld>
            <a:endParaRPr lang="en-US"/>
          </a:p>
        </p:txBody>
      </p:sp>
    </p:spTree>
    <p:extLst>
      <p:ext uri="{BB962C8B-B14F-4D97-AF65-F5344CB8AC3E}">
        <p14:creationId xmlns:p14="http://schemas.microsoft.com/office/powerpoint/2010/main" val="9937688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mentioned these before. </a:t>
            </a:r>
            <a:r>
              <a:rPr lang="en-US" dirty="0" err="1" smtClean="0"/>
              <a:t>Cloudwatch</a:t>
            </a:r>
            <a:r>
              <a:rPr lang="en-US" baseline="0" dirty="0" smtClean="0"/>
              <a:t> metrics can be accessed directly by </a:t>
            </a:r>
            <a:r>
              <a:rPr lang="en-US" baseline="0" dirty="0" smtClean="0"/>
              <a:t>lambdas. Like </a:t>
            </a:r>
            <a:r>
              <a:rPr lang="en-US" baseline="0" dirty="0" smtClean="0"/>
              <a:t>I said before about Dynamo, utilization is too high? Automatically raise it! Once it drops, lower it again.</a:t>
            </a:r>
          </a:p>
          <a:p>
            <a:endParaRPr lang="en-US" baseline="0" dirty="0" smtClean="0"/>
          </a:p>
          <a:p>
            <a:r>
              <a:rPr lang="en-US" baseline="0" dirty="0" err="1" smtClean="0"/>
              <a:t>CloudWatch.getMetricStatistics</a:t>
            </a:r>
            <a:r>
              <a:rPr lang="en-US" baseline="0" dirty="0" smtClean="0"/>
              <a:t> or </a:t>
            </a:r>
            <a:r>
              <a:rPr lang="en-US" baseline="0" dirty="0" err="1" smtClean="0"/>
              <a:t>CloudWatch.describeAlarms</a:t>
            </a:r>
            <a:r>
              <a:rPr lang="en-US" baseline="0" dirty="0" smtClean="0"/>
              <a:t> (where state value is ALARM)</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121</a:t>
            </a:fld>
            <a:endParaRPr lang="en-US"/>
          </a:p>
        </p:txBody>
      </p:sp>
    </p:spTree>
    <p:extLst>
      <p:ext uri="{BB962C8B-B14F-4D97-AF65-F5344CB8AC3E}">
        <p14:creationId xmlns:p14="http://schemas.microsoft.com/office/powerpoint/2010/main" val="10247619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AWS </a:t>
            </a:r>
            <a:r>
              <a:rPr lang="en-US" dirty="0" err="1" smtClean="0"/>
              <a:t>Config</a:t>
            </a:r>
            <a:r>
              <a:rPr lang="en-US" dirty="0" smtClean="0"/>
              <a:t> is also helpful here. </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122</a:t>
            </a:fld>
            <a:endParaRPr lang="en-US"/>
          </a:p>
        </p:txBody>
      </p:sp>
    </p:spTree>
    <p:extLst>
      <p:ext uri="{BB962C8B-B14F-4D97-AF65-F5344CB8AC3E}">
        <p14:creationId xmlns:p14="http://schemas.microsoft.com/office/powerpoint/2010/main" val="61699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11</a:t>
            </a:fld>
            <a:endParaRPr lang="en-US"/>
          </a:p>
        </p:txBody>
      </p:sp>
    </p:spTree>
    <p:extLst>
      <p:ext uri="{BB962C8B-B14F-4D97-AF65-F5344CB8AC3E}">
        <p14:creationId xmlns:p14="http://schemas.microsoft.com/office/powerpoint/2010/main" val="10916791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short, everything ties into </a:t>
            </a:r>
            <a:r>
              <a:rPr lang="en-US" baseline="0" dirty="0" err="1" smtClean="0"/>
              <a:t>Cloudwatch</a:t>
            </a:r>
            <a:r>
              <a:rPr lang="en-US" baseline="0" dirty="0" smtClean="0"/>
              <a:t>. Hence the name. </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123</a:t>
            </a:fld>
            <a:endParaRPr lang="en-US"/>
          </a:p>
        </p:txBody>
      </p:sp>
    </p:spTree>
    <p:extLst>
      <p:ext uri="{BB962C8B-B14F-4D97-AF65-F5344CB8AC3E}">
        <p14:creationId xmlns:p14="http://schemas.microsoft.com/office/powerpoint/2010/main" val="11733036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out where users expect latency, and where they will notice it. Consider</a:t>
            </a:r>
            <a:r>
              <a:rPr lang="en-US" baseline="0" dirty="0" smtClean="0"/>
              <a:t> signing in to a mobile app. This can take a while, even on the order of a few seconds, and it’s ~okay~. Obviously though, page layouts, images, </a:t>
            </a:r>
            <a:r>
              <a:rPr lang="en-US" baseline="0" dirty="0" err="1" smtClean="0"/>
              <a:t>etc</a:t>
            </a:r>
            <a:r>
              <a:rPr lang="en-US" baseline="0" dirty="0" smtClean="0"/>
              <a:t>, have to happen fast. </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128</a:t>
            </a:fld>
            <a:endParaRPr lang="en-US"/>
          </a:p>
        </p:txBody>
      </p:sp>
    </p:spTree>
    <p:extLst>
      <p:ext uri="{BB962C8B-B14F-4D97-AF65-F5344CB8AC3E}">
        <p14:creationId xmlns:p14="http://schemas.microsoft.com/office/powerpoint/2010/main" val="6072502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Cloudfront</a:t>
            </a:r>
            <a:r>
              <a:rPr lang="en-US" baseline="0" dirty="0" smtClean="0"/>
              <a:t> can cache your website, yes, but it can also serve as a cache for the GETs on your APIs. Further though, it also enables WAF (web application firewall), supports more TLS options for connecting compared with the API Gateway, and until recently was the only way to integrate the certificate manager to provide HTTPS for custom domains.</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129</a:t>
            </a:fld>
            <a:endParaRPr lang="en-US"/>
          </a:p>
        </p:txBody>
      </p:sp>
    </p:spTree>
    <p:extLst>
      <p:ext uri="{BB962C8B-B14F-4D97-AF65-F5344CB8AC3E}">
        <p14:creationId xmlns:p14="http://schemas.microsoft.com/office/powerpoint/2010/main" val="5756203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130</a:t>
            </a:fld>
            <a:endParaRPr lang="en-US"/>
          </a:p>
        </p:txBody>
      </p:sp>
    </p:spTree>
    <p:extLst>
      <p:ext uri="{BB962C8B-B14F-4D97-AF65-F5344CB8AC3E}">
        <p14:creationId xmlns:p14="http://schemas.microsoft.com/office/powerpoint/2010/main" val="18848922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may seem obvious, but, we were bitten</a:t>
            </a:r>
            <a:r>
              <a:rPr lang="en-US" sz="1200" baseline="0" dirty="0" smtClean="0"/>
              <a:t> by this. You need to explicitly tell </a:t>
            </a:r>
            <a:r>
              <a:rPr lang="en-US" sz="1200" baseline="0" dirty="0" err="1" smtClean="0"/>
              <a:t>Cloudfront</a:t>
            </a:r>
            <a:r>
              <a:rPr lang="en-US" sz="1200" baseline="0" dirty="0" smtClean="0"/>
              <a:t> if you don’t want to cache errors, by setting a custom error response for the HTTP code, and setting a minimum TTL.</a:t>
            </a:r>
            <a:r>
              <a:rPr lang="en-US" sz="1200" dirty="0" smtClean="0"/>
              <a:t> </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131</a:t>
            </a:fld>
            <a:endParaRPr lang="en-US"/>
          </a:p>
        </p:txBody>
      </p:sp>
    </p:spTree>
    <p:extLst>
      <p:ext uri="{BB962C8B-B14F-4D97-AF65-F5344CB8AC3E}">
        <p14:creationId xmlns:p14="http://schemas.microsoft.com/office/powerpoint/2010/main" val="5225536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may seem obvious, but, we were bitten</a:t>
            </a:r>
            <a:r>
              <a:rPr lang="en-US" sz="1200" baseline="0" dirty="0" smtClean="0"/>
              <a:t> by this. You need to explicitly tell </a:t>
            </a:r>
            <a:r>
              <a:rPr lang="en-US" sz="1200" baseline="0" dirty="0" err="1" smtClean="0"/>
              <a:t>Cloudfront</a:t>
            </a:r>
            <a:r>
              <a:rPr lang="en-US" sz="1200" baseline="0" dirty="0" smtClean="0"/>
              <a:t> if you don’t want to cache errors, by setting a custom error response for the HTTP code, and setting a minimum TTL.</a:t>
            </a:r>
            <a:r>
              <a:rPr lang="en-US" sz="1200" dirty="0" smtClean="0"/>
              <a:t> </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132</a:t>
            </a:fld>
            <a:endParaRPr lang="en-US"/>
          </a:p>
        </p:txBody>
      </p:sp>
    </p:spTree>
    <p:extLst>
      <p:ext uri="{BB962C8B-B14F-4D97-AF65-F5344CB8AC3E}">
        <p14:creationId xmlns:p14="http://schemas.microsoft.com/office/powerpoint/2010/main" val="16526926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say this</a:t>
            </a:r>
            <a:r>
              <a:rPr lang="en-US" baseline="0" dirty="0" smtClean="0"/>
              <a:t> with caveats, of course. It’s far more limited, but the pricing model is different. If you don’t want anything </a:t>
            </a:r>
            <a:r>
              <a:rPr lang="en-US" baseline="0" dirty="0" err="1" smtClean="0"/>
              <a:t>Cloudfront</a:t>
            </a:r>
            <a:r>
              <a:rPr lang="en-US" baseline="0" dirty="0" smtClean="0"/>
              <a:t> offers </a:t>
            </a:r>
            <a:r>
              <a:rPr lang="mr-IN" baseline="0" dirty="0" smtClean="0"/>
              <a:t>–</a:t>
            </a:r>
            <a:r>
              <a:rPr lang="en-US" baseline="0" dirty="0" smtClean="0"/>
              <a:t>except- caching, and the pricing is better, it might be worth it. But by default I’d say use </a:t>
            </a:r>
            <a:r>
              <a:rPr lang="en-US" baseline="0" dirty="0" err="1" smtClean="0"/>
              <a:t>Cloudfront</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133</a:t>
            </a:fld>
            <a:endParaRPr lang="en-US"/>
          </a:p>
        </p:txBody>
      </p:sp>
    </p:spTree>
    <p:extLst>
      <p:ext uri="{BB962C8B-B14F-4D97-AF65-F5344CB8AC3E}">
        <p14:creationId xmlns:p14="http://schemas.microsoft.com/office/powerpoint/2010/main" val="16560771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may not be an issue if you plan for it. If it is, you can </a:t>
            </a:r>
            <a:r>
              <a:rPr lang="en-US" baseline="0" dirty="0" err="1" smtClean="0"/>
              <a:t>prewarm</a:t>
            </a:r>
            <a:r>
              <a:rPr lang="en-US" baseline="0" dirty="0" smtClean="0"/>
              <a:t> them. Set up the lambda to take a specially crafted payload, that instructs it to do nothing. Then set up a scheduled event that invokes one lambda, that in turn invokes all of the lambdas you need to stay warm. Code them to handle that with a no-op. Note that you can invoke lambdas directly in this way via the SDK; this is cheaper than calling them via HTTP through the API Gateway. You don’t want separate events for each lambda because there is a limit to the number of scheduled events per environment that you can have.</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134</a:t>
            </a:fld>
            <a:endParaRPr lang="en-US"/>
          </a:p>
        </p:txBody>
      </p:sp>
    </p:spTree>
    <p:extLst>
      <p:ext uri="{BB962C8B-B14F-4D97-AF65-F5344CB8AC3E}">
        <p14:creationId xmlns:p14="http://schemas.microsoft.com/office/powerpoint/2010/main" val="17601034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order of 10+ seconds. Again, take this into account. You definitely want to be considering warming functions. </a:t>
            </a:r>
          </a:p>
          <a:p>
            <a:endParaRPr lang="en-US" baseline="0" dirty="0" smtClean="0"/>
          </a:p>
          <a:p>
            <a:r>
              <a:rPr lang="en-US" baseline="0" dirty="0" smtClean="0"/>
              <a:t>ENI = Elastic Network Interface</a:t>
            </a:r>
          </a:p>
          <a:p>
            <a:r>
              <a:rPr lang="en-US" baseline="0" dirty="0" smtClean="0"/>
              <a:t>350 is limit. </a:t>
            </a:r>
            <a:br>
              <a:rPr lang="en-US" baseline="0" dirty="0" smtClean="0"/>
            </a:br>
            <a:r>
              <a:rPr lang="en-US" baseline="0" dirty="0" smtClean="0"/>
              <a:t>New one per container. </a:t>
            </a:r>
          </a:p>
          <a:p>
            <a:r>
              <a:rPr lang="en-US" baseline="0" dirty="0" smtClean="0"/>
              <a:t>Can raise this by contacting support.</a:t>
            </a:r>
          </a:p>
          <a:p>
            <a:r>
              <a:rPr lang="en-US" baseline="0" dirty="0" smtClean="0"/>
              <a:t>Make sure max(lambda count, </a:t>
            </a:r>
            <a:r>
              <a:rPr lang="en-US" baseline="0" dirty="0" err="1" smtClean="0"/>
              <a:t>eni</a:t>
            </a:r>
            <a:r>
              <a:rPr lang="en-US" baseline="0" dirty="0" smtClean="0"/>
              <a:t> count) is supported by DB, </a:t>
            </a:r>
            <a:r>
              <a:rPr lang="en-US" baseline="0" dirty="0" err="1" smtClean="0"/>
              <a:t>connectionwise</a:t>
            </a:r>
            <a:r>
              <a:rPr lang="en-US" baseline="0" dirty="0" smtClean="0"/>
              <a:t>.</a:t>
            </a:r>
          </a:p>
        </p:txBody>
      </p:sp>
      <p:sp>
        <p:nvSpPr>
          <p:cNvPr id="4" name="Slide Number Placeholder 3"/>
          <p:cNvSpPr>
            <a:spLocks noGrp="1"/>
          </p:cNvSpPr>
          <p:nvPr>
            <p:ph type="sldNum" sz="quarter" idx="10"/>
          </p:nvPr>
        </p:nvSpPr>
        <p:spPr/>
        <p:txBody>
          <a:bodyPr/>
          <a:lstStyle/>
          <a:p>
            <a:fld id="{F8AB8309-2B1D-1742-860C-4A772B6FB880}" type="slidenum">
              <a:rPr lang="en-US" smtClean="0"/>
              <a:t>135</a:t>
            </a:fld>
            <a:endParaRPr lang="en-US"/>
          </a:p>
        </p:txBody>
      </p:sp>
    </p:spTree>
    <p:extLst>
      <p:ext uri="{BB962C8B-B14F-4D97-AF65-F5344CB8AC3E}">
        <p14:creationId xmlns:p14="http://schemas.microsoft.com/office/powerpoint/2010/main" val="11964029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REST APIs break apart resources upon semantically</a:t>
            </a:r>
            <a:r>
              <a:rPr lang="en-US" baseline="0" dirty="0" smtClean="0"/>
              <a:t> separate nouns. “user”, vs “project”, say.. But if you have predictable access patterns that can be combined in a single API call, consider doing that as well. Why? Because you can save on cost, with no negative affect on performance. One call to the API Gateway, one lambda, to execute two DB requests in parallel, will charge you only once for the API Gateway and lambda. As always, your mileage may vary; profile it.</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136</a:t>
            </a:fld>
            <a:endParaRPr lang="en-US"/>
          </a:p>
        </p:txBody>
      </p:sp>
    </p:spTree>
    <p:extLst>
      <p:ext uri="{BB962C8B-B14F-4D97-AF65-F5344CB8AC3E}">
        <p14:creationId xmlns:p14="http://schemas.microsoft.com/office/powerpoint/2010/main" val="160921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cloud is just running your application on other people’s servers</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15</a:t>
            </a:fld>
            <a:endParaRPr lang="en-US"/>
          </a:p>
        </p:txBody>
      </p:sp>
    </p:spTree>
    <p:extLst>
      <p:ext uri="{BB962C8B-B14F-4D97-AF65-F5344CB8AC3E}">
        <p14:creationId xmlns:p14="http://schemas.microsoft.com/office/powerpoint/2010/main" val="2033195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Touch</a:t>
            </a:r>
            <a:r>
              <a:rPr lang="en-US" baseline="0" dirty="0" smtClean="0"/>
              <a:t> on cheap domains, free certs if using </a:t>
            </a:r>
            <a:r>
              <a:rPr lang="en-US" baseline="0" dirty="0" err="1" smtClean="0"/>
              <a:t>Cloudfront</a:t>
            </a:r>
            <a:r>
              <a:rPr lang="en-US" baseline="0" dirty="0" smtClean="0"/>
              <a:t> (only available to be used in </a:t>
            </a:r>
            <a:r>
              <a:rPr lang="en-US" baseline="0" dirty="0" err="1" smtClean="0"/>
              <a:t>Cloudfront</a:t>
            </a:r>
            <a:r>
              <a:rPr lang="en-US" baseline="0" smtClean="0"/>
              <a:t>, API Gateway, </a:t>
            </a:r>
            <a:r>
              <a:rPr lang="en-US" baseline="0" dirty="0" smtClean="0"/>
              <a:t>or ELB). Automatically rotate. No access to private key</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141</a:t>
            </a:fld>
            <a:endParaRPr lang="en-US"/>
          </a:p>
        </p:txBody>
      </p:sp>
    </p:spTree>
    <p:extLst>
      <p:ext uri="{BB962C8B-B14F-4D97-AF65-F5344CB8AC3E}">
        <p14:creationId xmlns:p14="http://schemas.microsoft.com/office/powerpoint/2010/main" val="14156876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Cloudfront</a:t>
            </a:r>
            <a:r>
              <a:rPr lang="en-US" dirty="0" smtClean="0"/>
              <a:t> and the API Gateway only</a:t>
            </a:r>
            <a:r>
              <a:rPr lang="en-US" baseline="0" dirty="0" smtClean="0"/>
              <a:t> support ports 80 and 443 for incoming connections. I mention this mostly for those people who want to slowly evolve toward </a:t>
            </a:r>
            <a:r>
              <a:rPr lang="en-US" baseline="0" dirty="0" err="1" smtClean="0"/>
              <a:t>Serverless</a:t>
            </a:r>
            <a:r>
              <a:rPr lang="en-US" baseline="0" dirty="0" smtClean="0"/>
              <a:t>. Make sure your clients assume default ports, so you can slap the API </a:t>
            </a:r>
            <a:r>
              <a:rPr lang="en-US" baseline="0" dirty="0" err="1" smtClean="0"/>
              <a:t>Gatewa</a:t>
            </a:r>
            <a:r>
              <a:rPr lang="en-US" baseline="0" dirty="0" smtClean="0"/>
              <a:t> in place.</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142</a:t>
            </a:fld>
            <a:endParaRPr lang="en-US"/>
          </a:p>
        </p:txBody>
      </p:sp>
    </p:spTree>
    <p:extLst>
      <p:ext uri="{BB962C8B-B14F-4D97-AF65-F5344CB8AC3E}">
        <p14:creationId xmlns:p14="http://schemas.microsoft.com/office/powerpoint/2010/main" val="4847864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AWS</a:t>
            </a:r>
            <a:r>
              <a:rPr lang="en-US" baseline="0" dirty="0" smtClean="0"/>
              <a:t> supports various routing policies; of most interest is latency based routing. </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143</a:t>
            </a:fld>
            <a:endParaRPr lang="en-US"/>
          </a:p>
        </p:txBody>
      </p:sp>
    </p:spTree>
    <p:extLst>
      <p:ext uri="{BB962C8B-B14F-4D97-AF65-F5344CB8AC3E}">
        <p14:creationId xmlns:p14="http://schemas.microsoft.com/office/powerpoint/2010/main" val="15315923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Meaning</a:t>
            </a:r>
            <a:r>
              <a:rPr lang="mr-IN" dirty="0" smtClean="0"/>
              <a:t>…</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144</a:t>
            </a:fld>
            <a:endParaRPr lang="en-US"/>
          </a:p>
        </p:txBody>
      </p:sp>
    </p:spTree>
    <p:extLst>
      <p:ext uri="{BB962C8B-B14F-4D97-AF65-F5344CB8AC3E}">
        <p14:creationId xmlns:p14="http://schemas.microsoft.com/office/powerpoint/2010/main" val="16252102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145</a:t>
            </a:fld>
            <a:endParaRPr lang="en-US"/>
          </a:p>
        </p:txBody>
      </p:sp>
    </p:spTree>
    <p:extLst>
      <p:ext uri="{BB962C8B-B14F-4D97-AF65-F5344CB8AC3E}">
        <p14:creationId xmlns:p14="http://schemas.microsoft.com/office/powerpoint/2010/main" val="6872913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Hopefully you feel sufficiently informed to evaluate a </a:t>
            </a:r>
            <a:r>
              <a:rPr lang="en-US" sz="1200" dirty="0" err="1" smtClean="0"/>
              <a:t>serverless</a:t>
            </a:r>
            <a:r>
              <a:rPr lang="en-US" sz="1200" dirty="0" smtClean="0"/>
              <a:t> solution for your own business problems.</a:t>
            </a:r>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147</a:t>
            </a:fld>
            <a:endParaRPr lang="en-US"/>
          </a:p>
        </p:txBody>
      </p:sp>
    </p:spTree>
    <p:extLst>
      <p:ext uri="{BB962C8B-B14F-4D97-AF65-F5344CB8AC3E}">
        <p14:creationId xmlns:p14="http://schemas.microsoft.com/office/powerpoint/2010/main" val="6573677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B8309-2B1D-1742-860C-4A772B6FB880}" type="slidenum">
              <a:rPr lang="en-US" smtClean="0"/>
              <a:t>148</a:t>
            </a:fld>
            <a:endParaRPr lang="en-US"/>
          </a:p>
        </p:txBody>
      </p:sp>
    </p:spTree>
    <p:extLst>
      <p:ext uri="{BB962C8B-B14F-4D97-AF65-F5344CB8AC3E}">
        <p14:creationId xmlns:p14="http://schemas.microsoft.com/office/powerpoint/2010/main" val="199234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 – </a:t>
            </a:r>
          </a:p>
          <a:p>
            <a:r>
              <a:rPr lang="en-US" dirty="0" smtClean="0"/>
              <a:t>Simpler </a:t>
            </a:r>
            <a:r>
              <a:rPr lang="mr-IN" dirty="0" smtClean="0"/>
              <a:t>–</a:t>
            </a:r>
            <a:r>
              <a:rPr lang="en-US" dirty="0" smtClean="0"/>
              <a:t> no OS or hardware to manage</a:t>
            </a:r>
            <a:r>
              <a:rPr lang="en-US" baseline="0" dirty="0" smtClean="0"/>
              <a:t> or orchestrate</a:t>
            </a:r>
          </a:p>
          <a:p>
            <a:r>
              <a:rPr lang="en-US" baseline="0" dirty="0" smtClean="0"/>
              <a:t>Stateless </a:t>
            </a:r>
            <a:r>
              <a:rPr lang="mr-IN" baseline="0" dirty="0" smtClean="0"/>
              <a:t>–</a:t>
            </a:r>
            <a:r>
              <a:rPr lang="en-US" baseline="0" dirty="0" smtClean="0"/>
              <a:t> No implicit state stored in memory to trip you up</a:t>
            </a:r>
          </a:p>
          <a:p>
            <a:r>
              <a:rPr lang="en-US" baseline="0" dirty="0" smtClean="0"/>
              <a:t>Scales trivially </a:t>
            </a:r>
            <a:r>
              <a:rPr lang="mr-IN" baseline="0" dirty="0" smtClean="0"/>
              <a:t>–</a:t>
            </a:r>
            <a:r>
              <a:rPr lang="en-US" baseline="0" dirty="0" smtClean="0"/>
              <a:t> Both in performance and cost. Use a lot, pay a lot; use little, pay little. Predictable</a:t>
            </a:r>
          </a:p>
          <a:p>
            <a:r>
              <a:rPr lang="en-US" baseline="0" dirty="0" smtClean="0"/>
              <a:t>Secure </a:t>
            </a:r>
            <a:r>
              <a:rPr lang="mr-IN" baseline="0" dirty="0" smtClean="0"/>
              <a:t>–</a:t>
            </a:r>
            <a:r>
              <a:rPr lang="en-US" baseline="0" dirty="0" smtClean="0"/>
              <a:t> At least, reduces your attack surface; you don’t have to worry about securing servers.</a:t>
            </a:r>
          </a:p>
          <a:p>
            <a:endParaRPr lang="en-US" baseline="0" dirty="0" smtClean="0"/>
          </a:p>
          <a:p>
            <a:r>
              <a:rPr lang="en-US" dirty="0" smtClean="0"/>
              <a:t>Cons – </a:t>
            </a:r>
          </a:p>
          <a:p>
            <a:r>
              <a:rPr lang="en-US" dirty="0" smtClean="0"/>
              <a:t>Costs </a:t>
            </a:r>
            <a:r>
              <a:rPr lang="mr-IN" dirty="0" smtClean="0"/>
              <a:t>–</a:t>
            </a:r>
            <a:r>
              <a:rPr lang="en-US" dirty="0" smtClean="0"/>
              <a:t> Savings are hard to quantify (sysops</a:t>
            </a:r>
            <a:r>
              <a:rPr lang="en-US" baseline="0" dirty="0" smtClean="0"/>
              <a:t> and the like), but cost is very visible.</a:t>
            </a:r>
          </a:p>
          <a:p>
            <a:r>
              <a:rPr lang="en-US" baseline="0" dirty="0" smtClean="0"/>
              <a:t>Stateless </a:t>
            </a:r>
            <a:r>
              <a:rPr lang="en-US" baseline="0" dirty="0" err="1" smtClean="0"/>
              <a:t>etc</a:t>
            </a:r>
            <a:r>
              <a:rPr lang="en-US" baseline="0" dirty="0" smtClean="0"/>
              <a:t> </a:t>
            </a:r>
            <a:r>
              <a:rPr lang="mr-IN" baseline="0" dirty="0" smtClean="0"/>
              <a:t>–</a:t>
            </a:r>
            <a:r>
              <a:rPr lang="en-US" baseline="0" dirty="0" smtClean="0"/>
              <a:t> This runs counter to how most systems are initially built. You have to be conscious of state to be distributed, but there is no way to punt on these decisions</a:t>
            </a:r>
          </a:p>
          <a:p>
            <a:r>
              <a:rPr lang="en-US" baseline="0" dirty="0" smtClean="0"/>
              <a:t>Cold start </a:t>
            </a:r>
            <a:r>
              <a:rPr lang="mr-IN" baseline="0" dirty="0" smtClean="0"/>
              <a:t>–</a:t>
            </a:r>
            <a:r>
              <a:rPr lang="en-US" baseline="0" dirty="0" smtClean="0"/>
              <a:t> Very surmountable; run a pre-warming function. Still, if not done, you’ll see the latency (and might anyway on the occasional aberrant call)</a:t>
            </a:r>
          </a:p>
          <a:p>
            <a:r>
              <a:rPr lang="en-US" baseline="0" dirty="0" smtClean="0"/>
              <a:t>Tooling </a:t>
            </a:r>
            <a:r>
              <a:rPr lang="mr-IN" baseline="0" dirty="0" smtClean="0"/>
              <a:t>–</a:t>
            </a:r>
            <a:r>
              <a:rPr lang="en-US" baseline="0" dirty="0" smtClean="0"/>
              <a:t> There are some, and others can be cobbled together, but it’s in no way mature.</a:t>
            </a:r>
          </a:p>
          <a:p>
            <a:r>
              <a:rPr lang="en-US" baseline="0" dirty="0" smtClean="0"/>
              <a:t>Lock-in </a:t>
            </a:r>
            <a:r>
              <a:rPr lang="mr-IN" baseline="0" dirty="0" smtClean="0"/>
              <a:t>–</a:t>
            </a:r>
            <a:r>
              <a:rPr lang="en-US" baseline="0" dirty="0" smtClean="0"/>
              <a:t> Obviously, you’re tied to your cloud provider. However, you can at least ensure your code is portable by decoupling it properly.</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8AB8309-2B1D-1742-860C-4A772B6FB880}" type="slidenum">
              <a:rPr lang="en-US" smtClean="0"/>
              <a:t>18</a:t>
            </a:fld>
            <a:endParaRPr lang="en-US"/>
          </a:p>
        </p:txBody>
      </p:sp>
    </p:spTree>
    <p:extLst>
      <p:ext uri="{BB962C8B-B14F-4D97-AF65-F5344CB8AC3E}">
        <p14:creationId xmlns:p14="http://schemas.microsoft.com/office/powerpoint/2010/main" val="53223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E3DA74-58EA-FA41-A296-9A62CB8FC627}" type="datetime1">
              <a:rPr lang="en-US" smtClean="0"/>
              <a:t>4/2/17</a:t>
            </a:fld>
            <a:endParaRPr lang="en-US"/>
          </a:p>
        </p:txBody>
      </p:sp>
      <p:sp>
        <p:nvSpPr>
          <p:cNvPr id="5" name="Footer Placeholder 4"/>
          <p:cNvSpPr>
            <a:spLocks noGrp="1"/>
          </p:cNvSpPr>
          <p:nvPr>
            <p:ph type="ftr" sz="quarter" idx="11"/>
          </p:nvPr>
        </p:nvSpPr>
        <p:spPr/>
        <p:txBody>
          <a:bodyPr/>
          <a:lstStyle/>
          <a:p>
            <a:r>
              <a:rPr lang="en-US" smtClean="0"/>
              <a:t>lostcolony@gmail.com</a:t>
            </a:r>
            <a:endParaRPr lang="en-US"/>
          </a:p>
        </p:txBody>
      </p:sp>
      <p:sp>
        <p:nvSpPr>
          <p:cNvPr id="6" name="Slide Number Placeholder 5"/>
          <p:cNvSpPr>
            <a:spLocks noGrp="1"/>
          </p:cNvSpPr>
          <p:nvPr>
            <p:ph type="sldNum" sz="quarter" idx="12"/>
          </p:nvPr>
        </p:nvSpPr>
        <p:spPr/>
        <p:txBody>
          <a:bodyPr/>
          <a:lstStyle/>
          <a:p>
            <a:fld id="{A6A592B9-37BC-E043-8C41-25FD800D73BA}" type="slidenum">
              <a:rPr lang="en-US" smtClean="0"/>
              <a:t>‹#›</a:t>
            </a:fld>
            <a:endParaRPr lang="en-US"/>
          </a:p>
        </p:txBody>
      </p:sp>
    </p:spTree>
    <p:extLst>
      <p:ext uri="{BB962C8B-B14F-4D97-AF65-F5344CB8AC3E}">
        <p14:creationId xmlns:p14="http://schemas.microsoft.com/office/powerpoint/2010/main" val="1706029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067026-056B-7A43-8E1F-6FD928279095}" type="datetime1">
              <a:rPr lang="en-US" smtClean="0"/>
              <a:t>4/2/17</a:t>
            </a:fld>
            <a:endParaRPr lang="en-US"/>
          </a:p>
        </p:txBody>
      </p:sp>
      <p:sp>
        <p:nvSpPr>
          <p:cNvPr id="5" name="Footer Placeholder 4"/>
          <p:cNvSpPr>
            <a:spLocks noGrp="1"/>
          </p:cNvSpPr>
          <p:nvPr>
            <p:ph type="ftr" sz="quarter" idx="11"/>
          </p:nvPr>
        </p:nvSpPr>
        <p:spPr/>
        <p:txBody>
          <a:bodyPr/>
          <a:lstStyle/>
          <a:p>
            <a:r>
              <a:rPr lang="en-US" smtClean="0"/>
              <a:t>lostcolony@gmail.com</a:t>
            </a:r>
            <a:endParaRPr lang="en-US"/>
          </a:p>
        </p:txBody>
      </p:sp>
      <p:sp>
        <p:nvSpPr>
          <p:cNvPr id="6" name="Slide Number Placeholder 5"/>
          <p:cNvSpPr>
            <a:spLocks noGrp="1"/>
          </p:cNvSpPr>
          <p:nvPr>
            <p:ph type="sldNum" sz="quarter" idx="12"/>
          </p:nvPr>
        </p:nvSpPr>
        <p:spPr/>
        <p:txBody>
          <a:bodyPr/>
          <a:lstStyle/>
          <a:p>
            <a:fld id="{A6A592B9-37BC-E043-8C41-25FD800D73BA}" type="slidenum">
              <a:rPr lang="en-US" smtClean="0"/>
              <a:t>‹#›</a:t>
            </a:fld>
            <a:endParaRPr lang="en-US"/>
          </a:p>
        </p:txBody>
      </p:sp>
    </p:spTree>
    <p:extLst>
      <p:ext uri="{BB962C8B-B14F-4D97-AF65-F5344CB8AC3E}">
        <p14:creationId xmlns:p14="http://schemas.microsoft.com/office/powerpoint/2010/main" val="226161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ACA863-BEF5-E644-A2E4-272A4CCF9586}" type="datetime1">
              <a:rPr lang="en-US" smtClean="0"/>
              <a:t>4/2/17</a:t>
            </a:fld>
            <a:endParaRPr lang="en-US"/>
          </a:p>
        </p:txBody>
      </p:sp>
      <p:sp>
        <p:nvSpPr>
          <p:cNvPr id="5" name="Footer Placeholder 4"/>
          <p:cNvSpPr>
            <a:spLocks noGrp="1"/>
          </p:cNvSpPr>
          <p:nvPr>
            <p:ph type="ftr" sz="quarter" idx="11"/>
          </p:nvPr>
        </p:nvSpPr>
        <p:spPr/>
        <p:txBody>
          <a:bodyPr/>
          <a:lstStyle/>
          <a:p>
            <a:r>
              <a:rPr lang="en-US" smtClean="0"/>
              <a:t>lostcolony@gmail.com</a:t>
            </a:r>
            <a:endParaRPr lang="en-US"/>
          </a:p>
        </p:txBody>
      </p:sp>
      <p:sp>
        <p:nvSpPr>
          <p:cNvPr id="6" name="Slide Number Placeholder 5"/>
          <p:cNvSpPr>
            <a:spLocks noGrp="1"/>
          </p:cNvSpPr>
          <p:nvPr>
            <p:ph type="sldNum" sz="quarter" idx="12"/>
          </p:nvPr>
        </p:nvSpPr>
        <p:spPr/>
        <p:txBody>
          <a:bodyPr/>
          <a:lstStyle/>
          <a:p>
            <a:fld id="{A6A592B9-37BC-E043-8C41-25FD800D73BA}" type="slidenum">
              <a:rPr lang="en-US" smtClean="0"/>
              <a:t>‹#›</a:t>
            </a:fld>
            <a:endParaRPr lang="en-US"/>
          </a:p>
        </p:txBody>
      </p:sp>
    </p:spTree>
    <p:extLst>
      <p:ext uri="{BB962C8B-B14F-4D97-AF65-F5344CB8AC3E}">
        <p14:creationId xmlns:p14="http://schemas.microsoft.com/office/powerpoint/2010/main" val="618428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275DA5-09C2-B44E-ACDF-2D92DF21A61D}" type="datetime1">
              <a:rPr lang="en-US" smtClean="0"/>
              <a:t>4/2/17</a:t>
            </a:fld>
            <a:endParaRPr lang="en-US"/>
          </a:p>
        </p:txBody>
      </p:sp>
      <p:sp>
        <p:nvSpPr>
          <p:cNvPr id="5" name="Footer Placeholder 4"/>
          <p:cNvSpPr>
            <a:spLocks noGrp="1"/>
          </p:cNvSpPr>
          <p:nvPr>
            <p:ph type="ftr" sz="quarter" idx="11"/>
          </p:nvPr>
        </p:nvSpPr>
        <p:spPr/>
        <p:txBody>
          <a:bodyPr/>
          <a:lstStyle/>
          <a:p>
            <a:r>
              <a:rPr lang="en-US" smtClean="0"/>
              <a:t>lostcolony@gmail.com</a:t>
            </a:r>
            <a:endParaRPr lang="en-US" dirty="0"/>
          </a:p>
        </p:txBody>
      </p:sp>
      <p:sp>
        <p:nvSpPr>
          <p:cNvPr id="6" name="Slide Number Placeholder 5"/>
          <p:cNvSpPr>
            <a:spLocks noGrp="1"/>
          </p:cNvSpPr>
          <p:nvPr>
            <p:ph type="sldNum" sz="quarter" idx="12"/>
          </p:nvPr>
        </p:nvSpPr>
        <p:spPr/>
        <p:txBody>
          <a:bodyPr/>
          <a:lstStyle/>
          <a:p>
            <a:fld id="{A6A592B9-37BC-E043-8C41-25FD800D73BA}" type="slidenum">
              <a:rPr lang="en-US" smtClean="0"/>
              <a:t>‹#›</a:t>
            </a:fld>
            <a:endParaRPr lang="en-US"/>
          </a:p>
        </p:txBody>
      </p:sp>
    </p:spTree>
    <p:extLst>
      <p:ext uri="{BB962C8B-B14F-4D97-AF65-F5344CB8AC3E}">
        <p14:creationId xmlns:p14="http://schemas.microsoft.com/office/powerpoint/2010/main" val="2917193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C5AA27-DE40-C045-A8A5-FE54F5DE8677}" type="datetime1">
              <a:rPr lang="en-US" smtClean="0"/>
              <a:t>4/2/17</a:t>
            </a:fld>
            <a:endParaRPr lang="en-US"/>
          </a:p>
        </p:txBody>
      </p:sp>
      <p:sp>
        <p:nvSpPr>
          <p:cNvPr id="5" name="Footer Placeholder 4"/>
          <p:cNvSpPr>
            <a:spLocks noGrp="1"/>
          </p:cNvSpPr>
          <p:nvPr>
            <p:ph type="ftr" sz="quarter" idx="11"/>
          </p:nvPr>
        </p:nvSpPr>
        <p:spPr/>
        <p:txBody>
          <a:bodyPr/>
          <a:lstStyle/>
          <a:p>
            <a:r>
              <a:rPr lang="en-US" smtClean="0"/>
              <a:t>lostcolony@gmail.com</a:t>
            </a:r>
            <a:endParaRPr lang="en-US"/>
          </a:p>
        </p:txBody>
      </p:sp>
      <p:sp>
        <p:nvSpPr>
          <p:cNvPr id="6" name="Slide Number Placeholder 5"/>
          <p:cNvSpPr>
            <a:spLocks noGrp="1"/>
          </p:cNvSpPr>
          <p:nvPr>
            <p:ph type="sldNum" sz="quarter" idx="12"/>
          </p:nvPr>
        </p:nvSpPr>
        <p:spPr/>
        <p:txBody>
          <a:bodyPr/>
          <a:lstStyle/>
          <a:p>
            <a:fld id="{A6A592B9-37BC-E043-8C41-25FD800D73BA}" type="slidenum">
              <a:rPr lang="en-US" smtClean="0"/>
              <a:t>‹#›</a:t>
            </a:fld>
            <a:endParaRPr lang="en-US"/>
          </a:p>
        </p:txBody>
      </p:sp>
    </p:spTree>
    <p:extLst>
      <p:ext uri="{BB962C8B-B14F-4D97-AF65-F5344CB8AC3E}">
        <p14:creationId xmlns:p14="http://schemas.microsoft.com/office/powerpoint/2010/main" val="187434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320532-89E3-2C42-A3AF-D38422F6DFC5}" type="datetime1">
              <a:rPr lang="en-US" smtClean="0"/>
              <a:t>4/2/17</a:t>
            </a:fld>
            <a:endParaRPr lang="en-US"/>
          </a:p>
        </p:txBody>
      </p:sp>
      <p:sp>
        <p:nvSpPr>
          <p:cNvPr id="6" name="Footer Placeholder 5"/>
          <p:cNvSpPr>
            <a:spLocks noGrp="1"/>
          </p:cNvSpPr>
          <p:nvPr>
            <p:ph type="ftr" sz="quarter" idx="11"/>
          </p:nvPr>
        </p:nvSpPr>
        <p:spPr/>
        <p:txBody>
          <a:bodyPr/>
          <a:lstStyle/>
          <a:p>
            <a:r>
              <a:rPr lang="en-US" smtClean="0"/>
              <a:t>lostcolony@gmail.com</a:t>
            </a:r>
            <a:endParaRPr lang="en-US"/>
          </a:p>
        </p:txBody>
      </p:sp>
      <p:sp>
        <p:nvSpPr>
          <p:cNvPr id="7" name="Slide Number Placeholder 6"/>
          <p:cNvSpPr>
            <a:spLocks noGrp="1"/>
          </p:cNvSpPr>
          <p:nvPr>
            <p:ph type="sldNum" sz="quarter" idx="12"/>
          </p:nvPr>
        </p:nvSpPr>
        <p:spPr/>
        <p:txBody>
          <a:bodyPr/>
          <a:lstStyle/>
          <a:p>
            <a:fld id="{A6A592B9-37BC-E043-8C41-25FD800D73BA}" type="slidenum">
              <a:rPr lang="en-US" smtClean="0"/>
              <a:t>‹#›</a:t>
            </a:fld>
            <a:endParaRPr lang="en-US"/>
          </a:p>
        </p:txBody>
      </p:sp>
    </p:spTree>
    <p:extLst>
      <p:ext uri="{BB962C8B-B14F-4D97-AF65-F5344CB8AC3E}">
        <p14:creationId xmlns:p14="http://schemas.microsoft.com/office/powerpoint/2010/main" val="518821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BE32AB-EED7-CA41-908B-AE86B7BB2658}" type="datetime1">
              <a:rPr lang="en-US" smtClean="0"/>
              <a:t>4/2/17</a:t>
            </a:fld>
            <a:endParaRPr lang="en-US"/>
          </a:p>
        </p:txBody>
      </p:sp>
      <p:sp>
        <p:nvSpPr>
          <p:cNvPr id="8" name="Footer Placeholder 7"/>
          <p:cNvSpPr>
            <a:spLocks noGrp="1"/>
          </p:cNvSpPr>
          <p:nvPr>
            <p:ph type="ftr" sz="quarter" idx="11"/>
          </p:nvPr>
        </p:nvSpPr>
        <p:spPr/>
        <p:txBody>
          <a:bodyPr/>
          <a:lstStyle/>
          <a:p>
            <a:r>
              <a:rPr lang="en-US" smtClean="0"/>
              <a:t>lostcolony@gmail.com</a:t>
            </a:r>
            <a:endParaRPr lang="en-US"/>
          </a:p>
        </p:txBody>
      </p:sp>
      <p:sp>
        <p:nvSpPr>
          <p:cNvPr id="9" name="Slide Number Placeholder 8"/>
          <p:cNvSpPr>
            <a:spLocks noGrp="1"/>
          </p:cNvSpPr>
          <p:nvPr>
            <p:ph type="sldNum" sz="quarter" idx="12"/>
          </p:nvPr>
        </p:nvSpPr>
        <p:spPr/>
        <p:txBody>
          <a:bodyPr/>
          <a:lstStyle/>
          <a:p>
            <a:fld id="{A6A592B9-37BC-E043-8C41-25FD800D73BA}" type="slidenum">
              <a:rPr lang="en-US" smtClean="0"/>
              <a:t>‹#›</a:t>
            </a:fld>
            <a:endParaRPr lang="en-US"/>
          </a:p>
        </p:txBody>
      </p:sp>
    </p:spTree>
    <p:extLst>
      <p:ext uri="{BB962C8B-B14F-4D97-AF65-F5344CB8AC3E}">
        <p14:creationId xmlns:p14="http://schemas.microsoft.com/office/powerpoint/2010/main" val="116102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1E2EC8-3AD1-D043-8AD5-4BE2392EF121}" type="datetime1">
              <a:rPr lang="en-US" smtClean="0"/>
              <a:t>4/2/17</a:t>
            </a:fld>
            <a:endParaRPr lang="en-US"/>
          </a:p>
        </p:txBody>
      </p:sp>
      <p:sp>
        <p:nvSpPr>
          <p:cNvPr id="4" name="Footer Placeholder 3"/>
          <p:cNvSpPr>
            <a:spLocks noGrp="1"/>
          </p:cNvSpPr>
          <p:nvPr>
            <p:ph type="ftr" sz="quarter" idx="11"/>
          </p:nvPr>
        </p:nvSpPr>
        <p:spPr/>
        <p:txBody>
          <a:bodyPr/>
          <a:lstStyle/>
          <a:p>
            <a:r>
              <a:rPr lang="en-US" smtClean="0"/>
              <a:t>lostcolony@gmail.com</a:t>
            </a:r>
            <a:endParaRPr lang="en-US"/>
          </a:p>
        </p:txBody>
      </p:sp>
      <p:sp>
        <p:nvSpPr>
          <p:cNvPr id="5" name="Slide Number Placeholder 4"/>
          <p:cNvSpPr>
            <a:spLocks noGrp="1"/>
          </p:cNvSpPr>
          <p:nvPr>
            <p:ph type="sldNum" sz="quarter" idx="12"/>
          </p:nvPr>
        </p:nvSpPr>
        <p:spPr/>
        <p:txBody>
          <a:bodyPr/>
          <a:lstStyle/>
          <a:p>
            <a:fld id="{A6A592B9-37BC-E043-8C41-25FD800D73BA}" type="slidenum">
              <a:rPr lang="en-US" smtClean="0"/>
              <a:t>‹#›</a:t>
            </a:fld>
            <a:endParaRPr lang="en-US"/>
          </a:p>
        </p:txBody>
      </p:sp>
    </p:spTree>
    <p:extLst>
      <p:ext uri="{BB962C8B-B14F-4D97-AF65-F5344CB8AC3E}">
        <p14:creationId xmlns:p14="http://schemas.microsoft.com/office/powerpoint/2010/main" val="1133219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9BF41-B626-E94C-9911-213EF135F6D9}" type="datetime1">
              <a:rPr lang="en-US" smtClean="0"/>
              <a:t>4/2/17</a:t>
            </a:fld>
            <a:endParaRPr lang="en-US"/>
          </a:p>
        </p:txBody>
      </p:sp>
      <p:sp>
        <p:nvSpPr>
          <p:cNvPr id="3" name="Footer Placeholder 2"/>
          <p:cNvSpPr>
            <a:spLocks noGrp="1"/>
          </p:cNvSpPr>
          <p:nvPr>
            <p:ph type="ftr" sz="quarter" idx="11"/>
          </p:nvPr>
        </p:nvSpPr>
        <p:spPr/>
        <p:txBody>
          <a:bodyPr/>
          <a:lstStyle/>
          <a:p>
            <a:r>
              <a:rPr lang="en-US" smtClean="0"/>
              <a:t>lostcolony@gmail.com</a:t>
            </a:r>
            <a:endParaRPr lang="en-US"/>
          </a:p>
        </p:txBody>
      </p:sp>
      <p:sp>
        <p:nvSpPr>
          <p:cNvPr id="4" name="Slide Number Placeholder 3"/>
          <p:cNvSpPr>
            <a:spLocks noGrp="1"/>
          </p:cNvSpPr>
          <p:nvPr>
            <p:ph type="sldNum" sz="quarter" idx="12"/>
          </p:nvPr>
        </p:nvSpPr>
        <p:spPr/>
        <p:txBody>
          <a:bodyPr/>
          <a:lstStyle/>
          <a:p>
            <a:fld id="{A6A592B9-37BC-E043-8C41-25FD800D73BA}" type="slidenum">
              <a:rPr lang="en-US" smtClean="0"/>
              <a:t>‹#›</a:t>
            </a:fld>
            <a:endParaRPr lang="en-US"/>
          </a:p>
        </p:txBody>
      </p:sp>
    </p:spTree>
    <p:extLst>
      <p:ext uri="{BB962C8B-B14F-4D97-AF65-F5344CB8AC3E}">
        <p14:creationId xmlns:p14="http://schemas.microsoft.com/office/powerpoint/2010/main" val="181855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6DE0A-CD28-6546-A4F3-B06093FB22ED}" type="datetime1">
              <a:rPr lang="en-US" smtClean="0"/>
              <a:t>4/2/17</a:t>
            </a:fld>
            <a:endParaRPr lang="en-US"/>
          </a:p>
        </p:txBody>
      </p:sp>
      <p:sp>
        <p:nvSpPr>
          <p:cNvPr id="6" name="Footer Placeholder 5"/>
          <p:cNvSpPr>
            <a:spLocks noGrp="1"/>
          </p:cNvSpPr>
          <p:nvPr>
            <p:ph type="ftr" sz="quarter" idx="11"/>
          </p:nvPr>
        </p:nvSpPr>
        <p:spPr/>
        <p:txBody>
          <a:bodyPr/>
          <a:lstStyle/>
          <a:p>
            <a:r>
              <a:rPr lang="en-US" smtClean="0"/>
              <a:t>lostcolony@gmail.com</a:t>
            </a:r>
            <a:endParaRPr lang="en-US"/>
          </a:p>
        </p:txBody>
      </p:sp>
      <p:sp>
        <p:nvSpPr>
          <p:cNvPr id="7" name="Slide Number Placeholder 6"/>
          <p:cNvSpPr>
            <a:spLocks noGrp="1"/>
          </p:cNvSpPr>
          <p:nvPr>
            <p:ph type="sldNum" sz="quarter" idx="12"/>
          </p:nvPr>
        </p:nvSpPr>
        <p:spPr/>
        <p:txBody>
          <a:bodyPr/>
          <a:lstStyle/>
          <a:p>
            <a:fld id="{A6A592B9-37BC-E043-8C41-25FD800D73BA}" type="slidenum">
              <a:rPr lang="en-US" smtClean="0"/>
              <a:t>‹#›</a:t>
            </a:fld>
            <a:endParaRPr lang="en-US"/>
          </a:p>
        </p:txBody>
      </p:sp>
    </p:spTree>
    <p:extLst>
      <p:ext uri="{BB962C8B-B14F-4D97-AF65-F5344CB8AC3E}">
        <p14:creationId xmlns:p14="http://schemas.microsoft.com/office/powerpoint/2010/main" val="135302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8EE98-AA4E-624A-8374-4116D63D28C8}" type="datetime1">
              <a:rPr lang="en-US" smtClean="0"/>
              <a:t>4/2/17</a:t>
            </a:fld>
            <a:endParaRPr lang="en-US"/>
          </a:p>
        </p:txBody>
      </p:sp>
      <p:sp>
        <p:nvSpPr>
          <p:cNvPr id="6" name="Footer Placeholder 5"/>
          <p:cNvSpPr>
            <a:spLocks noGrp="1"/>
          </p:cNvSpPr>
          <p:nvPr>
            <p:ph type="ftr" sz="quarter" idx="11"/>
          </p:nvPr>
        </p:nvSpPr>
        <p:spPr/>
        <p:txBody>
          <a:bodyPr/>
          <a:lstStyle/>
          <a:p>
            <a:r>
              <a:rPr lang="en-US" smtClean="0"/>
              <a:t>lostcolony@gmail.com</a:t>
            </a:r>
            <a:endParaRPr lang="en-US"/>
          </a:p>
        </p:txBody>
      </p:sp>
      <p:sp>
        <p:nvSpPr>
          <p:cNvPr id="7" name="Slide Number Placeholder 6"/>
          <p:cNvSpPr>
            <a:spLocks noGrp="1"/>
          </p:cNvSpPr>
          <p:nvPr>
            <p:ph type="sldNum" sz="quarter" idx="12"/>
          </p:nvPr>
        </p:nvSpPr>
        <p:spPr/>
        <p:txBody>
          <a:bodyPr/>
          <a:lstStyle/>
          <a:p>
            <a:fld id="{A6A592B9-37BC-E043-8C41-25FD800D73BA}" type="slidenum">
              <a:rPr lang="en-US" smtClean="0"/>
              <a:t>‹#›</a:t>
            </a:fld>
            <a:endParaRPr lang="en-US"/>
          </a:p>
        </p:txBody>
      </p:sp>
    </p:spTree>
    <p:extLst>
      <p:ext uri="{BB962C8B-B14F-4D97-AF65-F5344CB8AC3E}">
        <p14:creationId xmlns:p14="http://schemas.microsoft.com/office/powerpoint/2010/main" val="36264825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C3D5E-ACFB-CC4F-BD04-7BE680CAA646}" type="datetime1">
              <a:rPr lang="en-US" smtClean="0"/>
              <a:t>4/2/17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lostcolony@gmail.com</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592B9-37BC-E043-8C41-25FD800D73BA}" type="slidenum">
              <a:rPr lang="en-US" smtClean="0"/>
              <a:t>‹#›</a:t>
            </a:fld>
            <a:endParaRPr lang="en-US"/>
          </a:p>
        </p:txBody>
      </p:sp>
    </p:spTree>
    <p:extLst>
      <p:ext uri="{BB962C8B-B14F-4D97-AF65-F5344CB8AC3E}">
        <p14:creationId xmlns:p14="http://schemas.microsoft.com/office/powerpoint/2010/main" val="238426251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31.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2.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38.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40.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2.png"/><Relationship Id="rId9"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834" y="3173664"/>
            <a:ext cx="11500986" cy="2387600"/>
          </a:xfrm>
        </p:spPr>
        <p:txBody>
          <a:bodyPr>
            <a:noAutofit/>
          </a:bodyPr>
          <a:lstStyle/>
          <a:p>
            <a:pPr algn="l"/>
            <a:r>
              <a:rPr lang="en-US" sz="9600" b="1" dirty="0" err="1">
                <a:latin typeface="+mn-lt"/>
                <a:ea typeface="Arial" charset="0"/>
                <a:cs typeface="Arial" charset="0"/>
              </a:rPr>
              <a:t>Serverless</a:t>
            </a:r>
            <a:r>
              <a:rPr lang="en-US" sz="9600" b="1" dirty="0">
                <a:latin typeface="+mn-lt"/>
                <a:ea typeface="Arial" charset="0"/>
                <a:cs typeface="Arial" charset="0"/>
              </a:rPr>
              <a:t> Architecture on </a:t>
            </a:r>
            <a:r>
              <a:rPr lang="en-US" sz="9600" b="1" dirty="0" smtClean="0">
                <a:latin typeface="+mn-lt"/>
                <a:ea typeface="Arial" charset="0"/>
                <a:cs typeface="Arial" charset="0"/>
              </a:rPr>
              <a:t>AWS</a:t>
            </a:r>
            <a:r>
              <a:rPr lang="en-US" sz="8000" dirty="0" smtClean="0">
                <a:latin typeface="+mn-lt"/>
                <a:ea typeface="Arial" charset="0"/>
                <a:cs typeface="Arial" charset="0"/>
              </a:rPr>
              <a:t/>
            </a:r>
            <a:br>
              <a:rPr lang="en-US" sz="8000" dirty="0" smtClean="0">
                <a:latin typeface="+mn-lt"/>
                <a:ea typeface="Arial" charset="0"/>
                <a:cs typeface="Arial" charset="0"/>
              </a:rPr>
            </a:br>
            <a:r>
              <a:rPr lang="en-US" sz="8000" dirty="0" smtClean="0">
                <a:latin typeface="+mn-lt"/>
                <a:ea typeface="Arial" charset="0"/>
                <a:cs typeface="Arial" charset="0"/>
              </a:rPr>
              <a:t>Our Experiences</a:t>
            </a:r>
            <a:br>
              <a:rPr lang="en-US" sz="8000" dirty="0" smtClean="0">
                <a:latin typeface="+mn-lt"/>
                <a:ea typeface="Arial" charset="0"/>
                <a:cs typeface="Arial" charset="0"/>
              </a:rPr>
            </a:br>
            <a:r>
              <a:rPr lang="en-US" sz="4400" dirty="0" smtClean="0">
                <a:latin typeface="+mn-lt"/>
                <a:ea typeface="Arial" charset="0"/>
                <a:cs typeface="Arial" charset="0"/>
              </a:rPr>
              <a:t>Christopher Phillips, Stanley Black &amp; Decker</a:t>
            </a:r>
            <a:endParaRPr lang="en-US" sz="8000" dirty="0">
              <a:latin typeface="+mn-lt"/>
              <a:ea typeface="Arial" charset="0"/>
              <a:cs typeface="Arial" charset="0"/>
            </a:endParaRPr>
          </a:p>
        </p:txBody>
      </p:sp>
    </p:spTree>
    <p:extLst>
      <p:ext uri="{BB962C8B-B14F-4D97-AF65-F5344CB8AC3E}">
        <p14:creationId xmlns:p14="http://schemas.microsoft.com/office/powerpoint/2010/main" val="820938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965" y="1014900"/>
            <a:ext cx="11205961" cy="4896503"/>
          </a:xfrm>
        </p:spPr>
        <p:txBody>
          <a:bodyPr>
            <a:normAutofit/>
          </a:bodyPr>
          <a:lstStyle/>
          <a:p>
            <a:r>
              <a:rPr lang="en-US" sz="4400" dirty="0" smtClean="0">
                <a:latin typeface="+mn-lt"/>
              </a:rPr>
              <a:t>You have a sense of humor (or at least will indulge me).</a:t>
            </a:r>
          </a:p>
          <a:p>
            <a:r>
              <a:rPr lang="en-US" sz="4400" dirty="0" smtClean="0">
                <a:latin typeface="+mn-lt"/>
              </a:rPr>
              <a:t>You are involved in technical software decisions.</a:t>
            </a:r>
          </a:p>
          <a:p>
            <a:r>
              <a:rPr lang="en-US" sz="4400" dirty="0" smtClean="0">
                <a:latin typeface="+mn-lt"/>
              </a:rPr>
              <a:t>You use, plan to use, or are considering using the Cloud (specifically AWS).</a:t>
            </a:r>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90301683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422910"/>
            <a:ext cx="11116491" cy="6103620"/>
          </a:xfrm>
        </p:spPr>
        <p:txBody>
          <a:bodyPr>
            <a:noAutofit/>
          </a:bodyPr>
          <a:lstStyle/>
          <a:p>
            <a:r>
              <a:rPr lang="en-US" sz="7200" dirty="0" smtClean="0"/>
              <a:t>Versioning of both lambdas, and API Gateway stages, is supported, but fiddly</a:t>
            </a:r>
            <a:r>
              <a:rPr lang="en-US" sz="7200" dirty="0" smtClean="0"/>
              <a:t>.</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78261606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30" y="435292"/>
            <a:ext cx="10378440" cy="6103620"/>
          </a:xfrm>
        </p:spPr>
        <p:txBody>
          <a:bodyPr>
            <a:noAutofit/>
          </a:bodyPr>
          <a:lstStyle/>
          <a:p>
            <a:r>
              <a:rPr lang="en-US" sz="7200" dirty="0" smtClean="0"/>
              <a:t>If you maintain </a:t>
            </a:r>
            <a:r>
              <a:rPr lang="en-US" sz="7200" dirty="0" err="1" smtClean="0"/>
              <a:t>config</a:t>
            </a:r>
            <a:r>
              <a:rPr lang="en-US" sz="7200" dirty="0" smtClean="0"/>
              <a:t> in separate files, consider uploading them to an encrypted S3 bucket.</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6094908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566" y="546975"/>
            <a:ext cx="8288867" cy="5684491"/>
          </a:xfrm>
          <a:prstGeom prst="rect">
            <a:avLst/>
          </a:prstGeom>
        </p:spPr>
      </p:pic>
      <p:sp>
        <p:nvSpPr>
          <p:cNvPr id="8" name="Footer Placeholder 7"/>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70227476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599017"/>
            <a:ext cx="7847759" cy="5757333"/>
          </a:xfrm>
          <a:prstGeom prst="rect">
            <a:avLst/>
          </a:prstGeom>
        </p:spPr>
      </p:pic>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72461244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230" y="435292"/>
            <a:ext cx="11075670" cy="6103620"/>
          </a:xfrm>
        </p:spPr>
        <p:txBody>
          <a:bodyPr>
            <a:noAutofit/>
          </a:bodyPr>
          <a:lstStyle/>
          <a:p>
            <a:r>
              <a:rPr lang="en-US" sz="7200" dirty="0" smtClean="0"/>
              <a:t>We’ve had success allowing </a:t>
            </a:r>
            <a:r>
              <a:rPr lang="en-US" sz="7200" dirty="0" err="1" smtClean="0"/>
              <a:t>devs</a:t>
            </a:r>
            <a:r>
              <a:rPr lang="en-US" sz="7200" dirty="0" smtClean="0"/>
              <a:t> access to a dev AWS account, which has AWS </a:t>
            </a:r>
            <a:r>
              <a:rPr lang="en-US" sz="7200" dirty="0" err="1" smtClean="0"/>
              <a:t>Config</a:t>
            </a:r>
            <a:r>
              <a:rPr lang="en-US" sz="7200" dirty="0" smtClean="0"/>
              <a:t> enabled.</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58817037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462615"/>
            <a:ext cx="11176000" cy="5093230"/>
          </a:xfrm>
        </p:spPr>
        <p:txBody>
          <a:bodyPr>
            <a:noAutofit/>
          </a:bodyPr>
          <a:lstStyle/>
          <a:p>
            <a:r>
              <a:rPr lang="en-US" sz="3200" dirty="0" smtClean="0"/>
              <a:t>Use a framework for deploying lambda + API Gateway changes</a:t>
            </a:r>
          </a:p>
          <a:p>
            <a:r>
              <a:rPr lang="en-US" sz="3200" dirty="0" smtClean="0"/>
              <a:t>Use </a:t>
            </a:r>
            <a:r>
              <a:rPr lang="en-US" sz="3200" dirty="0" err="1" smtClean="0"/>
              <a:t>Cloudformations</a:t>
            </a:r>
            <a:r>
              <a:rPr lang="en-US" sz="3200" dirty="0" smtClean="0"/>
              <a:t> for infrastructure.</a:t>
            </a:r>
          </a:p>
          <a:p>
            <a:r>
              <a:rPr lang="en-US" sz="3200" dirty="0" smtClean="0"/>
              <a:t>There are multiple ways of handling </a:t>
            </a:r>
            <a:r>
              <a:rPr lang="en-US" sz="3200" dirty="0" err="1" smtClean="0"/>
              <a:t>config</a:t>
            </a:r>
            <a:r>
              <a:rPr lang="en-US" sz="3200" dirty="0" smtClean="0"/>
              <a:t>. Figure out what fits your deployment and security needs best.</a:t>
            </a:r>
          </a:p>
          <a:p>
            <a:r>
              <a:rPr lang="en-US" sz="3200" dirty="0" smtClean="0"/>
              <a:t>Have separate accounts for each environment.</a:t>
            </a:r>
          </a:p>
          <a:p>
            <a:r>
              <a:rPr lang="en-US" sz="3200" dirty="0" smtClean="0"/>
              <a:t>We’ve found a lot of success in allowing </a:t>
            </a:r>
            <a:r>
              <a:rPr lang="en-US" sz="3200" dirty="0" err="1" smtClean="0"/>
              <a:t>devs</a:t>
            </a:r>
            <a:r>
              <a:rPr lang="en-US" sz="3200" dirty="0" smtClean="0"/>
              <a:t> to make infrastructure changes freely in a dev account, and only on success worrying about the resulting </a:t>
            </a:r>
            <a:r>
              <a:rPr lang="en-US" sz="3200" dirty="0" err="1" smtClean="0"/>
              <a:t>Cloudformations</a:t>
            </a:r>
            <a:r>
              <a:rPr lang="en-US" sz="3200" dirty="0" smtClean="0"/>
              <a:t>, for deploying to stage, prod, etc.</a:t>
            </a:r>
          </a:p>
        </p:txBody>
      </p:sp>
      <p:sp>
        <p:nvSpPr>
          <p:cNvPr id="4" name="Footer Placeholder 3"/>
          <p:cNvSpPr>
            <a:spLocks noGrp="1"/>
          </p:cNvSpPr>
          <p:nvPr>
            <p:ph type="ftr" sz="quarter" idx="11"/>
          </p:nvPr>
        </p:nvSpPr>
        <p:spPr/>
        <p:txBody>
          <a:bodyPr/>
          <a:lstStyle/>
          <a:p>
            <a:r>
              <a:rPr lang="en-US" smtClean="0"/>
              <a:t>lostcolony@gmail.com</a:t>
            </a:r>
            <a:endParaRPr lang="en-US" dirty="0"/>
          </a:p>
        </p:txBody>
      </p:sp>
      <p:sp>
        <p:nvSpPr>
          <p:cNvPr id="6" name="Title 1"/>
          <p:cNvSpPr>
            <a:spLocks noGrp="1"/>
          </p:cNvSpPr>
          <p:nvPr>
            <p:ph type="title"/>
          </p:nvPr>
        </p:nvSpPr>
        <p:spPr>
          <a:xfrm>
            <a:off x="601579" y="633677"/>
            <a:ext cx="4463716" cy="691621"/>
          </a:xfrm>
        </p:spPr>
        <p:txBody>
          <a:bodyPr>
            <a:noAutofit/>
          </a:bodyPr>
          <a:lstStyle/>
          <a:p>
            <a:r>
              <a:rPr lang="en-US" sz="5400" b="1" dirty="0" smtClean="0">
                <a:latin typeface="+mn-lt"/>
              </a:rPr>
              <a:t>Summary</a:t>
            </a:r>
            <a:endParaRPr lang="en-US" sz="5400" b="1" dirty="0">
              <a:latin typeface="+mn-lt"/>
            </a:endParaRPr>
          </a:p>
        </p:txBody>
      </p:sp>
    </p:spTree>
    <p:extLst>
      <p:ext uri="{BB962C8B-B14F-4D97-AF65-F5344CB8AC3E}">
        <p14:creationId xmlns:p14="http://schemas.microsoft.com/office/powerpoint/2010/main" val="26213211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100" y="1526189"/>
            <a:ext cx="10515600" cy="4087211"/>
          </a:xfrm>
        </p:spPr>
        <p:txBody>
          <a:bodyPr/>
          <a:lstStyle/>
          <a:p>
            <a:pPr>
              <a:lnSpc>
                <a:spcPct val="100000"/>
              </a:lnSpc>
              <a:spcBef>
                <a:spcPts val="0"/>
              </a:spcBef>
            </a:pPr>
            <a:r>
              <a:rPr lang="en-US" sz="3600" dirty="0" smtClean="0"/>
              <a:t>Maintain explicit state </a:t>
            </a:r>
          </a:p>
          <a:p>
            <a:pPr>
              <a:lnSpc>
                <a:spcPct val="100000"/>
              </a:lnSpc>
              <a:spcBef>
                <a:spcPts val="0"/>
              </a:spcBef>
            </a:pPr>
            <a:r>
              <a:rPr lang="en-US" sz="3600" dirty="0" smtClean="0"/>
              <a:t>Transition and communicate about state</a:t>
            </a:r>
          </a:p>
          <a:p>
            <a:pPr>
              <a:lnSpc>
                <a:spcPct val="100000"/>
              </a:lnSpc>
              <a:spcBef>
                <a:spcPts val="0"/>
              </a:spcBef>
            </a:pPr>
            <a:r>
              <a:rPr lang="en-US" sz="3600" dirty="0" smtClean="0"/>
              <a:t>Have access controls </a:t>
            </a:r>
          </a:p>
          <a:p>
            <a:pPr>
              <a:lnSpc>
                <a:spcPct val="100000"/>
              </a:lnSpc>
              <a:spcBef>
                <a:spcPts val="0"/>
              </a:spcBef>
            </a:pPr>
            <a:r>
              <a:rPr lang="en-US" sz="3600" dirty="0" smtClean="0"/>
              <a:t>Support CI/CD mechanisms</a:t>
            </a:r>
          </a:p>
          <a:p>
            <a:pPr>
              <a:lnSpc>
                <a:spcPct val="100000"/>
              </a:lnSpc>
              <a:spcBef>
                <a:spcPts val="0"/>
              </a:spcBef>
            </a:pPr>
            <a:r>
              <a:rPr lang="en-US" sz="3600" b="1" dirty="0" smtClean="0"/>
              <a:t>Are </a:t>
            </a:r>
            <a:r>
              <a:rPr lang="en-US" sz="3600" b="1" dirty="0" smtClean="0"/>
              <a:t>monitored</a:t>
            </a:r>
            <a:endParaRPr lang="en-US" sz="3600" b="1" dirty="0" smtClean="0"/>
          </a:p>
          <a:p>
            <a:pPr>
              <a:lnSpc>
                <a:spcPct val="100000"/>
              </a:lnSpc>
              <a:spcBef>
                <a:spcPts val="0"/>
              </a:spcBef>
            </a:pPr>
            <a:r>
              <a:rPr lang="en-US" sz="3600" dirty="0" smtClean="0"/>
              <a:t>Ideally don’t suffer from noticeable latency</a:t>
            </a:r>
          </a:p>
          <a:p>
            <a:pPr>
              <a:lnSpc>
                <a:spcPct val="100000"/>
              </a:lnSpc>
              <a:spcBef>
                <a:spcPts val="0"/>
              </a:spcBef>
            </a:pPr>
            <a:r>
              <a:rPr lang="en-US" sz="3600" dirty="0" smtClean="0"/>
              <a:t>Rely on indirection to provide agility</a:t>
            </a:r>
          </a:p>
        </p:txBody>
      </p:sp>
      <p:sp>
        <p:nvSpPr>
          <p:cNvPr id="2" name="Footer Placeholder 1"/>
          <p:cNvSpPr>
            <a:spLocks noGrp="1"/>
          </p:cNvSpPr>
          <p:nvPr>
            <p:ph type="ftr" sz="quarter" idx="11"/>
          </p:nvPr>
        </p:nvSpPr>
        <p:spPr/>
        <p:txBody>
          <a:bodyPr/>
          <a:lstStyle/>
          <a:p>
            <a:r>
              <a:rPr lang="en-US" smtClean="0"/>
              <a:t>lostcolony@gmail.com</a:t>
            </a:r>
            <a:endParaRPr lang="en-US"/>
          </a:p>
        </p:txBody>
      </p:sp>
      <p:sp>
        <p:nvSpPr>
          <p:cNvPr id="4" name="Title 1"/>
          <p:cNvSpPr>
            <a:spLocks noGrp="1"/>
          </p:cNvSpPr>
          <p:nvPr>
            <p:ph type="title"/>
          </p:nvPr>
        </p:nvSpPr>
        <p:spPr>
          <a:xfrm>
            <a:off x="601578" y="633677"/>
            <a:ext cx="5354053" cy="691621"/>
          </a:xfrm>
        </p:spPr>
        <p:txBody>
          <a:bodyPr>
            <a:noAutofit/>
          </a:bodyPr>
          <a:lstStyle/>
          <a:p>
            <a:r>
              <a:rPr lang="en-US" sz="5400" b="1" dirty="0" smtClean="0">
                <a:latin typeface="+mn-lt"/>
              </a:rPr>
              <a:t>Real Applications</a:t>
            </a:r>
            <a:endParaRPr lang="en-US" sz="5400" b="1" dirty="0">
              <a:latin typeface="+mn-lt"/>
            </a:endParaRPr>
          </a:p>
        </p:txBody>
      </p:sp>
    </p:spTree>
    <p:extLst>
      <p:ext uri="{BB962C8B-B14F-4D97-AF65-F5344CB8AC3E}">
        <p14:creationId xmlns:p14="http://schemas.microsoft.com/office/powerpoint/2010/main" val="2063278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6665" y="2810193"/>
            <a:ext cx="7138670" cy="1237615"/>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500" b="1" dirty="0" smtClean="0"/>
              <a:t>Monitoring</a:t>
            </a:r>
            <a:endParaRPr lang="en-US" sz="11500" b="1" dirty="0"/>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47016134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240" y="522123"/>
            <a:ext cx="7482840" cy="5832957"/>
          </a:xfrm>
          <a:prstGeom prst="rect">
            <a:avLst/>
          </a:prstGeom>
        </p:spPr>
      </p:pic>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203243999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475759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965" y="1014900"/>
            <a:ext cx="11205961" cy="4896503"/>
          </a:xfrm>
        </p:spPr>
        <p:txBody>
          <a:bodyPr>
            <a:normAutofit/>
          </a:bodyPr>
          <a:lstStyle/>
          <a:p>
            <a:r>
              <a:rPr lang="en-US" sz="4400" dirty="0" smtClean="0">
                <a:latin typeface="+mn-lt"/>
              </a:rPr>
              <a:t>You have a sense of humor (or at least will indulge me).</a:t>
            </a:r>
          </a:p>
          <a:p>
            <a:r>
              <a:rPr lang="en-US" sz="4400" dirty="0" smtClean="0">
                <a:latin typeface="+mn-lt"/>
              </a:rPr>
              <a:t>You are involved in technical software decisions.</a:t>
            </a:r>
          </a:p>
          <a:p>
            <a:r>
              <a:rPr lang="en-US" sz="4400" dirty="0" smtClean="0">
                <a:latin typeface="+mn-lt"/>
              </a:rPr>
              <a:t>You use, plan to use, or are considering using the Cloud (specifically AWS).</a:t>
            </a:r>
          </a:p>
          <a:p>
            <a:r>
              <a:rPr lang="en-US" sz="4400" dirty="0" smtClean="0">
                <a:latin typeface="+mn-lt"/>
              </a:rPr>
              <a:t>You have some inkling of what </a:t>
            </a:r>
            <a:r>
              <a:rPr lang="en-US" sz="4400" dirty="0" err="1" smtClean="0">
                <a:latin typeface="+mn-lt"/>
              </a:rPr>
              <a:t>Serverless</a:t>
            </a:r>
            <a:r>
              <a:rPr lang="en-US" sz="4400" dirty="0" smtClean="0">
                <a:latin typeface="+mn-lt"/>
              </a:rPr>
              <a:t> is.</a:t>
            </a:r>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8732667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30" y="422910"/>
            <a:ext cx="11041380" cy="6103620"/>
          </a:xfrm>
        </p:spPr>
        <p:txBody>
          <a:bodyPr>
            <a:noAutofit/>
          </a:bodyPr>
          <a:lstStyle/>
          <a:p>
            <a:r>
              <a:rPr lang="en-US" sz="7200" dirty="0" smtClean="0"/>
              <a:t>Unsurprisingly, with </a:t>
            </a:r>
            <a:r>
              <a:rPr lang="en-US" sz="7200" dirty="0" err="1" smtClean="0"/>
              <a:t>Serverless</a:t>
            </a:r>
            <a:r>
              <a:rPr lang="en-US" sz="7200" dirty="0" smtClean="0"/>
              <a:t>, both logging and alerting change.</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27851147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30" y="422910"/>
            <a:ext cx="11041380" cy="6103620"/>
          </a:xfrm>
        </p:spPr>
        <p:txBody>
          <a:bodyPr>
            <a:noAutofit/>
          </a:bodyPr>
          <a:lstStyle/>
          <a:p>
            <a:r>
              <a:rPr lang="en-US" sz="7200" dirty="0" smtClean="0"/>
              <a:t>Lambda logs go directly into </a:t>
            </a:r>
            <a:r>
              <a:rPr lang="en-US" sz="7200" dirty="0" err="1" smtClean="0"/>
              <a:t>Cloudwatch</a:t>
            </a:r>
            <a:r>
              <a:rPr lang="en-US" sz="7200" dirty="0" smtClean="0"/>
              <a:t>, but they are not easily </a:t>
            </a:r>
            <a:r>
              <a:rPr lang="en-US" sz="7200" dirty="0" err="1" smtClean="0"/>
              <a:t>followable</a:t>
            </a:r>
            <a:r>
              <a:rPr lang="en-US" sz="7200" dirty="0" smtClean="0"/>
              <a:t>, as they’re per function container. </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00278622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30" y="422910"/>
            <a:ext cx="11041380" cy="6103620"/>
          </a:xfrm>
        </p:spPr>
        <p:txBody>
          <a:bodyPr>
            <a:noAutofit/>
          </a:bodyPr>
          <a:lstStyle/>
          <a:p>
            <a:r>
              <a:rPr lang="en-US" sz="7200" dirty="0" smtClean="0"/>
              <a:t>Happily, </a:t>
            </a:r>
            <a:r>
              <a:rPr lang="en-US" sz="7200" dirty="0" err="1" smtClean="0"/>
              <a:t>Cloudwatch</a:t>
            </a:r>
            <a:r>
              <a:rPr lang="en-US" sz="7200" dirty="0" smtClean="0"/>
              <a:t> has pretty decent search </a:t>
            </a:r>
            <a:r>
              <a:rPr lang="en-US" sz="7200" dirty="0" smtClean="0"/>
              <a:t>and metrics </a:t>
            </a:r>
            <a:r>
              <a:rPr lang="en-US" sz="7200" dirty="0" smtClean="0"/>
              <a:t>tools.</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05720471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30" y="422910"/>
            <a:ext cx="11041380" cy="6103620"/>
          </a:xfrm>
        </p:spPr>
        <p:txBody>
          <a:bodyPr>
            <a:noAutofit/>
          </a:bodyPr>
          <a:lstStyle/>
          <a:p>
            <a:r>
              <a:rPr lang="en-US" sz="7200" dirty="0" smtClean="0"/>
              <a:t>You can set up alarms for these metrics, to post to an SNS queue (and then send out SMS messages, or emails).</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91898669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30" y="422910"/>
            <a:ext cx="11041380" cy="6103620"/>
          </a:xfrm>
        </p:spPr>
        <p:txBody>
          <a:bodyPr>
            <a:noAutofit/>
          </a:bodyPr>
          <a:lstStyle/>
          <a:p>
            <a:r>
              <a:rPr lang="en-US" sz="7200" dirty="0" smtClean="0"/>
              <a:t>Following up with asynchronous lambdas. If they fail too many times, what happens?</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05842578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30" y="422910"/>
            <a:ext cx="11041380" cy="6103620"/>
          </a:xfrm>
        </p:spPr>
        <p:txBody>
          <a:bodyPr>
            <a:noAutofit/>
          </a:bodyPr>
          <a:lstStyle/>
          <a:p>
            <a:r>
              <a:rPr lang="en-US" sz="7200" dirty="0" smtClean="0"/>
              <a:t>Well, they’re retried (as mentioned before), but otherwise nothing by default. </a:t>
            </a:r>
            <a:br>
              <a:rPr lang="en-US" sz="7200" dirty="0" smtClean="0"/>
            </a:br>
            <a:r>
              <a:rPr lang="en-US" sz="7200" dirty="0"/>
              <a:t/>
            </a:r>
            <a:br>
              <a:rPr lang="en-US" sz="7200" dirty="0"/>
            </a:br>
            <a:r>
              <a:rPr lang="en-US" sz="7200" dirty="0" smtClean="0"/>
              <a:t>But</a:t>
            </a:r>
            <a:r>
              <a:rPr lang="mr-IN" sz="7200" dirty="0" smtClean="0"/>
              <a:t>…</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37611046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 y="2612390"/>
            <a:ext cx="12293600" cy="1633220"/>
          </a:xfrm>
        </p:spPr>
        <p:txBody>
          <a:bodyPr>
            <a:noAutofit/>
          </a:bodyPr>
          <a:lstStyle/>
          <a:p>
            <a:r>
              <a:rPr lang="en-US" sz="11500" b="1" dirty="0" smtClean="0">
                <a:latin typeface="+mn-lt"/>
              </a:rPr>
              <a:t>Dead letter queues! </a:t>
            </a:r>
            <a:endParaRPr lang="en-US" sz="11500" b="1"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93435001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13849677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411480"/>
            <a:ext cx="11361420" cy="6103620"/>
          </a:xfrm>
        </p:spPr>
        <p:txBody>
          <a:bodyPr>
            <a:noAutofit/>
          </a:bodyPr>
          <a:lstStyle/>
          <a:p>
            <a:r>
              <a:rPr lang="en-US" sz="7200" dirty="0" smtClean="0"/>
              <a:t>You can hook a dead letter queue to your function, to send to an SNS topic or SQS queue.</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210977171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92" y="1168401"/>
            <a:ext cx="10631531" cy="4978400"/>
          </a:xfrm>
          <a:prstGeom prst="rect">
            <a:avLst/>
          </a:prstGeom>
        </p:spPr>
      </p:pic>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623681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430" y="2290732"/>
            <a:ext cx="10389140" cy="2276537"/>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500" b="1" dirty="0" smtClean="0">
                <a:latin typeface="+mn-lt"/>
              </a:rPr>
              <a:t>But just in case</a:t>
            </a:r>
            <a:r>
              <a:rPr lang="mr-IN" sz="11500" b="1" dirty="0" smtClean="0">
                <a:latin typeface="+mn-lt"/>
              </a:rPr>
              <a:t>…</a:t>
            </a:r>
            <a:endParaRPr lang="en-US" sz="11500" b="1" dirty="0" smtClean="0">
              <a:latin typeface="+mn-lt"/>
            </a:endParaRPr>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89263473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411480"/>
            <a:ext cx="11361420" cy="6103620"/>
          </a:xfrm>
        </p:spPr>
        <p:txBody>
          <a:bodyPr>
            <a:noAutofit/>
          </a:bodyPr>
          <a:lstStyle/>
          <a:p>
            <a:r>
              <a:rPr lang="en-US" sz="7200" dirty="0" smtClean="0"/>
              <a:t>So lambda logs go to </a:t>
            </a:r>
            <a:r>
              <a:rPr lang="en-US" sz="7200" dirty="0" err="1" smtClean="0"/>
              <a:t>Cloudwatch</a:t>
            </a:r>
            <a:r>
              <a:rPr lang="en-US" sz="7200" dirty="0" smtClean="0"/>
              <a:t>. What about knowing (for instance), when I’m running out of throughput for my Dynamo tables?</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60609140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758440"/>
            <a:ext cx="12192000" cy="1341120"/>
          </a:xfrm>
        </p:spPr>
        <p:txBody>
          <a:bodyPr>
            <a:noAutofit/>
          </a:bodyPr>
          <a:lstStyle/>
          <a:p>
            <a:r>
              <a:rPr lang="en-US" sz="8800" b="1" dirty="0" smtClean="0">
                <a:latin typeface="+mn-lt"/>
              </a:rPr>
              <a:t>Metrics metrics metrics!</a:t>
            </a:r>
            <a:endParaRPr lang="en-US" sz="8800" b="1"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69117302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411480"/>
            <a:ext cx="11361420" cy="6103620"/>
          </a:xfrm>
        </p:spPr>
        <p:txBody>
          <a:bodyPr>
            <a:noAutofit/>
          </a:bodyPr>
          <a:lstStyle/>
          <a:p>
            <a:r>
              <a:rPr lang="en-US" sz="7200" dirty="0" smtClean="0"/>
              <a:t>Track changes to your infrastructure. </a:t>
            </a:r>
            <a:r>
              <a:rPr lang="en-US" sz="7200" dirty="0" err="1" smtClean="0"/>
              <a:t>Cloudtrail</a:t>
            </a:r>
            <a:r>
              <a:rPr lang="en-US" sz="7200" dirty="0" smtClean="0"/>
              <a:t> does this if you enable it, and it, too, can post to </a:t>
            </a:r>
            <a:r>
              <a:rPr lang="en-US" sz="7200" dirty="0" err="1" smtClean="0"/>
              <a:t>Cloudwatch</a:t>
            </a:r>
            <a:r>
              <a:rPr lang="en-US" sz="7200" dirty="0" smtClean="0"/>
              <a:t>.</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90515951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411480"/>
            <a:ext cx="11361420" cy="6103620"/>
          </a:xfrm>
        </p:spPr>
        <p:txBody>
          <a:bodyPr>
            <a:noAutofit/>
          </a:bodyPr>
          <a:lstStyle/>
          <a:p>
            <a:r>
              <a:rPr lang="en-US" sz="7200" dirty="0" err="1" smtClean="0"/>
              <a:t>Cloudwatch</a:t>
            </a:r>
            <a:r>
              <a:rPr lang="en-US" sz="7200" dirty="0" smtClean="0"/>
              <a:t> logs can be copied to S3 buckets, as input for other tools, processes, etc.</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44377884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300" y="1765299"/>
            <a:ext cx="11176000" cy="4251187"/>
          </a:xfrm>
        </p:spPr>
        <p:txBody>
          <a:bodyPr>
            <a:noAutofit/>
          </a:bodyPr>
          <a:lstStyle/>
          <a:p>
            <a:r>
              <a:rPr lang="en-US" sz="3200" dirty="0" smtClean="0"/>
              <a:t>All your logs are belong to </a:t>
            </a:r>
            <a:r>
              <a:rPr lang="en-US" sz="3200" dirty="0" err="1" smtClean="0"/>
              <a:t>Cloudwatch</a:t>
            </a:r>
            <a:endParaRPr lang="en-US" sz="3200" dirty="0" smtClean="0"/>
          </a:p>
          <a:p>
            <a:r>
              <a:rPr lang="en-US" sz="3200" dirty="0" err="1" smtClean="0"/>
              <a:t>Cloudwatch</a:t>
            </a:r>
            <a:r>
              <a:rPr lang="en-US" sz="3200" dirty="0" smtClean="0"/>
              <a:t> tracks a lot of technical metrics for you.</a:t>
            </a:r>
            <a:endParaRPr lang="en-US" sz="3200" dirty="0" smtClean="0"/>
          </a:p>
          <a:p>
            <a:r>
              <a:rPr lang="en-US" sz="3200" dirty="0" smtClean="0"/>
              <a:t>Dead letter queues for your </a:t>
            </a:r>
            <a:r>
              <a:rPr lang="en-US" sz="3200" dirty="0" err="1" smtClean="0"/>
              <a:t>async</a:t>
            </a:r>
            <a:r>
              <a:rPr lang="en-US" sz="3200" dirty="0" smtClean="0"/>
              <a:t> lambdas that fail too hard. SNS can just email it to you.</a:t>
            </a:r>
          </a:p>
          <a:p>
            <a:r>
              <a:rPr lang="en-US" sz="3200" dirty="0" err="1" smtClean="0"/>
              <a:t>Cloudwatch</a:t>
            </a:r>
            <a:r>
              <a:rPr lang="en-US" sz="3200" dirty="0" smtClean="0"/>
              <a:t> can </a:t>
            </a:r>
            <a:r>
              <a:rPr lang="en-US" sz="3200" dirty="0" smtClean="0"/>
              <a:t>manually drop </a:t>
            </a:r>
            <a:r>
              <a:rPr lang="en-US" sz="3200" dirty="0" smtClean="0"/>
              <a:t>logs into S3 </a:t>
            </a:r>
            <a:r>
              <a:rPr lang="en-US" sz="3200" dirty="0" smtClean="0"/>
              <a:t>buckets, or automatically stream them to a Kinesis stream.</a:t>
            </a:r>
            <a:endParaRPr lang="en-US" sz="3200" dirty="0" smtClean="0"/>
          </a:p>
          <a:p>
            <a:r>
              <a:rPr lang="en-US" sz="3200" dirty="0" smtClean="0"/>
              <a:t>Those </a:t>
            </a:r>
            <a:r>
              <a:rPr lang="en-US" sz="3200" dirty="0" smtClean="0"/>
              <a:t>logs </a:t>
            </a:r>
            <a:r>
              <a:rPr lang="en-US" sz="3200" dirty="0" smtClean="0"/>
              <a:t>can in turn trigger lambdas!</a:t>
            </a:r>
          </a:p>
          <a:p>
            <a:r>
              <a:rPr lang="en-US" sz="3200" dirty="0" smtClean="0"/>
              <a:t>Or just be processed by an AWS aware tool of your choice.</a:t>
            </a:r>
          </a:p>
        </p:txBody>
      </p:sp>
      <p:sp>
        <p:nvSpPr>
          <p:cNvPr id="4" name="Footer Placeholder 3"/>
          <p:cNvSpPr>
            <a:spLocks noGrp="1"/>
          </p:cNvSpPr>
          <p:nvPr>
            <p:ph type="ftr" sz="quarter" idx="11"/>
          </p:nvPr>
        </p:nvSpPr>
        <p:spPr/>
        <p:txBody>
          <a:bodyPr/>
          <a:lstStyle/>
          <a:p>
            <a:r>
              <a:rPr lang="en-US" smtClean="0"/>
              <a:t>lostcolony@gmail.com</a:t>
            </a:r>
            <a:endParaRPr lang="en-US" dirty="0"/>
          </a:p>
        </p:txBody>
      </p:sp>
      <p:sp>
        <p:nvSpPr>
          <p:cNvPr id="6" name="Title 1"/>
          <p:cNvSpPr>
            <a:spLocks noGrp="1"/>
          </p:cNvSpPr>
          <p:nvPr>
            <p:ph type="title"/>
          </p:nvPr>
        </p:nvSpPr>
        <p:spPr>
          <a:xfrm>
            <a:off x="601579" y="633677"/>
            <a:ext cx="4463716" cy="691621"/>
          </a:xfrm>
        </p:spPr>
        <p:txBody>
          <a:bodyPr>
            <a:noAutofit/>
          </a:bodyPr>
          <a:lstStyle/>
          <a:p>
            <a:r>
              <a:rPr lang="en-US" sz="5400" b="1" dirty="0" smtClean="0">
                <a:latin typeface="+mn-lt"/>
              </a:rPr>
              <a:t>Summary</a:t>
            </a:r>
            <a:endParaRPr lang="en-US" sz="5400" b="1" dirty="0">
              <a:latin typeface="+mn-lt"/>
            </a:endParaRPr>
          </a:p>
        </p:txBody>
      </p:sp>
    </p:spTree>
    <p:extLst>
      <p:ext uri="{BB962C8B-B14F-4D97-AF65-F5344CB8AC3E}">
        <p14:creationId xmlns:p14="http://schemas.microsoft.com/office/powerpoint/2010/main" val="184689496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0" y="1602389"/>
            <a:ext cx="10515600" cy="4201511"/>
          </a:xfrm>
        </p:spPr>
        <p:txBody>
          <a:bodyPr/>
          <a:lstStyle/>
          <a:p>
            <a:pPr>
              <a:lnSpc>
                <a:spcPct val="100000"/>
              </a:lnSpc>
              <a:spcBef>
                <a:spcPts val="0"/>
              </a:spcBef>
            </a:pPr>
            <a:r>
              <a:rPr lang="en-US" sz="3600" dirty="0" smtClean="0"/>
              <a:t>Maintain explicit state </a:t>
            </a:r>
          </a:p>
          <a:p>
            <a:pPr>
              <a:lnSpc>
                <a:spcPct val="100000"/>
              </a:lnSpc>
              <a:spcBef>
                <a:spcPts val="0"/>
              </a:spcBef>
            </a:pPr>
            <a:r>
              <a:rPr lang="en-US" sz="3600" dirty="0" smtClean="0"/>
              <a:t>Transition and communicate about state</a:t>
            </a:r>
          </a:p>
          <a:p>
            <a:pPr>
              <a:lnSpc>
                <a:spcPct val="100000"/>
              </a:lnSpc>
              <a:spcBef>
                <a:spcPts val="0"/>
              </a:spcBef>
            </a:pPr>
            <a:r>
              <a:rPr lang="en-US" sz="3600" dirty="0" smtClean="0"/>
              <a:t>Have access controls </a:t>
            </a:r>
          </a:p>
          <a:p>
            <a:pPr>
              <a:lnSpc>
                <a:spcPct val="100000"/>
              </a:lnSpc>
              <a:spcBef>
                <a:spcPts val="0"/>
              </a:spcBef>
            </a:pPr>
            <a:r>
              <a:rPr lang="en-US" sz="3600" dirty="0" smtClean="0"/>
              <a:t>Support CI/CD mechanisms</a:t>
            </a:r>
          </a:p>
          <a:p>
            <a:pPr>
              <a:lnSpc>
                <a:spcPct val="100000"/>
              </a:lnSpc>
              <a:spcBef>
                <a:spcPts val="0"/>
              </a:spcBef>
            </a:pPr>
            <a:r>
              <a:rPr lang="en-US" sz="3600" dirty="0" smtClean="0"/>
              <a:t>Are monitored</a:t>
            </a:r>
          </a:p>
          <a:p>
            <a:pPr>
              <a:lnSpc>
                <a:spcPct val="100000"/>
              </a:lnSpc>
              <a:spcBef>
                <a:spcPts val="0"/>
              </a:spcBef>
            </a:pPr>
            <a:r>
              <a:rPr lang="en-US" sz="3600" b="1" dirty="0" smtClean="0"/>
              <a:t>Ideally don’t suffer from noticeable latency</a:t>
            </a:r>
          </a:p>
          <a:p>
            <a:pPr>
              <a:lnSpc>
                <a:spcPct val="100000"/>
              </a:lnSpc>
              <a:spcBef>
                <a:spcPts val="0"/>
              </a:spcBef>
            </a:pPr>
            <a:r>
              <a:rPr lang="en-US" sz="3600" dirty="0" smtClean="0"/>
              <a:t>Rely on indirection to provide agility</a:t>
            </a:r>
          </a:p>
        </p:txBody>
      </p:sp>
      <p:sp>
        <p:nvSpPr>
          <p:cNvPr id="2" name="Footer Placeholder 1"/>
          <p:cNvSpPr>
            <a:spLocks noGrp="1"/>
          </p:cNvSpPr>
          <p:nvPr>
            <p:ph type="ftr" sz="quarter" idx="11"/>
          </p:nvPr>
        </p:nvSpPr>
        <p:spPr/>
        <p:txBody>
          <a:bodyPr/>
          <a:lstStyle/>
          <a:p>
            <a:r>
              <a:rPr lang="en-US" smtClean="0"/>
              <a:t>lostcolony@gmail.com</a:t>
            </a:r>
            <a:endParaRPr lang="en-US"/>
          </a:p>
        </p:txBody>
      </p:sp>
      <p:sp>
        <p:nvSpPr>
          <p:cNvPr id="4" name="Title 1"/>
          <p:cNvSpPr>
            <a:spLocks noGrp="1"/>
          </p:cNvSpPr>
          <p:nvPr>
            <p:ph type="title"/>
          </p:nvPr>
        </p:nvSpPr>
        <p:spPr>
          <a:xfrm>
            <a:off x="601578" y="633677"/>
            <a:ext cx="5354053" cy="691621"/>
          </a:xfrm>
        </p:spPr>
        <p:txBody>
          <a:bodyPr>
            <a:noAutofit/>
          </a:bodyPr>
          <a:lstStyle/>
          <a:p>
            <a:r>
              <a:rPr lang="en-US" sz="5400" b="1" dirty="0" smtClean="0">
                <a:latin typeface="+mn-lt"/>
              </a:rPr>
              <a:t>Real Applications</a:t>
            </a:r>
            <a:endParaRPr lang="en-US" sz="5400" b="1" dirty="0">
              <a:latin typeface="+mn-lt"/>
            </a:endParaRPr>
          </a:p>
        </p:txBody>
      </p:sp>
    </p:spTree>
    <p:extLst>
      <p:ext uri="{BB962C8B-B14F-4D97-AF65-F5344CB8AC3E}">
        <p14:creationId xmlns:p14="http://schemas.microsoft.com/office/powerpoint/2010/main" val="138833787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355" y="2810193"/>
            <a:ext cx="4987290" cy="1237615"/>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500" b="1" dirty="0" smtClean="0"/>
              <a:t>Latency</a:t>
            </a:r>
            <a:endParaRPr lang="en-US" sz="11500" b="1" dirty="0"/>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92195298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609" y="682580"/>
            <a:ext cx="8621313" cy="5750416"/>
          </a:xfrm>
          <a:prstGeom prst="rect">
            <a:avLst/>
          </a:prstGeom>
        </p:spPr>
      </p:pic>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12616414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411480"/>
            <a:ext cx="11361420" cy="6103620"/>
          </a:xfrm>
        </p:spPr>
        <p:txBody>
          <a:bodyPr>
            <a:noAutofit/>
          </a:bodyPr>
          <a:lstStyle/>
          <a:p>
            <a:r>
              <a:rPr lang="en-US" sz="7200" dirty="0" smtClean="0"/>
              <a:t>Latency is not a problem. User experience is.</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55401340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411480"/>
            <a:ext cx="11361420" cy="6103620"/>
          </a:xfrm>
        </p:spPr>
        <p:txBody>
          <a:bodyPr>
            <a:noAutofit/>
          </a:bodyPr>
          <a:lstStyle/>
          <a:p>
            <a:r>
              <a:rPr lang="en-US" sz="7200" dirty="0" smtClean="0"/>
              <a:t>Use </a:t>
            </a:r>
            <a:r>
              <a:rPr lang="en-US" sz="7200" dirty="0" err="1" smtClean="0"/>
              <a:t>Cloudfront</a:t>
            </a:r>
            <a:r>
              <a:rPr lang="en-US" sz="7200" dirty="0" smtClean="0"/>
              <a:t>. </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307584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448" y="2746781"/>
            <a:ext cx="4115104" cy="1364439"/>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500" b="1" dirty="0" smtClean="0">
                <a:latin typeface="+mn-lt"/>
              </a:rPr>
              <a:t>Recap</a:t>
            </a:r>
            <a:endParaRPr lang="en-US" sz="11500" b="1" dirty="0">
              <a:latin typeface="+mn-lt"/>
            </a:endParaRPr>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20271044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411480"/>
            <a:ext cx="11361420" cy="6103620"/>
          </a:xfrm>
        </p:spPr>
        <p:txBody>
          <a:bodyPr>
            <a:noAutofit/>
          </a:bodyPr>
          <a:lstStyle/>
          <a:p>
            <a:r>
              <a:rPr lang="en-US" sz="7200" dirty="0" smtClean="0"/>
              <a:t>In general, any production facing endpoints should have a </a:t>
            </a:r>
            <a:r>
              <a:rPr lang="en-US" sz="7200" dirty="0" err="1" smtClean="0"/>
              <a:t>Cloudfront</a:t>
            </a:r>
            <a:r>
              <a:rPr lang="en-US" sz="7200" dirty="0" smtClean="0"/>
              <a:t> instance in front of them, even if you’re not caching.</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79728894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411480"/>
            <a:ext cx="11361420" cy="6103620"/>
          </a:xfrm>
        </p:spPr>
        <p:txBody>
          <a:bodyPr>
            <a:noAutofit/>
          </a:bodyPr>
          <a:lstStyle/>
          <a:p>
            <a:r>
              <a:rPr lang="en-US" sz="7200" dirty="0" smtClean="0"/>
              <a:t>Be careful of caching error codes.</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24760831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71700"/>
            <a:ext cx="12192000" cy="2501580"/>
          </a:xfrm>
          <a:prstGeom prst="rect">
            <a:avLst/>
          </a:prstGeom>
        </p:spPr>
      </p:pic>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88513589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411480"/>
            <a:ext cx="11361420" cy="6103620"/>
          </a:xfrm>
        </p:spPr>
        <p:txBody>
          <a:bodyPr>
            <a:noAutofit/>
          </a:bodyPr>
          <a:lstStyle/>
          <a:p>
            <a:r>
              <a:rPr lang="en-US" sz="7200" dirty="0" smtClean="0"/>
              <a:t>The API Gateway also has a separate caching mechanism. It’s not really worth it.</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16321769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411480"/>
            <a:ext cx="11361420" cy="6103620"/>
          </a:xfrm>
        </p:spPr>
        <p:txBody>
          <a:bodyPr>
            <a:noAutofit/>
          </a:bodyPr>
          <a:lstStyle/>
          <a:p>
            <a:r>
              <a:rPr lang="en-US" sz="7200" dirty="0" smtClean="0"/>
              <a:t>Your lambdas take time to spin up. Take that into account.</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3537011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411480"/>
            <a:ext cx="11361420" cy="6103620"/>
          </a:xfrm>
        </p:spPr>
        <p:txBody>
          <a:bodyPr>
            <a:noAutofit/>
          </a:bodyPr>
          <a:lstStyle/>
          <a:p>
            <a:r>
              <a:rPr lang="en-US" sz="7200" dirty="0" smtClean="0"/>
              <a:t>Lambdas cold starting in a VPC take EVEN LONGER, and have additional considerations around ENIs.</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6382999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340" y="2720340"/>
            <a:ext cx="9545320" cy="1417320"/>
          </a:xfrm>
        </p:spPr>
        <p:txBody>
          <a:bodyPr>
            <a:noAutofit/>
          </a:bodyPr>
          <a:lstStyle/>
          <a:p>
            <a:r>
              <a:rPr lang="en-US" sz="7200" b="1" dirty="0" smtClean="0">
                <a:latin typeface="+mn-lt"/>
              </a:rPr>
              <a:t>Rethink your API design.</a:t>
            </a:r>
            <a:endParaRPr lang="en-US" sz="7200" b="1"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95443354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800" y="1553633"/>
            <a:ext cx="11176000" cy="4402667"/>
          </a:xfrm>
        </p:spPr>
        <p:txBody>
          <a:bodyPr>
            <a:noAutofit/>
          </a:bodyPr>
          <a:lstStyle/>
          <a:p>
            <a:r>
              <a:rPr lang="en-US" sz="3200" dirty="0" smtClean="0"/>
              <a:t>Worry about latency only when you have to.</a:t>
            </a:r>
          </a:p>
          <a:p>
            <a:r>
              <a:rPr lang="en-US" sz="3200" dirty="0" err="1" smtClean="0"/>
              <a:t>Cloudfront</a:t>
            </a:r>
            <a:r>
              <a:rPr lang="en-US" sz="3200" dirty="0" smtClean="0"/>
              <a:t> all the things (APIs).</a:t>
            </a:r>
          </a:p>
          <a:p>
            <a:r>
              <a:rPr lang="en-US" sz="3200" dirty="0" smtClean="0"/>
              <a:t>Be aware that HTTP errors are by default cached.</a:t>
            </a:r>
          </a:p>
          <a:p>
            <a:r>
              <a:rPr lang="en-US" sz="3200" dirty="0" err="1" smtClean="0"/>
              <a:t>Prewarm</a:t>
            </a:r>
            <a:r>
              <a:rPr lang="en-US" sz="3200" dirty="0" smtClean="0"/>
              <a:t> functions if you need to</a:t>
            </a:r>
            <a:r>
              <a:rPr lang="en-US" sz="3200" dirty="0" smtClean="0"/>
              <a:t>.</a:t>
            </a:r>
          </a:p>
          <a:p>
            <a:r>
              <a:rPr lang="en-US" sz="3200" dirty="0" smtClean="0"/>
              <a:t>Consider optimizing your </a:t>
            </a:r>
            <a:r>
              <a:rPr lang="en-US" sz="3200" dirty="0" smtClean="0"/>
              <a:t>API for fewer calls rather than separation of </a:t>
            </a:r>
            <a:r>
              <a:rPr lang="en-US" sz="3200" dirty="0" smtClean="0"/>
              <a:t>concerns if cost is a factor </a:t>
            </a:r>
            <a:r>
              <a:rPr lang="en-US" sz="3200" dirty="0" smtClean="0"/>
              <a:t>(with a solid framework this should not affect your library code, just your glue)</a:t>
            </a:r>
          </a:p>
        </p:txBody>
      </p:sp>
      <p:sp>
        <p:nvSpPr>
          <p:cNvPr id="4" name="Footer Placeholder 3"/>
          <p:cNvSpPr>
            <a:spLocks noGrp="1"/>
          </p:cNvSpPr>
          <p:nvPr>
            <p:ph type="ftr" sz="quarter" idx="11"/>
          </p:nvPr>
        </p:nvSpPr>
        <p:spPr/>
        <p:txBody>
          <a:bodyPr/>
          <a:lstStyle/>
          <a:p>
            <a:r>
              <a:rPr lang="en-US" smtClean="0"/>
              <a:t>lostcolony@gmail.com</a:t>
            </a:r>
            <a:endParaRPr lang="en-US" dirty="0"/>
          </a:p>
        </p:txBody>
      </p:sp>
      <p:sp>
        <p:nvSpPr>
          <p:cNvPr id="6" name="Title 1"/>
          <p:cNvSpPr>
            <a:spLocks noGrp="1"/>
          </p:cNvSpPr>
          <p:nvPr>
            <p:ph type="title"/>
          </p:nvPr>
        </p:nvSpPr>
        <p:spPr>
          <a:xfrm>
            <a:off x="601579" y="633677"/>
            <a:ext cx="4463716" cy="691621"/>
          </a:xfrm>
        </p:spPr>
        <p:txBody>
          <a:bodyPr>
            <a:noAutofit/>
          </a:bodyPr>
          <a:lstStyle/>
          <a:p>
            <a:r>
              <a:rPr lang="en-US" sz="5400" b="1" dirty="0" smtClean="0">
                <a:latin typeface="+mn-lt"/>
              </a:rPr>
              <a:t>Summary</a:t>
            </a:r>
            <a:endParaRPr lang="en-US" sz="5400" b="1" dirty="0">
              <a:latin typeface="+mn-lt"/>
            </a:endParaRPr>
          </a:p>
        </p:txBody>
      </p:sp>
    </p:spTree>
    <p:extLst>
      <p:ext uri="{BB962C8B-B14F-4D97-AF65-F5344CB8AC3E}">
        <p14:creationId xmlns:p14="http://schemas.microsoft.com/office/powerpoint/2010/main" val="177823020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602389"/>
            <a:ext cx="10515600" cy="4239611"/>
          </a:xfrm>
        </p:spPr>
        <p:txBody>
          <a:bodyPr/>
          <a:lstStyle/>
          <a:p>
            <a:pPr>
              <a:lnSpc>
                <a:spcPct val="100000"/>
              </a:lnSpc>
              <a:spcBef>
                <a:spcPts val="0"/>
              </a:spcBef>
            </a:pPr>
            <a:r>
              <a:rPr lang="en-US" sz="3600" dirty="0" smtClean="0"/>
              <a:t>Maintain explicit state </a:t>
            </a:r>
          </a:p>
          <a:p>
            <a:pPr>
              <a:lnSpc>
                <a:spcPct val="100000"/>
              </a:lnSpc>
              <a:spcBef>
                <a:spcPts val="0"/>
              </a:spcBef>
            </a:pPr>
            <a:r>
              <a:rPr lang="en-US" sz="3600" dirty="0" smtClean="0"/>
              <a:t>Transition and communicate about state</a:t>
            </a:r>
          </a:p>
          <a:p>
            <a:pPr>
              <a:lnSpc>
                <a:spcPct val="100000"/>
              </a:lnSpc>
              <a:spcBef>
                <a:spcPts val="0"/>
              </a:spcBef>
            </a:pPr>
            <a:r>
              <a:rPr lang="en-US" sz="3600" dirty="0" smtClean="0"/>
              <a:t>Have access controls </a:t>
            </a:r>
          </a:p>
          <a:p>
            <a:pPr>
              <a:lnSpc>
                <a:spcPct val="100000"/>
              </a:lnSpc>
              <a:spcBef>
                <a:spcPts val="0"/>
              </a:spcBef>
            </a:pPr>
            <a:r>
              <a:rPr lang="en-US" sz="3600" dirty="0" smtClean="0"/>
              <a:t>Support CI/CD mechanisms</a:t>
            </a:r>
          </a:p>
          <a:p>
            <a:pPr>
              <a:lnSpc>
                <a:spcPct val="100000"/>
              </a:lnSpc>
              <a:spcBef>
                <a:spcPts val="0"/>
              </a:spcBef>
            </a:pPr>
            <a:r>
              <a:rPr lang="en-US" sz="3600" dirty="0" smtClean="0"/>
              <a:t>Are monitored</a:t>
            </a:r>
          </a:p>
          <a:p>
            <a:pPr>
              <a:lnSpc>
                <a:spcPct val="100000"/>
              </a:lnSpc>
              <a:spcBef>
                <a:spcPts val="0"/>
              </a:spcBef>
            </a:pPr>
            <a:r>
              <a:rPr lang="en-US" sz="3600" dirty="0" smtClean="0"/>
              <a:t>Ideally don’t suffer from noticeable latency</a:t>
            </a:r>
          </a:p>
          <a:p>
            <a:pPr>
              <a:lnSpc>
                <a:spcPct val="100000"/>
              </a:lnSpc>
              <a:spcBef>
                <a:spcPts val="0"/>
              </a:spcBef>
            </a:pPr>
            <a:r>
              <a:rPr lang="en-US" sz="3600" b="1" dirty="0" smtClean="0"/>
              <a:t>Rely on indirection to provide agility</a:t>
            </a:r>
          </a:p>
        </p:txBody>
      </p:sp>
      <p:sp>
        <p:nvSpPr>
          <p:cNvPr id="2" name="Footer Placeholder 1"/>
          <p:cNvSpPr>
            <a:spLocks noGrp="1"/>
          </p:cNvSpPr>
          <p:nvPr>
            <p:ph type="ftr" sz="quarter" idx="11"/>
          </p:nvPr>
        </p:nvSpPr>
        <p:spPr/>
        <p:txBody>
          <a:bodyPr/>
          <a:lstStyle/>
          <a:p>
            <a:r>
              <a:rPr lang="en-US" smtClean="0"/>
              <a:t>lostcolony@gmail.com</a:t>
            </a:r>
            <a:endParaRPr lang="en-US"/>
          </a:p>
        </p:txBody>
      </p:sp>
      <p:sp>
        <p:nvSpPr>
          <p:cNvPr id="4" name="Title 1"/>
          <p:cNvSpPr>
            <a:spLocks noGrp="1"/>
          </p:cNvSpPr>
          <p:nvPr>
            <p:ph type="title"/>
          </p:nvPr>
        </p:nvSpPr>
        <p:spPr>
          <a:xfrm>
            <a:off x="601578" y="633677"/>
            <a:ext cx="5354053" cy="691621"/>
          </a:xfrm>
        </p:spPr>
        <p:txBody>
          <a:bodyPr>
            <a:noAutofit/>
          </a:bodyPr>
          <a:lstStyle/>
          <a:p>
            <a:r>
              <a:rPr lang="en-US" sz="5400" b="1" dirty="0" smtClean="0">
                <a:latin typeface="+mn-lt"/>
              </a:rPr>
              <a:t>Real Applications</a:t>
            </a:r>
            <a:endParaRPr lang="en-US" sz="5400" b="1" dirty="0">
              <a:latin typeface="+mn-lt"/>
            </a:endParaRPr>
          </a:p>
        </p:txBody>
      </p:sp>
    </p:spTree>
    <p:extLst>
      <p:ext uri="{BB962C8B-B14F-4D97-AF65-F5344CB8AC3E}">
        <p14:creationId xmlns:p14="http://schemas.microsoft.com/office/powerpoint/2010/main" val="81038313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490" y="2810193"/>
            <a:ext cx="6891020" cy="1237615"/>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500" b="1" dirty="0" smtClean="0"/>
              <a:t>Indirection</a:t>
            </a:r>
            <a:endParaRPr lang="en-US" sz="11500" b="1" dirty="0"/>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82424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95" y="960894"/>
            <a:ext cx="4184104" cy="5299129"/>
          </a:xfrm>
          <a:prstGeom prst="rect">
            <a:avLst/>
          </a:prstGeom>
        </p:spPr>
      </p:pic>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76649777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 y="0"/>
            <a:ext cx="10289572" cy="6858000"/>
          </a:xfrm>
          <a:prstGeom prst="rect">
            <a:avLst/>
          </a:prstGeom>
        </p:spPr>
      </p:pic>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28194935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411480"/>
            <a:ext cx="11361420" cy="6103620"/>
          </a:xfrm>
        </p:spPr>
        <p:txBody>
          <a:bodyPr>
            <a:noAutofit/>
          </a:bodyPr>
          <a:lstStyle/>
          <a:p>
            <a:r>
              <a:rPr lang="en-US" sz="7200" dirty="0" smtClean="0"/>
              <a:t>Route 53 + Certificate Manager</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13892648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2627267"/>
            <a:ext cx="10947400" cy="1603466"/>
          </a:xfrm>
        </p:spPr>
        <p:txBody>
          <a:bodyPr>
            <a:noAutofit/>
          </a:bodyPr>
          <a:lstStyle/>
          <a:p>
            <a:r>
              <a:rPr lang="en-US" sz="8800" b="1" dirty="0" smtClean="0">
                <a:latin typeface="+mn-lt"/>
              </a:rPr>
              <a:t>Rely on standard ports</a:t>
            </a:r>
            <a:endParaRPr lang="en-US" sz="8800" b="1"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75805987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411480"/>
            <a:ext cx="11361420" cy="6103620"/>
          </a:xfrm>
        </p:spPr>
        <p:txBody>
          <a:bodyPr>
            <a:noAutofit/>
          </a:bodyPr>
          <a:lstStyle/>
          <a:p>
            <a:r>
              <a:rPr lang="en-US" sz="7200" dirty="0" smtClean="0"/>
              <a:t>Use DNS for indirection even within VPCs, and use it for cross regional failover and scale out.</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71472646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411480"/>
            <a:ext cx="11361420" cy="6103620"/>
          </a:xfrm>
        </p:spPr>
        <p:txBody>
          <a:bodyPr>
            <a:noAutofit/>
          </a:bodyPr>
          <a:lstStyle/>
          <a:p>
            <a:r>
              <a:rPr lang="en-US" sz="7200" dirty="0" smtClean="0"/>
              <a:t>Write your lambdas as libraries, and isolate the handler code.</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0806502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lostcolony@gmail.com</a:t>
            </a: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7" y="1616765"/>
            <a:ext cx="10719991" cy="3167270"/>
          </a:xfrm>
          <a:prstGeom prst="rect">
            <a:avLst/>
          </a:prstGeom>
        </p:spPr>
      </p:pic>
    </p:spTree>
    <p:extLst>
      <p:ext uri="{BB962C8B-B14F-4D97-AF65-F5344CB8AC3E}">
        <p14:creationId xmlns:p14="http://schemas.microsoft.com/office/powerpoint/2010/main" val="210003698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718733"/>
            <a:ext cx="11176000" cy="2658534"/>
          </a:xfrm>
        </p:spPr>
        <p:txBody>
          <a:bodyPr>
            <a:noAutofit/>
          </a:bodyPr>
          <a:lstStyle/>
          <a:p>
            <a:r>
              <a:rPr lang="en-US" sz="3200" dirty="0" smtClean="0"/>
              <a:t>Write your lambdas as libraries, with glue.</a:t>
            </a:r>
          </a:p>
          <a:p>
            <a:r>
              <a:rPr lang="en-US" sz="3200" dirty="0" smtClean="0"/>
              <a:t>AWS has great DNS and certificate utilities, that play very nicely with </a:t>
            </a:r>
            <a:r>
              <a:rPr lang="en-US" sz="3200" dirty="0" err="1" smtClean="0"/>
              <a:t>Serverless</a:t>
            </a:r>
            <a:r>
              <a:rPr lang="en-US" sz="3200" dirty="0" smtClean="0"/>
              <a:t>. </a:t>
            </a:r>
          </a:p>
          <a:p>
            <a:r>
              <a:rPr lang="en-US" sz="3200" dirty="0" smtClean="0"/>
              <a:t>If you plan to migrate to </a:t>
            </a:r>
            <a:r>
              <a:rPr lang="en-US" sz="3200" dirty="0" err="1" smtClean="0"/>
              <a:t>Serverless</a:t>
            </a:r>
            <a:r>
              <a:rPr lang="en-US" sz="3200" dirty="0" smtClean="0"/>
              <a:t>, rely on standard ports.</a:t>
            </a:r>
          </a:p>
        </p:txBody>
      </p:sp>
      <p:sp>
        <p:nvSpPr>
          <p:cNvPr id="4" name="Footer Placeholder 3"/>
          <p:cNvSpPr>
            <a:spLocks noGrp="1"/>
          </p:cNvSpPr>
          <p:nvPr>
            <p:ph type="ftr" sz="quarter" idx="11"/>
          </p:nvPr>
        </p:nvSpPr>
        <p:spPr/>
        <p:txBody>
          <a:bodyPr/>
          <a:lstStyle/>
          <a:p>
            <a:r>
              <a:rPr lang="en-US" smtClean="0"/>
              <a:t>lostcolony@gmail.com</a:t>
            </a:r>
            <a:endParaRPr lang="en-US" dirty="0"/>
          </a:p>
        </p:txBody>
      </p:sp>
      <p:sp>
        <p:nvSpPr>
          <p:cNvPr id="6" name="Title 1"/>
          <p:cNvSpPr>
            <a:spLocks noGrp="1"/>
          </p:cNvSpPr>
          <p:nvPr>
            <p:ph type="title"/>
          </p:nvPr>
        </p:nvSpPr>
        <p:spPr>
          <a:xfrm>
            <a:off x="601579" y="633677"/>
            <a:ext cx="4463716" cy="691621"/>
          </a:xfrm>
        </p:spPr>
        <p:txBody>
          <a:bodyPr>
            <a:noAutofit/>
          </a:bodyPr>
          <a:lstStyle/>
          <a:p>
            <a:r>
              <a:rPr lang="en-US" sz="5400" b="1" dirty="0" smtClean="0">
                <a:latin typeface="+mn-lt"/>
              </a:rPr>
              <a:t>Summary</a:t>
            </a:r>
            <a:endParaRPr lang="en-US" sz="5400" b="1" dirty="0">
              <a:latin typeface="+mn-lt"/>
            </a:endParaRPr>
          </a:p>
        </p:txBody>
      </p:sp>
    </p:spTree>
    <p:extLst>
      <p:ext uri="{BB962C8B-B14F-4D97-AF65-F5344CB8AC3E}">
        <p14:creationId xmlns:p14="http://schemas.microsoft.com/office/powerpoint/2010/main" val="110983056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411480"/>
            <a:ext cx="11361420" cy="6103620"/>
          </a:xfrm>
        </p:spPr>
        <p:txBody>
          <a:bodyPr>
            <a:noAutofit/>
          </a:bodyPr>
          <a:lstStyle/>
          <a:p>
            <a:r>
              <a:rPr lang="en-US" sz="7200" dirty="0" smtClean="0">
                <a:latin typeface="+mn-lt"/>
              </a:rPr>
              <a:t>And that’s basically it. The AWS docs are </a:t>
            </a:r>
            <a:r>
              <a:rPr lang="en-US" sz="7200" b="1" dirty="0" smtClean="0">
                <a:latin typeface="+mn-lt"/>
              </a:rPr>
              <a:t>good</a:t>
            </a:r>
            <a:r>
              <a:rPr lang="en-US" sz="7200" dirty="0" smtClean="0">
                <a:latin typeface="+mn-lt"/>
              </a:rPr>
              <a:t>, the services </a:t>
            </a:r>
            <a:r>
              <a:rPr lang="en-US" sz="7200" b="1" dirty="0" smtClean="0">
                <a:latin typeface="+mn-lt"/>
              </a:rPr>
              <a:t>work</a:t>
            </a:r>
            <a:r>
              <a:rPr lang="en-US" sz="7200" dirty="0" smtClean="0">
                <a:latin typeface="+mn-lt"/>
              </a:rPr>
              <a:t>, we’re pretty </a:t>
            </a:r>
            <a:r>
              <a:rPr lang="en-US" sz="7200" b="1" dirty="0" smtClean="0">
                <a:latin typeface="+mn-lt"/>
              </a:rPr>
              <a:t>happy</a:t>
            </a:r>
            <a:r>
              <a:rPr lang="en-US" sz="7200" dirty="0" smtClean="0">
                <a:latin typeface="+mn-lt"/>
              </a:rPr>
              <a:t> with </a:t>
            </a:r>
            <a:r>
              <a:rPr lang="en-US" sz="7200" dirty="0" smtClean="0">
                <a:latin typeface="+mn-lt"/>
              </a:rPr>
              <a:t>our </a:t>
            </a:r>
            <a:r>
              <a:rPr lang="en-US" sz="7200" dirty="0" err="1" smtClean="0">
                <a:latin typeface="+mn-lt"/>
              </a:rPr>
              <a:t>serverless</a:t>
            </a:r>
            <a:r>
              <a:rPr lang="en-US" sz="7200" dirty="0" smtClean="0">
                <a:latin typeface="+mn-lt"/>
              </a:rPr>
              <a:t> solutions. </a:t>
            </a:r>
            <a:endParaRPr lang="en-US" sz="7200"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56768812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390" y="2371090"/>
            <a:ext cx="7221220" cy="2115820"/>
          </a:xfrm>
        </p:spPr>
        <p:txBody>
          <a:bodyPr>
            <a:noAutofit/>
          </a:bodyPr>
          <a:lstStyle/>
          <a:p>
            <a:r>
              <a:rPr lang="en-US" sz="11500" b="1" dirty="0" smtClean="0">
                <a:latin typeface="+mn-lt"/>
              </a:rPr>
              <a:t>Questions?</a:t>
            </a:r>
            <a:endParaRPr lang="en-US" sz="11500" b="1"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02464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6" y="593320"/>
            <a:ext cx="4236395" cy="755362"/>
          </a:xfrm>
        </p:spPr>
        <p:txBody>
          <a:bodyPr>
            <a:normAutofit/>
          </a:bodyPr>
          <a:lstStyle/>
          <a:p>
            <a:r>
              <a:rPr lang="en-US" b="1" dirty="0" smtClean="0">
                <a:latin typeface="+mn-lt"/>
              </a:rPr>
              <a:t>AWS as VM farm</a:t>
            </a:r>
            <a:endParaRPr lang="en-US" b="1"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
        <p:nvSpPr>
          <p:cNvPr id="5" name="Rounded Rectangle 4"/>
          <p:cNvSpPr/>
          <p:nvPr/>
        </p:nvSpPr>
        <p:spPr>
          <a:xfrm>
            <a:off x="4377690" y="1869567"/>
            <a:ext cx="5817870" cy="4256910"/>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Helvetica Neue"/>
              <a:cs typeface="Helvetica Neue"/>
            </a:endParaRPr>
          </a:p>
        </p:txBody>
      </p:sp>
      <p:sp>
        <p:nvSpPr>
          <p:cNvPr id="23" name="Rounded Rectangle 22"/>
          <p:cNvSpPr/>
          <p:nvPr/>
        </p:nvSpPr>
        <p:spPr>
          <a:xfrm>
            <a:off x="4753743" y="2146362"/>
            <a:ext cx="2431551" cy="3703319"/>
          </a:xfrm>
          <a:prstGeom prst="roundRect">
            <a:avLst>
              <a:gd name="adj" fmla="val 9818"/>
            </a:avLst>
          </a:prstGeom>
          <a:noFill/>
          <a:ln w="19050">
            <a:solidFill>
              <a:schemeClr val="tx1"/>
            </a:solidFill>
            <a:prstDash val="lgDashDot"/>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Helvetica Neue"/>
              <a:cs typeface="Helvetica Neue"/>
            </a:endParaRPr>
          </a:p>
        </p:txBody>
      </p:sp>
      <p:sp>
        <p:nvSpPr>
          <p:cNvPr id="24" name="Rounded Rectangle 23"/>
          <p:cNvSpPr/>
          <p:nvPr/>
        </p:nvSpPr>
        <p:spPr>
          <a:xfrm>
            <a:off x="7483425" y="2146362"/>
            <a:ext cx="2431551" cy="3703319"/>
          </a:xfrm>
          <a:prstGeom prst="roundRect">
            <a:avLst>
              <a:gd name="adj" fmla="val 9818"/>
            </a:avLst>
          </a:prstGeom>
          <a:noFill/>
          <a:ln w="19050">
            <a:solidFill>
              <a:schemeClr val="tx1"/>
            </a:solidFill>
            <a:prstDash val="lgDashDot"/>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Helvetica Neue"/>
              <a:cs typeface="Helvetica Neue"/>
            </a:endParaRPr>
          </a:p>
        </p:txBody>
      </p:sp>
      <p:sp>
        <p:nvSpPr>
          <p:cNvPr id="29" name="TextBox 28"/>
          <p:cNvSpPr txBox="1"/>
          <p:nvPr/>
        </p:nvSpPr>
        <p:spPr>
          <a:xfrm>
            <a:off x="1300199" y="4549666"/>
            <a:ext cx="1926310" cy="276999"/>
          </a:xfrm>
          <a:prstGeom prst="rect">
            <a:avLst/>
          </a:prstGeom>
          <a:noFill/>
        </p:spPr>
        <p:txBody>
          <a:bodyPr wrap="square" rtlCol="0">
            <a:spAutoFit/>
          </a:bodyPr>
          <a:lstStyle/>
          <a:p>
            <a:pPr algn="ctr"/>
            <a:r>
              <a:rPr lang="en-US" sz="1200" b="1" dirty="0" smtClean="0">
                <a:latin typeface="Helvetica Neue"/>
                <a:cs typeface="Helvetica Neue"/>
              </a:rPr>
              <a:t>Elastic Load Balancing</a:t>
            </a:r>
            <a:endParaRPr lang="en-US" sz="1200" b="1" dirty="0">
              <a:latin typeface="Helvetica Neue"/>
              <a:cs typeface="Helvetica Neue"/>
            </a:endParaRP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880" y="3573727"/>
            <a:ext cx="724948" cy="869938"/>
          </a:xfrm>
          <a:prstGeom prst="rect">
            <a:avLst/>
          </a:prstGeom>
        </p:spPr>
      </p:pic>
      <p:cxnSp>
        <p:nvCxnSpPr>
          <p:cNvPr id="31" name="Straight Connector 30"/>
          <p:cNvCxnSpPr>
            <a:stCxn id="23" idx="1"/>
            <a:endCxn id="30" idx="3"/>
          </p:cNvCxnSpPr>
          <p:nvPr/>
        </p:nvCxnSpPr>
        <p:spPr>
          <a:xfrm flipH="1">
            <a:off x="2625828" y="3998022"/>
            <a:ext cx="2127915" cy="10674"/>
          </a:xfrm>
          <a:prstGeom prst="line">
            <a:avLst/>
          </a:prstGeom>
          <a:ln>
            <a:solidFill>
              <a:srgbClr val="414042"/>
            </a:solidFill>
          </a:ln>
          <a:effectLst/>
        </p:spPr>
        <p:style>
          <a:lnRef idx="2">
            <a:schemeClr val="accent1"/>
          </a:lnRef>
          <a:fillRef idx="0">
            <a:schemeClr val="accent1"/>
          </a:fillRef>
          <a:effectRef idx="1">
            <a:schemeClr val="accent1"/>
          </a:effectRef>
          <a:fontRef idx="minor">
            <a:schemeClr val="tx1"/>
          </a:fontRef>
        </p:style>
      </p:cxnSp>
      <p:sp>
        <p:nvSpPr>
          <p:cNvPr id="36" name="TextBox 31"/>
          <p:cNvSpPr txBox="1">
            <a:spLocks noChangeArrowheads="1"/>
          </p:cNvSpPr>
          <p:nvPr/>
        </p:nvSpPr>
        <p:spPr bwMode="auto">
          <a:xfrm>
            <a:off x="4957068" y="5582395"/>
            <a:ext cx="2024899" cy="246221"/>
          </a:xfrm>
          <a:prstGeom prst="rect">
            <a:avLst/>
          </a:prstGeom>
          <a:noFill/>
          <a:ln w="9525">
            <a:noFill/>
            <a:miter lim="800000"/>
            <a:headEnd/>
            <a:tailEnd/>
          </a:ln>
        </p:spPr>
        <p:txBody>
          <a:bodyPr>
            <a:spAutoFit/>
          </a:bodyPr>
          <a:lstStyle/>
          <a:p>
            <a:pPr algn="ctr"/>
            <a:r>
              <a:rPr lang="en-US" sz="1000" b="1" dirty="0" smtClean="0">
                <a:solidFill>
                  <a:srgbClr val="414042"/>
                </a:solidFill>
                <a:latin typeface="Helvetica Neue"/>
                <a:ea typeface="Verdana" pitchFamily="34" charset="0"/>
                <a:cs typeface="Helvetica Neue"/>
              </a:rPr>
              <a:t>Auto Scaling group</a:t>
            </a:r>
            <a:endParaRPr lang="en-US" sz="1000" b="1" dirty="0">
              <a:solidFill>
                <a:srgbClr val="414042"/>
              </a:solidFill>
              <a:latin typeface="Helvetica Neue"/>
              <a:ea typeface="Verdana" pitchFamily="34" charset="0"/>
              <a:cs typeface="Helvetica Neue"/>
            </a:endParaRPr>
          </a:p>
        </p:txBody>
      </p:sp>
      <p:sp>
        <p:nvSpPr>
          <p:cNvPr id="40" name="TextBox 31"/>
          <p:cNvSpPr txBox="1">
            <a:spLocks noChangeArrowheads="1"/>
          </p:cNvSpPr>
          <p:nvPr/>
        </p:nvSpPr>
        <p:spPr bwMode="auto">
          <a:xfrm>
            <a:off x="7686750" y="5573917"/>
            <a:ext cx="2024899" cy="246221"/>
          </a:xfrm>
          <a:prstGeom prst="rect">
            <a:avLst/>
          </a:prstGeom>
          <a:noFill/>
          <a:ln w="9525">
            <a:noFill/>
            <a:miter lim="800000"/>
            <a:headEnd/>
            <a:tailEnd/>
          </a:ln>
        </p:spPr>
        <p:txBody>
          <a:bodyPr>
            <a:spAutoFit/>
          </a:bodyPr>
          <a:lstStyle/>
          <a:p>
            <a:pPr algn="ctr"/>
            <a:r>
              <a:rPr lang="en-US" sz="1000" b="1" dirty="0" smtClean="0">
                <a:solidFill>
                  <a:srgbClr val="414042"/>
                </a:solidFill>
                <a:latin typeface="Helvetica Neue"/>
                <a:ea typeface="Verdana" pitchFamily="34" charset="0"/>
                <a:cs typeface="Helvetica Neue"/>
              </a:rPr>
              <a:t>Auto Scaling group</a:t>
            </a:r>
            <a:endParaRPr lang="en-US" sz="1000" b="1" dirty="0">
              <a:solidFill>
                <a:srgbClr val="414042"/>
              </a:solidFill>
              <a:latin typeface="Helvetica Neue"/>
              <a:ea typeface="Verdana" pitchFamily="34" charset="0"/>
              <a:cs typeface="Helvetica Neue"/>
            </a:endParaRPr>
          </a:p>
        </p:txBody>
      </p:sp>
      <p:sp>
        <p:nvSpPr>
          <p:cNvPr id="41" name="TextBox 32"/>
          <p:cNvSpPr txBox="1">
            <a:spLocks noChangeArrowheads="1"/>
          </p:cNvSpPr>
          <p:nvPr/>
        </p:nvSpPr>
        <p:spPr bwMode="auto">
          <a:xfrm>
            <a:off x="6149986" y="5888349"/>
            <a:ext cx="2273278" cy="246221"/>
          </a:xfrm>
          <a:prstGeom prst="rect">
            <a:avLst/>
          </a:prstGeom>
          <a:noFill/>
          <a:ln w="9525">
            <a:noFill/>
            <a:miter lim="800000"/>
            <a:headEnd/>
            <a:tailEnd/>
          </a:ln>
        </p:spPr>
        <p:txBody>
          <a:bodyPr anchor="ctr" anchorCtr="0">
            <a:spAutoFit/>
          </a:bodyPr>
          <a:lstStyle/>
          <a:p>
            <a:pPr algn="ctr"/>
            <a:r>
              <a:rPr lang="en-US" sz="1000" b="1" dirty="0">
                <a:solidFill>
                  <a:srgbClr val="F7981F"/>
                </a:solidFill>
                <a:latin typeface="Helvetica Neue"/>
                <a:ea typeface="Verdana" pitchFamily="34" charset="0"/>
                <a:cs typeface="Helvetica Neue"/>
              </a:rPr>
              <a:t>Availability </a:t>
            </a:r>
            <a:r>
              <a:rPr lang="en-US" sz="1000" b="1" dirty="0" smtClean="0">
                <a:solidFill>
                  <a:srgbClr val="F7981F"/>
                </a:solidFill>
                <a:latin typeface="Helvetica Neue"/>
                <a:ea typeface="Verdana" pitchFamily="34" charset="0"/>
                <a:cs typeface="Helvetica Neue"/>
              </a:rPr>
              <a:t>Zone #1</a:t>
            </a:r>
            <a:endParaRPr lang="en-US" sz="1000" b="1" dirty="0">
              <a:solidFill>
                <a:srgbClr val="F7981F"/>
              </a:solidFill>
              <a:latin typeface="Helvetica Neue"/>
              <a:ea typeface="Verdana" pitchFamily="34" charset="0"/>
              <a:cs typeface="Helvetica Neue"/>
            </a:endParaRPr>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308" y="3415548"/>
            <a:ext cx="850417" cy="897661"/>
          </a:xfrm>
          <a:prstGeom prst="rect">
            <a:avLst/>
          </a:prstGeom>
        </p:spPr>
      </p:pic>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3990" y="3411309"/>
            <a:ext cx="850417" cy="897661"/>
          </a:xfrm>
          <a:prstGeom prst="rect">
            <a:avLst/>
          </a:prstGeom>
        </p:spPr>
      </p:pic>
      <p:sp>
        <p:nvSpPr>
          <p:cNvPr id="45" name="TextBox 31"/>
          <p:cNvSpPr txBox="1">
            <a:spLocks noChangeArrowheads="1"/>
          </p:cNvSpPr>
          <p:nvPr/>
        </p:nvSpPr>
        <p:spPr bwMode="auto">
          <a:xfrm>
            <a:off x="4957494" y="4313005"/>
            <a:ext cx="2024899" cy="276999"/>
          </a:xfrm>
          <a:prstGeom prst="rect">
            <a:avLst/>
          </a:prstGeom>
          <a:noFill/>
          <a:ln w="9525">
            <a:noFill/>
            <a:miter lim="800000"/>
            <a:headEnd/>
            <a:tailEnd/>
          </a:ln>
        </p:spPr>
        <p:txBody>
          <a:bodyPr>
            <a:spAutoFit/>
          </a:bodyPr>
          <a:lstStyle/>
          <a:p>
            <a:pPr algn="ctr"/>
            <a:r>
              <a:rPr lang="en-US" sz="1200" b="1" dirty="0" smtClean="0">
                <a:solidFill>
                  <a:srgbClr val="414042"/>
                </a:solidFill>
                <a:latin typeface="Helvetica Neue"/>
                <a:ea typeface="Verdana" pitchFamily="34" charset="0"/>
                <a:cs typeface="Helvetica Neue"/>
              </a:rPr>
              <a:t>Application Servers</a:t>
            </a:r>
            <a:endParaRPr lang="en-US" sz="1200" b="1" dirty="0">
              <a:solidFill>
                <a:srgbClr val="414042"/>
              </a:solidFill>
              <a:latin typeface="Helvetica Neue"/>
              <a:ea typeface="Verdana" pitchFamily="34" charset="0"/>
              <a:cs typeface="Helvetica Neue"/>
            </a:endParaRPr>
          </a:p>
        </p:txBody>
      </p:sp>
      <p:sp>
        <p:nvSpPr>
          <p:cNvPr id="46" name="TextBox 31"/>
          <p:cNvSpPr txBox="1">
            <a:spLocks noChangeArrowheads="1"/>
          </p:cNvSpPr>
          <p:nvPr/>
        </p:nvSpPr>
        <p:spPr bwMode="auto">
          <a:xfrm>
            <a:off x="7686748" y="4313004"/>
            <a:ext cx="2024899" cy="276999"/>
          </a:xfrm>
          <a:prstGeom prst="rect">
            <a:avLst/>
          </a:prstGeom>
          <a:noFill/>
          <a:ln w="9525">
            <a:noFill/>
            <a:miter lim="800000"/>
            <a:headEnd/>
            <a:tailEnd/>
          </a:ln>
        </p:spPr>
        <p:txBody>
          <a:bodyPr>
            <a:spAutoFit/>
          </a:bodyPr>
          <a:lstStyle/>
          <a:p>
            <a:pPr algn="ctr"/>
            <a:r>
              <a:rPr lang="en-US" sz="1200" b="1" dirty="0" smtClean="0">
                <a:solidFill>
                  <a:srgbClr val="414042"/>
                </a:solidFill>
                <a:latin typeface="Helvetica Neue"/>
                <a:ea typeface="Verdana" pitchFamily="34" charset="0"/>
                <a:cs typeface="Helvetica Neue"/>
              </a:rPr>
              <a:t>Database Servers</a:t>
            </a:r>
            <a:endParaRPr lang="en-US" sz="1200" b="1" dirty="0">
              <a:solidFill>
                <a:srgbClr val="414042"/>
              </a:solidFill>
              <a:latin typeface="Helvetica Neue"/>
              <a:ea typeface="Verdana" pitchFamily="34" charset="0"/>
              <a:cs typeface="Helvetica Neue"/>
            </a:endParaRPr>
          </a:p>
        </p:txBody>
      </p:sp>
    </p:spTree>
    <p:extLst>
      <p:ext uri="{BB962C8B-B14F-4D97-AF65-F5344CB8AC3E}">
        <p14:creationId xmlns:p14="http://schemas.microsoft.com/office/powerpoint/2010/main" val="526356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706" y="280564"/>
            <a:ext cx="10515600" cy="1325563"/>
          </a:xfrm>
        </p:spPr>
        <p:txBody>
          <a:bodyPr/>
          <a:lstStyle/>
          <a:p>
            <a:r>
              <a:rPr lang="en-US" b="1" dirty="0" smtClean="0">
                <a:latin typeface="+mn-lt"/>
              </a:rPr>
              <a:t>VMs with AWS Hosted Services</a:t>
            </a:r>
            <a:endParaRPr lang="en-US" b="1"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grpSp>
        <p:nvGrpSpPr>
          <p:cNvPr id="40" name="Group 39"/>
          <p:cNvGrpSpPr/>
          <p:nvPr/>
        </p:nvGrpSpPr>
        <p:grpSpPr>
          <a:xfrm>
            <a:off x="3263377" y="2443376"/>
            <a:ext cx="2225323" cy="2498385"/>
            <a:chOff x="463550" y="760413"/>
            <a:chExt cx="1709738" cy="1737602"/>
          </a:xfrm>
        </p:grpSpPr>
        <p:sp>
          <p:nvSpPr>
            <p:cNvPr id="41" name="Rounded Rectangle 40"/>
            <p:cNvSpPr/>
            <p:nvPr/>
          </p:nvSpPr>
          <p:spPr>
            <a:xfrm>
              <a:off x="463550" y="760413"/>
              <a:ext cx="1709738" cy="1733550"/>
            </a:xfrm>
            <a:prstGeom prst="roundRect">
              <a:avLst>
                <a:gd name="adj" fmla="val 9818"/>
              </a:avLst>
            </a:prstGeom>
            <a:noFill/>
            <a:ln w="19050">
              <a:solidFill>
                <a:schemeClr val="tx1"/>
              </a:solidFill>
              <a:prstDash val="lgDashDot"/>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tx1"/>
                </a:solidFill>
                <a:latin typeface="Helvetica Neue"/>
                <a:cs typeface="Helvetica Neue"/>
              </a:endParaRPr>
            </a:p>
          </p:txBody>
        </p:sp>
        <p:sp>
          <p:nvSpPr>
            <p:cNvPr id="42" name="TextBox 31"/>
            <p:cNvSpPr txBox="1">
              <a:spLocks noChangeArrowheads="1"/>
            </p:cNvSpPr>
            <p:nvPr/>
          </p:nvSpPr>
          <p:spPr bwMode="auto">
            <a:xfrm>
              <a:off x="546100" y="2251075"/>
              <a:ext cx="1555750" cy="246940"/>
            </a:xfrm>
            <a:prstGeom prst="rect">
              <a:avLst/>
            </a:prstGeom>
            <a:noFill/>
            <a:ln w="9525">
              <a:noFill/>
              <a:miter lim="800000"/>
              <a:headEnd/>
              <a:tailEnd/>
            </a:ln>
          </p:spPr>
          <p:txBody>
            <a:bodyPr>
              <a:spAutoFit/>
            </a:bodyPr>
            <a:lstStyle/>
            <a:p>
              <a:pPr algn="ctr"/>
              <a:r>
                <a:rPr lang="en-US" sz="700" b="1" dirty="0" smtClean="0">
                  <a:solidFill>
                    <a:srgbClr val="414042"/>
                  </a:solidFill>
                  <a:latin typeface="Helvetica Neue"/>
                  <a:ea typeface="Verdana" pitchFamily="34" charset="0"/>
                  <a:cs typeface="Helvetica Neue"/>
                </a:rPr>
                <a:t>Auto Scaling group</a:t>
              </a:r>
              <a:endParaRPr lang="en-US" sz="700" b="1" dirty="0">
                <a:solidFill>
                  <a:srgbClr val="414042"/>
                </a:solidFill>
                <a:latin typeface="Helvetica Neue"/>
                <a:ea typeface="Verdana" pitchFamily="34" charset="0"/>
                <a:cs typeface="Helvetica Neue"/>
              </a:endParaRPr>
            </a:p>
          </p:txBody>
        </p:sp>
      </p:grpSp>
      <p:grpSp>
        <p:nvGrpSpPr>
          <p:cNvPr id="43" name="Group 42"/>
          <p:cNvGrpSpPr/>
          <p:nvPr/>
        </p:nvGrpSpPr>
        <p:grpSpPr>
          <a:xfrm>
            <a:off x="3136377" y="2331718"/>
            <a:ext cx="3483650" cy="3657602"/>
            <a:chOff x="2549525" y="760413"/>
            <a:chExt cx="1689100" cy="1733550"/>
          </a:xfrm>
        </p:grpSpPr>
        <p:sp>
          <p:nvSpPr>
            <p:cNvPr id="44" name="Rounded Rectangle 43"/>
            <p:cNvSpPr/>
            <p:nvPr/>
          </p:nvSpPr>
          <p:spPr>
            <a:xfrm>
              <a:off x="2549525" y="760413"/>
              <a:ext cx="1689100" cy="1733550"/>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tx1"/>
                </a:solidFill>
                <a:latin typeface="Helvetica Neue"/>
                <a:cs typeface="Helvetica Neue"/>
              </a:endParaRPr>
            </a:p>
          </p:txBody>
        </p:sp>
        <p:sp>
          <p:nvSpPr>
            <p:cNvPr id="45" name="TextBox 32"/>
            <p:cNvSpPr txBox="1">
              <a:spLocks noChangeArrowheads="1"/>
            </p:cNvSpPr>
            <p:nvPr/>
          </p:nvSpPr>
          <p:spPr bwMode="auto">
            <a:xfrm>
              <a:off x="2605191" y="2351726"/>
              <a:ext cx="1557338" cy="121971"/>
            </a:xfrm>
            <a:prstGeom prst="rect">
              <a:avLst/>
            </a:prstGeom>
            <a:noFill/>
            <a:ln w="9525">
              <a:noFill/>
              <a:miter lim="800000"/>
              <a:headEnd/>
              <a:tailEnd/>
            </a:ln>
          </p:spPr>
          <p:txBody>
            <a:bodyPr anchor="ctr" anchorCtr="0">
              <a:spAutoFit/>
            </a:bodyPr>
            <a:lstStyle/>
            <a:p>
              <a:pPr algn="ctr"/>
              <a:r>
                <a:rPr lang="en-US" sz="700" b="1" dirty="0">
                  <a:solidFill>
                    <a:srgbClr val="F7981F"/>
                  </a:solidFill>
                  <a:latin typeface="Helvetica Neue"/>
                  <a:ea typeface="Verdana" pitchFamily="34" charset="0"/>
                  <a:cs typeface="Helvetica Neue"/>
                </a:rPr>
                <a:t>Availability </a:t>
              </a:r>
              <a:r>
                <a:rPr lang="en-US" sz="700" b="1" dirty="0" smtClean="0">
                  <a:solidFill>
                    <a:srgbClr val="F7981F"/>
                  </a:solidFill>
                  <a:latin typeface="Helvetica Neue"/>
                  <a:ea typeface="Verdana" pitchFamily="34" charset="0"/>
                  <a:cs typeface="Helvetica Neue"/>
                </a:rPr>
                <a:t>Zone #1</a:t>
              </a:r>
              <a:endParaRPr lang="en-US" sz="700" b="1" dirty="0">
                <a:solidFill>
                  <a:srgbClr val="F7981F"/>
                </a:solidFill>
                <a:latin typeface="Helvetica Neue"/>
                <a:ea typeface="Verdana" pitchFamily="34" charset="0"/>
                <a:cs typeface="Helvetica Neue"/>
              </a:endParaRPr>
            </a:p>
          </p:txBody>
        </p:sp>
      </p:grpSp>
      <p:cxnSp>
        <p:nvCxnSpPr>
          <p:cNvPr id="46" name="Straight Connector 45"/>
          <p:cNvCxnSpPr/>
          <p:nvPr/>
        </p:nvCxnSpPr>
        <p:spPr>
          <a:xfrm flipH="1">
            <a:off x="2083024" y="3065370"/>
            <a:ext cx="1180354" cy="0"/>
          </a:xfrm>
          <a:prstGeom prst="line">
            <a:avLst/>
          </a:prstGeom>
          <a:ln>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2030385" y="2721243"/>
            <a:ext cx="1365" cy="270693"/>
          </a:xfrm>
          <a:prstGeom prst="line">
            <a:avLst/>
          </a:prstGeom>
          <a:ln>
            <a:solidFill>
              <a:srgbClr val="414042"/>
            </a:solidFill>
          </a:ln>
          <a:effectLst/>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164" y="2718461"/>
            <a:ext cx="551151" cy="571564"/>
          </a:xfrm>
          <a:prstGeom prst="rect">
            <a:avLst/>
          </a:prstGeom>
        </p:spPr>
      </p:pic>
      <p:grpSp>
        <p:nvGrpSpPr>
          <p:cNvPr id="55" name="Group 54"/>
          <p:cNvGrpSpPr/>
          <p:nvPr/>
        </p:nvGrpSpPr>
        <p:grpSpPr>
          <a:xfrm>
            <a:off x="3440116" y="2561574"/>
            <a:ext cx="977909" cy="1033917"/>
            <a:chOff x="6743700" y="760413"/>
            <a:chExt cx="1752600" cy="1777745"/>
          </a:xfrm>
        </p:grpSpPr>
        <p:grpSp>
          <p:nvGrpSpPr>
            <p:cNvPr id="56" name="Group 55"/>
            <p:cNvGrpSpPr>
              <a:grpSpLocks/>
            </p:cNvGrpSpPr>
            <p:nvPr/>
          </p:nvGrpSpPr>
          <p:grpSpPr bwMode="auto">
            <a:xfrm>
              <a:off x="6743700" y="760413"/>
              <a:ext cx="1752600" cy="1733550"/>
              <a:chOff x="545458" y="4783771"/>
              <a:chExt cx="2293787" cy="1733798"/>
            </a:xfrm>
          </p:grpSpPr>
          <p:sp>
            <p:nvSpPr>
              <p:cNvPr id="58" name="Rounded Rectangle 57"/>
              <p:cNvSpPr/>
              <p:nvPr/>
            </p:nvSpPr>
            <p:spPr>
              <a:xfrm>
                <a:off x="545458" y="4783771"/>
                <a:ext cx="2293787" cy="1733798"/>
              </a:xfrm>
              <a:prstGeom prst="roundRect">
                <a:avLst>
                  <a:gd name="adj" fmla="val 9818"/>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tx1"/>
                  </a:solidFill>
                  <a:latin typeface="Arial"/>
                  <a:cs typeface="Arial"/>
                </a:endParaRPr>
              </a:p>
            </p:txBody>
          </p:sp>
          <p:sp>
            <p:nvSpPr>
              <p:cNvPr id="59" name="Rounded Rectangle 58"/>
              <p:cNvSpPr/>
              <p:nvPr/>
            </p:nvSpPr>
            <p:spPr>
              <a:xfrm>
                <a:off x="545458" y="4783771"/>
                <a:ext cx="2293787" cy="1733798"/>
              </a:xfrm>
              <a:prstGeom prst="roundRect">
                <a:avLst>
                  <a:gd name="adj" fmla="val 9818"/>
                </a:avLst>
              </a:prstGeom>
              <a:noFill/>
              <a:ln w="19050">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tx1"/>
                  </a:solidFill>
                  <a:latin typeface="Arial"/>
                  <a:cs typeface="Arial"/>
                </a:endParaRPr>
              </a:p>
            </p:txBody>
          </p:sp>
        </p:grpSp>
        <p:sp>
          <p:nvSpPr>
            <p:cNvPr id="57" name="TextBox 34"/>
            <p:cNvSpPr txBox="1">
              <a:spLocks noChangeArrowheads="1"/>
            </p:cNvSpPr>
            <p:nvPr/>
          </p:nvSpPr>
          <p:spPr bwMode="auto">
            <a:xfrm>
              <a:off x="6851651" y="2194178"/>
              <a:ext cx="1555749" cy="343980"/>
            </a:xfrm>
            <a:prstGeom prst="rect">
              <a:avLst/>
            </a:prstGeom>
            <a:noFill/>
            <a:ln w="9525">
              <a:noFill/>
              <a:miter lim="800000"/>
              <a:headEnd/>
              <a:tailEnd/>
            </a:ln>
          </p:spPr>
          <p:txBody>
            <a:bodyPr anchor="ctr" anchorCtr="0">
              <a:spAutoFit/>
            </a:bodyPr>
            <a:lstStyle/>
            <a:p>
              <a:pPr algn="ctr"/>
              <a:r>
                <a:rPr lang="en-US" sz="700" b="1" dirty="0" smtClean="0">
                  <a:solidFill>
                    <a:srgbClr val="414042"/>
                  </a:solidFill>
                  <a:latin typeface="Arial"/>
                  <a:ea typeface="Verdana" pitchFamily="34" charset="0"/>
                  <a:cs typeface="Arial"/>
                </a:rPr>
                <a:t>security group</a:t>
              </a:r>
              <a:endParaRPr lang="en-US" sz="700" b="1" dirty="0">
                <a:solidFill>
                  <a:srgbClr val="414042"/>
                </a:solidFill>
                <a:latin typeface="Arial"/>
                <a:ea typeface="Verdana" pitchFamily="34" charset="0"/>
                <a:cs typeface="Arial"/>
              </a:endParaRPr>
            </a:p>
          </p:txBody>
        </p:sp>
      </p:grpSp>
      <p:sp>
        <p:nvSpPr>
          <p:cNvPr id="60" name="TextBox 59"/>
          <p:cNvSpPr txBox="1"/>
          <p:nvPr/>
        </p:nvSpPr>
        <p:spPr>
          <a:xfrm>
            <a:off x="4576472" y="2881576"/>
            <a:ext cx="772969" cy="215444"/>
          </a:xfrm>
          <a:prstGeom prst="rect">
            <a:avLst/>
          </a:prstGeom>
          <a:noFill/>
        </p:spPr>
        <p:txBody>
          <a:bodyPr wrap="none" rtlCol="0">
            <a:spAutoFit/>
          </a:bodyPr>
          <a:lstStyle/>
          <a:p>
            <a:pPr algn="ctr"/>
            <a:r>
              <a:rPr lang="en-US" sz="800" b="1" dirty="0" smtClean="0">
                <a:latin typeface="Helvetica Neue"/>
                <a:cs typeface="Helvetica Neue"/>
              </a:rPr>
              <a:t>root volume</a:t>
            </a:r>
            <a:endParaRPr lang="en-US" sz="800" b="1" dirty="0">
              <a:latin typeface="Helvetica Neue"/>
              <a:cs typeface="Helvetica Neue"/>
            </a:endParaRPr>
          </a:p>
        </p:txBody>
      </p:sp>
      <p:sp>
        <p:nvSpPr>
          <p:cNvPr id="61" name="TextBox 60"/>
          <p:cNvSpPr txBox="1"/>
          <p:nvPr/>
        </p:nvSpPr>
        <p:spPr>
          <a:xfrm>
            <a:off x="4563905" y="3488646"/>
            <a:ext cx="813043" cy="215444"/>
          </a:xfrm>
          <a:prstGeom prst="rect">
            <a:avLst/>
          </a:prstGeom>
          <a:noFill/>
        </p:spPr>
        <p:txBody>
          <a:bodyPr wrap="none" rtlCol="0">
            <a:spAutoFit/>
          </a:bodyPr>
          <a:lstStyle/>
          <a:p>
            <a:pPr algn="ctr"/>
            <a:r>
              <a:rPr lang="en-US" sz="800" b="1" dirty="0" smtClean="0">
                <a:latin typeface="Helvetica Neue"/>
                <a:cs typeface="Helvetica Neue"/>
              </a:rPr>
              <a:t>data volume</a:t>
            </a:r>
            <a:endParaRPr lang="en-US" sz="800" b="1" dirty="0">
              <a:latin typeface="Helvetica Neue"/>
              <a:cs typeface="Helvetica Neue"/>
            </a:endParaRPr>
          </a:p>
        </p:txBody>
      </p:sp>
      <p:sp>
        <p:nvSpPr>
          <p:cNvPr id="62" name="TextBox 61"/>
          <p:cNvSpPr txBox="1"/>
          <p:nvPr/>
        </p:nvSpPr>
        <p:spPr>
          <a:xfrm>
            <a:off x="1532239" y="3336063"/>
            <a:ext cx="999021" cy="338554"/>
          </a:xfrm>
          <a:prstGeom prst="rect">
            <a:avLst/>
          </a:prstGeom>
          <a:noFill/>
        </p:spPr>
        <p:txBody>
          <a:bodyPr wrap="square" rtlCol="0">
            <a:spAutoFit/>
          </a:bodyPr>
          <a:lstStyle/>
          <a:p>
            <a:pPr algn="ctr"/>
            <a:r>
              <a:rPr lang="en-US" sz="800" b="1" dirty="0" smtClean="0">
                <a:latin typeface="Helvetica Neue"/>
                <a:cs typeface="Helvetica Neue"/>
              </a:rPr>
              <a:t>Elastic Load Balancing</a:t>
            </a:r>
            <a:endParaRPr lang="en-US" sz="800" b="1" dirty="0">
              <a:latin typeface="Helvetica Neue"/>
              <a:cs typeface="Helvetica Neue"/>
            </a:endParaRPr>
          </a:p>
        </p:txBody>
      </p:sp>
      <p:cxnSp>
        <p:nvCxnSpPr>
          <p:cNvPr id="63" name="Straight Connector 62"/>
          <p:cNvCxnSpPr/>
          <p:nvPr/>
        </p:nvCxnSpPr>
        <p:spPr>
          <a:xfrm flipH="1" flipV="1">
            <a:off x="5230955" y="3097020"/>
            <a:ext cx="3191954" cy="5551"/>
          </a:xfrm>
          <a:prstGeom prst="line">
            <a:avLst/>
          </a:prstGeom>
          <a:ln>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7728142" y="3288990"/>
            <a:ext cx="687295" cy="2073"/>
          </a:xfrm>
          <a:prstGeom prst="line">
            <a:avLst/>
          </a:prstGeom>
          <a:ln>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5230955" y="3259492"/>
            <a:ext cx="2052152" cy="22932"/>
          </a:xfrm>
          <a:prstGeom prst="line">
            <a:avLst/>
          </a:prstGeom>
          <a:ln>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71" idx="2"/>
          </p:cNvCxnSpPr>
          <p:nvPr/>
        </p:nvCxnSpPr>
        <p:spPr>
          <a:xfrm>
            <a:off x="8753012" y="1725121"/>
            <a:ext cx="0" cy="132035"/>
          </a:xfrm>
          <a:prstGeom prst="line">
            <a:avLst/>
          </a:prstGeom>
          <a:ln>
            <a:solidFill>
              <a:srgbClr val="414042"/>
            </a:solidFill>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8368935" y="3456425"/>
            <a:ext cx="768159" cy="338554"/>
          </a:xfrm>
          <a:prstGeom prst="rect">
            <a:avLst/>
          </a:prstGeom>
          <a:noFill/>
        </p:spPr>
        <p:txBody>
          <a:bodyPr wrap="none" rtlCol="0">
            <a:spAutoFit/>
          </a:bodyPr>
          <a:lstStyle/>
          <a:p>
            <a:pPr algn="ctr"/>
            <a:r>
              <a:rPr lang="en-US" sz="800" b="1" dirty="0" smtClean="0">
                <a:latin typeface="Helvetica Neue"/>
                <a:cs typeface="Helvetica Neue"/>
              </a:rPr>
              <a:t>Amazon S3 </a:t>
            </a:r>
            <a:br>
              <a:rPr lang="en-US" sz="800" b="1" dirty="0" smtClean="0">
                <a:latin typeface="Helvetica Neue"/>
                <a:cs typeface="Helvetica Neue"/>
              </a:rPr>
            </a:br>
            <a:r>
              <a:rPr lang="en-US" sz="800" b="1" dirty="0" smtClean="0">
                <a:latin typeface="Helvetica Neue"/>
                <a:cs typeface="Helvetica Neue"/>
              </a:rPr>
              <a:t>bucket</a:t>
            </a:r>
            <a:endParaRPr lang="en-US" sz="800" b="1" dirty="0">
              <a:latin typeface="Helvetica Neue"/>
              <a:cs typeface="Helvetica Neue"/>
            </a:endParaRPr>
          </a:p>
        </p:txBody>
      </p:sp>
      <p:sp>
        <p:nvSpPr>
          <p:cNvPr id="68" name="TextBox 67"/>
          <p:cNvSpPr txBox="1"/>
          <p:nvPr/>
        </p:nvSpPr>
        <p:spPr>
          <a:xfrm>
            <a:off x="7327917" y="2832183"/>
            <a:ext cx="396262" cy="215444"/>
          </a:xfrm>
          <a:prstGeom prst="rect">
            <a:avLst/>
          </a:prstGeom>
          <a:noFill/>
        </p:spPr>
        <p:txBody>
          <a:bodyPr wrap="none" rtlCol="0">
            <a:spAutoFit/>
          </a:bodyPr>
          <a:lstStyle/>
          <a:p>
            <a:pPr algn="ctr"/>
            <a:r>
              <a:rPr lang="en-US" sz="800" b="1" dirty="0" smtClean="0">
                <a:latin typeface="Helvetica Neue"/>
                <a:cs typeface="Helvetica Neue"/>
              </a:rPr>
              <a:t>logs</a:t>
            </a:r>
            <a:endParaRPr lang="en-US" sz="800" b="1" dirty="0">
              <a:latin typeface="Helvetica Neue"/>
              <a:cs typeface="Helvetica Neue"/>
            </a:endParaRPr>
          </a:p>
        </p:txBody>
      </p:sp>
      <p:sp>
        <p:nvSpPr>
          <p:cNvPr id="69" name="TextBox 68"/>
          <p:cNvSpPr txBox="1"/>
          <p:nvPr/>
        </p:nvSpPr>
        <p:spPr>
          <a:xfrm>
            <a:off x="5753173" y="3442865"/>
            <a:ext cx="855000" cy="338554"/>
          </a:xfrm>
          <a:prstGeom prst="rect">
            <a:avLst/>
          </a:prstGeom>
          <a:noFill/>
        </p:spPr>
        <p:txBody>
          <a:bodyPr wrap="square" rtlCol="0">
            <a:spAutoFit/>
          </a:bodyPr>
          <a:lstStyle/>
          <a:p>
            <a:pPr algn="ctr"/>
            <a:r>
              <a:rPr lang="en-US" sz="800" b="1" dirty="0" smtClean="0">
                <a:latin typeface="Helvetica Neue"/>
                <a:cs typeface="Helvetica Neue"/>
              </a:rPr>
              <a:t>Amazon EBS </a:t>
            </a:r>
            <a:br>
              <a:rPr lang="en-US" sz="800" b="1" dirty="0" smtClean="0">
                <a:latin typeface="Helvetica Neue"/>
                <a:cs typeface="Helvetica Neue"/>
              </a:rPr>
            </a:br>
            <a:r>
              <a:rPr lang="en-US" sz="800" b="1" dirty="0" smtClean="0">
                <a:latin typeface="Helvetica Neue"/>
                <a:cs typeface="Helvetica Neue"/>
              </a:rPr>
              <a:t>snapshot</a:t>
            </a:r>
            <a:endParaRPr lang="en-US" sz="800" b="1" dirty="0">
              <a:latin typeface="Helvetica Neue"/>
              <a:cs typeface="Helvetica Neue"/>
            </a:endParaRPr>
          </a:p>
        </p:txBody>
      </p:sp>
      <p:sp>
        <p:nvSpPr>
          <p:cNvPr id="70" name="TextBox 69"/>
          <p:cNvSpPr txBox="1"/>
          <p:nvPr/>
        </p:nvSpPr>
        <p:spPr>
          <a:xfrm>
            <a:off x="8209060" y="2431248"/>
            <a:ext cx="1087906" cy="338554"/>
          </a:xfrm>
          <a:prstGeom prst="rect">
            <a:avLst/>
          </a:prstGeom>
          <a:noFill/>
        </p:spPr>
        <p:txBody>
          <a:bodyPr wrap="square" rtlCol="0">
            <a:spAutoFit/>
          </a:bodyPr>
          <a:lstStyle/>
          <a:p>
            <a:pPr algn="ctr"/>
            <a:r>
              <a:rPr lang="en-US" sz="800" b="1" dirty="0" smtClean="0">
                <a:latin typeface="Helvetica Neue"/>
                <a:cs typeface="Helvetica Neue"/>
              </a:rPr>
              <a:t>CloudFront</a:t>
            </a:r>
          </a:p>
          <a:p>
            <a:pPr algn="ctr"/>
            <a:r>
              <a:rPr lang="en-US" sz="800" b="1" dirty="0" smtClean="0">
                <a:latin typeface="Helvetica Neue"/>
                <a:cs typeface="Helvetica Neue"/>
              </a:rPr>
              <a:t>distribution</a:t>
            </a:r>
            <a:endParaRPr lang="en-US" sz="800" b="1" dirty="0">
              <a:latin typeface="Helvetica Neue"/>
              <a:cs typeface="Helvetica Neue"/>
            </a:endParaRPr>
          </a:p>
        </p:txBody>
      </p:sp>
      <p:cxnSp>
        <p:nvCxnSpPr>
          <p:cNvPr id="71" name="Straight Connector 70"/>
          <p:cNvCxnSpPr/>
          <p:nvPr/>
        </p:nvCxnSpPr>
        <p:spPr>
          <a:xfrm flipH="1">
            <a:off x="8753012" y="2769802"/>
            <a:ext cx="1" cy="119154"/>
          </a:xfrm>
          <a:prstGeom prst="line">
            <a:avLst/>
          </a:prstGeom>
          <a:ln>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2031750" y="1678306"/>
            <a:ext cx="475" cy="704383"/>
          </a:xfrm>
          <a:prstGeom prst="line">
            <a:avLst/>
          </a:prstGeom>
          <a:ln>
            <a:solidFill>
              <a:srgbClr val="414042"/>
            </a:solidFill>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3524884" y="3284410"/>
            <a:ext cx="838691" cy="215444"/>
          </a:xfrm>
          <a:prstGeom prst="rect">
            <a:avLst/>
          </a:prstGeom>
          <a:noFill/>
        </p:spPr>
        <p:txBody>
          <a:bodyPr wrap="none" rtlCol="0">
            <a:spAutoFit/>
          </a:bodyPr>
          <a:lstStyle/>
          <a:p>
            <a:pPr algn="ctr"/>
            <a:r>
              <a:rPr lang="en-US" sz="800" b="1" dirty="0" smtClean="0">
                <a:latin typeface="Helvetica Neue"/>
                <a:cs typeface="Helvetica Neue"/>
              </a:rPr>
              <a:t>EC2 instance</a:t>
            </a:r>
            <a:endParaRPr lang="en-US" sz="800" b="1" dirty="0">
              <a:latin typeface="Helvetica Neue"/>
              <a:cs typeface="Helvetica Neue"/>
            </a:endParaRPr>
          </a:p>
        </p:txBody>
      </p:sp>
      <p:sp>
        <p:nvSpPr>
          <p:cNvPr id="74" name="TextBox 73"/>
          <p:cNvSpPr txBox="1"/>
          <p:nvPr/>
        </p:nvSpPr>
        <p:spPr>
          <a:xfrm>
            <a:off x="3650367" y="2867925"/>
            <a:ext cx="575799" cy="338554"/>
          </a:xfrm>
          <a:prstGeom prst="rect">
            <a:avLst/>
          </a:prstGeom>
          <a:noFill/>
        </p:spPr>
        <p:txBody>
          <a:bodyPr wrap="none" rtlCol="0">
            <a:spAutoFit/>
          </a:bodyPr>
          <a:lstStyle/>
          <a:p>
            <a:pPr algn="ctr"/>
            <a:r>
              <a:rPr lang="en-US" sz="800" dirty="0" smtClean="0">
                <a:solidFill>
                  <a:schemeClr val="bg1"/>
                </a:solidFill>
                <a:latin typeface="Helvetica Neue"/>
                <a:cs typeface="Helvetica Neue"/>
              </a:rPr>
              <a:t>web app</a:t>
            </a:r>
          </a:p>
          <a:p>
            <a:pPr algn="ctr"/>
            <a:r>
              <a:rPr lang="en-US" sz="800" dirty="0" smtClean="0">
                <a:solidFill>
                  <a:schemeClr val="bg1"/>
                </a:solidFill>
                <a:latin typeface="Helvetica Neue"/>
                <a:cs typeface="Helvetica Neue"/>
              </a:rPr>
              <a:t>server</a:t>
            </a:r>
            <a:endParaRPr lang="en-US" sz="800" dirty="0">
              <a:solidFill>
                <a:schemeClr val="bg1"/>
              </a:solidFill>
              <a:latin typeface="Helvetica Neue"/>
              <a:cs typeface="Helvetica Neue"/>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631" y="2795093"/>
            <a:ext cx="433410" cy="520092"/>
          </a:xfrm>
          <a:prstGeom prst="rect">
            <a:avLst/>
          </a:prstGeom>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1313" y="1882512"/>
            <a:ext cx="504920" cy="521208"/>
          </a:xfrm>
          <a:prstGeom prst="rect">
            <a:avLst/>
          </a:prstGeom>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6435" y="1771444"/>
            <a:ext cx="450376" cy="540452"/>
          </a:xfrm>
          <a:prstGeom prst="rect">
            <a:avLst/>
          </a:prstGeom>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8568" y="2951209"/>
            <a:ext cx="468336" cy="485682"/>
          </a:xfrm>
          <a:prstGeom prst="rect">
            <a:avLst/>
          </a:prstGeom>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3690" y="3085699"/>
            <a:ext cx="306546" cy="427888"/>
          </a:xfrm>
          <a:prstGeom prst="rect">
            <a:avLst/>
          </a:prstGeom>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0342" y="3120147"/>
            <a:ext cx="315296" cy="385362"/>
          </a:xfrm>
          <a:prstGeom prst="rect">
            <a:avLst/>
          </a:prstGeom>
        </p:spPr>
      </p:pic>
      <p:pic>
        <p:nvPicPr>
          <p:cNvPr id="81" name="Picture 8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3690" y="2488052"/>
            <a:ext cx="306546" cy="427888"/>
          </a:xfrm>
          <a:prstGeom prst="rect">
            <a:avLst/>
          </a:prstGeom>
        </p:spPr>
      </p:pic>
      <p:sp>
        <p:nvSpPr>
          <p:cNvPr id="82" name="TextBox 81"/>
          <p:cNvSpPr txBox="1"/>
          <p:nvPr/>
        </p:nvSpPr>
        <p:spPr>
          <a:xfrm>
            <a:off x="1532239" y="2382689"/>
            <a:ext cx="999021" cy="338554"/>
          </a:xfrm>
          <a:prstGeom prst="rect">
            <a:avLst/>
          </a:prstGeom>
          <a:noFill/>
        </p:spPr>
        <p:txBody>
          <a:bodyPr wrap="square" rtlCol="0">
            <a:spAutoFit/>
          </a:bodyPr>
          <a:lstStyle/>
          <a:p>
            <a:pPr algn="ctr"/>
            <a:r>
              <a:rPr lang="en-US" sz="800" b="1" dirty="0" smtClean="0">
                <a:latin typeface="Helvetica Neue"/>
                <a:cs typeface="Helvetica Neue"/>
              </a:rPr>
              <a:t>Amazon </a:t>
            </a:r>
            <a:br>
              <a:rPr lang="en-US" sz="800" b="1" dirty="0" smtClean="0">
                <a:latin typeface="Helvetica Neue"/>
                <a:cs typeface="Helvetica Neue"/>
              </a:rPr>
            </a:br>
            <a:r>
              <a:rPr lang="en-US" sz="800" b="1" dirty="0" smtClean="0">
                <a:latin typeface="Helvetica Neue"/>
                <a:cs typeface="Helvetica Neue"/>
              </a:rPr>
              <a:t>Route 53</a:t>
            </a:r>
            <a:endParaRPr lang="en-US" sz="800" b="1" dirty="0">
              <a:latin typeface="Helvetica Neue"/>
              <a:cs typeface="Helvetica Neue"/>
            </a:endParaRPr>
          </a:p>
        </p:txBody>
      </p:sp>
      <p:pic>
        <p:nvPicPr>
          <p:cNvPr id="83" name="Picture 8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0506" y="4785877"/>
            <a:ext cx="430324" cy="497562"/>
          </a:xfrm>
          <a:prstGeom prst="rect">
            <a:avLst/>
          </a:prstGeom>
        </p:spPr>
      </p:pic>
      <p:sp>
        <p:nvSpPr>
          <p:cNvPr id="84" name="TextBox 83"/>
          <p:cNvSpPr txBox="1"/>
          <p:nvPr/>
        </p:nvSpPr>
        <p:spPr>
          <a:xfrm>
            <a:off x="5678917" y="5283079"/>
            <a:ext cx="823627" cy="136638"/>
          </a:xfrm>
          <a:prstGeom prst="rect">
            <a:avLst/>
          </a:prstGeom>
          <a:noFill/>
        </p:spPr>
        <p:txBody>
          <a:bodyPr wrap="square" lIns="0" tIns="0" rIns="0" bIns="0" rtlCol="0" anchor="t">
            <a:noAutofit/>
          </a:bodyPr>
          <a:lstStyle/>
          <a:p>
            <a:pPr algn="ctr"/>
            <a:r>
              <a:rPr lang="en-US" sz="1000" b="1" dirty="0" smtClean="0"/>
              <a:t>Amazon</a:t>
            </a:r>
            <a:br>
              <a:rPr lang="en-US" sz="1000" b="1" dirty="0" smtClean="0"/>
            </a:br>
            <a:r>
              <a:rPr lang="en-US" sz="1000" b="1" dirty="0" smtClean="0"/>
              <a:t>RDS</a:t>
            </a:r>
            <a:endParaRPr lang="en-US" b="1" dirty="0"/>
          </a:p>
        </p:txBody>
      </p:sp>
      <p:sp>
        <p:nvSpPr>
          <p:cNvPr id="92" name="Rounded Rectangle 91"/>
          <p:cNvSpPr/>
          <p:nvPr/>
        </p:nvSpPr>
        <p:spPr>
          <a:xfrm>
            <a:off x="5596144" y="4753195"/>
            <a:ext cx="959048" cy="1013613"/>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Helvetica Neue"/>
              <a:cs typeface="Helvetica Neue"/>
            </a:endParaRPr>
          </a:p>
        </p:txBody>
      </p:sp>
      <p:sp>
        <p:nvSpPr>
          <p:cNvPr id="93" name="TextBox 37"/>
          <p:cNvSpPr txBox="1">
            <a:spLocks noChangeArrowheads="1"/>
          </p:cNvSpPr>
          <p:nvPr/>
        </p:nvSpPr>
        <p:spPr bwMode="auto">
          <a:xfrm>
            <a:off x="5678917" y="5621256"/>
            <a:ext cx="851329" cy="230832"/>
          </a:xfrm>
          <a:prstGeom prst="rect">
            <a:avLst/>
          </a:prstGeom>
          <a:noFill/>
          <a:ln w="9525">
            <a:noFill/>
            <a:miter lim="800000"/>
            <a:headEnd/>
            <a:tailEnd/>
          </a:ln>
        </p:spPr>
        <p:txBody>
          <a:bodyPr wrap="square">
            <a:spAutoFit/>
          </a:bodyPr>
          <a:lstStyle/>
          <a:p>
            <a:pPr algn="ctr"/>
            <a:r>
              <a:rPr lang="en-US" sz="900" b="1" dirty="0">
                <a:latin typeface="+mj-lt"/>
                <a:ea typeface="Verdana" pitchFamily="34" charset="0"/>
                <a:cs typeface="Helvetica Neue"/>
              </a:rPr>
              <a:t>VPC </a:t>
            </a:r>
            <a:r>
              <a:rPr lang="en-US" sz="900" b="1" dirty="0" smtClean="0">
                <a:latin typeface="+mj-lt"/>
                <a:ea typeface="Verdana" pitchFamily="34" charset="0"/>
                <a:cs typeface="Helvetica Neue"/>
              </a:rPr>
              <a:t>subnet</a:t>
            </a:r>
            <a:endParaRPr lang="en-US" sz="900" b="1" dirty="0">
              <a:latin typeface="+mj-lt"/>
              <a:ea typeface="Verdana" pitchFamily="34" charset="0"/>
              <a:cs typeface="Helvetica Neue"/>
            </a:endParaRPr>
          </a:p>
        </p:txBody>
      </p:sp>
      <p:pic>
        <p:nvPicPr>
          <p:cNvPr id="94" name="Picture 93"/>
          <p:cNvPicPr>
            <a:picLocks noChangeAspect="1"/>
          </p:cNvPicPr>
          <p:nvPr/>
        </p:nvPicPr>
        <p:blipFill>
          <a:blip r:embed="rId10"/>
          <a:stretch>
            <a:fillRect/>
          </a:stretch>
        </p:blipFill>
        <p:spPr>
          <a:xfrm>
            <a:off x="5695678" y="4840100"/>
            <a:ext cx="73626" cy="82288"/>
          </a:xfrm>
          <a:prstGeom prst="rect">
            <a:avLst/>
          </a:prstGeom>
        </p:spPr>
      </p:pic>
      <p:cxnSp>
        <p:nvCxnSpPr>
          <p:cNvPr id="98" name="Straight Connector 97"/>
          <p:cNvCxnSpPr>
            <a:endCxn id="58" idx="2"/>
          </p:cNvCxnSpPr>
          <p:nvPr/>
        </p:nvCxnSpPr>
        <p:spPr>
          <a:xfrm flipV="1">
            <a:off x="3929070" y="3569788"/>
            <a:ext cx="1" cy="1690213"/>
          </a:xfrm>
          <a:prstGeom prst="line">
            <a:avLst/>
          </a:prstGeom>
          <a:ln>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92" idx="1"/>
          </p:cNvCxnSpPr>
          <p:nvPr/>
        </p:nvCxnSpPr>
        <p:spPr>
          <a:xfrm flipH="1" flipV="1">
            <a:off x="3929070" y="5260001"/>
            <a:ext cx="1667074" cy="1"/>
          </a:xfrm>
          <a:prstGeom prst="line">
            <a:avLst/>
          </a:prstGeom>
          <a:ln>
            <a:solidFill>
              <a:srgbClr val="4140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074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2706" y="269851"/>
            <a:ext cx="10515600" cy="1325563"/>
          </a:xfrm>
        </p:spPr>
        <p:txBody>
          <a:bodyPr/>
          <a:lstStyle/>
          <a:p>
            <a:r>
              <a:rPr lang="en-US" b="1" dirty="0" err="1" smtClean="0">
                <a:latin typeface="+mn-lt"/>
              </a:rPr>
              <a:t>Serverless</a:t>
            </a:r>
            <a:r>
              <a:rPr lang="en-US" b="1" dirty="0" smtClean="0">
                <a:latin typeface="+mn-lt"/>
              </a:rPr>
              <a:t> (AWS)</a:t>
            </a:r>
            <a:endParaRPr lang="en-US" b="1" dirty="0">
              <a:latin typeface="+mn-lt"/>
            </a:endParaRPr>
          </a:p>
        </p:txBody>
      </p:sp>
      <p:sp>
        <p:nvSpPr>
          <p:cNvPr id="2" name="Footer Placeholder 1"/>
          <p:cNvSpPr>
            <a:spLocks noGrp="1"/>
          </p:cNvSpPr>
          <p:nvPr>
            <p:ph type="ftr" sz="quarter" idx="11"/>
          </p:nvPr>
        </p:nvSpPr>
        <p:spPr/>
        <p:txBody>
          <a:bodyPr/>
          <a:lstStyle/>
          <a:p>
            <a:r>
              <a:rPr lang="en-US" smtClean="0"/>
              <a:t>lostcolony@gmail.com</a:t>
            </a:r>
            <a:endParaRPr lang="en-US"/>
          </a:p>
        </p:txBody>
      </p:sp>
      <p:cxnSp>
        <p:nvCxnSpPr>
          <p:cNvPr id="12" name="Straight Connector 11"/>
          <p:cNvCxnSpPr/>
          <p:nvPr/>
        </p:nvCxnSpPr>
        <p:spPr>
          <a:xfrm flipH="1">
            <a:off x="2031622" y="2682728"/>
            <a:ext cx="1" cy="146651"/>
          </a:xfrm>
          <a:prstGeom prst="line">
            <a:avLst/>
          </a:prstGeom>
          <a:ln>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flipV="1">
            <a:off x="4359938" y="3101031"/>
            <a:ext cx="4062971" cy="1541"/>
          </a:xfrm>
          <a:prstGeom prst="line">
            <a:avLst/>
          </a:prstGeom>
          <a:ln>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7728142" y="3288990"/>
            <a:ext cx="687295" cy="2073"/>
          </a:xfrm>
          <a:prstGeom prst="line">
            <a:avLst/>
          </a:prstGeom>
          <a:ln>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4359938" y="3261252"/>
            <a:ext cx="2923169" cy="21172"/>
          </a:xfrm>
          <a:prstGeom prst="line">
            <a:avLst/>
          </a:prstGeom>
          <a:ln>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753012" y="1725121"/>
            <a:ext cx="0" cy="132035"/>
          </a:xfrm>
          <a:prstGeom prst="line">
            <a:avLst/>
          </a:prstGeom>
          <a:ln>
            <a:solidFill>
              <a:srgbClr val="414042"/>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8368935" y="3456425"/>
            <a:ext cx="768159" cy="338554"/>
          </a:xfrm>
          <a:prstGeom prst="rect">
            <a:avLst/>
          </a:prstGeom>
          <a:noFill/>
        </p:spPr>
        <p:txBody>
          <a:bodyPr wrap="none" rtlCol="0">
            <a:spAutoFit/>
          </a:bodyPr>
          <a:lstStyle/>
          <a:p>
            <a:pPr algn="ctr"/>
            <a:r>
              <a:rPr lang="en-US" sz="800" b="1" dirty="0" smtClean="0">
                <a:latin typeface="Helvetica Neue"/>
                <a:cs typeface="Helvetica Neue"/>
              </a:rPr>
              <a:t>Amazon S3 </a:t>
            </a:r>
            <a:br>
              <a:rPr lang="en-US" sz="800" b="1" dirty="0" smtClean="0">
                <a:latin typeface="Helvetica Neue"/>
                <a:cs typeface="Helvetica Neue"/>
              </a:rPr>
            </a:br>
            <a:r>
              <a:rPr lang="en-US" sz="800" b="1" dirty="0" smtClean="0">
                <a:latin typeface="Helvetica Neue"/>
                <a:cs typeface="Helvetica Neue"/>
              </a:rPr>
              <a:t>bucket</a:t>
            </a:r>
            <a:endParaRPr lang="en-US" sz="800" b="1" dirty="0">
              <a:latin typeface="Helvetica Neue"/>
              <a:cs typeface="Helvetica Neue"/>
            </a:endParaRPr>
          </a:p>
        </p:txBody>
      </p:sp>
      <p:sp>
        <p:nvSpPr>
          <p:cNvPr id="27" name="TextBox 26"/>
          <p:cNvSpPr txBox="1"/>
          <p:nvPr/>
        </p:nvSpPr>
        <p:spPr>
          <a:xfrm>
            <a:off x="7327917" y="2832183"/>
            <a:ext cx="396262" cy="215444"/>
          </a:xfrm>
          <a:prstGeom prst="rect">
            <a:avLst/>
          </a:prstGeom>
          <a:noFill/>
        </p:spPr>
        <p:txBody>
          <a:bodyPr wrap="none" rtlCol="0">
            <a:spAutoFit/>
          </a:bodyPr>
          <a:lstStyle/>
          <a:p>
            <a:pPr algn="ctr"/>
            <a:r>
              <a:rPr lang="en-US" sz="800" b="1" dirty="0" smtClean="0">
                <a:latin typeface="Helvetica Neue"/>
                <a:cs typeface="Helvetica Neue"/>
              </a:rPr>
              <a:t>logs</a:t>
            </a:r>
            <a:endParaRPr lang="en-US" sz="800" b="1" dirty="0">
              <a:latin typeface="Helvetica Neue"/>
              <a:cs typeface="Helvetica Neue"/>
            </a:endParaRPr>
          </a:p>
        </p:txBody>
      </p:sp>
      <p:sp>
        <p:nvSpPr>
          <p:cNvPr id="29" name="TextBox 28"/>
          <p:cNvSpPr txBox="1"/>
          <p:nvPr/>
        </p:nvSpPr>
        <p:spPr>
          <a:xfrm>
            <a:off x="8209060" y="2431248"/>
            <a:ext cx="1087906" cy="338554"/>
          </a:xfrm>
          <a:prstGeom prst="rect">
            <a:avLst/>
          </a:prstGeom>
          <a:noFill/>
        </p:spPr>
        <p:txBody>
          <a:bodyPr wrap="square" rtlCol="0">
            <a:spAutoFit/>
          </a:bodyPr>
          <a:lstStyle/>
          <a:p>
            <a:pPr algn="ctr"/>
            <a:r>
              <a:rPr lang="en-US" sz="800" b="1" dirty="0" smtClean="0">
                <a:latin typeface="Helvetica Neue"/>
                <a:cs typeface="Helvetica Neue"/>
              </a:rPr>
              <a:t>CloudFront</a:t>
            </a:r>
          </a:p>
          <a:p>
            <a:pPr algn="ctr"/>
            <a:r>
              <a:rPr lang="en-US" sz="800" b="1" dirty="0" smtClean="0">
                <a:latin typeface="Helvetica Neue"/>
                <a:cs typeface="Helvetica Neue"/>
              </a:rPr>
              <a:t>distribution</a:t>
            </a:r>
            <a:endParaRPr lang="en-US" sz="800" b="1" dirty="0">
              <a:latin typeface="Helvetica Neue"/>
              <a:cs typeface="Helvetica Neue"/>
            </a:endParaRPr>
          </a:p>
        </p:txBody>
      </p:sp>
      <p:cxnSp>
        <p:nvCxnSpPr>
          <p:cNvPr id="30" name="Straight Connector 29"/>
          <p:cNvCxnSpPr/>
          <p:nvPr/>
        </p:nvCxnSpPr>
        <p:spPr>
          <a:xfrm flipH="1">
            <a:off x="8753012" y="2769802"/>
            <a:ext cx="1" cy="119154"/>
          </a:xfrm>
          <a:prstGeom prst="line">
            <a:avLst/>
          </a:prstGeom>
          <a:ln>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2031750" y="1678306"/>
            <a:ext cx="475" cy="704383"/>
          </a:xfrm>
          <a:prstGeom prst="line">
            <a:avLst/>
          </a:prstGeom>
          <a:ln>
            <a:solidFill>
              <a:srgbClr val="414042"/>
            </a:solidFill>
          </a:ln>
          <a:effectLst/>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313" y="1882512"/>
            <a:ext cx="504920" cy="521208"/>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435" y="1771444"/>
            <a:ext cx="450376" cy="540452"/>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8568" y="2951209"/>
            <a:ext cx="468336" cy="485682"/>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0342" y="3120147"/>
            <a:ext cx="315296" cy="385362"/>
          </a:xfrm>
          <a:prstGeom prst="rect">
            <a:avLst/>
          </a:prstGeom>
        </p:spPr>
      </p:pic>
      <p:sp>
        <p:nvSpPr>
          <p:cNvPr id="41" name="TextBox 40"/>
          <p:cNvSpPr txBox="1"/>
          <p:nvPr/>
        </p:nvSpPr>
        <p:spPr>
          <a:xfrm>
            <a:off x="1532239" y="2382689"/>
            <a:ext cx="999021" cy="338554"/>
          </a:xfrm>
          <a:prstGeom prst="rect">
            <a:avLst/>
          </a:prstGeom>
          <a:noFill/>
        </p:spPr>
        <p:txBody>
          <a:bodyPr wrap="square" rtlCol="0">
            <a:spAutoFit/>
          </a:bodyPr>
          <a:lstStyle/>
          <a:p>
            <a:pPr algn="ctr"/>
            <a:r>
              <a:rPr lang="en-US" sz="800" b="1" dirty="0" smtClean="0">
                <a:latin typeface="Helvetica Neue"/>
                <a:cs typeface="Helvetica Neue"/>
              </a:rPr>
              <a:t>Amazon </a:t>
            </a:r>
            <a:br>
              <a:rPr lang="en-US" sz="800" b="1" dirty="0" smtClean="0">
                <a:latin typeface="Helvetica Neue"/>
                <a:cs typeface="Helvetica Neue"/>
              </a:rPr>
            </a:br>
            <a:r>
              <a:rPr lang="en-US" sz="800" b="1" dirty="0" smtClean="0">
                <a:latin typeface="Helvetica Neue"/>
                <a:cs typeface="Helvetica Neue"/>
              </a:rPr>
              <a:t>Route 53</a:t>
            </a:r>
            <a:endParaRPr lang="en-US" sz="800" b="1" dirty="0">
              <a:latin typeface="Helvetica Neue"/>
              <a:cs typeface="Helvetica Neue"/>
            </a:endParaRPr>
          </a:p>
        </p:txBody>
      </p:sp>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5044" y="2679078"/>
            <a:ext cx="544781" cy="653738"/>
          </a:xfrm>
          <a:prstGeom prst="rect">
            <a:avLst/>
          </a:prstGeom>
        </p:spPr>
      </p:pic>
      <p:sp>
        <p:nvSpPr>
          <p:cNvPr id="33" name="TextBox 32"/>
          <p:cNvSpPr txBox="1"/>
          <p:nvPr/>
        </p:nvSpPr>
        <p:spPr>
          <a:xfrm>
            <a:off x="3534932" y="3360002"/>
            <a:ext cx="825006" cy="155632"/>
          </a:xfrm>
          <a:prstGeom prst="rect">
            <a:avLst/>
          </a:prstGeom>
          <a:noFill/>
        </p:spPr>
        <p:txBody>
          <a:bodyPr wrap="square" lIns="0" tIns="0" rIns="0" bIns="0" rtlCol="0" anchor="t">
            <a:noAutofit/>
          </a:bodyPr>
          <a:lstStyle/>
          <a:p>
            <a:pPr algn="ctr"/>
            <a:r>
              <a:rPr lang="en-US" sz="1000" b="1" dirty="0" smtClean="0"/>
              <a:t>AWS</a:t>
            </a:r>
          </a:p>
          <a:p>
            <a:pPr algn="ctr"/>
            <a:r>
              <a:rPr lang="en-US" sz="1000" b="1" dirty="0" smtClean="0"/>
              <a:t>Lambda</a:t>
            </a:r>
            <a:endParaRPr lang="en-US" sz="1000" b="1" dirty="0"/>
          </a:p>
        </p:txBody>
      </p:sp>
      <p:pic>
        <p:nvPicPr>
          <p:cNvPr id="34" name="Picture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9261" y="2679078"/>
            <a:ext cx="521367" cy="625640"/>
          </a:xfrm>
          <a:prstGeom prst="rect">
            <a:avLst/>
          </a:prstGeom>
        </p:spPr>
      </p:pic>
      <p:sp>
        <p:nvSpPr>
          <p:cNvPr id="38" name="TextBox 37"/>
          <p:cNvSpPr txBox="1"/>
          <p:nvPr/>
        </p:nvSpPr>
        <p:spPr>
          <a:xfrm>
            <a:off x="1612060" y="3349877"/>
            <a:ext cx="894752" cy="155632"/>
          </a:xfrm>
          <a:prstGeom prst="rect">
            <a:avLst/>
          </a:prstGeom>
          <a:noFill/>
        </p:spPr>
        <p:txBody>
          <a:bodyPr wrap="square" lIns="0" tIns="0" rIns="0" bIns="0" rtlCol="0" anchor="t">
            <a:noAutofit/>
          </a:bodyPr>
          <a:lstStyle/>
          <a:p>
            <a:pPr algn="ctr"/>
            <a:r>
              <a:rPr lang="en-US" sz="1000" b="1" dirty="0" smtClean="0"/>
              <a:t>Amazon API Gateway</a:t>
            </a:r>
            <a:endParaRPr lang="en-US" b="1" dirty="0"/>
          </a:p>
        </p:txBody>
      </p:sp>
      <p:cxnSp>
        <p:nvCxnSpPr>
          <p:cNvPr id="40" name="Straight Connector 39"/>
          <p:cNvCxnSpPr>
            <a:stCxn id="32" idx="1"/>
            <a:endCxn id="34" idx="3"/>
          </p:cNvCxnSpPr>
          <p:nvPr/>
        </p:nvCxnSpPr>
        <p:spPr>
          <a:xfrm flipH="1" flipV="1">
            <a:off x="2320628" y="2991898"/>
            <a:ext cx="1354416" cy="14049"/>
          </a:xfrm>
          <a:prstGeom prst="line">
            <a:avLst/>
          </a:prstGeom>
          <a:ln>
            <a:solidFill>
              <a:srgbClr val="414042"/>
            </a:solidFill>
          </a:ln>
          <a:effectLst/>
        </p:spPr>
        <p:style>
          <a:lnRef idx="2">
            <a:schemeClr val="accent1"/>
          </a:lnRef>
          <a:fillRef idx="0">
            <a:schemeClr val="accent1"/>
          </a:fillRef>
          <a:effectRef idx="1">
            <a:schemeClr val="accent1"/>
          </a:effectRef>
          <a:fontRef idx="minor">
            <a:schemeClr val="tx1"/>
          </a:fontRef>
        </p:style>
      </p:cxnSp>
      <p:grpSp>
        <p:nvGrpSpPr>
          <p:cNvPr id="62" name="Group 61"/>
          <p:cNvGrpSpPr/>
          <p:nvPr/>
        </p:nvGrpSpPr>
        <p:grpSpPr>
          <a:xfrm>
            <a:off x="3136376" y="2331718"/>
            <a:ext cx="3581533" cy="3657602"/>
            <a:chOff x="2549525" y="760413"/>
            <a:chExt cx="1689100" cy="1733550"/>
          </a:xfrm>
        </p:grpSpPr>
        <p:sp>
          <p:nvSpPr>
            <p:cNvPr id="63" name="Rounded Rectangle 62"/>
            <p:cNvSpPr/>
            <p:nvPr/>
          </p:nvSpPr>
          <p:spPr>
            <a:xfrm>
              <a:off x="2549525" y="760413"/>
              <a:ext cx="1689100" cy="1733550"/>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tx1"/>
                </a:solidFill>
                <a:latin typeface="Helvetica Neue"/>
                <a:cs typeface="Helvetica Neue"/>
              </a:endParaRPr>
            </a:p>
          </p:txBody>
        </p:sp>
        <p:sp>
          <p:nvSpPr>
            <p:cNvPr id="64" name="TextBox 32"/>
            <p:cNvSpPr txBox="1">
              <a:spLocks noChangeArrowheads="1"/>
            </p:cNvSpPr>
            <p:nvPr/>
          </p:nvSpPr>
          <p:spPr bwMode="auto">
            <a:xfrm>
              <a:off x="2605191" y="2351726"/>
              <a:ext cx="1557338" cy="121971"/>
            </a:xfrm>
            <a:prstGeom prst="rect">
              <a:avLst/>
            </a:prstGeom>
            <a:noFill/>
            <a:ln w="9525">
              <a:noFill/>
              <a:miter lim="800000"/>
              <a:headEnd/>
              <a:tailEnd/>
            </a:ln>
          </p:spPr>
          <p:txBody>
            <a:bodyPr anchor="ctr" anchorCtr="0">
              <a:spAutoFit/>
            </a:bodyPr>
            <a:lstStyle/>
            <a:p>
              <a:pPr algn="ctr"/>
              <a:r>
                <a:rPr lang="en-US" sz="700" b="1" dirty="0">
                  <a:solidFill>
                    <a:srgbClr val="F7981F"/>
                  </a:solidFill>
                  <a:latin typeface="Helvetica Neue"/>
                  <a:ea typeface="Verdana" pitchFamily="34" charset="0"/>
                  <a:cs typeface="Helvetica Neue"/>
                </a:rPr>
                <a:t>Availability </a:t>
              </a:r>
              <a:r>
                <a:rPr lang="en-US" sz="700" b="1" dirty="0" smtClean="0">
                  <a:solidFill>
                    <a:srgbClr val="F7981F"/>
                  </a:solidFill>
                  <a:latin typeface="Helvetica Neue"/>
                  <a:ea typeface="Verdana" pitchFamily="34" charset="0"/>
                  <a:cs typeface="Helvetica Neue"/>
                </a:rPr>
                <a:t>Zone #1</a:t>
              </a:r>
              <a:endParaRPr lang="en-US" sz="700" b="1" dirty="0">
                <a:solidFill>
                  <a:srgbClr val="F7981F"/>
                </a:solidFill>
                <a:latin typeface="Helvetica Neue"/>
                <a:ea typeface="Verdana" pitchFamily="34" charset="0"/>
                <a:cs typeface="Helvetica Neue"/>
              </a:endParaRPr>
            </a:p>
          </p:txBody>
        </p:sp>
      </p:grpSp>
      <p:pic>
        <p:nvPicPr>
          <p:cNvPr id="65" name="Picture 6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0506" y="4785877"/>
            <a:ext cx="430324" cy="497562"/>
          </a:xfrm>
          <a:prstGeom prst="rect">
            <a:avLst/>
          </a:prstGeom>
        </p:spPr>
      </p:pic>
      <p:sp>
        <p:nvSpPr>
          <p:cNvPr id="66" name="TextBox 65"/>
          <p:cNvSpPr txBox="1"/>
          <p:nvPr/>
        </p:nvSpPr>
        <p:spPr>
          <a:xfrm>
            <a:off x="5678917" y="5283079"/>
            <a:ext cx="823627" cy="136638"/>
          </a:xfrm>
          <a:prstGeom prst="rect">
            <a:avLst/>
          </a:prstGeom>
          <a:noFill/>
        </p:spPr>
        <p:txBody>
          <a:bodyPr wrap="square" lIns="0" tIns="0" rIns="0" bIns="0" rtlCol="0" anchor="t">
            <a:noAutofit/>
          </a:bodyPr>
          <a:lstStyle/>
          <a:p>
            <a:pPr algn="ctr"/>
            <a:r>
              <a:rPr lang="en-US" sz="1000" b="1" dirty="0" smtClean="0"/>
              <a:t>Amazon</a:t>
            </a:r>
            <a:br>
              <a:rPr lang="en-US" sz="1000" b="1" dirty="0" smtClean="0"/>
            </a:br>
            <a:r>
              <a:rPr lang="en-US" sz="1000" b="1" dirty="0" smtClean="0"/>
              <a:t>RDS</a:t>
            </a:r>
            <a:endParaRPr lang="en-US" b="1" dirty="0"/>
          </a:p>
        </p:txBody>
      </p:sp>
      <p:sp>
        <p:nvSpPr>
          <p:cNvPr id="67" name="Rounded Rectangle 66"/>
          <p:cNvSpPr/>
          <p:nvPr/>
        </p:nvSpPr>
        <p:spPr>
          <a:xfrm>
            <a:off x="3382197" y="2518237"/>
            <a:ext cx="3172995" cy="3248571"/>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Helvetica Neue"/>
              <a:cs typeface="Helvetica Neue"/>
            </a:endParaRPr>
          </a:p>
        </p:txBody>
      </p:sp>
      <p:sp>
        <p:nvSpPr>
          <p:cNvPr id="68" name="TextBox 37"/>
          <p:cNvSpPr txBox="1">
            <a:spLocks noChangeArrowheads="1"/>
          </p:cNvSpPr>
          <p:nvPr/>
        </p:nvSpPr>
        <p:spPr bwMode="auto">
          <a:xfrm>
            <a:off x="4404880" y="5535976"/>
            <a:ext cx="851329" cy="230832"/>
          </a:xfrm>
          <a:prstGeom prst="rect">
            <a:avLst/>
          </a:prstGeom>
          <a:noFill/>
          <a:ln w="9525">
            <a:noFill/>
            <a:miter lim="800000"/>
            <a:headEnd/>
            <a:tailEnd/>
          </a:ln>
        </p:spPr>
        <p:txBody>
          <a:bodyPr wrap="square">
            <a:spAutoFit/>
          </a:bodyPr>
          <a:lstStyle/>
          <a:p>
            <a:pPr algn="ctr"/>
            <a:r>
              <a:rPr lang="en-US" sz="900" b="1" dirty="0">
                <a:latin typeface="+mj-lt"/>
                <a:ea typeface="Verdana" pitchFamily="34" charset="0"/>
                <a:cs typeface="Helvetica Neue"/>
              </a:rPr>
              <a:t>VPC </a:t>
            </a:r>
            <a:r>
              <a:rPr lang="en-US" sz="900" b="1" dirty="0" smtClean="0">
                <a:latin typeface="+mj-lt"/>
                <a:ea typeface="Verdana" pitchFamily="34" charset="0"/>
                <a:cs typeface="Helvetica Neue"/>
              </a:rPr>
              <a:t>subnet</a:t>
            </a:r>
            <a:endParaRPr lang="en-US" sz="900" b="1" dirty="0">
              <a:latin typeface="+mj-lt"/>
              <a:ea typeface="Verdana" pitchFamily="34" charset="0"/>
              <a:cs typeface="Helvetica Neue"/>
            </a:endParaRPr>
          </a:p>
        </p:txBody>
      </p:sp>
      <p:cxnSp>
        <p:nvCxnSpPr>
          <p:cNvPr id="69" name="Straight Connector 68"/>
          <p:cNvCxnSpPr/>
          <p:nvPr/>
        </p:nvCxnSpPr>
        <p:spPr>
          <a:xfrm flipV="1">
            <a:off x="3929070" y="3569788"/>
            <a:ext cx="1" cy="1690213"/>
          </a:xfrm>
          <a:prstGeom prst="line">
            <a:avLst/>
          </a:prstGeom>
          <a:ln>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3929070" y="5260001"/>
            <a:ext cx="1667074" cy="1"/>
          </a:xfrm>
          <a:prstGeom prst="line">
            <a:avLst/>
          </a:prstGeom>
          <a:ln>
            <a:solidFill>
              <a:srgbClr val="414042"/>
            </a:solidFill>
          </a:ln>
          <a:effectLst/>
        </p:spPr>
        <p:style>
          <a:lnRef idx="2">
            <a:schemeClr val="accent1"/>
          </a:lnRef>
          <a:fillRef idx="0">
            <a:schemeClr val="accent1"/>
          </a:fillRef>
          <a:effectRef idx="1">
            <a:schemeClr val="accent1"/>
          </a:effectRef>
          <a:fontRef idx="minor">
            <a:schemeClr val="tx1"/>
          </a:fontRef>
        </p:style>
      </p:cxnSp>
      <p:pic>
        <p:nvPicPr>
          <p:cNvPr id="72" name="Picture 71"/>
          <p:cNvPicPr>
            <a:picLocks noChangeAspect="1"/>
          </p:cNvPicPr>
          <p:nvPr/>
        </p:nvPicPr>
        <p:blipFill>
          <a:blip r:embed="rId9"/>
          <a:stretch>
            <a:fillRect/>
          </a:stretch>
        </p:blipFill>
        <p:spPr>
          <a:xfrm>
            <a:off x="3571755" y="2759690"/>
            <a:ext cx="73626" cy="82288"/>
          </a:xfrm>
          <a:prstGeom prst="rect">
            <a:avLst/>
          </a:prstGeom>
        </p:spPr>
      </p:pic>
    </p:spTree>
    <p:extLst>
      <p:ext uri="{BB962C8B-B14F-4D97-AF65-F5344CB8AC3E}">
        <p14:creationId xmlns:p14="http://schemas.microsoft.com/office/powerpoint/2010/main" val="700950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622587" y="1848253"/>
            <a:ext cx="29183" cy="38521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77895" y="945187"/>
            <a:ext cx="1331068" cy="776288"/>
          </a:xfrm>
        </p:spPr>
        <p:txBody>
          <a:bodyPr/>
          <a:lstStyle/>
          <a:p>
            <a:r>
              <a:rPr lang="en-US" b="1" dirty="0" smtClean="0">
                <a:latin typeface="+mn-lt"/>
              </a:rPr>
              <a:t>Pros</a:t>
            </a:r>
            <a:endParaRPr lang="en-US" b="1" dirty="0">
              <a:latin typeface="+mn-lt"/>
            </a:endParaRPr>
          </a:p>
        </p:txBody>
      </p:sp>
      <p:sp>
        <p:nvSpPr>
          <p:cNvPr id="3" name="Content Placeholder 2"/>
          <p:cNvSpPr>
            <a:spLocks noGrp="1"/>
          </p:cNvSpPr>
          <p:nvPr>
            <p:ph idx="1"/>
          </p:nvPr>
        </p:nvSpPr>
        <p:spPr>
          <a:xfrm>
            <a:off x="808383" y="1832577"/>
            <a:ext cx="4491750" cy="4026356"/>
          </a:xfrm>
        </p:spPr>
        <p:txBody>
          <a:bodyPr>
            <a:noAutofit/>
          </a:bodyPr>
          <a:lstStyle/>
          <a:p>
            <a:r>
              <a:rPr lang="en-US" sz="3600" dirty="0" smtClean="0"/>
              <a:t>Costs are more visible</a:t>
            </a:r>
          </a:p>
          <a:p>
            <a:r>
              <a:rPr lang="en-US" sz="3600" dirty="0" smtClean="0"/>
              <a:t>Complexity is hidden</a:t>
            </a:r>
            <a:endParaRPr lang="en-US" sz="3600" dirty="0" smtClean="0"/>
          </a:p>
          <a:p>
            <a:r>
              <a:rPr lang="en-US" sz="3600" dirty="0" smtClean="0"/>
              <a:t>Stateless</a:t>
            </a:r>
          </a:p>
          <a:p>
            <a:r>
              <a:rPr lang="en-US" sz="3600" dirty="0" smtClean="0"/>
              <a:t>Scales trivially</a:t>
            </a:r>
          </a:p>
          <a:p>
            <a:r>
              <a:rPr lang="en-US" sz="3600" dirty="0" smtClean="0"/>
              <a:t>Secure</a:t>
            </a:r>
          </a:p>
          <a:p>
            <a:endParaRPr lang="en-US" sz="3600" dirty="0" smtClean="0"/>
          </a:p>
        </p:txBody>
      </p:sp>
      <p:sp>
        <p:nvSpPr>
          <p:cNvPr id="4" name="Footer Placeholder 3"/>
          <p:cNvSpPr>
            <a:spLocks noGrp="1"/>
          </p:cNvSpPr>
          <p:nvPr>
            <p:ph type="ftr" sz="quarter" idx="11"/>
          </p:nvPr>
        </p:nvSpPr>
        <p:spPr/>
        <p:txBody>
          <a:bodyPr/>
          <a:lstStyle/>
          <a:p>
            <a:r>
              <a:rPr lang="en-US" smtClean="0"/>
              <a:t>lostcolony@gmail.com</a:t>
            </a:r>
            <a:endParaRPr lang="en-US"/>
          </a:p>
        </p:txBody>
      </p:sp>
      <p:sp>
        <p:nvSpPr>
          <p:cNvPr id="5" name="Title 1"/>
          <p:cNvSpPr txBox="1">
            <a:spLocks/>
          </p:cNvSpPr>
          <p:nvPr/>
        </p:nvSpPr>
        <p:spPr>
          <a:xfrm>
            <a:off x="7833199" y="907167"/>
            <a:ext cx="1379706" cy="7587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mn-lt"/>
              </a:rPr>
              <a:t>Cons</a:t>
            </a:r>
            <a:endParaRPr lang="en-US" b="1" dirty="0">
              <a:latin typeface="+mn-lt"/>
            </a:endParaRPr>
          </a:p>
        </p:txBody>
      </p:sp>
      <p:sp>
        <p:nvSpPr>
          <p:cNvPr id="6" name="Content Placeholder 2"/>
          <p:cNvSpPr txBox="1">
            <a:spLocks/>
          </p:cNvSpPr>
          <p:nvPr/>
        </p:nvSpPr>
        <p:spPr>
          <a:xfrm>
            <a:off x="6177063" y="1721475"/>
            <a:ext cx="5565843"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smtClean="0"/>
              <a:t>Costs are more </a:t>
            </a:r>
            <a:r>
              <a:rPr lang="en-US" sz="3600" dirty="0" smtClean="0"/>
              <a:t>visible</a:t>
            </a:r>
          </a:p>
          <a:p>
            <a:r>
              <a:rPr lang="en-US" sz="3600" dirty="0" smtClean="0"/>
              <a:t>Complexity is hidden.</a:t>
            </a:r>
            <a:endParaRPr lang="en-US" sz="3600" dirty="0" smtClean="0"/>
          </a:p>
          <a:p>
            <a:r>
              <a:rPr lang="en-US" sz="3600" dirty="0" smtClean="0"/>
              <a:t>Stateless can seem harder to reason about</a:t>
            </a:r>
          </a:p>
          <a:p>
            <a:r>
              <a:rPr lang="en-US" sz="3600" dirty="0" smtClean="0"/>
              <a:t>Latency issues (cold start)</a:t>
            </a:r>
          </a:p>
          <a:p>
            <a:r>
              <a:rPr lang="en-US" sz="3600" dirty="0" smtClean="0"/>
              <a:t>Immature tooling</a:t>
            </a:r>
          </a:p>
          <a:p>
            <a:r>
              <a:rPr lang="en-US" sz="3600" dirty="0" smtClean="0"/>
              <a:t>Vendor lock-in (to some degree)</a:t>
            </a:r>
          </a:p>
        </p:txBody>
      </p:sp>
    </p:spTree>
    <p:extLst>
      <p:ext uri="{BB962C8B-B14F-4D97-AF65-F5344CB8AC3E}">
        <p14:creationId xmlns:p14="http://schemas.microsoft.com/office/powerpoint/2010/main" val="94319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174" y="985839"/>
            <a:ext cx="10515600" cy="5872161"/>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800" dirty="0" smtClean="0"/>
              <a:t>So </a:t>
            </a:r>
            <a:r>
              <a:rPr lang="en-US" sz="4800" dirty="0" err="1" smtClean="0"/>
              <a:t>Serverless</a:t>
            </a:r>
            <a:r>
              <a:rPr lang="en-US" sz="4800" dirty="0" smtClean="0"/>
              <a:t> is just replacing REST APIs with API endpoints that call stateless functions.</a:t>
            </a:r>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676492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lostcolony@gmail.com</a:t>
            </a:r>
            <a:endParaRPr lang="en-US"/>
          </a:p>
        </p:txBody>
      </p:sp>
      <p:sp>
        <p:nvSpPr>
          <p:cNvPr id="5" name="TextBox 4"/>
          <p:cNvSpPr txBox="1"/>
          <p:nvPr/>
        </p:nvSpPr>
        <p:spPr>
          <a:xfrm>
            <a:off x="182880" y="783772"/>
            <a:ext cx="7764618" cy="830997"/>
          </a:xfrm>
          <a:prstGeom prst="rect">
            <a:avLst/>
          </a:prstGeom>
          <a:noFill/>
        </p:spPr>
        <p:txBody>
          <a:bodyPr wrap="square" rtlCol="0">
            <a:spAutoFit/>
          </a:bodyPr>
          <a:lstStyle/>
          <a:p>
            <a:r>
              <a:rPr lang="en-US" sz="4800" b="1" dirty="0" smtClean="0"/>
              <a:t>Christopher Phillips</a:t>
            </a:r>
            <a:endParaRPr lang="en-US" sz="4800" b="1" dirty="0"/>
          </a:p>
        </p:txBody>
      </p:sp>
      <p:sp>
        <p:nvSpPr>
          <p:cNvPr id="8" name="TextBox 7"/>
          <p:cNvSpPr txBox="1"/>
          <p:nvPr/>
        </p:nvSpPr>
        <p:spPr>
          <a:xfrm>
            <a:off x="509451" y="1593669"/>
            <a:ext cx="9897292" cy="3046988"/>
          </a:xfrm>
          <a:prstGeom prst="rect">
            <a:avLst/>
          </a:prstGeom>
          <a:noFill/>
        </p:spPr>
        <p:txBody>
          <a:bodyPr wrap="square" rtlCol="0">
            <a:spAutoFit/>
          </a:bodyPr>
          <a:lstStyle/>
          <a:p>
            <a:pPr marL="285750" indent="-285750">
              <a:buFont typeface="Arial" charset="0"/>
              <a:buChar char="•"/>
            </a:pPr>
            <a:r>
              <a:rPr lang="en-US" sz="3200" dirty="0" smtClean="0"/>
              <a:t>Technical Backend Lead at Stanley Black and Decker</a:t>
            </a:r>
          </a:p>
          <a:p>
            <a:pPr marL="285750" indent="-285750">
              <a:buFont typeface="Arial" charset="0"/>
              <a:buChar char="•"/>
            </a:pPr>
            <a:r>
              <a:rPr lang="en-US" sz="3200" dirty="0" smtClean="0"/>
              <a:t>7+ years of development experience</a:t>
            </a:r>
          </a:p>
          <a:p>
            <a:pPr marL="285750" indent="-285750">
              <a:buFont typeface="Arial" charset="0"/>
              <a:buChar char="•"/>
            </a:pPr>
            <a:r>
              <a:rPr lang="en-US" sz="3200" dirty="0" smtClean="0"/>
              <a:t>Delivered production systems in Node</a:t>
            </a:r>
            <a:r>
              <a:rPr lang="en-US" sz="3200" dirty="0" smtClean="0"/>
              <a:t>, </a:t>
            </a:r>
            <a:r>
              <a:rPr lang="en-US" sz="3200" dirty="0" err="1" smtClean="0"/>
              <a:t>Erlang</a:t>
            </a:r>
            <a:r>
              <a:rPr lang="en-US" sz="3200" dirty="0" smtClean="0"/>
              <a:t>, Java</a:t>
            </a:r>
          </a:p>
          <a:p>
            <a:pPr marL="285750" indent="-285750">
              <a:buFont typeface="Arial" charset="0"/>
              <a:buChar char="•"/>
            </a:pPr>
            <a:r>
              <a:rPr lang="en-US" sz="3200" dirty="0" smtClean="0"/>
              <a:t>Experienced with distributed</a:t>
            </a:r>
            <a:r>
              <a:rPr lang="en-US" sz="3200" dirty="0" smtClean="0"/>
              <a:t>, highly </a:t>
            </a:r>
            <a:r>
              <a:rPr lang="en-US" sz="3200" dirty="0" smtClean="0"/>
              <a:t>available, fault tolerant systems</a:t>
            </a:r>
            <a:endParaRPr lang="en-US" sz="3200" dirty="0" smtClean="0"/>
          </a:p>
          <a:p>
            <a:pPr marL="285750" indent="-285750">
              <a:buFont typeface="Arial" charset="0"/>
              <a:buChar char="•"/>
            </a:pPr>
            <a:r>
              <a:rPr lang="en-US" sz="3200" dirty="0" err="1" smtClean="0"/>
              <a:t>Serverless</a:t>
            </a:r>
            <a:r>
              <a:rPr lang="en-US" sz="3200" dirty="0" smtClean="0"/>
              <a:t> </a:t>
            </a:r>
            <a:r>
              <a:rPr lang="en-US" sz="3200" dirty="0" smtClean="0"/>
              <a:t>deployments since September 2015 </a:t>
            </a:r>
            <a:endParaRPr lang="en-US" sz="3200" dirty="0" smtClean="0"/>
          </a:p>
        </p:txBody>
      </p:sp>
    </p:spTree>
    <p:extLst>
      <p:ext uri="{BB962C8B-B14F-4D97-AF65-F5344CB8AC3E}">
        <p14:creationId xmlns:p14="http://schemas.microsoft.com/office/powerpoint/2010/main" val="1825719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174" y="985839"/>
            <a:ext cx="10515600" cy="5872161"/>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800" dirty="0" smtClean="0"/>
              <a:t>So </a:t>
            </a:r>
            <a:r>
              <a:rPr lang="en-US" sz="4800" dirty="0" err="1" smtClean="0"/>
              <a:t>Serverless</a:t>
            </a:r>
            <a:r>
              <a:rPr lang="en-US" sz="4800" dirty="0" smtClean="0"/>
              <a:t> is just replacing REST APIs with API endpoints that call stateless functions.</a:t>
            </a:r>
          </a:p>
          <a:p>
            <a:pPr marL="0" marR="0" lvl="0" indent="0" defTabSz="914400" eaLnBrk="1" fontAlgn="auto" latinLnBrk="0" hangingPunct="1">
              <a:lnSpc>
                <a:spcPct val="100000"/>
              </a:lnSpc>
              <a:spcBef>
                <a:spcPts val="0"/>
              </a:spcBef>
              <a:spcAft>
                <a:spcPts val="0"/>
              </a:spcAft>
              <a:buClrTx/>
              <a:buSzTx/>
              <a:buFontTx/>
              <a:buNone/>
              <a:tabLst/>
              <a:defRPr/>
            </a:pPr>
            <a:endParaRPr lang="en-US" sz="4800" dirty="0"/>
          </a:p>
          <a:p>
            <a:pPr marL="0" marR="0" lvl="0" indent="0" defTabSz="914400" eaLnBrk="1" fontAlgn="auto" latinLnBrk="0" hangingPunct="1">
              <a:lnSpc>
                <a:spcPct val="100000"/>
              </a:lnSpc>
              <a:spcBef>
                <a:spcPts val="0"/>
              </a:spcBef>
              <a:spcAft>
                <a:spcPts val="0"/>
              </a:spcAft>
              <a:buClrTx/>
              <a:buSzTx/>
              <a:buFontTx/>
              <a:buNone/>
              <a:tabLst/>
              <a:defRPr/>
            </a:pPr>
            <a:r>
              <a:rPr lang="en-US" sz="4800" dirty="0" smtClean="0"/>
              <a:t>Right? </a:t>
            </a:r>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2029909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174" y="985839"/>
            <a:ext cx="10515600" cy="5872161"/>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800" dirty="0" smtClean="0"/>
              <a:t>So </a:t>
            </a:r>
            <a:r>
              <a:rPr lang="en-US" sz="4800" dirty="0" err="1" smtClean="0"/>
              <a:t>Serverless</a:t>
            </a:r>
            <a:r>
              <a:rPr lang="en-US" sz="4800" dirty="0" smtClean="0"/>
              <a:t> is just replacing REST APIs with API endpoints that call stateless functions.</a:t>
            </a:r>
          </a:p>
          <a:p>
            <a:pPr marL="0" marR="0" lvl="0" indent="0" defTabSz="914400" eaLnBrk="1" fontAlgn="auto" latinLnBrk="0" hangingPunct="1">
              <a:lnSpc>
                <a:spcPct val="100000"/>
              </a:lnSpc>
              <a:spcBef>
                <a:spcPts val="0"/>
              </a:spcBef>
              <a:spcAft>
                <a:spcPts val="0"/>
              </a:spcAft>
              <a:buClrTx/>
              <a:buSzTx/>
              <a:buFontTx/>
              <a:buNone/>
              <a:tabLst/>
              <a:defRPr/>
            </a:pPr>
            <a:endParaRPr lang="en-US" sz="4800" dirty="0"/>
          </a:p>
          <a:p>
            <a:pPr marL="0" marR="0" lvl="0" indent="0" defTabSz="914400" eaLnBrk="1" fontAlgn="auto" latinLnBrk="0" hangingPunct="1">
              <a:lnSpc>
                <a:spcPct val="100000"/>
              </a:lnSpc>
              <a:spcBef>
                <a:spcPts val="0"/>
              </a:spcBef>
              <a:spcAft>
                <a:spcPts val="0"/>
              </a:spcAft>
              <a:buClrTx/>
              <a:buSzTx/>
              <a:buFontTx/>
              <a:buNone/>
              <a:tabLst/>
              <a:defRPr/>
            </a:pPr>
            <a:r>
              <a:rPr lang="en-US" sz="4800" dirty="0" smtClean="0"/>
              <a:t>Right? </a:t>
            </a:r>
          </a:p>
          <a:p>
            <a:pPr marL="0" marR="0" lvl="0" indent="0" defTabSz="914400" eaLnBrk="1" fontAlgn="auto" latinLnBrk="0" hangingPunct="1">
              <a:lnSpc>
                <a:spcPct val="100000"/>
              </a:lnSpc>
              <a:spcBef>
                <a:spcPts val="0"/>
              </a:spcBef>
              <a:spcAft>
                <a:spcPts val="0"/>
              </a:spcAft>
              <a:buClrTx/>
              <a:buSzTx/>
              <a:buFontTx/>
              <a:buNone/>
              <a:tabLst/>
              <a:defRPr/>
            </a:pPr>
            <a:endParaRPr lang="en-US" sz="48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4800" dirty="0" smtClean="0"/>
              <a:t>Of course not.</a:t>
            </a:r>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763800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081214" y="2071688"/>
            <a:ext cx="9377362" cy="5500686"/>
          </a:xfrm>
        </p:spPr>
        <p:txBody>
          <a:bodyPr>
            <a:normAutofit/>
          </a:bodyPr>
          <a:lstStyle/>
          <a:p>
            <a:pPr marL="0" lvl="0" indent="0">
              <a:lnSpc>
                <a:spcPct val="100000"/>
              </a:lnSpc>
              <a:spcBef>
                <a:spcPts val="0"/>
              </a:spcBef>
              <a:buNone/>
            </a:pPr>
            <a:r>
              <a:rPr lang="en-US" sz="6600" b="1" dirty="0" smtClean="0"/>
              <a:t>Real Applications™ Are Serious Business ™</a:t>
            </a:r>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546236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589232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6189"/>
            <a:ext cx="10515600" cy="56054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dirty="0" smtClean="0"/>
              <a:t>Real Applications: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a:lnSpc>
                <a:spcPct val="100000"/>
              </a:lnSpc>
              <a:spcBef>
                <a:spcPts val="0"/>
              </a:spcBef>
            </a:pPr>
            <a:r>
              <a:rPr lang="en-US" sz="3600" dirty="0" smtClean="0"/>
              <a:t>Maintain explicit state</a:t>
            </a:r>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816289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6189"/>
            <a:ext cx="10515600" cy="56054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dirty="0" smtClean="0"/>
              <a:t>Real Applications: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a:lnSpc>
                <a:spcPct val="100000"/>
              </a:lnSpc>
              <a:spcBef>
                <a:spcPts val="0"/>
              </a:spcBef>
            </a:pPr>
            <a:r>
              <a:rPr lang="en-US" sz="3600" dirty="0" smtClean="0"/>
              <a:t>Maintain explicit state </a:t>
            </a:r>
          </a:p>
          <a:p>
            <a:pPr>
              <a:lnSpc>
                <a:spcPct val="100000"/>
              </a:lnSpc>
              <a:spcBef>
                <a:spcPts val="0"/>
              </a:spcBef>
            </a:pPr>
            <a:r>
              <a:rPr lang="en-US" sz="3600" dirty="0" smtClean="0"/>
              <a:t>Transition and communicate about state</a:t>
            </a:r>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434444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6189"/>
            <a:ext cx="10515600" cy="56054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dirty="0" smtClean="0"/>
              <a:t>Real Applications: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a:lnSpc>
                <a:spcPct val="100000"/>
              </a:lnSpc>
              <a:spcBef>
                <a:spcPts val="0"/>
              </a:spcBef>
            </a:pPr>
            <a:r>
              <a:rPr lang="en-US" sz="3600" dirty="0" smtClean="0"/>
              <a:t>Maintain explicit state </a:t>
            </a:r>
          </a:p>
          <a:p>
            <a:pPr>
              <a:lnSpc>
                <a:spcPct val="100000"/>
              </a:lnSpc>
              <a:spcBef>
                <a:spcPts val="0"/>
              </a:spcBef>
            </a:pPr>
            <a:r>
              <a:rPr lang="en-US" sz="3600" dirty="0" smtClean="0"/>
              <a:t>Transition and communicate about state</a:t>
            </a:r>
          </a:p>
          <a:p>
            <a:pPr>
              <a:lnSpc>
                <a:spcPct val="100000"/>
              </a:lnSpc>
              <a:spcBef>
                <a:spcPts val="0"/>
              </a:spcBef>
            </a:pPr>
            <a:r>
              <a:rPr lang="en-US" sz="3600" dirty="0" smtClean="0"/>
              <a:t>Have access controls</a:t>
            </a:r>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063273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6189"/>
            <a:ext cx="10515600" cy="56054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dirty="0" smtClean="0"/>
              <a:t>Real Applications: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a:lnSpc>
                <a:spcPct val="100000"/>
              </a:lnSpc>
              <a:spcBef>
                <a:spcPts val="0"/>
              </a:spcBef>
            </a:pPr>
            <a:r>
              <a:rPr lang="en-US" sz="3600" dirty="0" smtClean="0"/>
              <a:t>Maintain explicit state </a:t>
            </a:r>
          </a:p>
          <a:p>
            <a:pPr>
              <a:lnSpc>
                <a:spcPct val="100000"/>
              </a:lnSpc>
              <a:spcBef>
                <a:spcPts val="0"/>
              </a:spcBef>
            </a:pPr>
            <a:r>
              <a:rPr lang="en-US" sz="3600" dirty="0" smtClean="0"/>
              <a:t>Transition and communicate about state</a:t>
            </a:r>
          </a:p>
          <a:p>
            <a:pPr>
              <a:lnSpc>
                <a:spcPct val="100000"/>
              </a:lnSpc>
              <a:spcBef>
                <a:spcPts val="0"/>
              </a:spcBef>
            </a:pPr>
            <a:r>
              <a:rPr lang="en-US" sz="3600" dirty="0" smtClean="0"/>
              <a:t>Have access controls </a:t>
            </a:r>
          </a:p>
          <a:p>
            <a:pPr>
              <a:lnSpc>
                <a:spcPct val="100000"/>
              </a:lnSpc>
              <a:spcBef>
                <a:spcPts val="0"/>
              </a:spcBef>
            </a:pPr>
            <a:r>
              <a:rPr lang="en-US" sz="3600" dirty="0" smtClean="0"/>
              <a:t>Support CI/CD mechanisms</a:t>
            </a:r>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227464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6189"/>
            <a:ext cx="10515600" cy="56054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dirty="0" smtClean="0"/>
              <a:t>Real Applications: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a:lnSpc>
                <a:spcPct val="100000"/>
              </a:lnSpc>
              <a:spcBef>
                <a:spcPts val="0"/>
              </a:spcBef>
            </a:pPr>
            <a:r>
              <a:rPr lang="en-US" sz="3600" dirty="0" smtClean="0"/>
              <a:t>Maintain explicit state </a:t>
            </a:r>
          </a:p>
          <a:p>
            <a:pPr>
              <a:lnSpc>
                <a:spcPct val="100000"/>
              </a:lnSpc>
              <a:spcBef>
                <a:spcPts val="0"/>
              </a:spcBef>
            </a:pPr>
            <a:r>
              <a:rPr lang="en-US" sz="3600" dirty="0" smtClean="0"/>
              <a:t>Transition and communicate about state</a:t>
            </a:r>
          </a:p>
          <a:p>
            <a:pPr>
              <a:lnSpc>
                <a:spcPct val="100000"/>
              </a:lnSpc>
              <a:spcBef>
                <a:spcPts val="0"/>
              </a:spcBef>
            </a:pPr>
            <a:r>
              <a:rPr lang="en-US" sz="3600" dirty="0" smtClean="0"/>
              <a:t>Have access controls </a:t>
            </a:r>
          </a:p>
          <a:p>
            <a:pPr>
              <a:lnSpc>
                <a:spcPct val="100000"/>
              </a:lnSpc>
              <a:spcBef>
                <a:spcPts val="0"/>
              </a:spcBef>
            </a:pPr>
            <a:r>
              <a:rPr lang="en-US" sz="3600" dirty="0" smtClean="0"/>
              <a:t>Support CI/CD mechanisms</a:t>
            </a:r>
          </a:p>
          <a:p>
            <a:pPr>
              <a:lnSpc>
                <a:spcPct val="100000"/>
              </a:lnSpc>
              <a:spcBef>
                <a:spcPts val="0"/>
              </a:spcBef>
            </a:pPr>
            <a:r>
              <a:rPr lang="en-US" sz="3600" dirty="0" smtClean="0"/>
              <a:t>Are </a:t>
            </a:r>
            <a:r>
              <a:rPr lang="en-US" sz="3600" dirty="0" smtClean="0"/>
              <a:t>monitored</a:t>
            </a:r>
            <a:endParaRPr lang="en-US" sz="3600" dirty="0" smtClean="0"/>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264627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6189"/>
            <a:ext cx="10515600" cy="56054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dirty="0" smtClean="0"/>
              <a:t>Real Applications: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a:lnSpc>
                <a:spcPct val="100000"/>
              </a:lnSpc>
              <a:spcBef>
                <a:spcPts val="0"/>
              </a:spcBef>
            </a:pPr>
            <a:r>
              <a:rPr lang="en-US" sz="3600" dirty="0" smtClean="0"/>
              <a:t>Maintain explicit state </a:t>
            </a:r>
          </a:p>
          <a:p>
            <a:pPr>
              <a:lnSpc>
                <a:spcPct val="100000"/>
              </a:lnSpc>
              <a:spcBef>
                <a:spcPts val="0"/>
              </a:spcBef>
            </a:pPr>
            <a:r>
              <a:rPr lang="en-US" sz="3600" dirty="0" smtClean="0"/>
              <a:t>Transition and communicate about state</a:t>
            </a:r>
          </a:p>
          <a:p>
            <a:pPr>
              <a:lnSpc>
                <a:spcPct val="100000"/>
              </a:lnSpc>
              <a:spcBef>
                <a:spcPts val="0"/>
              </a:spcBef>
            </a:pPr>
            <a:r>
              <a:rPr lang="en-US" sz="3600" dirty="0" smtClean="0"/>
              <a:t>Have access controls </a:t>
            </a:r>
          </a:p>
          <a:p>
            <a:pPr>
              <a:lnSpc>
                <a:spcPct val="100000"/>
              </a:lnSpc>
              <a:spcBef>
                <a:spcPts val="0"/>
              </a:spcBef>
            </a:pPr>
            <a:r>
              <a:rPr lang="en-US" sz="3600" dirty="0" smtClean="0"/>
              <a:t>Support CI/CD mechanisms</a:t>
            </a:r>
          </a:p>
          <a:p>
            <a:pPr>
              <a:lnSpc>
                <a:spcPct val="100000"/>
              </a:lnSpc>
              <a:spcBef>
                <a:spcPts val="0"/>
              </a:spcBef>
            </a:pPr>
            <a:r>
              <a:rPr lang="en-US" sz="3600" dirty="0" smtClean="0"/>
              <a:t>Are </a:t>
            </a:r>
            <a:r>
              <a:rPr lang="en-US" sz="3600" dirty="0" smtClean="0"/>
              <a:t>monitored</a:t>
            </a:r>
            <a:endParaRPr lang="en-US" sz="3600" dirty="0" smtClean="0"/>
          </a:p>
          <a:p>
            <a:pPr>
              <a:lnSpc>
                <a:spcPct val="100000"/>
              </a:lnSpc>
              <a:spcBef>
                <a:spcPts val="0"/>
              </a:spcBef>
            </a:pPr>
            <a:r>
              <a:rPr lang="en-US" sz="3600" dirty="0" smtClean="0"/>
              <a:t>Ideally don’t suffer from noticeable latency</a:t>
            </a:r>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947712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0604" y="2611463"/>
            <a:ext cx="5470793" cy="1635074"/>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500" b="1" smtClean="0">
                <a:latin typeface="+mn-lt"/>
              </a:rPr>
              <a:t>Purpose</a:t>
            </a:r>
            <a:endParaRPr lang="en-US" sz="11500" b="1" dirty="0">
              <a:latin typeface="+mn-lt"/>
            </a:endParaRPr>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263634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6189"/>
            <a:ext cx="10515600" cy="56054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dirty="0" smtClean="0"/>
              <a:t>Real Applications: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a:lnSpc>
                <a:spcPct val="100000"/>
              </a:lnSpc>
              <a:spcBef>
                <a:spcPts val="0"/>
              </a:spcBef>
            </a:pPr>
            <a:r>
              <a:rPr lang="en-US" sz="3600" dirty="0" smtClean="0"/>
              <a:t>Maintain explicit state </a:t>
            </a:r>
          </a:p>
          <a:p>
            <a:pPr>
              <a:lnSpc>
                <a:spcPct val="100000"/>
              </a:lnSpc>
              <a:spcBef>
                <a:spcPts val="0"/>
              </a:spcBef>
            </a:pPr>
            <a:r>
              <a:rPr lang="en-US" sz="3600" dirty="0" smtClean="0"/>
              <a:t>Transition and communicate about state</a:t>
            </a:r>
          </a:p>
          <a:p>
            <a:pPr>
              <a:lnSpc>
                <a:spcPct val="100000"/>
              </a:lnSpc>
              <a:spcBef>
                <a:spcPts val="0"/>
              </a:spcBef>
            </a:pPr>
            <a:r>
              <a:rPr lang="en-US" sz="3600" dirty="0" smtClean="0"/>
              <a:t>Have access controls </a:t>
            </a:r>
          </a:p>
          <a:p>
            <a:pPr>
              <a:lnSpc>
                <a:spcPct val="100000"/>
              </a:lnSpc>
              <a:spcBef>
                <a:spcPts val="0"/>
              </a:spcBef>
            </a:pPr>
            <a:r>
              <a:rPr lang="en-US" sz="3600" dirty="0" smtClean="0"/>
              <a:t>Support CI/CD </a:t>
            </a:r>
            <a:r>
              <a:rPr lang="en-US" sz="3600" dirty="0" smtClean="0"/>
              <a:t>mechanisms</a:t>
            </a:r>
            <a:endParaRPr lang="en-US" sz="3600" dirty="0" smtClean="0"/>
          </a:p>
          <a:p>
            <a:pPr>
              <a:lnSpc>
                <a:spcPct val="100000"/>
              </a:lnSpc>
              <a:spcBef>
                <a:spcPts val="0"/>
              </a:spcBef>
            </a:pPr>
            <a:r>
              <a:rPr lang="en-US" sz="3600" dirty="0" smtClean="0"/>
              <a:t>Are </a:t>
            </a:r>
            <a:r>
              <a:rPr lang="en-US" sz="3600" dirty="0" smtClean="0"/>
              <a:t>monitored</a:t>
            </a:r>
            <a:endParaRPr lang="en-US" sz="3600" dirty="0" smtClean="0"/>
          </a:p>
          <a:p>
            <a:pPr>
              <a:lnSpc>
                <a:spcPct val="100000"/>
              </a:lnSpc>
              <a:spcBef>
                <a:spcPts val="0"/>
              </a:spcBef>
            </a:pPr>
            <a:r>
              <a:rPr lang="en-US" sz="3600" dirty="0" smtClean="0"/>
              <a:t>Ideally don’t suffer from noticeable latency</a:t>
            </a:r>
          </a:p>
          <a:p>
            <a:pPr>
              <a:lnSpc>
                <a:spcPct val="100000"/>
              </a:lnSpc>
              <a:spcBef>
                <a:spcPts val="0"/>
              </a:spcBef>
            </a:pPr>
            <a:r>
              <a:rPr lang="en-US" sz="3600" dirty="0" smtClean="0"/>
              <a:t>Rely on indirection to provide agility</a:t>
            </a:r>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324735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6189"/>
            <a:ext cx="10515600" cy="56054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dirty="0" smtClean="0"/>
              <a:t>Real Applications: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a:lnSpc>
                <a:spcPct val="100000"/>
              </a:lnSpc>
              <a:spcBef>
                <a:spcPts val="0"/>
              </a:spcBef>
            </a:pPr>
            <a:r>
              <a:rPr lang="en-US" sz="3600" b="1" dirty="0" smtClean="0"/>
              <a:t>Maintain explicit state </a:t>
            </a:r>
          </a:p>
          <a:p>
            <a:pPr>
              <a:lnSpc>
                <a:spcPct val="100000"/>
              </a:lnSpc>
              <a:spcBef>
                <a:spcPts val="0"/>
              </a:spcBef>
            </a:pPr>
            <a:r>
              <a:rPr lang="en-US" sz="3600" dirty="0" smtClean="0"/>
              <a:t>Transition and communicate about state</a:t>
            </a:r>
          </a:p>
          <a:p>
            <a:pPr>
              <a:lnSpc>
                <a:spcPct val="100000"/>
              </a:lnSpc>
              <a:spcBef>
                <a:spcPts val="0"/>
              </a:spcBef>
            </a:pPr>
            <a:r>
              <a:rPr lang="en-US" sz="3600" dirty="0" smtClean="0"/>
              <a:t>Have access controls </a:t>
            </a:r>
          </a:p>
          <a:p>
            <a:pPr>
              <a:lnSpc>
                <a:spcPct val="100000"/>
              </a:lnSpc>
              <a:spcBef>
                <a:spcPts val="0"/>
              </a:spcBef>
            </a:pPr>
            <a:r>
              <a:rPr lang="en-US" sz="3600" dirty="0" smtClean="0"/>
              <a:t>Support CI/CD mechanisms</a:t>
            </a:r>
          </a:p>
          <a:p>
            <a:pPr>
              <a:lnSpc>
                <a:spcPct val="100000"/>
              </a:lnSpc>
              <a:spcBef>
                <a:spcPts val="0"/>
              </a:spcBef>
            </a:pPr>
            <a:r>
              <a:rPr lang="en-US" sz="3600" dirty="0" smtClean="0"/>
              <a:t>Are </a:t>
            </a:r>
            <a:r>
              <a:rPr lang="en-US" sz="3600" dirty="0" smtClean="0"/>
              <a:t>monitored </a:t>
            </a:r>
          </a:p>
          <a:p>
            <a:pPr>
              <a:lnSpc>
                <a:spcPct val="100000"/>
              </a:lnSpc>
              <a:spcBef>
                <a:spcPts val="0"/>
              </a:spcBef>
            </a:pPr>
            <a:r>
              <a:rPr lang="en-US" sz="3600" dirty="0" smtClean="0"/>
              <a:t>Ideally </a:t>
            </a:r>
            <a:r>
              <a:rPr lang="en-US" sz="3600" dirty="0" smtClean="0"/>
              <a:t>don’t suffer from noticeable latency</a:t>
            </a:r>
          </a:p>
          <a:p>
            <a:pPr>
              <a:lnSpc>
                <a:spcPct val="100000"/>
              </a:lnSpc>
              <a:spcBef>
                <a:spcPts val="0"/>
              </a:spcBef>
            </a:pPr>
            <a:r>
              <a:rPr lang="en-US" sz="3600" dirty="0" smtClean="0"/>
              <a:t>Rely on indirection to provide agility</a:t>
            </a:r>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821019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767" y="2766219"/>
            <a:ext cx="8228467" cy="1325563"/>
          </a:xfrm>
        </p:spPr>
        <p:txBody>
          <a:bodyPr>
            <a:noAutofit/>
          </a:bodyPr>
          <a:lstStyle/>
          <a:p>
            <a:r>
              <a:rPr lang="en-US" sz="11500" b="1" dirty="0" smtClean="0">
                <a:latin typeface="+mn-lt"/>
              </a:rPr>
              <a:t>Explicit State</a:t>
            </a:r>
            <a:endParaRPr lang="en-US" sz="11500" b="1"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3992120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19" y="-709863"/>
            <a:ext cx="13066307" cy="8081511"/>
          </a:xfrm>
          <a:prstGeom prst="rect">
            <a:avLst/>
          </a:prstGeom>
        </p:spPr>
      </p:pic>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5266512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421" y="2807273"/>
            <a:ext cx="10347158" cy="1488001"/>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500" b="1" dirty="0" smtClean="0"/>
              <a:t>Definition Time!</a:t>
            </a:r>
            <a:endParaRPr lang="en-US" sz="11500" b="1" dirty="0"/>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397500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4485" y="1147990"/>
            <a:ext cx="10607040" cy="4377690"/>
          </a:xfrm>
        </p:spPr>
        <p:txBody>
          <a:bodyPr>
            <a:noAutofit/>
          </a:bodyPr>
          <a:lstStyle/>
          <a:p>
            <a:pPr marL="0" lvl="0" indent="0">
              <a:lnSpc>
                <a:spcPct val="100000"/>
              </a:lnSpc>
              <a:spcBef>
                <a:spcPts val="0"/>
              </a:spcBef>
              <a:buNone/>
            </a:pPr>
            <a:r>
              <a:rPr lang="en-US" sz="7200" dirty="0" err="1" smtClean="0"/>
              <a:t>Serverless</a:t>
            </a:r>
            <a:r>
              <a:rPr lang="en-US" sz="7200" dirty="0" smtClean="0"/>
              <a:t> has no shared disk or memory between function invocations (with caveats)</a:t>
            </a:r>
            <a:endParaRPr lang="en-US" sz="7200" dirty="0"/>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260722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223010"/>
            <a:ext cx="10881360" cy="4491990"/>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200" dirty="0" smtClean="0"/>
              <a:t>Everything you have learned about distributed storage applies to basic storage in </a:t>
            </a:r>
            <a:r>
              <a:rPr lang="en-US" sz="7200" dirty="0" err="1" smtClean="0"/>
              <a:t>Serverless</a:t>
            </a:r>
            <a:r>
              <a:rPr lang="en-US" sz="7200" dirty="0" smtClean="0"/>
              <a:t>.</a:t>
            </a:r>
            <a:endParaRPr lang="en-US" sz="7200" dirty="0"/>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6347560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952" y="173486"/>
            <a:ext cx="734095" cy="769441"/>
          </a:xfrm>
          <a:prstGeom prst="rect">
            <a:avLst/>
          </a:prstGeom>
          <a:noFill/>
        </p:spPr>
        <p:txBody>
          <a:bodyPr wrap="square" rtlCol="0">
            <a:spAutoFit/>
          </a:bodyPr>
          <a:lstStyle/>
          <a:p>
            <a:r>
              <a:rPr lang="en-US" sz="4400" b="1" dirty="0" smtClean="0"/>
              <a:t>S3</a:t>
            </a:r>
            <a:endParaRPr lang="en-US" sz="4400" b="1" dirty="0"/>
          </a:p>
        </p:txBody>
      </p:sp>
      <p:sp>
        <p:nvSpPr>
          <p:cNvPr id="2" name="TextBox 1"/>
          <p:cNvSpPr txBox="1"/>
          <p:nvPr/>
        </p:nvSpPr>
        <p:spPr>
          <a:xfrm>
            <a:off x="2164537" y="1201271"/>
            <a:ext cx="1228367" cy="707886"/>
          </a:xfrm>
          <a:prstGeom prst="rect">
            <a:avLst/>
          </a:prstGeom>
          <a:noFill/>
        </p:spPr>
        <p:txBody>
          <a:bodyPr wrap="square" rtlCol="0">
            <a:spAutoFit/>
          </a:bodyPr>
          <a:lstStyle/>
          <a:p>
            <a:r>
              <a:rPr lang="en-US" sz="4000" b="1" dirty="0" smtClean="0"/>
              <a:t>Pros</a:t>
            </a:r>
            <a:endParaRPr lang="en-US" sz="4000" b="1" dirty="0"/>
          </a:p>
        </p:txBody>
      </p:sp>
      <p:sp>
        <p:nvSpPr>
          <p:cNvPr id="5" name="Content Placeholder 2"/>
          <p:cNvSpPr>
            <a:spLocks noGrp="1"/>
          </p:cNvSpPr>
          <p:nvPr>
            <p:ph idx="1"/>
          </p:nvPr>
        </p:nvSpPr>
        <p:spPr>
          <a:xfrm>
            <a:off x="937311" y="2044389"/>
            <a:ext cx="5090511" cy="4132573"/>
          </a:xfrm>
        </p:spPr>
        <p:txBody>
          <a:bodyPr/>
          <a:lstStyle/>
          <a:p>
            <a:r>
              <a:rPr lang="en-US" dirty="0" smtClean="0"/>
              <a:t>Extremely Cheap</a:t>
            </a:r>
          </a:p>
          <a:p>
            <a:r>
              <a:rPr lang="en-US" dirty="0" smtClean="0"/>
              <a:t>No provisioning required</a:t>
            </a:r>
          </a:p>
          <a:p>
            <a:r>
              <a:rPr lang="en-US" dirty="0" smtClean="0"/>
              <a:t>Trivial to replicate across regions</a:t>
            </a:r>
          </a:p>
          <a:p>
            <a:r>
              <a:rPr lang="en-US" dirty="0" smtClean="0"/>
              <a:t>Version controlled</a:t>
            </a:r>
          </a:p>
          <a:p>
            <a:r>
              <a:rPr lang="en-US" dirty="0" smtClean="0"/>
              <a:t>Very durable, with SLA</a:t>
            </a:r>
          </a:p>
          <a:p>
            <a:r>
              <a:rPr lang="en-US" dirty="0" smtClean="0"/>
              <a:t>Can trigger off of updates</a:t>
            </a:r>
            <a:endParaRPr lang="en-US"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
        <p:nvSpPr>
          <p:cNvPr id="6" name="TextBox 5"/>
          <p:cNvSpPr txBox="1"/>
          <p:nvPr/>
        </p:nvSpPr>
        <p:spPr>
          <a:xfrm>
            <a:off x="8587740" y="1201271"/>
            <a:ext cx="1350344" cy="769441"/>
          </a:xfrm>
          <a:prstGeom prst="rect">
            <a:avLst/>
          </a:prstGeom>
          <a:noFill/>
        </p:spPr>
        <p:txBody>
          <a:bodyPr wrap="square" rtlCol="0">
            <a:spAutoFit/>
          </a:bodyPr>
          <a:lstStyle/>
          <a:p>
            <a:r>
              <a:rPr lang="en-US" sz="4400" b="1" dirty="0" smtClean="0"/>
              <a:t>Cons</a:t>
            </a:r>
            <a:endParaRPr lang="en-US" sz="4400" b="1" dirty="0"/>
          </a:p>
        </p:txBody>
      </p:sp>
      <p:sp>
        <p:nvSpPr>
          <p:cNvPr id="7" name="Content Placeholder 2"/>
          <p:cNvSpPr txBox="1">
            <a:spLocks/>
          </p:cNvSpPr>
          <p:nvPr/>
        </p:nvSpPr>
        <p:spPr>
          <a:xfrm>
            <a:off x="6903316" y="2044389"/>
            <a:ext cx="4695120" cy="413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File system-like (no queries)</a:t>
            </a:r>
          </a:p>
          <a:p>
            <a:r>
              <a:rPr lang="en-US" dirty="0" smtClean="0"/>
              <a:t>Eventually consistent</a:t>
            </a:r>
            <a:endParaRPr lang="en-US" dirty="0"/>
          </a:p>
        </p:txBody>
      </p:sp>
      <p:cxnSp>
        <p:nvCxnSpPr>
          <p:cNvPr id="9" name="Straight Connector 8"/>
          <p:cNvCxnSpPr/>
          <p:nvPr/>
        </p:nvCxnSpPr>
        <p:spPr>
          <a:xfrm>
            <a:off x="5823288" y="1900996"/>
            <a:ext cx="12032" cy="4054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952" y="173486"/>
            <a:ext cx="4473781" cy="769441"/>
          </a:xfrm>
          <a:prstGeom prst="rect">
            <a:avLst/>
          </a:prstGeom>
          <a:noFill/>
        </p:spPr>
        <p:txBody>
          <a:bodyPr wrap="square" rtlCol="0">
            <a:spAutoFit/>
          </a:bodyPr>
          <a:lstStyle/>
          <a:p>
            <a:r>
              <a:rPr lang="en-US" sz="4400" b="1" dirty="0" err="1" smtClean="0"/>
              <a:t>DynamoDB</a:t>
            </a:r>
            <a:endParaRPr lang="en-US" sz="4400" b="1" dirty="0"/>
          </a:p>
        </p:txBody>
      </p:sp>
      <p:sp>
        <p:nvSpPr>
          <p:cNvPr id="5" name="Content Placeholder 2"/>
          <p:cNvSpPr>
            <a:spLocks noGrp="1"/>
          </p:cNvSpPr>
          <p:nvPr>
            <p:ph idx="1"/>
          </p:nvPr>
        </p:nvSpPr>
        <p:spPr>
          <a:xfrm>
            <a:off x="885080" y="2044387"/>
            <a:ext cx="5015648" cy="4132573"/>
          </a:xfrm>
        </p:spPr>
        <p:txBody>
          <a:bodyPr/>
          <a:lstStyle/>
          <a:p>
            <a:r>
              <a:rPr lang="en-US" dirty="0" smtClean="0"/>
              <a:t>Infinitely scalable</a:t>
            </a:r>
          </a:p>
          <a:p>
            <a:r>
              <a:rPr lang="en-US" dirty="0" err="1" smtClean="0"/>
              <a:t>Queryable</a:t>
            </a:r>
            <a:endParaRPr lang="en-US" dirty="0" smtClean="0"/>
          </a:p>
          <a:p>
            <a:r>
              <a:rPr lang="en-US" dirty="0" smtClean="0"/>
              <a:t>Can trigger off of updates.</a:t>
            </a:r>
            <a:endParaRPr lang="en-US"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
        <p:nvSpPr>
          <p:cNvPr id="7" name="Content Placeholder 2"/>
          <p:cNvSpPr txBox="1">
            <a:spLocks/>
          </p:cNvSpPr>
          <p:nvPr/>
        </p:nvSpPr>
        <p:spPr>
          <a:xfrm>
            <a:off x="6624823" y="2044388"/>
            <a:ext cx="5276177" cy="413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Expensive</a:t>
            </a:r>
          </a:p>
          <a:p>
            <a:r>
              <a:rPr lang="en-US" dirty="0" smtClean="0"/>
              <a:t>Requires explicit throughput provisioning</a:t>
            </a:r>
          </a:p>
          <a:p>
            <a:r>
              <a:rPr lang="en-US" dirty="0" smtClean="0"/>
              <a:t>NoSQL model dictates </a:t>
            </a:r>
            <a:r>
              <a:rPr lang="en-US" dirty="0" err="1" smtClean="0"/>
              <a:t>denormalization</a:t>
            </a:r>
            <a:r>
              <a:rPr lang="en-US" dirty="0" smtClean="0"/>
              <a:t> and all that entails</a:t>
            </a:r>
          </a:p>
          <a:p>
            <a:r>
              <a:rPr lang="en-US" dirty="0" smtClean="0"/>
              <a:t>Eventually consistent</a:t>
            </a:r>
          </a:p>
        </p:txBody>
      </p:sp>
      <p:sp>
        <p:nvSpPr>
          <p:cNvPr id="8" name="TextBox 7"/>
          <p:cNvSpPr txBox="1"/>
          <p:nvPr/>
        </p:nvSpPr>
        <p:spPr>
          <a:xfrm>
            <a:off x="2164537" y="1201271"/>
            <a:ext cx="1228367" cy="707886"/>
          </a:xfrm>
          <a:prstGeom prst="rect">
            <a:avLst/>
          </a:prstGeom>
          <a:noFill/>
        </p:spPr>
        <p:txBody>
          <a:bodyPr wrap="square" rtlCol="0">
            <a:spAutoFit/>
          </a:bodyPr>
          <a:lstStyle/>
          <a:p>
            <a:r>
              <a:rPr lang="en-US" sz="4000" b="1" dirty="0" smtClean="0"/>
              <a:t>Pros</a:t>
            </a:r>
            <a:endParaRPr lang="en-US" sz="4000" b="1" dirty="0"/>
          </a:p>
        </p:txBody>
      </p:sp>
      <p:sp>
        <p:nvSpPr>
          <p:cNvPr id="9" name="TextBox 8"/>
          <p:cNvSpPr txBox="1"/>
          <p:nvPr/>
        </p:nvSpPr>
        <p:spPr>
          <a:xfrm>
            <a:off x="8587740" y="1201271"/>
            <a:ext cx="1350344" cy="769441"/>
          </a:xfrm>
          <a:prstGeom prst="rect">
            <a:avLst/>
          </a:prstGeom>
          <a:noFill/>
        </p:spPr>
        <p:txBody>
          <a:bodyPr wrap="square" rtlCol="0">
            <a:spAutoFit/>
          </a:bodyPr>
          <a:lstStyle/>
          <a:p>
            <a:r>
              <a:rPr lang="en-US" sz="4400" b="1" dirty="0" smtClean="0"/>
              <a:t>Cons</a:t>
            </a:r>
            <a:endParaRPr lang="en-US" sz="4400" b="1" dirty="0"/>
          </a:p>
        </p:txBody>
      </p:sp>
      <p:cxnSp>
        <p:nvCxnSpPr>
          <p:cNvPr id="11" name="Straight Connector 10"/>
          <p:cNvCxnSpPr/>
          <p:nvPr/>
        </p:nvCxnSpPr>
        <p:spPr>
          <a:xfrm>
            <a:off x="5823288" y="1900996"/>
            <a:ext cx="12032" cy="4054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6625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952" y="188952"/>
            <a:ext cx="4473781" cy="769441"/>
          </a:xfrm>
          <a:prstGeom prst="rect">
            <a:avLst/>
          </a:prstGeom>
          <a:noFill/>
        </p:spPr>
        <p:txBody>
          <a:bodyPr wrap="square" rtlCol="0">
            <a:spAutoFit/>
          </a:bodyPr>
          <a:lstStyle/>
          <a:p>
            <a:r>
              <a:rPr lang="en-US" sz="4400" b="1" dirty="0" smtClean="0"/>
              <a:t>RDS</a:t>
            </a:r>
            <a:endParaRPr lang="en-US" sz="4400" b="1" dirty="0"/>
          </a:p>
        </p:txBody>
      </p:sp>
      <p:sp>
        <p:nvSpPr>
          <p:cNvPr id="5" name="Content Placeholder 2"/>
          <p:cNvSpPr>
            <a:spLocks noGrp="1"/>
          </p:cNvSpPr>
          <p:nvPr>
            <p:ph idx="1"/>
          </p:nvPr>
        </p:nvSpPr>
        <p:spPr>
          <a:xfrm>
            <a:off x="969396" y="2044389"/>
            <a:ext cx="3618648" cy="4132573"/>
          </a:xfrm>
        </p:spPr>
        <p:txBody>
          <a:bodyPr/>
          <a:lstStyle/>
          <a:p>
            <a:r>
              <a:rPr lang="en-US" dirty="0" smtClean="0"/>
              <a:t>ACID transactions</a:t>
            </a:r>
          </a:p>
          <a:p>
            <a:r>
              <a:rPr lang="en-US" dirty="0" err="1" smtClean="0"/>
              <a:t>Queryable</a:t>
            </a:r>
            <a:endParaRPr lang="en-US" dirty="0" smtClean="0"/>
          </a:p>
          <a:p>
            <a:r>
              <a:rPr lang="en-US" dirty="0" smtClean="0"/>
              <a:t>Familiar</a:t>
            </a:r>
            <a:endParaRPr lang="en-US"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
        <p:nvSpPr>
          <p:cNvPr id="7" name="Content Placeholder 2"/>
          <p:cNvSpPr txBox="1">
            <a:spLocks/>
          </p:cNvSpPr>
          <p:nvPr/>
        </p:nvSpPr>
        <p:spPr>
          <a:xfrm>
            <a:off x="6644641" y="2044388"/>
            <a:ext cx="5236541" cy="413257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Provisions according to hardware; downtime to scale up.</a:t>
            </a:r>
          </a:p>
          <a:p>
            <a:r>
              <a:rPr lang="en-US" dirty="0" smtClean="0"/>
              <a:t>Limited ways to scale out (read replicas</a:t>
            </a:r>
            <a:r>
              <a:rPr lang="en-US" dirty="0" smtClean="0"/>
              <a:t>).</a:t>
            </a:r>
          </a:p>
          <a:p>
            <a:r>
              <a:rPr lang="en-US" dirty="0" smtClean="0"/>
              <a:t>Questionable distribution story.</a:t>
            </a:r>
            <a:endParaRPr lang="en-US" dirty="0" smtClean="0"/>
          </a:p>
          <a:p>
            <a:r>
              <a:rPr lang="en-US" dirty="0"/>
              <a:t>Requires you managing the DB</a:t>
            </a:r>
          </a:p>
          <a:p>
            <a:r>
              <a:rPr lang="en-US" dirty="0"/>
              <a:t>Should be in a VPC, which has some </a:t>
            </a:r>
            <a:r>
              <a:rPr lang="en-US" dirty="0" smtClean="0"/>
              <a:t>limitations you need to be aware of.</a:t>
            </a:r>
          </a:p>
          <a:p>
            <a:r>
              <a:rPr lang="en-US" dirty="0" smtClean="0"/>
              <a:t>Complexity when </a:t>
            </a:r>
            <a:r>
              <a:rPr lang="en-US" dirty="0" smtClean="0"/>
              <a:t>it comes to </a:t>
            </a:r>
            <a:r>
              <a:rPr lang="en-US" dirty="0" smtClean="0"/>
              <a:t>connection handling.</a:t>
            </a:r>
            <a:endParaRPr lang="en-US" dirty="0" smtClean="0"/>
          </a:p>
        </p:txBody>
      </p:sp>
      <p:sp>
        <p:nvSpPr>
          <p:cNvPr id="8" name="TextBox 7"/>
          <p:cNvSpPr txBox="1"/>
          <p:nvPr/>
        </p:nvSpPr>
        <p:spPr>
          <a:xfrm>
            <a:off x="2164537" y="1201271"/>
            <a:ext cx="1228367" cy="707886"/>
          </a:xfrm>
          <a:prstGeom prst="rect">
            <a:avLst/>
          </a:prstGeom>
          <a:noFill/>
        </p:spPr>
        <p:txBody>
          <a:bodyPr wrap="square" rtlCol="0">
            <a:spAutoFit/>
          </a:bodyPr>
          <a:lstStyle/>
          <a:p>
            <a:r>
              <a:rPr lang="en-US" sz="4000" b="1" dirty="0" smtClean="0"/>
              <a:t>Pros</a:t>
            </a:r>
            <a:endParaRPr lang="en-US" sz="4000" b="1" dirty="0"/>
          </a:p>
        </p:txBody>
      </p:sp>
      <p:sp>
        <p:nvSpPr>
          <p:cNvPr id="9" name="TextBox 8"/>
          <p:cNvSpPr txBox="1"/>
          <p:nvPr/>
        </p:nvSpPr>
        <p:spPr>
          <a:xfrm>
            <a:off x="8587740" y="1201271"/>
            <a:ext cx="1350344" cy="769441"/>
          </a:xfrm>
          <a:prstGeom prst="rect">
            <a:avLst/>
          </a:prstGeom>
          <a:noFill/>
        </p:spPr>
        <p:txBody>
          <a:bodyPr wrap="square" rtlCol="0">
            <a:spAutoFit/>
          </a:bodyPr>
          <a:lstStyle/>
          <a:p>
            <a:r>
              <a:rPr lang="en-US" sz="4400" b="1" dirty="0" smtClean="0"/>
              <a:t>Cons</a:t>
            </a:r>
            <a:endParaRPr lang="en-US" sz="4400" b="1" dirty="0"/>
          </a:p>
        </p:txBody>
      </p:sp>
      <p:cxnSp>
        <p:nvCxnSpPr>
          <p:cNvPr id="11" name="Straight Connector 10"/>
          <p:cNvCxnSpPr/>
          <p:nvPr/>
        </p:nvCxnSpPr>
        <p:spPr>
          <a:xfrm>
            <a:off x="5823288" y="1900996"/>
            <a:ext cx="12032" cy="4054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253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0277"/>
          </a:xfrm>
          <a:prstGeom prst="rect">
            <a:avLst/>
          </a:prstGeom>
        </p:spPr>
      </p:pic>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8667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1" y="1693333"/>
            <a:ext cx="11413065" cy="3202517"/>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200" dirty="0" smtClean="0"/>
              <a:t>Be wary of disk and memory persistence between function invocations.</a:t>
            </a:r>
            <a:endParaRPr lang="en-US" sz="7200" dirty="0"/>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2982528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79" y="633677"/>
            <a:ext cx="4463716" cy="691621"/>
          </a:xfrm>
        </p:spPr>
        <p:txBody>
          <a:bodyPr>
            <a:noAutofit/>
          </a:bodyPr>
          <a:lstStyle/>
          <a:p>
            <a:r>
              <a:rPr lang="en-US" sz="5400" b="1" dirty="0" smtClean="0">
                <a:latin typeface="+mn-lt"/>
              </a:rPr>
              <a:t>Summary</a:t>
            </a:r>
            <a:endParaRPr lang="en-US" sz="5400" b="1" dirty="0">
              <a:latin typeface="+mn-lt"/>
            </a:endParaRPr>
          </a:p>
        </p:txBody>
      </p:sp>
      <p:sp>
        <p:nvSpPr>
          <p:cNvPr id="3" name="Content Placeholder 2"/>
          <p:cNvSpPr>
            <a:spLocks noGrp="1"/>
          </p:cNvSpPr>
          <p:nvPr>
            <p:ph idx="1"/>
          </p:nvPr>
        </p:nvSpPr>
        <p:spPr>
          <a:xfrm>
            <a:off x="757990" y="1511105"/>
            <a:ext cx="10320867" cy="4252912"/>
          </a:xfrm>
        </p:spPr>
        <p:txBody>
          <a:bodyPr/>
          <a:lstStyle/>
          <a:p>
            <a:r>
              <a:rPr lang="en-US" dirty="0" smtClean="0"/>
              <a:t>Push state to the </a:t>
            </a:r>
            <a:r>
              <a:rPr lang="en-US" dirty="0" err="1" smtClean="0"/>
              <a:t>datastore</a:t>
            </a:r>
            <a:r>
              <a:rPr lang="en-US" dirty="0" smtClean="0"/>
              <a:t>; don’t rely on memory/disk between function invocations.</a:t>
            </a:r>
          </a:p>
          <a:p>
            <a:r>
              <a:rPr lang="en-US" dirty="0" smtClean="0"/>
              <a:t>The </a:t>
            </a:r>
            <a:r>
              <a:rPr lang="en-US" dirty="0" err="1" smtClean="0"/>
              <a:t>datastore</a:t>
            </a:r>
            <a:r>
              <a:rPr lang="en-US" dirty="0" smtClean="0"/>
              <a:t> is necessarily distributed; treat it as such</a:t>
            </a:r>
          </a:p>
          <a:p>
            <a:r>
              <a:rPr lang="en-US" dirty="0" smtClean="0"/>
              <a:t>S3 is cheap, low complexity, but the most restrictive model</a:t>
            </a:r>
          </a:p>
          <a:p>
            <a:r>
              <a:rPr lang="en-US" dirty="0" err="1" smtClean="0"/>
              <a:t>DynamoDB</a:t>
            </a:r>
            <a:r>
              <a:rPr lang="en-US" dirty="0" smtClean="0"/>
              <a:t> is expensive, requires adaptive provisioning, and is eventually consistent.</a:t>
            </a:r>
          </a:p>
          <a:p>
            <a:r>
              <a:rPr lang="en-US" dirty="0" smtClean="0"/>
              <a:t>RDS is familiar, moderately expensive, moderately complex, and changes in provisioning require downtime.</a:t>
            </a:r>
          </a:p>
          <a:p>
            <a:r>
              <a:rPr lang="en-US" dirty="0" smtClean="0"/>
              <a:t>There is no one size fits all; evaluate your use case.</a:t>
            </a:r>
            <a:endParaRPr lang="en-US" dirty="0"/>
          </a:p>
        </p:txBody>
      </p:sp>
      <p:sp>
        <p:nvSpPr>
          <p:cNvPr id="4" name="Footer Placeholder 3"/>
          <p:cNvSpPr>
            <a:spLocks noGrp="1"/>
          </p:cNvSpPr>
          <p:nvPr>
            <p:ph type="ftr" sz="quarter" idx="11"/>
          </p:nvPr>
        </p:nvSpPr>
        <p:spPr/>
        <p:txBody>
          <a:bodyPr/>
          <a:lstStyle/>
          <a:p>
            <a:r>
              <a:rPr lang="en-US" smtClean="0"/>
              <a:t>lostcolony@gmail.com</a:t>
            </a:r>
            <a:endParaRPr lang="en-US" dirty="0"/>
          </a:p>
        </p:txBody>
      </p:sp>
    </p:spTree>
    <p:extLst>
      <p:ext uri="{BB962C8B-B14F-4D97-AF65-F5344CB8AC3E}">
        <p14:creationId xmlns:p14="http://schemas.microsoft.com/office/powerpoint/2010/main" val="10709183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948" y="1579663"/>
            <a:ext cx="10515600" cy="4315811"/>
          </a:xfrm>
        </p:spPr>
        <p:txBody>
          <a:bodyPr/>
          <a:lstStyle/>
          <a:p>
            <a:pPr>
              <a:lnSpc>
                <a:spcPct val="100000"/>
              </a:lnSpc>
              <a:spcBef>
                <a:spcPts val="0"/>
              </a:spcBef>
            </a:pPr>
            <a:r>
              <a:rPr lang="en-US" sz="3600" dirty="0" smtClean="0"/>
              <a:t>Maintain explicit state </a:t>
            </a:r>
          </a:p>
          <a:p>
            <a:pPr>
              <a:lnSpc>
                <a:spcPct val="100000"/>
              </a:lnSpc>
              <a:spcBef>
                <a:spcPts val="0"/>
              </a:spcBef>
            </a:pPr>
            <a:r>
              <a:rPr lang="en-US" sz="3600" b="1" dirty="0" smtClean="0"/>
              <a:t>Transition and communicate about state</a:t>
            </a:r>
          </a:p>
          <a:p>
            <a:pPr>
              <a:lnSpc>
                <a:spcPct val="100000"/>
              </a:lnSpc>
              <a:spcBef>
                <a:spcPts val="0"/>
              </a:spcBef>
            </a:pPr>
            <a:r>
              <a:rPr lang="en-US" sz="3600" dirty="0" smtClean="0"/>
              <a:t>Have access controls </a:t>
            </a:r>
          </a:p>
          <a:p>
            <a:pPr>
              <a:lnSpc>
                <a:spcPct val="100000"/>
              </a:lnSpc>
              <a:spcBef>
                <a:spcPts val="0"/>
              </a:spcBef>
            </a:pPr>
            <a:r>
              <a:rPr lang="en-US" sz="3600" dirty="0" smtClean="0"/>
              <a:t>Support CI/CD mechanisms</a:t>
            </a:r>
          </a:p>
          <a:p>
            <a:pPr>
              <a:lnSpc>
                <a:spcPct val="100000"/>
              </a:lnSpc>
              <a:spcBef>
                <a:spcPts val="0"/>
              </a:spcBef>
            </a:pPr>
            <a:r>
              <a:rPr lang="en-US" sz="3600" dirty="0" smtClean="0"/>
              <a:t>Are </a:t>
            </a:r>
            <a:r>
              <a:rPr lang="en-US" sz="3600" dirty="0" smtClean="0"/>
              <a:t>monitored </a:t>
            </a:r>
          </a:p>
          <a:p>
            <a:pPr>
              <a:lnSpc>
                <a:spcPct val="100000"/>
              </a:lnSpc>
              <a:spcBef>
                <a:spcPts val="0"/>
              </a:spcBef>
            </a:pPr>
            <a:r>
              <a:rPr lang="en-US" sz="3600" dirty="0" smtClean="0"/>
              <a:t>Ideally </a:t>
            </a:r>
            <a:r>
              <a:rPr lang="en-US" sz="3600" dirty="0" smtClean="0"/>
              <a:t>don’t suffer from noticeable latency</a:t>
            </a:r>
          </a:p>
          <a:p>
            <a:pPr>
              <a:lnSpc>
                <a:spcPct val="100000"/>
              </a:lnSpc>
              <a:spcBef>
                <a:spcPts val="0"/>
              </a:spcBef>
            </a:pPr>
            <a:r>
              <a:rPr lang="en-US" sz="3600" dirty="0" smtClean="0"/>
              <a:t>Rely on indirection to provide agility</a:t>
            </a:r>
          </a:p>
        </p:txBody>
      </p:sp>
      <p:sp>
        <p:nvSpPr>
          <p:cNvPr id="2" name="Footer Placeholder 1"/>
          <p:cNvSpPr>
            <a:spLocks noGrp="1"/>
          </p:cNvSpPr>
          <p:nvPr>
            <p:ph type="ftr" sz="quarter" idx="11"/>
          </p:nvPr>
        </p:nvSpPr>
        <p:spPr/>
        <p:txBody>
          <a:bodyPr/>
          <a:lstStyle/>
          <a:p>
            <a:r>
              <a:rPr lang="en-US" smtClean="0"/>
              <a:t>lostcolony@gmail.com</a:t>
            </a:r>
            <a:endParaRPr lang="en-US"/>
          </a:p>
        </p:txBody>
      </p:sp>
      <p:sp>
        <p:nvSpPr>
          <p:cNvPr id="4" name="Title 1"/>
          <p:cNvSpPr>
            <a:spLocks noGrp="1"/>
          </p:cNvSpPr>
          <p:nvPr>
            <p:ph type="title"/>
          </p:nvPr>
        </p:nvSpPr>
        <p:spPr>
          <a:xfrm>
            <a:off x="601578" y="633677"/>
            <a:ext cx="5354053" cy="691621"/>
          </a:xfrm>
        </p:spPr>
        <p:txBody>
          <a:bodyPr>
            <a:noAutofit/>
          </a:bodyPr>
          <a:lstStyle/>
          <a:p>
            <a:r>
              <a:rPr lang="en-US" sz="5400" b="1" dirty="0" smtClean="0">
                <a:latin typeface="+mn-lt"/>
              </a:rPr>
              <a:t>Real Applications</a:t>
            </a:r>
            <a:endParaRPr lang="en-US" sz="5400" b="1" dirty="0">
              <a:latin typeface="+mn-lt"/>
            </a:endParaRPr>
          </a:p>
        </p:txBody>
      </p:sp>
    </p:spTree>
    <p:extLst>
      <p:ext uri="{BB962C8B-B14F-4D97-AF65-F5344CB8AC3E}">
        <p14:creationId xmlns:p14="http://schemas.microsoft.com/office/powerpoint/2010/main" val="12887750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637" y="1134561"/>
            <a:ext cx="9420726" cy="4588878"/>
          </a:xfrm>
        </p:spPr>
        <p:txBody>
          <a:bodyPr>
            <a:noAutofit/>
          </a:bodyPr>
          <a:lstStyle/>
          <a:p>
            <a:pPr algn="ctr"/>
            <a:r>
              <a:rPr lang="en-US" sz="11500" b="1" dirty="0" smtClean="0">
                <a:latin typeface="+mn-lt"/>
              </a:rPr>
              <a:t>Messaging</a:t>
            </a:r>
            <a:br>
              <a:rPr lang="en-US" sz="11500" b="1" dirty="0" smtClean="0">
                <a:latin typeface="+mn-lt"/>
              </a:rPr>
            </a:br>
            <a:r>
              <a:rPr lang="en-US" sz="5400" b="1" dirty="0" smtClean="0">
                <a:latin typeface="+mn-lt"/>
              </a:rPr>
              <a:t>&amp;</a:t>
            </a:r>
            <a:r>
              <a:rPr lang="en-US" sz="11500" b="1" dirty="0" smtClean="0">
                <a:latin typeface="+mn-lt"/>
              </a:rPr>
              <a:t/>
            </a:r>
            <a:br>
              <a:rPr lang="en-US" sz="11500" b="1" dirty="0" smtClean="0">
                <a:latin typeface="+mn-lt"/>
              </a:rPr>
            </a:br>
            <a:r>
              <a:rPr lang="en-US" sz="11500" b="1" dirty="0" smtClean="0">
                <a:latin typeface="+mn-lt"/>
              </a:rPr>
              <a:t>Responding</a:t>
            </a:r>
            <a:endParaRPr lang="en-US" sz="11500" b="1"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3766670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0" y="1066800"/>
            <a:ext cx="5080000" cy="4711700"/>
          </a:xfrm>
          <a:prstGeom prst="rect">
            <a:avLst/>
          </a:prstGeom>
        </p:spPr>
      </p:pic>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2644548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26" y="1520789"/>
            <a:ext cx="10876548" cy="4001703"/>
          </a:xfrm>
        </p:spPr>
        <p:txBody>
          <a:bodyPr>
            <a:noAutofit/>
          </a:bodyPr>
          <a:lstStyle/>
          <a:p>
            <a:r>
              <a:rPr lang="en-US" sz="7200" dirty="0" smtClean="0">
                <a:latin typeface="+mn-lt"/>
              </a:rPr>
              <a:t>What if I need some backend processing apart from REST calls? </a:t>
            </a:r>
            <a:endParaRPr lang="en-US" sz="7200"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6936275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456" y="1293223"/>
            <a:ext cx="8854440" cy="4308974"/>
          </a:xfrm>
        </p:spPr>
        <p:txBody>
          <a:bodyPr>
            <a:normAutofit fontScale="92500" lnSpcReduction="20000"/>
          </a:bodyPr>
          <a:lstStyle/>
          <a:p>
            <a:r>
              <a:rPr lang="en-US" sz="5400" dirty="0" smtClean="0"/>
              <a:t>SQS</a:t>
            </a:r>
          </a:p>
          <a:p>
            <a:r>
              <a:rPr lang="en-US" sz="5400" dirty="0" smtClean="0"/>
              <a:t>Event based triggers</a:t>
            </a:r>
          </a:p>
          <a:p>
            <a:r>
              <a:rPr lang="en-US" sz="5400" dirty="0" smtClean="0"/>
              <a:t>Schedule based </a:t>
            </a:r>
            <a:r>
              <a:rPr lang="en-US" sz="5400" dirty="0" smtClean="0"/>
              <a:t>triggers</a:t>
            </a:r>
          </a:p>
          <a:p>
            <a:r>
              <a:rPr lang="en-US" sz="5400" dirty="0" smtClean="0"/>
              <a:t>Kinesis</a:t>
            </a:r>
            <a:endParaRPr lang="en-US" sz="5400" dirty="0" smtClean="0"/>
          </a:p>
          <a:p>
            <a:r>
              <a:rPr lang="en-US" sz="5400" dirty="0" smtClean="0"/>
              <a:t>SWF</a:t>
            </a:r>
            <a:endParaRPr lang="en-US" sz="5400" dirty="0"/>
          </a:p>
          <a:p>
            <a:r>
              <a:rPr lang="en-US" sz="5400" dirty="0"/>
              <a:t>Lambda Step functions</a:t>
            </a:r>
          </a:p>
          <a:p>
            <a:endParaRPr lang="en-US" sz="5400" dirty="0"/>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5305481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65" y="1048552"/>
            <a:ext cx="11304270" cy="4919111"/>
          </a:xfrm>
        </p:spPr>
        <p:txBody>
          <a:bodyPr>
            <a:noAutofit/>
          </a:bodyPr>
          <a:lstStyle/>
          <a:p>
            <a:r>
              <a:rPr lang="en-US" sz="7200" dirty="0" smtClean="0">
                <a:latin typeface="+mn-lt"/>
              </a:rPr>
              <a:t>Fundamentally all these services (and others) trigger lambdas based on various events.</a:t>
            </a:r>
            <a:endParaRPr lang="en-US" sz="7200"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1827512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2159869"/>
            <a:ext cx="12077700" cy="2538262"/>
          </a:xfrm>
        </p:spPr>
        <p:txBody>
          <a:bodyPr>
            <a:noAutofit/>
          </a:bodyPr>
          <a:lstStyle/>
          <a:p>
            <a:r>
              <a:rPr lang="en-US" sz="9600" b="1" dirty="0" smtClean="0">
                <a:latin typeface="+mn-lt"/>
              </a:rPr>
              <a:t>But with some </a:t>
            </a:r>
            <a:r>
              <a:rPr lang="en-US" sz="9600" b="1" dirty="0" smtClean="0">
                <a:latin typeface="+mn-lt"/>
              </a:rPr>
              <a:t>caveats!</a:t>
            </a:r>
            <a:endParaRPr lang="en-US" sz="9600" b="1"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5139866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497" y="940904"/>
            <a:ext cx="10798629" cy="4885130"/>
          </a:xfrm>
        </p:spPr>
        <p:txBody>
          <a:bodyPr>
            <a:noAutofit/>
          </a:bodyPr>
          <a:lstStyle/>
          <a:p>
            <a:r>
              <a:rPr lang="en-US" sz="7200" dirty="0" smtClean="0">
                <a:latin typeface="+mn-lt"/>
              </a:rPr>
              <a:t>Default SQS queues don’t preserve message order. But they’re probably what you </a:t>
            </a:r>
            <a:r>
              <a:rPr lang="en-US" sz="7200" dirty="0" smtClean="0">
                <a:latin typeface="+mn-lt"/>
              </a:rPr>
              <a:t>want if you need a queue for later processing.</a:t>
            </a:r>
            <a:endParaRPr lang="en-US" sz="7200"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904419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0112" y="1128834"/>
            <a:ext cx="10698480" cy="4247317"/>
          </a:xfrm>
          <a:prstGeom prst="rect">
            <a:avLst/>
          </a:prstGeom>
          <a:noFill/>
        </p:spPr>
        <p:txBody>
          <a:bodyPr wrap="square" rtlCol="0">
            <a:spAutoFit/>
          </a:bodyPr>
          <a:lstStyle/>
          <a:p>
            <a:r>
              <a:rPr lang="en-US" sz="5400" dirty="0" smtClean="0"/>
              <a:t>Summarize the infrastructure we’ve used, the ways we’ve used it, and the lessons we’ve learned, to give you a decent working set of what is </a:t>
            </a:r>
            <a:r>
              <a:rPr lang="en-US" sz="5400" dirty="0" smtClean="0"/>
              <a:t>useful in </a:t>
            </a:r>
            <a:r>
              <a:rPr lang="en-US" sz="5400" dirty="0" smtClean="0"/>
              <a:t>going </a:t>
            </a:r>
            <a:r>
              <a:rPr lang="en-US" sz="5400" dirty="0" err="1" smtClean="0"/>
              <a:t>Serverless</a:t>
            </a:r>
            <a:r>
              <a:rPr lang="en-US" sz="5400" dirty="0" smtClean="0"/>
              <a:t>.</a:t>
            </a:r>
            <a:endParaRPr lang="en-US" sz="5400" dirty="0"/>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8866090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76" y="979371"/>
            <a:ext cx="11226666" cy="4663440"/>
          </a:xfrm>
        </p:spPr>
        <p:txBody>
          <a:bodyPr>
            <a:noAutofit/>
          </a:bodyPr>
          <a:lstStyle/>
          <a:p>
            <a:r>
              <a:rPr lang="en-US" sz="7200" dirty="0" smtClean="0">
                <a:latin typeface="+mn-lt"/>
              </a:rPr>
              <a:t>SQS also provides FIFO queues, but extremely limited availability.</a:t>
            </a:r>
            <a:endParaRPr lang="en-US" sz="7200"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2297210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24" y="982980"/>
            <a:ext cx="11472513" cy="4663440"/>
          </a:xfrm>
        </p:spPr>
        <p:txBody>
          <a:bodyPr>
            <a:noAutofit/>
          </a:bodyPr>
          <a:lstStyle/>
          <a:p>
            <a:r>
              <a:rPr lang="en-US" sz="7200" dirty="0" smtClean="0">
                <a:latin typeface="+mn-lt"/>
              </a:rPr>
              <a:t>Event based triggers are what they sound like.</a:t>
            </a:r>
            <a:endParaRPr lang="en-US" sz="7200"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9897132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11400"/>
            <a:ext cx="12192000" cy="2212844"/>
          </a:xfrm>
          <a:prstGeom prst="rect">
            <a:avLst/>
          </a:prstGeom>
        </p:spPr>
      </p:pic>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2532887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777240"/>
            <a:ext cx="11098530" cy="4834890"/>
          </a:xfrm>
        </p:spPr>
        <p:txBody>
          <a:bodyPr>
            <a:noAutofit/>
          </a:bodyPr>
          <a:lstStyle/>
          <a:p>
            <a:r>
              <a:rPr lang="en-US" sz="7200" dirty="0" smtClean="0"/>
              <a:t>Scheduled events can be triggered with </a:t>
            </a:r>
            <a:r>
              <a:rPr lang="en-US" sz="7200" dirty="0" err="1" smtClean="0"/>
              <a:t>Cloudwatch</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9339497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15" y="1358900"/>
            <a:ext cx="11059064" cy="4134846"/>
          </a:xfrm>
          <a:prstGeom prst="rect">
            <a:avLst/>
          </a:prstGeom>
        </p:spPr>
      </p:pic>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9353042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1201783"/>
            <a:ext cx="11351623" cy="4663440"/>
          </a:xfrm>
        </p:spPr>
        <p:txBody>
          <a:bodyPr>
            <a:noAutofit/>
          </a:bodyPr>
          <a:lstStyle/>
          <a:p>
            <a:r>
              <a:rPr lang="en-US" sz="7200" dirty="0" smtClean="0"/>
              <a:t>You can invoke lambdas directly with the SDK, as well as execute SWF workflows or Lambda Step Functions.</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21256559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024" y="2324643"/>
            <a:ext cx="9669951" cy="2148840"/>
          </a:xfrm>
        </p:spPr>
        <p:txBody>
          <a:bodyPr>
            <a:noAutofit/>
          </a:bodyPr>
          <a:lstStyle/>
          <a:p>
            <a:pPr algn="ctr"/>
            <a:r>
              <a:rPr lang="en-US" sz="11500" b="1" smtClean="0">
                <a:latin typeface="+mn-lt"/>
              </a:rPr>
              <a:t>What </a:t>
            </a:r>
            <a:r>
              <a:rPr lang="en-US" sz="11500" b="1" dirty="0" smtClean="0">
                <a:latin typeface="+mn-lt"/>
              </a:rPr>
              <a:t>happens when things fail?</a:t>
            </a:r>
            <a:endParaRPr lang="en-US" sz="11500" b="1"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6961715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062990"/>
            <a:ext cx="11551920" cy="4972050"/>
          </a:xfrm>
        </p:spPr>
        <p:txBody>
          <a:bodyPr>
            <a:noAutofit/>
          </a:bodyPr>
          <a:lstStyle/>
          <a:p>
            <a:r>
              <a:rPr lang="en-US" sz="6000" dirty="0" smtClean="0"/>
              <a:t>Lambdas behave differently depending on whether they’re called synchronously, asynchronously, or from a streaming service.</a:t>
            </a:r>
            <a:endParaRPr lang="en-US" sz="60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3610865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83" y="1193618"/>
            <a:ext cx="10527030" cy="4893673"/>
          </a:xfrm>
        </p:spPr>
        <p:txBody>
          <a:bodyPr>
            <a:noAutofit/>
          </a:bodyPr>
          <a:lstStyle/>
          <a:p>
            <a:r>
              <a:rPr lang="en-US" sz="3600" dirty="0">
                <a:latin typeface="+mn-lt"/>
              </a:rPr>
              <a:t>Lambdas called </a:t>
            </a:r>
            <a:r>
              <a:rPr lang="en-US" sz="3600" b="1" dirty="0">
                <a:latin typeface="+mn-lt"/>
              </a:rPr>
              <a:t>synchronously</a:t>
            </a:r>
            <a:r>
              <a:rPr lang="en-US" sz="3600" dirty="0">
                <a:latin typeface="+mn-lt"/>
              </a:rPr>
              <a:t> will simply return a </a:t>
            </a:r>
            <a:r>
              <a:rPr lang="en-US" sz="3600" dirty="0" smtClean="0">
                <a:latin typeface="+mn-lt"/>
              </a:rPr>
              <a:t>failure. </a:t>
            </a:r>
            <a:r>
              <a:rPr lang="en-US" sz="3600" dirty="0">
                <a:latin typeface="+mn-lt"/>
              </a:rPr>
              <a:t/>
            </a:r>
            <a:br>
              <a:rPr lang="en-US" sz="3600" dirty="0">
                <a:latin typeface="+mn-lt"/>
              </a:rPr>
            </a:br>
            <a:r>
              <a:rPr lang="en-US" sz="3600" dirty="0">
                <a:latin typeface="+mn-lt"/>
              </a:rPr>
              <a:t/>
            </a:r>
            <a:br>
              <a:rPr lang="en-US" sz="3600" dirty="0">
                <a:latin typeface="+mn-lt"/>
              </a:rPr>
            </a:br>
            <a:r>
              <a:rPr lang="en-US" sz="3600" dirty="0">
                <a:latin typeface="+mn-lt"/>
              </a:rPr>
              <a:t>Lambdas called </a:t>
            </a:r>
            <a:r>
              <a:rPr lang="en-US" sz="3600" b="1" dirty="0">
                <a:latin typeface="+mn-lt"/>
              </a:rPr>
              <a:t>asynchronously</a:t>
            </a:r>
            <a:r>
              <a:rPr lang="en-US" sz="3600" dirty="0">
                <a:latin typeface="+mn-lt"/>
              </a:rPr>
              <a:t> (from other AWS services) will automatically be queued up and retried a couple times and can be sent to a dead letter queue if retries are used up.</a:t>
            </a:r>
            <a:br>
              <a:rPr lang="en-US" sz="3600" dirty="0">
                <a:latin typeface="+mn-lt"/>
              </a:rPr>
            </a:br>
            <a:r>
              <a:rPr lang="en-US" sz="3600" dirty="0">
                <a:latin typeface="+mn-lt"/>
              </a:rPr>
              <a:t/>
            </a:r>
            <a:br>
              <a:rPr lang="en-US" sz="3600" dirty="0">
                <a:latin typeface="+mn-lt"/>
              </a:rPr>
            </a:br>
            <a:r>
              <a:rPr lang="en-US" sz="3600" dirty="0">
                <a:latin typeface="+mn-lt"/>
              </a:rPr>
              <a:t>Lambdas called from a </a:t>
            </a:r>
            <a:r>
              <a:rPr lang="en-US" sz="3600" b="1" dirty="0">
                <a:latin typeface="+mn-lt"/>
              </a:rPr>
              <a:t>streaming service</a:t>
            </a:r>
            <a:r>
              <a:rPr lang="en-US" sz="3600" dirty="0">
                <a:latin typeface="+mn-lt"/>
              </a:rPr>
              <a:t> will be retried, in order, until success or expiration. </a:t>
            </a: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8097255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868" y="1245870"/>
            <a:ext cx="10527030" cy="4137660"/>
          </a:xfrm>
        </p:spPr>
        <p:txBody>
          <a:bodyPr>
            <a:noAutofit/>
          </a:bodyPr>
          <a:lstStyle/>
          <a:p>
            <a:r>
              <a:rPr lang="en-US" sz="7200" dirty="0" smtClean="0">
                <a:latin typeface="+mn-lt"/>
              </a:rPr>
              <a:t>So that’s a quick overview of backend infrastructure. </a:t>
            </a:r>
            <a:br>
              <a:rPr lang="en-US" sz="7200" dirty="0" smtClean="0">
                <a:latin typeface="+mn-lt"/>
              </a:rPr>
            </a:br>
            <a:r>
              <a:rPr lang="en-US" sz="7200" dirty="0" smtClean="0">
                <a:latin typeface="+mn-lt"/>
              </a:rPr>
              <a:t/>
            </a:r>
            <a:br>
              <a:rPr lang="en-US" sz="7200" dirty="0" smtClean="0">
                <a:latin typeface="+mn-lt"/>
              </a:rPr>
            </a:br>
            <a:r>
              <a:rPr lang="en-US" sz="7200" dirty="0" smtClean="0">
                <a:latin typeface="+mn-lt"/>
              </a:rPr>
              <a:t>What about client pushes?</a:t>
            </a:r>
            <a:endParaRPr lang="en-US" sz="7200"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806424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341" y="2766219"/>
            <a:ext cx="8025318" cy="1325563"/>
          </a:xfrm>
        </p:spPr>
        <p:txBody>
          <a:bodyPr>
            <a:noAutofit/>
          </a:bodyPr>
          <a:lstStyle/>
          <a:p>
            <a:r>
              <a:rPr lang="en-US" sz="11500" b="1" dirty="0" smtClean="0">
                <a:latin typeface="+mn-lt"/>
              </a:rPr>
              <a:t>Assumptions </a:t>
            </a:r>
            <a:endParaRPr lang="en-US" sz="11500" b="1"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8834068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445" y="1451610"/>
            <a:ext cx="10767060" cy="3851909"/>
          </a:xfrm>
        </p:spPr>
        <p:txBody>
          <a:bodyPr>
            <a:noAutofit/>
          </a:bodyPr>
          <a:lstStyle/>
          <a:p>
            <a:r>
              <a:rPr lang="en-US" sz="7200" dirty="0" smtClean="0"/>
              <a:t>Pushes to phones, triggered from lambdas, are no different from a traditional server environment. </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4729190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32" y="1219200"/>
            <a:ext cx="11414760" cy="4343399"/>
          </a:xfrm>
        </p:spPr>
        <p:txBody>
          <a:bodyPr>
            <a:noAutofit/>
          </a:bodyPr>
          <a:lstStyle/>
          <a:p>
            <a:r>
              <a:rPr lang="en-US" sz="7200" dirty="0" smtClean="0"/>
              <a:t>Pushes to web clients, however, are. They have no </a:t>
            </a:r>
            <a:r>
              <a:rPr lang="en-US" sz="7200" dirty="0" smtClean="0"/>
              <a:t>canonical </a:t>
            </a:r>
            <a:r>
              <a:rPr lang="en-US" sz="7200" dirty="0" smtClean="0"/>
              <a:t>AWS </a:t>
            </a:r>
            <a:r>
              <a:rPr lang="en-US" sz="7200" dirty="0" smtClean="0"/>
              <a:t>solution (as of writing)</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9492861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69" y="2531745"/>
            <a:ext cx="11454062" cy="1794510"/>
          </a:xfrm>
        </p:spPr>
        <p:txBody>
          <a:bodyPr>
            <a:noAutofit/>
          </a:bodyPr>
          <a:lstStyle/>
          <a:p>
            <a:r>
              <a:rPr lang="en-US" sz="11500" b="1" dirty="0" smtClean="0">
                <a:latin typeface="+mn-lt"/>
              </a:rPr>
              <a:t>But there is a way.</a:t>
            </a:r>
            <a:endParaRPr lang="en-US" sz="11500" b="1"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4105996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765" y="1223010"/>
            <a:ext cx="10809171" cy="4217670"/>
          </a:xfrm>
        </p:spPr>
        <p:txBody>
          <a:bodyPr>
            <a:noAutofit/>
          </a:bodyPr>
          <a:lstStyle/>
          <a:p>
            <a:r>
              <a:rPr lang="en-US" sz="7200" dirty="0" smtClean="0"/>
              <a:t>AWS </a:t>
            </a:r>
            <a:r>
              <a:rPr lang="en-US" sz="7200" dirty="0" err="1" smtClean="0"/>
              <a:t>IoT</a:t>
            </a:r>
            <a:r>
              <a:rPr lang="en-US" sz="7200" dirty="0" smtClean="0"/>
              <a:t> effectively gives you pub/sub capabilities via </a:t>
            </a:r>
            <a:r>
              <a:rPr lang="en-US" sz="7200" dirty="0" err="1" smtClean="0"/>
              <a:t>WebSockets</a:t>
            </a:r>
            <a:r>
              <a:rPr lang="en-US" sz="7200" dirty="0" smtClean="0"/>
              <a:t> (MQTT over </a:t>
            </a:r>
            <a:r>
              <a:rPr lang="en-US" sz="7200" dirty="0" err="1" smtClean="0"/>
              <a:t>Websocket</a:t>
            </a:r>
            <a:r>
              <a:rPr lang="en-US" sz="7200" dirty="0" smtClean="0"/>
              <a:t>)</a:t>
            </a:r>
            <a:endParaRPr lang="en-US" sz="7200" dirty="0"/>
          </a:p>
        </p:txBody>
      </p:sp>
      <p:sp>
        <p:nvSpPr>
          <p:cNvPr id="4" name="Footer Placeholder 3"/>
          <p:cNvSpPr>
            <a:spLocks noGrp="1"/>
          </p:cNvSpPr>
          <p:nvPr>
            <p:ph type="ftr" sz="quarter" idx="11"/>
          </p:nvPr>
        </p:nvSpPr>
        <p:spPr/>
        <p:txBody>
          <a:bodyPr/>
          <a:lstStyle/>
          <a:p>
            <a:r>
              <a:rPr lang="en-US" smtClean="0"/>
              <a:t>lostcolony@gmail.com</a:t>
            </a:r>
            <a:endParaRPr lang="en-US"/>
          </a:p>
        </p:txBody>
      </p:sp>
      <p:sp>
        <p:nvSpPr>
          <p:cNvPr id="3" name="TextBox 2"/>
          <p:cNvSpPr txBox="1"/>
          <p:nvPr/>
        </p:nvSpPr>
        <p:spPr>
          <a:xfrm>
            <a:off x="596765" y="5745480"/>
            <a:ext cx="10669693" cy="523220"/>
          </a:xfrm>
          <a:prstGeom prst="rect">
            <a:avLst/>
          </a:prstGeom>
          <a:noFill/>
        </p:spPr>
        <p:txBody>
          <a:bodyPr wrap="square" rtlCol="0">
            <a:spAutoFit/>
          </a:bodyPr>
          <a:lstStyle/>
          <a:p>
            <a:r>
              <a:rPr lang="en-US" sz="2800" dirty="0"/>
              <a:t>https://</a:t>
            </a:r>
            <a:r>
              <a:rPr lang="en-US" sz="2800" dirty="0" err="1"/>
              <a:t>github.com</a:t>
            </a:r>
            <a:r>
              <a:rPr lang="en-US" sz="2800" dirty="0"/>
              <a:t>/</a:t>
            </a:r>
            <a:r>
              <a:rPr lang="en-US" sz="2800" dirty="0" err="1"/>
              <a:t>lostcolony</a:t>
            </a:r>
            <a:r>
              <a:rPr lang="en-US" sz="2800" dirty="0"/>
              <a:t>/examples/blob/master/</a:t>
            </a:r>
            <a:r>
              <a:rPr lang="en-US" sz="2800" dirty="0" err="1"/>
              <a:t>deviceless_ws.js</a:t>
            </a:r>
            <a:endParaRPr lang="en-US" sz="2800" dirty="0"/>
          </a:p>
        </p:txBody>
      </p:sp>
    </p:spTree>
    <p:extLst>
      <p:ext uri="{BB962C8B-B14F-4D97-AF65-F5344CB8AC3E}">
        <p14:creationId xmlns:p14="http://schemas.microsoft.com/office/powerpoint/2010/main" val="256577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83732" y="628650"/>
            <a:ext cx="6909736" cy="12115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b="1" dirty="0" smtClean="0">
                <a:latin typeface="+mn-lt"/>
              </a:rPr>
              <a:t>Consider Polling.</a:t>
            </a:r>
            <a:endParaRPr lang="en-US" sz="7200" b="1" dirty="0">
              <a:latin typeface="+mn-lt"/>
            </a:endParaRPr>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7889001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732" y="2504803"/>
            <a:ext cx="11014710" cy="3703320"/>
          </a:xfrm>
        </p:spPr>
        <p:txBody>
          <a:bodyPr>
            <a:noAutofit/>
          </a:bodyPr>
          <a:lstStyle/>
          <a:p>
            <a:r>
              <a:rPr lang="en-US" sz="7200" dirty="0" smtClean="0"/>
              <a:t>No, seriously. Frequent updates may be cheaper to pick up via </a:t>
            </a:r>
            <a:r>
              <a:rPr lang="en-US" sz="7200" dirty="0" smtClean="0"/>
              <a:t>batching and polling</a:t>
            </a:r>
            <a:r>
              <a:rPr lang="en-US" sz="7200" dirty="0" smtClean="0"/>
              <a:t>.</a:t>
            </a:r>
            <a:endParaRPr lang="en-US" sz="7200" dirty="0"/>
          </a:p>
        </p:txBody>
      </p:sp>
      <p:sp>
        <p:nvSpPr>
          <p:cNvPr id="4" name="Footer Placeholder 3"/>
          <p:cNvSpPr>
            <a:spLocks noGrp="1"/>
          </p:cNvSpPr>
          <p:nvPr>
            <p:ph type="ftr" sz="quarter" idx="11"/>
          </p:nvPr>
        </p:nvSpPr>
        <p:spPr/>
        <p:txBody>
          <a:bodyPr/>
          <a:lstStyle/>
          <a:p>
            <a:r>
              <a:rPr lang="en-US" smtClean="0"/>
              <a:t>lostcolony@gmail.com</a:t>
            </a:r>
            <a:endParaRPr lang="en-US"/>
          </a:p>
        </p:txBody>
      </p:sp>
      <p:sp>
        <p:nvSpPr>
          <p:cNvPr id="6" name="Title 1"/>
          <p:cNvSpPr txBox="1">
            <a:spLocks/>
          </p:cNvSpPr>
          <p:nvPr/>
        </p:nvSpPr>
        <p:spPr>
          <a:xfrm>
            <a:off x="583732" y="628650"/>
            <a:ext cx="6909736" cy="12115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b="1" dirty="0" smtClean="0">
                <a:latin typeface="+mn-lt"/>
              </a:rPr>
              <a:t>Consider Polling.</a:t>
            </a:r>
            <a:endParaRPr lang="en-US" sz="7200" b="1" dirty="0">
              <a:latin typeface="+mn-lt"/>
            </a:endParaRPr>
          </a:p>
        </p:txBody>
      </p:sp>
    </p:spTree>
    <p:extLst>
      <p:ext uri="{BB962C8B-B14F-4D97-AF65-F5344CB8AC3E}">
        <p14:creationId xmlns:p14="http://schemas.microsoft.com/office/powerpoint/2010/main" val="8701337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577340"/>
            <a:ext cx="11087100" cy="3794760"/>
          </a:xfrm>
        </p:spPr>
        <p:txBody>
          <a:bodyPr>
            <a:noAutofit/>
          </a:bodyPr>
          <a:lstStyle/>
          <a:p>
            <a:r>
              <a:rPr lang="en-US" sz="7200" dirty="0" smtClean="0"/>
              <a:t>If AWS </a:t>
            </a:r>
            <a:r>
              <a:rPr lang="en-US" sz="7200" dirty="0" err="1" smtClean="0"/>
              <a:t>IoT</a:t>
            </a:r>
            <a:r>
              <a:rPr lang="en-US" sz="7200" dirty="0" smtClean="0"/>
              <a:t> is too expensive, and polling won’t work</a:t>
            </a:r>
            <a:r>
              <a:rPr lang="mr-IN" sz="7200" dirty="0" smtClean="0"/>
              <a:t>…</a:t>
            </a:r>
            <a:r>
              <a:rPr lang="en-US" sz="7200" dirty="0" smtClean="0"/>
              <a:t>you may actually need server based infrastructure.</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4208765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12192000" cy="6876288"/>
          </a:xfrm>
          <a:prstGeom prst="rect">
            <a:avLst/>
          </a:prstGeom>
        </p:spPr>
      </p:pic>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7927771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577340"/>
            <a:ext cx="11443034" cy="3794760"/>
          </a:xfrm>
        </p:spPr>
        <p:txBody>
          <a:bodyPr>
            <a:noAutofit/>
          </a:bodyPr>
          <a:lstStyle/>
          <a:p>
            <a:r>
              <a:rPr lang="en-US" sz="7200" dirty="0" smtClean="0"/>
              <a:t>However, this feature has been lodged with AWS.</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dirty="0"/>
          </a:p>
        </p:txBody>
      </p:sp>
    </p:spTree>
    <p:extLst>
      <p:ext uri="{BB962C8B-B14F-4D97-AF65-F5344CB8AC3E}">
        <p14:creationId xmlns:p14="http://schemas.microsoft.com/office/powerpoint/2010/main" val="12325775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7227" y="1479549"/>
            <a:ext cx="11209867" cy="5059363"/>
          </a:xfrm>
        </p:spPr>
        <p:txBody>
          <a:bodyPr/>
          <a:lstStyle/>
          <a:p>
            <a:r>
              <a:rPr lang="en-US" dirty="0" smtClean="0"/>
              <a:t>Events can trigger lambdas from many other services, and are configured as part of the lambda.</a:t>
            </a:r>
          </a:p>
          <a:p>
            <a:r>
              <a:rPr lang="en-US" dirty="0" smtClean="0"/>
              <a:t>API Gateway is just a </a:t>
            </a:r>
            <a:r>
              <a:rPr lang="en-US" dirty="0" smtClean="0"/>
              <a:t>particular use </a:t>
            </a:r>
            <a:r>
              <a:rPr lang="en-US" dirty="0" smtClean="0"/>
              <a:t>case of this.</a:t>
            </a:r>
          </a:p>
          <a:p>
            <a:r>
              <a:rPr lang="en-US" dirty="0" smtClean="0"/>
              <a:t>Events can be synchronous, in which case failure requires you to retry, asynchronous, in which case it will automatically be retried, or streaming, in which case it will retry until expiry, blocking all other events from processing.</a:t>
            </a:r>
          </a:p>
          <a:p>
            <a:r>
              <a:rPr lang="en-US" dirty="0" smtClean="0"/>
              <a:t>AWS </a:t>
            </a:r>
            <a:r>
              <a:rPr lang="en-US" dirty="0" err="1" smtClean="0"/>
              <a:t>IoT</a:t>
            </a:r>
            <a:r>
              <a:rPr lang="en-US" dirty="0" smtClean="0"/>
              <a:t> provides a way to have </a:t>
            </a:r>
            <a:r>
              <a:rPr lang="en-US" dirty="0" err="1" smtClean="0"/>
              <a:t>Serverless</a:t>
            </a:r>
            <a:r>
              <a:rPr lang="en-US" dirty="0" smtClean="0"/>
              <a:t> </a:t>
            </a:r>
            <a:r>
              <a:rPr lang="en-US" dirty="0" err="1" smtClean="0"/>
              <a:t>websockets</a:t>
            </a:r>
            <a:r>
              <a:rPr lang="en-US" dirty="0" smtClean="0"/>
              <a:t>, but it’s not priced as competitively as it might otherwise be (bulk discounts available though).</a:t>
            </a:r>
          </a:p>
          <a:p>
            <a:r>
              <a:rPr lang="en-US" dirty="0" smtClean="0"/>
              <a:t>Use queues as appropriate; maintain </a:t>
            </a:r>
            <a:r>
              <a:rPr lang="en-US" dirty="0" err="1" smtClean="0"/>
              <a:t>idempotency</a:t>
            </a:r>
            <a:r>
              <a:rPr lang="en-US" dirty="0" smtClean="0"/>
              <a:t>.</a:t>
            </a:r>
          </a:p>
        </p:txBody>
      </p:sp>
      <p:sp>
        <p:nvSpPr>
          <p:cNvPr id="4" name="Footer Placeholder 3"/>
          <p:cNvSpPr>
            <a:spLocks noGrp="1"/>
          </p:cNvSpPr>
          <p:nvPr>
            <p:ph type="ftr" sz="quarter" idx="11"/>
          </p:nvPr>
        </p:nvSpPr>
        <p:spPr/>
        <p:txBody>
          <a:bodyPr/>
          <a:lstStyle/>
          <a:p>
            <a:r>
              <a:rPr lang="en-US" smtClean="0"/>
              <a:t>lostcolony@gmail.com</a:t>
            </a:r>
            <a:endParaRPr lang="en-US" dirty="0"/>
          </a:p>
        </p:txBody>
      </p:sp>
      <p:sp>
        <p:nvSpPr>
          <p:cNvPr id="6" name="Title 1"/>
          <p:cNvSpPr>
            <a:spLocks noGrp="1"/>
          </p:cNvSpPr>
          <p:nvPr>
            <p:ph type="title"/>
          </p:nvPr>
        </p:nvSpPr>
        <p:spPr>
          <a:xfrm>
            <a:off x="601579" y="633677"/>
            <a:ext cx="4463716" cy="691621"/>
          </a:xfrm>
        </p:spPr>
        <p:txBody>
          <a:bodyPr>
            <a:noAutofit/>
          </a:bodyPr>
          <a:lstStyle/>
          <a:p>
            <a:r>
              <a:rPr lang="en-US" sz="5400" b="1" dirty="0" smtClean="0">
                <a:latin typeface="+mn-lt"/>
              </a:rPr>
              <a:t>Summary</a:t>
            </a:r>
            <a:endParaRPr lang="en-US" sz="5400" b="1" dirty="0">
              <a:latin typeface="+mn-lt"/>
            </a:endParaRPr>
          </a:p>
        </p:txBody>
      </p:sp>
    </p:spTree>
    <p:extLst>
      <p:ext uri="{BB962C8B-B14F-4D97-AF65-F5344CB8AC3E}">
        <p14:creationId xmlns:p14="http://schemas.microsoft.com/office/powerpoint/2010/main" val="2062383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1566" y="511444"/>
            <a:ext cx="3754970" cy="5928102"/>
          </a:xfrm>
          <a:prstGeom prst="rect">
            <a:avLst/>
          </a:prstGeom>
        </p:spPr>
      </p:pic>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5227015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726" y="1904516"/>
            <a:ext cx="10515600" cy="4195495"/>
          </a:xfrm>
        </p:spPr>
        <p:txBody>
          <a:bodyPr/>
          <a:lstStyle/>
          <a:p>
            <a:pPr>
              <a:lnSpc>
                <a:spcPct val="100000"/>
              </a:lnSpc>
              <a:spcBef>
                <a:spcPts val="0"/>
              </a:spcBef>
            </a:pPr>
            <a:r>
              <a:rPr lang="en-US" sz="3600" dirty="0" smtClean="0"/>
              <a:t>Maintain explicit state </a:t>
            </a:r>
          </a:p>
          <a:p>
            <a:pPr>
              <a:lnSpc>
                <a:spcPct val="100000"/>
              </a:lnSpc>
              <a:spcBef>
                <a:spcPts val="0"/>
              </a:spcBef>
            </a:pPr>
            <a:r>
              <a:rPr lang="en-US" sz="3600" dirty="0" smtClean="0"/>
              <a:t>Transition and communicate about state</a:t>
            </a:r>
          </a:p>
          <a:p>
            <a:pPr>
              <a:lnSpc>
                <a:spcPct val="100000"/>
              </a:lnSpc>
              <a:spcBef>
                <a:spcPts val="0"/>
              </a:spcBef>
            </a:pPr>
            <a:r>
              <a:rPr lang="en-US" sz="3600" b="1" dirty="0" smtClean="0"/>
              <a:t>Have access controls </a:t>
            </a:r>
          </a:p>
          <a:p>
            <a:pPr>
              <a:lnSpc>
                <a:spcPct val="100000"/>
              </a:lnSpc>
              <a:spcBef>
                <a:spcPts val="0"/>
              </a:spcBef>
            </a:pPr>
            <a:r>
              <a:rPr lang="en-US" sz="3600" dirty="0" smtClean="0"/>
              <a:t>Support CI/CD mechanisms</a:t>
            </a:r>
          </a:p>
          <a:p>
            <a:pPr>
              <a:lnSpc>
                <a:spcPct val="100000"/>
              </a:lnSpc>
              <a:spcBef>
                <a:spcPts val="0"/>
              </a:spcBef>
            </a:pPr>
            <a:r>
              <a:rPr lang="en-US" sz="3600" dirty="0" smtClean="0"/>
              <a:t>Are </a:t>
            </a:r>
            <a:r>
              <a:rPr lang="en-US" sz="3600" dirty="0" smtClean="0"/>
              <a:t>monitored</a:t>
            </a:r>
          </a:p>
          <a:p>
            <a:pPr>
              <a:lnSpc>
                <a:spcPct val="100000"/>
              </a:lnSpc>
              <a:spcBef>
                <a:spcPts val="0"/>
              </a:spcBef>
            </a:pPr>
            <a:r>
              <a:rPr lang="en-US" sz="3600" dirty="0" smtClean="0"/>
              <a:t>Ideally </a:t>
            </a:r>
            <a:r>
              <a:rPr lang="en-US" sz="3600" dirty="0" smtClean="0"/>
              <a:t>don’t suffer from noticeable latency</a:t>
            </a:r>
          </a:p>
          <a:p>
            <a:pPr>
              <a:lnSpc>
                <a:spcPct val="100000"/>
              </a:lnSpc>
              <a:spcBef>
                <a:spcPts val="0"/>
              </a:spcBef>
            </a:pPr>
            <a:r>
              <a:rPr lang="en-US" sz="3600" dirty="0" smtClean="0"/>
              <a:t>Rely on indirection to provide agility</a:t>
            </a:r>
          </a:p>
        </p:txBody>
      </p:sp>
      <p:sp>
        <p:nvSpPr>
          <p:cNvPr id="2" name="Footer Placeholder 1"/>
          <p:cNvSpPr>
            <a:spLocks noGrp="1"/>
          </p:cNvSpPr>
          <p:nvPr>
            <p:ph type="ftr" sz="quarter" idx="11"/>
          </p:nvPr>
        </p:nvSpPr>
        <p:spPr/>
        <p:txBody>
          <a:bodyPr/>
          <a:lstStyle/>
          <a:p>
            <a:r>
              <a:rPr lang="en-US" smtClean="0"/>
              <a:t>lostcolony@gmail.com</a:t>
            </a:r>
            <a:endParaRPr lang="en-US"/>
          </a:p>
        </p:txBody>
      </p:sp>
      <p:sp>
        <p:nvSpPr>
          <p:cNvPr id="4" name="Title 1"/>
          <p:cNvSpPr>
            <a:spLocks noGrp="1"/>
          </p:cNvSpPr>
          <p:nvPr>
            <p:ph type="title"/>
          </p:nvPr>
        </p:nvSpPr>
        <p:spPr>
          <a:xfrm>
            <a:off x="601578" y="633677"/>
            <a:ext cx="5354053" cy="691621"/>
          </a:xfrm>
        </p:spPr>
        <p:txBody>
          <a:bodyPr>
            <a:noAutofit/>
          </a:bodyPr>
          <a:lstStyle/>
          <a:p>
            <a:r>
              <a:rPr lang="en-US" sz="5400" b="1" dirty="0" smtClean="0">
                <a:latin typeface="+mn-lt"/>
              </a:rPr>
              <a:t>Real Applications</a:t>
            </a:r>
            <a:endParaRPr lang="en-US" sz="5400" b="1" dirty="0">
              <a:latin typeface="+mn-lt"/>
            </a:endParaRPr>
          </a:p>
        </p:txBody>
      </p:sp>
    </p:spTree>
    <p:extLst>
      <p:ext uri="{BB962C8B-B14F-4D97-AF65-F5344CB8AC3E}">
        <p14:creationId xmlns:p14="http://schemas.microsoft.com/office/powerpoint/2010/main" val="14990862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2593975"/>
            <a:ext cx="9309100" cy="1669415"/>
          </a:xfrm>
        </p:spPr>
        <p:txBody>
          <a:bodyPr>
            <a:noAutofit/>
          </a:bodyPr>
          <a:lstStyle/>
          <a:p>
            <a:r>
              <a:rPr lang="en-US" sz="11500" b="1" dirty="0" smtClean="0">
                <a:latin typeface="+mn-lt"/>
              </a:rPr>
              <a:t>Access Control</a:t>
            </a:r>
            <a:endParaRPr lang="en-US" sz="11500" b="1"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8162257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886"/>
            <a:ext cx="11195282" cy="6847114"/>
          </a:xfrm>
          <a:prstGeom prst="rect">
            <a:avLst/>
          </a:prstGeom>
        </p:spPr>
      </p:pic>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4869368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13460"/>
            <a:ext cx="12001500" cy="4914900"/>
          </a:xfrm>
        </p:spPr>
        <p:txBody>
          <a:bodyPr>
            <a:noAutofit/>
          </a:bodyPr>
          <a:lstStyle/>
          <a:p>
            <a:r>
              <a:rPr lang="en-US" sz="7200" dirty="0" smtClean="0"/>
              <a:t>AWS has IAM for access control. </a:t>
            </a:r>
            <a:br>
              <a:rPr lang="en-US" sz="7200" dirty="0" smtClean="0"/>
            </a:br>
            <a:r>
              <a:rPr lang="en-US" sz="7200" dirty="0"/>
              <a:t/>
            </a:r>
            <a:br>
              <a:rPr lang="en-US" sz="7200" dirty="0"/>
            </a:br>
            <a:r>
              <a:rPr lang="en-US" sz="7200" dirty="0" smtClean="0"/>
              <a:t>(</a:t>
            </a:r>
            <a:r>
              <a:rPr lang="en-US" sz="7200" b="1" dirty="0" smtClean="0"/>
              <a:t>I</a:t>
            </a:r>
            <a:r>
              <a:rPr lang="en-US" sz="7200" dirty="0" smtClean="0"/>
              <a:t>dentity </a:t>
            </a:r>
            <a:r>
              <a:rPr lang="en-US" sz="7200" b="1" dirty="0" smtClean="0"/>
              <a:t>A</a:t>
            </a:r>
            <a:r>
              <a:rPr lang="en-US" sz="7200" dirty="0" smtClean="0"/>
              <a:t>ccess </a:t>
            </a:r>
            <a:r>
              <a:rPr lang="en-US" sz="7200" b="1" dirty="0" smtClean="0"/>
              <a:t>M</a:t>
            </a:r>
            <a:r>
              <a:rPr lang="en-US" sz="7200" dirty="0" smtClean="0"/>
              <a:t>anagement). </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21011692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6" y="2472146"/>
            <a:ext cx="11751733" cy="2048691"/>
          </a:xfrm>
        </p:spPr>
        <p:txBody>
          <a:bodyPr>
            <a:noAutofit/>
          </a:bodyPr>
          <a:lstStyle/>
          <a:p>
            <a:r>
              <a:rPr lang="en-US" sz="8800" b="1" dirty="0" smtClean="0">
                <a:latin typeface="+mn-lt"/>
              </a:rPr>
              <a:t>AWS also has </a:t>
            </a:r>
            <a:r>
              <a:rPr lang="en-US" sz="8800" b="1" dirty="0" err="1" smtClean="0">
                <a:latin typeface="+mn-lt"/>
              </a:rPr>
              <a:t>Cognito</a:t>
            </a:r>
            <a:r>
              <a:rPr lang="en-US" sz="8800" b="1" dirty="0" smtClean="0">
                <a:latin typeface="+mn-lt"/>
              </a:rPr>
              <a:t> as an identity service. </a:t>
            </a:r>
            <a:endParaRPr lang="en-US" sz="8800" b="1"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9374274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490" y="1051560"/>
            <a:ext cx="10989310" cy="4960620"/>
          </a:xfrm>
        </p:spPr>
        <p:txBody>
          <a:bodyPr>
            <a:noAutofit/>
          </a:bodyPr>
          <a:lstStyle/>
          <a:p>
            <a:r>
              <a:rPr lang="en-US" sz="7200" dirty="0" smtClean="0"/>
              <a:t>You don’t need to use </a:t>
            </a:r>
            <a:r>
              <a:rPr lang="en-US" sz="7200" dirty="0" err="1" smtClean="0"/>
              <a:t>Cognito</a:t>
            </a:r>
            <a:r>
              <a:rPr lang="en-US" sz="7200" dirty="0"/>
              <a:t> </a:t>
            </a:r>
            <a:r>
              <a:rPr lang="en-US" sz="7200" dirty="0" smtClean="0"/>
              <a:t>for identification, but it’s actually pretty simple to get started.</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092464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90" y="1082040"/>
            <a:ext cx="11281410" cy="4960620"/>
          </a:xfrm>
        </p:spPr>
        <p:txBody>
          <a:bodyPr>
            <a:noAutofit/>
          </a:bodyPr>
          <a:lstStyle/>
          <a:p>
            <a:r>
              <a:rPr lang="en-US" sz="7200" dirty="0" smtClean="0"/>
              <a:t>Create a federated identity pool. For its role(s), assign the relevant policy permissions.</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20952510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90930"/>
            <a:ext cx="11639550" cy="1064079"/>
          </a:xfrm>
        </p:spPr>
        <p:txBody>
          <a:bodyPr>
            <a:noAutofit/>
          </a:bodyPr>
          <a:lstStyle/>
          <a:p>
            <a:r>
              <a:rPr lang="en-US" sz="8000" b="1" dirty="0" err="1" smtClean="0">
                <a:latin typeface="+mn-lt"/>
              </a:rPr>
              <a:t>Amazon|Facebook|Google</a:t>
            </a:r>
            <a:endParaRPr lang="en-US" sz="8000" b="1" dirty="0">
              <a:latin typeface="+mn-lt"/>
            </a:endParaRPr>
          </a:p>
        </p:txBody>
      </p:sp>
      <p:sp>
        <p:nvSpPr>
          <p:cNvPr id="4" name="Footer Placeholder 3"/>
          <p:cNvSpPr>
            <a:spLocks noGrp="1"/>
          </p:cNvSpPr>
          <p:nvPr>
            <p:ph type="ftr" sz="quarter" idx="11"/>
          </p:nvPr>
        </p:nvSpPr>
        <p:spPr/>
        <p:txBody>
          <a:bodyPr/>
          <a:lstStyle/>
          <a:p>
            <a:r>
              <a:rPr lang="en-US" smtClean="0"/>
              <a:t>lostcolony@gmail.com</a:t>
            </a:r>
            <a:endParaRPr lang="en-US"/>
          </a:p>
        </p:txBody>
      </p:sp>
      <p:sp>
        <p:nvSpPr>
          <p:cNvPr id="3" name="TextBox 2"/>
          <p:cNvSpPr txBox="1"/>
          <p:nvPr/>
        </p:nvSpPr>
        <p:spPr>
          <a:xfrm>
            <a:off x="792963" y="2142309"/>
            <a:ext cx="10975703" cy="2062103"/>
          </a:xfrm>
          <a:prstGeom prst="rect">
            <a:avLst/>
          </a:prstGeom>
          <a:noFill/>
        </p:spPr>
        <p:txBody>
          <a:bodyPr wrap="square" rtlCol="0">
            <a:spAutoFit/>
          </a:bodyPr>
          <a:lstStyle/>
          <a:p>
            <a:pPr marL="742950" indent="-742950">
              <a:buAutoNum type="arabicPeriod"/>
            </a:pPr>
            <a:r>
              <a:rPr lang="en-US" sz="3200" dirty="0" smtClean="0"/>
              <a:t>Log the user in to the service using their API, to get an </a:t>
            </a:r>
            <a:r>
              <a:rPr lang="en-US" sz="3200" dirty="0" err="1" smtClean="0"/>
              <a:t>openID</a:t>
            </a:r>
            <a:r>
              <a:rPr lang="en-US" sz="3200" dirty="0" smtClean="0"/>
              <a:t> token.</a:t>
            </a:r>
          </a:p>
          <a:p>
            <a:pPr marL="742950" indent="-742950">
              <a:buAutoNum type="arabicPeriod"/>
            </a:pPr>
            <a:r>
              <a:rPr lang="en-US" sz="3200" dirty="0" smtClean="0"/>
              <a:t>Call </a:t>
            </a:r>
            <a:r>
              <a:rPr lang="en-US" sz="3200" dirty="0" err="1" smtClean="0"/>
              <a:t>getCredentialsForIdentity</a:t>
            </a:r>
            <a:r>
              <a:rPr lang="en-US" sz="3200" dirty="0"/>
              <a:t> </a:t>
            </a:r>
            <a:r>
              <a:rPr lang="en-US" sz="3200" dirty="0" smtClean="0"/>
              <a:t>with the appropriate login provider</a:t>
            </a:r>
            <a:r>
              <a:rPr lang="en-US" sz="3200" dirty="0" smtClean="0"/>
              <a:t>.</a:t>
            </a:r>
            <a:endParaRPr lang="en-US" sz="3200" dirty="0" smtClean="0"/>
          </a:p>
        </p:txBody>
      </p:sp>
    </p:spTree>
    <p:extLst>
      <p:ext uri="{BB962C8B-B14F-4D97-AF65-F5344CB8AC3E}">
        <p14:creationId xmlns:p14="http://schemas.microsoft.com/office/powerpoint/2010/main" val="17590749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1078230"/>
            <a:ext cx="10829109" cy="1064079"/>
          </a:xfrm>
        </p:spPr>
        <p:txBody>
          <a:bodyPr>
            <a:noAutofit/>
          </a:bodyPr>
          <a:lstStyle/>
          <a:p>
            <a:r>
              <a:rPr lang="en-US" sz="8000" b="1" dirty="0" smtClean="0">
                <a:latin typeface="+mn-lt"/>
              </a:rPr>
              <a:t>Custom Identity Provider</a:t>
            </a:r>
            <a:endParaRPr lang="en-US" sz="8000" b="1" dirty="0">
              <a:latin typeface="+mn-lt"/>
            </a:endParaRPr>
          </a:p>
        </p:txBody>
      </p:sp>
      <p:sp>
        <p:nvSpPr>
          <p:cNvPr id="4" name="Footer Placeholder 3"/>
          <p:cNvSpPr>
            <a:spLocks noGrp="1"/>
          </p:cNvSpPr>
          <p:nvPr>
            <p:ph type="ftr" sz="quarter" idx="11"/>
          </p:nvPr>
        </p:nvSpPr>
        <p:spPr/>
        <p:txBody>
          <a:bodyPr/>
          <a:lstStyle/>
          <a:p>
            <a:r>
              <a:rPr lang="en-US" smtClean="0"/>
              <a:t>lostcolony@gmail.com</a:t>
            </a:r>
            <a:endParaRPr lang="en-US"/>
          </a:p>
        </p:txBody>
      </p:sp>
      <p:sp>
        <p:nvSpPr>
          <p:cNvPr id="3" name="TextBox 2"/>
          <p:cNvSpPr txBox="1"/>
          <p:nvPr/>
        </p:nvSpPr>
        <p:spPr>
          <a:xfrm>
            <a:off x="792963" y="2142309"/>
            <a:ext cx="10975703" cy="3539430"/>
          </a:xfrm>
          <a:prstGeom prst="rect">
            <a:avLst/>
          </a:prstGeom>
          <a:noFill/>
        </p:spPr>
        <p:txBody>
          <a:bodyPr wrap="square" rtlCol="0">
            <a:spAutoFit/>
          </a:bodyPr>
          <a:lstStyle/>
          <a:p>
            <a:pPr marL="742950" indent="-742950">
              <a:buAutoNum type="arabicPeriod"/>
            </a:pPr>
            <a:r>
              <a:rPr lang="en-US" sz="3200" dirty="0" smtClean="0"/>
              <a:t>Create an endpoint that validates user credentials </a:t>
            </a:r>
            <a:r>
              <a:rPr lang="en-US" sz="3200" dirty="0" smtClean="0"/>
              <a:t>appropriately.</a:t>
            </a:r>
          </a:p>
          <a:p>
            <a:pPr marL="742950" indent="-742950">
              <a:buAutoNum type="arabicPeriod"/>
            </a:pPr>
            <a:r>
              <a:rPr lang="en-US" sz="3200" dirty="0" smtClean="0"/>
              <a:t>On successful validation, </a:t>
            </a:r>
            <a:r>
              <a:rPr lang="en-US" sz="3200" dirty="0" smtClean="0"/>
              <a:t>create a </a:t>
            </a:r>
            <a:r>
              <a:rPr lang="en-US" sz="3200" dirty="0"/>
              <a:t>token with </a:t>
            </a:r>
            <a:r>
              <a:rPr lang="en-US" sz="3200" dirty="0" err="1" smtClean="0"/>
              <a:t>getOpenIdTokenForDeveloperIdentity</a:t>
            </a:r>
            <a:r>
              <a:rPr lang="en-US" sz="3200" dirty="0" smtClean="0"/>
              <a:t>. Return this to the client.</a:t>
            </a:r>
          </a:p>
          <a:p>
            <a:pPr marL="742950" indent="-742950">
              <a:buAutoNum type="arabicPeriod"/>
            </a:pPr>
            <a:r>
              <a:rPr lang="en-US" sz="3200" dirty="0" smtClean="0"/>
              <a:t>On the client, call </a:t>
            </a:r>
            <a:r>
              <a:rPr lang="en-US" sz="3200" dirty="0" err="1" smtClean="0"/>
              <a:t>getCredentialsForIdentity</a:t>
            </a:r>
            <a:r>
              <a:rPr lang="en-US" sz="3200" dirty="0" smtClean="0"/>
              <a:t>. </a:t>
            </a:r>
            <a:r>
              <a:rPr lang="en-US" sz="3200" dirty="0" smtClean="0"/>
              <a:t>Use </a:t>
            </a:r>
            <a:r>
              <a:rPr lang="en-US" sz="3200" dirty="0"/>
              <a:t>the login provider “</a:t>
            </a:r>
            <a:r>
              <a:rPr lang="en-US" sz="3200" dirty="0" err="1" smtClean="0"/>
              <a:t>cognito-identity.amazonaws.com</a:t>
            </a:r>
            <a:r>
              <a:rPr lang="en-US" sz="3200" dirty="0" smtClean="0"/>
              <a:t>”</a:t>
            </a:r>
          </a:p>
        </p:txBody>
      </p:sp>
    </p:spTree>
    <p:extLst>
      <p:ext uri="{BB962C8B-B14F-4D97-AF65-F5344CB8AC3E}">
        <p14:creationId xmlns:p14="http://schemas.microsoft.com/office/powerpoint/2010/main" val="16269437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lostcolony@gmail.com</a:t>
            </a:r>
            <a:endParaRPr lang="en-US" dirty="0"/>
          </a:p>
        </p:txBody>
      </p:sp>
      <p:sp>
        <p:nvSpPr>
          <p:cNvPr id="5" name="TextBox 4"/>
          <p:cNvSpPr txBox="1"/>
          <p:nvPr/>
        </p:nvSpPr>
        <p:spPr>
          <a:xfrm>
            <a:off x="8250289" y="4523390"/>
            <a:ext cx="1620680" cy="979405"/>
          </a:xfrm>
          <a:prstGeom prst="rect">
            <a:avLst/>
          </a:prstGeom>
          <a:noFill/>
        </p:spPr>
        <p:txBody>
          <a:bodyPr wrap="square" lIns="0" tIns="0" rIns="0" bIns="0" rtlCol="0" anchor="t">
            <a:noAutofit/>
          </a:bodyPr>
          <a:lstStyle/>
          <a:p>
            <a:pPr algn="ctr"/>
            <a:r>
              <a:rPr lang="en-US" sz="2000" b="1" dirty="0"/>
              <a:t>t</a:t>
            </a:r>
            <a:r>
              <a:rPr lang="en-US" sz="2000" b="1" dirty="0" smtClean="0"/>
              <a:t>emporary security credential</a:t>
            </a:r>
            <a:endParaRPr lang="en-US" sz="20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4532" y="3725825"/>
            <a:ext cx="852195" cy="7669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6608" y="718587"/>
            <a:ext cx="957470" cy="1148965"/>
          </a:xfrm>
          <a:prstGeom prst="rect">
            <a:avLst/>
          </a:prstGeom>
        </p:spPr>
      </p:pic>
      <p:sp>
        <p:nvSpPr>
          <p:cNvPr id="8" name="TextBox 7"/>
          <p:cNvSpPr txBox="1"/>
          <p:nvPr/>
        </p:nvSpPr>
        <p:spPr>
          <a:xfrm>
            <a:off x="9697278" y="1910542"/>
            <a:ext cx="1103243" cy="668216"/>
          </a:xfrm>
          <a:prstGeom prst="rect">
            <a:avLst/>
          </a:prstGeom>
          <a:noFill/>
        </p:spPr>
        <p:txBody>
          <a:bodyPr wrap="square" lIns="0" tIns="0" rIns="0" bIns="0" rtlCol="0" anchor="t">
            <a:noAutofit/>
          </a:bodyPr>
          <a:lstStyle/>
          <a:p>
            <a:pPr algn="ctr"/>
            <a:r>
              <a:rPr lang="en-US" sz="2000" b="1" dirty="0" smtClean="0"/>
              <a:t>Amazon</a:t>
            </a:r>
            <a:r>
              <a:rPr lang="en-US" sz="1000" b="1" dirty="0" smtClean="0"/>
              <a:t/>
            </a:r>
            <a:br>
              <a:rPr lang="en-US" sz="1000" b="1" dirty="0" smtClean="0"/>
            </a:br>
            <a:r>
              <a:rPr lang="en-US" sz="2000" b="1" dirty="0" err="1" smtClean="0"/>
              <a:t>Cognito</a:t>
            </a:r>
            <a:endParaRPr lang="en-US" sz="2000" b="1" dirty="0"/>
          </a:p>
        </p:txBody>
      </p:sp>
      <p:pic>
        <p:nvPicPr>
          <p:cNvPr id="9" name="Picture 8" descr="Mobile-Cli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4148" y="4471187"/>
            <a:ext cx="1718692" cy="171869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3602" y="718587"/>
            <a:ext cx="960138" cy="1152167"/>
          </a:xfrm>
          <a:prstGeom prst="rect">
            <a:avLst/>
          </a:prstGeom>
        </p:spPr>
      </p:pic>
      <p:sp>
        <p:nvSpPr>
          <p:cNvPr id="12" name="TextBox 11"/>
          <p:cNvSpPr txBox="1"/>
          <p:nvPr/>
        </p:nvSpPr>
        <p:spPr>
          <a:xfrm>
            <a:off x="1753488" y="1979419"/>
            <a:ext cx="1423372" cy="530462"/>
          </a:xfrm>
          <a:prstGeom prst="rect">
            <a:avLst/>
          </a:prstGeom>
          <a:noFill/>
        </p:spPr>
        <p:txBody>
          <a:bodyPr wrap="square" lIns="0" tIns="0" rIns="0" bIns="0" rtlCol="0" anchor="t">
            <a:noAutofit/>
          </a:bodyPr>
          <a:lstStyle/>
          <a:p>
            <a:pPr algn="ctr"/>
            <a:r>
              <a:rPr lang="en-US" sz="2000" b="1" dirty="0" smtClean="0"/>
              <a:t>AWS</a:t>
            </a:r>
          </a:p>
          <a:p>
            <a:pPr algn="ctr"/>
            <a:r>
              <a:rPr lang="en-US" sz="2400" b="1" dirty="0" smtClean="0"/>
              <a:t>Lambda</a:t>
            </a:r>
            <a:endParaRPr lang="en-US" sz="2400" b="1" dirty="0"/>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6074" y="2758067"/>
            <a:ext cx="915194" cy="1098231"/>
          </a:xfrm>
          <a:prstGeom prst="rect">
            <a:avLst/>
          </a:prstGeom>
        </p:spPr>
      </p:pic>
      <p:sp>
        <p:nvSpPr>
          <p:cNvPr id="14" name="TextBox 13"/>
          <p:cNvSpPr txBox="1"/>
          <p:nvPr/>
        </p:nvSpPr>
        <p:spPr>
          <a:xfrm>
            <a:off x="1825433" y="3854934"/>
            <a:ext cx="1022048" cy="782724"/>
          </a:xfrm>
          <a:prstGeom prst="rect">
            <a:avLst/>
          </a:prstGeom>
          <a:noFill/>
        </p:spPr>
        <p:txBody>
          <a:bodyPr wrap="square" lIns="0" tIns="0" rIns="0" bIns="0" rtlCol="0" anchor="t">
            <a:noAutofit/>
          </a:bodyPr>
          <a:lstStyle/>
          <a:p>
            <a:pPr algn="ctr"/>
            <a:r>
              <a:rPr lang="en-US" sz="2000" b="1" dirty="0" smtClean="0"/>
              <a:t>Amazon API Gateway</a:t>
            </a:r>
            <a:endParaRPr lang="en-US" sz="2000" b="1" dirty="0"/>
          </a:p>
        </p:txBody>
      </p:sp>
      <p:cxnSp>
        <p:nvCxnSpPr>
          <p:cNvPr id="18" name="Straight Arrow Connector 17"/>
          <p:cNvCxnSpPr>
            <a:endCxn id="13" idx="3"/>
          </p:cNvCxnSpPr>
          <p:nvPr/>
        </p:nvCxnSpPr>
        <p:spPr>
          <a:xfrm flipH="1" flipV="1">
            <a:off x="2831268" y="3307183"/>
            <a:ext cx="2533521" cy="14288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853740" y="936965"/>
            <a:ext cx="6952868" cy="160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847481" y="1521623"/>
            <a:ext cx="6849797" cy="542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847481" y="3854934"/>
            <a:ext cx="2426667" cy="13707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189948" y="347286"/>
            <a:ext cx="4280452" cy="369332"/>
          </a:xfrm>
          <a:prstGeom prst="rect">
            <a:avLst/>
          </a:prstGeom>
          <a:noFill/>
        </p:spPr>
        <p:txBody>
          <a:bodyPr wrap="square" rtlCol="0">
            <a:spAutoFit/>
          </a:bodyPr>
          <a:lstStyle/>
          <a:p>
            <a:r>
              <a:rPr lang="en-US" dirty="0" smtClean="0"/>
              <a:t>2. </a:t>
            </a:r>
            <a:r>
              <a:rPr lang="en-US" dirty="0" err="1" smtClean="0"/>
              <a:t>getOpenIdTokenForDeveloperIdentity</a:t>
            </a:r>
            <a:endParaRPr lang="en-US" dirty="0"/>
          </a:p>
        </p:txBody>
      </p:sp>
      <p:sp>
        <p:nvSpPr>
          <p:cNvPr id="33" name="TextBox 32"/>
          <p:cNvSpPr txBox="1"/>
          <p:nvPr/>
        </p:nvSpPr>
        <p:spPr>
          <a:xfrm>
            <a:off x="3176860" y="4735998"/>
            <a:ext cx="1013088" cy="646331"/>
          </a:xfrm>
          <a:prstGeom prst="rect">
            <a:avLst/>
          </a:prstGeom>
          <a:noFill/>
        </p:spPr>
        <p:txBody>
          <a:bodyPr wrap="square" rtlCol="0">
            <a:spAutoFit/>
          </a:bodyPr>
          <a:lstStyle/>
          <a:p>
            <a:r>
              <a:rPr lang="en-US" dirty="0" err="1" smtClean="0"/>
              <a:t>OpenId</a:t>
            </a:r>
            <a:r>
              <a:rPr lang="en-US" dirty="0" smtClean="0"/>
              <a:t/>
            </a:r>
            <a:br>
              <a:rPr lang="en-US" dirty="0" smtClean="0"/>
            </a:br>
            <a:r>
              <a:rPr lang="en-US" dirty="0" smtClean="0"/>
              <a:t>Token</a:t>
            </a:r>
            <a:endParaRPr lang="en-US" dirty="0"/>
          </a:p>
        </p:txBody>
      </p:sp>
      <p:cxnSp>
        <p:nvCxnSpPr>
          <p:cNvPr id="34" name="Straight Arrow Connector 33"/>
          <p:cNvCxnSpPr/>
          <p:nvPr/>
        </p:nvCxnSpPr>
        <p:spPr>
          <a:xfrm flipV="1">
            <a:off x="6915840" y="1902812"/>
            <a:ext cx="2781438" cy="294768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1"/>
          </p:cNvCxnSpPr>
          <p:nvPr/>
        </p:nvCxnSpPr>
        <p:spPr>
          <a:xfrm flipH="1">
            <a:off x="6992840" y="2244650"/>
            <a:ext cx="2704438" cy="284103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882886" y="3307183"/>
            <a:ext cx="1202635" cy="369332"/>
          </a:xfrm>
          <a:prstGeom prst="rect">
            <a:avLst/>
          </a:prstGeom>
          <a:noFill/>
        </p:spPr>
        <p:txBody>
          <a:bodyPr wrap="square" rtlCol="0">
            <a:spAutoFit/>
          </a:bodyPr>
          <a:lstStyle/>
          <a:p>
            <a:r>
              <a:rPr lang="en-US" smtClean="0"/>
              <a:t>1. </a:t>
            </a:r>
            <a:r>
              <a:rPr lang="en-US" dirty="0" smtClean="0"/>
              <a:t>API call</a:t>
            </a:r>
            <a:endParaRPr lang="en-US" dirty="0"/>
          </a:p>
        </p:txBody>
      </p:sp>
      <p:sp>
        <p:nvSpPr>
          <p:cNvPr id="42" name="TextBox 41"/>
          <p:cNvSpPr txBox="1"/>
          <p:nvPr/>
        </p:nvSpPr>
        <p:spPr>
          <a:xfrm>
            <a:off x="5709503" y="2762471"/>
            <a:ext cx="2788784" cy="369332"/>
          </a:xfrm>
          <a:prstGeom prst="rect">
            <a:avLst/>
          </a:prstGeom>
          <a:noFill/>
        </p:spPr>
        <p:txBody>
          <a:bodyPr wrap="square" rtlCol="0">
            <a:spAutoFit/>
          </a:bodyPr>
          <a:lstStyle/>
          <a:p>
            <a:r>
              <a:rPr lang="en-US" dirty="0" smtClean="0"/>
              <a:t>3. </a:t>
            </a:r>
            <a:r>
              <a:rPr lang="en-US" dirty="0" err="1" smtClean="0"/>
              <a:t>getCredentialsForIdentity</a:t>
            </a:r>
            <a:endParaRPr lang="en-US" dirty="0"/>
          </a:p>
        </p:txBody>
      </p:sp>
    </p:spTree>
    <p:extLst>
      <p:ext uri="{BB962C8B-B14F-4D97-AF65-F5344CB8AC3E}">
        <p14:creationId xmlns:p14="http://schemas.microsoft.com/office/powerpoint/2010/main" val="1525857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965" y="1014900"/>
            <a:ext cx="11205961" cy="4896503"/>
          </a:xfrm>
        </p:spPr>
        <p:txBody>
          <a:bodyPr>
            <a:normAutofit/>
          </a:bodyPr>
          <a:lstStyle/>
          <a:p>
            <a:r>
              <a:rPr lang="en-US" sz="4400" dirty="0" smtClean="0">
                <a:latin typeface="+mn-lt"/>
              </a:rPr>
              <a:t>You have a sense of humor (or at least will indulge me).</a:t>
            </a:r>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200791733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150" y="1049867"/>
            <a:ext cx="11316184" cy="4741334"/>
          </a:xfrm>
        </p:spPr>
        <p:txBody>
          <a:bodyPr>
            <a:noAutofit/>
          </a:bodyPr>
          <a:lstStyle/>
          <a:p>
            <a:r>
              <a:rPr lang="en-US" sz="7200" dirty="0" smtClean="0"/>
              <a:t>You can also call </a:t>
            </a:r>
            <a:r>
              <a:rPr lang="en-US" sz="7200" dirty="0" err="1" smtClean="0"/>
              <a:t>sts:assumeRole</a:t>
            </a:r>
            <a:r>
              <a:rPr lang="en-US" sz="7200" dirty="0" smtClean="0"/>
              <a:t>* variants </a:t>
            </a:r>
            <a:r>
              <a:rPr lang="en-US" sz="7200" dirty="0" smtClean="0"/>
              <a:t>to </a:t>
            </a:r>
            <a:r>
              <a:rPr lang="en-US" sz="7200" dirty="0" smtClean="0"/>
              <a:t>generate temporary credentials, and to further restrict policies. </a:t>
            </a:r>
            <a:endParaRPr lang="en-US" sz="7200" dirty="0"/>
          </a:p>
        </p:txBody>
      </p:sp>
      <p:sp>
        <p:nvSpPr>
          <p:cNvPr id="4" name="Footer Placeholder 3"/>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3586739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lostcolony@gmail.com</a:t>
            </a:r>
            <a:endParaRPr lang="en-US" dirty="0"/>
          </a:p>
        </p:txBody>
      </p:sp>
      <p:sp>
        <p:nvSpPr>
          <p:cNvPr id="5" name="Rounded Rectangle 4"/>
          <p:cNvSpPr/>
          <p:nvPr/>
        </p:nvSpPr>
        <p:spPr>
          <a:xfrm>
            <a:off x="1714086" y="1973606"/>
            <a:ext cx="1751013" cy="1733550"/>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rial"/>
              <a:cs typeface="Aria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7415" y="1709766"/>
            <a:ext cx="603504" cy="393954"/>
          </a:xfrm>
          <a:prstGeom prst="rect">
            <a:avLst/>
          </a:prstGeom>
        </p:spPr>
      </p:pic>
      <p:sp>
        <p:nvSpPr>
          <p:cNvPr id="8" name="Rounded Rectangle 7"/>
          <p:cNvSpPr/>
          <p:nvPr/>
        </p:nvSpPr>
        <p:spPr>
          <a:xfrm>
            <a:off x="8099528" y="2103720"/>
            <a:ext cx="1751013" cy="1733550"/>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rial"/>
              <a:cs typeface="Aria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2857" y="1839880"/>
            <a:ext cx="603504" cy="39395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9592" y="2162532"/>
            <a:ext cx="483921" cy="580706"/>
          </a:xfrm>
          <a:prstGeom prst="rect">
            <a:avLst/>
          </a:prstGeom>
        </p:spPr>
      </p:pic>
      <p:pic>
        <p:nvPicPr>
          <p:cNvPr id="13" name="Picture 12" descr="Mobile-Clien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8861" y="4852516"/>
            <a:ext cx="1391696" cy="139169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4180" y="2167878"/>
            <a:ext cx="485269" cy="582324"/>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5537" y="2831273"/>
            <a:ext cx="462554" cy="555064"/>
          </a:xfrm>
          <a:prstGeom prst="rect">
            <a:avLst/>
          </a:prstGeom>
        </p:spPr>
      </p:pic>
      <p:cxnSp>
        <p:nvCxnSpPr>
          <p:cNvPr id="18" name="Straight Arrow Connector 17"/>
          <p:cNvCxnSpPr/>
          <p:nvPr/>
        </p:nvCxnSpPr>
        <p:spPr>
          <a:xfrm flipV="1">
            <a:off x="6440557" y="3832592"/>
            <a:ext cx="2414894" cy="137076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622194" y="3832592"/>
            <a:ext cx="2426667" cy="13707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68487" y="5169787"/>
            <a:ext cx="3379305" cy="923330"/>
          </a:xfrm>
          <a:prstGeom prst="rect">
            <a:avLst/>
          </a:prstGeom>
          <a:noFill/>
        </p:spPr>
        <p:txBody>
          <a:bodyPr wrap="square" rtlCol="0">
            <a:spAutoFit/>
          </a:bodyPr>
          <a:lstStyle/>
          <a:p>
            <a:r>
              <a:rPr lang="en-US" dirty="0" smtClean="0"/>
              <a:t>2. Client calls custom API in authentication account for OpenID token</a:t>
            </a:r>
            <a:endParaRPr lang="en-US" dirty="0"/>
          </a:p>
        </p:txBody>
      </p:sp>
      <p:cxnSp>
        <p:nvCxnSpPr>
          <p:cNvPr id="27" name="Straight Arrow Connector 26"/>
          <p:cNvCxnSpPr/>
          <p:nvPr/>
        </p:nvCxnSpPr>
        <p:spPr>
          <a:xfrm flipH="1" flipV="1">
            <a:off x="2169168" y="3784091"/>
            <a:ext cx="2787465" cy="159146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30253" y="2452885"/>
            <a:ext cx="544781" cy="312745"/>
          </a:xfrm>
          <a:prstGeom prst="rect">
            <a:avLst/>
          </a:prstGeom>
        </p:spPr>
      </p:pic>
      <p:cxnSp>
        <p:nvCxnSpPr>
          <p:cNvPr id="33" name="Straight Arrow Connector 32"/>
          <p:cNvCxnSpPr>
            <a:endCxn id="13" idx="3"/>
          </p:cNvCxnSpPr>
          <p:nvPr/>
        </p:nvCxnSpPr>
        <p:spPr>
          <a:xfrm flipH="1">
            <a:off x="6440557" y="3922877"/>
            <a:ext cx="2835965" cy="16254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052706" y="4879022"/>
            <a:ext cx="3595670" cy="1477328"/>
          </a:xfrm>
          <a:prstGeom prst="rect">
            <a:avLst/>
          </a:prstGeom>
          <a:noFill/>
        </p:spPr>
        <p:txBody>
          <a:bodyPr wrap="square" rtlCol="0">
            <a:spAutoFit/>
          </a:bodyPr>
          <a:lstStyle/>
          <a:p>
            <a:r>
              <a:rPr lang="en-US" dirty="0" smtClean="0"/>
              <a:t>3. Client calls </a:t>
            </a:r>
            <a:r>
              <a:rPr lang="en-US" dirty="0" err="1" smtClean="0"/>
              <a:t>sts:assumeRoleWithWebIdentity</a:t>
            </a:r>
            <a:r>
              <a:rPr lang="en-US" dirty="0" smtClean="0"/>
              <a:t> with a role belonging in a second account. Get credentials for that account.</a:t>
            </a:r>
            <a:endParaRPr lang="en-US" dirty="0"/>
          </a:p>
        </p:txBody>
      </p:sp>
      <p:sp>
        <p:nvSpPr>
          <p:cNvPr id="38" name="TextBox 37"/>
          <p:cNvSpPr txBox="1"/>
          <p:nvPr/>
        </p:nvSpPr>
        <p:spPr>
          <a:xfrm>
            <a:off x="4461544" y="233353"/>
            <a:ext cx="3379305" cy="1200329"/>
          </a:xfrm>
          <a:prstGeom prst="rect">
            <a:avLst/>
          </a:prstGeom>
          <a:noFill/>
        </p:spPr>
        <p:txBody>
          <a:bodyPr wrap="square" rtlCol="0">
            <a:spAutoFit/>
          </a:bodyPr>
          <a:lstStyle/>
          <a:p>
            <a:r>
              <a:rPr lang="en-US" dirty="0" smtClean="0"/>
              <a:t>1. Set up a role in your application account that has a trusted principal of the </a:t>
            </a:r>
            <a:r>
              <a:rPr lang="en-US" dirty="0" err="1" smtClean="0"/>
              <a:t>Cognito</a:t>
            </a:r>
            <a:r>
              <a:rPr lang="en-US" dirty="0" smtClean="0"/>
              <a:t> bucket in your authentication account.</a:t>
            </a:r>
            <a:endParaRPr lang="en-US" dirty="0"/>
          </a:p>
        </p:txBody>
      </p:sp>
    </p:spTree>
    <p:extLst>
      <p:ext uri="{BB962C8B-B14F-4D97-AF65-F5344CB8AC3E}">
        <p14:creationId xmlns:p14="http://schemas.microsoft.com/office/powerpoint/2010/main" val="19380142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1512992"/>
            <a:ext cx="11290300" cy="4023360"/>
          </a:xfrm>
        </p:spPr>
        <p:txBody>
          <a:bodyPr>
            <a:noAutofit/>
          </a:bodyPr>
          <a:lstStyle/>
          <a:p>
            <a:r>
              <a:rPr lang="en-US" sz="7200" smtClean="0"/>
              <a:t>Every AWS service </a:t>
            </a:r>
            <a:r>
              <a:rPr lang="en-US" sz="7200" dirty="0" smtClean="0"/>
              <a:t>can be accessed with these credentials using AWS </a:t>
            </a:r>
            <a:r>
              <a:rPr lang="en-US" sz="7200" smtClean="0"/>
              <a:t>Signature Version 4</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4898936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48640"/>
            <a:ext cx="11087100" cy="5692140"/>
          </a:xfrm>
        </p:spPr>
        <p:txBody>
          <a:bodyPr>
            <a:noAutofit/>
          </a:bodyPr>
          <a:lstStyle/>
          <a:p>
            <a:r>
              <a:rPr lang="en-US" sz="7200" dirty="0" smtClean="0"/>
              <a:t>You can restrict access to your APIs this way, too, but not via the SDK. Use a third party signing library rather than </a:t>
            </a:r>
            <a:r>
              <a:rPr lang="en-US" sz="7200" dirty="0" err="1" smtClean="0"/>
              <a:t>reimplement</a:t>
            </a:r>
            <a:r>
              <a:rPr lang="en-US" sz="7200" dirty="0" smtClean="0"/>
              <a:t> Sig4</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5443683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 y="994410"/>
            <a:ext cx="10967720" cy="4800600"/>
          </a:xfrm>
        </p:spPr>
        <p:txBody>
          <a:bodyPr>
            <a:noAutofit/>
          </a:bodyPr>
          <a:lstStyle/>
          <a:p>
            <a:r>
              <a:rPr lang="en-US" sz="7200" dirty="0" smtClean="0"/>
              <a:t>AWS does not currently have user controlled rate limiting to prevent malicious users from </a:t>
            </a:r>
            <a:r>
              <a:rPr lang="en-US" sz="7200" dirty="0" err="1" smtClean="0"/>
              <a:t>DDoSing</a:t>
            </a:r>
            <a:r>
              <a:rPr lang="en-US" sz="7200" dirty="0" smtClean="0"/>
              <a:t> you. </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94123472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994410"/>
            <a:ext cx="10795000" cy="4800600"/>
          </a:xfrm>
        </p:spPr>
        <p:txBody>
          <a:bodyPr>
            <a:noAutofit/>
          </a:bodyPr>
          <a:lstStyle/>
          <a:p>
            <a:r>
              <a:rPr lang="en-US" sz="7200" dirty="0" smtClean="0"/>
              <a:t>However, stick a </a:t>
            </a:r>
            <a:r>
              <a:rPr lang="en-US" sz="7200" dirty="0" err="1" smtClean="0"/>
              <a:t>CloudFront</a:t>
            </a:r>
            <a:r>
              <a:rPr lang="en-US" sz="7200" dirty="0" smtClean="0"/>
              <a:t> in front of your API Gateway, and you can enable a Web Application Firewall.</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9437670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994410"/>
            <a:ext cx="10807700" cy="4800600"/>
          </a:xfrm>
        </p:spPr>
        <p:txBody>
          <a:bodyPr>
            <a:noAutofit/>
          </a:bodyPr>
          <a:lstStyle/>
          <a:p>
            <a:r>
              <a:rPr lang="en-US" sz="7200" dirty="0" smtClean="0"/>
              <a:t>There is also AWS Shield. This works with the WAF on </a:t>
            </a:r>
            <a:r>
              <a:rPr lang="en-US" sz="7200" dirty="0" err="1" smtClean="0"/>
              <a:t>Cloudfront</a:t>
            </a:r>
            <a:r>
              <a:rPr lang="en-US" sz="7200" dirty="0" smtClean="0"/>
              <a:t> (and Route 53 at the DNS level)</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3507405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994410"/>
            <a:ext cx="10807700" cy="4800600"/>
          </a:xfrm>
        </p:spPr>
        <p:txBody>
          <a:bodyPr>
            <a:noAutofit/>
          </a:bodyPr>
          <a:lstStyle/>
          <a:p>
            <a:r>
              <a:rPr lang="en-US" sz="7200" dirty="0" smtClean="0"/>
              <a:t>Most usage billed services AWS provides include access limits. Production workloads may need these raised. </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5785273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537210"/>
            <a:ext cx="10772140" cy="5680710"/>
          </a:xfrm>
        </p:spPr>
        <p:txBody>
          <a:bodyPr>
            <a:noAutofit/>
          </a:bodyPr>
          <a:lstStyle/>
          <a:p>
            <a:r>
              <a:rPr lang="en-US" sz="7200" b="1" dirty="0" smtClean="0">
                <a:latin typeface="+mn-lt"/>
              </a:rPr>
              <a:t>Some can be automatically raised via code. Most can’t.</a:t>
            </a:r>
            <a:endParaRPr lang="en-US" sz="7200" b="1" dirty="0">
              <a:latin typeface="+mn-lt"/>
            </a:endParaRP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9300543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03020"/>
            <a:ext cx="10786110" cy="4046220"/>
          </a:xfrm>
        </p:spPr>
        <p:txBody>
          <a:bodyPr>
            <a:noAutofit/>
          </a:bodyPr>
          <a:lstStyle/>
          <a:p>
            <a:r>
              <a:rPr lang="en-US" sz="7200" dirty="0" smtClean="0"/>
              <a:t>In general, you still have to have the monitoring and support a traditional solution requires.</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2038993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965" y="1014900"/>
            <a:ext cx="11205961" cy="4896503"/>
          </a:xfrm>
        </p:spPr>
        <p:txBody>
          <a:bodyPr>
            <a:normAutofit/>
          </a:bodyPr>
          <a:lstStyle/>
          <a:p>
            <a:r>
              <a:rPr lang="en-US" sz="4400" dirty="0" smtClean="0">
                <a:latin typeface="+mn-lt"/>
              </a:rPr>
              <a:t>You have a sense of humor (or at least will indulge me).</a:t>
            </a:r>
          </a:p>
          <a:p>
            <a:r>
              <a:rPr lang="en-US" sz="4400" dirty="0" smtClean="0">
                <a:latin typeface="+mn-lt"/>
              </a:rPr>
              <a:t>You are involved in technical software decisions.</a:t>
            </a:r>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6186924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0" y="1263120"/>
            <a:ext cx="11176000" cy="5093230"/>
          </a:xfrm>
        </p:spPr>
        <p:txBody>
          <a:bodyPr>
            <a:noAutofit/>
          </a:bodyPr>
          <a:lstStyle/>
          <a:p>
            <a:r>
              <a:rPr lang="en-US" sz="3200" dirty="0" smtClean="0"/>
              <a:t>IAM is mostly respected by every service. Learn it.</a:t>
            </a:r>
          </a:p>
          <a:p>
            <a:r>
              <a:rPr lang="en-US" sz="3200" dirty="0" err="1" smtClean="0"/>
              <a:t>Cognito</a:t>
            </a:r>
            <a:r>
              <a:rPr lang="en-US" sz="3200" dirty="0" smtClean="0"/>
              <a:t> is an identity provider built to return an OpenID token</a:t>
            </a:r>
          </a:p>
          <a:p>
            <a:r>
              <a:rPr lang="en-US" sz="3200" dirty="0" smtClean="0"/>
              <a:t>With a </a:t>
            </a:r>
            <a:r>
              <a:rPr lang="en-US" sz="3200" dirty="0" err="1" smtClean="0"/>
              <a:t>Cognito</a:t>
            </a:r>
            <a:r>
              <a:rPr lang="en-US" sz="3200" dirty="0" smtClean="0"/>
              <a:t> token, or custom code, you can retrieve temporary access credentials to AWS that can be used for most services.</a:t>
            </a:r>
          </a:p>
          <a:p>
            <a:r>
              <a:rPr lang="en-US" sz="3200" dirty="0" smtClean="0"/>
              <a:t>The AWS SDK makes this easy for everything but API Gateway.</a:t>
            </a:r>
          </a:p>
          <a:p>
            <a:r>
              <a:rPr lang="en-US" sz="3200" dirty="0" smtClean="0"/>
              <a:t>For API Gateway, use a Signature 4 library</a:t>
            </a:r>
          </a:p>
          <a:p>
            <a:r>
              <a:rPr lang="en-US" sz="3200" dirty="0" smtClean="0"/>
              <a:t>DDoS prevention is there, but limited. AWS is actively improving this.</a:t>
            </a:r>
          </a:p>
          <a:p>
            <a:r>
              <a:rPr lang="en-US" sz="3200" dirty="0" smtClean="0"/>
              <a:t>Be aware of usage limitations. Raise as appropriate. </a:t>
            </a:r>
          </a:p>
        </p:txBody>
      </p:sp>
      <p:sp>
        <p:nvSpPr>
          <p:cNvPr id="4" name="Footer Placeholder 3"/>
          <p:cNvSpPr>
            <a:spLocks noGrp="1"/>
          </p:cNvSpPr>
          <p:nvPr>
            <p:ph type="ftr" sz="quarter" idx="11"/>
          </p:nvPr>
        </p:nvSpPr>
        <p:spPr/>
        <p:txBody>
          <a:bodyPr/>
          <a:lstStyle/>
          <a:p>
            <a:r>
              <a:rPr lang="en-US" smtClean="0"/>
              <a:t>lostcolony@gmail.com</a:t>
            </a:r>
            <a:endParaRPr lang="en-US" dirty="0"/>
          </a:p>
        </p:txBody>
      </p:sp>
      <p:sp>
        <p:nvSpPr>
          <p:cNvPr id="6" name="Title 1"/>
          <p:cNvSpPr>
            <a:spLocks noGrp="1"/>
          </p:cNvSpPr>
          <p:nvPr>
            <p:ph type="title"/>
          </p:nvPr>
        </p:nvSpPr>
        <p:spPr>
          <a:xfrm>
            <a:off x="601579" y="633677"/>
            <a:ext cx="4463716" cy="691621"/>
          </a:xfrm>
        </p:spPr>
        <p:txBody>
          <a:bodyPr>
            <a:noAutofit/>
          </a:bodyPr>
          <a:lstStyle/>
          <a:p>
            <a:r>
              <a:rPr lang="en-US" sz="5400" b="1" dirty="0" smtClean="0">
                <a:latin typeface="+mn-lt"/>
              </a:rPr>
              <a:t>Summary</a:t>
            </a:r>
            <a:endParaRPr lang="en-US" sz="5400" b="1" dirty="0">
              <a:latin typeface="+mn-lt"/>
            </a:endParaRPr>
          </a:p>
        </p:txBody>
      </p:sp>
    </p:spTree>
    <p:extLst>
      <p:ext uri="{BB962C8B-B14F-4D97-AF65-F5344CB8AC3E}">
        <p14:creationId xmlns:p14="http://schemas.microsoft.com/office/powerpoint/2010/main" val="9836947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653189"/>
            <a:ext cx="10515600" cy="3896711"/>
          </a:xfrm>
        </p:spPr>
        <p:txBody>
          <a:bodyPr>
            <a:normAutofit lnSpcReduction="10000"/>
          </a:bodyPr>
          <a:lstStyle/>
          <a:p>
            <a:pPr>
              <a:lnSpc>
                <a:spcPct val="100000"/>
              </a:lnSpc>
              <a:spcBef>
                <a:spcPts val="0"/>
              </a:spcBef>
            </a:pPr>
            <a:r>
              <a:rPr lang="en-US" sz="3600" dirty="0" smtClean="0"/>
              <a:t>Maintain explicit state </a:t>
            </a:r>
          </a:p>
          <a:p>
            <a:pPr>
              <a:lnSpc>
                <a:spcPct val="100000"/>
              </a:lnSpc>
              <a:spcBef>
                <a:spcPts val="0"/>
              </a:spcBef>
            </a:pPr>
            <a:r>
              <a:rPr lang="en-US" sz="3600" dirty="0" smtClean="0"/>
              <a:t>Transition and communicate about state</a:t>
            </a:r>
          </a:p>
          <a:p>
            <a:pPr>
              <a:lnSpc>
                <a:spcPct val="100000"/>
              </a:lnSpc>
              <a:spcBef>
                <a:spcPts val="0"/>
              </a:spcBef>
            </a:pPr>
            <a:r>
              <a:rPr lang="en-US" sz="3600" dirty="0" smtClean="0"/>
              <a:t>Have access controls </a:t>
            </a:r>
          </a:p>
          <a:p>
            <a:pPr>
              <a:lnSpc>
                <a:spcPct val="100000"/>
              </a:lnSpc>
              <a:spcBef>
                <a:spcPts val="0"/>
              </a:spcBef>
            </a:pPr>
            <a:r>
              <a:rPr lang="en-US" sz="3600" b="1" dirty="0" smtClean="0"/>
              <a:t>Support CI/CD mechanisms</a:t>
            </a:r>
          </a:p>
          <a:p>
            <a:pPr>
              <a:lnSpc>
                <a:spcPct val="100000"/>
              </a:lnSpc>
              <a:spcBef>
                <a:spcPts val="0"/>
              </a:spcBef>
            </a:pPr>
            <a:r>
              <a:rPr lang="en-US" sz="3600" dirty="0" smtClean="0"/>
              <a:t>Are </a:t>
            </a:r>
            <a:r>
              <a:rPr lang="en-US" sz="3600" dirty="0" smtClean="0"/>
              <a:t>monitored </a:t>
            </a:r>
          </a:p>
          <a:p>
            <a:pPr>
              <a:lnSpc>
                <a:spcPct val="100000"/>
              </a:lnSpc>
              <a:spcBef>
                <a:spcPts val="0"/>
              </a:spcBef>
            </a:pPr>
            <a:r>
              <a:rPr lang="en-US" sz="3600" dirty="0" smtClean="0"/>
              <a:t>Ideally </a:t>
            </a:r>
            <a:r>
              <a:rPr lang="en-US" sz="3600" dirty="0" smtClean="0"/>
              <a:t>don’t suffer from noticeable latency</a:t>
            </a:r>
          </a:p>
          <a:p>
            <a:pPr>
              <a:lnSpc>
                <a:spcPct val="100000"/>
              </a:lnSpc>
              <a:spcBef>
                <a:spcPts val="0"/>
              </a:spcBef>
            </a:pPr>
            <a:r>
              <a:rPr lang="en-US" sz="3600" dirty="0" smtClean="0"/>
              <a:t>Rely on indirection to provide agility</a:t>
            </a:r>
          </a:p>
        </p:txBody>
      </p:sp>
      <p:sp>
        <p:nvSpPr>
          <p:cNvPr id="2" name="Footer Placeholder 1"/>
          <p:cNvSpPr>
            <a:spLocks noGrp="1"/>
          </p:cNvSpPr>
          <p:nvPr>
            <p:ph type="ftr" sz="quarter" idx="11"/>
          </p:nvPr>
        </p:nvSpPr>
        <p:spPr/>
        <p:txBody>
          <a:bodyPr/>
          <a:lstStyle/>
          <a:p>
            <a:r>
              <a:rPr lang="en-US" smtClean="0"/>
              <a:t>lostcolony@gmail.com</a:t>
            </a:r>
            <a:endParaRPr lang="en-US"/>
          </a:p>
        </p:txBody>
      </p:sp>
      <p:sp>
        <p:nvSpPr>
          <p:cNvPr id="4" name="Title 1"/>
          <p:cNvSpPr>
            <a:spLocks noGrp="1"/>
          </p:cNvSpPr>
          <p:nvPr>
            <p:ph type="title"/>
          </p:nvPr>
        </p:nvSpPr>
        <p:spPr>
          <a:xfrm>
            <a:off x="601578" y="633677"/>
            <a:ext cx="5354053" cy="691621"/>
          </a:xfrm>
        </p:spPr>
        <p:txBody>
          <a:bodyPr>
            <a:noAutofit/>
          </a:bodyPr>
          <a:lstStyle/>
          <a:p>
            <a:r>
              <a:rPr lang="en-US" sz="5400" b="1" dirty="0" smtClean="0">
                <a:latin typeface="+mn-lt"/>
              </a:rPr>
              <a:t>Real Applications</a:t>
            </a:r>
            <a:endParaRPr lang="en-US" sz="5400" b="1" dirty="0">
              <a:latin typeface="+mn-lt"/>
            </a:endParaRPr>
          </a:p>
        </p:txBody>
      </p:sp>
    </p:spTree>
    <p:extLst>
      <p:ext uri="{BB962C8B-B14F-4D97-AF65-F5344CB8AC3E}">
        <p14:creationId xmlns:p14="http://schemas.microsoft.com/office/powerpoint/2010/main" val="17599212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9815" y="2810193"/>
            <a:ext cx="7532370" cy="1237615"/>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500" b="1" dirty="0" smtClean="0"/>
              <a:t>Automation</a:t>
            </a:r>
            <a:endParaRPr lang="en-US" sz="11500" b="1" dirty="0"/>
          </a:p>
        </p:txBody>
      </p:sp>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216445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ooter Placeholder 1"/>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3383787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803" y="2014220"/>
            <a:ext cx="3763193" cy="2496820"/>
          </a:xfrm>
          <a:prstGeom prst="rect">
            <a:avLst/>
          </a:prstGeom>
        </p:spPr>
      </p:pic>
      <p:sp>
        <p:nvSpPr>
          <p:cNvPr id="8" name="Right Arrow 7"/>
          <p:cNvSpPr/>
          <p:nvPr/>
        </p:nvSpPr>
        <p:spPr>
          <a:xfrm>
            <a:off x="4635500" y="2994025"/>
            <a:ext cx="1531620" cy="7658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lostcolony@gmail.com</a:t>
            </a: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449" y="2526143"/>
            <a:ext cx="2163901" cy="1938368"/>
          </a:xfrm>
          <a:prstGeom prst="rect">
            <a:avLst/>
          </a:prstGeom>
        </p:spPr>
      </p:pic>
    </p:spTree>
    <p:extLst>
      <p:ext uri="{BB962C8B-B14F-4D97-AF65-F5344CB8AC3E}">
        <p14:creationId xmlns:p14="http://schemas.microsoft.com/office/powerpoint/2010/main" val="22994380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14450"/>
            <a:ext cx="10869930" cy="4046220"/>
          </a:xfrm>
        </p:spPr>
        <p:txBody>
          <a:bodyPr>
            <a:noAutofit/>
          </a:bodyPr>
          <a:lstStyle/>
          <a:p>
            <a:r>
              <a:rPr lang="en-US" sz="7200" dirty="0" smtClean="0"/>
              <a:t>Infrastructure doesn’t change that much. Code does. </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96325167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34340"/>
            <a:ext cx="10869930" cy="6103620"/>
          </a:xfrm>
        </p:spPr>
        <p:txBody>
          <a:bodyPr>
            <a:noAutofit/>
          </a:bodyPr>
          <a:lstStyle/>
          <a:p>
            <a:r>
              <a:rPr lang="en-US" b="1" dirty="0" err="1" smtClean="0">
                <a:latin typeface="+mn-lt"/>
              </a:rPr>
              <a:t>Serverless</a:t>
            </a:r>
            <a:r>
              <a:rPr lang="en-US" dirty="0" smtClean="0">
                <a:latin typeface="+mn-lt"/>
              </a:rPr>
              <a:t> - </a:t>
            </a:r>
            <a:r>
              <a:rPr lang="en-US" dirty="0">
                <a:latin typeface="+mn-lt"/>
              </a:rPr>
              <a:t>https://</a:t>
            </a:r>
            <a:r>
              <a:rPr lang="en-US" dirty="0" err="1">
                <a:latin typeface="+mn-lt"/>
              </a:rPr>
              <a:t>serverless.com</a:t>
            </a:r>
            <a:r>
              <a:rPr lang="en-US" dirty="0" smtClean="0">
                <a:latin typeface="+mn-lt"/>
              </a:rPr>
              <a:t>/</a:t>
            </a:r>
            <a:br>
              <a:rPr lang="en-US" dirty="0" smtClean="0">
                <a:latin typeface="+mn-lt"/>
              </a:rPr>
            </a:br>
            <a:r>
              <a:rPr lang="en-US" dirty="0">
                <a:latin typeface="+mn-lt"/>
              </a:rPr>
              <a:t/>
            </a:r>
            <a:br>
              <a:rPr lang="en-US" dirty="0">
                <a:latin typeface="+mn-lt"/>
              </a:rPr>
            </a:br>
            <a:r>
              <a:rPr lang="en-US" b="1" dirty="0" smtClean="0">
                <a:latin typeface="+mn-lt"/>
              </a:rPr>
              <a:t>Apex</a:t>
            </a:r>
            <a:r>
              <a:rPr lang="en-US" dirty="0" smtClean="0">
                <a:latin typeface="+mn-lt"/>
              </a:rPr>
              <a:t> - </a:t>
            </a:r>
            <a:r>
              <a:rPr lang="en-US" dirty="0">
                <a:latin typeface="+mn-lt"/>
              </a:rPr>
              <a:t>http://</a:t>
            </a:r>
            <a:r>
              <a:rPr lang="en-US" dirty="0" err="1">
                <a:latin typeface="+mn-lt"/>
              </a:rPr>
              <a:t>apex.run</a:t>
            </a:r>
            <a:r>
              <a:rPr lang="en-US" dirty="0" smtClean="0">
                <a:latin typeface="+mn-lt"/>
              </a:rPr>
              <a:t>/</a:t>
            </a:r>
            <a:br>
              <a:rPr lang="en-US" dirty="0" smtClean="0">
                <a:latin typeface="+mn-lt"/>
              </a:rPr>
            </a:br>
            <a:r>
              <a:rPr lang="en-US" dirty="0">
                <a:latin typeface="+mn-lt"/>
              </a:rPr>
              <a:t/>
            </a:r>
            <a:br>
              <a:rPr lang="en-US" dirty="0">
                <a:latin typeface="+mn-lt"/>
              </a:rPr>
            </a:br>
            <a:r>
              <a:rPr lang="en-US" b="1" dirty="0" smtClean="0">
                <a:latin typeface="+mn-lt"/>
              </a:rPr>
              <a:t>Sparta</a:t>
            </a:r>
            <a:r>
              <a:rPr lang="en-US" dirty="0" smtClean="0">
                <a:latin typeface="+mn-lt"/>
              </a:rPr>
              <a:t> - </a:t>
            </a:r>
            <a:r>
              <a:rPr lang="en-US" dirty="0">
                <a:latin typeface="+mn-lt"/>
              </a:rPr>
              <a:t>http://</a:t>
            </a:r>
            <a:r>
              <a:rPr lang="en-US" dirty="0" err="1">
                <a:latin typeface="+mn-lt"/>
              </a:rPr>
              <a:t>gosparta.io</a:t>
            </a:r>
            <a:r>
              <a:rPr lang="en-US" dirty="0" smtClean="0">
                <a:latin typeface="+mn-lt"/>
              </a:rPr>
              <a:t>/</a:t>
            </a:r>
            <a:br>
              <a:rPr lang="en-US" dirty="0" smtClean="0">
                <a:latin typeface="+mn-lt"/>
              </a:rPr>
            </a:br>
            <a:r>
              <a:rPr lang="en-US" dirty="0">
                <a:latin typeface="+mn-lt"/>
              </a:rPr>
              <a:t/>
            </a:r>
            <a:br>
              <a:rPr lang="en-US" dirty="0">
                <a:latin typeface="+mn-lt"/>
              </a:rPr>
            </a:br>
            <a:r>
              <a:rPr lang="en-US" b="1" dirty="0">
                <a:latin typeface="+mn-lt"/>
              </a:rPr>
              <a:t>Zappa</a:t>
            </a:r>
            <a:r>
              <a:rPr lang="en-US" dirty="0">
                <a:latin typeface="+mn-lt"/>
              </a:rPr>
              <a:t> - https://</a:t>
            </a:r>
            <a:r>
              <a:rPr lang="en-US" dirty="0" err="1" smtClean="0">
                <a:latin typeface="+mn-lt"/>
              </a:rPr>
              <a:t>github.com</a:t>
            </a:r>
            <a:r>
              <a:rPr lang="en-US" dirty="0" smtClean="0">
                <a:latin typeface="+mn-lt"/>
              </a:rPr>
              <a:t>/</a:t>
            </a:r>
            <a:r>
              <a:rPr lang="en-US" dirty="0" err="1" smtClean="0">
                <a:latin typeface="+mn-lt"/>
              </a:rPr>
              <a:t>Miserlou</a:t>
            </a:r>
            <a:r>
              <a:rPr lang="en-US" dirty="0" smtClean="0">
                <a:latin typeface="+mn-lt"/>
              </a:rPr>
              <a:t>/Zappa</a:t>
            </a:r>
            <a:br>
              <a:rPr lang="en-US" dirty="0" smtClean="0">
                <a:latin typeface="+mn-lt"/>
              </a:rPr>
            </a:br>
            <a:r>
              <a:rPr lang="en-US" dirty="0">
                <a:latin typeface="+mn-lt"/>
              </a:rPr>
              <a:t/>
            </a:r>
            <a:br>
              <a:rPr lang="en-US" dirty="0">
                <a:latin typeface="+mn-lt"/>
              </a:rPr>
            </a:br>
            <a:r>
              <a:rPr lang="en-US" b="1" dirty="0">
                <a:latin typeface="+mn-lt"/>
              </a:rPr>
              <a:t>Chalice</a:t>
            </a:r>
            <a:r>
              <a:rPr lang="en-US" dirty="0">
                <a:latin typeface="+mn-lt"/>
              </a:rPr>
              <a:t> - https://</a:t>
            </a:r>
            <a:r>
              <a:rPr lang="en-US" dirty="0" err="1">
                <a:latin typeface="+mn-lt"/>
              </a:rPr>
              <a:t>github.com</a:t>
            </a:r>
            <a:r>
              <a:rPr lang="en-US" dirty="0">
                <a:latin typeface="+mn-lt"/>
              </a:rPr>
              <a:t>/</a:t>
            </a:r>
            <a:r>
              <a:rPr lang="en-US" dirty="0" err="1">
                <a:latin typeface="+mn-lt"/>
              </a:rPr>
              <a:t>awslabs</a:t>
            </a:r>
            <a:r>
              <a:rPr lang="en-US" dirty="0">
                <a:latin typeface="+mn-lt"/>
              </a:rPr>
              <a:t>/chalice</a:t>
            </a:r>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90558331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34340"/>
            <a:ext cx="10869930" cy="6103620"/>
          </a:xfrm>
        </p:spPr>
        <p:txBody>
          <a:bodyPr>
            <a:noAutofit/>
          </a:bodyPr>
          <a:lstStyle/>
          <a:p>
            <a:r>
              <a:rPr lang="en-US" sz="7200" dirty="0" smtClean="0"/>
              <a:t>Because these are CLI tools, you can leverage existing CI/CD tools fairly easily, but direct plugins are few.</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19445394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34340"/>
            <a:ext cx="10869930" cy="6103620"/>
          </a:xfrm>
        </p:spPr>
        <p:txBody>
          <a:bodyPr>
            <a:noAutofit/>
          </a:bodyPr>
          <a:lstStyle/>
          <a:p>
            <a:r>
              <a:rPr lang="en-US" sz="7200" dirty="0" smtClean="0"/>
              <a:t>These tools do NOT address spinning up additional infrastructure. </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2744393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34340"/>
            <a:ext cx="11155680" cy="6103620"/>
          </a:xfrm>
        </p:spPr>
        <p:txBody>
          <a:bodyPr>
            <a:noAutofit/>
          </a:bodyPr>
          <a:lstStyle/>
          <a:p>
            <a:r>
              <a:rPr lang="en-US" sz="7200" dirty="0" smtClean="0"/>
              <a:t>For this, use </a:t>
            </a:r>
            <a:r>
              <a:rPr lang="en-US" sz="7200" dirty="0" err="1" smtClean="0"/>
              <a:t>Cloudformations</a:t>
            </a:r>
            <a:r>
              <a:rPr lang="en-US" sz="7200" dirty="0" smtClean="0"/>
              <a:t> (or your preferred tool of choice)</a:t>
            </a:r>
            <a:endParaRPr lang="en-US" sz="7200" dirty="0"/>
          </a:p>
        </p:txBody>
      </p:sp>
      <p:sp>
        <p:nvSpPr>
          <p:cNvPr id="3" name="Footer Placeholder 2"/>
          <p:cNvSpPr>
            <a:spLocks noGrp="1"/>
          </p:cNvSpPr>
          <p:nvPr>
            <p:ph type="ftr" sz="quarter" idx="11"/>
          </p:nvPr>
        </p:nvSpPr>
        <p:spPr/>
        <p:txBody>
          <a:bodyPr/>
          <a:lstStyle/>
          <a:p>
            <a:r>
              <a:rPr lang="en-US" smtClean="0"/>
              <a:t>lostcolony@gmail.com</a:t>
            </a:r>
            <a:endParaRPr lang="en-US"/>
          </a:p>
        </p:txBody>
      </p:sp>
    </p:spTree>
    <p:extLst>
      <p:ext uri="{BB962C8B-B14F-4D97-AF65-F5344CB8AC3E}">
        <p14:creationId xmlns:p14="http://schemas.microsoft.com/office/powerpoint/2010/main" val="501430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119030</TotalTime>
  <Words>5796</Words>
  <Application>Microsoft Macintosh PowerPoint</Application>
  <PresentationFormat>Widescreen</PresentationFormat>
  <Paragraphs>747</Paragraphs>
  <Slides>148</Slides>
  <Notes>86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148</vt:i4>
      </vt:variant>
    </vt:vector>
  </HeadingPairs>
  <TitlesOfParts>
    <vt:vector size="155" baseType="lpstr">
      <vt:lpstr>Calibri</vt:lpstr>
      <vt:lpstr>Calibri Light</vt:lpstr>
      <vt:lpstr>Helvetica Neue</vt:lpstr>
      <vt:lpstr>Mangal</vt:lpstr>
      <vt:lpstr>Verdana</vt:lpstr>
      <vt:lpstr>Arial</vt:lpstr>
      <vt:lpstr>Office Theme</vt:lpstr>
      <vt:lpstr>Serverless Architecture on AWS Our Experiences Christopher Phillips, Stanley Black &amp; Decker</vt:lpstr>
      <vt:lpstr>PowerPoint Presentation</vt:lpstr>
      <vt:lpstr>PowerPoint Presentation</vt:lpstr>
      <vt:lpstr>PowerPoint Presentation</vt:lpstr>
      <vt:lpstr>PowerPoint Presentation</vt:lpstr>
      <vt:lpstr>Assumptions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AWS as VM farm</vt:lpstr>
      <vt:lpstr>VMs with AWS Hosted Services</vt:lpstr>
      <vt:lpstr>Serverless (AWS)</vt:lpstr>
      <vt:lpstr>Pros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Explicit State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Real Applications</vt:lpstr>
      <vt:lpstr>Messaging &amp; Responding</vt:lpstr>
      <vt:lpstr>PowerPoint Presentation</vt:lpstr>
      <vt:lpstr>What if I need some backend processing apart from REST calls? </vt:lpstr>
      <vt:lpstr>PowerPoint Presentation</vt:lpstr>
      <vt:lpstr>Fundamentally all these services (and others) trigger lambdas based on various events.</vt:lpstr>
      <vt:lpstr>But with some caveats!</vt:lpstr>
      <vt:lpstr>Default SQS queues don’t preserve message order. But they’re probably what you want if you need a queue for later processing.</vt:lpstr>
      <vt:lpstr>SQS also provides FIFO queues, but extremely limited availability.</vt:lpstr>
      <vt:lpstr>Event based triggers are what they sound like.</vt:lpstr>
      <vt:lpstr>PowerPoint Presentation</vt:lpstr>
      <vt:lpstr>Scheduled events can be triggered with Cloudwatch</vt:lpstr>
      <vt:lpstr>PowerPoint Presentation</vt:lpstr>
      <vt:lpstr>You can invoke lambdas directly with the SDK, as well as execute SWF workflows or Lambda Step Functions.</vt:lpstr>
      <vt:lpstr>What happens when things fail?</vt:lpstr>
      <vt:lpstr>Lambdas behave differently depending on whether they’re called synchronously, asynchronously, or from a streaming service.</vt:lpstr>
      <vt:lpstr>Lambdas called synchronously will simply return a failure.   Lambdas called asynchronously (from other AWS services) will automatically be queued up and retried a couple times and can be sent to a dead letter queue if retries are used up.  Lambdas called from a streaming service will be retried, in order, until success or expiration. </vt:lpstr>
      <vt:lpstr>So that’s a quick overview of backend infrastructure.   What about client pushes?</vt:lpstr>
      <vt:lpstr>Pushes to phones, triggered from lambdas, are no different from a traditional server environment. </vt:lpstr>
      <vt:lpstr>Pushes to web clients, however, are. They have no canonical AWS solution (as of writing)</vt:lpstr>
      <vt:lpstr>But there is a way.</vt:lpstr>
      <vt:lpstr>AWS IoT effectively gives you pub/sub capabilities via WebSockets (MQTT over Websocket)</vt:lpstr>
      <vt:lpstr>PowerPoint Presentation</vt:lpstr>
      <vt:lpstr>No, seriously. Frequent updates may be cheaper to pick up via batching and polling.</vt:lpstr>
      <vt:lpstr>If AWS IoT is too expensive, and polling won’t work…you may actually need server based infrastructure.</vt:lpstr>
      <vt:lpstr>PowerPoint Presentation</vt:lpstr>
      <vt:lpstr>However, this feature has been lodged with AWS.</vt:lpstr>
      <vt:lpstr>Summary</vt:lpstr>
      <vt:lpstr>Real Applications</vt:lpstr>
      <vt:lpstr>Access Control</vt:lpstr>
      <vt:lpstr>PowerPoint Presentation</vt:lpstr>
      <vt:lpstr>AWS has IAM for access control.   (Identity Access Management). </vt:lpstr>
      <vt:lpstr>AWS also has Cognito as an identity service. </vt:lpstr>
      <vt:lpstr>You don’t need to use Cognito for identification, but it’s actually pretty simple to get started.</vt:lpstr>
      <vt:lpstr>Create a federated identity pool. For its role(s), assign the relevant policy permissions.</vt:lpstr>
      <vt:lpstr>Amazon|Facebook|Google</vt:lpstr>
      <vt:lpstr>Custom Identity Provider</vt:lpstr>
      <vt:lpstr>PowerPoint Presentation</vt:lpstr>
      <vt:lpstr>You can also call sts:assumeRole* variants to generate temporary credentials, and to further restrict policies. </vt:lpstr>
      <vt:lpstr>PowerPoint Presentation</vt:lpstr>
      <vt:lpstr>Every AWS service can be accessed with these credentials using AWS Signature Version 4</vt:lpstr>
      <vt:lpstr>You can restrict access to your APIs this way, too, but not via the SDK. Use a third party signing library rather than reimplement Sig4</vt:lpstr>
      <vt:lpstr>AWS does not currently have user controlled rate limiting to prevent malicious users from DDoSing you. </vt:lpstr>
      <vt:lpstr>However, stick a CloudFront in front of your API Gateway, and you can enable a Web Application Firewall.</vt:lpstr>
      <vt:lpstr>There is also AWS Shield. This works with the WAF on Cloudfront (and Route 53 at the DNS level)</vt:lpstr>
      <vt:lpstr>Most usage billed services AWS provides include access limits. Production workloads may need these raised. </vt:lpstr>
      <vt:lpstr>Some can be automatically raised via code. Most can’t.</vt:lpstr>
      <vt:lpstr>In general, you still have to have the monitoring and support a traditional solution requires.</vt:lpstr>
      <vt:lpstr>Summary</vt:lpstr>
      <vt:lpstr>Real Applications</vt:lpstr>
      <vt:lpstr>PowerPoint Presentation</vt:lpstr>
      <vt:lpstr>PowerPoint Presentation</vt:lpstr>
      <vt:lpstr>PowerPoint Presentation</vt:lpstr>
      <vt:lpstr>Infrastructure doesn’t change that much. Code does. </vt:lpstr>
      <vt:lpstr>Serverless - https://serverless.com/  Apex - http://apex.run/  Sparta - http://gosparta.io/  Zappa - https://github.com/Miserlou/Zappa  Chalice - https://github.com/awslabs/chalice</vt:lpstr>
      <vt:lpstr>Because these are CLI tools, you can leverage existing CI/CD tools fairly easily, but direct plugins are few.</vt:lpstr>
      <vt:lpstr>These tools do NOT address spinning up additional infrastructure. </vt:lpstr>
      <vt:lpstr>For this, use Cloudformations (or your preferred tool of choice)</vt:lpstr>
      <vt:lpstr>Versioning of both lambdas, and API Gateway stages, is supported, but fiddly.</vt:lpstr>
      <vt:lpstr>If you maintain config in separate files, consider uploading them to an encrypted S3 bucket.</vt:lpstr>
      <vt:lpstr>PowerPoint Presentation</vt:lpstr>
      <vt:lpstr>PowerPoint Presentation</vt:lpstr>
      <vt:lpstr>We’ve had success allowing devs access to a dev AWS account, which has AWS Config enabled.</vt:lpstr>
      <vt:lpstr>Summary</vt:lpstr>
      <vt:lpstr>Real Applications</vt:lpstr>
      <vt:lpstr>PowerPoint Presentation</vt:lpstr>
      <vt:lpstr>PowerPoint Presentation</vt:lpstr>
      <vt:lpstr>PowerPoint Presentation</vt:lpstr>
      <vt:lpstr>Unsurprisingly, with Serverless, both logging and alerting change.</vt:lpstr>
      <vt:lpstr>Lambda logs go directly into Cloudwatch, but they are not easily followable, as they’re per function container. </vt:lpstr>
      <vt:lpstr>Happily, Cloudwatch has pretty decent search and metrics tools.</vt:lpstr>
      <vt:lpstr>You can set up alarms for these metrics, to post to an SNS queue (and then send out SMS messages, or emails).</vt:lpstr>
      <vt:lpstr>Following up with asynchronous lambdas. If they fail too many times, what happens?</vt:lpstr>
      <vt:lpstr>Well, they’re retried (as mentioned before), but otherwise nothing by default.   But…</vt:lpstr>
      <vt:lpstr>Dead letter queues! </vt:lpstr>
      <vt:lpstr>PowerPoint Presentation</vt:lpstr>
      <vt:lpstr>You can hook a dead letter queue to your function, to send to an SNS topic or SQS queue.</vt:lpstr>
      <vt:lpstr>PowerPoint Presentation</vt:lpstr>
      <vt:lpstr>So lambda logs go to Cloudwatch. What about knowing (for instance), when I’m running out of throughput for my Dynamo tables?</vt:lpstr>
      <vt:lpstr>Metrics metrics metrics!</vt:lpstr>
      <vt:lpstr>Track changes to your infrastructure. Cloudtrail does this if you enable it, and it, too, can post to Cloudwatch.</vt:lpstr>
      <vt:lpstr>Cloudwatch logs can be copied to S3 buckets, as input for other tools, processes, etc.</vt:lpstr>
      <vt:lpstr>Summary</vt:lpstr>
      <vt:lpstr>Real Applications</vt:lpstr>
      <vt:lpstr>PowerPoint Presentation</vt:lpstr>
      <vt:lpstr>PowerPoint Presentation</vt:lpstr>
      <vt:lpstr>Latency is not a problem. User experience is.</vt:lpstr>
      <vt:lpstr>Use Cloudfront. </vt:lpstr>
      <vt:lpstr>In general, any production facing endpoints should have a Cloudfront instance in front of them, even if you’re not caching.</vt:lpstr>
      <vt:lpstr>Be careful of caching error codes.</vt:lpstr>
      <vt:lpstr>PowerPoint Presentation</vt:lpstr>
      <vt:lpstr>The API Gateway also has a separate caching mechanism. It’s not really worth it.</vt:lpstr>
      <vt:lpstr>Your lambdas take time to spin up. Take that into account.</vt:lpstr>
      <vt:lpstr>Lambdas cold starting in a VPC take EVEN LONGER, and have additional considerations around ENIs.</vt:lpstr>
      <vt:lpstr>Rethink your API design.</vt:lpstr>
      <vt:lpstr>Summary</vt:lpstr>
      <vt:lpstr>Real Applications</vt:lpstr>
      <vt:lpstr>PowerPoint Presentation</vt:lpstr>
      <vt:lpstr>PowerPoint Presentation</vt:lpstr>
      <vt:lpstr>Route 53 + Certificate Manager</vt:lpstr>
      <vt:lpstr>Rely on standard ports</vt:lpstr>
      <vt:lpstr>Use DNS for indirection even within VPCs, and use it for cross regional failover and scale out.</vt:lpstr>
      <vt:lpstr>Write your lambdas as libraries, and isolate the handler code.</vt:lpstr>
      <vt:lpstr>PowerPoint Presentation</vt:lpstr>
      <vt:lpstr>Summary</vt:lpstr>
      <vt:lpstr>And that’s basically it. The AWS docs are good, the services work, we’re pretty happy with our serverless solutions. </vt:lpstr>
      <vt:lpstr>Questions?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Serverless Architecture on AWS: Our Experiences</dc:title>
  <dc:creator>Microsoft Office User</dc:creator>
  <cp:lastModifiedBy>Microsoft Office User</cp:lastModifiedBy>
  <cp:revision>289</cp:revision>
  <dcterms:created xsi:type="dcterms:W3CDTF">2016-12-05T13:44:03Z</dcterms:created>
  <dcterms:modified xsi:type="dcterms:W3CDTF">2017-04-05T17:02:32Z</dcterms:modified>
</cp:coreProperties>
</file>