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305" r:id="rId7"/>
    <p:sldId id="261" r:id="rId8"/>
    <p:sldId id="265" r:id="rId9"/>
    <p:sldId id="262" r:id="rId10"/>
    <p:sldId id="304" r:id="rId11"/>
    <p:sldId id="266" r:id="rId12"/>
    <p:sldId id="268" r:id="rId13"/>
    <p:sldId id="269" r:id="rId14"/>
    <p:sldId id="270" r:id="rId15"/>
    <p:sldId id="301" r:id="rId16"/>
    <p:sldId id="302" r:id="rId17"/>
    <p:sldId id="273" r:id="rId18"/>
    <p:sldId id="272" r:id="rId19"/>
    <p:sldId id="274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3" r:id="rId47"/>
    <p:sldId id="300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4"/>
    <p:restoredTop sz="94760"/>
  </p:normalViewPr>
  <p:slideViewPr>
    <p:cSldViewPr snapToGrid="0" snapToObjects="1" showGuides="1">
      <p:cViewPr varScale="1">
        <p:scale>
          <a:sx n="103" d="100"/>
          <a:sy n="103" d="100"/>
        </p:scale>
        <p:origin x="-134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1415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5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 the people you already have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Hiring the right people is key to success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only the best developers (only seniors)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count only on the interview, you need to test actual coding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people who will challenge you (no “yes man”)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people you can trust with “root” access to production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stop hiring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60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 – Read immediately after write – Small working set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Viewer optimize for reads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fight for every ms. Page view = many resource downloading</a:t>
            </a:r>
          </a:p>
        </p:txBody>
      </p:sp>
    </p:spTree>
    <p:extLst>
      <p:ext uri="{BB962C8B-B14F-4D97-AF65-F5344CB8AC3E}">
        <p14:creationId xmlns:p14="http://schemas.microsoft.com/office/powerpoint/2010/main" val="1247191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Immutable data helps handle eventual consistency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MySql is a great key-value store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data is equal (only 6% of websites are edited 3 months after creation)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Revision keep data safe from poisoning Pay in storage and management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change the arrows as we want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 vendor lock is a myth,  easy to change the api (small dev effort). 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 in data distribution.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of new platform starts by putting the data.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going to take you on a journey of scale</a:t>
            </a:r>
          </a:p>
          <a:p>
            <a: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2006, First launch 2008</a:t>
            </a:r>
          </a:p>
          <a:p>
            <a: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year later we reached 1M users</a:t>
            </a:r>
          </a:p>
          <a:p>
            <a: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Years after that 10m users</a:t>
            </a:r>
          </a:p>
          <a:p>
            <a: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 we reached 50mm</a:t>
            </a:r>
          </a:p>
          <a:p>
            <a: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couple of years (and change later we got to 100m users)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Revision keep data safe from poisoning Pay in storage and management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pages on JSON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to static storage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dawn of mobile engineering frameworks have been popping up promising the joys of cross platform. The benefits are obvious: reuse code, reuse skillset, share code between iOS and Android, increase productivity and dev velocity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what is JSON and what is HTML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 dies, secondary power source connected to the same UPS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4" name="Shape 9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error or bad configuration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Shape 10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error or bad configuration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4" name="Shape 10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0" name="Shape 10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2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dawn of mobile engineering frameworks have been popping up promising the joys of cross platform. The benefits are obvious: reuse code, reuse skillset, share code between iOS and Android, increase productivity and dev velocity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you can see from the time line it didn’t took us long to experience problems (~1-2M users)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967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dawn of mobile engineering frameworks have been popping up promising the joys of cross platform. The benefits are obvious: reuse code, reuse skillset, share code between iOS and Android, increase productivity and dev velocity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489654" y="4928056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@</a:t>
            </a:r>
            <a:r>
              <a:rPr lang="en-US" sz="800" dirty="0" err="1" smtClean="0"/>
              <a:t>aviranm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Fram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49550" y="149400"/>
            <a:ext cx="8845200" cy="48446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489654" y="4928056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@</a:t>
            </a:r>
            <a:r>
              <a:rPr lang="en-US" sz="800" dirty="0" err="1" smtClean="0"/>
              <a:t>aviranm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Half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572001" y="-4700"/>
            <a:ext cx="4608512" cy="516873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489654" y="4928056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@</a:t>
            </a:r>
            <a:r>
              <a:rPr lang="en-US" sz="800" dirty="0" err="1" smtClean="0"/>
              <a:t>aviranm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le fr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49550" y="149400"/>
            <a:ext cx="8845200" cy="4844698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le all">
    <p:bg>
      <p:bgPr>
        <a:solidFill>
          <a:srgbClr val="733CA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y Fram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49550" y="149400"/>
            <a:ext cx="8845200" cy="4844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ay Fram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49550" y="149400"/>
            <a:ext cx="8845200" cy="4844698"/>
          </a:xfrm>
          <a:prstGeom prst="rect">
            <a:avLst/>
          </a:prstGeom>
          <a:solidFill>
            <a:srgbClr val="8B81D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89525" y="332400"/>
            <a:ext cx="7826399" cy="85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800" b="1" i="0" u="none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62050" y="1263125"/>
            <a:ext cx="4744200" cy="22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381215" y="46330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x/Koboshi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79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487" y="339502"/>
            <a:ext cx="1800199" cy="2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203848" y="1059582"/>
            <a:ext cx="6400799" cy="11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6">
            <a:alphaModFix/>
          </a:blip>
          <a:srcRect l="69398" t="-98491"/>
          <a:stretch/>
        </p:blipFill>
        <p:spPr>
          <a:xfrm>
            <a:off x="-748679" y="287096"/>
            <a:ext cx="1285873" cy="2178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676866" y="915566"/>
            <a:ext cx="7711558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Scaling </a:t>
            </a:r>
            <a:r>
              <a:rPr lang="en-US" sz="60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Wix.com</a:t>
            </a:r>
            <a:endParaRPr lang="en-US" sz="60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683568" y="3003798"/>
            <a:ext cx="771155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6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Aviran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Mordo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Head of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Engineering</a:t>
            </a: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116631" y="3507853"/>
            <a:ext cx="3604156" cy="1356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676866" y="1923677"/>
            <a:ext cx="7711558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more than 100M Users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4100389" y="4485696"/>
            <a:ext cx="1417925" cy="190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linkedin/aviran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Font typeface="Helvetica Neue"/>
              <a:buNone/>
            </a:pPr>
            <a:endParaRPr sz="12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6268162" y="4341048"/>
            <a:ext cx="1539233" cy="2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 dirty="0" err="1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aviransplace.com</a:t>
            </a:r>
            <a:endParaRPr lang="en-US" sz="12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2119387" y="4318976"/>
            <a:ext cx="1277999" cy="336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@aviranm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8527" y="4259896"/>
            <a:ext cx="460798" cy="45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7678" y="4249546"/>
            <a:ext cx="525424" cy="51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93637" y="4368507"/>
            <a:ext cx="293696" cy="281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Shape 45"/>
          <p:cNvCxnSpPr/>
          <p:nvPr/>
        </p:nvCxnSpPr>
        <p:spPr>
          <a:xfrm>
            <a:off x="3486919" y="4335744"/>
            <a:ext cx="0" cy="340199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Shape 46"/>
          <p:cNvCxnSpPr/>
          <p:nvPr/>
        </p:nvCxnSpPr>
        <p:spPr>
          <a:xfrm>
            <a:off x="5518314" y="4335744"/>
            <a:ext cx="0" cy="340199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539552" y="555525"/>
            <a:ext cx="6912900" cy="8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new macs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0" y="1419525"/>
            <a:ext cx="2232847" cy="14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137" y="1419525"/>
            <a:ext cx="2232847" cy="14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725" y="1419525"/>
            <a:ext cx="2232847" cy="14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4745800" y="2829200"/>
            <a:ext cx="22227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2400" b="1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Not these macs...</a:t>
            </a:r>
          </a:p>
        </p:txBody>
      </p:sp>
    </p:spTree>
    <p:extLst>
      <p:ext uri="{BB962C8B-B14F-4D97-AF65-F5344CB8AC3E}">
        <p14:creationId xmlns:p14="http://schemas.microsoft.com/office/powerpoint/2010/main" val="14926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89025" y="2087410"/>
            <a:ext cx="4471007" cy="170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MACS </a:t>
            </a:r>
          </a:p>
        </p:txBody>
      </p:sp>
      <p:cxnSp>
        <p:nvCxnSpPr>
          <p:cNvPr id="203" name="Shape 203"/>
          <p:cNvCxnSpPr/>
          <p:nvPr/>
        </p:nvCxnSpPr>
        <p:spPr>
          <a:xfrm>
            <a:off x="513000" y="3688175"/>
            <a:ext cx="9063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Shape 204"/>
          <p:cNvSpPr txBox="1"/>
          <p:nvPr/>
        </p:nvSpPr>
        <p:spPr>
          <a:xfrm>
            <a:off x="389025" y="255625"/>
            <a:ext cx="1933799" cy="11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</a:p>
        </p:txBody>
      </p:sp>
      <p:grpSp>
        <p:nvGrpSpPr>
          <p:cNvPr id="205" name="Shape 205"/>
          <p:cNvGrpSpPr/>
          <p:nvPr/>
        </p:nvGrpSpPr>
        <p:grpSpPr>
          <a:xfrm>
            <a:off x="1748100" y="2718673"/>
            <a:ext cx="5218224" cy="1761886"/>
            <a:chOff x="1471603" y="2682071"/>
            <a:chExt cx="5218224" cy="1761886"/>
          </a:xfrm>
        </p:grpSpPr>
        <p:sp>
          <p:nvSpPr>
            <p:cNvPr id="206" name="Shape 206"/>
            <p:cNvSpPr/>
            <p:nvPr/>
          </p:nvSpPr>
          <p:spPr>
            <a:xfrm rot="488489">
              <a:off x="1472535" y="3004103"/>
              <a:ext cx="4571999" cy="338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Kaushan Script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Methodologies </a:t>
              </a:r>
            </a:p>
          </p:txBody>
        </p:sp>
        <p:sp>
          <p:nvSpPr>
            <p:cNvPr id="207" name="Shape 207"/>
            <p:cNvSpPr/>
            <p:nvPr/>
          </p:nvSpPr>
          <p:spPr>
            <a:xfrm rot="488489">
              <a:off x="1687321" y="3263860"/>
              <a:ext cx="4571999" cy="338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Kaushan Script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Architecture</a:t>
              </a:r>
            </a:p>
          </p:txBody>
        </p:sp>
        <p:sp>
          <p:nvSpPr>
            <p:cNvPr id="208" name="Shape 208"/>
            <p:cNvSpPr/>
            <p:nvPr/>
          </p:nvSpPr>
          <p:spPr>
            <a:xfrm rot="488489">
              <a:off x="1902107" y="3523616"/>
              <a:ext cx="4571999" cy="338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Kaushan Script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Culture </a:t>
              </a:r>
            </a:p>
          </p:txBody>
        </p:sp>
        <p:sp>
          <p:nvSpPr>
            <p:cNvPr id="209" name="Shape 209"/>
            <p:cNvSpPr/>
            <p:nvPr/>
          </p:nvSpPr>
          <p:spPr>
            <a:xfrm rot="488489">
              <a:off x="2116895" y="3783370"/>
              <a:ext cx="4571999" cy="3385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Kaushan Script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Stack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Dev-Centric </a:t>
            </a:r>
            <a:r>
              <a:rPr lang="en-US" sz="2400" b="1" i="0" u="none" strike="noStrike" cap="none" dirty="0" smtClean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Culture – Involve the developers</a:t>
            </a:r>
            <a:endParaRPr lang="en-US" sz="2400" b="1" i="0" u="none" strike="noStrike" cap="none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846499" y="3077600"/>
            <a:ext cx="1537200" cy="77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62222"/>
                </a:lnTo>
                <a:lnTo>
                  <a:pt x="111165" y="80000"/>
                </a:lnTo>
                <a:lnTo>
                  <a:pt x="110429" y="105185"/>
                </a:lnTo>
                <a:lnTo>
                  <a:pt x="111165" y="119999"/>
                </a:lnTo>
                <a:lnTo>
                  <a:pt x="736" y="10370"/>
                </a:lnTo>
                <a:lnTo>
                  <a:pt x="0" y="0"/>
                </a:lnTo>
                <a:close/>
              </a:path>
            </a:pathLst>
          </a:custGeom>
          <a:solidFill>
            <a:srgbClr val="8B81D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Shape 267"/>
          <p:cNvGrpSpPr/>
          <p:nvPr/>
        </p:nvGrpSpPr>
        <p:grpSpPr>
          <a:xfrm>
            <a:off x="539557" y="2199687"/>
            <a:ext cx="2051237" cy="2050568"/>
            <a:chOff x="3079250" y="1651382"/>
            <a:chExt cx="2831245" cy="2830322"/>
          </a:xfrm>
        </p:grpSpPr>
        <p:sp>
          <p:nvSpPr>
            <p:cNvPr id="268" name="Shape 268"/>
            <p:cNvSpPr/>
            <p:nvPr/>
          </p:nvSpPr>
          <p:spPr>
            <a:xfrm>
              <a:off x="3137320" y="1766577"/>
              <a:ext cx="2715127" cy="2715127"/>
            </a:xfrm>
            <a:prstGeom prst="ellipse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69" name="Shape 269"/>
            <p:cNvGrpSpPr/>
            <p:nvPr/>
          </p:nvGrpSpPr>
          <p:grpSpPr>
            <a:xfrm>
              <a:off x="3079250" y="1651382"/>
              <a:ext cx="2831245" cy="2684322"/>
              <a:chOff x="3079250" y="1651382"/>
              <a:chExt cx="2831245" cy="2684322"/>
            </a:xfrm>
          </p:grpSpPr>
          <p:sp>
            <p:nvSpPr>
              <p:cNvPr id="270" name="Shape 270"/>
              <p:cNvSpPr/>
              <p:nvPr/>
            </p:nvSpPr>
            <p:spPr>
              <a:xfrm>
                <a:off x="3564904" y="4101405"/>
                <a:ext cx="234300" cy="234300"/>
              </a:xfrm>
              <a:prstGeom prst="ellipse">
                <a:avLst/>
              </a:prstGeom>
              <a:solidFill>
                <a:srgbClr val="733CA6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5676196" y="2628623"/>
                <a:ext cx="234300" cy="234300"/>
              </a:xfrm>
              <a:prstGeom prst="ellipse">
                <a:avLst/>
              </a:prstGeom>
              <a:solidFill>
                <a:srgbClr val="733CA6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4377745" y="1651382"/>
                <a:ext cx="234300" cy="234300"/>
              </a:xfrm>
              <a:prstGeom prst="ellipse">
                <a:avLst/>
              </a:prstGeom>
              <a:solidFill>
                <a:srgbClr val="733CA6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3079250" y="2628623"/>
                <a:ext cx="234300" cy="234300"/>
              </a:xfrm>
              <a:prstGeom prst="ellipse">
                <a:avLst/>
              </a:prstGeom>
              <a:solidFill>
                <a:srgbClr val="733CA6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5199532" y="4101396"/>
                <a:ext cx="234300" cy="234300"/>
              </a:xfrm>
              <a:prstGeom prst="ellipse">
                <a:avLst/>
              </a:prstGeom>
              <a:solidFill>
                <a:srgbClr val="733CA6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435" y="2869637"/>
            <a:ext cx="715500" cy="7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635795" y="3366350"/>
            <a:ext cx="190453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Kaushan Script"/>
              <a:buNone/>
            </a:pPr>
            <a:r>
              <a:rPr lang="en-US" b="1" i="0" u="none" strike="noStrike" cap="none" dirty="0" smtClean="0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Developer ownership</a:t>
            </a:r>
            <a:endParaRPr lang="en-US" sz="1200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5559825" y="3854250"/>
            <a:ext cx="2557200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smtClean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DevOps </a:t>
            </a:r>
            <a:r>
              <a:rPr lang="en-US" sz="1200" b="0" i="0" u="none" strike="noStrike" cap="none" smtClean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(to enable deployment and rollback, fully automated)</a:t>
            </a:r>
            <a:endParaRPr lang="en-US" sz="1200" b="0" i="0" u="none" strike="noStrike" cap="none">
              <a:solidFill>
                <a:srgbClr val="162D3D"/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949" y="3031025"/>
            <a:ext cx="1394450" cy="9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3534475" y="3504200"/>
            <a:ext cx="91205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Font typeface="Kaushan Script"/>
              <a:buNone/>
            </a:pPr>
            <a:r>
              <a:rPr lang="en-US" sz="1100" b="1" smtClean="0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Continuous Delivery</a:t>
            </a:r>
            <a:endParaRPr lang="en-US" sz="1100" b="1" dirty="0">
              <a:solidFill>
                <a:srgbClr val="162D3D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5559825" y="1548842"/>
            <a:ext cx="2033981" cy="5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Product definition </a:t>
            </a:r>
            <a:br>
              <a:rPr lang="en-US" sz="1600" b="1" i="0" u="none" strike="noStrike" cap="none" dirty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</a:br>
            <a:r>
              <a:rPr lang="en-US" sz="1200" b="0" i="0" u="none" strike="noStrike" cap="none" dirty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(with product)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5559825" y="2280056"/>
            <a:ext cx="1886700" cy="4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Testing =</a:t>
            </a:r>
            <a:r>
              <a:rPr lang="en-US" sz="1600" b="1" dirty="0" smtClean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 TDD</a:t>
            </a:r>
            <a:r>
              <a:rPr lang="en-US" sz="1600" b="1" dirty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/>
            </a:r>
            <a:br>
              <a:rPr lang="en-US" sz="1600" b="1" dirty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</a:br>
            <a:endParaRPr lang="en-US" sz="1200" b="1" dirty="0">
              <a:solidFill>
                <a:srgbClr val="162D3D"/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5559825" y="2703987"/>
            <a:ext cx="3000000" cy="5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Deployment / Rollback </a:t>
            </a:r>
            <a:br>
              <a:rPr lang="en-US" sz="1600" b="1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</a:br>
            <a:r>
              <a:rPr lang="en-US" sz="120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(with operations)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559825" y="3279118"/>
            <a:ext cx="1886700" cy="5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Monitoring / BI </a:t>
            </a:r>
            <a:r>
              <a:rPr lang="en-US" sz="160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/>
            </a:r>
            <a:br>
              <a:rPr lang="en-US" sz="160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</a:br>
            <a:r>
              <a:rPr lang="en-US" sz="120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(with BI team)</a:t>
            </a:r>
          </a:p>
        </p:txBody>
      </p:sp>
      <p:cxnSp>
        <p:nvCxnSpPr>
          <p:cNvPr id="284" name="Shape 284"/>
          <p:cNvCxnSpPr/>
          <p:nvPr/>
        </p:nvCxnSpPr>
        <p:spPr>
          <a:xfrm>
            <a:off x="2540325" y="2576250"/>
            <a:ext cx="2773800" cy="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2576275" y="2199687"/>
            <a:ext cx="2773800" cy="2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Cycle Includes: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389025" y="2087410"/>
            <a:ext cx="7083338" cy="170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4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Breaking the monolith into Micro Services</a:t>
            </a:r>
            <a:endParaRPr lang="en-US" sz="4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1" name="Shape 291"/>
          <p:cNvCxnSpPr/>
          <p:nvPr/>
        </p:nvCxnSpPr>
        <p:spPr>
          <a:xfrm>
            <a:off x="513000" y="3688175"/>
            <a:ext cx="9063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Shape 292"/>
          <p:cNvSpPr txBox="1"/>
          <p:nvPr/>
        </p:nvSpPr>
        <p:spPr>
          <a:xfrm>
            <a:off x="389025" y="255625"/>
            <a:ext cx="1933799" cy="11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413140" y="1504238"/>
            <a:ext cx="6816460" cy="2850622"/>
          </a:xfrm>
          <a:prstGeom prst="rect">
            <a:avLst/>
          </a:prstGeom>
          <a:noFill/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707" b="0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the server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707" b="0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 everything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707" b="0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Resistance is futile!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362" y="3759758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1982" y="2179315"/>
            <a:ext cx="591537" cy="5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peopl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6008" y="1985146"/>
            <a:ext cx="587100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0060" y="3676221"/>
            <a:ext cx="591537" cy="5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2388" y="3172736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0371" y="2070941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peopl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3432" y="2585716"/>
            <a:ext cx="587100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553" y="3673964"/>
            <a:ext cx="591537" cy="5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9810" y="1820326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 descr="peopl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519" y="3380453"/>
            <a:ext cx="587100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7">
            <a:alphaModFix/>
          </a:blip>
          <a:srcRect l="22647" t="27819" r="69455" b="53046"/>
          <a:stretch/>
        </p:blipFill>
        <p:spPr>
          <a:xfrm>
            <a:off x="3021669" y="2547333"/>
            <a:ext cx="218239" cy="4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7">
            <a:alphaModFix/>
          </a:blip>
          <a:srcRect l="22647" t="27819" r="69455" b="53046"/>
          <a:stretch/>
        </p:blipFill>
        <p:spPr>
          <a:xfrm>
            <a:off x="6672496" y="2070941"/>
            <a:ext cx="218239" cy="4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7">
            <a:alphaModFix/>
          </a:blip>
          <a:srcRect l="22647" t="27819" r="69455" b="53046"/>
          <a:stretch/>
        </p:blipFill>
        <p:spPr>
          <a:xfrm>
            <a:off x="2062861" y="3143385"/>
            <a:ext cx="218239" cy="4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7">
            <a:alphaModFix/>
          </a:blip>
          <a:srcRect l="46164" t="-4217" r="45343" b="80996"/>
          <a:stretch/>
        </p:blipFill>
        <p:spPr>
          <a:xfrm>
            <a:off x="6003432" y="3380453"/>
            <a:ext cx="246097" cy="52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7">
            <a:alphaModFix/>
          </a:blip>
          <a:srcRect l="46164" t="-4217" r="45343" b="80996"/>
          <a:stretch/>
        </p:blipFill>
        <p:spPr>
          <a:xfrm>
            <a:off x="4450080" y="1724399"/>
            <a:ext cx="246097" cy="52149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 Monolithic Giant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C:\Users\Lee\Downloads\primate-ape-thinking-mimic.jpg"/>
          <p:cNvPicPr preferRelativeResize="0"/>
          <p:nvPr/>
        </p:nvPicPr>
        <p:blipFill rotWithShape="1">
          <a:blip r:embed="rId3">
            <a:alphaModFix/>
          </a:blip>
          <a:srcRect b="17808"/>
          <a:stretch/>
        </p:blipFill>
        <p:spPr>
          <a:xfrm>
            <a:off x="149551" y="149400"/>
            <a:ext cx="8845199" cy="48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085030" y="303810"/>
            <a:ext cx="3456299" cy="8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400" b="0" i="0" u="none" strike="noStrike" cap="none" dirty="0" smtClean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Understanding the System</a:t>
            </a:r>
            <a:endParaRPr lang="en-US" sz="3400" b="0" i="0" u="none" strike="noStrike" cap="none" dirty="0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465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Concerns &amp; SLAs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577725" y="1478225"/>
            <a:ext cx="2889439" cy="2557527"/>
            <a:chOff x="577725" y="1478225"/>
            <a:chExt cx="2889439" cy="2557527"/>
          </a:xfrm>
        </p:grpSpPr>
        <p:sp>
          <p:nvSpPr>
            <p:cNvPr id="181" name="Shape 181"/>
            <p:cNvSpPr txBox="1"/>
            <p:nvPr/>
          </p:nvSpPr>
          <p:spPr>
            <a:xfrm>
              <a:off x="583564" y="2435252"/>
              <a:ext cx="2883600" cy="1600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Validation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Security / Authentication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consistency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Lots of data</a:t>
              </a: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577725" y="1478225"/>
              <a:ext cx="2222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2400" b="1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 websites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663133" y="2174519"/>
              <a:ext cx="576000" cy="70500"/>
            </a:xfrm>
            <a:prstGeom prst="rect">
              <a:avLst/>
            </a:prstGeom>
            <a:solidFill>
              <a:srgbClr val="162D3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3558645" y="1478225"/>
            <a:ext cx="2511698" cy="2561326"/>
            <a:chOff x="3310650" y="1478225"/>
            <a:chExt cx="2511698" cy="2561326"/>
          </a:xfrm>
        </p:grpSpPr>
        <p:sp>
          <p:nvSpPr>
            <p:cNvPr id="185" name="Shape 185"/>
            <p:cNvSpPr txBox="1"/>
            <p:nvPr/>
          </p:nvSpPr>
          <p:spPr>
            <a:xfrm>
              <a:off x="3315848" y="2439051"/>
              <a:ext cx="2506500" cy="1600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High availability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High performance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High traffic volume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Long tail (mutable)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3310650" y="1478225"/>
              <a:ext cx="2506500" cy="713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2400" b="1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View Sites </a:t>
              </a:r>
              <a:r>
                <a:rPr lang="en-US" sz="1600" b="1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/>
              </a:r>
              <a:br>
                <a:rPr lang="en-US" sz="1600" b="1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</a:br>
              <a:r>
                <a:rPr lang="en-US" sz="1200" b="1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(created by Wix Editor)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3401257" y="2170718"/>
              <a:ext cx="576000" cy="70500"/>
            </a:xfrm>
            <a:prstGeom prst="rect">
              <a:avLst/>
            </a:prstGeom>
            <a:solidFill>
              <a:srgbClr val="162D3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6161825" y="1478225"/>
            <a:ext cx="2442600" cy="3387001"/>
            <a:chOff x="6161825" y="1478225"/>
            <a:chExt cx="2442600" cy="3387001"/>
          </a:xfrm>
        </p:grpSpPr>
        <p:sp>
          <p:nvSpPr>
            <p:cNvPr id="189" name="Shape 189"/>
            <p:cNvSpPr txBox="1"/>
            <p:nvPr/>
          </p:nvSpPr>
          <p:spPr>
            <a:xfrm>
              <a:off x="6161825" y="2403126"/>
              <a:ext cx="2442600" cy="2462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High availability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High performance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Lots of static files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Very high traffic volume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Viewport optimization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Long tail (immutable)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6161825" y="1478225"/>
              <a:ext cx="199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2400" b="1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Serve Media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6247233" y="2134792"/>
              <a:ext cx="575999" cy="70500"/>
            </a:xfrm>
            <a:prstGeom prst="rect">
              <a:avLst/>
            </a:prstGeom>
            <a:solidFill>
              <a:srgbClr val="162D3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45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Shape 375"/>
          <p:cNvGrpSpPr/>
          <p:nvPr/>
        </p:nvGrpSpPr>
        <p:grpSpPr>
          <a:xfrm>
            <a:off x="1836811" y="1839433"/>
            <a:ext cx="5470375" cy="1721596"/>
            <a:chOff x="685800" y="2124074"/>
            <a:chExt cx="8397532" cy="2642808"/>
          </a:xfrm>
        </p:grpSpPr>
        <p:sp>
          <p:nvSpPr>
            <p:cNvPr id="376" name="Shape 376"/>
            <p:cNvSpPr/>
            <p:nvPr/>
          </p:nvSpPr>
          <p:spPr>
            <a:xfrm>
              <a:off x="687043" y="2124074"/>
              <a:ext cx="8396287" cy="119501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Networking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685800" y="3532526"/>
              <a:ext cx="2673355" cy="1234355"/>
            </a:xfrm>
            <a:prstGeom prst="rect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Editor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6440132" y="3532526"/>
              <a:ext cx="2643200" cy="123435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Media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/>
              </a:r>
              <a:br>
                <a:rPr lang="en-US" sz="1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3578042" y="3532526"/>
              <a:ext cx="2643200" cy="1234355"/>
            </a:xfrm>
            <a:prstGeom prst="rect">
              <a:avLst/>
            </a:prstGeom>
            <a:solidFill>
              <a:srgbClr val="8B81D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Public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br>
                <a:rPr lang="en-US" sz="1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</p:grpSp>
      <p:sp>
        <p:nvSpPr>
          <p:cNvPr id="380" name="Shape 380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 Segmentation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8909" y="596512"/>
            <a:ext cx="1215768" cy="104413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Scoping</a:t>
            </a:r>
          </a:p>
        </p:txBody>
      </p:sp>
      <p:grpSp>
        <p:nvGrpSpPr>
          <p:cNvPr id="365" name="Shape 365"/>
          <p:cNvGrpSpPr/>
          <p:nvPr/>
        </p:nvGrpSpPr>
        <p:grpSpPr>
          <a:xfrm>
            <a:off x="6580219" y="1700513"/>
            <a:ext cx="1273141" cy="873417"/>
            <a:chOff x="5406235" y="2346386"/>
            <a:chExt cx="564460" cy="387239"/>
          </a:xfrm>
        </p:grpSpPr>
        <p:sp>
          <p:nvSpPr>
            <p:cNvPr id="366" name="Shape 366"/>
            <p:cNvSpPr/>
            <p:nvPr/>
          </p:nvSpPr>
          <p:spPr>
            <a:xfrm>
              <a:off x="5756207" y="2346386"/>
              <a:ext cx="214488" cy="133262"/>
            </a:xfrm>
            <a:prstGeom prst="rect">
              <a:avLst/>
            </a:prstGeom>
            <a:solidFill>
              <a:srgbClr val="733CA6"/>
            </a:solidFill>
            <a:ln w="2857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1625" tIns="40800" rIns="81625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hewy"/>
                  <a:ea typeface="Chewy"/>
                  <a:cs typeface="Chewy"/>
                  <a:sym typeface="Chewy"/>
                </a:rPr>
                <a:t>B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5445748" y="2373482"/>
              <a:ext cx="214488" cy="133262"/>
            </a:xfrm>
            <a:prstGeom prst="rect">
              <a:avLst/>
            </a:prstGeom>
            <a:solidFill>
              <a:srgbClr val="733CA6"/>
            </a:solidFill>
            <a:ln w="2857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1625" tIns="40800" rIns="81625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hewy"/>
                  <a:ea typeface="Chewy"/>
                  <a:cs typeface="Chewy"/>
                  <a:sym typeface="Chewy"/>
                </a:rPr>
                <a:t>A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5712178" y="2558674"/>
              <a:ext cx="214488" cy="133262"/>
            </a:xfrm>
            <a:prstGeom prst="rect">
              <a:avLst/>
            </a:prstGeom>
            <a:solidFill>
              <a:srgbClr val="733CA6"/>
            </a:solidFill>
            <a:ln w="2857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1625" tIns="40800" rIns="81625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hewy"/>
                  <a:ea typeface="Chewy"/>
                  <a:cs typeface="Chewy"/>
                  <a:sym typeface="Chewy"/>
                </a:rPr>
                <a:t>D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5406235" y="2600363"/>
              <a:ext cx="214488" cy="133262"/>
            </a:xfrm>
            <a:prstGeom prst="rect">
              <a:avLst/>
            </a:prstGeom>
            <a:solidFill>
              <a:srgbClr val="733CA6"/>
            </a:solidFill>
            <a:ln w="2857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1625" tIns="40800" rIns="81625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hewy"/>
                  <a:ea typeface="Chewy"/>
                  <a:cs typeface="Chewy"/>
                  <a:sym typeface="Chewy"/>
                </a:rPr>
                <a:t>C</a:t>
              </a:r>
            </a:p>
          </p:txBody>
        </p:sp>
      </p:grpSp>
      <p:sp>
        <p:nvSpPr>
          <p:cNvPr id="370" name="Shape 370"/>
          <p:cNvSpPr txBox="1"/>
          <p:nvPr/>
        </p:nvSpPr>
        <p:spPr>
          <a:xfrm>
            <a:off x="539552" y="1308745"/>
            <a:ext cx="6097062" cy="2348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b="1" dirty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❤</a:t>
            </a:r>
            <a:r>
              <a:rPr lang="en-US" sz="1600" b="1" i="0" u="none" strike="noStrike" cap="none" dirty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Independent</a:t>
            </a:r>
            <a:r>
              <a:rPr lang="en-US" sz="1600" b="1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and deployment</a:t>
            </a:r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dirty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❤</a:t>
            </a:r>
            <a:r>
              <a:rPr lang="en-US" sz="1600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Independent </a:t>
            </a:r>
            <a:r>
              <a:rPr lang="en-US" sz="1600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scalability</a:t>
            </a:r>
            <a:endParaRPr lang="en-US" sz="1600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dirty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❤ </a:t>
            </a:r>
            <a:r>
              <a:rPr lang="en-US" sz="1600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Independent database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1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💣</a:t>
            </a:r>
            <a:r>
              <a:rPr lang="en-US" sz="1600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Remaining risk -</a:t>
            </a:r>
            <a:r>
              <a:rPr lang="en-US" sz="1600" b="1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from interactions with other services</a:t>
            </a:r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1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1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Shape 385"/>
          <p:cNvCxnSpPr/>
          <p:nvPr/>
        </p:nvCxnSpPr>
        <p:spPr>
          <a:xfrm>
            <a:off x="525833" y="397459"/>
            <a:ext cx="6284360" cy="0"/>
          </a:xfrm>
          <a:prstGeom prst="straightConnector1">
            <a:avLst/>
          </a:prstGeom>
          <a:solidFill>
            <a:schemeClr val="lt1"/>
          </a:solidFill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6" name="Shape 386"/>
          <p:cNvSpPr/>
          <p:nvPr/>
        </p:nvSpPr>
        <p:spPr>
          <a:xfrm>
            <a:off x="1980625" y="5848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 Editor</a:t>
            </a:r>
          </a:p>
        </p:txBody>
      </p:sp>
      <p:sp>
        <p:nvSpPr>
          <p:cNvPr id="387" name="Shape 387"/>
          <p:cNvSpPr/>
          <p:nvPr/>
        </p:nvSpPr>
        <p:spPr>
          <a:xfrm>
            <a:off x="1980625" y="107873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Flash Editor</a:t>
            </a:r>
          </a:p>
        </p:txBody>
      </p:sp>
      <p:sp>
        <p:nvSpPr>
          <p:cNvPr id="388" name="Shape 388"/>
          <p:cNvSpPr/>
          <p:nvPr/>
        </p:nvSpPr>
        <p:spPr>
          <a:xfrm>
            <a:off x="1231445" y="5848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MSM</a:t>
            </a:r>
          </a:p>
        </p:txBody>
      </p:sp>
      <p:sp>
        <p:nvSpPr>
          <p:cNvPr id="389" name="Shape 389"/>
          <p:cNvSpPr/>
          <p:nvPr/>
        </p:nvSpPr>
        <p:spPr>
          <a:xfrm>
            <a:off x="1980625" y="157260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Media</a:t>
            </a:r>
          </a:p>
        </p:txBody>
      </p:sp>
      <p:sp>
        <p:nvSpPr>
          <p:cNvPr id="390" name="Shape 390"/>
          <p:cNvSpPr/>
          <p:nvPr/>
        </p:nvSpPr>
        <p:spPr>
          <a:xfrm>
            <a:off x="1233308" y="107873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Media</a:t>
            </a:r>
          </a:p>
        </p:txBody>
      </p:sp>
      <p:cxnSp>
        <p:nvCxnSpPr>
          <p:cNvPr id="391" name="Shape 391"/>
          <p:cNvCxnSpPr/>
          <p:nvPr/>
        </p:nvCxnSpPr>
        <p:spPr>
          <a:xfrm flipH="1">
            <a:off x="3379209" y="397459"/>
            <a:ext cx="7825" cy="4531111"/>
          </a:xfrm>
          <a:prstGeom prst="straightConnector1">
            <a:avLst/>
          </a:prstGeom>
          <a:solidFill>
            <a:schemeClr val="lt1"/>
          </a:solidFill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Shape 392"/>
          <p:cNvSpPr/>
          <p:nvPr/>
        </p:nvSpPr>
        <p:spPr>
          <a:xfrm>
            <a:off x="1980625" y="206648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Premium Services</a:t>
            </a:r>
          </a:p>
        </p:txBody>
      </p:sp>
      <p:sp>
        <p:nvSpPr>
          <p:cNvPr id="393" name="Shape 393"/>
          <p:cNvSpPr/>
          <p:nvPr/>
        </p:nvSpPr>
        <p:spPr>
          <a:xfrm>
            <a:off x="3089149" y="2534582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DB</a:t>
            </a:r>
          </a:p>
        </p:txBody>
      </p:sp>
      <p:sp>
        <p:nvSpPr>
          <p:cNvPr id="394" name="Shape 394"/>
          <p:cNvSpPr/>
          <p:nvPr/>
        </p:nvSpPr>
        <p:spPr>
          <a:xfrm>
            <a:off x="3089149" y="2982459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Builder</a:t>
            </a:r>
          </a:p>
        </p:txBody>
      </p:sp>
      <p:sp>
        <p:nvSpPr>
          <p:cNvPr id="395" name="Shape 395"/>
          <p:cNvSpPr/>
          <p:nvPr/>
        </p:nvSpPr>
        <p:spPr>
          <a:xfrm>
            <a:off x="493431" y="5848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Store</a:t>
            </a:r>
          </a:p>
        </p:txBody>
      </p:sp>
      <p:sp>
        <p:nvSpPr>
          <p:cNvPr id="396" name="Shape 396"/>
          <p:cNvSpPr/>
          <p:nvPr/>
        </p:nvSpPr>
        <p:spPr>
          <a:xfrm>
            <a:off x="493804" y="107873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Market</a:t>
            </a:r>
          </a:p>
        </p:txBody>
      </p:sp>
      <p:sp>
        <p:nvSpPr>
          <p:cNvPr id="397" name="Shape 397"/>
          <p:cNvSpPr/>
          <p:nvPr/>
        </p:nvSpPr>
        <p:spPr>
          <a:xfrm>
            <a:off x="1980625" y="25603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Dashboard</a:t>
            </a:r>
          </a:p>
        </p:txBody>
      </p:sp>
      <p:sp>
        <p:nvSpPr>
          <p:cNvPr id="398" name="Shape 398"/>
          <p:cNvSpPr/>
          <p:nvPr/>
        </p:nvSpPr>
        <p:spPr>
          <a:xfrm>
            <a:off x="1978391" y="354810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Mailer</a:t>
            </a:r>
          </a:p>
        </p:txBody>
      </p:sp>
      <p:sp>
        <p:nvSpPr>
          <p:cNvPr id="399" name="Shape 399"/>
          <p:cNvSpPr/>
          <p:nvPr/>
        </p:nvSpPr>
        <p:spPr>
          <a:xfrm>
            <a:off x="1239273" y="157260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Zone</a:t>
            </a:r>
          </a:p>
        </p:txBody>
      </p:sp>
      <p:sp>
        <p:nvSpPr>
          <p:cNvPr id="400" name="Shape 400"/>
          <p:cNvSpPr/>
          <p:nvPr/>
        </p:nvSpPr>
        <p:spPr>
          <a:xfrm>
            <a:off x="3553666" y="5848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HTML API</a:t>
            </a:r>
          </a:p>
        </p:txBody>
      </p:sp>
      <p:sp>
        <p:nvSpPr>
          <p:cNvPr id="401" name="Shape 401"/>
          <p:cNvSpPr/>
          <p:nvPr/>
        </p:nvSpPr>
        <p:spPr>
          <a:xfrm>
            <a:off x="3553666" y="1104919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API (Flash)</a:t>
            </a:r>
          </a:p>
        </p:txBody>
      </p:sp>
      <p:sp>
        <p:nvSpPr>
          <p:cNvPr id="402" name="Shape 402"/>
          <p:cNvSpPr/>
          <p:nvPr/>
        </p:nvSpPr>
        <p:spPr>
          <a:xfrm>
            <a:off x="3553666" y="1604126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MSP</a:t>
            </a:r>
          </a:p>
        </p:txBody>
      </p:sp>
      <p:sp>
        <p:nvSpPr>
          <p:cNvPr id="403" name="Shape 403"/>
          <p:cNvSpPr/>
          <p:nvPr/>
        </p:nvSpPr>
        <p:spPr>
          <a:xfrm>
            <a:off x="4438948" y="587608"/>
            <a:ext cx="589070" cy="14092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Server</a:t>
            </a:r>
          </a:p>
        </p:txBody>
      </p:sp>
      <p:sp>
        <p:nvSpPr>
          <p:cNvPr id="404" name="Shape 404"/>
          <p:cNvSpPr/>
          <p:nvPr/>
        </p:nvSpPr>
        <p:spPr>
          <a:xfrm>
            <a:off x="5222203" y="5848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 Renderer</a:t>
            </a:r>
          </a:p>
        </p:txBody>
      </p:sp>
      <p:sp>
        <p:nvSpPr>
          <p:cNvPr id="405" name="Shape 405"/>
          <p:cNvSpPr/>
          <p:nvPr/>
        </p:nvSpPr>
        <p:spPr>
          <a:xfrm>
            <a:off x="5953701" y="5848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 SEO Renderer</a:t>
            </a:r>
          </a:p>
        </p:txBody>
      </p:sp>
      <p:sp>
        <p:nvSpPr>
          <p:cNvPr id="406" name="Shape 406"/>
          <p:cNvSpPr/>
          <p:nvPr/>
        </p:nvSpPr>
        <p:spPr>
          <a:xfrm>
            <a:off x="4438948" y="1606380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Flash </a:t>
            </a: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  <p:sp>
        <p:nvSpPr>
          <p:cNvPr id="407" name="Shape 407"/>
          <p:cNvSpPr/>
          <p:nvPr/>
        </p:nvSpPr>
        <p:spPr>
          <a:xfrm>
            <a:off x="5222203" y="1104919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Flash SEO Renderer</a:t>
            </a:r>
          </a:p>
        </p:txBody>
      </p:sp>
      <p:sp>
        <p:nvSpPr>
          <p:cNvPr id="408" name="Shape 408"/>
          <p:cNvSpPr/>
          <p:nvPr/>
        </p:nvSpPr>
        <p:spPr>
          <a:xfrm>
            <a:off x="5222203" y="1623655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Sitemap Renderer</a:t>
            </a:r>
          </a:p>
        </p:txBody>
      </p:sp>
      <p:sp>
        <p:nvSpPr>
          <p:cNvPr id="409" name="Shape 409"/>
          <p:cNvSpPr/>
          <p:nvPr/>
        </p:nvSpPr>
        <p:spPr>
          <a:xfrm>
            <a:off x="5952335" y="162233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Robot.txt Renderer</a:t>
            </a:r>
          </a:p>
        </p:txBody>
      </p:sp>
      <p:cxnSp>
        <p:nvCxnSpPr>
          <p:cNvPr id="410" name="Shape 410"/>
          <p:cNvCxnSpPr/>
          <p:nvPr/>
        </p:nvCxnSpPr>
        <p:spPr>
          <a:xfrm>
            <a:off x="1820516" y="584858"/>
            <a:ext cx="0" cy="0"/>
          </a:xfrm>
          <a:prstGeom prst="straightConnector1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Shape 411"/>
          <p:cNvSpPr/>
          <p:nvPr/>
        </p:nvSpPr>
        <p:spPr>
          <a:xfrm>
            <a:off x="501258" y="157260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Server</a:t>
            </a:r>
          </a:p>
        </p:txBody>
      </p:sp>
      <p:sp>
        <p:nvSpPr>
          <p:cNvPr id="412" name="Shape 412"/>
          <p:cNvSpPr/>
          <p:nvPr/>
        </p:nvSpPr>
        <p:spPr>
          <a:xfrm>
            <a:off x="4102335" y="2294749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Template </a:t>
            </a: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Viewer</a:t>
            </a:r>
          </a:p>
        </p:txBody>
      </p:sp>
      <p:sp>
        <p:nvSpPr>
          <p:cNvPr id="413" name="Shape 413"/>
          <p:cNvSpPr/>
          <p:nvPr/>
        </p:nvSpPr>
        <p:spPr>
          <a:xfrm>
            <a:off x="1978391" y="305423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Contacts</a:t>
            </a:r>
          </a:p>
        </p:txBody>
      </p:sp>
      <p:sp>
        <p:nvSpPr>
          <p:cNvPr id="414" name="Shape 414"/>
          <p:cNvSpPr/>
          <p:nvPr/>
        </p:nvSpPr>
        <p:spPr>
          <a:xfrm>
            <a:off x="1235550" y="305423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HUB</a:t>
            </a:r>
          </a:p>
        </p:txBody>
      </p:sp>
      <p:sp>
        <p:nvSpPr>
          <p:cNvPr id="415" name="Shape 415"/>
          <p:cNvSpPr/>
          <p:nvPr/>
        </p:nvSpPr>
        <p:spPr>
          <a:xfrm>
            <a:off x="1241134" y="354810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Members</a:t>
            </a:r>
          </a:p>
        </p:txBody>
      </p:sp>
      <p:sp>
        <p:nvSpPr>
          <p:cNvPr id="416" name="Shape 416"/>
          <p:cNvSpPr/>
          <p:nvPr/>
        </p:nvSpPr>
        <p:spPr>
          <a:xfrm>
            <a:off x="525833" y="354810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Mailing Service</a:t>
            </a:r>
          </a:p>
        </p:txBody>
      </p:sp>
      <p:sp>
        <p:nvSpPr>
          <p:cNvPr id="417" name="Shape 417"/>
          <p:cNvSpPr/>
          <p:nvPr/>
        </p:nvSpPr>
        <p:spPr>
          <a:xfrm>
            <a:off x="3084673" y="343033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982486" y="4041982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Snapshoter</a:t>
            </a:r>
          </a:p>
        </p:txBody>
      </p:sp>
      <p:sp>
        <p:nvSpPr>
          <p:cNvPr id="419" name="Shape 419"/>
          <p:cNvSpPr/>
          <p:nvPr/>
        </p:nvSpPr>
        <p:spPr>
          <a:xfrm>
            <a:off x="1248962" y="206648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Pref</a:t>
            </a:r>
          </a:p>
        </p:txBody>
      </p:sp>
      <p:sp>
        <p:nvSpPr>
          <p:cNvPr id="420" name="Shape 420"/>
          <p:cNvSpPr/>
          <p:nvPr/>
        </p:nvSpPr>
        <p:spPr>
          <a:xfrm>
            <a:off x="1250808" y="25603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 Me</a:t>
            </a:r>
          </a:p>
        </p:txBody>
      </p:sp>
      <p:sp>
        <p:nvSpPr>
          <p:cNvPr id="421" name="Shape 421"/>
          <p:cNvSpPr/>
          <p:nvPr/>
        </p:nvSpPr>
        <p:spPr>
          <a:xfrm>
            <a:off x="3084673" y="387821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Shout-</a:t>
            </a:r>
            <a:b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</a:t>
            </a:r>
          </a:p>
        </p:txBody>
      </p:sp>
      <p:sp>
        <p:nvSpPr>
          <p:cNvPr id="422" name="Shape 422"/>
          <p:cNvSpPr/>
          <p:nvPr/>
        </p:nvSpPr>
        <p:spPr>
          <a:xfrm>
            <a:off x="3715819" y="387821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Hotels</a:t>
            </a:r>
          </a:p>
        </p:txBody>
      </p:sp>
      <p:sp>
        <p:nvSpPr>
          <p:cNvPr id="423" name="Shape 423"/>
          <p:cNvSpPr/>
          <p:nvPr/>
        </p:nvSpPr>
        <p:spPr>
          <a:xfrm>
            <a:off x="4092712" y="2851150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PETRI</a:t>
            </a:r>
          </a:p>
        </p:txBody>
      </p:sp>
      <p:sp>
        <p:nvSpPr>
          <p:cNvPr id="424" name="Shape 424"/>
          <p:cNvSpPr/>
          <p:nvPr/>
        </p:nvSpPr>
        <p:spPr>
          <a:xfrm>
            <a:off x="508833" y="2066483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</a:t>
            </a:r>
            <a:b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Pref</a:t>
            </a:r>
          </a:p>
        </p:txBody>
      </p:sp>
      <p:sp>
        <p:nvSpPr>
          <p:cNvPr id="425" name="Shape 425"/>
          <p:cNvSpPr/>
          <p:nvPr/>
        </p:nvSpPr>
        <p:spPr>
          <a:xfrm>
            <a:off x="1244061" y="4041982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 Logger</a:t>
            </a:r>
          </a:p>
        </p:txBody>
      </p:sp>
      <p:sp>
        <p:nvSpPr>
          <p:cNvPr id="426" name="Shape 426"/>
          <p:cNvSpPr/>
          <p:nvPr/>
        </p:nvSpPr>
        <p:spPr>
          <a:xfrm>
            <a:off x="524281" y="4041982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Slicer</a:t>
            </a:r>
          </a:p>
        </p:txBody>
      </p:sp>
      <p:sp>
        <p:nvSpPr>
          <p:cNvPr id="427" name="Shape 427"/>
          <p:cNvSpPr/>
          <p:nvPr/>
        </p:nvSpPr>
        <p:spPr>
          <a:xfrm>
            <a:off x="5293689" y="2292966"/>
            <a:ext cx="589070" cy="18157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 </a:t>
            </a: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  <p:sp>
        <p:nvSpPr>
          <p:cNvPr id="428" name="Shape 428"/>
          <p:cNvSpPr/>
          <p:nvPr/>
        </p:nvSpPr>
        <p:spPr>
          <a:xfrm>
            <a:off x="5962428" y="2806416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 Cart</a:t>
            </a:r>
          </a:p>
        </p:txBody>
      </p:sp>
      <p:sp>
        <p:nvSpPr>
          <p:cNvPr id="429" name="Shape 429"/>
          <p:cNvSpPr/>
          <p:nvPr/>
        </p:nvSpPr>
        <p:spPr>
          <a:xfrm>
            <a:off x="5965867" y="2301126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 </a:t>
            </a: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Checkout</a:t>
            </a:r>
          </a:p>
        </p:txBody>
      </p:sp>
      <p:sp>
        <p:nvSpPr>
          <p:cNvPr id="430" name="Shape 430"/>
          <p:cNvSpPr/>
          <p:nvPr/>
        </p:nvSpPr>
        <p:spPr>
          <a:xfrm>
            <a:off x="5961480" y="3282905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 Catalog</a:t>
            </a:r>
          </a:p>
        </p:txBody>
      </p:sp>
      <p:sp>
        <p:nvSpPr>
          <p:cNvPr id="431" name="Shape 431"/>
          <p:cNvSpPr/>
          <p:nvPr/>
        </p:nvSpPr>
        <p:spPr>
          <a:xfrm>
            <a:off x="5949264" y="3732469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 Orders</a:t>
            </a:r>
          </a:p>
        </p:txBody>
      </p:sp>
      <p:sp>
        <p:nvSpPr>
          <p:cNvPr id="432" name="Shape 432"/>
          <p:cNvSpPr/>
          <p:nvPr/>
        </p:nvSpPr>
        <p:spPr>
          <a:xfrm>
            <a:off x="5297128" y="4223042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Payment Facade</a:t>
            </a:r>
          </a:p>
        </p:txBody>
      </p:sp>
      <p:sp>
        <p:nvSpPr>
          <p:cNvPr id="433" name="Shape 433"/>
          <p:cNvSpPr/>
          <p:nvPr/>
        </p:nvSpPr>
        <p:spPr>
          <a:xfrm>
            <a:off x="1239879" y="453585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 Info</a:t>
            </a:r>
          </a:p>
        </p:txBody>
      </p:sp>
      <p:sp>
        <p:nvSpPr>
          <p:cNvPr id="434" name="Shape 434"/>
          <p:cNvSpPr/>
          <p:nvPr/>
        </p:nvSpPr>
        <p:spPr>
          <a:xfrm>
            <a:off x="4104998" y="3335462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 API</a:t>
            </a:r>
          </a:p>
        </p:txBody>
      </p:sp>
      <p:sp>
        <p:nvSpPr>
          <p:cNvPr id="435" name="Shape 435"/>
          <p:cNvSpPr/>
          <p:nvPr/>
        </p:nvSpPr>
        <p:spPr>
          <a:xfrm>
            <a:off x="512272" y="2560358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 Embeder</a:t>
            </a:r>
          </a:p>
        </p:txBody>
      </p:sp>
      <p:sp>
        <p:nvSpPr>
          <p:cNvPr id="436" name="Shape 436"/>
          <p:cNvSpPr/>
          <p:nvPr/>
        </p:nvSpPr>
        <p:spPr>
          <a:xfrm>
            <a:off x="1982723" y="453585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Blog</a:t>
            </a:r>
          </a:p>
        </p:txBody>
      </p:sp>
      <p:sp>
        <p:nvSpPr>
          <p:cNvPr id="437" name="Shape 437"/>
          <p:cNvSpPr/>
          <p:nvPr/>
        </p:nvSpPr>
        <p:spPr>
          <a:xfrm>
            <a:off x="520929" y="4535857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Mobile</a:t>
            </a:r>
          </a:p>
        </p:txBody>
      </p:sp>
      <p:sp>
        <p:nvSpPr>
          <p:cNvPr id="438" name="Shape 438"/>
          <p:cNvSpPr/>
          <p:nvPr/>
        </p:nvSpPr>
        <p:spPr>
          <a:xfrm>
            <a:off x="2711925" y="589879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2670605" y="730125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629283" y="870371"/>
            <a:ext cx="589070" cy="3927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1" name="Shape 441"/>
          <p:cNvGrpSpPr/>
          <p:nvPr/>
        </p:nvGrpSpPr>
        <p:grpSpPr>
          <a:xfrm>
            <a:off x="501258" y="3054233"/>
            <a:ext cx="637105" cy="392713"/>
            <a:chOff x="501258" y="3094188"/>
            <a:chExt cx="637105" cy="392713"/>
          </a:xfrm>
        </p:grpSpPr>
        <p:sp>
          <p:nvSpPr>
            <p:cNvPr id="442" name="Shape 442"/>
            <p:cNvSpPr/>
            <p:nvPr/>
          </p:nvSpPr>
          <p:spPr>
            <a:xfrm>
              <a:off x="501258" y="3094188"/>
              <a:ext cx="637105" cy="392713"/>
            </a:xfrm>
            <a:prstGeom prst="cloud">
              <a:avLst/>
            </a:prstGeom>
            <a:solidFill>
              <a:schemeClr val="lt1"/>
            </a:solidFill>
            <a:ln w="2857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539549" y="3198655"/>
              <a:ext cx="58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Activity</a:t>
              </a:r>
            </a:p>
          </p:txBody>
        </p:sp>
      </p:grpSp>
      <p:grpSp>
        <p:nvGrpSpPr>
          <p:cNvPr id="444" name="Shape 444"/>
          <p:cNvGrpSpPr/>
          <p:nvPr/>
        </p:nvGrpSpPr>
        <p:grpSpPr>
          <a:xfrm>
            <a:off x="3006459" y="2086703"/>
            <a:ext cx="744112" cy="1666336"/>
            <a:chOff x="3006459" y="2086703"/>
            <a:chExt cx="744112" cy="1666336"/>
          </a:xfrm>
        </p:grpSpPr>
        <p:sp>
          <p:nvSpPr>
            <p:cNvPr id="445" name="Shape 445"/>
            <p:cNvSpPr/>
            <p:nvPr/>
          </p:nvSpPr>
          <p:spPr>
            <a:xfrm>
              <a:off x="3092500" y="2086703"/>
              <a:ext cx="589070" cy="392713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3006459" y="2185244"/>
              <a:ext cx="744112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eCommerce</a:t>
              </a:r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3046235" y="3537596"/>
              <a:ext cx="681597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Comments</a:t>
              </a:r>
            </a:p>
          </p:txBody>
        </p:sp>
      </p:grpSp>
      <p:sp>
        <p:nvSpPr>
          <p:cNvPr id="448" name="Shape 448"/>
          <p:cNvSpPr/>
          <p:nvPr/>
        </p:nvSpPr>
        <p:spPr>
          <a:xfrm>
            <a:off x="1014358" y="77728"/>
            <a:ext cx="964031" cy="427675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Kaushan Script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Editor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</a:t>
            </a:r>
          </a:p>
        </p:txBody>
      </p:sp>
      <p:sp>
        <p:nvSpPr>
          <p:cNvPr id="449" name="Shape 449"/>
          <p:cNvSpPr/>
          <p:nvPr/>
        </p:nvSpPr>
        <p:spPr>
          <a:xfrm>
            <a:off x="4351267" y="77728"/>
            <a:ext cx="953158" cy="427675"/>
          </a:xfrm>
          <a:prstGeom prst="rect">
            <a:avLst/>
          </a:prstGeom>
          <a:solidFill>
            <a:srgbClr val="8B81D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Kaushan Script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Public</a:t>
            </a: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</a:t>
            </a:r>
          </a:p>
        </p:txBody>
      </p:sp>
      <p:sp>
        <p:nvSpPr>
          <p:cNvPr id="450" name="Shape 450"/>
          <p:cNvSpPr/>
          <p:nvPr/>
        </p:nvSpPr>
        <p:spPr>
          <a:xfrm>
            <a:off x="6806772" y="71259"/>
            <a:ext cx="1103265" cy="652397"/>
          </a:xfrm>
          <a:prstGeom prst="cloudCallout">
            <a:avLst>
              <a:gd name="adj1" fmla="val -22565"/>
              <a:gd name="adj2" fmla="val 29126"/>
            </a:avLst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Kaushan Script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Media</a:t>
            </a: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7507" y="800174"/>
            <a:ext cx="2877475" cy="3543152"/>
          </a:xfrm>
          <a:prstGeom prst="rect">
            <a:avLst/>
          </a:prstGeom>
          <a:solidFill>
            <a:srgbClr val="733CA6">
              <a:alpha val="73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lt1"/>
              </a:buClr>
              <a:buSzPct val="25000"/>
              <a:buFont typeface="Kaushan Script"/>
              <a:defRPr sz="1200">
                <a:solidFill>
                  <a:schemeClr val="lt1"/>
                </a:solidFill>
                <a:latin typeface="Kaushan Script"/>
                <a:ea typeface="Kaushan Script"/>
                <a:cs typeface="Kaushan Script"/>
              </a:defRPr>
            </a:lvl1pPr>
          </a:lstStyle>
          <a:p>
            <a:r>
              <a:rPr lang="en-US" sz="1600" dirty="0"/>
              <a:t>Mostly writes</a:t>
            </a:r>
          </a:p>
          <a:p>
            <a:endParaRPr lang="en-US" sz="1600" dirty="0"/>
          </a:p>
          <a:p>
            <a:r>
              <a:rPr lang="en-US" sz="1600" dirty="0"/>
              <a:t>2 Data centers</a:t>
            </a:r>
          </a:p>
          <a:p>
            <a:endParaRPr lang="en-US" sz="1600" dirty="0"/>
          </a:p>
          <a:p>
            <a:r>
              <a:rPr lang="en-US" sz="1600" dirty="0"/>
              <a:t>Db </a:t>
            </a:r>
            <a:r>
              <a:rPr lang="en-US" sz="1600" dirty="0" smtClean="0"/>
              <a:t>active-standby</a:t>
            </a:r>
          </a:p>
          <a:p>
            <a:endParaRPr lang="en-US" sz="1600" dirty="0"/>
          </a:p>
          <a:p>
            <a:r>
              <a:rPr lang="en-US" sz="1600" dirty="0"/>
              <a:t>Performance &lt; 2s 99%</a:t>
            </a:r>
          </a:p>
          <a:p>
            <a:endParaRPr lang="en-US" sz="1600" dirty="0"/>
          </a:p>
          <a:p>
            <a:r>
              <a:rPr lang="en-US" sz="1600" dirty="0"/>
              <a:t>Serves mostly site builders</a:t>
            </a:r>
          </a:p>
          <a:p>
            <a:endParaRPr lang="en-US" sz="1600" dirty="0"/>
          </a:p>
          <a:p>
            <a:r>
              <a:rPr lang="en-US" sz="1600" dirty="0"/>
              <a:t>Uptime &gt; 99.9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69335" y="800174"/>
            <a:ext cx="2879964" cy="3595972"/>
          </a:xfrm>
          <a:prstGeom prst="rect">
            <a:avLst/>
          </a:prstGeom>
          <a:solidFill>
            <a:srgbClr val="8B81D2">
              <a:alpha val="62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lt1"/>
              </a:buClr>
              <a:buSzPct val="25000"/>
              <a:buFont typeface="Kaushan Script"/>
              <a:defRPr sz="1200">
                <a:solidFill>
                  <a:schemeClr val="lt1"/>
                </a:solidFill>
                <a:latin typeface="Kaushan Script"/>
                <a:ea typeface="Kaushan Script"/>
                <a:cs typeface="Kaushan Script"/>
              </a:defRPr>
            </a:lvl1pPr>
          </a:lstStyle>
          <a:p>
            <a:r>
              <a:rPr lang="en-US" sz="1600" dirty="0"/>
              <a:t>Mostly reads</a:t>
            </a:r>
          </a:p>
          <a:p>
            <a:endParaRPr lang="en-US" sz="1600" dirty="0"/>
          </a:p>
          <a:p>
            <a:r>
              <a:rPr lang="en-US" sz="1600" dirty="0"/>
              <a:t>&gt;2 Data centers</a:t>
            </a:r>
          </a:p>
          <a:p>
            <a:endParaRPr lang="en-US" sz="1600" dirty="0"/>
          </a:p>
          <a:p>
            <a:r>
              <a:rPr lang="en-US" sz="1600" dirty="0"/>
              <a:t>Db active-active(-active)</a:t>
            </a:r>
          </a:p>
          <a:p>
            <a:endParaRPr lang="en-US" sz="1600" dirty="0"/>
          </a:p>
          <a:p>
            <a:r>
              <a:rPr lang="en-US" sz="1600" dirty="0"/>
              <a:t>Performance &lt; 500ms 99%</a:t>
            </a:r>
          </a:p>
          <a:p>
            <a:endParaRPr lang="en-US" sz="1600" dirty="0"/>
          </a:p>
          <a:p>
            <a:r>
              <a:rPr lang="en-US" sz="1600" dirty="0"/>
              <a:t>Serves mostly site viewers</a:t>
            </a:r>
          </a:p>
          <a:p>
            <a:endParaRPr lang="en-US" sz="1600" dirty="0"/>
          </a:p>
          <a:p>
            <a:r>
              <a:rPr lang="en-US" sz="1600" dirty="0"/>
              <a:t>Uptime &gt; 99.99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 b="-24700"/>
          <a:stretch/>
        </p:blipFill>
        <p:spPr>
          <a:xfrm>
            <a:off x="0" y="0"/>
            <a:ext cx="9144000" cy="473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366" y="1491629"/>
            <a:ext cx="7755266" cy="439450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0" y="411510"/>
            <a:ext cx="9144000" cy="79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Wix You Can Create </a:t>
            </a:r>
            <a:br>
              <a:rPr lang="en-US"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Stunning Website for Free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5">
            <a:alphaModFix/>
          </a:blip>
          <a:srcRect r="28741" b="37792"/>
          <a:stretch/>
        </p:blipFill>
        <p:spPr>
          <a:xfrm>
            <a:off x="1645072" y="1779661"/>
            <a:ext cx="5898728" cy="375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362" y="3759758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1982" y="2179315"/>
            <a:ext cx="591537" cy="5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 descr="peopl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6008" y="1985146"/>
            <a:ext cx="587100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0060" y="3676221"/>
            <a:ext cx="591537" cy="5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2388" y="3172736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0371" y="2070941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 descr="peopl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3432" y="2585716"/>
            <a:ext cx="587100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553" y="3673964"/>
            <a:ext cx="591537" cy="5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9810" y="1820326"/>
            <a:ext cx="583619" cy="5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 descr="peopl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519" y="3380453"/>
            <a:ext cx="587100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7">
            <a:alphaModFix/>
          </a:blip>
          <a:srcRect l="22647" t="27819" r="69455" b="53046"/>
          <a:stretch/>
        </p:blipFill>
        <p:spPr>
          <a:xfrm>
            <a:off x="3021669" y="2547333"/>
            <a:ext cx="218239" cy="4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7">
            <a:alphaModFix/>
          </a:blip>
          <a:srcRect l="22647" t="27819" r="69455" b="53046"/>
          <a:stretch/>
        </p:blipFill>
        <p:spPr>
          <a:xfrm>
            <a:off x="6672496" y="2070941"/>
            <a:ext cx="218239" cy="4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7">
            <a:alphaModFix/>
          </a:blip>
          <a:srcRect l="22647" t="27819" r="69455" b="53046"/>
          <a:stretch/>
        </p:blipFill>
        <p:spPr>
          <a:xfrm>
            <a:off x="2062861" y="3143385"/>
            <a:ext cx="218239" cy="4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7">
            <a:alphaModFix/>
          </a:blip>
          <a:srcRect l="46164" t="-4217" r="45343" b="80996"/>
          <a:stretch/>
        </p:blipFill>
        <p:spPr>
          <a:xfrm>
            <a:off x="6003432" y="3380453"/>
            <a:ext cx="246097" cy="52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7">
            <a:alphaModFix/>
          </a:blip>
          <a:srcRect l="46164" t="-4217" r="45343" b="80996"/>
          <a:stretch/>
        </p:blipFill>
        <p:spPr>
          <a:xfrm>
            <a:off x="4450080" y="1724399"/>
            <a:ext cx="246097" cy="52149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1296622" y="31216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 dirty="0" smtClean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Micro Services Let you Scale and Move Fast</a:t>
            </a:r>
            <a:endParaRPr lang="en-US" sz="2400" b="1" i="0" u="none" strike="noStrike" cap="none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7125736" y="4400635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7401182" y="4337425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5218866" y="4468705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4949035" y="4321948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5292219" y="4247448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6182921" y="3141191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7247482" y="2843050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7501450" y="2639958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7181989" y="2608292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5756207" y="2346386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5445748" y="2373482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5712178" y="2558674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5406235" y="2600363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3854025" y="2585716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3504069" y="2530373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3578573" y="2734728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2488071" y="2783241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2095216" y="2838423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369536" y="2981981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917233" y="4279114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556750" y="4324151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1821277" y="4470960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4030130" y="3911030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3759200" y="4010389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3080367" y="3729314"/>
            <a:ext cx="214488" cy="133262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20" b="0" i="0" u="none" strike="noStrike" cap="none">
              <a:solidFill>
                <a:srgbClr val="1AA4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3519" y="1074950"/>
            <a:ext cx="3978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Over 450 micro-services at </a:t>
            </a:r>
            <a:r>
              <a:rPr lang="en-US" sz="2000" b="1" dirty="0" err="1">
                <a:solidFill>
                  <a:srgbClr val="162D3D"/>
                </a:solidFill>
                <a:latin typeface="Helvetica Neue" charset="0"/>
                <a:ea typeface="Helvetica Neue" charset="0"/>
                <a:cs typeface="Helvetica Neue" charset="0"/>
                <a:sym typeface="Kaushan Script"/>
              </a:rPr>
              <a:t>Wix</a:t>
            </a:r>
            <a:endParaRPr lang="en-US" sz="2000" b="1" dirty="0">
              <a:solidFill>
                <a:srgbClr val="162D3D"/>
              </a:solidFill>
              <a:latin typeface="Helvetica Neue" charset="0"/>
              <a:ea typeface="Helvetica Neue" charset="0"/>
              <a:cs typeface="Helvetica Neue" charset="0"/>
              <a:sym typeface="Kaushan Scrip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Shape 455"/>
          <p:cNvGrpSpPr/>
          <p:nvPr/>
        </p:nvGrpSpPr>
        <p:grpSpPr>
          <a:xfrm>
            <a:off x="1836811" y="1839433"/>
            <a:ext cx="5470375" cy="1721596"/>
            <a:chOff x="685800" y="2124074"/>
            <a:chExt cx="8397532" cy="2642808"/>
          </a:xfrm>
        </p:grpSpPr>
        <p:sp>
          <p:nvSpPr>
            <p:cNvPr id="456" name="Shape 456"/>
            <p:cNvSpPr/>
            <p:nvPr/>
          </p:nvSpPr>
          <p:spPr>
            <a:xfrm>
              <a:off x="687043" y="2124074"/>
              <a:ext cx="8396287" cy="1195012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Networking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685800" y="3532526"/>
              <a:ext cx="2673355" cy="123435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Editor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6440132" y="3532526"/>
              <a:ext cx="2643200" cy="1234355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Media</a:t>
              </a: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/>
              </a:r>
              <a:b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3578042" y="3532526"/>
              <a:ext cx="2643200" cy="1234355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Public</a:t>
              </a: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b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</p:grp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9866" y="3435846"/>
            <a:ext cx="1035383" cy="103538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3137065" y="3607132"/>
            <a:ext cx="1578951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 Focus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841574"/>
            <a:ext cx="964839" cy="801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Shape 467"/>
          <p:cNvGrpSpPr/>
          <p:nvPr/>
        </p:nvGrpSpPr>
        <p:grpSpPr>
          <a:xfrm>
            <a:off x="2616247" y="3233661"/>
            <a:ext cx="1731353" cy="861309"/>
            <a:chOff x="2815858" y="2883219"/>
            <a:chExt cx="1731353" cy="861309"/>
          </a:xfrm>
        </p:grpSpPr>
        <p:pic>
          <p:nvPicPr>
            <p:cNvPr id="468" name="Shape 4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1421" y="2883219"/>
              <a:ext cx="905791" cy="861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Shape 46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5858" y="2883219"/>
              <a:ext cx="905791" cy="8613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" name="Shape 470"/>
          <p:cNvGrpSpPr/>
          <p:nvPr/>
        </p:nvGrpSpPr>
        <p:grpSpPr>
          <a:xfrm>
            <a:off x="947776" y="1478499"/>
            <a:ext cx="1624411" cy="728125"/>
            <a:chOff x="1147387" y="1128057"/>
            <a:chExt cx="1624411" cy="728125"/>
          </a:xfrm>
        </p:grpSpPr>
        <p:cxnSp>
          <p:nvCxnSpPr>
            <p:cNvPr id="471" name="Shape 471"/>
            <p:cNvCxnSpPr/>
            <p:nvPr/>
          </p:nvCxnSpPr>
          <p:spPr>
            <a:xfrm>
              <a:off x="1427899" y="1856183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472" name="Shape 472"/>
            <p:cNvSpPr txBox="1"/>
            <p:nvPr/>
          </p:nvSpPr>
          <p:spPr>
            <a:xfrm>
              <a:off x="1147387" y="1128057"/>
              <a:ext cx="728681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JSON</a:t>
              </a:r>
            </a:p>
          </p:txBody>
        </p:sp>
      </p:grpSp>
      <p:sp>
        <p:nvSpPr>
          <p:cNvPr id="473" name="Shape 473"/>
          <p:cNvSpPr/>
          <p:nvPr/>
        </p:nvSpPr>
        <p:spPr>
          <a:xfrm rot="-722532">
            <a:off x="1124979" y="1766276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8B81D2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629130" y="1919496"/>
            <a:ext cx="1015664" cy="723691"/>
          </a:xfrm>
          <a:prstGeom prst="rect">
            <a:avLst/>
          </a:prstGeom>
          <a:solidFill>
            <a:srgbClr val="733CA6"/>
          </a:solidFill>
          <a:ln w="2857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Editor </a:t>
            </a: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</a:t>
            </a:r>
          </a:p>
        </p:txBody>
      </p:sp>
      <p:cxnSp>
        <p:nvCxnSpPr>
          <p:cNvPr id="475" name="Shape 475"/>
          <p:cNvCxnSpPr/>
          <p:nvPr/>
        </p:nvCxnSpPr>
        <p:spPr>
          <a:xfrm>
            <a:off x="2924714" y="2643188"/>
            <a:ext cx="0" cy="788797"/>
          </a:xfrm>
          <a:prstGeom prst="straightConnector1">
            <a:avLst/>
          </a:prstGeom>
          <a:noFill/>
          <a:ln w="9525" cap="flat" cmpd="sng">
            <a:solidFill>
              <a:srgbClr val="162D3D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76" name="Shape 476"/>
          <p:cNvCxnSpPr/>
          <p:nvPr/>
        </p:nvCxnSpPr>
        <p:spPr>
          <a:xfrm>
            <a:off x="3284753" y="2643188"/>
            <a:ext cx="609951" cy="788797"/>
          </a:xfrm>
          <a:prstGeom prst="straightConnector1">
            <a:avLst/>
          </a:prstGeom>
          <a:noFill/>
          <a:ln w="9525" cap="flat" cmpd="sng">
            <a:solidFill>
              <a:srgbClr val="162D3D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77" name="Shape 477"/>
          <p:cNvSpPr txBox="1"/>
          <p:nvPr/>
        </p:nvSpPr>
        <p:spPr>
          <a:xfrm>
            <a:off x="2643385" y="4094971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MySQL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 Sites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3522039" y="4094971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MySQL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Archive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932039" y="0"/>
            <a:ext cx="3888432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Immutable JSON pages 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(~20M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day)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revisions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 – standby MySQL cross datacenters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Editor 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467543" y="-4700"/>
            <a:ext cx="3744415" cy="51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Your Critical Path</a:t>
            </a:r>
          </a:p>
        </p:txBody>
      </p:sp>
      <p:grpSp>
        <p:nvGrpSpPr>
          <p:cNvPr id="486" name="Shape 486"/>
          <p:cNvGrpSpPr/>
          <p:nvPr/>
        </p:nvGrpSpPr>
        <p:grpSpPr>
          <a:xfrm>
            <a:off x="4978075" y="1858041"/>
            <a:ext cx="3842400" cy="3285607"/>
            <a:chOff x="4978075" y="1858041"/>
            <a:chExt cx="3842400" cy="3285607"/>
          </a:xfrm>
        </p:grpSpPr>
        <p:sp>
          <p:nvSpPr>
            <p:cNvPr id="487" name="Shape 487"/>
            <p:cNvSpPr txBox="1"/>
            <p:nvPr/>
          </p:nvSpPr>
          <p:spPr>
            <a:xfrm>
              <a:off x="4978075" y="2381249"/>
              <a:ext cx="3842400" cy="2762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80000"/>
                <a:buFont typeface="Noto Sans Symbols"/>
                <a:buChar char="▪"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DB outage with fast recovery = replication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80000"/>
                <a:buFont typeface="Noto Sans Symbols"/>
                <a:buChar char="▪"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poisoning/corruption = revisions / backup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80000"/>
                <a:buFont typeface="Noto Sans Symbols"/>
                <a:buChar char="▪"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Make the data available at all times = data distribution to multiple locations / providers</a:t>
              </a:r>
            </a:p>
          </p:txBody>
        </p:sp>
        <p:sp>
          <p:nvSpPr>
            <p:cNvPr id="488" name="Shape 488"/>
            <p:cNvSpPr txBox="1"/>
            <p:nvPr/>
          </p:nvSpPr>
          <p:spPr>
            <a:xfrm>
              <a:off x="4978082" y="1858041"/>
              <a:ext cx="2661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Kaushan Script"/>
                <a:buNone/>
              </a:pPr>
              <a:r>
                <a:rPr lang="en-US" sz="2800" b="0" i="0" u="none" strike="noStrike" cap="none" dirty="0">
                  <a:solidFill>
                    <a:srgbClr val="733CA6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Protect the Data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95" y="1508046"/>
            <a:ext cx="846556" cy="7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/>
        </p:nvSpPr>
        <p:spPr>
          <a:xfrm>
            <a:off x="455881" y="2268363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sp>
        <p:nvSpPr>
          <p:cNvPr id="495" name="Shape 495"/>
          <p:cNvSpPr/>
          <p:nvPr/>
        </p:nvSpPr>
        <p:spPr>
          <a:xfrm rot="-722532">
            <a:off x="1204088" y="1415833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8B81D2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Shape 496"/>
          <p:cNvGrpSpPr/>
          <p:nvPr/>
        </p:nvGrpSpPr>
        <p:grpSpPr>
          <a:xfrm>
            <a:off x="1324660" y="2002300"/>
            <a:ext cx="1343899" cy="276998"/>
            <a:chOff x="1445162" y="2002300"/>
            <a:chExt cx="1343899" cy="276998"/>
          </a:xfrm>
        </p:grpSpPr>
        <p:sp>
          <p:nvSpPr>
            <p:cNvPr id="497" name="Shape 497"/>
            <p:cNvSpPr txBox="1"/>
            <p:nvPr/>
          </p:nvSpPr>
          <p:spPr>
            <a:xfrm>
              <a:off x="1848924" y="2002300"/>
              <a:ext cx="70685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200 OK</a:t>
              </a:r>
            </a:p>
          </p:txBody>
        </p:sp>
        <p:cxnSp>
          <p:nvCxnSpPr>
            <p:cNvPr id="498" name="Shape 498"/>
            <p:cNvCxnSpPr/>
            <p:nvPr/>
          </p:nvCxnSpPr>
          <p:spPr>
            <a:xfrm>
              <a:off x="1445162" y="2002300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triangle" w="lg" len="lg"/>
              <a:tailEnd type="none" w="med" len="med"/>
            </a:ln>
          </p:spPr>
        </p:cxnSp>
      </p:grpSp>
      <p:grpSp>
        <p:nvGrpSpPr>
          <p:cNvPr id="499" name="Shape 499"/>
          <p:cNvGrpSpPr/>
          <p:nvPr/>
        </p:nvGrpSpPr>
        <p:grpSpPr>
          <a:xfrm>
            <a:off x="3754760" y="2002300"/>
            <a:ext cx="1343899" cy="276998"/>
            <a:chOff x="3875262" y="2002300"/>
            <a:chExt cx="1343899" cy="276998"/>
          </a:xfrm>
        </p:grpSpPr>
        <p:sp>
          <p:nvSpPr>
            <p:cNvPr id="500" name="Shape 500"/>
            <p:cNvSpPr txBox="1"/>
            <p:nvPr/>
          </p:nvSpPr>
          <p:spPr>
            <a:xfrm>
              <a:off x="4087196" y="2002300"/>
              <a:ext cx="70685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Notify</a:t>
              </a:r>
            </a:p>
          </p:txBody>
        </p:sp>
        <p:cxnSp>
          <p:nvCxnSpPr>
            <p:cNvPr id="501" name="Shape 501"/>
            <p:cNvCxnSpPr/>
            <p:nvPr/>
          </p:nvCxnSpPr>
          <p:spPr>
            <a:xfrm>
              <a:off x="3875262" y="2002300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triangle" w="lg" len="lg"/>
              <a:tailEnd type="none" w="med" len="med"/>
            </a:ln>
          </p:spPr>
        </p:cxnSp>
      </p:grpSp>
      <p:sp>
        <p:nvSpPr>
          <p:cNvPr id="502" name="Shape 502"/>
          <p:cNvSpPr/>
          <p:nvPr/>
        </p:nvSpPr>
        <p:spPr>
          <a:xfrm rot="-722532">
            <a:off x="1249241" y="1362925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8B81D2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/>
          <p:nvPr/>
        </p:nvSpPr>
        <p:spPr>
          <a:xfrm rot="-722532">
            <a:off x="1294395" y="1310016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8B81D2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Shape 504"/>
          <p:cNvGrpSpPr/>
          <p:nvPr/>
        </p:nvGrpSpPr>
        <p:grpSpPr>
          <a:xfrm>
            <a:off x="1307396" y="1358648"/>
            <a:ext cx="2337397" cy="859380"/>
            <a:chOff x="1307396" y="1358648"/>
            <a:chExt cx="2337397" cy="859380"/>
          </a:xfrm>
        </p:grpSpPr>
        <p:sp>
          <p:nvSpPr>
            <p:cNvPr id="505" name="Shape 505"/>
            <p:cNvSpPr txBox="1"/>
            <p:nvPr/>
          </p:nvSpPr>
          <p:spPr>
            <a:xfrm>
              <a:off x="1577791" y="1358648"/>
              <a:ext cx="100811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Save page(s)</a:t>
              </a:r>
            </a:p>
          </p:txBody>
        </p:sp>
        <p:cxnSp>
          <p:nvCxnSpPr>
            <p:cNvPr id="506" name="Shape 506"/>
            <p:cNvCxnSpPr/>
            <p:nvPr/>
          </p:nvCxnSpPr>
          <p:spPr>
            <a:xfrm>
              <a:off x="1307396" y="1856183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507" name="Shape 507"/>
            <p:cNvSpPr/>
            <p:nvPr/>
          </p:nvSpPr>
          <p:spPr>
            <a:xfrm>
              <a:off x="2629130" y="1494337"/>
              <a:ext cx="1015664" cy="723691"/>
            </a:xfrm>
            <a:prstGeom prst="rect">
              <a:avLst/>
            </a:prstGeom>
            <a:solidFill>
              <a:srgbClr val="733CA6"/>
            </a:solidFill>
            <a:ln w="2857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1625" tIns="40800" rIns="81625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Editor 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</a:p>
          </p:txBody>
        </p:sp>
      </p:grpSp>
      <p:grpSp>
        <p:nvGrpSpPr>
          <p:cNvPr id="508" name="Shape 508"/>
          <p:cNvGrpSpPr/>
          <p:nvPr/>
        </p:nvGrpSpPr>
        <p:grpSpPr>
          <a:xfrm>
            <a:off x="407713" y="2318478"/>
            <a:ext cx="4036849" cy="1780438"/>
            <a:chOff x="407713" y="2318478"/>
            <a:chExt cx="4036849" cy="1780438"/>
          </a:xfrm>
        </p:grpSpPr>
        <p:grpSp>
          <p:nvGrpSpPr>
            <p:cNvPr id="509" name="Shape 509"/>
            <p:cNvGrpSpPr/>
            <p:nvPr/>
          </p:nvGrpSpPr>
          <p:grpSpPr>
            <a:xfrm>
              <a:off x="2708239" y="2318478"/>
              <a:ext cx="1736324" cy="1680038"/>
              <a:chOff x="2708239" y="2318478"/>
              <a:chExt cx="1736324" cy="1680038"/>
            </a:xfrm>
          </p:grpSpPr>
          <p:sp>
            <p:nvSpPr>
              <p:cNvPr id="510" name="Shape 510"/>
              <p:cNvSpPr/>
              <p:nvPr/>
            </p:nvSpPr>
            <p:spPr>
              <a:xfrm>
                <a:off x="2708239" y="2998811"/>
                <a:ext cx="1736324" cy="999705"/>
              </a:xfrm>
              <a:prstGeom prst="rect">
                <a:avLst/>
              </a:prstGeom>
              <a:noFill/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1" name="Shape 511"/>
              <p:cNvCxnSpPr>
                <a:stCxn id="512" idx="0"/>
              </p:cNvCxnSpPr>
              <p:nvPr/>
            </p:nvCxnSpPr>
            <p:spPr>
              <a:xfrm rot="10800000">
                <a:off x="3161134" y="2318478"/>
                <a:ext cx="0" cy="591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pic>
            <p:nvPicPr>
              <p:cNvPr id="513" name="Shape 5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484983" y="2909478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2" name="Shape 5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708239" y="2909478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4" name="Shape 514"/>
              <p:cNvSpPr txBox="1"/>
              <p:nvPr/>
            </p:nvSpPr>
            <p:spPr>
              <a:xfrm>
                <a:off x="3062783" y="2325944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Save page</a:t>
                </a:r>
              </a:p>
            </p:txBody>
          </p:sp>
          <p:sp>
            <p:nvSpPr>
              <p:cNvPr id="515" name="Shape 515"/>
              <p:cNvSpPr txBox="1"/>
              <p:nvPr/>
            </p:nvSpPr>
            <p:spPr>
              <a:xfrm>
                <a:off x="2787264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Active Sites</a:t>
                </a:r>
              </a:p>
            </p:txBody>
          </p:sp>
          <p:sp>
            <p:nvSpPr>
              <p:cNvPr id="516" name="Shape 516"/>
              <p:cNvSpPr txBox="1"/>
              <p:nvPr/>
            </p:nvSpPr>
            <p:spPr>
              <a:xfrm>
                <a:off x="3543310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Archive</a:t>
                </a:r>
              </a:p>
            </p:txBody>
          </p:sp>
        </p:grpSp>
        <p:grpSp>
          <p:nvGrpSpPr>
            <p:cNvPr id="517" name="Shape 517"/>
            <p:cNvGrpSpPr/>
            <p:nvPr/>
          </p:nvGrpSpPr>
          <p:grpSpPr>
            <a:xfrm>
              <a:off x="407713" y="2901961"/>
              <a:ext cx="2455595" cy="1196955"/>
              <a:chOff x="407713" y="2901961"/>
              <a:chExt cx="2455595" cy="1196955"/>
            </a:xfrm>
          </p:grpSpPr>
          <p:sp>
            <p:nvSpPr>
              <p:cNvPr id="518" name="Shape 518"/>
              <p:cNvSpPr/>
              <p:nvPr/>
            </p:nvSpPr>
            <p:spPr>
              <a:xfrm>
                <a:off x="407713" y="2998811"/>
                <a:ext cx="1736324" cy="999705"/>
              </a:xfrm>
              <a:prstGeom prst="rect">
                <a:avLst/>
              </a:prstGeom>
              <a:noFill/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162D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Shape 519"/>
              <p:cNvSpPr txBox="1"/>
              <p:nvPr/>
            </p:nvSpPr>
            <p:spPr>
              <a:xfrm>
                <a:off x="1847935" y="3821919"/>
                <a:ext cx="1015374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DC Replication</a:t>
                </a:r>
              </a:p>
            </p:txBody>
          </p:sp>
          <p:cxnSp>
            <p:nvCxnSpPr>
              <p:cNvPr id="520" name="Shape 520"/>
              <p:cNvCxnSpPr/>
              <p:nvPr/>
            </p:nvCxnSpPr>
            <p:spPr>
              <a:xfrm>
                <a:off x="2144038" y="3714253"/>
                <a:ext cx="5245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pic>
            <p:nvPicPr>
              <p:cNvPr id="521" name="Shape 5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84458" y="2901961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2" name="Shape 5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7713" y="2901961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3" name="Shape 523"/>
              <p:cNvSpPr txBox="1"/>
              <p:nvPr/>
            </p:nvSpPr>
            <p:spPr>
              <a:xfrm>
                <a:off x="487068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Active Sites</a:t>
                </a:r>
              </a:p>
            </p:txBody>
          </p:sp>
          <p:sp>
            <p:nvSpPr>
              <p:cNvPr id="524" name="Shape 524"/>
              <p:cNvSpPr txBox="1"/>
              <p:nvPr/>
            </p:nvSpPr>
            <p:spPr>
              <a:xfrm>
                <a:off x="1243115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Archive</a:t>
                </a:r>
              </a:p>
            </p:txBody>
          </p:sp>
        </p:grpSp>
      </p:grpSp>
      <p:grpSp>
        <p:nvGrpSpPr>
          <p:cNvPr id="525" name="Shape 525"/>
          <p:cNvGrpSpPr/>
          <p:nvPr/>
        </p:nvGrpSpPr>
        <p:grpSpPr>
          <a:xfrm>
            <a:off x="3737496" y="1351595"/>
            <a:ext cx="2731593" cy="2160184"/>
            <a:chOff x="3737496" y="1351595"/>
            <a:chExt cx="2731593" cy="2160184"/>
          </a:xfrm>
        </p:grpSpPr>
        <p:grpSp>
          <p:nvGrpSpPr>
            <p:cNvPr id="526" name="Shape 526"/>
            <p:cNvGrpSpPr/>
            <p:nvPr/>
          </p:nvGrpSpPr>
          <p:grpSpPr>
            <a:xfrm>
              <a:off x="3737496" y="1351595"/>
              <a:ext cx="2731593" cy="1009175"/>
              <a:chOff x="3737496" y="1351595"/>
              <a:chExt cx="2731593" cy="1009175"/>
            </a:xfrm>
          </p:grpSpPr>
          <p:pic>
            <p:nvPicPr>
              <p:cNvPr id="527" name="Shape 52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030814" y="1351595"/>
                <a:ext cx="1438275" cy="10091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8" name="Shape 528"/>
              <p:cNvSpPr txBox="1"/>
              <p:nvPr/>
            </p:nvSpPr>
            <p:spPr>
              <a:xfrm>
                <a:off x="5081396" y="1746605"/>
                <a:ext cx="13187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WixMedia (Google)</a:t>
                </a:r>
              </a:p>
            </p:txBody>
          </p:sp>
          <p:grpSp>
            <p:nvGrpSpPr>
              <p:cNvPr id="529" name="Shape 529"/>
              <p:cNvGrpSpPr/>
              <p:nvPr/>
            </p:nvGrpSpPr>
            <p:grpSpPr>
              <a:xfrm>
                <a:off x="3737496" y="1574670"/>
                <a:ext cx="1343899" cy="281512"/>
                <a:chOff x="3857998" y="1574670"/>
                <a:chExt cx="1343899" cy="281512"/>
              </a:xfrm>
            </p:grpSpPr>
            <p:sp>
              <p:nvSpPr>
                <p:cNvPr id="530" name="Shape 530"/>
                <p:cNvSpPr txBox="1"/>
                <p:nvPr/>
              </p:nvSpPr>
              <p:spPr>
                <a:xfrm>
                  <a:off x="4001960" y="1574670"/>
                  <a:ext cx="706852" cy="276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Helvetica Neue"/>
                    <a:buNone/>
                  </a:pPr>
                  <a:r>
                    <a:rPr lang="en-US" sz="1200" b="0" i="0" u="none" strike="noStrike" cap="none">
                      <a:solidFill>
                        <a:srgbClr val="162D3D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Upload</a:t>
                  </a:r>
                </a:p>
              </p:txBody>
            </p:sp>
            <p:cxnSp>
              <p:nvCxnSpPr>
                <p:cNvPr id="531" name="Shape 531"/>
                <p:cNvCxnSpPr/>
                <p:nvPr/>
              </p:nvCxnSpPr>
              <p:spPr>
                <a:xfrm>
                  <a:off x="3857998" y="1856183"/>
                  <a:ext cx="13438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</p:grpSp>
        </p:grpSp>
        <p:grpSp>
          <p:nvGrpSpPr>
            <p:cNvPr id="532" name="Shape 532"/>
            <p:cNvGrpSpPr/>
            <p:nvPr/>
          </p:nvGrpSpPr>
          <p:grpSpPr>
            <a:xfrm>
              <a:off x="5297057" y="2284002"/>
              <a:ext cx="905791" cy="1227776"/>
              <a:chOff x="5297057" y="2284002"/>
              <a:chExt cx="905791" cy="1227776"/>
            </a:xfrm>
          </p:grpSpPr>
          <p:pic>
            <p:nvPicPr>
              <p:cNvPr id="533" name="Shape 53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97057" y="2422250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34" name="Shape 534"/>
              <p:cNvCxnSpPr/>
              <p:nvPr/>
            </p:nvCxnSpPr>
            <p:spPr>
              <a:xfrm rot="10800000" flipH="1">
                <a:off x="5755089" y="2284002"/>
                <a:ext cx="0" cy="2877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sp>
            <p:nvSpPr>
              <p:cNvPr id="535" name="Shape 535"/>
              <p:cNvSpPr txBox="1"/>
              <p:nvPr/>
            </p:nvSpPr>
            <p:spPr>
              <a:xfrm>
                <a:off x="5408775" y="3234781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GCS</a:t>
                </a:r>
              </a:p>
            </p:txBody>
          </p:sp>
        </p:grpSp>
      </p:grpSp>
      <p:grpSp>
        <p:nvGrpSpPr>
          <p:cNvPr id="536" name="Shape 536"/>
          <p:cNvGrpSpPr/>
          <p:nvPr/>
        </p:nvGrpSpPr>
        <p:grpSpPr>
          <a:xfrm>
            <a:off x="6400097" y="1351595"/>
            <a:ext cx="2342678" cy="2160184"/>
            <a:chOff x="6400097" y="1351595"/>
            <a:chExt cx="2342678" cy="2160184"/>
          </a:xfrm>
        </p:grpSpPr>
        <p:pic>
          <p:nvPicPr>
            <p:cNvPr id="537" name="Shape 5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04500" y="1351595"/>
              <a:ext cx="1438275" cy="10091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8" name="Shape 538"/>
            <p:cNvGrpSpPr/>
            <p:nvPr/>
          </p:nvGrpSpPr>
          <p:grpSpPr>
            <a:xfrm>
              <a:off x="6400097" y="1746605"/>
              <a:ext cx="2282888" cy="1765174"/>
              <a:chOff x="6400097" y="1746605"/>
              <a:chExt cx="2282888" cy="1765174"/>
            </a:xfrm>
          </p:grpSpPr>
          <p:cxnSp>
            <p:nvCxnSpPr>
              <p:cNvPr id="541" name="Shape 541"/>
              <p:cNvCxnSpPr>
                <a:stCxn id="528" idx="3"/>
                <a:endCxn id="542" idx="1"/>
              </p:cNvCxnSpPr>
              <p:nvPr/>
            </p:nvCxnSpPr>
            <p:spPr>
              <a:xfrm>
                <a:off x="6400097" y="1900493"/>
                <a:ext cx="96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dash"/>
                <a:round/>
                <a:headEnd type="none" w="med" len="med"/>
                <a:tailEnd type="triangle" w="lg" len="lg"/>
              </a:ln>
            </p:spPr>
          </p:cxnSp>
          <p:pic>
            <p:nvPicPr>
              <p:cNvPr id="544" name="Shape 54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70740" y="2422250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45" name="Shape 545"/>
              <p:cNvCxnSpPr/>
              <p:nvPr/>
            </p:nvCxnSpPr>
            <p:spPr>
              <a:xfrm rot="10800000" flipH="1">
                <a:off x="8023636" y="2284002"/>
                <a:ext cx="0" cy="2877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sp>
            <p:nvSpPr>
              <p:cNvPr id="542" name="Shape 542"/>
              <p:cNvSpPr txBox="1"/>
              <p:nvPr/>
            </p:nvSpPr>
            <p:spPr>
              <a:xfrm>
                <a:off x="7364285" y="1746605"/>
                <a:ext cx="13187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WixMedia (Amazon)</a:t>
                </a:r>
              </a:p>
            </p:txBody>
          </p:sp>
          <p:sp>
            <p:nvSpPr>
              <p:cNvPr id="547" name="Shape 547"/>
              <p:cNvSpPr txBox="1"/>
              <p:nvPr/>
            </p:nvSpPr>
            <p:spPr>
              <a:xfrm>
                <a:off x="7687395" y="3234781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S3</a:t>
                </a:r>
              </a:p>
            </p:txBody>
          </p:sp>
        </p:grpSp>
      </p:grpSp>
      <p:sp>
        <p:nvSpPr>
          <p:cNvPr id="53" name="Shape 608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 dirty="0" smtClean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flow</a:t>
            </a:r>
            <a:endParaRPr lang="en-US" sz="2400" b="1" i="0" u="none" strike="noStrike" cap="none" dirty="0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95" y="1508046"/>
            <a:ext cx="846556" cy="7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455881" y="2268363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sp>
        <p:nvSpPr>
          <p:cNvPr id="554" name="Shape 554"/>
          <p:cNvSpPr/>
          <p:nvPr/>
        </p:nvSpPr>
        <p:spPr>
          <a:xfrm rot="-722532">
            <a:off x="1204088" y="1415833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8B81D2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Shape 555"/>
          <p:cNvGrpSpPr/>
          <p:nvPr/>
        </p:nvGrpSpPr>
        <p:grpSpPr>
          <a:xfrm>
            <a:off x="1324660" y="2002300"/>
            <a:ext cx="1343899" cy="276998"/>
            <a:chOff x="1445162" y="2002300"/>
            <a:chExt cx="1343899" cy="276998"/>
          </a:xfrm>
        </p:grpSpPr>
        <p:sp>
          <p:nvSpPr>
            <p:cNvPr id="556" name="Shape 556"/>
            <p:cNvSpPr txBox="1"/>
            <p:nvPr/>
          </p:nvSpPr>
          <p:spPr>
            <a:xfrm>
              <a:off x="1848924" y="2002300"/>
              <a:ext cx="70685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200 OK</a:t>
              </a:r>
            </a:p>
          </p:txBody>
        </p:sp>
        <p:cxnSp>
          <p:nvCxnSpPr>
            <p:cNvPr id="557" name="Shape 557"/>
            <p:cNvCxnSpPr/>
            <p:nvPr/>
          </p:nvCxnSpPr>
          <p:spPr>
            <a:xfrm>
              <a:off x="1445162" y="2002300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triangle" w="lg" len="lg"/>
              <a:tailEnd type="none" w="med" len="med"/>
            </a:ln>
          </p:spPr>
        </p:cxnSp>
      </p:grpSp>
      <p:grpSp>
        <p:nvGrpSpPr>
          <p:cNvPr id="558" name="Shape 558"/>
          <p:cNvGrpSpPr/>
          <p:nvPr/>
        </p:nvGrpSpPr>
        <p:grpSpPr>
          <a:xfrm>
            <a:off x="3754760" y="2002300"/>
            <a:ext cx="1343899" cy="276998"/>
            <a:chOff x="3875262" y="2002300"/>
            <a:chExt cx="1343899" cy="276998"/>
          </a:xfrm>
        </p:grpSpPr>
        <p:sp>
          <p:nvSpPr>
            <p:cNvPr id="559" name="Shape 559"/>
            <p:cNvSpPr txBox="1"/>
            <p:nvPr/>
          </p:nvSpPr>
          <p:spPr>
            <a:xfrm>
              <a:off x="4087196" y="2002300"/>
              <a:ext cx="70685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Notify</a:t>
              </a:r>
            </a:p>
          </p:txBody>
        </p:sp>
        <p:cxnSp>
          <p:nvCxnSpPr>
            <p:cNvPr id="560" name="Shape 560"/>
            <p:cNvCxnSpPr/>
            <p:nvPr/>
          </p:nvCxnSpPr>
          <p:spPr>
            <a:xfrm>
              <a:off x="3875262" y="2002300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triangle" w="lg" len="lg"/>
              <a:tailEnd type="none" w="med" len="med"/>
            </a:ln>
          </p:spPr>
        </p:cxnSp>
      </p:grpSp>
      <p:sp>
        <p:nvSpPr>
          <p:cNvPr id="561" name="Shape 561"/>
          <p:cNvSpPr/>
          <p:nvPr/>
        </p:nvSpPr>
        <p:spPr>
          <a:xfrm rot="-722532">
            <a:off x="1249241" y="1362925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8B81D2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/>
          <p:nvPr/>
        </p:nvSpPr>
        <p:spPr>
          <a:xfrm rot="-722532">
            <a:off x="1294395" y="1310016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8B81D2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Shape 563"/>
          <p:cNvGrpSpPr/>
          <p:nvPr/>
        </p:nvGrpSpPr>
        <p:grpSpPr>
          <a:xfrm>
            <a:off x="1307396" y="1358648"/>
            <a:ext cx="2337397" cy="859380"/>
            <a:chOff x="1307396" y="1358648"/>
            <a:chExt cx="2337397" cy="859380"/>
          </a:xfrm>
        </p:grpSpPr>
        <p:sp>
          <p:nvSpPr>
            <p:cNvPr id="564" name="Shape 564"/>
            <p:cNvSpPr txBox="1"/>
            <p:nvPr/>
          </p:nvSpPr>
          <p:spPr>
            <a:xfrm>
              <a:off x="1577791" y="1358648"/>
              <a:ext cx="100811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Save page(s)</a:t>
              </a:r>
            </a:p>
          </p:txBody>
        </p:sp>
        <p:cxnSp>
          <p:nvCxnSpPr>
            <p:cNvPr id="565" name="Shape 565"/>
            <p:cNvCxnSpPr/>
            <p:nvPr/>
          </p:nvCxnSpPr>
          <p:spPr>
            <a:xfrm>
              <a:off x="1307396" y="1856183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566" name="Shape 566"/>
            <p:cNvSpPr/>
            <p:nvPr/>
          </p:nvSpPr>
          <p:spPr>
            <a:xfrm>
              <a:off x="2629130" y="1494337"/>
              <a:ext cx="1015664" cy="723691"/>
            </a:xfrm>
            <a:prstGeom prst="rect">
              <a:avLst/>
            </a:prstGeom>
            <a:solidFill>
              <a:srgbClr val="733CA6"/>
            </a:solidFill>
            <a:ln w="2857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1625" tIns="40800" rIns="81625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Editor 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</a:p>
          </p:txBody>
        </p:sp>
      </p:grpSp>
      <p:grpSp>
        <p:nvGrpSpPr>
          <p:cNvPr id="567" name="Shape 567"/>
          <p:cNvGrpSpPr/>
          <p:nvPr/>
        </p:nvGrpSpPr>
        <p:grpSpPr>
          <a:xfrm>
            <a:off x="407713" y="2318478"/>
            <a:ext cx="4036849" cy="1780438"/>
            <a:chOff x="407713" y="2318478"/>
            <a:chExt cx="4036849" cy="1780438"/>
          </a:xfrm>
        </p:grpSpPr>
        <p:grpSp>
          <p:nvGrpSpPr>
            <p:cNvPr id="568" name="Shape 568"/>
            <p:cNvGrpSpPr/>
            <p:nvPr/>
          </p:nvGrpSpPr>
          <p:grpSpPr>
            <a:xfrm>
              <a:off x="2708239" y="2318478"/>
              <a:ext cx="1736324" cy="1680038"/>
              <a:chOff x="2708239" y="2318478"/>
              <a:chExt cx="1736324" cy="1680038"/>
            </a:xfrm>
          </p:grpSpPr>
          <p:sp>
            <p:nvSpPr>
              <p:cNvPr id="569" name="Shape 569"/>
              <p:cNvSpPr/>
              <p:nvPr/>
            </p:nvSpPr>
            <p:spPr>
              <a:xfrm>
                <a:off x="2708239" y="2998811"/>
                <a:ext cx="1736324" cy="999705"/>
              </a:xfrm>
              <a:prstGeom prst="rect">
                <a:avLst/>
              </a:prstGeom>
              <a:noFill/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0" name="Shape 570"/>
              <p:cNvCxnSpPr>
                <a:stCxn id="571" idx="0"/>
              </p:cNvCxnSpPr>
              <p:nvPr/>
            </p:nvCxnSpPr>
            <p:spPr>
              <a:xfrm rot="10800000">
                <a:off x="3161134" y="2318478"/>
                <a:ext cx="0" cy="591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pic>
            <p:nvPicPr>
              <p:cNvPr id="572" name="Shape 57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484983" y="2909478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1" name="Shape 57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708239" y="2909478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3" name="Shape 573"/>
              <p:cNvSpPr txBox="1"/>
              <p:nvPr/>
            </p:nvSpPr>
            <p:spPr>
              <a:xfrm>
                <a:off x="3062783" y="2325944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Save page</a:t>
                </a:r>
              </a:p>
            </p:txBody>
          </p:sp>
          <p:sp>
            <p:nvSpPr>
              <p:cNvPr id="574" name="Shape 574"/>
              <p:cNvSpPr txBox="1"/>
              <p:nvPr/>
            </p:nvSpPr>
            <p:spPr>
              <a:xfrm>
                <a:off x="2787264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Active Sites</a:t>
                </a:r>
              </a:p>
            </p:txBody>
          </p:sp>
          <p:sp>
            <p:nvSpPr>
              <p:cNvPr id="575" name="Shape 575"/>
              <p:cNvSpPr txBox="1"/>
              <p:nvPr/>
            </p:nvSpPr>
            <p:spPr>
              <a:xfrm>
                <a:off x="3543310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Archive</a:t>
                </a:r>
              </a:p>
            </p:txBody>
          </p:sp>
        </p:grpSp>
        <p:grpSp>
          <p:nvGrpSpPr>
            <p:cNvPr id="576" name="Shape 576"/>
            <p:cNvGrpSpPr/>
            <p:nvPr/>
          </p:nvGrpSpPr>
          <p:grpSpPr>
            <a:xfrm>
              <a:off x="407713" y="2901961"/>
              <a:ext cx="2455595" cy="1196955"/>
              <a:chOff x="407713" y="2901961"/>
              <a:chExt cx="2455595" cy="1196955"/>
            </a:xfrm>
          </p:grpSpPr>
          <p:sp>
            <p:nvSpPr>
              <p:cNvPr id="577" name="Shape 577"/>
              <p:cNvSpPr/>
              <p:nvPr/>
            </p:nvSpPr>
            <p:spPr>
              <a:xfrm>
                <a:off x="407713" y="2998811"/>
                <a:ext cx="1736324" cy="999705"/>
              </a:xfrm>
              <a:prstGeom prst="rect">
                <a:avLst/>
              </a:prstGeom>
              <a:noFill/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162D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Shape 578"/>
              <p:cNvSpPr txBox="1"/>
              <p:nvPr/>
            </p:nvSpPr>
            <p:spPr>
              <a:xfrm>
                <a:off x="1847935" y="3821919"/>
                <a:ext cx="1015374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DC Replication</a:t>
                </a:r>
              </a:p>
            </p:txBody>
          </p:sp>
          <p:cxnSp>
            <p:nvCxnSpPr>
              <p:cNvPr id="579" name="Shape 579"/>
              <p:cNvCxnSpPr/>
              <p:nvPr/>
            </p:nvCxnSpPr>
            <p:spPr>
              <a:xfrm>
                <a:off x="2144038" y="3714253"/>
                <a:ext cx="5245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pic>
            <p:nvPicPr>
              <p:cNvPr id="580" name="Shape 58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84458" y="2901961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1" name="Shape 58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7713" y="2901961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2" name="Shape 582"/>
              <p:cNvSpPr txBox="1"/>
              <p:nvPr/>
            </p:nvSpPr>
            <p:spPr>
              <a:xfrm>
                <a:off x="487068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Active Sites</a:t>
                </a:r>
              </a:p>
            </p:txBody>
          </p:sp>
          <p:sp>
            <p:nvSpPr>
              <p:cNvPr id="583" name="Shape 583"/>
              <p:cNvSpPr txBox="1"/>
              <p:nvPr/>
            </p:nvSpPr>
            <p:spPr>
              <a:xfrm>
                <a:off x="1243115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Archive</a:t>
                </a:r>
              </a:p>
            </p:txBody>
          </p:sp>
        </p:grpSp>
      </p:grpSp>
      <p:grpSp>
        <p:nvGrpSpPr>
          <p:cNvPr id="584" name="Shape 584"/>
          <p:cNvGrpSpPr/>
          <p:nvPr/>
        </p:nvGrpSpPr>
        <p:grpSpPr>
          <a:xfrm>
            <a:off x="3737496" y="1351595"/>
            <a:ext cx="2731593" cy="2160184"/>
            <a:chOff x="3737496" y="1351595"/>
            <a:chExt cx="2731593" cy="2160184"/>
          </a:xfrm>
        </p:grpSpPr>
        <p:grpSp>
          <p:nvGrpSpPr>
            <p:cNvPr id="585" name="Shape 585"/>
            <p:cNvGrpSpPr/>
            <p:nvPr/>
          </p:nvGrpSpPr>
          <p:grpSpPr>
            <a:xfrm>
              <a:off x="3737496" y="1351595"/>
              <a:ext cx="2731593" cy="1009175"/>
              <a:chOff x="3737496" y="1351595"/>
              <a:chExt cx="2731593" cy="1009175"/>
            </a:xfrm>
          </p:grpSpPr>
          <p:pic>
            <p:nvPicPr>
              <p:cNvPr id="586" name="Shape 58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030814" y="1351595"/>
                <a:ext cx="1438275" cy="10091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7" name="Shape 587"/>
              <p:cNvSpPr txBox="1"/>
              <p:nvPr/>
            </p:nvSpPr>
            <p:spPr>
              <a:xfrm>
                <a:off x="5081396" y="1746605"/>
                <a:ext cx="13187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WixMedia (Google)</a:t>
                </a:r>
              </a:p>
            </p:txBody>
          </p:sp>
          <p:grpSp>
            <p:nvGrpSpPr>
              <p:cNvPr id="588" name="Shape 588"/>
              <p:cNvGrpSpPr/>
              <p:nvPr/>
            </p:nvGrpSpPr>
            <p:grpSpPr>
              <a:xfrm>
                <a:off x="3737496" y="1574670"/>
                <a:ext cx="1343899" cy="281512"/>
                <a:chOff x="3857998" y="1574670"/>
                <a:chExt cx="1343899" cy="281512"/>
              </a:xfrm>
            </p:grpSpPr>
            <p:sp>
              <p:nvSpPr>
                <p:cNvPr id="589" name="Shape 589"/>
                <p:cNvSpPr txBox="1"/>
                <p:nvPr/>
              </p:nvSpPr>
              <p:spPr>
                <a:xfrm>
                  <a:off x="4001960" y="1574670"/>
                  <a:ext cx="706852" cy="276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Helvetica Neue"/>
                    <a:buNone/>
                  </a:pPr>
                  <a:r>
                    <a:rPr lang="en-US" sz="1200" b="0" i="0" u="none" strike="noStrike" cap="none">
                      <a:solidFill>
                        <a:srgbClr val="162D3D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Upload</a:t>
                  </a:r>
                </a:p>
              </p:txBody>
            </p:sp>
            <p:cxnSp>
              <p:nvCxnSpPr>
                <p:cNvPr id="590" name="Shape 590"/>
                <p:cNvCxnSpPr/>
                <p:nvPr/>
              </p:nvCxnSpPr>
              <p:spPr>
                <a:xfrm>
                  <a:off x="3857998" y="1856183"/>
                  <a:ext cx="13438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</p:grpSp>
        </p:grpSp>
        <p:grpSp>
          <p:nvGrpSpPr>
            <p:cNvPr id="591" name="Shape 591"/>
            <p:cNvGrpSpPr/>
            <p:nvPr/>
          </p:nvGrpSpPr>
          <p:grpSpPr>
            <a:xfrm>
              <a:off x="5297057" y="2284002"/>
              <a:ext cx="905791" cy="1227776"/>
              <a:chOff x="5297057" y="2284002"/>
              <a:chExt cx="905791" cy="1227776"/>
            </a:xfrm>
          </p:grpSpPr>
          <p:pic>
            <p:nvPicPr>
              <p:cNvPr id="592" name="Shape 59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97057" y="2422250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93" name="Shape 593"/>
              <p:cNvCxnSpPr/>
              <p:nvPr/>
            </p:nvCxnSpPr>
            <p:spPr>
              <a:xfrm rot="10800000" flipH="1">
                <a:off x="5755089" y="2284002"/>
                <a:ext cx="0" cy="2877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sp>
            <p:nvSpPr>
              <p:cNvPr id="594" name="Shape 594"/>
              <p:cNvSpPr txBox="1"/>
              <p:nvPr/>
            </p:nvSpPr>
            <p:spPr>
              <a:xfrm>
                <a:off x="5408775" y="3234781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GCS</a:t>
                </a:r>
              </a:p>
            </p:txBody>
          </p:sp>
        </p:grpSp>
      </p:grpSp>
      <p:grpSp>
        <p:nvGrpSpPr>
          <p:cNvPr id="595" name="Shape 595"/>
          <p:cNvGrpSpPr/>
          <p:nvPr/>
        </p:nvGrpSpPr>
        <p:grpSpPr>
          <a:xfrm>
            <a:off x="6400097" y="1351595"/>
            <a:ext cx="2342678" cy="2160184"/>
            <a:chOff x="6400097" y="1351595"/>
            <a:chExt cx="2342678" cy="2160184"/>
          </a:xfrm>
        </p:grpSpPr>
        <p:pic>
          <p:nvPicPr>
            <p:cNvPr id="596" name="Shape 5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04500" y="1351595"/>
              <a:ext cx="1438275" cy="10091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7" name="Shape 597"/>
            <p:cNvGrpSpPr/>
            <p:nvPr/>
          </p:nvGrpSpPr>
          <p:grpSpPr>
            <a:xfrm>
              <a:off x="6400097" y="1746605"/>
              <a:ext cx="2282888" cy="1765174"/>
              <a:chOff x="6400097" y="1746605"/>
              <a:chExt cx="2282888" cy="1765174"/>
            </a:xfrm>
          </p:grpSpPr>
          <p:cxnSp>
            <p:nvCxnSpPr>
              <p:cNvPr id="600" name="Shape 600"/>
              <p:cNvCxnSpPr>
                <a:stCxn id="587" idx="3"/>
                <a:endCxn id="601" idx="1"/>
              </p:cNvCxnSpPr>
              <p:nvPr/>
            </p:nvCxnSpPr>
            <p:spPr>
              <a:xfrm>
                <a:off x="6400097" y="1900493"/>
                <a:ext cx="96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dash"/>
                <a:round/>
                <a:headEnd type="none" w="med" len="med"/>
                <a:tailEnd type="triangle" w="lg" len="lg"/>
              </a:ln>
            </p:spPr>
          </p:cxnSp>
          <p:pic>
            <p:nvPicPr>
              <p:cNvPr id="603" name="Shape 60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70740" y="2422250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604" name="Shape 604"/>
              <p:cNvCxnSpPr/>
              <p:nvPr/>
            </p:nvCxnSpPr>
            <p:spPr>
              <a:xfrm rot="10800000" flipH="1">
                <a:off x="8023636" y="2284002"/>
                <a:ext cx="0" cy="2877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sp>
            <p:nvSpPr>
              <p:cNvPr id="601" name="Shape 601"/>
              <p:cNvSpPr txBox="1"/>
              <p:nvPr/>
            </p:nvSpPr>
            <p:spPr>
              <a:xfrm>
                <a:off x="7364285" y="1746605"/>
                <a:ext cx="13187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WixMedia (Amazon)</a:t>
                </a:r>
              </a:p>
            </p:txBody>
          </p:sp>
          <p:sp>
            <p:nvSpPr>
              <p:cNvPr id="606" name="Shape 606"/>
              <p:cNvSpPr txBox="1"/>
              <p:nvPr/>
            </p:nvSpPr>
            <p:spPr>
              <a:xfrm>
                <a:off x="7687395" y="3234781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S3</a:t>
                </a:r>
              </a:p>
            </p:txBody>
          </p:sp>
        </p:grpSp>
      </p:grpSp>
      <p:cxnSp>
        <p:nvCxnSpPr>
          <p:cNvPr id="607" name="Shape 607"/>
          <p:cNvCxnSpPr/>
          <p:nvPr/>
        </p:nvCxnSpPr>
        <p:spPr>
          <a:xfrm flipH="1">
            <a:off x="4067943" y="1170383"/>
            <a:ext cx="720080" cy="1545382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08" name="Shape 608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Self-Healing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95" y="1508046"/>
            <a:ext cx="846556" cy="7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Shape 614"/>
          <p:cNvSpPr txBox="1"/>
          <p:nvPr/>
        </p:nvSpPr>
        <p:spPr>
          <a:xfrm>
            <a:off x="455881" y="2268363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sp>
        <p:nvSpPr>
          <p:cNvPr id="615" name="Shape 615"/>
          <p:cNvSpPr/>
          <p:nvPr/>
        </p:nvSpPr>
        <p:spPr>
          <a:xfrm rot="-722532">
            <a:off x="1204088" y="1415833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D8D8D8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6" name="Shape 616"/>
          <p:cNvGrpSpPr/>
          <p:nvPr/>
        </p:nvGrpSpPr>
        <p:grpSpPr>
          <a:xfrm>
            <a:off x="1324660" y="2002300"/>
            <a:ext cx="1343899" cy="276998"/>
            <a:chOff x="1445162" y="2002300"/>
            <a:chExt cx="1343899" cy="276998"/>
          </a:xfrm>
        </p:grpSpPr>
        <p:sp>
          <p:nvSpPr>
            <p:cNvPr id="617" name="Shape 617"/>
            <p:cNvSpPr txBox="1"/>
            <p:nvPr/>
          </p:nvSpPr>
          <p:spPr>
            <a:xfrm>
              <a:off x="1848924" y="2002300"/>
              <a:ext cx="70685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200 OK</a:t>
              </a:r>
            </a:p>
          </p:txBody>
        </p:sp>
        <p:cxnSp>
          <p:nvCxnSpPr>
            <p:cNvPr id="618" name="Shape 618"/>
            <p:cNvCxnSpPr/>
            <p:nvPr/>
          </p:nvCxnSpPr>
          <p:spPr>
            <a:xfrm>
              <a:off x="1445162" y="2002300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triangle" w="lg" len="lg"/>
              <a:tailEnd type="none" w="med" len="med"/>
            </a:ln>
          </p:spPr>
        </p:cxnSp>
      </p:grpSp>
      <p:sp>
        <p:nvSpPr>
          <p:cNvPr id="619" name="Shape 619"/>
          <p:cNvSpPr/>
          <p:nvPr/>
        </p:nvSpPr>
        <p:spPr>
          <a:xfrm rot="-722532">
            <a:off x="1249241" y="1362925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D8D8D8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 rot="-722532">
            <a:off x="1294395" y="1310016"/>
            <a:ext cx="374276" cy="421059"/>
          </a:xfrm>
          <a:prstGeom prst="foldedCorner">
            <a:avLst>
              <a:gd name="adj" fmla="val 22231"/>
            </a:avLst>
          </a:prstGeom>
          <a:solidFill>
            <a:srgbClr val="D8D8D8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Shape 621"/>
          <p:cNvGrpSpPr/>
          <p:nvPr/>
        </p:nvGrpSpPr>
        <p:grpSpPr>
          <a:xfrm>
            <a:off x="1307396" y="1358648"/>
            <a:ext cx="2337397" cy="859380"/>
            <a:chOff x="1307396" y="1358648"/>
            <a:chExt cx="2337397" cy="859380"/>
          </a:xfrm>
        </p:grpSpPr>
        <p:sp>
          <p:nvSpPr>
            <p:cNvPr id="622" name="Shape 622"/>
            <p:cNvSpPr txBox="1"/>
            <p:nvPr/>
          </p:nvSpPr>
          <p:spPr>
            <a:xfrm>
              <a:off x="1577791" y="1358648"/>
              <a:ext cx="1008112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Save page(s)</a:t>
              </a:r>
            </a:p>
          </p:txBody>
        </p:sp>
        <p:cxnSp>
          <p:nvCxnSpPr>
            <p:cNvPr id="623" name="Shape 623"/>
            <p:cNvCxnSpPr/>
            <p:nvPr/>
          </p:nvCxnSpPr>
          <p:spPr>
            <a:xfrm>
              <a:off x="1307396" y="1856183"/>
              <a:ext cx="134389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624" name="Shape 624"/>
            <p:cNvSpPr/>
            <p:nvPr/>
          </p:nvSpPr>
          <p:spPr>
            <a:xfrm>
              <a:off x="2629130" y="1494337"/>
              <a:ext cx="1015664" cy="723691"/>
            </a:xfrm>
            <a:prstGeom prst="rect">
              <a:avLst/>
            </a:prstGeom>
            <a:solidFill>
              <a:srgbClr val="D8D8D8"/>
            </a:solidFill>
            <a:ln w="2857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1625" tIns="40800" rIns="81625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Editor </a:t>
              </a: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</a:p>
          </p:txBody>
        </p:sp>
      </p:grpSp>
      <p:grpSp>
        <p:nvGrpSpPr>
          <p:cNvPr id="625" name="Shape 625"/>
          <p:cNvGrpSpPr/>
          <p:nvPr/>
        </p:nvGrpSpPr>
        <p:grpSpPr>
          <a:xfrm>
            <a:off x="407713" y="2318478"/>
            <a:ext cx="4036849" cy="1780438"/>
            <a:chOff x="407713" y="2318478"/>
            <a:chExt cx="4036849" cy="1780438"/>
          </a:xfrm>
        </p:grpSpPr>
        <p:grpSp>
          <p:nvGrpSpPr>
            <p:cNvPr id="626" name="Shape 626"/>
            <p:cNvGrpSpPr/>
            <p:nvPr/>
          </p:nvGrpSpPr>
          <p:grpSpPr>
            <a:xfrm>
              <a:off x="2708239" y="2318478"/>
              <a:ext cx="1736324" cy="1680038"/>
              <a:chOff x="2708239" y="2318478"/>
              <a:chExt cx="1736324" cy="1680038"/>
            </a:xfrm>
          </p:grpSpPr>
          <p:sp>
            <p:nvSpPr>
              <p:cNvPr id="627" name="Shape 627"/>
              <p:cNvSpPr/>
              <p:nvPr/>
            </p:nvSpPr>
            <p:spPr>
              <a:xfrm>
                <a:off x="2708239" y="2998811"/>
                <a:ext cx="1736324" cy="999705"/>
              </a:xfrm>
              <a:prstGeom prst="rect">
                <a:avLst/>
              </a:prstGeom>
              <a:noFill/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28" name="Shape 628"/>
              <p:cNvCxnSpPr>
                <a:stCxn id="629" idx="0"/>
              </p:cNvCxnSpPr>
              <p:nvPr/>
            </p:nvCxnSpPr>
            <p:spPr>
              <a:xfrm rot="10800000">
                <a:off x="3161134" y="2318478"/>
                <a:ext cx="0" cy="591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pic>
            <p:nvPicPr>
              <p:cNvPr id="630" name="Shape 63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484983" y="2909478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9" name="Shape 62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708239" y="2909478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1" name="Shape 631"/>
              <p:cNvSpPr txBox="1"/>
              <p:nvPr/>
            </p:nvSpPr>
            <p:spPr>
              <a:xfrm>
                <a:off x="3062783" y="2325944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Save page</a:t>
                </a:r>
              </a:p>
            </p:txBody>
          </p:sp>
          <p:sp>
            <p:nvSpPr>
              <p:cNvPr id="632" name="Shape 632"/>
              <p:cNvSpPr txBox="1"/>
              <p:nvPr/>
            </p:nvSpPr>
            <p:spPr>
              <a:xfrm>
                <a:off x="2787264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Active Sites</a:t>
                </a:r>
              </a:p>
            </p:txBody>
          </p:sp>
          <p:sp>
            <p:nvSpPr>
              <p:cNvPr id="633" name="Shape 633"/>
              <p:cNvSpPr txBox="1"/>
              <p:nvPr/>
            </p:nvSpPr>
            <p:spPr>
              <a:xfrm>
                <a:off x="3543310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Archive</a:t>
                </a:r>
              </a:p>
            </p:txBody>
          </p:sp>
        </p:grpSp>
        <p:grpSp>
          <p:nvGrpSpPr>
            <p:cNvPr id="634" name="Shape 634"/>
            <p:cNvGrpSpPr/>
            <p:nvPr/>
          </p:nvGrpSpPr>
          <p:grpSpPr>
            <a:xfrm>
              <a:off x="407713" y="2901961"/>
              <a:ext cx="2455595" cy="1196955"/>
              <a:chOff x="407713" y="2901961"/>
              <a:chExt cx="2455595" cy="1196955"/>
            </a:xfrm>
          </p:grpSpPr>
          <p:sp>
            <p:nvSpPr>
              <p:cNvPr id="635" name="Shape 635"/>
              <p:cNvSpPr/>
              <p:nvPr/>
            </p:nvSpPr>
            <p:spPr>
              <a:xfrm>
                <a:off x="407713" y="2998811"/>
                <a:ext cx="1736324" cy="999705"/>
              </a:xfrm>
              <a:prstGeom prst="rect">
                <a:avLst/>
              </a:prstGeom>
              <a:noFill/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162D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Shape 636"/>
              <p:cNvSpPr txBox="1"/>
              <p:nvPr/>
            </p:nvSpPr>
            <p:spPr>
              <a:xfrm>
                <a:off x="1847935" y="3821919"/>
                <a:ext cx="1015374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DC Replication</a:t>
                </a:r>
              </a:p>
            </p:txBody>
          </p:sp>
          <p:cxnSp>
            <p:nvCxnSpPr>
              <p:cNvPr id="637" name="Shape 637"/>
              <p:cNvCxnSpPr/>
              <p:nvPr/>
            </p:nvCxnSpPr>
            <p:spPr>
              <a:xfrm>
                <a:off x="2144038" y="3714253"/>
                <a:ext cx="5245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triangle" w="lg" len="lg"/>
                <a:tailEnd type="none" w="med" len="med"/>
              </a:ln>
            </p:spPr>
          </p:cxnSp>
          <p:pic>
            <p:nvPicPr>
              <p:cNvPr id="638" name="Shape 63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84458" y="2901961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9" name="Shape 63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7713" y="2901961"/>
                <a:ext cx="905791" cy="861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0" name="Shape 640"/>
              <p:cNvSpPr txBox="1"/>
              <p:nvPr/>
            </p:nvSpPr>
            <p:spPr>
              <a:xfrm>
                <a:off x="487068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Active Sites</a:t>
                </a:r>
              </a:p>
            </p:txBody>
          </p:sp>
          <p:sp>
            <p:nvSpPr>
              <p:cNvPr id="641" name="Shape 641"/>
              <p:cNvSpPr txBox="1"/>
              <p:nvPr/>
            </p:nvSpPr>
            <p:spPr>
              <a:xfrm>
                <a:off x="1243115" y="3672026"/>
                <a:ext cx="789137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MySQL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9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Archive</a:t>
                </a:r>
              </a:p>
            </p:txBody>
          </p:sp>
        </p:grpSp>
      </p:grpSp>
      <p:sp>
        <p:nvSpPr>
          <p:cNvPr id="642" name="Shape 642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DB Transactions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5148064" y="1358648"/>
            <a:ext cx="3528300" cy="28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each page (JSON) as an atomic 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100000"/>
              <a:buFont typeface="Arial"/>
              <a:buAutoNum type="arabicPeriod"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ID is a content based hash (immutable/idempotent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100000"/>
              <a:buFont typeface="Arial"/>
              <a:buAutoNum type="arabicPeriod"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Finalize transaction by sending site header (list of pages)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800" b="1" dirty="0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</a:t>
            </a:r>
            <a:r>
              <a:rPr lang="en-US" sz="1800" b="1" i="0" u="none" strike="noStrike" cap="none" dirty="0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 generate orphaned pages, </a:t>
            </a:r>
            <a:br>
              <a:rPr lang="en-US" sz="1800" b="1" i="0" u="none" strike="noStrike" cap="none" dirty="0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</a:br>
            <a:r>
              <a:rPr lang="en-US" sz="1800" b="1" i="0" u="none" strike="noStrike" cap="none" dirty="0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not a problem in practice</a:t>
            </a:r>
          </a:p>
        </p:txBody>
      </p:sp>
      <p:sp>
        <p:nvSpPr>
          <p:cNvPr id="644" name="Shape 644"/>
          <p:cNvSpPr/>
          <p:nvPr/>
        </p:nvSpPr>
        <p:spPr>
          <a:xfrm>
            <a:off x="3707903" y="2389508"/>
            <a:ext cx="288032" cy="288032"/>
          </a:xfrm>
          <a:prstGeom prst="wedgeRoundRectCallout">
            <a:avLst>
              <a:gd name="adj1" fmla="val -77051"/>
              <a:gd name="adj2" fmla="val -13559"/>
              <a:gd name="adj3" fmla="val 16667"/>
            </a:avLst>
          </a:prstGeom>
          <a:solidFill>
            <a:srgbClr val="733C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45" name="Shape 645"/>
          <p:cNvSpPr/>
          <p:nvPr/>
        </p:nvSpPr>
        <p:spPr>
          <a:xfrm>
            <a:off x="2507281" y="2854796"/>
            <a:ext cx="288032" cy="288032"/>
          </a:xfrm>
          <a:prstGeom prst="wedgeRoundRectCallout">
            <a:avLst>
              <a:gd name="adj1" fmla="val 71761"/>
              <a:gd name="adj2" fmla="val 26124"/>
              <a:gd name="adj3" fmla="val 16667"/>
            </a:avLst>
          </a:prstGeom>
          <a:solidFill>
            <a:srgbClr val="733C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46" name="Shape 646"/>
          <p:cNvSpPr/>
          <p:nvPr/>
        </p:nvSpPr>
        <p:spPr>
          <a:xfrm>
            <a:off x="1436379" y="2101475"/>
            <a:ext cx="288032" cy="288032"/>
          </a:xfrm>
          <a:prstGeom prst="wedgeRoundRectCallout">
            <a:avLst>
              <a:gd name="adj1" fmla="val -4298"/>
              <a:gd name="adj2" fmla="val -79698"/>
              <a:gd name="adj3" fmla="val 16667"/>
            </a:avLst>
          </a:prstGeom>
          <a:solidFill>
            <a:srgbClr val="733C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Shape 651"/>
          <p:cNvGrpSpPr/>
          <p:nvPr/>
        </p:nvGrpSpPr>
        <p:grpSpPr>
          <a:xfrm>
            <a:off x="1836811" y="1839433"/>
            <a:ext cx="5470375" cy="1721596"/>
            <a:chOff x="685800" y="2124074"/>
            <a:chExt cx="8397532" cy="2642808"/>
          </a:xfrm>
        </p:grpSpPr>
        <p:sp>
          <p:nvSpPr>
            <p:cNvPr id="652" name="Shape 652"/>
            <p:cNvSpPr/>
            <p:nvPr/>
          </p:nvSpPr>
          <p:spPr>
            <a:xfrm>
              <a:off x="687043" y="2124074"/>
              <a:ext cx="8396287" cy="1195012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Networking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685800" y="3532526"/>
              <a:ext cx="2673355" cy="1234355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Editor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654" name="Shape 654"/>
            <p:cNvSpPr/>
            <p:nvPr/>
          </p:nvSpPr>
          <p:spPr>
            <a:xfrm>
              <a:off x="6440132" y="3532526"/>
              <a:ext cx="2643200" cy="123435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Media</a:t>
              </a:r>
              <a:br>
                <a:rPr lang="en-US" sz="2000" b="0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</a:b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655" name="Shape 655"/>
            <p:cNvSpPr/>
            <p:nvPr/>
          </p:nvSpPr>
          <p:spPr>
            <a:xfrm>
              <a:off x="3578042" y="3532526"/>
              <a:ext cx="2643200" cy="1234355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Public </a:t>
              </a:r>
              <a:br>
                <a:rPr lang="en-US" sz="2000" b="0" i="0" u="none" strike="noStrike" cap="none">
                  <a:solidFill>
                    <a:srgbClr val="BFBFBF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</a:b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</p:grpSp>
      <p:pic>
        <p:nvPicPr>
          <p:cNvPr id="656" name="Shape 6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026" y="3435846"/>
            <a:ext cx="1035383" cy="103538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/>
          <p:nvPr/>
        </p:nvSpPr>
        <p:spPr>
          <a:xfrm>
            <a:off x="6588224" y="3607132"/>
            <a:ext cx="1578951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 Focus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 Media Platform </a:t>
            </a:r>
            <a:b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(WixMP)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07504" y="987574"/>
            <a:ext cx="4320480" cy="4155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Eventual-consistent distributed file system 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(5PB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media files)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Dynamic media processing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 datacenter aware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Runs on commodity servers &amp; cloud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64" name="Shape 664"/>
          <p:cNvGrpSpPr/>
          <p:nvPr/>
        </p:nvGrpSpPr>
        <p:grpSpPr>
          <a:xfrm>
            <a:off x="4946544" y="411508"/>
            <a:ext cx="4197456" cy="3527700"/>
            <a:chOff x="4978075" y="1615750"/>
            <a:chExt cx="3942007" cy="3527700"/>
          </a:xfrm>
        </p:grpSpPr>
        <p:sp>
          <p:nvSpPr>
            <p:cNvPr id="665" name="Shape 665"/>
            <p:cNvSpPr txBox="1"/>
            <p:nvPr/>
          </p:nvSpPr>
          <p:spPr>
            <a:xfrm>
              <a:off x="4978075" y="1615750"/>
              <a:ext cx="3842400" cy="3527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80000"/>
                <a:buFont typeface="Noto Sans Symbols"/>
                <a:buChar char="▪"/>
              </a:pPr>
              <a:r>
                <a:rPr lang="en-US" sz="16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CDN </a:t>
              </a:r>
              <a:r>
                <a:rPr lang="en-US" sz="1600" b="0" i="0" u="none" strike="noStrike" cap="none" dirty="0" smtClean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cache (immutable files)</a:t>
              </a:r>
              <a:r>
                <a:rPr lang="en-US" sz="16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/>
              </a:r>
              <a:br>
                <a:rPr lang="en-US" sz="16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endPara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80000"/>
                <a:buFont typeface="Noto Sans Symbols"/>
                <a:buChar char="▪"/>
              </a:pPr>
              <a:r>
                <a:rPr lang="en-US" sz="16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Automatic fallback across DCs</a:t>
              </a:r>
            </a:p>
          </p:txBody>
        </p:sp>
        <p:sp>
          <p:nvSpPr>
            <p:cNvPr id="666" name="Shape 666"/>
            <p:cNvSpPr txBox="1"/>
            <p:nvPr/>
          </p:nvSpPr>
          <p:spPr>
            <a:xfrm>
              <a:off x="4978082" y="1885995"/>
              <a:ext cx="3942000" cy="9906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Kaushan Script"/>
                <a:buNone/>
              </a:pPr>
              <a:r>
                <a:rPr lang="en-US" sz="2400" b="1" i="0" u="none" strike="noStrike" cap="none" dirty="0">
                  <a:solidFill>
                    <a:srgbClr val="733CA6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Critical Path - </a:t>
              </a:r>
              <a:br>
                <a:rPr lang="en-US" sz="2400" b="1" i="0" u="none" strike="noStrike" cap="none" dirty="0">
                  <a:solidFill>
                    <a:srgbClr val="733CA6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</a:br>
              <a:r>
                <a:rPr lang="en-US" sz="2400" b="1" i="0" u="none" strike="noStrike" cap="none" dirty="0">
                  <a:solidFill>
                    <a:srgbClr val="733CA6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Serve </a:t>
              </a:r>
              <a:r>
                <a:rPr lang="en-US" sz="2400" b="1" i="0" u="none" strike="noStrike" cap="none" dirty="0" smtClean="0">
                  <a:solidFill>
                    <a:srgbClr val="733CA6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Fast / High Availability</a:t>
              </a:r>
              <a:endParaRPr lang="en-US" sz="2400" b="1" i="0" u="none" strike="noStrike" cap="none" dirty="0">
                <a:solidFill>
                  <a:srgbClr val="733CA6"/>
                </a:solidFill>
                <a:latin typeface="Kaushan Script"/>
                <a:ea typeface="Kaushan Script"/>
                <a:cs typeface="Kaushan Script"/>
                <a:sym typeface="Kaushan Scrip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 dirty="0" err="1" smtClean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</a:t>
            </a:r>
            <a:r>
              <a:rPr lang="en-US" sz="2400" b="1" i="0" u="none" strike="noStrike" cap="none" dirty="0" smtClean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i="0" u="none" strike="noStrike" cap="none" dirty="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Media Manager</a:t>
            </a:r>
          </a:p>
        </p:txBody>
      </p:sp>
      <p:grpSp>
        <p:nvGrpSpPr>
          <p:cNvPr id="672" name="Shape 672"/>
          <p:cNvGrpSpPr/>
          <p:nvPr/>
        </p:nvGrpSpPr>
        <p:grpSpPr>
          <a:xfrm>
            <a:off x="6064722" y="3155443"/>
            <a:ext cx="2207569" cy="1548956"/>
            <a:chOff x="6518582" y="3917682"/>
            <a:chExt cx="3001562" cy="2106068"/>
          </a:xfrm>
        </p:grpSpPr>
        <p:pic>
          <p:nvPicPr>
            <p:cNvPr id="673" name="Shape 6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18582" y="3917682"/>
              <a:ext cx="3001562" cy="21060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4" name="Shape 674"/>
            <p:cNvGrpSpPr/>
            <p:nvPr/>
          </p:nvGrpSpPr>
          <p:grpSpPr>
            <a:xfrm>
              <a:off x="7842578" y="5176955"/>
              <a:ext cx="190500" cy="213360"/>
              <a:chOff x="495300" y="3710939"/>
              <a:chExt cx="190500" cy="213360"/>
            </a:xfrm>
          </p:grpSpPr>
          <p:sp>
            <p:nvSpPr>
              <p:cNvPr id="675" name="Shape 675"/>
              <p:cNvSpPr/>
              <p:nvPr/>
            </p:nvSpPr>
            <p:spPr>
              <a:xfrm>
                <a:off x="495300" y="3848100"/>
                <a:ext cx="190500" cy="76200"/>
              </a:xfrm>
              <a:prstGeom prst="flowChartMagneticDisk">
                <a:avLst/>
              </a:prstGeom>
              <a:solidFill>
                <a:schemeClr val="lt1"/>
              </a:solidFill>
              <a:ln w="9525" cap="flat" cmpd="sng">
                <a:solidFill>
                  <a:srgbClr val="942E2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Shape 676"/>
              <p:cNvSpPr/>
              <p:nvPr/>
            </p:nvSpPr>
            <p:spPr>
              <a:xfrm>
                <a:off x="495300" y="3779519"/>
                <a:ext cx="190500" cy="76200"/>
              </a:xfrm>
              <a:prstGeom prst="flowChartMagneticDisk">
                <a:avLst/>
              </a:prstGeom>
              <a:solidFill>
                <a:schemeClr val="lt1"/>
              </a:solidFill>
              <a:ln w="9525" cap="flat" cmpd="sng">
                <a:solidFill>
                  <a:srgbClr val="942E2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Shape 677"/>
              <p:cNvSpPr/>
              <p:nvPr/>
            </p:nvSpPr>
            <p:spPr>
              <a:xfrm>
                <a:off x="495300" y="3710939"/>
                <a:ext cx="190500" cy="76200"/>
              </a:xfrm>
              <a:prstGeom prst="flowChartMagneticDisk">
                <a:avLst/>
              </a:prstGeom>
              <a:solidFill>
                <a:schemeClr val="lt1"/>
              </a:solidFill>
              <a:ln w="9525" cap="flat" cmpd="sng">
                <a:solidFill>
                  <a:srgbClr val="942E2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Shape 678"/>
            <p:cNvGrpSpPr/>
            <p:nvPr/>
          </p:nvGrpSpPr>
          <p:grpSpPr>
            <a:xfrm>
              <a:off x="7785347" y="5318874"/>
              <a:ext cx="400132" cy="228359"/>
              <a:chOff x="7359396" y="6006094"/>
              <a:chExt cx="400132" cy="228359"/>
            </a:xfrm>
          </p:grpSpPr>
          <p:grpSp>
            <p:nvGrpSpPr>
              <p:cNvPr id="679" name="Shape 679"/>
              <p:cNvGrpSpPr/>
              <p:nvPr/>
            </p:nvGrpSpPr>
            <p:grpSpPr>
              <a:xfrm>
                <a:off x="7569028" y="6016575"/>
                <a:ext cx="190500" cy="213360"/>
                <a:chOff x="495300" y="3710939"/>
                <a:chExt cx="190500" cy="213360"/>
              </a:xfrm>
            </p:grpSpPr>
            <p:sp>
              <p:nvSpPr>
                <p:cNvPr id="680" name="Shape 680"/>
                <p:cNvSpPr/>
                <p:nvPr/>
              </p:nvSpPr>
              <p:spPr>
                <a:xfrm>
                  <a:off x="495300" y="3848100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942E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Shape 681"/>
                <p:cNvSpPr/>
                <p:nvPr/>
              </p:nvSpPr>
              <p:spPr>
                <a:xfrm>
                  <a:off x="495300" y="3779519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942E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Shape 682"/>
                <p:cNvSpPr/>
                <p:nvPr/>
              </p:nvSpPr>
              <p:spPr>
                <a:xfrm>
                  <a:off x="495300" y="3710939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942E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3" name="Shape 683"/>
              <p:cNvSpPr/>
              <p:nvPr/>
            </p:nvSpPr>
            <p:spPr>
              <a:xfrm>
                <a:off x="7359396" y="6006094"/>
                <a:ext cx="184404" cy="228359"/>
              </a:xfrm>
              <a:prstGeom prst="can">
                <a:avLst>
                  <a:gd name="adj" fmla="val 25000"/>
                </a:avLst>
              </a:prstGeom>
              <a:solidFill>
                <a:schemeClr val="lt1"/>
              </a:solidFill>
              <a:ln w="9525" cap="flat" cmpd="sng">
                <a:solidFill>
                  <a:srgbClr val="87A9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</a:p>
            </p:txBody>
          </p:sp>
        </p:grpSp>
        <p:grpSp>
          <p:nvGrpSpPr>
            <p:cNvPr id="684" name="Shape 684"/>
            <p:cNvGrpSpPr/>
            <p:nvPr/>
          </p:nvGrpSpPr>
          <p:grpSpPr>
            <a:xfrm>
              <a:off x="7664950" y="4875378"/>
              <a:ext cx="838199" cy="856914"/>
              <a:chOff x="7086600" y="5410198"/>
              <a:chExt cx="838199" cy="856914"/>
            </a:xfrm>
          </p:grpSpPr>
          <p:sp>
            <p:nvSpPr>
              <p:cNvPr id="685" name="Shape 685"/>
              <p:cNvSpPr/>
              <p:nvPr/>
            </p:nvSpPr>
            <p:spPr>
              <a:xfrm>
                <a:off x="7086600" y="5410198"/>
                <a:ext cx="838199" cy="856914"/>
              </a:xfrm>
              <a:prstGeom prst="cube">
                <a:avLst>
                  <a:gd name="adj" fmla="val 11349"/>
                </a:avLst>
              </a:prstGeom>
              <a:solidFill>
                <a:schemeClr val="lt1"/>
              </a:solidFill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900" b="0" i="0" u="none" strike="noStrike" cap="none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WixMP</a:t>
                </a:r>
                <a:endParaRPr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dirty="0">
                  <a:solidFill>
                    <a:srgbClr val="1AA4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686" name="Shape 686"/>
              <p:cNvGrpSpPr/>
              <p:nvPr/>
            </p:nvGrpSpPr>
            <p:grpSpPr>
              <a:xfrm>
                <a:off x="7569028" y="6016575"/>
                <a:ext cx="190500" cy="213360"/>
                <a:chOff x="495300" y="3710939"/>
                <a:chExt cx="190500" cy="213360"/>
              </a:xfrm>
            </p:grpSpPr>
            <p:sp>
              <p:nvSpPr>
                <p:cNvPr id="687" name="Shape 687"/>
                <p:cNvSpPr/>
                <p:nvPr/>
              </p:nvSpPr>
              <p:spPr>
                <a:xfrm>
                  <a:off x="495300" y="3848100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Shape 688"/>
                <p:cNvSpPr/>
                <p:nvPr/>
              </p:nvSpPr>
              <p:spPr>
                <a:xfrm>
                  <a:off x="495300" y="3779519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Shape 689"/>
                <p:cNvSpPr/>
                <p:nvPr/>
              </p:nvSpPr>
              <p:spPr>
                <a:xfrm>
                  <a:off x="495300" y="3710939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90" name="Shape 690"/>
            <p:cNvSpPr txBox="1"/>
            <p:nvPr/>
          </p:nvSpPr>
          <p:spPr>
            <a:xfrm>
              <a:off x="7482999" y="4197257"/>
              <a:ext cx="11922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Google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Cloud</a:t>
              </a:r>
            </a:p>
          </p:txBody>
        </p:sp>
      </p:grpSp>
      <p:sp>
        <p:nvSpPr>
          <p:cNvPr id="691" name="Shape 691"/>
          <p:cNvSpPr txBox="1"/>
          <p:nvPr/>
        </p:nvSpPr>
        <p:spPr>
          <a:xfrm>
            <a:off x="1979448" y="3730392"/>
            <a:ext cx="145065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image.jpg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5928800" y="2722535"/>
            <a:ext cx="85484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Font typeface="Helvetica Neue"/>
              <a:buNone/>
            </a:pPr>
            <a:r>
              <a:rPr lang="en-US" sz="14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fallback</a:t>
            </a:r>
            <a:endParaRPr lang="en-US" sz="140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94" name="Shape 694"/>
          <p:cNvCxnSpPr/>
          <p:nvPr/>
        </p:nvCxnSpPr>
        <p:spPr>
          <a:xfrm>
            <a:off x="2040558" y="4076369"/>
            <a:ext cx="1040237" cy="0"/>
          </a:xfrm>
          <a:prstGeom prst="straightConnector1">
            <a:avLst/>
          </a:prstGeom>
          <a:noFill/>
          <a:ln w="9525" cap="flat" cmpd="sng">
            <a:solidFill>
              <a:srgbClr val="162D3D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95" name="Shape 695"/>
          <p:cNvCxnSpPr/>
          <p:nvPr/>
        </p:nvCxnSpPr>
        <p:spPr>
          <a:xfrm flipH="1" flipV="1">
            <a:off x="5857050" y="2424039"/>
            <a:ext cx="463807" cy="1323681"/>
          </a:xfrm>
          <a:prstGeom prst="straightConnector1">
            <a:avLst/>
          </a:prstGeom>
          <a:noFill/>
          <a:ln w="9525" cap="flat" cmpd="sng">
            <a:solidFill>
              <a:srgbClr val="162D3D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696" name="Shape 696"/>
          <p:cNvSpPr txBox="1"/>
          <p:nvPr/>
        </p:nvSpPr>
        <p:spPr>
          <a:xfrm>
            <a:off x="5017824" y="3543187"/>
            <a:ext cx="12849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not in </a:t>
            </a:r>
            <a:b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CDN</a:t>
            </a:r>
          </a:p>
        </p:txBody>
      </p:sp>
      <p:grpSp>
        <p:nvGrpSpPr>
          <p:cNvPr id="697" name="Shape 697"/>
          <p:cNvGrpSpPr/>
          <p:nvPr/>
        </p:nvGrpSpPr>
        <p:grpSpPr>
          <a:xfrm>
            <a:off x="4788825" y="1025526"/>
            <a:ext cx="2207569" cy="1548956"/>
            <a:chOff x="3012582" y="1218637"/>
            <a:chExt cx="3001562" cy="2106068"/>
          </a:xfrm>
        </p:grpSpPr>
        <p:pic>
          <p:nvPicPr>
            <p:cNvPr id="698" name="Shape 6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12582" y="1218637"/>
              <a:ext cx="3001562" cy="21060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9" name="Shape 699"/>
            <p:cNvGrpSpPr/>
            <p:nvPr/>
          </p:nvGrpSpPr>
          <p:grpSpPr>
            <a:xfrm>
              <a:off x="4045915" y="2194658"/>
              <a:ext cx="838199" cy="856914"/>
              <a:chOff x="4415471" y="7853309"/>
              <a:chExt cx="838199" cy="856914"/>
            </a:xfrm>
          </p:grpSpPr>
          <p:sp>
            <p:nvSpPr>
              <p:cNvPr id="700" name="Shape 700"/>
              <p:cNvSpPr/>
              <p:nvPr/>
            </p:nvSpPr>
            <p:spPr>
              <a:xfrm>
                <a:off x="4415471" y="7853309"/>
                <a:ext cx="838199" cy="856914"/>
              </a:xfrm>
              <a:prstGeom prst="cube">
                <a:avLst>
                  <a:gd name="adj" fmla="val 11349"/>
                </a:avLst>
              </a:prstGeom>
              <a:solidFill>
                <a:schemeClr val="lt1"/>
              </a:solidFill>
              <a:ln w="12700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800" b="0" i="0" u="none" strike="noStrike" cap="none" dirty="0" err="1" smtClean="0">
                    <a:solidFill>
                      <a:schemeClr val="tx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WixMP</a:t>
                </a:r>
                <a:endParaRPr sz="800" b="0" i="0" u="none" strike="noStrike" cap="none" dirty="0"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600" b="0" i="0" u="none" strike="noStrike" cap="none" dirty="0">
                  <a:solidFill>
                    <a:srgbClr val="FCB81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701" name="Shape 701"/>
              <p:cNvGrpSpPr/>
              <p:nvPr/>
            </p:nvGrpSpPr>
            <p:grpSpPr>
              <a:xfrm>
                <a:off x="4897899" y="8459685"/>
                <a:ext cx="190500" cy="213360"/>
                <a:chOff x="-2175828" y="6154050"/>
                <a:chExt cx="190500" cy="213360"/>
              </a:xfrm>
            </p:grpSpPr>
            <p:sp>
              <p:nvSpPr>
                <p:cNvPr id="702" name="Shape 702"/>
                <p:cNvSpPr/>
                <p:nvPr/>
              </p:nvSpPr>
              <p:spPr>
                <a:xfrm>
                  <a:off x="-2175828" y="6291210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600" b="0" i="0" u="none" strike="noStrike" cap="none">
                    <a:solidFill>
                      <a:srgbClr val="FCB81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703" name="Shape 703"/>
                <p:cNvSpPr/>
                <p:nvPr/>
              </p:nvSpPr>
              <p:spPr>
                <a:xfrm>
                  <a:off x="-2175828" y="6222630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600" b="0" i="0" u="none" strike="noStrike" cap="none">
                    <a:solidFill>
                      <a:srgbClr val="FCB81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704" name="Shape 704"/>
                <p:cNvSpPr/>
                <p:nvPr/>
              </p:nvSpPr>
              <p:spPr>
                <a:xfrm>
                  <a:off x="-2175828" y="6154050"/>
                  <a:ext cx="190500" cy="76200"/>
                </a:xfrm>
                <a:prstGeom prst="flowChartMagneticDisk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162D3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600" b="0" i="0" u="none" strike="noStrike" cap="none">
                    <a:solidFill>
                      <a:srgbClr val="FCB81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705" name="Shape 705"/>
            <p:cNvSpPr txBox="1"/>
            <p:nvPr/>
          </p:nvSpPr>
          <p:spPr>
            <a:xfrm>
              <a:off x="3806173" y="1523719"/>
              <a:ext cx="1182130" cy="4184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Amazon</a:t>
              </a:r>
            </a:p>
          </p:txBody>
        </p:sp>
      </p:grpSp>
      <p:pic>
        <p:nvPicPr>
          <p:cNvPr id="706" name="Shape 7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491" y="3154733"/>
            <a:ext cx="2207699" cy="15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Shape 732"/>
          <p:cNvSpPr txBox="1"/>
          <p:nvPr/>
        </p:nvSpPr>
        <p:spPr>
          <a:xfrm>
            <a:off x="3848372" y="3856875"/>
            <a:ext cx="6696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CDN</a:t>
            </a:r>
          </a:p>
        </p:txBody>
      </p:sp>
      <p:cxnSp>
        <p:nvCxnSpPr>
          <p:cNvPr id="733" name="Shape 733"/>
          <p:cNvCxnSpPr/>
          <p:nvPr/>
        </p:nvCxnSpPr>
        <p:spPr>
          <a:xfrm>
            <a:off x="5252719" y="4081605"/>
            <a:ext cx="876900" cy="0"/>
          </a:xfrm>
          <a:prstGeom prst="straightConnector1">
            <a:avLst/>
          </a:prstGeom>
          <a:noFill/>
          <a:ln w="9525" cap="flat" cmpd="sng">
            <a:solidFill>
              <a:srgbClr val="162D3D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734" name="Shape 7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012" y="3757955"/>
            <a:ext cx="846556" cy="703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hape 59"/>
          <p:cNvCxnSpPr/>
          <p:nvPr/>
        </p:nvCxnSpPr>
        <p:spPr>
          <a:xfrm>
            <a:off x="153250" y="4337325"/>
            <a:ext cx="88412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Shape 60"/>
          <p:cNvSpPr/>
          <p:nvPr/>
        </p:nvSpPr>
        <p:spPr>
          <a:xfrm>
            <a:off x="574960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300123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025285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475612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4200775" y="4300710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925937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376264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101427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551750" y="4300710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8115250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2017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939764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2014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664927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2015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214601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2013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489437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2012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764275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2011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313949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2009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863623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2007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38459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2006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256133" y="3326415"/>
            <a:ext cx="848391" cy="976233"/>
            <a:chOff x="140463" y="3130047"/>
            <a:chExt cx="1004313" cy="1170676"/>
          </a:xfrm>
        </p:grpSpPr>
        <p:cxnSp>
          <p:nvCxnSpPr>
            <p:cNvPr id="79" name="Shape 79"/>
            <p:cNvCxnSpPr/>
            <p:nvPr/>
          </p:nvCxnSpPr>
          <p:spPr>
            <a:xfrm rot="10800000">
              <a:off x="561210" y="3754536"/>
              <a:ext cx="0" cy="546186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" name="Shape 80"/>
            <p:cNvSpPr txBox="1"/>
            <p:nvPr/>
          </p:nvSpPr>
          <p:spPr>
            <a:xfrm>
              <a:off x="140463" y="3130047"/>
              <a:ext cx="1004313" cy="622188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Wix is Founded</a:t>
              </a:r>
            </a:p>
          </p:txBody>
        </p:sp>
      </p:grpSp>
      <p:sp>
        <p:nvSpPr>
          <p:cNvPr id="81" name="Shape 81"/>
          <p:cNvSpPr txBox="1"/>
          <p:nvPr/>
        </p:nvSpPr>
        <p:spPr>
          <a:xfrm>
            <a:off x="1588786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2008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039111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</a:t>
            </a:r>
          </a:p>
        </p:txBody>
      </p:sp>
      <p:sp>
        <p:nvSpPr>
          <p:cNvPr id="83" name="Shape 83"/>
          <p:cNvSpPr/>
          <p:nvPr/>
        </p:nvSpPr>
        <p:spPr>
          <a:xfrm>
            <a:off x="2750449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5651101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7390089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</a:t>
            </a:r>
          </a:p>
        </p:txBody>
      </p:sp>
      <p:sp>
        <p:nvSpPr>
          <p:cNvPr id="86" name="Shape 86"/>
          <p:cNvSpPr/>
          <p:nvPr/>
        </p:nvSpPr>
        <p:spPr>
          <a:xfrm>
            <a:off x="7826589" y="4300710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Shape 87"/>
          <p:cNvCxnSpPr/>
          <p:nvPr/>
        </p:nvCxnSpPr>
        <p:spPr>
          <a:xfrm rot="10800000">
            <a:off x="1336723" y="3253988"/>
            <a:ext cx="0" cy="1046737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Shape 88"/>
          <p:cNvSpPr txBox="1"/>
          <p:nvPr/>
        </p:nvSpPr>
        <p:spPr>
          <a:xfrm>
            <a:off x="912526" y="2735141"/>
            <a:ext cx="848391" cy="518846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1st Funding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1632007" y="3326410"/>
            <a:ext cx="848391" cy="974313"/>
            <a:chOff x="187432" y="3132349"/>
            <a:chExt cx="1004313" cy="1168374"/>
          </a:xfrm>
        </p:grpSpPr>
        <p:cxnSp>
          <p:nvCxnSpPr>
            <p:cNvPr id="90" name="Shape 90"/>
            <p:cNvCxnSpPr/>
            <p:nvPr/>
          </p:nvCxnSpPr>
          <p:spPr>
            <a:xfrm rot="10800000">
              <a:off x="689589" y="3754536"/>
              <a:ext cx="0" cy="546186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" name="Shape 91"/>
            <p:cNvSpPr txBox="1"/>
            <p:nvPr/>
          </p:nvSpPr>
          <p:spPr>
            <a:xfrm>
              <a:off x="187432" y="3132349"/>
              <a:ext cx="1004313" cy="622188"/>
            </a:xfrm>
            <a:prstGeom prst="rect">
              <a:avLst/>
            </a:prstGeom>
            <a:solidFill>
              <a:srgbClr val="162D3D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Open Beta</a:t>
              </a:r>
            </a:p>
          </p:txBody>
        </p:sp>
      </p:grpSp>
      <p:cxnSp>
        <p:nvCxnSpPr>
          <p:cNvPr id="92" name="Shape 92"/>
          <p:cNvCxnSpPr>
            <a:stCxn id="83" idx="0"/>
          </p:cNvCxnSpPr>
          <p:nvPr/>
        </p:nvCxnSpPr>
        <p:spPr>
          <a:xfrm rot="10800000">
            <a:off x="2787048" y="3254025"/>
            <a:ext cx="0" cy="10467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>
            <a:off x="2406167" y="2735141"/>
            <a:ext cx="761762" cy="518846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1M </a:t>
            </a:r>
            <a:b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</a:p>
        </p:txBody>
      </p:sp>
      <p:cxnSp>
        <p:nvCxnSpPr>
          <p:cNvPr id="94" name="Shape 94"/>
          <p:cNvCxnSpPr/>
          <p:nvPr/>
        </p:nvCxnSpPr>
        <p:spPr>
          <a:xfrm rot="10800000">
            <a:off x="3507028" y="3847180"/>
            <a:ext cx="0" cy="455468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95"/>
          <p:cNvSpPr txBox="1"/>
          <p:nvPr/>
        </p:nvSpPr>
        <p:spPr>
          <a:xfrm>
            <a:off x="3131330" y="3331660"/>
            <a:ext cx="761763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</a:t>
            </a:r>
          </a:p>
        </p:txBody>
      </p:sp>
      <p:cxnSp>
        <p:nvCxnSpPr>
          <p:cNvPr id="96" name="Shape 96"/>
          <p:cNvCxnSpPr>
            <a:stCxn id="64" idx="0"/>
          </p:cNvCxnSpPr>
          <p:nvPr/>
        </p:nvCxnSpPr>
        <p:spPr>
          <a:xfrm rot="10800000" flipH="1">
            <a:off x="4237374" y="2664510"/>
            <a:ext cx="9000" cy="16362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97"/>
          <p:cNvSpPr txBox="1"/>
          <p:nvPr/>
        </p:nvSpPr>
        <p:spPr>
          <a:xfrm>
            <a:off x="3727675" y="2735141"/>
            <a:ext cx="761763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Mobile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727676" y="2130991"/>
            <a:ext cx="761762" cy="515597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10M </a:t>
            </a:r>
            <a:b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</a:p>
        </p:txBody>
      </p:sp>
      <p:cxnSp>
        <p:nvCxnSpPr>
          <p:cNvPr id="99" name="Shape 99"/>
          <p:cNvCxnSpPr>
            <a:stCxn id="65" idx="0"/>
          </p:cNvCxnSpPr>
          <p:nvPr/>
        </p:nvCxnSpPr>
        <p:spPr>
          <a:xfrm rot="10800000" flipH="1">
            <a:off x="4962537" y="3254025"/>
            <a:ext cx="6000" cy="10467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/>
          <p:nvPr/>
        </p:nvSpPr>
        <p:spPr>
          <a:xfrm>
            <a:off x="4581655" y="3331666"/>
            <a:ext cx="761763" cy="5188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Market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587619" y="2735141"/>
            <a:ext cx="761763" cy="518847"/>
          </a:xfrm>
          <a:prstGeom prst="rect">
            <a:avLst/>
          </a:prstGeom>
          <a:solidFill>
            <a:srgbClr val="162D3D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HTML5</a:t>
            </a:r>
          </a:p>
        </p:txBody>
      </p:sp>
      <p:grpSp>
        <p:nvGrpSpPr>
          <p:cNvPr id="102" name="Shape 102"/>
          <p:cNvGrpSpPr/>
          <p:nvPr/>
        </p:nvGrpSpPr>
        <p:grpSpPr>
          <a:xfrm>
            <a:off x="5004048" y="2130992"/>
            <a:ext cx="761763" cy="2169732"/>
            <a:chOff x="5938" y="1698830"/>
            <a:chExt cx="761763" cy="2601893"/>
          </a:xfrm>
        </p:grpSpPr>
        <p:cxnSp>
          <p:nvCxnSpPr>
            <p:cNvPr id="103" name="Shape 103"/>
            <p:cNvCxnSpPr>
              <a:stCxn id="84" idx="0"/>
            </p:cNvCxnSpPr>
            <p:nvPr/>
          </p:nvCxnSpPr>
          <p:spPr>
            <a:xfrm rot="10800000">
              <a:off x="689590" y="2313223"/>
              <a:ext cx="0" cy="1987500"/>
            </a:xfrm>
            <a:prstGeom prst="straightConnector1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Shape 104"/>
            <p:cNvSpPr txBox="1"/>
            <p:nvPr/>
          </p:nvSpPr>
          <p:spPr>
            <a:xfrm>
              <a:off x="5938" y="1698830"/>
              <a:ext cx="761763" cy="622188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IPO</a:t>
              </a:r>
            </a:p>
          </p:txBody>
        </p:sp>
      </p:grpSp>
      <p:cxnSp>
        <p:nvCxnSpPr>
          <p:cNvPr id="105" name="Shape 105"/>
          <p:cNvCxnSpPr>
            <a:stCxn id="66" idx="0"/>
          </p:cNvCxnSpPr>
          <p:nvPr/>
        </p:nvCxnSpPr>
        <p:spPr>
          <a:xfrm rot="10800000">
            <a:off x="6412863" y="2040525"/>
            <a:ext cx="0" cy="22602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5846823" y="2735141"/>
            <a:ext cx="755691" cy="5188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Hive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846823" y="1530088"/>
            <a:ext cx="761763" cy="515597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50M </a:t>
            </a:r>
            <a:b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846823" y="2130991"/>
            <a:ext cx="755691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 </a:t>
            </a:r>
            <a:r>
              <a:rPr lang="en-US" sz="9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Worldwide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8115249" y="3326410"/>
            <a:ext cx="761762" cy="974300"/>
            <a:chOff x="53027" y="3326410"/>
            <a:chExt cx="761762" cy="974300"/>
          </a:xfrm>
        </p:grpSpPr>
        <p:cxnSp>
          <p:nvCxnSpPr>
            <p:cNvPr id="110" name="Shape 110"/>
            <p:cNvCxnSpPr>
              <a:stCxn id="68" idx="0"/>
            </p:cNvCxnSpPr>
            <p:nvPr/>
          </p:nvCxnSpPr>
          <p:spPr>
            <a:xfrm rot="10800000">
              <a:off x="526126" y="3723810"/>
              <a:ext cx="0" cy="576900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Shape 111"/>
            <p:cNvSpPr txBox="1"/>
            <p:nvPr/>
          </p:nvSpPr>
          <p:spPr>
            <a:xfrm>
              <a:off x="53027" y="3326410"/>
              <a:ext cx="761762" cy="518846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100M </a:t>
              </a:r>
              <a:b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Users</a:t>
              </a:r>
            </a:p>
          </p:txBody>
        </p:sp>
      </p:grpSp>
      <p:cxnSp>
        <p:nvCxnSpPr>
          <p:cNvPr id="112" name="Shape 112"/>
          <p:cNvCxnSpPr>
            <a:stCxn id="67" idx="0"/>
          </p:cNvCxnSpPr>
          <p:nvPr/>
        </p:nvCxnSpPr>
        <p:spPr>
          <a:xfrm rot="10800000">
            <a:off x="7138026" y="2045625"/>
            <a:ext cx="0" cy="22551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 txBox="1"/>
          <p:nvPr/>
        </p:nvSpPr>
        <p:spPr>
          <a:xfrm>
            <a:off x="6741984" y="3328335"/>
            <a:ext cx="785773" cy="5188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Hotels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741984" y="2130991"/>
            <a:ext cx="792086" cy="5155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741982" y="2735141"/>
            <a:ext cx="792086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1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Shoutout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741984" y="1530088"/>
            <a:ext cx="792086" cy="515597"/>
          </a:xfrm>
          <a:prstGeom prst="rect">
            <a:avLst/>
          </a:prstGeom>
          <a:solidFill>
            <a:srgbClr val="162D3D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Editor</a:t>
            </a:r>
          </a:p>
        </p:txBody>
      </p:sp>
      <p:cxnSp>
        <p:nvCxnSpPr>
          <p:cNvPr id="117" name="Shape 117"/>
          <p:cNvCxnSpPr>
            <a:stCxn id="86" idx="0"/>
          </p:cNvCxnSpPr>
          <p:nvPr/>
        </p:nvCxnSpPr>
        <p:spPr>
          <a:xfrm rot="10800000">
            <a:off x="7844889" y="1419510"/>
            <a:ext cx="18300" cy="28812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Shape 118"/>
          <p:cNvSpPr txBox="1"/>
          <p:nvPr/>
        </p:nvSpPr>
        <p:spPr>
          <a:xfrm>
            <a:off x="7611127" y="2735141"/>
            <a:ext cx="811333" cy="5188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1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Bookings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611127" y="1530088"/>
            <a:ext cx="817853" cy="5155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611125" y="2130991"/>
            <a:ext cx="817853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611128" y="929187"/>
            <a:ext cx="817853" cy="5155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Shape 739"/>
          <p:cNvGrpSpPr/>
          <p:nvPr/>
        </p:nvGrpSpPr>
        <p:grpSpPr>
          <a:xfrm>
            <a:off x="1836811" y="1839433"/>
            <a:ext cx="5470375" cy="1721596"/>
            <a:chOff x="685800" y="2124074"/>
            <a:chExt cx="8397532" cy="2642808"/>
          </a:xfrm>
        </p:grpSpPr>
        <p:sp>
          <p:nvSpPr>
            <p:cNvPr id="740" name="Shape 740"/>
            <p:cNvSpPr/>
            <p:nvPr/>
          </p:nvSpPr>
          <p:spPr>
            <a:xfrm>
              <a:off x="687043" y="2124074"/>
              <a:ext cx="8396287" cy="1195012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Networking</a:t>
              </a:r>
            </a:p>
          </p:txBody>
        </p:sp>
        <p:sp>
          <p:nvSpPr>
            <p:cNvPr id="741" name="Shape 741"/>
            <p:cNvSpPr/>
            <p:nvPr/>
          </p:nvSpPr>
          <p:spPr>
            <a:xfrm>
              <a:off x="685800" y="3532526"/>
              <a:ext cx="2673355" cy="1234355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Editor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742" name="Shape 742"/>
            <p:cNvSpPr/>
            <p:nvPr/>
          </p:nvSpPr>
          <p:spPr>
            <a:xfrm>
              <a:off x="6440132" y="3532526"/>
              <a:ext cx="2643200" cy="1234355"/>
            </a:xfrm>
            <a:prstGeom prst="rect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Media</a:t>
              </a: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/>
              </a:r>
              <a:b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rgbClr val="BFBFB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  <p:sp>
          <p:nvSpPr>
            <p:cNvPr id="743" name="Shape 743"/>
            <p:cNvSpPr/>
            <p:nvPr/>
          </p:nvSpPr>
          <p:spPr>
            <a:xfrm>
              <a:off x="3578042" y="3532526"/>
              <a:ext cx="2643200" cy="123435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Kaushan Script"/>
                <a:buNone/>
              </a:pPr>
              <a:r>
                <a:rPr lang="en-US" sz="2000" b="0" i="0" u="none" strike="noStrike" cap="none">
                  <a:solidFill>
                    <a:srgbClr val="162D3D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Public</a:t>
              </a: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b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Segment</a:t>
              </a:r>
            </a:p>
          </p:txBody>
        </p:sp>
      </p:grpSp>
      <p:pic>
        <p:nvPicPr>
          <p:cNvPr id="744" name="Shape 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8662" y="3435846"/>
            <a:ext cx="1035383" cy="1035383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 txBox="1"/>
          <p:nvPr/>
        </p:nvSpPr>
        <p:spPr>
          <a:xfrm>
            <a:off x="4795860" y="3607132"/>
            <a:ext cx="1578951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 Focus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/>
        </p:nvSpPr>
        <p:spPr>
          <a:xfrm>
            <a:off x="298376" y="411508"/>
            <a:ext cx="4345632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Segment Roles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298376" y="1549667"/>
            <a:ext cx="4459740" cy="132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Routing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(resolve URLs)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Dispatching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(to a renderer)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Rendering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(HTML,XML,TXT)</a:t>
            </a:r>
          </a:p>
        </p:txBody>
      </p:sp>
      <p:sp>
        <p:nvSpPr>
          <p:cNvPr id="752" name="Shape 752"/>
          <p:cNvSpPr/>
          <p:nvPr/>
        </p:nvSpPr>
        <p:spPr>
          <a:xfrm>
            <a:off x="5062964" y="1673756"/>
            <a:ext cx="940596" cy="312927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Server</a:t>
            </a:r>
          </a:p>
        </p:txBody>
      </p:sp>
      <p:sp>
        <p:nvSpPr>
          <p:cNvPr id="754" name="Shape 754"/>
          <p:cNvSpPr/>
          <p:nvPr/>
        </p:nvSpPr>
        <p:spPr>
          <a:xfrm>
            <a:off x="7922752" y="1680641"/>
            <a:ext cx="1011582" cy="87204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 SEO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  <p:sp>
        <p:nvSpPr>
          <p:cNvPr id="755" name="Shape 755"/>
          <p:cNvSpPr/>
          <p:nvPr/>
        </p:nvSpPr>
        <p:spPr>
          <a:xfrm>
            <a:off x="7916840" y="2792047"/>
            <a:ext cx="1017495" cy="87204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Flash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  <p:sp>
        <p:nvSpPr>
          <p:cNvPr id="757" name="Shape 757"/>
          <p:cNvSpPr/>
          <p:nvPr/>
        </p:nvSpPr>
        <p:spPr>
          <a:xfrm>
            <a:off x="7930753" y="3941042"/>
            <a:ext cx="1003583" cy="87204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Robots.txt </a:t>
            </a:r>
            <a:r>
              <a:rPr lang="en-US" sz="11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  <p:grpSp>
        <p:nvGrpSpPr>
          <p:cNvPr id="759" name="Shape 759"/>
          <p:cNvGrpSpPr/>
          <p:nvPr/>
        </p:nvGrpSpPr>
        <p:grpSpPr>
          <a:xfrm>
            <a:off x="6003561" y="2116693"/>
            <a:ext cx="493296" cy="2262000"/>
            <a:chOff x="6003561" y="2116693"/>
            <a:chExt cx="493296" cy="2262000"/>
          </a:xfrm>
        </p:grpSpPr>
        <p:cxnSp>
          <p:nvCxnSpPr>
            <p:cNvPr id="760" name="Shape 760"/>
            <p:cNvCxnSpPr>
              <a:stCxn id="752" idx="3"/>
              <a:endCxn id="753" idx="1"/>
            </p:cNvCxnSpPr>
            <p:nvPr/>
          </p:nvCxnSpPr>
          <p:spPr>
            <a:xfrm rot="10800000" flipH="1">
              <a:off x="6003561" y="2116693"/>
              <a:ext cx="493200" cy="112170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761" name="Shape 761"/>
            <p:cNvCxnSpPr>
              <a:stCxn id="752" idx="3"/>
              <a:endCxn id="756" idx="1"/>
            </p:cNvCxnSpPr>
            <p:nvPr/>
          </p:nvCxnSpPr>
          <p:spPr>
            <a:xfrm>
              <a:off x="6003561" y="3238393"/>
              <a:ext cx="493200" cy="114030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762" name="Shape 762"/>
            <p:cNvCxnSpPr>
              <a:endCxn id="758" idx="1"/>
            </p:cNvCxnSpPr>
            <p:nvPr/>
          </p:nvCxnSpPr>
          <p:spPr>
            <a:xfrm rot="10800000" flipH="1">
              <a:off x="6003657" y="3238268"/>
              <a:ext cx="493200" cy="120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763" name="Shape 763"/>
          <p:cNvSpPr txBox="1"/>
          <p:nvPr/>
        </p:nvSpPr>
        <p:spPr>
          <a:xfrm>
            <a:off x="5536697" y="1121725"/>
            <a:ext cx="19944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www.example.com</a:t>
            </a:r>
          </a:p>
        </p:txBody>
      </p:sp>
      <p:cxnSp>
        <p:nvCxnSpPr>
          <p:cNvPr id="764" name="Shape 764"/>
          <p:cNvCxnSpPr>
            <a:endCxn id="752" idx="0"/>
          </p:cNvCxnSpPr>
          <p:nvPr/>
        </p:nvCxnSpPr>
        <p:spPr>
          <a:xfrm>
            <a:off x="5533262" y="1059056"/>
            <a:ext cx="0" cy="614700"/>
          </a:xfrm>
          <a:prstGeom prst="straightConnector1">
            <a:avLst/>
          </a:prstGeom>
          <a:noFill/>
          <a:ln w="9525" cap="flat" cmpd="sng">
            <a:solidFill>
              <a:srgbClr val="162D3D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765" name="Shape 7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983" y="355796"/>
            <a:ext cx="846556" cy="703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Shape 766"/>
          <p:cNvGrpSpPr/>
          <p:nvPr/>
        </p:nvGrpSpPr>
        <p:grpSpPr>
          <a:xfrm>
            <a:off x="6003560" y="2116662"/>
            <a:ext cx="1927192" cy="2261984"/>
            <a:chOff x="4569667" y="2116662"/>
            <a:chExt cx="1927192" cy="2261984"/>
          </a:xfrm>
        </p:grpSpPr>
        <p:cxnSp>
          <p:nvCxnSpPr>
            <p:cNvPr id="768" name="Shape 768"/>
            <p:cNvCxnSpPr>
              <a:stCxn id="752" idx="3"/>
            </p:cNvCxnSpPr>
            <p:nvPr/>
          </p:nvCxnSpPr>
          <p:spPr>
            <a:xfrm>
              <a:off x="4569667" y="3238393"/>
              <a:ext cx="1927192" cy="1140253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767" name="Shape 767"/>
            <p:cNvCxnSpPr>
              <a:stCxn id="752" idx="3"/>
            </p:cNvCxnSpPr>
            <p:nvPr/>
          </p:nvCxnSpPr>
          <p:spPr>
            <a:xfrm flipV="1">
              <a:off x="4569667" y="2116662"/>
              <a:ext cx="1927192" cy="1121731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769" name="Shape 769"/>
            <p:cNvCxnSpPr/>
            <p:nvPr/>
          </p:nvCxnSpPr>
          <p:spPr>
            <a:xfrm rot="10800000" flipH="1">
              <a:off x="6003560" y="3238268"/>
              <a:ext cx="493296" cy="1069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756" name="Shape 756"/>
          <p:cNvSpPr/>
          <p:nvPr/>
        </p:nvSpPr>
        <p:spPr>
          <a:xfrm>
            <a:off x="6496857" y="3942626"/>
            <a:ext cx="940596" cy="87204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Sitemap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  <p:sp>
        <p:nvSpPr>
          <p:cNvPr id="753" name="Shape 753"/>
          <p:cNvSpPr/>
          <p:nvPr/>
        </p:nvSpPr>
        <p:spPr>
          <a:xfrm>
            <a:off x="6496857" y="1680641"/>
            <a:ext cx="940596" cy="87204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  <p:sp>
        <p:nvSpPr>
          <p:cNvPr id="758" name="Shape 758"/>
          <p:cNvSpPr/>
          <p:nvPr/>
        </p:nvSpPr>
        <p:spPr>
          <a:xfrm>
            <a:off x="6496857" y="2802247"/>
            <a:ext cx="940596" cy="87204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Flash SEO </a:t>
            </a: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/>
        </p:nvSpPr>
        <p:spPr>
          <a:xfrm>
            <a:off x="467543" y="-4700"/>
            <a:ext cx="3744415" cy="51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Your Critical Path</a:t>
            </a:r>
          </a:p>
        </p:txBody>
      </p:sp>
      <p:grpSp>
        <p:nvGrpSpPr>
          <p:cNvPr id="775" name="Shape 775"/>
          <p:cNvGrpSpPr/>
          <p:nvPr/>
        </p:nvGrpSpPr>
        <p:grpSpPr>
          <a:xfrm>
            <a:off x="4978075" y="1543950"/>
            <a:ext cx="3842400" cy="3599400"/>
            <a:chOff x="4978075" y="1543950"/>
            <a:chExt cx="3842400" cy="3599400"/>
          </a:xfrm>
        </p:grpSpPr>
        <p:sp>
          <p:nvSpPr>
            <p:cNvPr id="776" name="Shape 776"/>
            <p:cNvSpPr txBox="1"/>
            <p:nvPr/>
          </p:nvSpPr>
          <p:spPr>
            <a:xfrm>
              <a:off x="4978075" y="1543950"/>
              <a:ext cx="3842400" cy="3599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Noto Sans Symbols"/>
                <a:buNone/>
              </a:pPr>
              <a:r>
                <a:rPr lang="en-US" sz="20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Our goal: 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Font typeface="Noto Sans Symbols"/>
                <a:buNone/>
              </a:pPr>
              <a:endParaRPr sz="20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Noto Sans Symbols"/>
                <a:buNone/>
              </a:pPr>
              <a:r>
                <a:rPr lang="en-US" sz="20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99% response time &lt;100ms at peak traffic</a:t>
              </a:r>
            </a:p>
          </p:txBody>
        </p:sp>
        <p:sp>
          <p:nvSpPr>
            <p:cNvPr id="777" name="Shape 777"/>
            <p:cNvSpPr txBox="1"/>
            <p:nvPr/>
          </p:nvSpPr>
          <p:spPr>
            <a:xfrm>
              <a:off x="4978082" y="1947266"/>
              <a:ext cx="1827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Kaushan Script"/>
                <a:buNone/>
              </a:pPr>
              <a:r>
                <a:rPr lang="en-US" sz="2800" b="1" i="0" u="none" strike="noStrike" cap="none">
                  <a:solidFill>
                    <a:srgbClr val="733CA6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Public SLA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/>
          <p:nvPr/>
        </p:nvSpPr>
        <p:spPr>
          <a:xfrm>
            <a:off x="2818321" y="2139701"/>
            <a:ext cx="1741495" cy="804093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Kaushan Script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Editor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</a:t>
            </a:r>
          </a:p>
        </p:txBody>
      </p:sp>
      <p:sp>
        <p:nvSpPr>
          <p:cNvPr id="783" name="Shape 783"/>
          <p:cNvSpPr/>
          <p:nvPr/>
        </p:nvSpPr>
        <p:spPr>
          <a:xfrm>
            <a:off x="6876256" y="2139700"/>
            <a:ext cx="1721851" cy="804093"/>
          </a:xfrm>
          <a:prstGeom prst="rect">
            <a:avLst/>
          </a:prstGeom>
          <a:solidFill>
            <a:srgbClr val="8B81D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Kaushan Script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Public</a:t>
            </a: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</a:t>
            </a:r>
          </a:p>
        </p:txBody>
      </p:sp>
      <p:pic>
        <p:nvPicPr>
          <p:cNvPr id="786" name="Shape 7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325" y="2139701"/>
            <a:ext cx="846556" cy="703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469880" y="2174882"/>
            <a:ext cx="2952328" cy="366867"/>
            <a:chOff x="1469880" y="2174882"/>
            <a:chExt cx="2952328" cy="366867"/>
          </a:xfrm>
        </p:grpSpPr>
        <p:cxnSp>
          <p:nvCxnSpPr>
            <p:cNvPr id="785" name="Shape 785"/>
            <p:cNvCxnSpPr/>
            <p:nvPr/>
          </p:nvCxnSpPr>
          <p:spPr>
            <a:xfrm>
              <a:off x="1469880" y="2541749"/>
              <a:ext cx="1348439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787" name="Shape 787"/>
            <p:cNvSpPr txBox="1"/>
            <p:nvPr/>
          </p:nvSpPr>
          <p:spPr>
            <a:xfrm>
              <a:off x="1469880" y="2174882"/>
              <a:ext cx="29523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Publish Site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35996" y="2174882"/>
            <a:ext cx="2976148" cy="1765019"/>
            <a:chOff x="4535996" y="2174882"/>
            <a:chExt cx="2976148" cy="1765019"/>
          </a:xfrm>
        </p:grpSpPr>
        <p:sp>
          <p:nvSpPr>
            <p:cNvPr id="784" name="Shape 784"/>
            <p:cNvSpPr txBox="1"/>
            <p:nvPr/>
          </p:nvSpPr>
          <p:spPr>
            <a:xfrm>
              <a:off x="4559816" y="2585684"/>
              <a:ext cx="2952328" cy="13542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179388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Copy site header </a:t>
              </a:r>
              <a:b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(a map of pages for a site)</a:t>
              </a:r>
              <a:b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endPara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388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100000"/>
                <a:buFont typeface="Noto Sans Symbols"/>
                <a:buChar char="▪"/>
              </a:pPr>
              <a:r>
                <a:rPr lang="en-US" sz="16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Copy routing table </a:t>
              </a:r>
              <a:br>
                <a:rPr lang="en-US" sz="16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0" i="0" u="none" strike="noStrike" cap="none" dirty="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(CQRS)</a:t>
              </a:r>
            </a:p>
            <a:p>
              <a:pPr marL="179388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35996" y="2174882"/>
              <a:ext cx="2952328" cy="366866"/>
              <a:chOff x="4535996" y="2174882"/>
              <a:chExt cx="2952328" cy="366866"/>
            </a:xfrm>
          </p:grpSpPr>
          <p:cxnSp>
            <p:nvCxnSpPr>
              <p:cNvPr id="788" name="Shape 788"/>
              <p:cNvCxnSpPr>
                <a:stCxn id="782" idx="3"/>
                <a:endCxn id="783" idx="1"/>
              </p:cNvCxnSpPr>
              <p:nvPr/>
            </p:nvCxnSpPr>
            <p:spPr>
              <a:xfrm>
                <a:off x="4559816" y="2541748"/>
                <a:ext cx="2316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sp>
            <p:nvSpPr>
              <p:cNvPr id="789" name="Shape 789"/>
              <p:cNvSpPr txBox="1"/>
              <p:nvPr/>
            </p:nvSpPr>
            <p:spPr>
              <a:xfrm>
                <a:off x="4535996" y="2174882"/>
                <a:ext cx="295232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Helvetica Neue"/>
                  <a:buNone/>
                </a:pPr>
                <a:r>
                  <a:rPr lang="en-US" sz="1600" b="1" i="0" u="none" strike="noStrike" cap="none">
                    <a:solidFill>
                      <a:srgbClr val="733CA6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On Publish:</a:t>
                </a:r>
              </a:p>
            </p:txBody>
          </p:sp>
        </p:grpSp>
      </p:grpSp>
      <p:pic>
        <p:nvPicPr>
          <p:cNvPr id="790" name="Shape 7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1775" y="2877475"/>
            <a:ext cx="452895" cy="43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49" y="2877475"/>
            <a:ext cx="453000" cy="4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 for Speed</a:t>
            </a:r>
          </a:p>
        </p:txBody>
      </p:sp>
      <p:sp>
        <p:nvSpPr>
          <p:cNvPr id="797" name="Shape 797"/>
          <p:cNvSpPr txBox="1"/>
          <p:nvPr/>
        </p:nvSpPr>
        <p:spPr>
          <a:xfrm>
            <a:off x="611559" y="1520767"/>
            <a:ext cx="8160965" cy="2952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Minimize out-of-process hops (2 DB, 1 RPC)</a:t>
            </a:r>
          </a:p>
          <a:p>
            <a:pPr marL="285750" lvl="0" indent="-285750">
              <a:lnSpc>
                <a:spcPct val="200000"/>
              </a:lnSpc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Lookup tables are cached in 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</a:t>
            </a:r>
            <a:r>
              <a:rPr lang="en-US" sz="1600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</a:t>
            </a:r>
            <a:r>
              <a:rPr lang="en-US" dirty="0" err="1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Koboshi</a:t>
            </a:r>
            <a:r>
              <a:rPr lang="en-US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050" dirty="0" err="1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github.com</a:t>
            </a:r>
            <a:r>
              <a:rPr lang="en-US" sz="1050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/</a:t>
            </a:r>
            <a:r>
              <a:rPr lang="en-US" sz="1050" dirty="0" err="1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wix</a:t>
            </a:r>
            <a:r>
              <a:rPr lang="en-US" sz="1050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/</a:t>
            </a:r>
            <a:r>
              <a:rPr lang="en-US" sz="1050" dirty="0" err="1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Koboshi</a:t>
            </a:r>
            <a:r>
              <a:rPr lang="en-US" sz="1600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lang="en-US" sz="1050" b="0" i="0" u="none" strike="noStrike" cap="none" dirty="0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 err="1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Denormalized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data – optimize for read by primary key (MySQL)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Minimize business logic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8" name="Shape 798" descr="C:\Users\Lee\Downloads\high-speed-train_fJ_cIjiu_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046" y="3291828"/>
            <a:ext cx="4572001" cy="175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 Page Gets Rendered</a:t>
            </a:r>
          </a:p>
        </p:txBody>
      </p:sp>
      <p:sp>
        <p:nvSpPr>
          <p:cNvPr id="804" name="Shape 804"/>
          <p:cNvSpPr/>
          <p:nvPr/>
        </p:nvSpPr>
        <p:spPr>
          <a:xfrm rot="-352702">
            <a:off x="3304201" y="4025530"/>
            <a:ext cx="1549548" cy="707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No “Real” HTML  View</a:t>
            </a:r>
          </a:p>
        </p:txBody>
      </p:sp>
      <p:grpSp>
        <p:nvGrpSpPr>
          <p:cNvPr id="805" name="Shape 805"/>
          <p:cNvGrpSpPr/>
          <p:nvPr/>
        </p:nvGrpSpPr>
        <p:grpSpPr>
          <a:xfrm>
            <a:off x="677946" y="2557594"/>
            <a:ext cx="2594016" cy="1849963"/>
            <a:chOff x="677959" y="2329036"/>
            <a:chExt cx="2160240" cy="1540609"/>
          </a:xfrm>
        </p:grpSpPr>
        <p:sp>
          <p:nvSpPr>
            <p:cNvPr id="806" name="Shape 806"/>
            <p:cNvSpPr/>
            <p:nvPr/>
          </p:nvSpPr>
          <p:spPr>
            <a:xfrm flipH="1">
              <a:off x="677959" y="2329036"/>
              <a:ext cx="2160240" cy="1540609"/>
            </a:xfrm>
            <a:prstGeom prst="foldedCorner">
              <a:avLst>
                <a:gd name="adj" fmla="val 9180"/>
              </a:avLst>
            </a:prstGeom>
            <a:solidFill>
              <a:srgbClr val="00B0F0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rgbClr val="162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Shape 807"/>
            <p:cNvSpPr txBox="1"/>
            <p:nvPr/>
          </p:nvSpPr>
          <p:spPr>
            <a:xfrm>
              <a:off x="737525" y="2414066"/>
              <a:ext cx="2039983" cy="5612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JavaScript imports</a:t>
              </a:r>
            </a:p>
          </p:txBody>
        </p:sp>
        <p:sp>
          <p:nvSpPr>
            <p:cNvPr id="808" name="Shape 808"/>
            <p:cNvSpPr txBox="1"/>
            <p:nvPr/>
          </p:nvSpPr>
          <p:spPr>
            <a:xfrm>
              <a:off x="737525" y="3040356"/>
              <a:ext cx="2039983" cy="5612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JSON data </a:t>
              </a:r>
              <a:b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(site header + dynamic data)</a:t>
              </a:r>
            </a:p>
          </p:txBody>
        </p:sp>
      </p:grpSp>
      <p:sp>
        <p:nvSpPr>
          <p:cNvPr id="809" name="Shape 809"/>
          <p:cNvSpPr/>
          <p:nvPr/>
        </p:nvSpPr>
        <p:spPr>
          <a:xfrm>
            <a:off x="611546" y="1559600"/>
            <a:ext cx="4608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BC57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Bootstrap HTML Template </a:t>
            </a:r>
            <a:br>
              <a:rPr lang="en-US" sz="2400" b="1" i="0" u="none" strike="noStrike" cap="none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</a:br>
            <a:r>
              <a:rPr lang="en-US" sz="2400" b="1" i="0" u="none" strike="noStrike" cap="none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that Contains Only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Shape 814"/>
          <p:cNvGrpSpPr/>
          <p:nvPr/>
        </p:nvGrpSpPr>
        <p:grpSpPr>
          <a:xfrm>
            <a:off x="2163325" y="3195625"/>
            <a:ext cx="6140000" cy="628200"/>
            <a:chOff x="2163325" y="3195625"/>
            <a:chExt cx="6140000" cy="628200"/>
          </a:xfrm>
        </p:grpSpPr>
        <p:sp>
          <p:nvSpPr>
            <p:cNvPr id="815" name="Shape 815"/>
            <p:cNvSpPr/>
            <p:nvPr/>
          </p:nvSpPr>
          <p:spPr>
            <a:xfrm>
              <a:off x="2163325" y="3195625"/>
              <a:ext cx="942600" cy="62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455925" y="3195625"/>
              <a:ext cx="942600" cy="62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4757525" y="3195625"/>
              <a:ext cx="942600" cy="62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6059125" y="3195625"/>
              <a:ext cx="942600" cy="62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7360725" y="3195625"/>
              <a:ext cx="942600" cy="62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0" name="Shape 820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Offload the Rendering 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the Browser</a:t>
            </a:r>
          </a:p>
        </p:txBody>
      </p:sp>
      <p:grpSp>
        <p:nvGrpSpPr>
          <p:cNvPr id="821" name="Shape 821"/>
          <p:cNvGrpSpPr/>
          <p:nvPr/>
        </p:nvGrpSpPr>
        <p:grpSpPr>
          <a:xfrm>
            <a:off x="611560" y="2845119"/>
            <a:ext cx="7902347" cy="1675411"/>
            <a:chOff x="611560" y="2845119"/>
            <a:chExt cx="7902347" cy="1675411"/>
          </a:xfrm>
        </p:grpSpPr>
        <p:cxnSp>
          <p:nvCxnSpPr>
            <p:cNvPr id="822" name="Shape 822"/>
            <p:cNvCxnSpPr>
              <a:stCxn id="823" idx="0"/>
              <a:endCxn id="824" idx="0"/>
            </p:cNvCxnSpPr>
            <p:nvPr/>
          </p:nvCxnSpPr>
          <p:spPr>
            <a:xfrm rot="-5400000" flipH="1">
              <a:off x="4412908" y="-301692"/>
              <a:ext cx="113100" cy="6775200"/>
            </a:xfrm>
            <a:prstGeom prst="curvedConnector3">
              <a:avLst>
                <a:gd name="adj1" fmla="val -545122"/>
              </a:avLst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25" name="Shape 825"/>
            <p:cNvCxnSpPr>
              <a:stCxn id="823" idx="0"/>
              <a:endCxn id="826" idx="0"/>
            </p:cNvCxnSpPr>
            <p:nvPr/>
          </p:nvCxnSpPr>
          <p:spPr>
            <a:xfrm rot="-5400000" flipH="1">
              <a:off x="3761308" y="349907"/>
              <a:ext cx="113100" cy="5472000"/>
            </a:xfrm>
            <a:prstGeom prst="curvedConnector3">
              <a:avLst>
                <a:gd name="adj1" fmla="val -511473"/>
              </a:avLst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27" name="Shape 827"/>
            <p:cNvCxnSpPr>
              <a:stCxn id="823" idx="0"/>
              <a:endCxn id="828" idx="0"/>
            </p:cNvCxnSpPr>
            <p:nvPr/>
          </p:nvCxnSpPr>
          <p:spPr>
            <a:xfrm rot="-5400000" flipH="1">
              <a:off x="2457958" y="1653257"/>
              <a:ext cx="113100" cy="2865300"/>
            </a:xfrm>
            <a:prstGeom prst="curvedConnector3">
              <a:avLst>
                <a:gd name="adj1" fmla="val -296116"/>
              </a:avLst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29" name="Shape 829"/>
            <p:cNvCxnSpPr>
              <a:stCxn id="823" idx="0"/>
              <a:endCxn id="830" idx="0"/>
            </p:cNvCxnSpPr>
            <p:nvPr/>
          </p:nvCxnSpPr>
          <p:spPr>
            <a:xfrm rot="-5400000" flipH="1">
              <a:off x="3109558" y="1001657"/>
              <a:ext cx="113100" cy="4168500"/>
            </a:xfrm>
            <a:prstGeom prst="curvedConnector3">
              <a:avLst>
                <a:gd name="adj1" fmla="val -403794"/>
              </a:avLst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31" name="Shape 831"/>
            <p:cNvCxnSpPr>
              <a:stCxn id="823" idx="0"/>
              <a:endCxn id="832" idx="0"/>
            </p:cNvCxnSpPr>
            <p:nvPr/>
          </p:nvCxnSpPr>
          <p:spPr>
            <a:xfrm rot="-5400000" flipH="1">
              <a:off x="1806208" y="2305007"/>
              <a:ext cx="113100" cy="1561799"/>
            </a:xfrm>
            <a:prstGeom prst="curvedConnector3">
              <a:avLst>
                <a:gd name="adj1" fmla="val -201897"/>
              </a:avLst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pic>
          <p:nvPicPr>
            <p:cNvPr id="832" name="Shape 8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86916" y="3142583"/>
              <a:ext cx="1313593" cy="758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Shape 8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90267" y="3142583"/>
              <a:ext cx="1313593" cy="758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Shape 8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3617" y="3142583"/>
              <a:ext cx="1313593" cy="758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Shape 8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96967" y="3142583"/>
              <a:ext cx="1313593" cy="758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Shape 8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00314" y="3142583"/>
              <a:ext cx="1313593" cy="758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3" name="Shape 833"/>
            <p:cNvSpPr/>
            <p:nvPr/>
          </p:nvSpPr>
          <p:spPr>
            <a:xfrm>
              <a:off x="1986916" y="3935757"/>
              <a:ext cx="6489189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average Intel Core i750 can push </a:t>
              </a:r>
              <a:b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 to 7 GFLOPS without overclocking </a:t>
              </a:r>
            </a:p>
          </p:txBody>
        </p:sp>
        <p:sp>
          <p:nvSpPr>
            <p:cNvPr id="834" name="Shape 834"/>
            <p:cNvSpPr/>
            <p:nvPr/>
          </p:nvSpPr>
          <p:spPr>
            <a:xfrm>
              <a:off x="2258766" y="2845119"/>
              <a:ext cx="175144" cy="197035"/>
            </a:xfrm>
            <a:prstGeom prst="foldedCorner">
              <a:avLst>
                <a:gd name="adj" fmla="val 22231"/>
              </a:avLst>
            </a:prstGeom>
            <a:solidFill>
              <a:srgbClr val="00B0F0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Shape 835"/>
            <p:cNvSpPr/>
            <p:nvPr/>
          </p:nvSpPr>
          <p:spPr>
            <a:xfrm>
              <a:off x="3491880" y="2845119"/>
              <a:ext cx="175144" cy="197035"/>
            </a:xfrm>
            <a:prstGeom prst="foldedCorner">
              <a:avLst>
                <a:gd name="adj" fmla="val 22231"/>
              </a:avLst>
            </a:prstGeom>
            <a:solidFill>
              <a:srgbClr val="00B0F0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Shape 836"/>
            <p:cNvSpPr/>
            <p:nvPr/>
          </p:nvSpPr>
          <p:spPr>
            <a:xfrm>
              <a:off x="4932039" y="2845119"/>
              <a:ext cx="175144" cy="197035"/>
            </a:xfrm>
            <a:prstGeom prst="foldedCorner">
              <a:avLst>
                <a:gd name="adj" fmla="val 22231"/>
              </a:avLst>
            </a:prstGeom>
            <a:solidFill>
              <a:srgbClr val="00B0F0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6165151" y="2845119"/>
              <a:ext cx="175144" cy="197035"/>
            </a:xfrm>
            <a:prstGeom prst="foldedCorner">
              <a:avLst>
                <a:gd name="adj" fmla="val 22231"/>
              </a:avLst>
            </a:prstGeom>
            <a:solidFill>
              <a:srgbClr val="00B0F0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>
              <a:off x="7452320" y="2845119"/>
              <a:ext cx="175144" cy="197035"/>
            </a:xfrm>
            <a:prstGeom prst="foldedCorner">
              <a:avLst>
                <a:gd name="adj" fmla="val 22231"/>
              </a:avLst>
            </a:prstGeom>
            <a:solidFill>
              <a:srgbClr val="00B0F0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611560" y="3029357"/>
              <a:ext cx="940596" cy="872042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Renderer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/>
          <p:nvPr/>
        </p:nvSpPr>
        <p:spPr>
          <a:xfrm>
            <a:off x="5004048" y="0"/>
            <a:ext cx="3600399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parse 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JavaScript and Java/Scala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Fairly compact text format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compressible 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(5:1 even for small payloads)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Noto Sans Symbols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800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fix rendering bugs and cross browsers issues </a:t>
            </a:r>
            <a:br>
              <a:rPr lang="en-US" sz="1600" b="1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1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(just deploy a new code)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x="467543" y="-4700"/>
            <a:ext cx="3744415" cy="51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JSON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/>
          <p:nvPr/>
        </p:nvSpPr>
        <p:spPr>
          <a:xfrm>
            <a:off x="1234616" y="2718135"/>
            <a:ext cx="667476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Minimum number of public servers</a:t>
            </a:r>
            <a:br>
              <a:rPr lang="en-US" sz="2400" b="1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b="1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needed to serve </a:t>
            </a:r>
            <a:r>
              <a:rPr lang="en-US" sz="2400" b="1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100M </a:t>
            </a:r>
            <a:r>
              <a:rPr lang="en-US" sz="2400" b="1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sites</a:t>
            </a:r>
          </a:p>
        </p:txBody>
      </p:sp>
      <p:sp>
        <p:nvSpPr>
          <p:cNvPr id="850" name="Shape 850"/>
          <p:cNvSpPr/>
          <p:nvPr/>
        </p:nvSpPr>
        <p:spPr>
          <a:xfrm>
            <a:off x="4087496" y="1422378"/>
            <a:ext cx="869100" cy="120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96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Shape 855"/>
          <p:cNvGrpSpPr/>
          <p:nvPr/>
        </p:nvGrpSpPr>
        <p:grpSpPr>
          <a:xfrm>
            <a:off x="971600" y="0"/>
            <a:ext cx="7848872" cy="5143499"/>
            <a:chOff x="4978082" y="0"/>
            <a:chExt cx="3842389" cy="5143499"/>
          </a:xfrm>
        </p:grpSpPr>
        <p:sp>
          <p:nvSpPr>
            <p:cNvPr id="856" name="Shape 856"/>
            <p:cNvSpPr txBox="1"/>
            <p:nvPr/>
          </p:nvSpPr>
          <p:spPr>
            <a:xfrm>
              <a:off x="4978082" y="0"/>
              <a:ext cx="3842389" cy="514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Noto Sans Symbols"/>
                <a:buNone/>
              </a:pPr>
              <a:r>
                <a:rPr lang="en-US" sz="20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Be Available 99.999%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Noto Sans Symbols"/>
                <a:buNone/>
              </a:pPr>
              <a:r>
                <a:rPr lang="en-US" sz="2000" b="1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of the Time.</a:t>
              </a:r>
            </a:p>
          </p:txBody>
        </p:sp>
        <p:sp>
          <p:nvSpPr>
            <p:cNvPr id="857" name="Shape 857"/>
            <p:cNvSpPr txBox="1"/>
            <p:nvPr/>
          </p:nvSpPr>
          <p:spPr>
            <a:xfrm>
              <a:off x="4978082" y="1491629"/>
              <a:ext cx="1827743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ct val="25000"/>
                <a:buFont typeface="Kaushan Script"/>
                <a:buNone/>
              </a:pPr>
              <a:r>
                <a:rPr lang="en-US" sz="2800" b="1" i="0" u="none" strike="noStrike" cap="none">
                  <a:solidFill>
                    <a:srgbClr val="733CA6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Public SLA</a:t>
              </a:r>
            </a:p>
          </p:txBody>
        </p:sp>
      </p:grpSp>
      <p:pic>
        <p:nvPicPr>
          <p:cNvPr id="858" name="Shape 858" descr="http://static1.wikia.nocookie.net/__cb20100318151834/gremlins/images/c/ce/Gremlins_1920x10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63688" y="1367138"/>
            <a:ext cx="6713529" cy="377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 in Numbers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17541" y="2294110"/>
            <a:ext cx="204421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100M users (website builders)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546050" y="2294110"/>
            <a:ext cx="204421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Static storage is 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&gt;5PB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data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17541" y="4011910"/>
            <a:ext cx="204421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~1500 people 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 at Wix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547296" y="2294110"/>
            <a:ext cx="204421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data centers </a:t>
            </a:r>
            <a:b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clouds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(Google, Amazon, Azure)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610229" y="2294110"/>
            <a:ext cx="204421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Noto Sans Symbols"/>
              <a:buNone/>
            </a:pPr>
            <a:r>
              <a:rPr lang="en-US" sz="1600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US" sz="1600" b="0" i="0" u="none" strike="noStrike" cap="none" dirty="0" smtClean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</a:t>
            </a:r>
            <a:r>
              <a:rPr lang="en-US" sz="1600" b="0" i="0" u="none" strike="noStrike" cap="none" dirty="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 requests/day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698" y="3559076"/>
            <a:ext cx="360040" cy="45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8808" y="3559076"/>
            <a:ext cx="360040" cy="45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C:\Users\Lee\Downloads\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8023" y="1670757"/>
            <a:ext cx="693000" cy="6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C:\Users\Lee\Downloads\2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9835" y="1646446"/>
            <a:ext cx="719136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C:\Users\Lee\Downloads\1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959" y="1644238"/>
            <a:ext cx="716416" cy="68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3663" y="1833677"/>
            <a:ext cx="610286" cy="4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Shape 8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418" y="1858149"/>
            <a:ext cx="846556" cy="7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Shape 864"/>
          <p:cNvSpPr txBox="1"/>
          <p:nvPr/>
        </p:nvSpPr>
        <p:spPr>
          <a:xfrm>
            <a:off x="2490418" y="1991726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sp>
        <p:nvSpPr>
          <p:cNvPr id="865" name="Shape 865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Serving a Site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Kaushan Script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 Sunny Day</a:t>
            </a:r>
          </a:p>
        </p:txBody>
      </p:sp>
      <p:sp>
        <p:nvSpPr>
          <p:cNvPr id="866" name="Shape 866"/>
          <p:cNvSpPr txBox="1"/>
          <p:nvPr/>
        </p:nvSpPr>
        <p:spPr>
          <a:xfrm>
            <a:off x="2028675" y="1543825"/>
            <a:ext cx="1872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http://example.wix.com</a:t>
            </a:r>
          </a:p>
        </p:txBody>
      </p:sp>
      <p:grpSp>
        <p:nvGrpSpPr>
          <p:cNvPr id="867" name="Shape 867"/>
          <p:cNvGrpSpPr/>
          <p:nvPr/>
        </p:nvGrpSpPr>
        <p:grpSpPr>
          <a:xfrm>
            <a:off x="1667434" y="2397299"/>
            <a:ext cx="2113500" cy="2495128"/>
            <a:chOff x="594739" y="2397299"/>
            <a:chExt cx="2113500" cy="2495128"/>
          </a:xfrm>
        </p:grpSpPr>
        <p:sp>
          <p:nvSpPr>
            <p:cNvPr id="868" name="Shape 868"/>
            <p:cNvSpPr/>
            <p:nvPr/>
          </p:nvSpPr>
          <p:spPr>
            <a:xfrm>
              <a:off x="1164283" y="2970591"/>
              <a:ext cx="1543956" cy="1921836"/>
            </a:xfrm>
            <a:prstGeom prst="rect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>
              <a:off x="1275875" y="3059133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LB</a:t>
              </a:r>
            </a:p>
          </p:txBody>
        </p:sp>
        <p:sp>
          <p:nvSpPr>
            <p:cNvPr id="870" name="Shape 870"/>
            <p:cNvSpPr/>
            <p:nvPr/>
          </p:nvSpPr>
          <p:spPr>
            <a:xfrm>
              <a:off x="1275875" y="3721105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</a:t>
              </a:r>
            </a:p>
          </p:txBody>
        </p:sp>
        <p:sp>
          <p:nvSpPr>
            <p:cNvPr id="871" name="Shape 871"/>
            <p:cNvSpPr/>
            <p:nvPr/>
          </p:nvSpPr>
          <p:spPr>
            <a:xfrm>
              <a:off x="1275875" y="4383078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Renderer</a:t>
              </a:r>
            </a:p>
          </p:txBody>
        </p:sp>
        <p:cxnSp>
          <p:nvCxnSpPr>
            <p:cNvPr id="872" name="Shape 872"/>
            <p:cNvCxnSpPr/>
            <p:nvPr/>
          </p:nvCxnSpPr>
          <p:spPr>
            <a:xfrm flipH="1">
              <a:off x="1481532" y="2561491"/>
              <a:ext cx="0" cy="37809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73" name="Shape 873"/>
            <p:cNvCxnSpPr/>
            <p:nvPr/>
          </p:nvCxnSpPr>
          <p:spPr>
            <a:xfrm>
              <a:off x="1481533" y="3419542"/>
              <a:ext cx="0" cy="30509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74" name="Shape 874"/>
            <p:cNvCxnSpPr/>
            <p:nvPr/>
          </p:nvCxnSpPr>
          <p:spPr>
            <a:xfrm>
              <a:off x="1481533" y="4081514"/>
              <a:ext cx="0" cy="301564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875" name="Shape 875"/>
            <p:cNvSpPr txBox="1"/>
            <p:nvPr/>
          </p:nvSpPr>
          <p:spPr>
            <a:xfrm>
              <a:off x="594739" y="2397299"/>
              <a:ext cx="756585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Request</a:t>
              </a:r>
            </a:p>
          </p:txBody>
        </p:sp>
      </p:grpSp>
      <p:grpSp>
        <p:nvGrpSpPr>
          <p:cNvPr id="876" name="Shape 876"/>
          <p:cNvGrpSpPr/>
          <p:nvPr/>
        </p:nvGrpSpPr>
        <p:grpSpPr>
          <a:xfrm>
            <a:off x="3336975" y="2549583"/>
            <a:ext cx="1220703" cy="1827435"/>
            <a:chOff x="2264280" y="2549583"/>
            <a:chExt cx="1220703" cy="1827435"/>
          </a:xfrm>
        </p:grpSpPr>
        <p:cxnSp>
          <p:nvCxnSpPr>
            <p:cNvPr id="877" name="Shape 877"/>
            <p:cNvCxnSpPr/>
            <p:nvPr/>
          </p:nvCxnSpPr>
          <p:spPr>
            <a:xfrm rot="10800000">
              <a:off x="2264280" y="3419542"/>
              <a:ext cx="0" cy="30156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78" name="Shape 878"/>
            <p:cNvCxnSpPr/>
            <p:nvPr/>
          </p:nvCxnSpPr>
          <p:spPr>
            <a:xfrm rot="10800000">
              <a:off x="2264280" y="4075456"/>
              <a:ext cx="0" cy="30156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79" name="Shape 879"/>
            <p:cNvCxnSpPr/>
            <p:nvPr/>
          </p:nvCxnSpPr>
          <p:spPr>
            <a:xfrm rot="10800000">
              <a:off x="2264280" y="2549583"/>
              <a:ext cx="0" cy="389999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880" name="Shape 880"/>
            <p:cNvSpPr txBox="1"/>
            <p:nvPr/>
          </p:nvSpPr>
          <p:spPr>
            <a:xfrm>
              <a:off x="2357180" y="2582783"/>
              <a:ext cx="1127803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HTML</a:t>
              </a:r>
            </a:p>
          </p:txBody>
        </p:sp>
      </p:grpSp>
      <p:grpSp>
        <p:nvGrpSpPr>
          <p:cNvPr id="881" name="Shape 881"/>
          <p:cNvGrpSpPr/>
          <p:nvPr/>
        </p:nvGrpSpPr>
        <p:grpSpPr>
          <a:xfrm>
            <a:off x="3341932" y="1613095"/>
            <a:ext cx="5442898" cy="1065037"/>
            <a:chOff x="2269237" y="1613095"/>
            <a:chExt cx="5442898" cy="1065037"/>
          </a:xfrm>
        </p:grpSpPr>
        <p:grpSp>
          <p:nvGrpSpPr>
            <p:cNvPr id="882" name="Shape 882"/>
            <p:cNvGrpSpPr/>
            <p:nvPr/>
          </p:nvGrpSpPr>
          <p:grpSpPr>
            <a:xfrm>
              <a:off x="4427983" y="1613095"/>
              <a:ext cx="1517888" cy="1065037"/>
              <a:chOff x="5207510" y="1752192"/>
              <a:chExt cx="1517888" cy="1065037"/>
            </a:xfrm>
          </p:grpSpPr>
          <p:pic>
            <p:nvPicPr>
              <p:cNvPr id="883" name="Shape 88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07510" y="1752192"/>
                <a:ext cx="1517888" cy="10650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4" name="Shape 884"/>
              <p:cNvSpPr txBox="1"/>
              <p:nvPr/>
            </p:nvSpPr>
            <p:spPr>
              <a:xfrm>
                <a:off x="5596158" y="2227056"/>
                <a:ext cx="740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CDN</a:t>
                </a:r>
              </a:p>
            </p:txBody>
          </p:sp>
        </p:grpSp>
        <p:grpSp>
          <p:nvGrpSpPr>
            <p:cNvPr id="885" name="Shape 885"/>
            <p:cNvGrpSpPr/>
            <p:nvPr/>
          </p:nvGrpSpPr>
          <p:grpSpPr>
            <a:xfrm>
              <a:off x="6194248" y="1613095"/>
              <a:ext cx="1517888" cy="1065037"/>
              <a:chOff x="7195885" y="1757617"/>
              <a:chExt cx="1517888" cy="1065037"/>
            </a:xfrm>
          </p:grpSpPr>
          <p:pic>
            <p:nvPicPr>
              <p:cNvPr id="886" name="Shape 88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195885" y="1757617"/>
                <a:ext cx="1517888" cy="10650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7" name="Shape 887"/>
              <p:cNvSpPr txBox="1"/>
              <p:nvPr/>
            </p:nvSpPr>
            <p:spPr>
              <a:xfrm>
                <a:off x="7543256" y="2225939"/>
                <a:ext cx="9144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WixMP</a:t>
                </a:r>
              </a:p>
            </p:txBody>
          </p:sp>
        </p:grpSp>
        <p:cxnSp>
          <p:nvCxnSpPr>
            <p:cNvPr id="888" name="Shape 888"/>
            <p:cNvCxnSpPr>
              <a:stCxn id="864" idx="3"/>
              <a:endCxn id="883" idx="1"/>
            </p:cNvCxnSpPr>
            <p:nvPr/>
          </p:nvCxnSpPr>
          <p:spPr>
            <a:xfrm>
              <a:off x="2269237" y="2145615"/>
              <a:ext cx="2158800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89" name="Shape 889"/>
            <p:cNvCxnSpPr/>
            <p:nvPr/>
          </p:nvCxnSpPr>
          <p:spPr>
            <a:xfrm rot="10800000" flipH="1">
              <a:off x="5885342" y="2145616"/>
              <a:ext cx="498423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890" name="Shape 890"/>
            <p:cNvSpPr txBox="1"/>
            <p:nvPr/>
          </p:nvSpPr>
          <p:spPr>
            <a:xfrm>
              <a:off x="2372033" y="1851598"/>
              <a:ext cx="17842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Resources / Media</a:t>
              </a:r>
            </a:p>
          </p:txBody>
        </p:sp>
      </p:grpSp>
      <p:grpSp>
        <p:nvGrpSpPr>
          <p:cNvPr id="903" name="Shape 903"/>
          <p:cNvGrpSpPr/>
          <p:nvPr/>
        </p:nvGrpSpPr>
        <p:grpSpPr>
          <a:xfrm>
            <a:off x="2553786" y="2145349"/>
            <a:ext cx="4902233" cy="2237463"/>
            <a:chOff x="1633932" y="2298015"/>
            <a:chExt cx="4902233" cy="2237463"/>
          </a:xfrm>
        </p:grpSpPr>
        <p:cxnSp>
          <p:nvCxnSpPr>
            <p:cNvPr id="905" name="Shape 905"/>
            <p:cNvCxnSpPr/>
            <p:nvPr/>
          </p:nvCxnSpPr>
          <p:spPr>
            <a:xfrm flipH="1">
              <a:off x="1633932" y="2713891"/>
              <a:ext cx="0" cy="378092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06" name="Shape 906"/>
            <p:cNvCxnSpPr/>
            <p:nvPr/>
          </p:nvCxnSpPr>
          <p:spPr>
            <a:xfrm>
              <a:off x="1633933" y="3571942"/>
              <a:ext cx="0" cy="30509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07" name="Shape 907"/>
            <p:cNvCxnSpPr/>
            <p:nvPr/>
          </p:nvCxnSpPr>
          <p:spPr>
            <a:xfrm>
              <a:off x="1633933" y="4233914"/>
              <a:ext cx="0" cy="301564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08" name="Shape 908"/>
            <p:cNvCxnSpPr/>
            <p:nvPr/>
          </p:nvCxnSpPr>
          <p:spPr>
            <a:xfrm rot="10800000">
              <a:off x="2416680" y="3571942"/>
              <a:ext cx="0" cy="301562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09" name="Shape 909"/>
            <p:cNvCxnSpPr/>
            <p:nvPr/>
          </p:nvCxnSpPr>
          <p:spPr>
            <a:xfrm rot="10800000">
              <a:off x="2416680" y="4227856"/>
              <a:ext cx="0" cy="301562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10" name="Shape 910"/>
            <p:cNvCxnSpPr/>
            <p:nvPr/>
          </p:nvCxnSpPr>
          <p:spPr>
            <a:xfrm rot="10800000">
              <a:off x="2416680" y="2701983"/>
              <a:ext cx="0" cy="389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11" name="Shape 911"/>
            <p:cNvCxnSpPr/>
            <p:nvPr/>
          </p:nvCxnSpPr>
          <p:spPr>
            <a:xfrm rot="10800000" flipH="1">
              <a:off x="2421638" y="2298015"/>
              <a:ext cx="2158746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12" name="Shape 912"/>
            <p:cNvCxnSpPr/>
            <p:nvPr/>
          </p:nvCxnSpPr>
          <p:spPr>
            <a:xfrm rot="10800000" flipH="1">
              <a:off x="6037742" y="2298016"/>
              <a:ext cx="498423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915" name="Shape 915"/>
          <p:cNvSpPr txBox="1"/>
          <p:nvPr/>
        </p:nvSpPr>
        <p:spPr>
          <a:xfrm>
            <a:off x="4643618" y="3288791"/>
            <a:ext cx="2491415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Kaushan Script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Failure Points!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Shape 9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797" y="1858149"/>
            <a:ext cx="846556" cy="7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Shape 921"/>
          <p:cNvSpPr txBox="1"/>
          <p:nvPr/>
        </p:nvSpPr>
        <p:spPr>
          <a:xfrm>
            <a:off x="2488797" y="1991726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Serving a Site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Kaushan Script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DC Lost</a:t>
            </a:r>
          </a:p>
        </p:txBody>
      </p:sp>
      <p:grpSp>
        <p:nvGrpSpPr>
          <p:cNvPr id="923" name="Shape 923"/>
          <p:cNvGrpSpPr/>
          <p:nvPr/>
        </p:nvGrpSpPr>
        <p:grpSpPr>
          <a:xfrm>
            <a:off x="1665812" y="2397299"/>
            <a:ext cx="2113500" cy="2495128"/>
            <a:chOff x="594739" y="2397299"/>
            <a:chExt cx="2113500" cy="2495128"/>
          </a:xfrm>
        </p:grpSpPr>
        <p:sp>
          <p:nvSpPr>
            <p:cNvPr id="924" name="Shape 924"/>
            <p:cNvSpPr/>
            <p:nvPr/>
          </p:nvSpPr>
          <p:spPr>
            <a:xfrm>
              <a:off x="1164283" y="2970591"/>
              <a:ext cx="1543956" cy="1921836"/>
            </a:xfrm>
            <a:prstGeom prst="rect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Shape 925"/>
            <p:cNvSpPr/>
            <p:nvPr/>
          </p:nvSpPr>
          <p:spPr>
            <a:xfrm>
              <a:off x="1275875" y="3059133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LB</a:t>
              </a:r>
            </a:p>
          </p:txBody>
        </p:sp>
        <p:sp>
          <p:nvSpPr>
            <p:cNvPr id="926" name="Shape 926"/>
            <p:cNvSpPr/>
            <p:nvPr/>
          </p:nvSpPr>
          <p:spPr>
            <a:xfrm>
              <a:off x="1275875" y="3721105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</a:t>
              </a:r>
            </a:p>
          </p:txBody>
        </p:sp>
        <p:sp>
          <p:nvSpPr>
            <p:cNvPr id="927" name="Shape 927"/>
            <p:cNvSpPr/>
            <p:nvPr/>
          </p:nvSpPr>
          <p:spPr>
            <a:xfrm>
              <a:off x="1275875" y="4383078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Renderer</a:t>
              </a:r>
            </a:p>
          </p:txBody>
        </p:sp>
        <p:cxnSp>
          <p:nvCxnSpPr>
            <p:cNvPr id="928" name="Shape 928"/>
            <p:cNvCxnSpPr/>
            <p:nvPr/>
          </p:nvCxnSpPr>
          <p:spPr>
            <a:xfrm flipH="1">
              <a:off x="1481532" y="2561491"/>
              <a:ext cx="0" cy="37809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929" name="Shape 929"/>
            <p:cNvSpPr txBox="1"/>
            <p:nvPr/>
          </p:nvSpPr>
          <p:spPr>
            <a:xfrm>
              <a:off x="594739" y="2397299"/>
              <a:ext cx="756585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Request</a:t>
              </a:r>
            </a:p>
          </p:txBody>
        </p:sp>
      </p:grpSp>
      <p:grpSp>
        <p:nvGrpSpPr>
          <p:cNvPr id="930" name="Shape 930"/>
          <p:cNvGrpSpPr/>
          <p:nvPr/>
        </p:nvGrpSpPr>
        <p:grpSpPr>
          <a:xfrm>
            <a:off x="2235356" y="2681005"/>
            <a:ext cx="2707322" cy="2211422"/>
            <a:chOff x="1164283" y="2681005"/>
            <a:chExt cx="2707322" cy="2211422"/>
          </a:xfrm>
        </p:grpSpPr>
        <p:grpSp>
          <p:nvGrpSpPr>
            <p:cNvPr id="931" name="Shape 931"/>
            <p:cNvGrpSpPr/>
            <p:nvPr/>
          </p:nvGrpSpPr>
          <p:grpSpPr>
            <a:xfrm>
              <a:off x="1164283" y="2970591"/>
              <a:ext cx="1543956" cy="1921836"/>
              <a:chOff x="1164283" y="2970591"/>
              <a:chExt cx="1543956" cy="1921836"/>
            </a:xfrm>
          </p:grpSpPr>
          <p:sp>
            <p:nvSpPr>
              <p:cNvPr id="932" name="Shape 932"/>
              <p:cNvSpPr/>
              <p:nvPr/>
            </p:nvSpPr>
            <p:spPr>
              <a:xfrm>
                <a:off x="1164283" y="2970591"/>
                <a:ext cx="1543956" cy="1921836"/>
              </a:xfrm>
              <a:prstGeom prst="rect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Shape 933"/>
              <p:cNvSpPr/>
              <p:nvPr/>
            </p:nvSpPr>
            <p:spPr>
              <a:xfrm>
                <a:off x="1275875" y="3059133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LB</a:t>
                </a:r>
              </a:p>
            </p:txBody>
          </p:sp>
          <p:sp>
            <p:nvSpPr>
              <p:cNvPr id="934" name="Shape 934"/>
              <p:cNvSpPr/>
              <p:nvPr/>
            </p:nvSpPr>
            <p:spPr>
              <a:xfrm>
                <a:off x="1275875" y="3721105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Public</a:t>
                </a:r>
              </a:p>
            </p:txBody>
          </p:sp>
          <p:sp>
            <p:nvSpPr>
              <p:cNvPr id="935" name="Shape 935"/>
              <p:cNvSpPr/>
              <p:nvPr/>
            </p:nvSpPr>
            <p:spPr>
              <a:xfrm>
                <a:off x="1275875" y="4383078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Renderer</a:t>
                </a:r>
              </a:p>
            </p:txBody>
          </p:sp>
        </p:grpSp>
        <p:pic>
          <p:nvPicPr>
            <p:cNvPr id="936" name="Shape 936" descr="http://static1.wikia.nocookie.net/__cb20100318151834/gremlins/images/c/ce/Gremlins_1920x108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351325" y="2681005"/>
              <a:ext cx="2520279" cy="1417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7" name="Shape 937"/>
          <p:cNvGrpSpPr/>
          <p:nvPr/>
        </p:nvGrpSpPr>
        <p:grpSpPr>
          <a:xfrm>
            <a:off x="322357" y="2145615"/>
            <a:ext cx="2024591" cy="2746812"/>
            <a:chOff x="3562717" y="2145615"/>
            <a:chExt cx="2024591" cy="2746812"/>
          </a:xfrm>
        </p:grpSpPr>
        <p:grpSp>
          <p:nvGrpSpPr>
            <p:cNvPr id="938" name="Shape 938"/>
            <p:cNvGrpSpPr/>
            <p:nvPr/>
          </p:nvGrpSpPr>
          <p:grpSpPr>
            <a:xfrm>
              <a:off x="3597298" y="2145615"/>
              <a:ext cx="1990010" cy="2746812"/>
              <a:chOff x="1164283" y="2145615"/>
              <a:chExt cx="1990010" cy="2746812"/>
            </a:xfrm>
          </p:grpSpPr>
          <p:sp>
            <p:nvSpPr>
              <p:cNvPr id="939" name="Shape 939"/>
              <p:cNvSpPr/>
              <p:nvPr/>
            </p:nvSpPr>
            <p:spPr>
              <a:xfrm>
                <a:off x="1164283" y="2970591"/>
                <a:ext cx="1543956" cy="1921836"/>
              </a:xfrm>
              <a:prstGeom prst="rect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Shape 940"/>
              <p:cNvSpPr/>
              <p:nvPr/>
            </p:nvSpPr>
            <p:spPr>
              <a:xfrm>
                <a:off x="1275875" y="3059133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LB</a:t>
                </a:r>
              </a:p>
            </p:txBody>
          </p:sp>
          <p:sp>
            <p:nvSpPr>
              <p:cNvPr id="941" name="Shape 941"/>
              <p:cNvSpPr/>
              <p:nvPr/>
            </p:nvSpPr>
            <p:spPr>
              <a:xfrm>
                <a:off x="1275875" y="3721105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Public</a:t>
                </a:r>
              </a:p>
            </p:txBody>
          </p:sp>
          <p:sp>
            <p:nvSpPr>
              <p:cNvPr id="942" name="Shape 942"/>
              <p:cNvSpPr/>
              <p:nvPr/>
            </p:nvSpPr>
            <p:spPr>
              <a:xfrm>
                <a:off x="1275875" y="4383078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Renderer</a:t>
                </a:r>
              </a:p>
            </p:txBody>
          </p:sp>
          <p:cxnSp>
            <p:nvCxnSpPr>
              <p:cNvPr id="943" name="Shape 943"/>
              <p:cNvCxnSpPr/>
              <p:nvPr/>
            </p:nvCxnSpPr>
            <p:spPr>
              <a:xfrm flipH="1">
                <a:off x="1481533" y="2145615"/>
                <a:ext cx="1672760" cy="79396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sp>
          <p:nvSpPr>
            <p:cNvPr id="944" name="Shape 944"/>
            <p:cNvSpPr txBox="1"/>
            <p:nvPr/>
          </p:nvSpPr>
          <p:spPr>
            <a:xfrm>
              <a:off x="3562717" y="2382475"/>
              <a:ext cx="1764786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Change DNS</a:t>
              </a:r>
            </a:p>
          </p:txBody>
        </p:sp>
      </p:grpSp>
      <p:pic>
        <p:nvPicPr>
          <p:cNvPr id="945" name="Shape 9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0678" y="1613095"/>
            <a:ext cx="1517888" cy="10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Shape 946"/>
          <p:cNvSpPr txBox="1"/>
          <p:nvPr/>
        </p:nvSpPr>
        <p:spPr>
          <a:xfrm>
            <a:off x="5889326" y="2087958"/>
            <a:ext cx="74059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CDN</a:t>
            </a:r>
          </a:p>
        </p:txBody>
      </p:sp>
      <p:pic>
        <p:nvPicPr>
          <p:cNvPr id="947" name="Shape 9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6943" y="1613095"/>
            <a:ext cx="1517888" cy="10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Shape 948"/>
          <p:cNvSpPr txBox="1"/>
          <p:nvPr/>
        </p:nvSpPr>
        <p:spPr>
          <a:xfrm>
            <a:off x="7614314" y="2081416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WixMP</a:t>
            </a:r>
          </a:p>
        </p:txBody>
      </p:sp>
      <p:sp>
        <p:nvSpPr>
          <p:cNvPr id="951" name="Shape 951"/>
          <p:cNvSpPr txBox="1"/>
          <p:nvPr/>
        </p:nvSpPr>
        <p:spPr>
          <a:xfrm>
            <a:off x="2028675" y="1543825"/>
            <a:ext cx="1872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http://example.wix.com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/>
          <p:nvPr/>
        </p:nvSpPr>
        <p:spPr>
          <a:xfrm>
            <a:off x="2236977" y="2970591"/>
            <a:ext cx="1543956" cy="1921836"/>
          </a:xfrm>
          <a:prstGeom prst="rect">
            <a:avLst/>
          </a:prstGeom>
          <a:noFill/>
          <a:ln w="9525" cap="flat" cmpd="sng">
            <a:solidFill>
              <a:srgbClr val="162D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Serving a Site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Kaushan Script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Public Lost</a:t>
            </a:r>
          </a:p>
        </p:txBody>
      </p:sp>
      <p:pic>
        <p:nvPicPr>
          <p:cNvPr id="958" name="Shape 9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678" y="1613095"/>
            <a:ext cx="1517888" cy="10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Shape 959"/>
          <p:cNvSpPr txBox="1"/>
          <p:nvPr/>
        </p:nvSpPr>
        <p:spPr>
          <a:xfrm>
            <a:off x="5889326" y="2087958"/>
            <a:ext cx="74059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CDN</a:t>
            </a:r>
          </a:p>
        </p:txBody>
      </p:sp>
      <p:pic>
        <p:nvPicPr>
          <p:cNvPr id="960" name="Shape 9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6943" y="1613095"/>
            <a:ext cx="1517888" cy="10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Shape 961"/>
          <p:cNvSpPr txBox="1"/>
          <p:nvPr/>
        </p:nvSpPr>
        <p:spPr>
          <a:xfrm>
            <a:off x="7614314" y="2081416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WixMP</a:t>
            </a:r>
          </a:p>
        </p:txBody>
      </p:sp>
      <p:pic>
        <p:nvPicPr>
          <p:cNvPr id="964" name="Shape 9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797" y="1858149"/>
            <a:ext cx="846556" cy="7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Shape 965"/>
          <p:cNvSpPr txBox="1"/>
          <p:nvPr/>
        </p:nvSpPr>
        <p:spPr>
          <a:xfrm>
            <a:off x="2488797" y="1991726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grpSp>
        <p:nvGrpSpPr>
          <p:cNvPr id="966" name="Shape 966"/>
          <p:cNvGrpSpPr/>
          <p:nvPr/>
        </p:nvGrpSpPr>
        <p:grpSpPr>
          <a:xfrm>
            <a:off x="1665812" y="2397299"/>
            <a:ext cx="1919476" cy="2346188"/>
            <a:chOff x="594739" y="2397299"/>
            <a:chExt cx="1919476" cy="2346188"/>
          </a:xfrm>
        </p:grpSpPr>
        <p:sp>
          <p:nvSpPr>
            <p:cNvPr id="967" name="Shape 967"/>
            <p:cNvSpPr/>
            <p:nvPr/>
          </p:nvSpPr>
          <p:spPr>
            <a:xfrm>
              <a:off x="1275875" y="3059133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LB</a:t>
              </a:r>
            </a:p>
          </p:txBody>
        </p:sp>
        <p:sp>
          <p:nvSpPr>
            <p:cNvPr id="968" name="Shape 968"/>
            <p:cNvSpPr/>
            <p:nvPr/>
          </p:nvSpPr>
          <p:spPr>
            <a:xfrm>
              <a:off x="1275875" y="3721105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</a:t>
              </a:r>
            </a:p>
          </p:txBody>
        </p:sp>
        <p:sp>
          <p:nvSpPr>
            <p:cNvPr id="969" name="Shape 969"/>
            <p:cNvSpPr/>
            <p:nvPr/>
          </p:nvSpPr>
          <p:spPr>
            <a:xfrm>
              <a:off x="1275875" y="4383078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Renderer</a:t>
              </a:r>
            </a:p>
          </p:txBody>
        </p:sp>
        <p:cxnSp>
          <p:nvCxnSpPr>
            <p:cNvPr id="970" name="Shape 970"/>
            <p:cNvCxnSpPr/>
            <p:nvPr/>
          </p:nvCxnSpPr>
          <p:spPr>
            <a:xfrm flipH="1">
              <a:off x="1481532" y="2561491"/>
              <a:ext cx="0" cy="37809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971" name="Shape 971"/>
            <p:cNvSpPr txBox="1"/>
            <p:nvPr/>
          </p:nvSpPr>
          <p:spPr>
            <a:xfrm>
              <a:off x="594739" y="2397299"/>
              <a:ext cx="756585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Request</a:t>
              </a:r>
            </a:p>
          </p:txBody>
        </p:sp>
      </p:grpSp>
      <p:grpSp>
        <p:nvGrpSpPr>
          <p:cNvPr id="972" name="Shape 972"/>
          <p:cNvGrpSpPr/>
          <p:nvPr/>
        </p:nvGrpSpPr>
        <p:grpSpPr>
          <a:xfrm>
            <a:off x="2346949" y="3439305"/>
            <a:ext cx="2595729" cy="1417657"/>
            <a:chOff x="1275875" y="3439305"/>
            <a:chExt cx="2595729" cy="1417657"/>
          </a:xfrm>
        </p:grpSpPr>
        <p:grpSp>
          <p:nvGrpSpPr>
            <p:cNvPr id="973" name="Shape 973"/>
            <p:cNvGrpSpPr/>
            <p:nvPr/>
          </p:nvGrpSpPr>
          <p:grpSpPr>
            <a:xfrm>
              <a:off x="1275875" y="3721105"/>
              <a:ext cx="1238339" cy="1022382"/>
              <a:chOff x="1275875" y="3721105"/>
              <a:chExt cx="1238339" cy="1022382"/>
            </a:xfrm>
          </p:grpSpPr>
          <p:sp>
            <p:nvSpPr>
              <p:cNvPr id="974" name="Shape 974"/>
              <p:cNvSpPr/>
              <p:nvPr/>
            </p:nvSpPr>
            <p:spPr>
              <a:xfrm>
                <a:off x="1275875" y="3721105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Public</a:t>
                </a:r>
              </a:p>
            </p:txBody>
          </p:sp>
          <p:sp>
            <p:nvSpPr>
              <p:cNvPr id="975" name="Shape 975"/>
              <p:cNvSpPr/>
              <p:nvPr/>
            </p:nvSpPr>
            <p:spPr>
              <a:xfrm>
                <a:off x="1275875" y="4383078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Renderer</a:t>
                </a:r>
              </a:p>
            </p:txBody>
          </p:sp>
        </p:grpSp>
        <p:pic>
          <p:nvPicPr>
            <p:cNvPr id="976" name="Shape 976" descr="http://static1.wikia.nocookie.net/__cb20100318151834/gremlins/images/c/ce/Gremlins_1920x1080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351325" y="3439305"/>
              <a:ext cx="2520279" cy="1417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7" name="Shape 977"/>
          <p:cNvGrpSpPr/>
          <p:nvPr/>
        </p:nvGrpSpPr>
        <p:grpSpPr>
          <a:xfrm>
            <a:off x="90238" y="2397299"/>
            <a:ext cx="2256710" cy="2495128"/>
            <a:chOff x="90238" y="2397299"/>
            <a:chExt cx="2256710" cy="2495128"/>
          </a:xfrm>
        </p:grpSpPr>
        <p:grpSp>
          <p:nvGrpSpPr>
            <p:cNvPr id="978" name="Shape 978"/>
            <p:cNvGrpSpPr/>
            <p:nvPr/>
          </p:nvGrpSpPr>
          <p:grpSpPr>
            <a:xfrm>
              <a:off x="356937" y="2970591"/>
              <a:ext cx="1990011" cy="1921836"/>
              <a:chOff x="1164283" y="2970591"/>
              <a:chExt cx="1990011" cy="1921836"/>
            </a:xfrm>
          </p:grpSpPr>
          <p:sp>
            <p:nvSpPr>
              <p:cNvPr id="979" name="Shape 979"/>
              <p:cNvSpPr/>
              <p:nvPr/>
            </p:nvSpPr>
            <p:spPr>
              <a:xfrm>
                <a:off x="1164283" y="2970591"/>
                <a:ext cx="1543956" cy="1921836"/>
              </a:xfrm>
              <a:prstGeom prst="rect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Shape 980"/>
              <p:cNvSpPr/>
              <p:nvPr/>
            </p:nvSpPr>
            <p:spPr>
              <a:xfrm>
                <a:off x="1275875" y="3059133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LB</a:t>
                </a:r>
              </a:p>
            </p:txBody>
          </p:sp>
          <p:sp>
            <p:nvSpPr>
              <p:cNvPr id="981" name="Shape 981"/>
              <p:cNvSpPr/>
              <p:nvPr/>
            </p:nvSpPr>
            <p:spPr>
              <a:xfrm>
                <a:off x="1275875" y="3721105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Public</a:t>
                </a:r>
              </a:p>
            </p:txBody>
          </p:sp>
          <p:sp>
            <p:nvSpPr>
              <p:cNvPr id="982" name="Shape 982"/>
              <p:cNvSpPr/>
              <p:nvPr/>
            </p:nvSpPr>
            <p:spPr>
              <a:xfrm>
                <a:off x="1275875" y="4383078"/>
                <a:ext cx="1238339" cy="36040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Renderer</a:t>
                </a:r>
              </a:p>
            </p:txBody>
          </p:sp>
          <p:cxnSp>
            <p:nvCxnSpPr>
              <p:cNvPr id="983" name="Shape 983"/>
              <p:cNvCxnSpPr>
                <a:stCxn id="967" idx="1"/>
              </p:cNvCxnSpPr>
              <p:nvPr/>
            </p:nvCxnSpPr>
            <p:spPr>
              <a:xfrm flipH="1" flipV="1">
                <a:off x="2708239" y="3228975"/>
                <a:ext cx="446055" cy="10363"/>
              </a:xfrm>
              <a:prstGeom prst="straightConnector1">
                <a:avLst/>
              </a:prstGeom>
              <a:noFill/>
              <a:ln w="9525" cap="flat" cmpd="sng">
                <a:solidFill>
                  <a:srgbClr val="162D3D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sp>
          <p:nvSpPr>
            <p:cNvPr id="984" name="Shape 984"/>
            <p:cNvSpPr txBox="1"/>
            <p:nvPr/>
          </p:nvSpPr>
          <p:spPr>
            <a:xfrm>
              <a:off x="90238" y="2397299"/>
              <a:ext cx="881361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Fallback to 2</a:t>
              </a:r>
              <a:r>
                <a:rPr lang="en-US" sz="1200" b="0" i="0" u="none" strike="noStrike" cap="none" baseline="30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nd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DC</a:t>
              </a:r>
            </a:p>
          </p:txBody>
        </p:sp>
      </p:grpSp>
      <p:sp>
        <p:nvSpPr>
          <p:cNvPr id="998" name="Shape 998"/>
          <p:cNvSpPr txBox="1"/>
          <p:nvPr/>
        </p:nvSpPr>
        <p:spPr>
          <a:xfrm>
            <a:off x="2028675" y="1543825"/>
            <a:ext cx="1872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http://example.wix.com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 txBox="1"/>
          <p:nvPr/>
        </p:nvSpPr>
        <p:spPr>
          <a:xfrm>
            <a:off x="298376" y="411508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Serving a Site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Kaushan Script"/>
              <a:buNone/>
            </a:pPr>
            <a:r>
              <a:rPr lang="en-US" sz="2400" b="1" i="0" u="none" strike="noStrike" cap="none">
                <a:solidFill>
                  <a:srgbClr val="733CA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Living in the Browser</a:t>
            </a:r>
          </a:p>
        </p:txBody>
      </p:sp>
      <p:pic>
        <p:nvPicPr>
          <p:cNvPr id="1004" name="Shape 1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678" y="1613095"/>
            <a:ext cx="1517888" cy="10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Shape 1005"/>
          <p:cNvSpPr txBox="1"/>
          <p:nvPr/>
        </p:nvSpPr>
        <p:spPr>
          <a:xfrm>
            <a:off x="5889326" y="2087958"/>
            <a:ext cx="74059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CDN</a:t>
            </a:r>
          </a:p>
        </p:txBody>
      </p:sp>
      <p:pic>
        <p:nvPicPr>
          <p:cNvPr id="1006" name="Shape 1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6943" y="1613095"/>
            <a:ext cx="1517888" cy="10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Shape 1007"/>
          <p:cNvSpPr txBox="1"/>
          <p:nvPr/>
        </p:nvSpPr>
        <p:spPr>
          <a:xfrm>
            <a:off x="7614314" y="2081416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WixMP</a:t>
            </a:r>
          </a:p>
        </p:txBody>
      </p:sp>
      <p:pic>
        <p:nvPicPr>
          <p:cNvPr id="1008" name="Shape 10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797" y="1858149"/>
            <a:ext cx="846556" cy="7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Shape 1009"/>
          <p:cNvSpPr txBox="1"/>
          <p:nvPr/>
        </p:nvSpPr>
        <p:spPr>
          <a:xfrm>
            <a:off x="2488797" y="1991726"/>
            <a:ext cx="85151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grpSp>
        <p:nvGrpSpPr>
          <p:cNvPr id="1010" name="Shape 1010"/>
          <p:cNvGrpSpPr/>
          <p:nvPr/>
        </p:nvGrpSpPr>
        <p:grpSpPr>
          <a:xfrm>
            <a:off x="1667434" y="2397299"/>
            <a:ext cx="2113500" cy="2495128"/>
            <a:chOff x="594739" y="2397299"/>
            <a:chExt cx="2113500" cy="2495128"/>
          </a:xfrm>
        </p:grpSpPr>
        <p:sp>
          <p:nvSpPr>
            <p:cNvPr id="1011" name="Shape 1011"/>
            <p:cNvSpPr/>
            <p:nvPr/>
          </p:nvSpPr>
          <p:spPr>
            <a:xfrm>
              <a:off x="1164283" y="2970591"/>
              <a:ext cx="1543956" cy="1921836"/>
            </a:xfrm>
            <a:prstGeom prst="rect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275875" y="3059133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LB</a:t>
              </a: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275875" y="3721105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</a:t>
              </a: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1275875" y="4383078"/>
              <a:ext cx="1238339" cy="36040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Renderer</a:t>
              </a:r>
            </a:p>
          </p:txBody>
        </p:sp>
        <p:cxnSp>
          <p:nvCxnSpPr>
            <p:cNvPr id="1015" name="Shape 1015"/>
            <p:cNvCxnSpPr/>
            <p:nvPr/>
          </p:nvCxnSpPr>
          <p:spPr>
            <a:xfrm flipH="1">
              <a:off x="1481532" y="2561491"/>
              <a:ext cx="0" cy="37809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016" name="Shape 1016"/>
            <p:cNvCxnSpPr/>
            <p:nvPr/>
          </p:nvCxnSpPr>
          <p:spPr>
            <a:xfrm>
              <a:off x="1481533" y="3419542"/>
              <a:ext cx="0" cy="30509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017" name="Shape 1017"/>
            <p:cNvCxnSpPr/>
            <p:nvPr/>
          </p:nvCxnSpPr>
          <p:spPr>
            <a:xfrm>
              <a:off x="1481533" y="4081514"/>
              <a:ext cx="0" cy="301564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018" name="Shape 1018"/>
            <p:cNvSpPr txBox="1"/>
            <p:nvPr/>
          </p:nvSpPr>
          <p:spPr>
            <a:xfrm>
              <a:off x="594739" y="2397299"/>
              <a:ext cx="756585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Request</a:t>
              </a:r>
            </a:p>
          </p:txBody>
        </p:sp>
      </p:grpSp>
      <p:grpSp>
        <p:nvGrpSpPr>
          <p:cNvPr id="1019" name="Shape 1019"/>
          <p:cNvGrpSpPr/>
          <p:nvPr/>
        </p:nvGrpSpPr>
        <p:grpSpPr>
          <a:xfrm>
            <a:off x="3336975" y="2549583"/>
            <a:ext cx="1220703" cy="1827435"/>
            <a:chOff x="2264280" y="2549583"/>
            <a:chExt cx="1220703" cy="1827435"/>
          </a:xfrm>
        </p:grpSpPr>
        <p:cxnSp>
          <p:nvCxnSpPr>
            <p:cNvPr id="1020" name="Shape 1020"/>
            <p:cNvCxnSpPr/>
            <p:nvPr/>
          </p:nvCxnSpPr>
          <p:spPr>
            <a:xfrm rot="10800000">
              <a:off x="2264280" y="3419542"/>
              <a:ext cx="0" cy="30156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021" name="Shape 1021"/>
            <p:cNvCxnSpPr/>
            <p:nvPr/>
          </p:nvCxnSpPr>
          <p:spPr>
            <a:xfrm rot="10800000">
              <a:off x="2264280" y="4075456"/>
              <a:ext cx="0" cy="301562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022" name="Shape 1022"/>
            <p:cNvCxnSpPr/>
            <p:nvPr/>
          </p:nvCxnSpPr>
          <p:spPr>
            <a:xfrm rot="10800000">
              <a:off x="2264280" y="2549583"/>
              <a:ext cx="0" cy="389999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023" name="Shape 1023"/>
            <p:cNvSpPr txBox="1"/>
            <p:nvPr/>
          </p:nvSpPr>
          <p:spPr>
            <a:xfrm>
              <a:off x="2357180" y="2582783"/>
              <a:ext cx="1127803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HTML</a:t>
              </a:r>
            </a:p>
          </p:txBody>
        </p:sp>
      </p:grpSp>
      <p:grpSp>
        <p:nvGrpSpPr>
          <p:cNvPr id="1024" name="Shape 1024"/>
          <p:cNvGrpSpPr/>
          <p:nvPr/>
        </p:nvGrpSpPr>
        <p:grpSpPr>
          <a:xfrm>
            <a:off x="3340311" y="1613095"/>
            <a:ext cx="5444520" cy="1065037"/>
            <a:chOff x="2267616" y="1613095"/>
            <a:chExt cx="5444520" cy="1065037"/>
          </a:xfrm>
        </p:grpSpPr>
        <p:grpSp>
          <p:nvGrpSpPr>
            <p:cNvPr id="1025" name="Shape 1025"/>
            <p:cNvGrpSpPr/>
            <p:nvPr/>
          </p:nvGrpSpPr>
          <p:grpSpPr>
            <a:xfrm>
              <a:off x="4427983" y="1613095"/>
              <a:ext cx="1517888" cy="1065037"/>
              <a:chOff x="5207510" y="1752192"/>
              <a:chExt cx="1517888" cy="1065037"/>
            </a:xfrm>
          </p:grpSpPr>
          <p:pic>
            <p:nvPicPr>
              <p:cNvPr id="1026" name="Shape 102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207510" y="1752192"/>
                <a:ext cx="1517888" cy="10650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7" name="Shape 1027"/>
              <p:cNvSpPr txBox="1"/>
              <p:nvPr/>
            </p:nvSpPr>
            <p:spPr>
              <a:xfrm>
                <a:off x="5596158" y="2227056"/>
                <a:ext cx="740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CDN</a:t>
                </a:r>
              </a:p>
            </p:txBody>
          </p:sp>
        </p:grpSp>
        <p:grpSp>
          <p:nvGrpSpPr>
            <p:cNvPr id="1028" name="Shape 1028"/>
            <p:cNvGrpSpPr/>
            <p:nvPr/>
          </p:nvGrpSpPr>
          <p:grpSpPr>
            <a:xfrm>
              <a:off x="6194248" y="1613095"/>
              <a:ext cx="1517888" cy="1065037"/>
              <a:chOff x="7195885" y="1757617"/>
              <a:chExt cx="1517888" cy="1065037"/>
            </a:xfrm>
          </p:grpSpPr>
          <p:pic>
            <p:nvPicPr>
              <p:cNvPr id="1029" name="Shape 102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195885" y="1757617"/>
                <a:ext cx="1517888" cy="10650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0" name="Shape 1030"/>
              <p:cNvSpPr txBox="1"/>
              <p:nvPr/>
            </p:nvSpPr>
            <p:spPr>
              <a:xfrm>
                <a:off x="7543256" y="2225939"/>
                <a:ext cx="9144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2D3D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162D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WixMP</a:t>
                </a:r>
              </a:p>
            </p:txBody>
          </p:sp>
        </p:grpSp>
        <p:cxnSp>
          <p:nvCxnSpPr>
            <p:cNvPr id="1031" name="Shape 1031"/>
            <p:cNvCxnSpPr>
              <a:stCxn id="1009" idx="3"/>
              <a:endCxn id="1026" idx="1"/>
            </p:cNvCxnSpPr>
            <p:nvPr/>
          </p:nvCxnSpPr>
          <p:spPr>
            <a:xfrm>
              <a:off x="2267616" y="2145615"/>
              <a:ext cx="2160300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032" name="Shape 1032"/>
            <p:cNvCxnSpPr/>
            <p:nvPr/>
          </p:nvCxnSpPr>
          <p:spPr>
            <a:xfrm rot="10800000" flipH="1">
              <a:off x="5885342" y="2145616"/>
              <a:ext cx="498423" cy="0"/>
            </a:xfrm>
            <a:prstGeom prst="straightConnector1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033" name="Shape 1033"/>
            <p:cNvSpPr txBox="1"/>
            <p:nvPr/>
          </p:nvSpPr>
          <p:spPr>
            <a:xfrm>
              <a:off x="2372033" y="1851598"/>
              <a:ext cx="17842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JSON / Media</a:t>
              </a:r>
            </a:p>
          </p:txBody>
        </p:sp>
      </p:grpSp>
      <p:grpSp>
        <p:nvGrpSpPr>
          <p:cNvPr id="1034" name="Shape 1034"/>
          <p:cNvGrpSpPr/>
          <p:nvPr/>
        </p:nvGrpSpPr>
        <p:grpSpPr>
          <a:xfrm>
            <a:off x="3340378" y="1543819"/>
            <a:ext cx="4954906" cy="1417657"/>
            <a:chOff x="3340378" y="1543819"/>
            <a:chExt cx="4954906" cy="1417657"/>
          </a:xfrm>
        </p:grpSpPr>
        <p:grpSp>
          <p:nvGrpSpPr>
            <p:cNvPr id="1035" name="Shape 1035"/>
            <p:cNvGrpSpPr/>
            <p:nvPr/>
          </p:nvGrpSpPr>
          <p:grpSpPr>
            <a:xfrm>
              <a:off x="3340378" y="1613095"/>
              <a:ext cx="4116082" cy="1065037"/>
              <a:chOff x="2267683" y="1613095"/>
              <a:chExt cx="4116082" cy="1065037"/>
            </a:xfrm>
          </p:grpSpPr>
          <p:grpSp>
            <p:nvGrpSpPr>
              <p:cNvPr id="1036" name="Shape 1036"/>
              <p:cNvGrpSpPr/>
              <p:nvPr/>
            </p:nvGrpSpPr>
            <p:grpSpPr>
              <a:xfrm>
                <a:off x="4427983" y="1613095"/>
                <a:ext cx="1517888" cy="1065037"/>
                <a:chOff x="5207510" y="1752192"/>
                <a:chExt cx="1517888" cy="1065037"/>
              </a:xfrm>
            </p:grpSpPr>
            <p:pic>
              <p:nvPicPr>
                <p:cNvPr id="1037" name="Shape 103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207510" y="1752192"/>
                  <a:ext cx="1517888" cy="10650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38" name="Shape 1038"/>
                <p:cNvSpPr txBox="1"/>
                <p:nvPr/>
              </p:nvSpPr>
              <p:spPr>
                <a:xfrm>
                  <a:off x="5596158" y="2227056"/>
                  <a:ext cx="74059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BFBFBF"/>
                    </a:buClr>
                    <a:buSzPct val="25000"/>
                    <a:buFont typeface="Helvetica Neue"/>
                    <a:buNone/>
                  </a:pPr>
                  <a:r>
                    <a:rPr lang="en-US" sz="1400" b="0" i="0" u="none" strike="noStrike" cap="none">
                      <a:solidFill>
                        <a:srgbClr val="BFBFB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CDN</a:t>
                  </a:r>
                </a:p>
              </p:txBody>
            </p:sp>
          </p:grpSp>
          <p:cxnSp>
            <p:nvCxnSpPr>
              <p:cNvPr id="1039" name="Shape 1039"/>
              <p:cNvCxnSpPr>
                <a:endCxn id="1037" idx="1"/>
              </p:cNvCxnSpPr>
              <p:nvPr/>
            </p:nvCxnSpPr>
            <p:spPr>
              <a:xfrm>
                <a:off x="2267683" y="2145614"/>
                <a:ext cx="216029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cxnSp>
            <p:nvCxnSpPr>
              <p:cNvPr id="1040" name="Shape 1040"/>
              <p:cNvCxnSpPr/>
              <p:nvPr/>
            </p:nvCxnSpPr>
            <p:spPr>
              <a:xfrm rot="10800000" flipH="1">
                <a:off x="5885342" y="2145616"/>
                <a:ext cx="4984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sp>
            <p:nvSpPr>
              <p:cNvPr id="1041" name="Shape 1041"/>
              <p:cNvSpPr txBox="1"/>
              <p:nvPr/>
            </p:nvSpPr>
            <p:spPr>
              <a:xfrm>
                <a:off x="2372033" y="1851598"/>
                <a:ext cx="178421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JSON / Media</a:t>
                </a:r>
              </a:p>
            </p:txBody>
          </p:sp>
        </p:grpSp>
        <p:pic>
          <p:nvPicPr>
            <p:cNvPr id="1042" name="Shape 1042" descr="http://static1.wikia.nocookie.net/__cb20100318151834/gremlins/images/c/ce/Gremlins_1920x108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4030575" y="1543819"/>
              <a:ext cx="2520279" cy="1417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3" name="Shape 1043" descr="http://static1.wikia.nocookie.net/__cb20100318151834/gremlins/images/c/ce/Gremlins_1920x108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5775005" y="1543819"/>
              <a:ext cx="2520279" cy="14176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4" name="Shape 1044"/>
          <p:cNvSpPr/>
          <p:nvPr/>
        </p:nvSpPr>
        <p:spPr>
          <a:xfrm>
            <a:off x="7402479" y="1450170"/>
            <a:ext cx="1246815" cy="1110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Shape 1045"/>
          <p:cNvGrpSpPr/>
          <p:nvPr/>
        </p:nvGrpSpPr>
        <p:grpSpPr>
          <a:xfrm>
            <a:off x="2912075" y="2560891"/>
            <a:ext cx="5113800" cy="806018"/>
            <a:chOff x="2912075" y="2560891"/>
            <a:chExt cx="5113800" cy="806018"/>
          </a:xfrm>
        </p:grpSpPr>
        <p:cxnSp>
          <p:nvCxnSpPr>
            <p:cNvPr id="1046" name="Shape 1046"/>
            <p:cNvCxnSpPr>
              <a:stCxn id="1008" idx="2"/>
              <a:endCxn id="1044" idx="2"/>
            </p:cNvCxnSpPr>
            <p:nvPr/>
          </p:nvCxnSpPr>
          <p:spPr>
            <a:xfrm rot="-5400000">
              <a:off x="5468675" y="4291"/>
              <a:ext cx="600" cy="5113800"/>
            </a:xfrm>
            <a:prstGeom prst="curvedConnector3">
              <a:avLst>
                <a:gd name="adj1" fmla="val -68889436"/>
              </a:avLst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047" name="Shape 1047"/>
            <p:cNvSpPr txBox="1"/>
            <p:nvPr/>
          </p:nvSpPr>
          <p:spPr>
            <a:xfrm>
              <a:off x="4449283" y="3059133"/>
              <a:ext cx="17842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Fallback</a:t>
              </a:r>
            </a:p>
          </p:txBody>
        </p:sp>
      </p:grpSp>
      <p:grpSp>
        <p:nvGrpSpPr>
          <p:cNvPr id="1048" name="Shape 1048"/>
          <p:cNvGrpSpPr/>
          <p:nvPr/>
        </p:nvGrpSpPr>
        <p:grpSpPr>
          <a:xfrm>
            <a:off x="407713" y="2011014"/>
            <a:ext cx="2081083" cy="1920496"/>
            <a:chOff x="407713" y="2011014"/>
            <a:chExt cx="2081083" cy="1920496"/>
          </a:xfrm>
        </p:grpSpPr>
        <p:pic>
          <p:nvPicPr>
            <p:cNvPr id="1049" name="Shape 10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7713" y="2873741"/>
              <a:ext cx="905791" cy="861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0" name="Shape 1050"/>
            <p:cNvSpPr txBox="1"/>
            <p:nvPr/>
          </p:nvSpPr>
          <p:spPr>
            <a:xfrm>
              <a:off x="495660" y="3654512"/>
              <a:ext cx="78913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Editor Pages</a:t>
              </a:r>
            </a:p>
          </p:txBody>
        </p:sp>
        <p:cxnSp>
          <p:nvCxnSpPr>
            <p:cNvPr id="1051" name="Shape 1051"/>
            <p:cNvCxnSpPr>
              <a:stCxn id="1009" idx="1"/>
              <a:endCxn id="1049" idx="0"/>
            </p:cNvCxnSpPr>
            <p:nvPr/>
          </p:nvCxnSpPr>
          <p:spPr>
            <a:xfrm flipH="1">
              <a:off x="860697" y="2145615"/>
              <a:ext cx="1628099" cy="728100"/>
            </a:xfrm>
            <a:prstGeom prst="curvedConnector2">
              <a:avLst/>
            </a:prstGeom>
            <a:noFill/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052" name="Shape 1052"/>
            <p:cNvSpPr txBox="1"/>
            <p:nvPr/>
          </p:nvSpPr>
          <p:spPr>
            <a:xfrm>
              <a:off x="1032748" y="2011014"/>
              <a:ext cx="756585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Fallback</a:t>
              </a:r>
            </a:p>
          </p:txBody>
        </p:sp>
      </p:grpSp>
      <p:grpSp>
        <p:nvGrpSpPr>
          <p:cNvPr id="1053" name="Shape 1053"/>
          <p:cNvGrpSpPr/>
          <p:nvPr/>
        </p:nvGrpSpPr>
        <p:grpSpPr>
          <a:xfrm>
            <a:off x="2912074" y="1613099"/>
            <a:ext cx="5868644" cy="2482692"/>
            <a:chOff x="2912074" y="1613099"/>
            <a:chExt cx="5868644" cy="2482692"/>
          </a:xfrm>
        </p:grpSpPr>
        <p:grpSp>
          <p:nvGrpSpPr>
            <p:cNvPr id="1054" name="Shape 1054"/>
            <p:cNvGrpSpPr/>
            <p:nvPr/>
          </p:nvGrpSpPr>
          <p:grpSpPr>
            <a:xfrm>
              <a:off x="2912074" y="2560800"/>
              <a:ext cx="5113813" cy="806109"/>
              <a:chOff x="2912074" y="2560800"/>
              <a:chExt cx="5113813" cy="806109"/>
            </a:xfrm>
          </p:grpSpPr>
          <p:cxnSp>
            <p:nvCxnSpPr>
              <p:cNvPr id="1055" name="Shape 1055"/>
              <p:cNvCxnSpPr/>
              <p:nvPr/>
            </p:nvCxnSpPr>
            <p:spPr>
              <a:xfrm rot="-5400000">
                <a:off x="5468635" y="4238"/>
                <a:ext cx="690" cy="5113813"/>
              </a:xfrm>
              <a:prstGeom prst="curvedConnector3">
                <a:avLst>
                  <a:gd name="adj1" fmla="val -60070042"/>
                </a:avLst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sp>
            <p:nvSpPr>
              <p:cNvPr id="1056" name="Shape 1056"/>
              <p:cNvSpPr txBox="1"/>
              <p:nvPr/>
            </p:nvSpPr>
            <p:spPr>
              <a:xfrm>
                <a:off x="4449283" y="3059133"/>
                <a:ext cx="178421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Helvetica Neue"/>
                  <a:buNone/>
                </a:pPr>
                <a:r>
                  <a:rPr lang="en-US" sz="12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Fallback</a:t>
                </a:r>
              </a:p>
            </p:txBody>
          </p:sp>
        </p:grpSp>
        <p:grpSp>
          <p:nvGrpSpPr>
            <p:cNvPr id="1057" name="Shape 1057"/>
            <p:cNvGrpSpPr/>
            <p:nvPr/>
          </p:nvGrpSpPr>
          <p:grpSpPr>
            <a:xfrm>
              <a:off x="7262830" y="1613099"/>
              <a:ext cx="1517888" cy="1065037"/>
              <a:chOff x="7419343" y="1765496"/>
              <a:chExt cx="1517888" cy="1065037"/>
            </a:xfrm>
          </p:grpSpPr>
          <p:pic>
            <p:nvPicPr>
              <p:cNvPr id="1058" name="Shape 105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419343" y="1765496"/>
                <a:ext cx="1517888" cy="10650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9" name="Shape 1059"/>
              <p:cNvSpPr txBox="1"/>
              <p:nvPr/>
            </p:nvSpPr>
            <p:spPr>
              <a:xfrm>
                <a:off x="7766714" y="2233816"/>
                <a:ext cx="9144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ct val="25000"/>
                  <a:buFont typeface="Helvetica Neue"/>
                  <a:buNone/>
                </a:pPr>
                <a:r>
                  <a:rPr lang="en-US" sz="1400" b="0" i="0" u="none" strike="noStrike" cap="none">
                    <a:solidFill>
                      <a:srgbClr val="BFBFB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WixMP</a:t>
                </a:r>
              </a:p>
            </p:txBody>
          </p:sp>
        </p:grpSp>
        <p:pic>
          <p:nvPicPr>
            <p:cNvPr id="1060" name="Shape 1060" descr="http://static1.wikia.nocookie.net/__cb20100318151834/gremlins/images/c/ce/Gremlins_1920x108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4936180" y="2678133"/>
              <a:ext cx="2520279" cy="14176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1" name="Shape 1061"/>
          <p:cNvSpPr txBox="1"/>
          <p:nvPr/>
        </p:nvSpPr>
        <p:spPr>
          <a:xfrm>
            <a:off x="2028675" y="1543825"/>
            <a:ext cx="1872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http://example.wix.com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/>
          <p:nvPr/>
        </p:nvSpPr>
        <p:spPr>
          <a:xfrm>
            <a:off x="539552" y="555525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400" b="0" i="0" u="none" strike="noStrike" cap="none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Summary</a:t>
            </a:r>
          </a:p>
        </p:txBody>
      </p:sp>
      <p:sp>
        <p:nvSpPr>
          <p:cNvPr id="1067" name="Shape 1067"/>
          <p:cNvSpPr txBox="1"/>
          <p:nvPr/>
        </p:nvSpPr>
        <p:spPr>
          <a:xfrm>
            <a:off x="583564" y="1419621"/>
            <a:ext cx="8646160" cy="2977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concerns and SLA for different parts of the system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redundancy in critical path (for availability)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De-normalize data (for performance)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Minimize out-of-process hops (for performance)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advantage of client’s CPU power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Shape 1072" descr="http://www.yellmagazine.com/wp-content/uploads/2013/05/Gremlins.jpg"/>
          <p:cNvPicPr preferRelativeResize="0"/>
          <p:nvPr/>
        </p:nvPicPr>
        <p:blipFill rotWithShape="1">
          <a:blip r:embed="rId3">
            <a:alphaModFix/>
          </a:blip>
          <a:srcRect l="16553" t="261" r="8593" b="26900"/>
          <a:stretch/>
        </p:blipFill>
        <p:spPr>
          <a:xfrm>
            <a:off x="149550" y="149400"/>
            <a:ext cx="8845200" cy="48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923887" y="411510"/>
            <a:ext cx="1858492" cy="101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Methodologies 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Architecture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Culture 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736275" y="483518"/>
            <a:ext cx="187612" cy="187612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736275" y="729741"/>
            <a:ext cx="187612" cy="187612"/>
          </a:xfrm>
          <a:prstGeom prst="rect">
            <a:avLst/>
          </a:prstGeom>
          <a:solidFill>
            <a:srgbClr val="8B81D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736275" y="975966"/>
            <a:ext cx="187612" cy="1876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36275" y="1222191"/>
            <a:ext cx="187612" cy="18761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Shape 219"/>
          <p:cNvGrpSpPr/>
          <p:nvPr/>
        </p:nvGrpSpPr>
        <p:grpSpPr>
          <a:xfrm>
            <a:off x="138459" y="2499741"/>
            <a:ext cx="8922989" cy="2154382"/>
            <a:chOff x="138459" y="2499741"/>
            <a:chExt cx="8922989" cy="2154382"/>
          </a:xfrm>
        </p:grpSpPr>
        <p:cxnSp>
          <p:nvCxnSpPr>
            <p:cNvPr id="220" name="Shape 220"/>
            <p:cNvCxnSpPr/>
            <p:nvPr/>
          </p:nvCxnSpPr>
          <p:spPr>
            <a:xfrm rot="10800000">
              <a:off x="5620132" y="3033507"/>
              <a:ext cx="0" cy="1269141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153250" y="4337325"/>
              <a:ext cx="884129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2" name="Shape 222"/>
            <p:cNvSpPr/>
            <p:nvPr/>
          </p:nvSpPr>
          <p:spPr>
            <a:xfrm>
              <a:off x="1011413" y="4300725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904425" y="4300725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681566" y="4300725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3516894" y="4300725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4751425" y="4300725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8279817" y="4300710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5456319" y="4387725"/>
              <a:ext cx="946200" cy="26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2014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6785785" y="4387725"/>
              <a:ext cx="946200" cy="26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2015</a:t>
              </a: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4126855" y="4387725"/>
              <a:ext cx="946200" cy="26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2013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2797390" y="4387725"/>
              <a:ext cx="946200" cy="26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2012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1467925" y="4387725"/>
              <a:ext cx="946200" cy="26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2011</a:t>
              </a: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138459" y="4387725"/>
              <a:ext cx="946200" cy="26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2010</a:t>
              </a: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8115249" y="4387725"/>
              <a:ext cx="946200" cy="26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2016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589" y="4300710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6" name="Shape 236"/>
            <p:cNvCxnSpPr/>
            <p:nvPr/>
          </p:nvCxnSpPr>
          <p:spPr>
            <a:xfrm rot="10800000">
              <a:off x="1042829" y="2931789"/>
              <a:ext cx="0" cy="1370858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7" name="Shape 237"/>
            <p:cNvSpPr txBox="1"/>
            <p:nvPr/>
          </p:nvSpPr>
          <p:spPr>
            <a:xfrm>
              <a:off x="531216" y="2499741"/>
              <a:ext cx="1028955" cy="518846"/>
            </a:xfrm>
            <a:prstGeom prst="rect">
              <a:avLst/>
            </a:prstGeom>
            <a:solidFill>
              <a:srgbClr val="8B81D2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Wix Framework</a:t>
              </a:r>
            </a:p>
          </p:txBody>
        </p:sp>
        <p:cxnSp>
          <p:nvCxnSpPr>
            <p:cNvPr id="238" name="Shape 238"/>
            <p:cNvCxnSpPr/>
            <p:nvPr/>
          </p:nvCxnSpPr>
          <p:spPr>
            <a:xfrm rot="10800000">
              <a:off x="1941025" y="3847180"/>
              <a:ext cx="0" cy="455468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9" name="Shape 239"/>
            <p:cNvSpPr txBox="1"/>
            <p:nvPr/>
          </p:nvSpPr>
          <p:spPr>
            <a:xfrm>
              <a:off x="1493344" y="3147814"/>
              <a:ext cx="1028955" cy="702692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CI / CD / TDD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DevOps</a:t>
              </a:r>
            </a:p>
          </p:txBody>
        </p:sp>
        <p:cxnSp>
          <p:nvCxnSpPr>
            <p:cNvPr id="240" name="Shape 240"/>
            <p:cNvCxnSpPr/>
            <p:nvPr/>
          </p:nvCxnSpPr>
          <p:spPr>
            <a:xfrm rot="10800000">
              <a:off x="2718166" y="2759164"/>
              <a:ext cx="0" cy="1543483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1" name="Shape 241"/>
            <p:cNvSpPr txBox="1"/>
            <p:nvPr/>
          </p:nvSpPr>
          <p:spPr>
            <a:xfrm>
              <a:off x="2241534" y="2499741"/>
              <a:ext cx="1028955" cy="518846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Scala</a:t>
              </a:r>
            </a:p>
          </p:txBody>
        </p:sp>
        <p:cxnSp>
          <p:nvCxnSpPr>
            <p:cNvPr id="242" name="Shape 242"/>
            <p:cNvCxnSpPr/>
            <p:nvPr/>
          </p:nvCxnSpPr>
          <p:spPr>
            <a:xfrm rot="10800000">
              <a:off x="3555394" y="3847180"/>
              <a:ext cx="0" cy="455468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3" name="Shape 243"/>
            <p:cNvSpPr txBox="1"/>
            <p:nvPr/>
          </p:nvSpPr>
          <p:spPr>
            <a:xfrm>
              <a:off x="3061288" y="3331660"/>
              <a:ext cx="1028955" cy="518846"/>
            </a:xfrm>
            <a:prstGeom prst="rect">
              <a:avLst/>
            </a:prstGeom>
            <a:solidFill>
              <a:srgbClr val="8B81D2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Micro</a:t>
              </a:r>
              <a:r>
                <a:rPr lang="en-US" sz="120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Services</a:t>
              </a:r>
            </a:p>
          </p:txBody>
        </p:sp>
        <p:cxnSp>
          <p:nvCxnSpPr>
            <p:cNvPr id="244" name="Shape 244"/>
            <p:cNvCxnSpPr/>
            <p:nvPr/>
          </p:nvCxnSpPr>
          <p:spPr>
            <a:xfrm rot="10800000">
              <a:off x="4786946" y="3033507"/>
              <a:ext cx="0" cy="1269141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5" name="Shape 245"/>
            <p:cNvSpPr txBox="1"/>
            <p:nvPr/>
          </p:nvSpPr>
          <p:spPr>
            <a:xfrm>
              <a:off x="3871510" y="2514661"/>
              <a:ext cx="1028955" cy="518846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TDD Redux</a:t>
              </a: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4711071" y="3331660"/>
              <a:ext cx="1028955" cy="518846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Angular.js</a:t>
              </a:r>
            </a:p>
          </p:txBody>
        </p:sp>
        <p:cxnSp>
          <p:nvCxnSpPr>
            <p:cNvPr id="247" name="Shape 247"/>
            <p:cNvCxnSpPr/>
            <p:nvPr/>
          </p:nvCxnSpPr>
          <p:spPr>
            <a:xfrm rot="10800000">
              <a:off x="8316415" y="3847180"/>
              <a:ext cx="0" cy="455468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8" name="Shape 248"/>
            <p:cNvSpPr txBox="1"/>
            <p:nvPr/>
          </p:nvSpPr>
          <p:spPr>
            <a:xfrm>
              <a:off x="5073055" y="2514661"/>
              <a:ext cx="1028955" cy="518846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Companies &amp; Guilds</a:t>
              </a:r>
            </a:p>
          </p:txBody>
        </p:sp>
        <p:cxnSp>
          <p:nvCxnSpPr>
            <p:cNvPr id="249" name="Shape 249"/>
            <p:cNvCxnSpPr/>
            <p:nvPr/>
          </p:nvCxnSpPr>
          <p:spPr>
            <a:xfrm rot="10800000">
              <a:off x="7063189" y="3847180"/>
              <a:ext cx="0" cy="455468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" name="Shape 250"/>
            <p:cNvSpPr txBox="1"/>
            <p:nvPr/>
          </p:nvSpPr>
          <p:spPr>
            <a:xfrm>
              <a:off x="6548712" y="3331660"/>
              <a:ext cx="1028955" cy="518846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React.js</a:t>
              </a: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7801938" y="3331660"/>
              <a:ext cx="1028955" cy="518846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Node.js</a:t>
              </a:r>
            </a:p>
          </p:txBody>
        </p:sp>
        <p:cxnSp>
          <p:nvCxnSpPr>
            <p:cNvPr id="252" name="Shape 252"/>
            <p:cNvCxnSpPr/>
            <p:nvPr/>
          </p:nvCxnSpPr>
          <p:spPr>
            <a:xfrm rot="10800000">
              <a:off x="611560" y="4297886"/>
              <a:ext cx="0" cy="850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Shape 253"/>
            <p:cNvCxnSpPr/>
            <p:nvPr/>
          </p:nvCxnSpPr>
          <p:spPr>
            <a:xfrm rot="10800000">
              <a:off x="3266281" y="4297886"/>
              <a:ext cx="0" cy="850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Shape 254"/>
            <p:cNvCxnSpPr/>
            <p:nvPr/>
          </p:nvCxnSpPr>
          <p:spPr>
            <a:xfrm rot="10800000">
              <a:off x="4599955" y="4297886"/>
              <a:ext cx="0" cy="850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Shape 255"/>
            <p:cNvCxnSpPr/>
            <p:nvPr/>
          </p:nvCxnSpPr>
          <p:spPr>
            <a:xfrm rot="10800000">
              <a:off x="5940151" y="4297886"/>
              <a:ext cx="0" cy="850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7236296" y="4297886"/>
              <a:ext cx="0" cy="850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8604447" y="4297886"/>
              <a:ext cx="0" cy="850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8" name="Shape 258"/>
            <p:cNvSpPr/>
            <p:nvPr/>
          </p:nvSpPr>
          <p:spPr>
            <a:xfrm>
              <a:off x="5190026" y="4300725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Shape 259"/>
            <p:cNvCxnSpPr>
              <a:endCxn id="246" idx="2"/>
            </p:cNvCxnSpPr>
            <p:nvPr/>
          </p:nvCxnSpPr>
          <p:spPr>
            <a:xfrm rot="10800000">
              <a:off x="5225548" y="3850506"/>
              <a:ext cx="0" cy="452100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0" name="Shape 260"/>
            <p:cNvSpPr/>
            <p:nvPr/>
          </p:nvSpPr>
          <p:spPr>
            <a:xfrm>
              <a:off x="5584610" y="4300725"/>
              <a:ext cx="73198" cy="73198"/>
            </a:xfrm>
            <a:prstGeom prst="ellipse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0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Shape 10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79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Shape 10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487" y="339502"/>
            <a:ext cx="1800199" cy="2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Shape 10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203848" y="1059582"/>
            <a:ext cx="6400799" cy="11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Shape 1080"/>
          <p:cNvPicPr preferRelativeResize="0"/>
          <p:nvPr/>
        </p:nvPicPr>
        <p:blipFill rotWithShape="1">
          <a:blip r:embed="rId6">
            <a:alphaModFix/>
          </a:blip>
          <a:srcRect l="69398" t="-98491"/>
          <a:stretch/>
        </p:blipFill>
        <p:spPr>
          <a:xfrm>
            <a:off x="-748679" y="287096"/>
            <a:ext cx="1285873" cy="21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Shape 1081"/>
          <p:cNvSpPr txBox="1"/>
          <p:nvPr/>
        </p:nvSpPr>
        <p:spPr>
          <a:xfrm>
            <a:off x="676866" y="1131590"/>
            <a:ext cx="7711558" cy="2016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Q&amp;A</a:t>
            </a:r>
          </a:p>
        </p:txBody>
      </p:sp>
      <p:pic>
        <p:nvPicPr>
          <p:cNvPr id="1082" name="Shape 10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0550" y="4253482"/>
            <a:ext cx="460798" cy="46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Shape 10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1969" y="4335744"/>
            <a:ext cx="262712" cy="24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Shape 1084"/>
          <p:cNvSpPr txBox="1"/>
          <p:nvPr/>
        </p:nvSpPr>
        <p:spPr>
          <a:xfrm>
            <a:off x="4932039" y="4315594"/>
            <a:ext cx="2230209" cy="292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Arial"/>
                <a:ea typeface="Arial"/>
                <a:cs typeface="Arial"/>
                <a:sym typeface="Arial"/>
              </a:rPr>
              <a:t>http://engineering.wix.com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3211411" y="4315594"/>
            <a:ext cx="1277999" cy="336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162D3D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200" b="0" i="0" u="none" strike="noStrike" cap="none" dirty="0" err="1" smtClean="0">
                <a:solidFill>
                  <a:srgbClr val="162D3D"/>
                </a:solidFill>
                <a:latin typeface="Arial"/>
                <a:ea typeface="Arial"/>
                <a:cs typeface="Arial"/>
                <a:sym typeface="Arial"/>
              </a:rPr>
              <a:t>aviranm</a:t>
            </a:r>
            <a:endParaRPr lang="en-US" sz="1200" b="0" i="0" u="none" strike="noStrike" cap="none" dirty="0">
              <a:solidFill>
                <a:srgbClr val="162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Shape 1086"/>
          <p:cNvSpPr txBox="1"/>
          <p:nvPr/>
        </p:nvSpPr>
        <p:spPr>
          <a:xfrm>
            <a:off x="971600" y="4315594"/>
            <a:ext cx="2016224" cy="336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rgbClr val="162D3D"/>
              </a:buClr>
              <a:buSzPct val="25000"/>
            </a:pPr>
            <a:r>
              <a:rPr lang="en-US" sz="1200" dirty="0"/>
              <a:t>https://</a:t>
            </a:r>
            <a:r>
              <a:rPr lang="en-US" sz="1200" dirty="0" err="1"/>
              <a:t>goo.gl</a:t>
            </a:r>
            <a:r>
              <a:rPr lang="en-US" sz="1200" dirty="0"/>
              <a:t>/exJl0m</a:t>
            </a:r>
            <a:endParaRPr lang="en-US" sz="1200" b="0" i="0" u="none" strike="noStrike" cap="none" dirty="0">
              <a:solidFill>
                <a:srgbClr val="162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7" name="Shape 1087"/>
          <p:cNvCxnSpPr/>
          <p:nvPr/>
        </p:nvCxnSpPr>
        <p:spPr>
          <a:xfrm>
            <a:off x="2627783" y="4335744"/>
            <a:ext cx="0" cy="340199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8" name="Shape 1088"/>
          <p:cNvCxnSpPr/>
          <p:nvPr/>
        </p:nvCxnSpPr>
        <p:spPr>
          <a:xfrm>
            <a:off x="4355976" y="4335744"/>
            <a:ext cx="0" cy="340199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89" name="Shape 10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116631" y="3507853"/>
            <a:ext cx="3604156" cy="13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Shape 1091"/>
          <p:cNvPicPr preferRelativeResize="0"/>
          <p:nvPr/>
        </p:nvPicPr>
        <p:blipFill rotWithShape="1">
          <a:blip r:embed="rId9">
            <a:alphaModFix/>
          </a:blip>
          <a:srcRect l="-2643" r="6697"/>
          <a:stretch/>
        </p:blipFill>
        <p:spPr>
          <a:xfrm>
            <a:off x="581031" y="4316167"/>
            <a:ext cx="318559" cy="283844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Shape 1085"/>
          <p:cNvSpPr txBox="1"/>
          <p:nvPr/>
        </p:nvSpPr>
        <p:spPr>
          <a:xfrm>
            <a:off x="2627783" y="336174"/>
            <a:ext cx="1277999" cy="336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Arial"/>
              <a:buNone/>
            </a:pPr>
            <a:r>
              <a:rPr lang="en-US" sz="900" b="0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900" b="0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WixEng</a:t>
            </a:r>
            <a:endParaRPr lang="en-US" sz="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33"/>
          <p:cNvSpPr txBox="1"/>
          <p:nvPr/>
        </p:nvSpPr>
        <p:spPr>
          <a:xfrm>
            <a:off x="763487" y="953986"/>
            <a:ext cx="771155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6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Aviran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Mordo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Head of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Engineering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248" y="4056344"/>
            <a:ext cx="869910" cy="86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39552" y="2642826"/>
            <a:ext cx="3456299" cy="1193479"/>
            <a:chOff x="323528" y="1810318"/>
            <a:chExt cx="3456299" cy="1193479"/>
          </a:xfrm>
        </p:grpSpPr>
        <p:sp>
          <p:nvSpPr>
            <p:cNvPr id="143" name="Shape 143"/>
            <p:cNvSpPr/>
            <p:nvPr/>
          </p:nvSpPr>
          <p:spPr>
            <a:xfrm>
              <a:off x="323528" y="1810318"/>
              <a:ext cx="3456299" cy="1193479"/>
            </a:xfrm>
            <a:prstGeom prst="rect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524662" y="2008009"/>
              <a:ext cx="983099" cy="8057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Lighttpd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1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(file serving)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1650084" y="2008009"/>
              <a:ext cx="885599" cy="8057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Wix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1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(Tomcat)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677946" y="1998758"/>
              <a:ext cx="885599" cy="816599"/>
            </a:xfrm>
            <a:prstGeom prst="can">
              <a:avLst>
                <a:gd name="adj" fmla="val 18709"/>
              </a:avLst>
            </a:prstGeom>
            <a:solidFill>
              <a:schemeClr val="lt1"/>
            </a:solidFill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MySQL </a:t>
              </a:r>
              <a:b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1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DB</a:t>
              </a:r>
            </a:p>
          </p:txBody>
        </p:sp>
      </p:grpSp>
      <p:sp>
        <p:nvSpPr>
          <p:cNvPr id="147" name="Shape 147"/>
          <p:cNvSpPr/>
          <p:nvPr/>
        </p:nvSpPr>
        <p:spPr>
          <a:xfrm>
            <a:off x="5148064" y="0"/>
            <a:ext cx="3456383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❤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Arial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 for fast development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Stateful login (Tomcat session), Ehcache, file uploads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consideration for performance, scalability &amp; testing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Intended for short-term use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39550" y="1704975"/>
            <a:ext cx="3456300" cy="7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Tomcat, Hibernate, Custom web framework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39552" y="555525"/>
            <a:ext cx="6912900" cy="8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hape 59"/>
          <p:cNvCxnSpPr/>
          <p:nvPr/>
        </p:nvCxnSpPr>
        <p:spPr>
          <a:xfrm>
            <a:off x="153250" y="4337325"/>
            <a:ext cx="88412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Shape 60"/>
          <p:cNvSpPr/>
          <p:nvPr/>
        </p:nvSpPr>
        <p:spPr>
          <a:xfrm>
            <a:off x="574960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300123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025285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475612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4200775" y="4300710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925937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376264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101427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551750" y="4300710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8115250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2017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939764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2014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664927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2015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214601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2013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489437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2012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764275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2011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313949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2009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863623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2007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38459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2006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256133" y="3326415"/>
            <a:ext cx="848391" cy="976233"/>
            <a:chOff x="140463" y="3130047"/>
            <a:chExt cx="1004313" cy="1170676"/>
          </a:xfrm>
        </p:grpSpPr>
        <p:cxnSp>
          <p:nvCxnSpPr>
            <p:cNvPr id="79" name="Shape 79"/>
            <p:cNvCxnSpPr/>
            <p:nvPr/>
          </p:nvCxnSpPr>
          <p:spPr>
            <a:xfrm rot="10800000">
              <a:off x="561210" y="3754536"/>
              <a:ext cx="0" cy="546186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" name="Shape 80"/>
            <p:cNvSpPr txBox="1"/>
            <p:nvPr/>
          </p:nvSpPr>
          <p:spPr>
            <a:xfrm>
              <a:off x="140463" y="3130047"/>
              <a:ext cx="1004313" cy="622188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Wix is Founded</a:t>
              </a:r>
            </a:p>
          </p:txBody>
        </p:sp>
      </p:grpSp>
      <p:sp>
        <p:nvSpPr>
          <p:cNvPr id="81" name="Shape 81"/>
          <p:cNvSpPr txBox="1"/>
          <p:nvPr/>
        </p:nvSpPr>
        <p:spPr>
          <a:xfrm>
            <a:off x="1588786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2008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039111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</a:t>
            </a:r>
          </a:p>
        </p:txBody>
      </p:sp>
      <p:sp>
        <p:nvSpPr>
          <p:cNvPr id="83" name="Shape 83"/>
          <p:cNvSpPr/>
          <p:nvPr/>
        </p:nvSpPr>
        <p:spPr>
          <a:xfrm>
            <a:off x="2750449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5651101" y="4300725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7390089" y="4387725"/>
            <a:ext cx="946200" cy="26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</a:t>
            </a:r>
          </a:p>
        </p:txBody>
      </p:sp>
      <p:sp>
        <p:nvSpPr>
          <p:cNvPr id="86" name="Shape 86"/>
          <p:cNvSpPr/>
          <p:nvPr/>
        </p:nvSpPr>
        <p:spPr>
          <a:xfrm>
            <a:off x="7826589" y="4300710"/>
            <a:ext cx="73198" cy="73198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Shape 87"/>
          <p:cNvCxnSpPr/>
          <p:nvPr/>
        </p:nvCxnSpPr>
        <p:spPr>
          <a:xfrm rot="10800000">
            <a:off x="1336723" y="3253988"/>
            <a:ext cx="0" cy="1046737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Shape 88"/>
          <p:cNvSpPr txBox="1"/>
          <p:nvPr/>
        </p:nvSpPr>
        <p:spPr>
          <a:xfrm>
            <a:off x="912526" y="2735141"/>
            <a:ext cx="848391" cy="518846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1st Funding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1632007" y="3326410"/>
            <a:ext cx="848391" cy="974313"/>
            <a:chOff x="187432" y="3132349"/>
            <a:chExt cx="1004313" cy="1168374"/>
          </a:xfrm>
        </p:grpSpPr>
        <p:cxnSp>
          <p:nvCxnSpPr>
            <p:cNvPr id="90" name="Shape 90"/>
            <p:cNvCxnSpPr/>
            <p:nvPr/>
          </p:nvCxnSpPr>
          <p:spPr>
            <a:xfrm rot="10800000">
              <a:off x="689589" y="3754536"/>
              <a:ext cx="0" cy="546186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" name="Shape 91"/>
            <p:cNvSpPr txBox="1"/>
            <p:nvPr/>
          </p:nvSpPr>
          <p:spPr>
            <a:xfrm>
              <a:off x="187432" y="3132349"/>
              <a:ext cx="1004313" cy="622188"/>
            </a:xfrm>
            <a:prstGeom prst="rect">
              <a:avLst/>
            </a:prstGeom>
            <a:solidFill>
              <a:srgbClr val="162D3D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Open Beta</a:t>
              </a:r>
            </a:p>
          </p:txBody>
        </p:sp>
      </p:grpSp>
      <p:cxnSp>
        <p:nvCxnSpPr>
          <p:cNvPr id="92" name="Shape 92"/>
          <p:cNvCxnSpPr>
            <a:stCxn id="83" idx="0"/>
          </p:cNvCxnSpPr>
          <p:nvPr/>
        </p:nvCxnSpPr>
        <p:spPr>
          <a:xfrm rot="10800000">
            <a:off x="2787048" y="3254025"/>
            <a:ext cx="0" cy="10467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>
            <a:off x="2406167" y="2735141"/>
            <a:ext cx="761762" cy="518846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1M </a:t>
            </a:r>
            <a:b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</a:p>
        </p:txBody>
      </p:sp>
      <p:cxnSp>
        <p:nvCxnSpPr>
          <p:cNvPr id="94" name="Shape 94"/>
          <p:cNvCxnSpPr/>
          <p:nvPr/>
        </p:nvCxnSpPr>
        <p:spPr>
          <a:xfrm rot="10800000">
            <a:off x="3507028" y="3847180"/>
            <a:ext cx="0" cy="455468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95"/>
          <p:cNvSpPr txBox="1"/>
          <p:nvPr/>
        </p:nvSpPr>
        <p:spPr>
          <a:xfrm>
            <a:off x="3131330" y="3331660"/>
            <a:ext cx="761763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</a:t>
            </a:r>
          </a:p>
        </p:txBody>
      </p:sp>
      <p:cxnSp>
        <p:nvCxnSpPr>
          <p:cNvPr id="96" name="Shape 96"/>
          <p:cNvCxnSpPr>
            <a:stCxn id="64" idx="0"/>
          </p:cNvCxnSpPr>
          <p:nvPr/>
        </p:nvCxnSpPr>
        <p:spPr>
          <a:xfrm rot="10800000" flipH="1">
            <a:off x="4237374" y="2664510"/>
            <a:ext cx="9000" cy="16362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97"/>
          <p:cNvSpPr txBox="1"/>
          <p:nvPr/>
        </p:nvSpPr>
        <p:spPr>
          <a:xfrm>
            <a:off x="3727675" y="2735141"/>
            <a:ext cx="761763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Mobile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727676" y="2130991"/>
            <a:ext cx="761762" cy="515597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10M </a:t>
            </a:r>
            <a:b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</a:p>
        </p:txBody>
      </p:sp>
      <p:cxnSp>
        <p:nvCxnSpPr>
          <p:cNvPr id="99" name="Shape 99"/>
          <p:cNvCxnSpPr>
            <a:stCxn id="65" idx="0"/>
          </p:cNvCxnSpPr>
          <p:nvPr/>
        </p:nvCxnSpPr>
        <p:spPr>
          <a:xfrm rot="10800000" flipH="1">
            <a:off x="4962537" y="3254025"/>
            <a:ext cx="6000" cy="10467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/>
          <p:nvPr/>
        </p:nvSpPr>
        <p:spPr>
          <a:xfrm>
            <a:off x="4581655" y="3331666"/>
            <a:ext cx="761763" cy="5188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Market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587619" y="2735141"/>
            <a:ext cx="761763" cy="518847"/>
          </a:xfrm>
          <a:prstGeom prst="rect">
            <a:avLst/>
          </a:prstGeom>
          <a:solidFill>
            <a:srgbClr val="162D3D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HTML5</a:t>
            </a:r>
          </a:p>
        </p:txBody>
      </p:sp>
      <p:grpSp>
        <p:nvGrpSpPr>
          <p:cNvPr id="102" name="Shape 102"/>
          <p:cNvGrpSpPr/>
          <p:nvPr/>
        </p:nvGrpSpPr>
        <p:grpSpPr>
          <a:xfrm>
            <a:off x="5004048" y="2130992"/>
            <a:ext cx="761763" cy="2169732"/>
            <a:chOff x="5938" y="1698830"/>
            <a:chExt cx="761763" cy="2601893"/>
          </a:xfrm>
        </p:grpSpPr>
        <p:cxnSp>
          <p:nvCxnSpPr>
            <p:cNvPr id="103" name="Shape 103"/>
            <p:cNvCxnSpPr>
              <a:stCxn id="84" idx="0"/>
            </p:cNvCxnSpPr>
            <p:nvPr/>
          </p:nvCxnSpPr>
          <p:spPr>
            <a:xfrm rot="10800000">
              <a:off x="689590" y="2313223"/>
              <a:ext cx="0" cy="1987500"/>
            </a:xfrm>
            <a:prstGeom prst="straightConnector1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Shape 104"/>
            <p:cNvSpPr txBox="1"/>
            <p:nvPr/>
          </p:nvSpPr>
          <p:spPr>
            <a:xfrm>
              <a:off x="5938" y="1698830"/>
              <a:ext cx="761763" cy="622188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IPO</a:t>
              </a:r>
            </a:p>
          </p:txBody>
        </p:sp>
      </p:grpSp>
      <p:cxnSp>
        <p:nvCxnSpPr>
          <p:cNvPr id="105" name="Shape 105"/>
          <p:cNvCxnSpPr>
            <a:stCxn id="66" idx="0"/>
          </p:cNvCxnSpPr>
          <p:nvPr/>
        </p:nvCxnSpPr>
        <p:spPr>
          <a:xfrm rot="10800000">
            <a:off x="6412863" y="2040525"/>
            <a:ext cx="0" cy="22602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5846823" y="2735141"/>
            <a:ext cx="755691" cy="5188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Hive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846823" y="1530088"/>
            <a:ext cx="761763" cy="515597"/>
          </a:xfrm>
          <a:prstGeom prst="rect">
            <a:avLst/>
          </a:prstGeom>
          <a:solidFill>
            <a:srgbClr val="733CA6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50M </a:t>
            </a:r>
            <a:b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846823" y="2130991"/>
            <a:ext cx="755691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 </a:t>
            </a:r>
            <a:r>
              <a:rPr lang="en-US" sz="9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Worldwide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8115249" y="3326410"/>
            <a:ext cx="761762" cy="974300"/>
            <a:chOff x="53027" y="3326410"/>
            <a:chExt cx="761762" cy="974300"/>
          </a:xfrm>
        </p:grpSpPr>
        <p:cxnSp>
          <p:nvCxnSpPr>
            <p:cNvPr id="110" name="Shape 110"/>
            <p:cNvCxnSpPr>
              <a:stCxn id="68" idx="0"/>
            </p:cNvCxnSpPr>
            <p:nvPr/>
          </p:nvCxnSpPr>
          <p:spPr>
            <a:xfrm rot="10800000">
              <a:off x="526126" y="3723810"/>
              <a:ext cx="0" cy="576900"/>
            </a:xfrm>
            <a:prstGeom prst="straightConnector1">
              <a:avLst/>
            </a:prstGeom>
            <a:noFill/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Shape 111"/>
            <p:cNvSpPr txBox="1"/>
            <p:nvPr/>
          </p:nvSpPr>
          <p:spPr>
            <a:xfrm>
              <a:off x="53027" y="3326410"/>
              <a:ext cx="761762" cy="518846"/>
            </a:xfrm>
            <a:prstGeom prst="rect">
              <a:avLst/>
            </a:prstGeom>
            <a:solidFill>
              <a:srgbClr val="733CA6"/>
            </a:solidFill>
            <a:ln w="9525" cap="flat" cmpd="sng">
              <a:solidFill>
                <a:srgbClr val="733C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100M </a:t>
              </a:r>
              <a:b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Users</a:t>
              </a:r>
            </a:p>
          </p:txBody>
        </p:sp>
      </p:grpSp>
      <p:cxnSp>
        <p:nvCxnSpPr>
          <p:cNvPr id="112" name="Shape 112"/>
          <p:cNvCxnSpPr>
            <a:stCxn id="67" idx="0"/>
          </p:cNvCxnSpPr>
          <p:nvPr/>
        </p:nvCxnSpPr>
        <p:spPr>
          <a:xfrm rot="10800000">
            <a:off x="7138026" y="2045625"/>
            <a:ext cx="0" cy="22551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 txBox="1"/>
          <p:nvPr/>
        </p:nvSpPr>
        <p:spPr>
          <a:xfrm>
            <a:off x="6741984" y="3328335"/>
            <a:ext cx="785773" cy="5188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Hotels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741984" y="2130991"/>
            <a:ext cx="792086" cy="5155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741982" y="2735141"/>
            <a:ext cx="792086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1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Shoutout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741984" y="1530088"/>
            <a:ext cx="792086" cy="515597"/>
          </a:xfrm>
          <a:prstGeom prst="rect">
            <a:avLst/>
          </a:prstGeom>
          <a:solidFill>
            <a:srgbClr val="162D3D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Editor</a:t>
            </a:r>
          </a:p>
        </p:txBody>
      </p:sp>
      <p:cxnSp>
        <p:nvCxnSpPr>
          <p:cNvPr id="117" name="Shape 117"/>
          <p:cNvCxnSpPr>
            <a:stCxn id="86" idx="0"/>
          </p:cNvCxnSpPr>
          <p:nvPr/>
        </p:nvCxnSpPr>
        <p:spPr>
          <a:xfrm rot="10800000">
            <a:off x="7844889" y="1419510"/>
            <a:ext cx="18300" cy="2881200"/>
          </a:xfrm>
          <a:prstGeom prst="straightConnector1">
            <a:avLst/>
          </a:prstGeom>
          <a:noFill/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Shape 118"/>
          <p:cNvSpPr txBox="1"/>
          <p:nvPr/>
        </p:nvSpPr>
        <p:spPr>
          <a:xfrm>
            <a:off x="7611127" y="2735141"/>
            <a:ext cx="811333" cy="5188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1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Bookings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611127" y="1530088"/>
            <a:ext cx="817853" cy="5155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611125" y="2130991"/>
            <a:ext cx="817853" cy="518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611128" y="929187"/>
            <a:ext cx="817853" cy="5155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33C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</a:t>
            </a:r>
          </a:p>
        </p:txBody>
      </p:sp>
    </p:spTree>
    <p:extLst>
      <p:ext uri="{BB962C8B-B14F-4D97-AF65-F5344CB8AC3E}">
        <p14:creationId xmlns:p14="http://schemas.microsoft.com/office/powerpoint/2010/main" val="206050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Shape 154"/>
          <p:cNvGrpSpPr/>
          <p:nvPr/>
        </p:nvGrpSpPr>
        <p:grpSpPr>
          <a:xfrm>
            <a:off x="539552" y="2642826"/>
            <a:ext cx="3456299" cy="1193479"/>
            <a:chOff x="323528" y="1810318"/>
            <a:chExt cx="3456299" cy="1193479"/>
          </a:xfrm>
        </p:grpSpPr>
        <p:sp>
          <p:nvSpPr>
            <p:cNvPr id="155" name="Shape 155"/>
            <p:cNvSpPr/>
            <p:nvPr/>
          </p:nvSpPr>
          <p:spPr>
            <a:xfrm>
              <a:off x="323528" y="1810318"/>
              <a:ext cx="3456299" cy="1193479"/>
            </a:xfrm>
            <a:prstGeom prst="rect">
              <a:avLst/>
            </a:prstGeom>
            <a:solidFill>
              <a:srgbClr val="733CA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24662" y="2008009"/>
              <a:ext cx="983099" cy="8057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Lighttpd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1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(file serving)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650084" y="2008009"/>
              <a:ext cx="885599" cy="8057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Wix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1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(Tomcat)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2677946" y="1998758"/>
              <a:ext cx="885599" cy="816599"/>
            </a:xfrm>
            <a:prstGeom prst="can">
              <a:avLst>
                <a:gd name="adj" fmla="val 18709"/>
              </a:avLst>
            </a:prstGeom>
            <a:solidFill>
              <a:schemeClr val="lt1"/>
            </a:solidFill>
            <a:ln w="9525" cap="flat" cmpd="sng">
              <a:solidFill>
                <a:srgbClr val="162D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MySQL </a:t>
              </a:r>
              <a:br>
                <a:rPr lang="en-US" sz="16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100" b="0" i="0" u="none" strike="noStrike" cap="none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DB</a:t>
              </a:r>
            </a:p>
          </p:txBody>
        </p:sp>
      </p:grpSp>
      <p:sp>
        <p:nvSpPr>
          <p:cNvPr id="159" name="Shape 159"/>
          <p:cNvSpPr txBox="1"/>
          <p:nvPr/>
        </p:nvSpPr>
        <p:spPr>
          <a:xfrm>
            <a:off x="5148064" y="0"/>
            <a:ext cx="3456383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monolithic giant that handled everything – stability problem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Dependency between features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Changes in unrelated areas of the system caused deployment of the whole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Failure in unrelated areas will cause system wide downtime</a:t>
            </a:r>
          </a:p>
        </p:txBody>
      </p:sp>
      <p:pic>
        <p:nvPicPr>
          <p:cNvPr id="160" name="Shape 160" descr="C:\Users\Lee\Downloads\Pictur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683589" y="701837"/>
            <a:ext cx="385200" cy="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39550" y="1704975"/>
            <a:ext cx="3456300" cy="7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ct val="250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162D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Tomcat, Hibernate, Custom web framework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39550" y="555525"/>
            <a:ext cx="5223000" cy="8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5148064" y="0"/>
            <a:ext cx="3240359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💣</a:t>
            </a:r>
            <a:r>
              <a:rPr lang="en-US" sz="3600" b="0" i="0" u="none" strike="noStrike" cap="non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and entangled codebase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feature rollout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While at the same time, </a:t>
            </a:r>
            <a:b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iPad was released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Font typeface="Helvetica Neue"/>
              <a:buNone/>
            </a:pPr>
            <a:endParaRPr sz="1600" b="0" i="0" u="none" strike="noStrike" cap="none">
              <a:solidFill>
                <a:srgbClr val="162D3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ct val="250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needed to enable Wix to move fast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67543" y="-4700"/>
            <a:ext cx="3744415" cy="51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Poor Development Velocity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C:\Users\Lee\Downloads\pexels-photo-26691.jpg"/>
          <p:cNvPicPr preferRelativeResize="0"/>
          <p:nvPr/>
        </p:nvPicPr>
        <p:blipFill rotWithShape="1">
          <a:blip r:embed="rId3">
            <a:alphaModFix/>
          </a:blip>
          <a:srcRect b="17808"/>
          <a:stretch/>
        </p:blipFill>
        <p:spPr>
          <a:xfrm>
            <a:off x="149551" y="149400"/>
            <a:ext cx="8845200" cy="48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4814505" y="3183335"/>
            <a:ext cx="3815145" cy="1146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400" b="0" i="0" u="none" strike="noStrike" cap="none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 everything and rebuild</a:t>
            </a:r>
            <a:endParaRPr lang="en-US" sz="3400" b="0" i="0" u="none" strike="noStrike" cap="none" dirty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1618</Words>
  <Application>Microsoft Macintosh PowerPoint</Application>
  <PresentationFormat>On-screen Show (16:9)</PresentationFormat>
  <Paragraphs>591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Sophia DeMartini</cp:lastModifiedBy>
  <cp:revision>51</cp:revision>
  <dcterms:modified xsi:type="dcterms:W3CDTF">2017-04-05T15:16:16Z</dcterms:modified>
</cp:coreProperties>
</file>