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33"/>
  </p:notesMasterIdLst>
  <p:sldIdLst>
    <p:sldId id="256" r:id="rId2"/>
    <p:sldId id="304" r:id="rId3"/>
    <p:sldId id="305" r:id="rId4"/>
    <p:sldId id="306" r:id="rId5"/>
    <p:sldId id="332" r:id="rId6"/>
    <p:sldId id="259" r:id="rId7"/>
    <p:sldId id="260" r:id="rId8"/>
    <p:sldId id="265" r:id="rId9"/>
    <p:sldId id="286" r:id="rId10"/>
    <p:sldId id="266" r:id="rId11"/>
    <p:sldId id="267" r:id="rId12"/>
    <p:sldId id="320" r:id="rId13"/>
    <p:sldId id="324" r:id="rId14"/>
    <p:sldId id="310" r:id="rId15"/>
    <p:sldId id="334" r:id="rId16"/>
    <p:sldId id="335" r:id="rId17"/>
    <p:sldId id="321" r:id="rId18"/>
    <p:sldId id="316" r:id="rId19"/>
    <p:sldId id="337" r:id="rId20"/>
    <p:sldId id="290" r:id="rId21"/>
    <p:sldId id="270" r:id="rId22"/>
    <p:sldId id="327" r:id="rId23"/>
    <p:sldId id="314" r:id="rId24"/>
    <p:sldId id="312" r:id="rId25"/>
    <p:sldId id="326" r:id="rId26"/>
    <p:sldId id="325" r:id="rId27"/>
    <p:sldId id="338" r:id="rId28"/>
    <p:sldId id="313" r:id="rId29"/>
    <p:sldId id="317" r:id="rId30"/>
    <p:sldId id="315" r:id="rId31"/>
    <p:sldId id="328" r:id="rId32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E39A"/>
    <a:srgbClr val="819AFF"/>
    <a:srgbClr val="FBFF8F"/>
    <a:srgbClr val="FCFFF0"/>
    <a:srgbClr val="8BD9ED"/>
    <a:srgbClr val="992288"/>
    <a:srgbClr val="EE7722"/>
    <a:srgbClr val="3366AA"/>
    <a:srgbClr val="11AA99"/>
    <a:srgbClr val="EE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3" autoAdjust="0"/>
    <p:restoredTop sz="96392" autoAdjust="0"/>
  </p:normalViewPr>
  <p:slideViewPr>
    <p:cSldViewPr snapToGrid="0" snapToObjects="1" showGuides="1">
      <p:cViewPr>
        <p:scale>
          <a:sx n="90" d="100"/>
          <a:sy n="90" d="100"/>
        </p:scale>
        <p:origin x="-80" y="-24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>
                <a:latin typeface="+mj-lt"/>
              </a:defRPr>
            </a:pPr>
            <a:r>
              <a:rPr lang="en-US" sz="2800" dirty="0" smtClean="0">
                <a:solidFill>
                  <a:srgbClr val="FFFFFF"/>
                </a:solidFill>
                <a:latin typeface="+mj-lt"/>
              </a:rPr>
              <a:t>Comparison of Speech Recognition Approaches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Title</a:t>
            </a:r>
          </a:p>
        </c:rich>
      </c:tx>
      <c:layout>
        <c:manualLayout>
          <c:xMode val="edge"/>
          <c:yMode val="edge"/>
          <c:x val="0.114187226596675"/>
          <c:y val="0.032679738562091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400092592592593"/>
          <c:y val="0.0320039327425044"/>
          <c:w val="0.734222222222222"/>
          <c:h val="0.83869223130217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Deep Speech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Hybrid Approaches</c:v>
                </c:pt>
              </c:strCache>
            </c:strRef>
          </c:tx>
          <c:spPr>
            <a:ln w="47625" cap="rnd">
              <a:solidFill>
                <a:srgbClr val="FFFF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3"/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Traditional ASR</c:v>
                </c:pt>
              </c:strCache>
            </c:strRef>
          </c:tx>
          <c:spPr>
            <a:ln w="69850" cap="rnd">
              <a:solidFill>
                <a:srgbClr val="8BD9ED"/>
              </a:solidFill>
              <a:prstDash val="sysDot"/>
              <a:round/>
            </a:ln>
            <a:effectLst/>
          </c:spPr>
          <c:marker>
            <c:symbol val="none"/>
          </c:marker>
          <c:dLbls>
            <c:dLbl>
              <c:idx val="3"/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0171272"/>
        <c:axId val="2080148408"/>
      </c:lineChart>
      <c:catAx>
        <c:axId val="20801712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 smtClean="0">
                    <a:solidFill>
                      <a:schemeClr val="bg1"/>
                    </a:solidFill>
                    <a:latin typeface="+mj-lt"/>
                  </a:rPr>
                  <a:t>Data + Model Size</a:t>
                </a:r>
              </a:p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 smtClean="0">
                    <a:solidFill>
                      <a:schemeClr val="bg1"/>
                    </a:solidFill>
                    <a:latin typeface="+mj-lt"/>
                  </a:rPr>
                  <a:t>(Speed)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bg1"/>
            </a:solidFill>
            <a:round/>
            <a:tailEnd type="triangle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0148408"/>
        <c:crosses val="autoZero"/>
        <c:auto val="1"/>
        <c:lblAlgn val="ctr"/>
        <c:lblOffset val="100"/>
        <c:noMultiLvlLbl val="0"/>
      </c:catAx>
      <c:valAx>
        <c:axId val="208014840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 smtClean="0">
                    <a:solidFill>
                      <a:schemeClr val="bg1"/>
                    </a:solidFill>
                    <a:latin typeface="+mj-lt"/>
                  </a:rPr>
                  <a:t>Accuracy</a:t>
                </a:r>
                <a:endParaRPr lang="en-US" sz="2400" dirty="0">
                  <a:solidFill>
                    <a:schemeClr val="bg1"/>
                  </a:solidFill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0.0"/>
              <c:y val="0.29607553470895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one"/>
        <c:spPr>
          <a:solidFill>
            <a:schemeClr val="bg1"/>
          </a:solidFill>
          <a:ln w="25400">
            <a:solidFill>
              <a:schemeClr val="bg1"/>
            </a:solidFill>
            <a:headEnd w="lg" len="med"/>
            <a:tailEnd type="triangle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0171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6083333333333"/>
          <c:y val="0.24789032827971"/>
          <c:w val="0.213731481481481"/>
          <c:h val="0.363894213723852"/>
        </c:manualLayout>
      </c:layout>
      <c:overlay val="0"/>
      <c:spPr>
        <a:noFill/>
        <a:ln w="6350"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60100612423447"/>
          <c:y val="0.0803925077547125"/>
          <c:w val="0.891952901720618"/>
          <c:h val="0.7438732877049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wdUpDiag">
              <a:fgClr>
                <a:schemeClr val="accent4"/>
              </a:fgClr>
              <a:bgClr>
                <a:schemeClr val="accent4">
                  <a:lumMod val="60000"/>
                  <a:lumOff val="40000"/>
                </a:schemeClr>
              </a:bgClr>
            </a:patt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WSJ</c:v>
                </c:pt>
                <c:pt idx="1">
                  <c:v>Switchboard</c:v>
                </c:pt>
                <c:pt idx="2">
                  <c:v>Fisher</c:v>
                </c:pt>
                <c:pt idx="3">
                  <c:v>Deep Speech</c:v>
                </c:pt>
                <c:pt idx="4">
                  <c:v>Deep Speech + Noise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80.0</c:v>
                </c:pt>
                <c:pt idx="1">
                  <c:v>300.0</c:v>
                </c:pt>
                <c:pt idx="2">
                  <c:v>2000.0</c:v>
                </c:pt>
                <c:pt idx="3">
                  <c:v>11940.0</c:v>
                </c:pt>
                <c:pt idx="4">
                  <c:v>100000.0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060126568"/>
        <c:axId val="-2063812840"/>
      </c:barChart>
      <c:catAx>
        <c:axId val="-20601265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>
                    <a:latin typeface="+mj-lt"/>
                  </a:defRPr>
                </a:pPr>
                <a:r>
                  <a:rPr lang="en-US" sz="2400" dirty="0" smtClean="0">
                    <a:solidFill>
                      <a:schemeClr val="bg1"/>
                    </a:solidFill>
                    <a:latin typeface="+mj-lt"/>
                  </a:rPr>
                  <a:t>Audio</a:t>
                </a:r>
                <a:r>
                  <a:rPr lang="en-US" sz="2400" baseline="0" dirty="0" smtClean="0">
                    <a:solidFill>
                      <a:schemeClr val="bg1"/>
                    </a:solidFill>
                    <a:latin typeface="+mj-lt"/>
                  </a:rPr>
                  <a:t> Datasets</a:t>
                </a:r>
                <a:endParaRPr lang="en-US" sz="2400" dirty="0">
                  <a:solidFill>
                    <a:schemeClr val="bg1"/>
                  </a:solidFill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0.412798118985127"/>
              <c:y val="0.933777592669721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-2063812840"/>
        <c:crosses val="autoZero"/>
        <c:auto val="1"/>
        <c:lblAlgn val="ctr"/>
        <c:lblOffset val="100"/>
        <c:noMultiLvlLbl val="0"/>
      </c:catAx>
      <c:valAx>
        <c:axId val="-2063812840"/>
        <c:scaling>
          <c:orientation val="minMax"/>
          <c:max val="120000.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 smtClean="0">
                    <a:solidFill>
                      <a:schemeClr val="bg1"/>
                    </a:solidFill>
                    <a:latin typeface="+mj-lt"/>
                  </a:rPr>
                  <a:t>Hours of Audio</a:t>
                </a:r>
                <a:endParaRPr lang="en-US" sz="2400" dirty="0">
                  <a:solidFill>
                    <a:schemeClr val="bg1"/>
                  </a:solidFill>
                  <a:latin typeface="+mj-lt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-2060126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DAFFC-3012-8A46-B272-8F20997D015D}" type="datetimeFigureOut">
              <a:rPr lang="en-US" smtClean="0"/>
              <a:t>9/25/16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B68A7-2D8D-EC4D-9D58-6352C7498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25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68A7-2D8D-EC4D-9D58-6352C74983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72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68A7-2D8D-EC4D-9D58-6352C74983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73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Analogy</a:t>
            </a:r>
            <a:r>
              <a:rPr lang="en-US" baseline="0" dirty="0" smtClean="0"/>
              <a:t> to real world problem.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68A7-2D8D-EC4D-9D58-6352C74983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19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68A7-2D8D-EC4D-9D58-6352C74983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64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68A7-2D8D-EC4D-9D58-6352C74983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39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68A7-2D8D-EC4D-9D58-6352C74983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96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68A7-2D8D-EC4D-9D58-6352C74983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39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68A7-2D8D-EC4D-9D58-6352C74983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39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14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0" r="17355" b="19657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4630400" cy="823279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4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3080"/>
            <a:ext cx="13716000" cy="1600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57200" y="3657600"/>
            <a:ext cx="13716000" cy="548640"/>
          </a:xfrm>
        </p:spPr>
        <p:txBody>
          <a:bodyPr/>
          <a:lstStyle>
            <a:lvl1pPr marL="0" indent="0">
              <a:buFontTx/>
              <a:buNone/>
              <a:defRPr sz="4000">
                <a:latin typeface="+mj-lt"/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4251960"/>
            <a:ext cx="13716000" cy="457200"/>
          </a:xfrm>
        </p:spPr>
        <p:txBody>
          <a:bodyPr/>
          <a:lstStyle>
            <a:lvl1pPr marL="0" indent="0">
              <a:buFontTx/>
              <a:buNone/>
              <a:defRPr sz="2800">
                <a:latin typeface="+mn-lt"/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100047"/>
            <a:ext cx="3262102" cy="68580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3840480" y="7296348"/>
            <a:ext cx="0" cy="6240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3840480" y="7377542"/>
            <a:ext cx="2810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252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bg2"/>
                </a:solidFill>
                <a:latin typeface="+mj-lt"/>
              </a:rPr>
              <a:t>Silicon Valley AI Lab</a:t>
            </a:r>
          </a:p>
        </p:txBody>
      </p:sp>
    </p:spTree>
    <p:extLst>
      <p:ext uri="{BB962C8B-B14F-4D97-AF65-F5344CB8AC3E}">
        <p14:creationId xmlns:p14="http://schemas.microsoft.com/office/powerpoint/2010/main" val="943815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57200" y="0"/>
            <a:ext cx="987552" cy="82296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93"/>
          </a:p>
        </p:txBody>
      </p:sp>
      <p:sp>
        <p:nvSpPr>
          <p:cNvPr id="4" name="Rectangle 3"/>
          <p:cNvSpPr/>
          <p:nvPr userDrawn="1"/>
        </p:nvSpPr>
        <p:spPr>
          <a:xfrm>
            <a:off x="13185648" y="0"/>
            <a:ext cx="987552" cy="82296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93"/>
          </a:p>
        </p:txBody>
      </p:sp>
      <p:sp>
        <p:nvSpPr>
          <p:cNvPr id="5" name="Rectangle 4"/>
          <p:cNvSpPr/>
          <p:nvPr userDrawn="1"/>
        </p:nvSpPr>
        <p:spPr>
          <a:xfrm>
            <a:off x="2771464" y="0"/>
            <a:ext cx="987552" cy="82296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93"/>
          </a:p>
        </p:txBody>
      </p:sp>
      <p:sp>
        <p:nvSpPr>
          <p:cNvPr id="6" name="Rectangle 5"/>
          <p:cNvSpPr/>
          <p:nvPr userDrawn="1"/>
        </p:nvSpPr>
        <p:spPr>
          <a:xfrm>
            <a:off x="1614332" y="0"/>
            <a:ext cx="987552" cy="82296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93"/>
          </a:p>
        </p:txBody>
      </p:sp>
      <p:sp>
        <p:nvSpPr>
          <p:cNvPr id="7" name="Rectangle 6"/>
          <p:cNvSpPr/>
          <p:nvPr userDrawn="1"/>
        </p:nvSpPr>
        <p:spPr>
          <a:xfrm>
            <a:off x="3928596" y="0"/>
            <a:ext cx="987552" cy="82296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93"/>
          </a:p>
        </p:txBody>
      </p:sp>
      <p:sp>
        <p:nvSpPr>
          <p:cNvPr id="8" name="Rectangle 7"/>
          <p:cNvSpPr/>
          <p:nvPr userDrawn="1"/>
        </p:nvSpPr>
        <p:spPr>
          <a:xfrm>
            <a:off x="5085728" y="0"/>
            <a:ext cx="987552" cy="82296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93"/>
          </a:p>
        </p:txBody>
      </p:sp>
      <p:sp>
        <p:nvSpPr>
          <p:cNvPr id="9" name="Rectangle 8"/>
          <p:cNvSpPr/>
          <p:nvPr userDrawn="1"/>
        </p:nvSpPr>
        <p:spPr>
          <a:xfrm>
            <a:off x="6242860" y="0"/>
            <a:ext cx="987552" cy="82296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93"/>
          </a:p>
        </p:txBody>
      </p:sp>
      <p:sp>
        <p:nvSpPr>
          <p:cNvPr id="10" name="Rectangle 9"/>
          <p:cNvSpPr/>
          <p:nvPr userDrawn="1"/>
        </p:nvSpPr>
        <p:spPr>
          <a:xfrm>
            <a:off x="8557124" y="0"/>
            <a:ext cx="987552" cy="82296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93"/>
          </a:p>
        </p:txBody>
      </p:sp>
      <p:sp>
        <p:nvSpPr>
          <p:cNvPr id="11" name="Rectangle 10"/>
          <p:cNvSpPr/>
          <p:nvPr userDrawn="1"/>
        </p:nvSpPr>
        <p:spPr>
          <a:xfrm>
            <a:off x="9714256" y="0"/>
            <a:ext cx="987552" cy="82296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93"/>
          </a:p>
        </p:txBody>
      </p:sp>
      <p:sp>
        <p:nvSpPr>
          <p:cNvPr id="12" name="Rectangle 11"/>
          <p:cNvSpPr/>
          <p:nvPr userDrawn="1"/>
        </p:nvSpPr>
        <p:spPr>
          <a:xfrm>
            <a:off x="10871388" y="0"/>
            <a:ext cx="987552" cy="82296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93"/>
          </a:p>
        </p:txBody>
      </p:sp>
      <p:sp>
        <p:nvSpPr>
          <p:cNvPr id="13" name="Rectangle 12"/>
          <p:cNvSpPr/>
          <p:nvPr userDrawn="1"/>
        </p:nvSpPr>
        <p:spPr>
          <a:xfrm>
            <a:off x="12028520" y="0"/>
            <a:ext cx="987552" cy="82296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93"/>
          </a:p>
        </p:txBody>
      </p:sp>
      <p:sp>
        <p:nvSpPr>
          <p:cNvPr id="14" name="Rectangle 13"/>
          <p:cNvSpPr/>
          <p:nvPr userDrawn="1"/>
        </p:nvSpPr>
        <p:spPr>
          <a:xfrm>
            <a:off x="7399992" y="0"/>
            <a:ext cx="987552" cy="82296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93"/>
          </a:p>
        </p:txBody>
      </p:sp>
    </p:spTree>
    <p:extLst>
      <p:ext uri="{BB962C8B-B14F-4D97-AF65-F5344CB8AC3E}">
        <p14:creationId xmlns:p14="http://schemas.microsoft.com/office/powerpoint/2010/main" val="180009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57200" y="0"/>
            <a:ext cx="2624328" cy="82296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93"/>
          </a:p>
        </p:txBody>
      </p:sp>
      <p:sp>
        <p:nvSpPr>
          <p:cNvPr id="15" name="Rectangle 14"/>
          <p:cNvSpPr/>
          <p:nvPr userDrawn="1"/>
        </p:nvSpPr>
        <p:spPr>
          <a:xfrm>
            <a:off x="3230118" y="0"/>
            <a:ext cx="2624328" cy="82296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93"/>
          </a:p>
        </p:txBody>
      </p:sp>
      <p:sp>
        <p:nvSpPr>
          <p:cNvPr id="18" name="Rectangle 17"/>
          <p:cNvSpPr/>
          <p:nvPr userDrawn="1"/>
        </p:nvSpPr>
        <p:spPr>
          <a:xfrm>
            <a:off x="11548872" y="0"/>
            <a:ext cx="2624328" cy="82296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93"/>
          </a:p>
        </p:txBody>
      </p:sp>
      <p:sp>
        <p:nvSpPr>
          <p:cNvPr id="19" name="Rectangle 18"/>
          <p:cNvSpPr/>
          <p:nvPr userDrawn="1"/>
        </p:nvSpPr>
        <p:spPr>
          <a:xfrm>
            <a:off x="8775954" y="0"/>
            <a:ext cx="2624328" cy="82296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93"/>
          </a:p>
        </p:txBody>
      </p:sp>
      <p:sp>
        <p:nvSpPr>
          <p:cNvPr id="20" name="Rectangle 19"/>
          <p:cNvSpPr/>
          <p:nvPr userDrawn="1"/>
        </p:nvSpPr>
        <p:spPr>
          <a:xfrm>
            <a:off x="6003036" y="0"/>
            <a:ext cx="2624328" cy="82296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93"/>
          </a:p>
        </p:txBody>
      </p:sp>
    </p:spTree>
    <p:extLst>
      <p:ext uri="{BB962C8B-B14F-4D97-AF65-F5344CB8AC3E}">
        <p14:creationId xmlns:p14="http://schemas.microsoft.com/office/powerpoint/2010/main" val="185199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51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737361"/>
            <a:ext cx="13716000" cy="6035040"/>
          </a:xfrm>
        </p:spPr>
        <p:txBody>
          <a:bodyPr tIns="91440" bIns="91440"/>
          <a:lstStyle>
            <a:lvl1pPr marL="0" indent="0">
              <a:buFontTx/>
              <a:buNone/>
              <a:defRPr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025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737361"/>
            <a:ext cx="6764338" cy="6035040"/>
          </a:xfrm>
        </p:spPr>
        <p:txBody>
          <a:bodyPr tIns="91440" bIns="91440"/>
          <a:lstStyle>
            <a:lvl1pPr marL="0" indent="0">
              <a:buFontTx/>
              <a:buNone/>
              <a:defRPr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409329" y="1737361"/>
            <a:ext cx="6763871" cy="6035039"/>
          </a:xfrm>
        </p:spPr>
        <p:txBody>
          <a:bodyPr tIns="91440" bIns="91440"/>
          <a:lstStyle>
            <a:lvl1pPr marL="0" indent="0">
              <a:buFontTx/>
              <a:buNone/>
              <a:defRPr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465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3"/>
          <p:cNvSpPr>
            <a:spLocks noGrp="1"/>
          </p:cNvSpPr>
          <p:nvPr>
            <p:ph sz="quarter" idx="10"/>
          </p:nvPr>
        </p:nvSpPr>
        <p:spPr>
          <a:xfrm>
            <a:off x="457199" y="1737361"/>
            <a:ext cx="4447903" cy="6035040"/>
          </a:xfrm>
        </p:spPr>
        <p:txBody>
          <a:bodyPr tIns="91440" bIns="91440"/>
          <a:lstStyle>
            <a:lvl1pPr marL="0" indent="0">
              <a:buFontTx/>
              <a:buNone/>
              <a:defRPr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5091248" y="1737360"/>
            <a:ext cx="4447903" cy="6035040"/>
          </a:xfrm>
        </p:spPr>
        <p:txBody>
          <a:bodyPr tIns="91440" bIns="91440"/>
          <a:lstStyle>
            <a:lvl1pPr marL="0" indent="0">
              <a:buFontTx/>
              <a:buNone/>
              <a:defRPr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2"/>
          </p:nvPr>
        </p:nvSpPr>
        <p:spPr>
          <a:xfrm>
            <a:off x="9725297" y="1737360"/>
            <a:ext cx="4447903" cy="6035040"/>
          </a:xfrm>
        </p:spPr>
        <p:txBody>
          <a:bodyPr tIns="91440" bIns="91440"/>
          <a:lstStyle>
            <a:lvl1pPr marL="0" indent="0">
              <a:buFontTx/>
              <a:buNone/>
              <a:defRPr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60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19"/>
          <p:cNvSpPr>
            <a:spLocks noGrp="1"/>
          </p:cNvSpPr>
          <p:nvPr>
            <p:ph sz="quarter" idx="10"/>
          </p:nvPr>
        </p:nvSpPr>
        <p:spPr>
          <a:xfrm>
            <a:off x="457200" y="1737360"/>
            <a:ext cx="2624328" cy="603504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19"/>
          <p:cNvSpPr>
            <a:spLocks noGrp="1"/>
          </p:cNvSpPr>
          <p:nvPr>
            <p:ph sz="quarter" idx="11"/>
          </p:nvPr>
        </p:nvSpPr>
        <p:spPr>
          <a:xfrm>
            <a:off x="11548872" y="1737360"/>
            <a:ext cx="2624328" cy="603504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19"/>
          <p:cNvSpPr>
            <a:spLocks noGrp="1"/>
          </p:cNvSpPr>
          <p:nvPr>
            <p:ph sz="quarter" idx="12"/>
          </p:nvPr>
        </p:nvSpPr>
        <p:spPr>
          <a:xfrm>
            <a:off x="3230118" y="1737360"/>
            <a:ext cx="2624328" cy="603504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19"/>
          <p:cNvSpPr>
            <a:spLocks noGrp="1"/>
          </p:cNvSpPr>
          <p:nvPr>
            <p:ph sz="quarter" idx="13"/>
          </p:nvPr>
        </p:nvSpPr>
        <p:spPr>
          <a:xfrm>
            <a:off x="6003036" y="1737360"/>
            <a:ext cx="2624328" cy="603504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19"/>
          <p:cNvSpPr>
            <a:spLocks noGrp="1"/>
          </p:cNvSpPr>
          <p:nvPr>
            <p:ph sz="quarter" idx="14"/>
          </p:nvPr>
        </p:nvSpPr>
        <p:spPr>
          <a:xfrm>
            <a:off x="8775954" y="1737360"/>
            <a:ext cx="2624328" cy="603504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174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1" r="9502" b="35"/>
          <a:stretch/>
        </p:blipFill>
        <p:spPr>
          <a:xfrm>
            <a:off x="0" y="-15240"/>
            <a:ext cx="14630400" cy="82296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4630400" cy="823279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4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783080"/>
            <a:ext cx="13716000" cy="1600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57200" y="3657600"/>
            <a:ext cx="13716000" cy="685800"/>
          </a:xfrm>
        </p:spPr>
        <p:txBody>
          <a:bodyPr/>
          <a:lstStyle>
            <a:lvl1pPr marL="0" indent="0">
              <a:buFontTx/>
              <a:buNone/>
              <a:defRPr sz="4000">
                <a:latin typeface="+mj-lt"/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2531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783080"/>
            <a:ext cx="10943082" cy="3657600"/>
          </a:xfrm>
        </p:spPr>
        <p:txBody>
          <a:bodyPr anchor="t" anchorCtr="0"/>
          <a:lstStyle>
            <a:lvl1pPr>
              <a:defRPr sz="480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2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1" b="10547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-3190"/>
            <a:ext cx="14630400" cy="823279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4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783080"/>
            <a:ext cx="10943082" cy="3657600"/>
          </a:xfrm>
        </p:spPr>
        <p:txBody>
          <a:bodyPr anchor="t" anchorCtr="0"/>
          <a:lstStyle>
            <a:lvl1pPr>
              <a:defRPr sz="480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232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13716000" cy="1097280"/>
          </a:xfrm>
          <a:prstGeom prst="rect">
            <a:avLst/>
          </a:prstGeom>
        </p:spPr>
        <p:txBody>
          <a:bodyPr vert="horz" lIns="91440" tIns="91440" rIns="91440" bIns="9144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737360"/>
            <a:ext cx="13716000" cy="6035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2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9" r:id="rId3"/>
    <p:sldLayoutId id="2147483671" r:id="rId4"/>
    <p:sldLayoutId id="2147483672" r:id="rId5"/>
    <p:sldLayoutId id="2147483678" r:id="rId6"/>
    <p:sldLayoutId id="2147483675" r:id="rId7"/>
    <p:sldLayoutId id="2147483681" r:id="rId8"/>
    <p:sldLayoutId id="2147483680" r:id="rId9"/>
    <p:sldLayoutId id="2147483674" r:id="rId10"/>
    <p:sldLayoutId id="2147483676" r:id="rId11"/>
    <p:sldLayoutId id="2147483677" r:id="rId12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288">
          <p15:clr>
            <a:srgbClr val="F26B43"/>
          </p15:clr>
        </p15:guide>
        <p15:guide id="2" pos="8928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48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github.com/baidu-research/DeepBench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Need for Speed:</a:t>
            </a:r>
            <a:br>
              <a:rPr lang="en-US" dirty="0" smtClean="0"/>
            </a:br>
            <a:r>
              <a:rPr lang="en-US" dirty="0" smtClean="0"/>
              <a:t>Benchmarking DL Workloads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Greg </a:t>
            </a:r>
            <a:r>
              <a:rPr lang="en-US" dirty="0" err="1" smtClean="0"/>
              <a:t>Diamos</a:t>
            </a:r>
            <a:r>
              <a:rPr lang="en-US" dirty="0" smtClean="0"/>
              <a:t>, Sharan Narang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Sept 26, 2016</a:t>
            </a:r>
          </a:p>
        </p:txBody>
      </p:sp>
    </p:spTree>
    <p:extLst>
      <p:ext uri="{BB962C8B-B14F-4D97-AF65-F5344CB8AC3E}">
        <p14:creationId xmlns:p14="http://schemas.microsoft.com/office/powerpoint/2010/main" val="12534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Tenets of Deep Learning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235200" y="5029200"/>
            <a:ext cx="4157745" cy="1828800"/>
          </a:xfrm>
        </p:spPr>
        <p:txBody>
          <a:bodyPr/>
          <a:lstStyle/>
          <a:p>
            <a:pPr lvl="0"/>
            <a:r>
              <a:rPr lang="en-US" dirty="0" smtClean="0">
                <a:solidFill>
                  <a:srgbClr val="FFFFFF"/>
                </a:solidFill>
                <a:latin typeface="Franklin Gothic Medium" panose="020B0603020102020204"/>
              </a:rPr>
              <a:t>1. Large amount </a:t>
            </a:r>
            <a:r>
              <a:rPr lang="en-US" dirty="0">
                <a:solidFill>
                  <a:srgbClr val="FFFFFF"/>
                </a:solidFill>
                <a:latin typeface="Franklin Gothic Medium" panose="020B0603020102020204"/>
              </a:rPr>
              <a:t>of data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944" y="2061369"/>
            <a:ext cx="2967831" cy="296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4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13716000" cy="1097280"/>
          </a:xfrm>
        </p:spPr>
        <p:txBody>
          <a:bodyPr/>
          <a:lstStyle/>
          <a:p>
            <a:r>
              <a:rPr lang="en-US" dirty="0"/>
              <a:t>How </a:t>
            </a:r>
            <a:r>
              <a:rPr lang="en-US" dirty="0" smtClean="0"/>
              <a:t>Large is our Data?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32804915"/>
              </p:ext>
            </p:extLst>
          </p:nvPr>
        </p:nvGraphicFramePr>
        <p:xfrm>
          <a:off x="457200" y="1737360"/>
          <a:ext cx="13716000" cy="6098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745" y="472204"/>
            <a:ext cx="1125455" cy="11254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35000" y="1445260"/>
            <a:ext cx="596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Data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51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Tenets of Deep Learning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933260" y="5029200"/>
            <a:ext cx="4447903" cy="1828800"/>
          </a:xfrm>
        </p:spPr>
        <p:txBody>
          <a:bodyPr/>
          <a:lstStyle/>
          <a:p>
            <a:pPr lvl="0"/>
            <a:r>
              <a:rPr lang="en-US" dirty="0" smtClean="0">
                <a:solidFill>
                  <a:srgbClr val="FFFFFF"/>
                </a:solidFill>
                <a:latin typeface="Franklin Gothic Medium" panose="020B0603020102020204"/>
              </a:rPr>
              <a:t>1. Large amount </a:t>
            </a:r>
            <a:r>
              <a:rPr lang="en-US" dirty="0">
                <a:solidFill>
                  <a:srgbClr val="FFFFFF"/>
                </a:solidFill>
                <a:latin typeface="Franklin Gothic Medium" panose="020B0603020102020204"/>
              </a:rPr>
              <a:t>of data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6726888" y="5029200"/>
            <a:ext cx="6087412" cy="1828800"/>
          </a:xfrm>
        </p:spPr>
        <p:txBody>
          <a:bodyPr/>
          <a:lstStyle/>
          <a:p>
            <a:pPr lvl="0" algn="ctr"/>
            <a:r>
              <a:rPr lang="en-US" dirty="0" smtClean="0">
                <a:solidFill>
                  <a:srgbClr val="FFFFFF"/>
                </a:solidFill>
                <a:latin typeface="Franklin Gothic Medium" panose="020B0603020102020204"/>
              </a:rPr>
              <a:t>2. Large and complex models</a:t>
            </a:r>
          </a:p>
          <a:p>
            <a:pPr lvl="0" algn="ctr"/>
            <a:r>
              <a:rPr lang="en-US" dirty="0" smtClean="0">
                <a:solidFill>
                  <a:srgbClr val="FFFFFF"/>
                </a:solidFill>
                <a:latin typeface="Franklin Gothic Medium" panose="020B0603020102020204"/>
              </a:rPr>
              <a:t>(that have diverse operations)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844" y="2061369"/>
            <a:ext cx="2967831" cy="29678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88" y="2057400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8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Fully Connected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Matrix Multiply</a:t>
            </a:r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321300" y="3152426"/>
            <a:ext cx="454840" cy="49369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321300" y="4129932"/>
            <a:ext cx="454840" cy="49369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21300" y="5146934"/>
            <a:ext cx="454840" cy="49369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321300" y="6154061"/>
            <a:ext cx="454840" cy="49369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736660" y="3162300"/>
            <a:ext cx="454840" cy="49369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736660" y="4139806"/>
            <a:ext cx="454840" cy="49369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736660" y="5156807"/>
            <a:ext cx="454840" cy="49369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736660" y="6163935"/>
            <a:ext cx="454840" cy="49369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stCxn id="4" idx="6"/>
            <a:endCxn id="13" idx="2"/>
          </p:cNvCxnSpPr>
          <p:nvPr/>
        </p:nvCxnSpPr>
        <p:spPr>
          <a:xfrm>
            <a:off x="5776140" y="3399271"/>
            <a:ext cx="1960519" cy="98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6"/>
            <a:endCxn id="15" idx="2"/>
          </p:cNvCxnSpPr>
          <p:nvPr/>
        </p:nvCxnSpPr>
        <p:spPr>
          <a:xfrm>
            <a:off x="5776140" y="4376777"/>
            <a:ext cx="1960519" cy="98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9" idx="7"/>
            <a:endCxn id="13" idx="2"/>
          </p:cNvCxnSpPr>
          <p:nvPr/>
        </p:nvCxnSpPr>
        <p:spPr>
          <a:xfrm flipV="1">
            <a:off x="5709531" y="3409145"/>
            <a:ext cx="2027129" cy="7930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4" idx="5"/>
            <a:endCxn id="15" idx="2"/>
          </p:cNvCxnSpPr>
          <p:nvPr/>
        </p:nvCxnSpPr>
        <p:spPr>
          <a:xfrm>
            <a:off x="5709531" y="3573816"/>
            <a:ext cx="2027129" cy="8128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0" idx="6"/>
            <a:endCxn id="16" idx="2"/>
          </p:cNvCxnSpPr>
          <p:nvPr/>
        </p:nvCxnSpPr>
        <p:spPr>
          <a:xfrm>
            <a:off x="5776140" y="5393779"/>
            <a:ext cx="1960519" cy="98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0" idx="7"/>
            <a:endCxn id="15" idx="2"/>
          </p:cNvCxnSpPr>
          <p:nvPr/>
        </p:nvCxnSpPr>
        <p:spPr>
          <a:xfrm flipV="1">
            <a:off x="5709531" y="4386651"/>
            <a:ext cx="2027129" cy="8325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0" idx="7"/>
            <a:endCxn id="13" idx="2"/>
          </p:cNvCxnSpPr>
          <p:nvPr/>
        </p:nvCxnSpPr>
        <p:spPr>
          <a:xfrm flipV="1">
            <a:off x="5709531" y="3409145"/>
            <a:ext cx="2027129" cy="1810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9" idx="5"/>
            <a:endCxn id="16" idx="2"/>
          </p:cNvCxnSpPr>
          <p:nvPr/>
        </p:nvCxnSpPr>
        <p:spPr>
          <a:xfrm>
            <a:off x="5709531" y="4551323"/>
            <a:ext cx="2027129" cy="8523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" idx="5"/>
            <a:endCxn id="16" idx="2"/>
          </p:cNvCxnSpPr>
          <p:nvPr/>
        </p:nvCxnSpPr>
        <p:spPr>
          <a:xfrm>
            <a:off x="5709531" y="3573816"/>
            <a:ext cx="2027129" cy="18298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776140" y="6400906"/>
            <a:ext cx="1960519" cy="98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11" idx="7"/>
            <a:endCxn id="16" idx="2"/>
          </p:cNvCxnSpPr>
          <p:nvPr/>
        </p:nvCxnSpPr>
        <p:spPr>
          <a:xfrm flipV="1">
            <a:off x="5709531" y="5403652"/>
            <a:ext cx="2027129" cy="8227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0" idx="5"/>
            <a:endCxn id="17" idx="2"/>
          </p:cNvCxnSpPr>
          <p:nvPr/>
        </p:nvCxnSpPr>
        <p:spPr>
          <a:xfrm>
            <a:off x="5709531" y="5568324"/>
            <a:ext cx="2027129" cy="8424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11" idx="7"/>
            <a:endCxn id="15" idx="2"/>
          </p:cNvCxnSpPr>
          <p:nvPr/>
        </p:nvCxnSpPr>
        <p:spPr>
          <a:xfrm flipV="1">
            <a:off x="5709531" y="4386651"/>
            <a:ext cx="2027129" cy="18397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11" idx="7"/>
            <a:endCxn id="13" idx="2"/>
          </p:cNvCxnSpPr>
          <p:nvPr/>
        </p:nvCxnSpPr>
        <p:spPr>
          <a:xfrm flipV="1">
            <a:off x="5709531" y="3409145"/>
            <a:ext cx="2027129" cy="28172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4" idx="5"/>
            <a:endCxn id="17" idx="2"/>
          </p:cNvCxnSpPr>
          <p:nvPr/>
        </p:nvCxnSpPr>
        <p:spPr>
          <a:xfrm>
            <a:off x="5709531" y="3573816"/>
            <a:ext cx="2027129" cy="2836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9" idx="5"/>
            <a:endCxn id="17" idx="2"/>
          </p:cNvCxnSpPr>
          <p:nvPr/>
        </p:nvCxnSpPr>
        <p:spPr>
          <a:xfrm>
            <a:off x="5709531" y="4551323"/>
            <a:ext cx="2027129" cy="18594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10" idx="5"/>
            <a:endCxn id="17" idx="2"/>
          </p:cNvCxnSpPr>
          <p:nvPr/>
        </p:nvCxnSpPr>
        <p:spPr>
          <a:xfrm>
            <a:off x="5709531" y="5568324"/>
            <a:ext cx="2027129" cy="8424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Up Arrow 85"/>
          <p:cNvSpPr/>
          <p:nvPr/>
        </p:nvSpPr>
        <p:spPr>
          <a:xfrm rot="5400000">
            <a:off x="4353740" y="4402176"/>
            <a:ext cx="519520" cy="584200"/>
          </a:xfrm>
          <a:prstGeom prst="up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Up Arrow 86"/>
          <p:cNvSpPr/>
          <p:nvPr/>
        </p:nvSpPr>
        <p:spPr>
          <a:xfrm rot="5400000">
            <a:off x="8493940" y="4402176"/>
            <a:ext cx="519520" cy="584200"/>
          </a:xfrm>
          <a:prstGeom prst="up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188" y="559769"/>
            <a:ext cx="994712" cy="99471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3246100" y="1445260"/>
            <a:ext cx="81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Models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4908" y="4139449"/>
            <a:ext cx="2093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DDDDDD"/>
                </a:solidFill>
              </a:rPr>
              <a:t>Multiple</a:t>
            </a:r>
          </a:p>
          <a:p>
            <a:pPr algn="ctr"/>
            <a:r>
              <a:rPr lang="en-US" sz="2800" dirty="0" smtClean="0">
                <a:solidFill>
                  <a:srgbClr val="DDDDDD"/>
                </a:solidFill>
              </a:rPr>
              <a:t>Inputs</a:t>
            </a:r>
            <a:endParaRPr lang="en-US" sz="2800" dirty="0">
              <a:solidFill>
                <a:srgbClr val="DDDDDD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686854" y="4212723"/>
            <a:ext cx="1512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DDDDDD"/>
                </a:solidFill>
              </a:rPr>
              <a:t>Multiple Outputs</a:t>
            </a:r>
            <a:endParaRPr lang="en-US" sz="2800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47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Layers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314700" y="3039076"/>
            <a:ext cx="2286000" cy="2717800"/>
          </a:xfrm>
          <a:prstGeom prst="rect">
            <a:avLst/>
          </a:prstGeom>
          <a:noFill/>
          <a:ln w="38100" cmpd="sng">
            <a:solidFill>
              <a:srgbClr val="3366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48125" y="4618592"/>
            <a:ext cx="852193" cy="328091"/>
          </a:xfrm>
          <a:prstGeom prst="rect">
            <a:avLst/>
          </a:prstGeom>
          <a:noFill/>
          <a:ln w="127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048125" y="3558175"/>
            <a:ext cx="852193" cy="328091"/>
          </a:xfrm>
          <a:prstGeom prst="rect">
            <a:avLst/>
          </a:prstGeom>
          <a:noFill/>
          <a:ln w="127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05900" y="3403634"/>
            <a:ext cx="1371600" cy="1841500"/>
          </a:xfrm>
          <a:prstGeom prst="rect">
            <a:avLst/>
          </a:prstGeom>
          <a:solidFill>
            <a:schemeClr val="tx2"/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791700" y="4761398"/>
            <a:ext cx="152400" cy="185286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endCxn id="23" idx="2"/>
          </p:cNvCxnSpPr>
          <p:nvPr/>
        </p:nvCxnSpPr>
        <p:spPr>
          <a:xfrm flipV="1">
            <a:off x="4527550" y="4946684"/>
            <a:ext cx="5340350" cy="1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23" idx="0"/>
          </p:cNvCxnSpPr>
          <p:nvPr/>
        </p:nvCxnSpPr>
        <p:spPr>
          <a:xfrm>
            <a:off x="4527551" y="4618592"/>
            <a:ext cx="5340349" cy="142806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9791700" y="3886266"/>
            <a:ext cx="152400" cy="185286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>
            <a:endCxn id="77" idx="0"/>
          </p:cNvCxnSpPr>
          <p:nvPr/>
        </p:nvCxnSpPr>
        <p:spPr>
          <a:xfrm>
            <a:off x="4527550" y="3562891"/>
            <a:ext cx="5340350" cy="323375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endCxn id="77" idx="2"/>
          </p:cNvCxnSpPr>
          <p:nvPr/>
        </p:nvCxnSpPr>
        <p:spPr>
          <a:xfrm>
            <a:off x="4527550" y="3886266"/>
            <a:ext cx="5340350" cy="185286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Content Placeholder 2"/>
          <p:cNvSpPr>
            <a:spLocks noGrp="1"/>
          </p:cNvSpPr>
          <p:nvPr>
            <p:ph sz="quarter" idx="10"/>
          </p:nvPr>
        </p:nvSpPr>
        <p:spPr>
          <a:xfrm>
            <a:off x="571500" y="1452881"/>
            <a:ext cx="13716000" cy="560069"/>
          </a:xfrm>
        </p:spPr>
        <p:txBody>
          <a:bodyPr/>
          <a:lstStyle/>
          <a:p>
            <a:r>
              <a:rPr lang="en-US" dirty="0" smtClean="0"/>
              <a:t>Several small dot products over multiple dimensions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188" y="559769"/>
            <a:ext cx="994712" cy="99471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246100" y="1445260"/>
            <a:ext cx="81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Models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07848" y="6109895"/>
            <a:ext cx="959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DDDDDD"/>
                </a:solidFill>
              </a:rPr>
              <a:t>Input</a:t>
            </a:r>
            <a:endParaRPr lang="en-US" sz="2800" dirty="0">
              <a:solidFill>
                <a:srgbClr val="DDDDD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32832" y="6109895"/>
            <a:ext cx="1244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DDDDDD"/>
                </a:solidFill>
              </a:rPr>
              <a:t>Output</a:t>
            </a:r>
            <a:endParaRPr lang="en-US" sz="2800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29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Recurrent Layers</a:t>
            </a:r>
            <a:endParaRPr lang="en-US" dirty="0"/>
          </a:p>
        </p:txBody>
      </p:sp>
      <p:sp>
        <p:nvSpPr>
          <p:cNvPr id="264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52881"/>
            <a:ext cx="13716000" cy="560069"/>
          </a:xfrm>
        </p:spPr>
        <p:txBody>
          <a:bodyPr/>
          <a:lstStyle/>
          <a:p>
            <a:r>
              <a:rPr lang="en-US" dirty="0" smtClean="0"/>
              <a:t>Smaller matrix multiplications repeating over time</a:t>
            </a:r>
          </a:p>
          <a:p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188" y="559769"/>
            <a:ext cx="994712" cy="99471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3246100" y="1445260"/>
            <a:ext cx="81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Models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009098" y="4432833"/>
            <a:ext cx="454840" cy="49369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>
            <a:stCxn id="48" idx="0"/>
          </p:cNvCxnSpPr>
          <p:nvPr/>
        </p:nvCxnSpPr>
        <p:spPr>
          <a:xfrm flipV="1">
            <a:off x="5236518" y="3422378"/>
            <a:ext cx="0" cy="1010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5911978" y="4432833"/>
            <a:ext cx="454840" cy="49369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>
            <a:stCxn id="51" idx="0"/>
          </p:cNvCxnSpPr>
          <p:nvPr/>
        </p:nvCxnSpPr>
        <p:spPr>
          <a:xfrm flipV="1">
            <a:off x="6139398" y="3422378"/>
            <a:ext cx="0" cy="1010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6826378" y="4432833"/>
            <a:ext cx="454840" cy="49369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stCxn id="54" idx="0"/>
          </p:cNvCxnSpPr>
          <p:nvPr/>
        </p:nvCxnSpPr>
        <p:spPr>
          <a:xfrm flipV="1">
            <a:off x="7053798" y="3422378"/>
            <a:ext cx="0" cy="1010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7740778" y="4432833"/>
            <a:ext cx="454840" cy="49369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>
            <a:stCxn id="57" idx="0"/>
          </p:cNvCxnSpPr>
          <p:nvPr/>
        </p:nvCxnSpPr>
        <p:spPr>
          <a:xfrm flipV="1">
            <a:off x="7968198" y="3422378"/>
            <a:ext cx="0" cy="1010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8667878" y="4432833"/>
            <a:ext cx="454840" cy="49369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/>
          <p:cNvCxnSpPr>
            <a:stCxn id="60" idx="0"/>
          </p:cNvCxnSpPr>
          <p:nvPr/>
        </p:nvCxnSpPr>
        <p:spPr>
          <a:xfrm flipV="1">
            <a:off x="8895298" y="3422378"/>
            <a:ext cx="0" cy="1010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48" idx="6"/>
            <a:endCxn id="51" idx="2"/>
          </p:cNvCxnSpPr>
          <p:nvPr/>
        </p:nvCxnSpPr>
        <p:spPr>
          <a:xfrm>
            <a:off x="5463938" y="4679678"/>
            <a:ext cx="448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51" idx="6"/>
            <a:endCxn id="54" idx="2"/>
          </p:cNvCxnSpPr>
          <p:nvPr/>
        </p:nvCxnSpPr>
        <p:spPr>
          <a:xfrm>
            <a:off x="6366818" y="4679678"/>
            <a:ext cx="4595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54" idx="6"/>
            <a:endCxn id="57" idx="2"/>
          </p:cNvCxnSpPr>
          <p:nvPr/>
        </p:nvCxnSpPr>
        <p:spPr>
          <a:xfrm>
            <a:off x="7281218" y="4679678"/>
            <a:ext cx="4595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57" idx="6"/>
            <a:endCxn id="60" idx="2"/>
          </p:cNvCxnSpPr>
          <p:nvPr/>
        </p:nvCxnSpPr>
        <p:spPr>
          <a:xfrm>
            <a:off x="8195618" y="4679678"/>
            <a:ext cx="4722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4488585" y="6987210"/>
            <a:ext cx="5353729" cy="42330"/>
          </a:xfrm>
          <a:prstGeom prst="straightConnector1">
            <a:avLst/>
          </a:prstGeom>
          <a:ln w="57150" cmpd="sng">
            <a:solidFill>
              <a:srgbClr val="FF6600">
                <a:alpha val="89000"/>
              </a:srgb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6302741" y="7073708"/>
            <a:ext cx="1502114" cy="42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Time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349749" y="6076913"/>
            <a:ext cx="1382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DDDDDD"/>
                </a:solidFill>
              </a:rPr>
              <a:t>Inputs</a:t>
            </a:r>
            <a:endParaRPr lang="en-US" sz="2800" dirty="0">
              <a:solidFill>
                <a:srgbClr val="DDDDDD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122329" y="2612806"/>
            <a:ext cx="1610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DDDDDD"/>
                </a:solidFill>
              </a:rPr>
              <a:t>Outputs</a:t>
            </a:r>
            <a:endParaRPr lang="en-US" sz="2800" dirty="0">
              <a:solidFill>
                <a:srgbClr val="DDDDDD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5239510" y="4919522"/>
            <a:ext cx="0" cy="1010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6142390" y="4919522"/>
            <a:ext cx="0" cy="1010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7056790" y="4919522"/>
            <a:ext cx="0" cy="1010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971190" y="4919522"/>
            <a:ext cx="0" cy="1010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8898290" y="4919522"/>
            <a:ext cx="0" cy="1010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218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Tenets of Deep Learning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933260" y="5029200"/>
            <a:ext cx="4447903" cy="1828800"/>
          </a:xfrm>
        </p:spPr>
        <p:txBody>
          <a:bodyPr/>
          <a:lstStyle/>
          <a:p>
            <a:pPr lvl="0"/>
            <a:r>
              <a:rPr lang="en-US" dirty="0" smtClean="0">
                <a:solidFill>
                  <a:srgbClr val="FFFFFF"/>
                </a:solidFill>
                <a:latin typeface="Franklin Gothic Medium" panose="020B0603020102020204"/>
              </a:rPr>
              <a:t>1. Large amount </a:t>
            </a:r>
            <a:r>
              <a:rPr lang="en-US" dirty="0">
                <a:solidFill>
                  <a:srgbClr val="FFFFFF"/>
                </a:solidFill>
                <a:latin typeface="Franklin Gothic Medium" panose="020B0603020102020204"/>
              </a:rPr>
              <a:t>of data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6726888" y="5029200"/>
            <a:ext cx="6087412" cy="1828800"/>
          </a:xfrm>
        </p:spPr>
        <p:txBody>
          <a:bodyPr/>
          <a:lstStyle/>
          <a:p>
            <a:pPr lvl="0" algn="ctr"/>
            <a:r>
              <a:rPr lang="en-US" dirty="0" smtClean="0">
                <a:solidFill>
                  <a:srgbClr val="FFFFFF"/>
                </a:solidFill>
                <a:latin typeface="Franklin Gothic Medium" panose="020B0603020102020204"/>
              </a:rPr>
              <a:t>2. Large and complex models</a:t>
            </a:r>
          </a:p>
          <a:p>
            <a:pPr lvl="0" algn="ctr"/>
            <a:r>
              <a:rPr lang="en-US" dirty="0" smtClean="0">
                <a:solidFill>
                  <a:srgbClr val="FFFFFF"/>
                </a:solidFill>
                <a:latin typeface="Franklin Gothic Medium" panose="020B0603020102020204"/>
              </a:rPr>
              <a:t>(that have diverse operations)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844" y="2061369"/>
            <a:ext cx="2967831" cy="29678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88" y="2057400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8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train deep learning models?</a:t>
            </a:r>
            <a:endParaRPr lang="en-US" dirty="0"/>
          </a:p>
        </p:txBody>
      </p:sp>
      <p:pic>
        <p:nvPicPr>
          <p:cNvPr id="4" name="Picture 3" descr="microc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83" y="2236632"/>
            <a:ext cx="3289300" cy="2921000"/>
          </a:xfrm>
          <a:prstGeom prst="rect">
            <a:avLst/>
          </a:prstGeom>
        </p:spPr>
      </p:pic>
      <p:pic>
        <p:nvPicPr>
          <p:cNvPr id="5" name="Picture 4" descr="cod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2236632"/>
            <a:ext cx="3289300" cy="2921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43419" y="5621636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+mj-lt"/>
              </a:rPr>
              <a:t>Training Hardware</a:t>
            </a:r>
            <a:endParaRPr lang="en-US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4576" y="5602132"/>
            <a:ext cx="4295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+mj-lt"/>
              </a:rPr>
              <a:t>Deep Learning Frameworks &amp; Libraries</a:t>
            </a:r>
          </a:p>
        </p:txBody>
      </p:sp>
    </p:spTree>
    <p:extLst>
      <p:ext uri="{BB962C8B-B14F-4D97-AF65-F5344CB8AC3E}">
        <p14:creationId xmlns:p14="http://schemas.microsoft.com/office/powerpoint/2010/main" val="553778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Processors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1" y="1892300"/>
            <a:ext cx="7505700" cy="550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1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summarize </a:t>
            </a:r>
            <a:r>
              <a:rPr lang="en-US" dirty="0"/>
              <a:t>s</a:t>
            </a:r>
            <a:r>
              <a:rPr lang="en-US" dirty="0" smtClean="0"/>
              <a:t>o </a:t>
            </a:r>
            <a:r>
              <a:rPr lang="en-US" dirty="0"/>
              <a:t>f</a:t>
            </a:r>
            <a:r>
              <a:rPr lang="en-US" dirty="0" smtClean="0"/>
              <a:t>ar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138696" y="3703133"/>
            <a:ext cx="3875013" cy="122180"/>
          </a:xfrm>
        </p:spPr>
        <p:txBody>
          <a:bodyPr/>
          <a:lstStyle/>
          <a:p>
            <a:pPr lvl="0" algn="ctr"/>
            <a:r>
              <a:rPr lang="en-US" sz="2400" dirty="0" smtClean="0">
                <a:solidFill>
                  <a:srgbClr val="FFFFFF"/>
                </a:solidFill>
                <a:latin typeface="Franklin Gothic Medium" panose="020B0603020102020204"/>
              </a:rPr>
              <a:t>Large data</a:t>
            </a:r>
            <a:endParaRPr lang="en-US" sz="2400" dirty="0">
              <a:solidFill>
                <a:srgbClr val="FFFFFF"/>
              </a:solidFill>
              <a:latin typeface="Franklin Gothic Medium" panose="020B0603020102020204"/>
            </a:endParaRPr>
          </a:p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7585984" y="3796518"/>
            <a:ext cx="5303353" cy="45719"/>
          </a:xfrm>
          <a:prstGeom prst="rect">
            <a:avLst/>
          </a:prstGeom>
        </p:spPr>
        <p:txBody>
          <a:bodyPr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Char char="•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>
                <a:solidFill>
                  <a:srgbClr val="FFFFFF"/>
                </a:solidFill>
                <a:latin typeface="Franklin Gothic Medium" panose="020B0603020102020204"/>
              </a:rPr>
              <a:t>Large and complex models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420" y="1725183"/>
            <a:ext cx="2080075" cy="2080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84" y="1627829"/>
            <a:ext cx="2258540" cy="2258540"/>
          </a:xfrm>
          <a:prstGeom prst="rect">
            <a:avLst/>
          </a:prstGeom>
        </p:spPr>
      </p:pic>
      <p:pic>
        <p:nvPicPr>
          <p:cNvPr id="9" name="Picture 8" descr="microchi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96" y="5357041"/>
            <a:ext cx="1575307" cy="1398921"/>
          </a:xfrm>
          <a:prstGeom prst="rect">
            <a:avLst/>
          </a:prstGeom>
        </p:spPr>
      </p:pic>
      <p:pic>
        <p:nvPicPr>
          <p:cNvPr id="10" name="Picture 9" descr="codi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4" y="5234321"/>
            <a:ext cx="1767899" cy="15699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73617" y="7237013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+mj-lt"/>
              </a:rPr>
              <a:t>Training Hardware</a:t>
            </a:r>
            <a:endParaRPr lang="en-US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8154" y="7068093"/>
            <a:ext cx="429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+mj-lt"/>
              </a:rPr>
              <a:t>Frameworks &amp; Libraries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993" y="5234321"/>
            <a:ext cx="2073052" cy="152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4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AI do for us?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78506" y="4853806"/>
            <a:ext cx="3128916" cy="2343667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30" y="3116997"/>
            <a:ext cx="1884972" cy="265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8665" y="6147802"/>
            <a:ext cx="417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Microsoft YaHei" charset="0"/>
              </a:rPr>
              <a:t>Find what we are looking for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88008" y="7429500"/>
            <a:ext cx="2390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Microsoft YaHei" charset="0"/>
              </a:rPr>
              <a:t>Drive us to work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72665" y="6084278"/>
            <a:ext cx="5334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Microsoft YaHei" charset="0"/>
              </a:rPr>
              <a:t>Help us communicate with each other</a:t>
            </a:r>
          </a:p>
        </p:txBody>
      </p:sp>
      <p:pic>
        <p:nvPicPr>
          <p:cNvPr id="13" name="Picture 3" descr="IMG_14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097" y="2375835"/>
            <a:ext cx="2008628" cy="358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25" b="9603"/>
          <a:stretch/>
        </p:blipFill>
        <p:spPr>
          <a:xfrm>
            <a:off x="4670543" y="2326803"/>
            <a:ext cx="4648200" cy="158038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22300" y="4049644"/>
            <a:ext cx="5976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Microsoft YaHei" charset="0"/>
              </a:rPr>
              <a:t>Help us communicate with devices</a:t>
            </a:r>
          </a:p>
        </p:txBody>
      </p:sp>
    </p:spTree>
    <p:extLst>
      <p:ext uri="{BB962C8B-B14F-4D97-AF65-F5344CB8AC3E}">
        <p14:creationId xmlns:p14="http://schemas.microsoft.com/office/powerpoint/2010/main" val="418944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Many Large Models Quickly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737361"/>
            <a:ext cx="13716000" cy="612139"/>
          </a:xfrm>
        </p:spPr>
        <p:txBody>
          <a:bodyPr/>
          <a:lstStyle/>
          <a:p>
            <a:r>
              <a:rPr lang="en-US" dirty="0" smtClean="0"/>
              <a:t>We need to complete the cycle fast to explore many ideas.</a:t>
            </a:r>
            <a:endParaRPr lang="en-US" dirty="0"/>
          </a:p>
        </p:txBody>
      </p:sp>
      <p:sp>
        <p:nvSpPr>
          <p:cNvPr id="9" name="Freeform 28"/>
          <p:cNvSpPr>
            <a:spLocks/>
          </p:cNvSpPr>
          <p:nvPr/>
        </p:nvSpPr>
        <p:spPr bwMode="auto">
          <a:xfrm>
            <a:off x="6024563" y="7204542"/>
            <a:ext cx="2541587" cy="423862"/>
          </a:xfrm>
          <a:custGeom>
            <a:avLst/>
            <a:gdLst>
              <a:gd name="T0" fmla="*/ 683 w 683"/>
              <a:gd name="T1" fmla="*/ 13 h 114"/>
              <a:gd name="T2" fmla="*/ 347 w 683"/>
              <a:gd name="T3" fmla="*/ 114 h 114"/>
              <a:gd name="T4" fmla="*/ 51 w 683"/>
              <a:gd name="T5" fmla="*/ 37 h 114"/>
              <a:gd name="T6" fmla="*/ 34 w 683"/>
              <a:gd name="T7" fmla="*/ 64 h 114"/>
              <a:gd name="T8" fmla="*/ 4 w 683"/>
              <a:gd name="T9" fmla="*/ 8 h 114"/>
              <a:gd name="T10" fmla="*/ 4 w 683"/>
              <a:gd name="T11" fmla="*/ 8 h 114"/>
              <a:gd name="T12" fmla="*/ 0 w 683"/>
              <a:gd name="T13" fmla="*/ 0 h 114"/>
              <a:gd name="T14" fmla="*/ 8 w 683"/>
              <a:gd name="T15" fmla="*/ 1 h 114"/>
              <a:gd name="T16" fmla="*/ 72 w 683"/>
              <a:gd name="T17" fmla="*/ 3 h 114"/>
              <a:gd name="T18" fmla="*/ 55 w 683"/>
              <a:gd name="T19" fmla="*/ 30 h 114"/>
              <a:gd name="T20" fmla="*/ 347 w 683"/>
              <a:gd name="T21" fmla="*/ 106 h 114"/>
              <a:gd name="T22" fmla="*/ 678 w 683"/>
              <a:gd name="T23" fmla="*/ 6 h 114"/>
              <a:gd name="T24" fmla="*/ 683 w 683"/>
              <a:gd name="T25" fmla="*/ 13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83" h="114">
                <a:moveTo>
                  <a:pt x="683" y="13"/>
                </a:moveTo>
                <a:cubicBezTo>
                  <a:pt x="587" y="77"/>
                  <a:pt x="471" y="114"/>
                  <a:pt x="347" y="114"/>
                </a:cubicBezTo>
                <a:cubicBezTo>
                  <a:pt x="240" y="114"/>
                  <a:pt x="139" y="86"/>
                  <a:pt x="51" y="37"/>
                </a:cubicBezTo>
                <a:cubicBezTo>
                  <a:pt x="34" y="64"/>
                  <a:pt x="34" y="64"/>
                  <a:pt x="34" y="64"/>
                </a:cubicBezTo>
                <a:cubicBezTo>
                  <a:pt x="4" y="8"/>
                  <a:pt x="4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0" y="0"/>
                  <a:pt x="0" y="0"/>
                  <a:pt x="0" y="0"/>
                </a:cubicBezTo>
                <a:cubicBezTo>
                  <a:pt x="8" y="1"/>
                  <a:pt x="8" y="1"/>
                  <a:pt x="8" y="1"/>
                </a:cubicBezTo>
                <a:cubicBezTo>
                  <a:pt x="72" y="3"/>
                  <a:pt x="72" y="3"/>
                  <a:pt x="72" y="3"/>
                </a:cubicBezTo>
                <a:cubicBezTo>
                  <a:pt x="55" y="30"/>
                  <a:pt x="55" y="30"/>
                  <a:pt x="55" y="30"/>
                </a:cubicBezTo>
                <a:cubicBezTo>
                  <a:pt x="142" y="78"/>
                  <a:pt x="241" y="106"/>
                  <a:pt x="347" y="106"/>
                </a:cubicBezTo>
                <a:cubicBezTo>
                  <a:pt x="470" y="106"/>
                  <a:pt x="583" y="69"/>
                  <a:pt x="678" y="6"/>
                </a:cubicBezTo>
                <a:lnTo>
                  <a:pt x="683" y="13"/>
                </a:lnTo>
                <a:close/>
              </a:path>
            </a:pathLst>
          </a:custGeom>
          <a:solidFill>
            <a:schemeClr val="bg1"/>
          </a:solidFill>
          <a:ln w="38100" cap="rnd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124" tIns="41061" rIns="82124" bIns="41061" anchor="ctr"/>
          <a:lstStyle/>
          <a:p>
            <a:endParaRPr lang="en-US"/>
          </a:p>
        </p:txBody>
      </p:sp>
      <p:sp>
        <p:nvSpPr>
          <p:cNvPr id="10" name="Freeform 29"/>
          <p:cNvSpPr>
            <a:spLocks/>
          </p:cNvSpPr>
          <p:nvPr/>
        </p:nvSpPr>
        <p:spPr bwMode="auto">
          <a:xfrm>
            <a:off x="5049838" y="3305642"/>
            <a:ext cx="1316037" cy="2189162"/>
          </a:xfrm>
          <a:custGeom>
            <a:avLst/>
            <a:gdLst>
              <a:gd name="T0" fmla="*/ 354 w 354"/>
              <a:gd name="T1" fmla="*/ 3 h 588"/>
              <a:gd name="T2" fmla="*/ 350 w 354"/>
              <a:gd name="T3" fmla="*/ 9 h 588"/>
              <a:gd name="T4" fmla="*/ 316 w 354"/>
              <a:gd name="T5" fmla="*/ 64 h 588"/>
              <a:gd name="T6" fmla="*/ 301 w 354"/>
              <a:gd name="T7" fmla="*/ 36 h 588"/>
              <a:gd name="T8" fmla="*/ 8 w 354"/>
              <a:gd name="T9" fmla="*/ 551 h 588"/>
              <a:gd name="T10" fmla="*/ 9 w 354"/>
              <a:gd name="T11" fmla="*/ 588 h 588"/>
              <a:gd name="T12" fmla="*/ 1 w 354"/>
              <a:gd name="T13" fmla="*/ 588 h 588"/>
              <a:gd name="T14" fmla="*/ 0 w 354"/>
              <a:gd name="T15" fmla="*/ 551 h 588"/>
              <a:gd name="T16" fmla="*/ 297 w 354"/>
              <a:gd name="T17" fmla="*/ 28 h 588"/>
              <a:gd name="T18" fmla="*/ 282 w 354"/>
              <a:gd name="T19" fmla="*/ 0 h 588"/>
              <a:gd name="T20" fmla="*/ 345 w 354"/>
              <a:gd name="T21" fmla="*/ 3 h 588"/>
              <a:gd name="T22" fmla="*/ 354 w 354"/>
              <a:gd name="T23" fmla="*/ 3 h 5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54" h="588">
                <a:moveTo>
                  <a:pt x="354" y="3"/>
                </a:moveTo>
                <a:cubicBezTo>
                  <a:pt x="350" y="9"/>
                  <a:pt x="350" y="9"/>
                  <a:pt x="350" y="9"/>
                </a:cubicBezTo>
                <a:cubicBezTo>
                  <a:pt x="316" y="64"/>
                  <a:pt x="316" y="64"/>
                  <a:pt x="316" y="64"/>
                </a:cubicBezTo>
                <a:cubicBezTo>
                  <a:pt x="301" y="36"/>
                  <a:pt x="301" y="36"/>
                  <a:pt x="301" y="36"/>
                </a:cubicBezTo>
                <a:cubicBezTo>
                  <a:pt x="126" y="141"/>
                  <a:pt x="8" y="333"/>
                  <a:pt x="8" y="551"/>
                </a:cubicBezTo>
                <a:cubicBezTo>
                  <a:pt x="8" y="564"/>
                  <a:pt x="9" y="576"/>
                  <a:pt x="9" y="588"/>
                </a:cubicBezTo>
                <a:cubicBezTo>
                  <a:pt x="1" y="588"/>
                  <a:pt x="1" y="588"/>
                  <a:pt x="1" y="588"/>
                </a:cubicBezTo>
                <a:cubicBezTo>
                  <a:pt x="1" y="576"/>
                  <a:pt x="0" y="564"/>
                  <a:pt x="0" y="551"/>
                </a:cubicBezTo>
                <a:cubicBezTo>
                  <a:pt x="0" y="330"/>
                  <a:pt x="119" y="135"/>
                  <a:pt x="297" y="28"/>
                </a:cubicBezTo>
                <a:cubicBezTo>
                  <a:pt x="282" y="0"/>
                  <a:pt x="282" y="0"/>
                  <a:pt x="282" y="0"/>
                </a:cubicBezTo>
                <a:cubicBezTo>
                  <a:pt x="345" y="3"/>
                  <a:pt x="345" y="3"/>
                  <a:pt x="345" y="3"/>
                </a:cubicBezTo>
                <a:lnTo>
                  <a:pt x="354" y="3"/>
                </a:lnTo>
                <a:close/>
              </a:path>
            </a:pathLst>
          </a:custGeom>
          <a:solidFill>
            <a:schemeClr val="bg1"/>
          </a:solidFill>
          <a:ln w="38100" cap="rnd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124" tIns="41061" rIns="82124" bIns="41061" anchor="ctr"/>
          <a:lstStyle/>
          <a:p>
            <a:endParaRPr lang="en-US"/>
          </a:p>
        </p:txBody>
      </p:sp>
      <p:sp>
        <p:nvSpPr>
          <p:cNvPr id="11" name="Freeform 30"/>
          <p:cNvSpPr>
            <a:spLocks/>
          </p:cNvSpPr>
          <p:nvPr/>
        </p:nvSpPr>
        <p:spPr bwMode="auto">
          <a:xfrm>
            <a:off x="8315325" y="3327867"/>
            <a:ext cx="1389063" cy="2227262"/>
          </a:xfrm>
          <a:custGeom>
            <a:avLst/>
            <a:gdLst>
              <a:gd name="T0" fmla="*/ 373 w 373"/>
              <a:gd name="T1" fmla="*/ 538 h 598"/>
              <a:gd name="T2" fmla="*/ 339 w 373"/>
              <a:gd name="T3" fmla="*/ 591 h 598"/>
              <a:gd name="T4" fmla="*/ 335 w 373"/>
              <a:gd name="T5" fmla="*/ 598 h 598"/>
              <a:gd name="T6" fmla="*/ 331 w 373"/>
              <a:gd name="T7" fmla="*/ 592 h 598"/>
              <a:gd name="T8" fmla="*/ 301 w 373"/>
              <a:gd name="T9" fmla="*/ 535 h 598"/>
              <a:gd name="T10" fmla="*/ 333 w 373"/>
              <a:gd name="T11" fmla="*/ 536 h 598"/>
              <a:gd name="T12" fmla="*/ 0 w 373"/>
              <a:gd name="T13" fmla="*/ 8 h 598"/>
              <a:gd name="T14" fmla="*/ 4 w 373"/>
              <a:gd name="T15" fmla="*/ 0 h 598"/>
              <a:gd name="T16" fmla="*/ 341 w 373"/>
              <a:gd name="T17" fmla="*/ 536 h 598"/>
              <a:gd name="T18" fmla="*/ 373 w 373"/>
              <a:gd name="T19" fmla="*/ 538 h 59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3" h="598">
                <a:moveTo>
                  <a:pt x="373" y="538"/>
                </a:moveTo>
                <a:cubicBezTo>
                  <a:pt x="339" y="591"/>
                  <a:pt x="339" y="591"/>
                  <a:pt x="339" y="591"/>
                </a:cubicBezTo>
                <a:cubicBezTo>
                  <a:pt x="335" y="598"/>
                  <a:pt x="335" y="598"/>
                  <a:pt x="335" y="598"/>
                </a:cubicBezTo>
                <a:cubicBezTo>
                  <a:pt x="331" y="592"/>
                  <a:pt x="331" y="592"/>
                  <a:pt x="331" y="592"/>
                </a:cubicBezTo>
                <a:cubicBezTo>
                  <a:pt x="301" y="535"/>
                  <a:pt x="301" y="535"/>
                  <a:pt x="301" y="535"/>
                </a:cubicBezTo>
                <a:cubicBezTo>
                  <a:pt x="333" y="536"/>
                  <a:pt x="333" y="536"/>
                  <a:pt x="333" y="536"/>
                </a:cubicBezTo>
                <a:cubicBezTo>
                  <a:pt x="329" y="305"/>
                  <a:pt x="195" y="105"/>
                  <a:pt x="0" y="8"/>
                </a:cubicBezTo>
                <a:cubicBezTo>
                  <a:pt x="4" y="0"/>
                  <a:pt x="4" y="0"/>
                  <a:pt x="4" y="0"/>
                </a:cubicBezTo>
                <a:cubicBezTo>
                  <a:pt x="201" y="99"/>
                  <a:pt x="337" y="302"/>
                  <a:pt x="341" y="536"/>
                </a:cubicBezTo>
                <a:lnTo>
                  <a:pt x="373" y="538"/>
                </a:lnTo>
                <a:close/>
              </a:path>
            </a:pathLst>
          </a:custGeom>
          <a:solidFill>
            <a:schemeClr val="bg1"/>
          </a:solidFill>
          <a:ln w="38100" cap="rnd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124" tIns="41061" rIns="82124" bIns="41061" anchor="ctr"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457950" y="2532380"/>
            <a:ext cx="1714500" cy="1872238"/>
            <a:chOff x="6457950" y="2532380"/>
            <a:chExt cx="1714500" cy="1872238"/>
          </a:xfrm>
        </p:grpSpPr>
        <p:sp>
          <p:nvSpPr>
            <p:cNvPr id="14" name="Oval 27"/>
            <p:cNvSpPr>
              <a:spLocks noChangeArrowheads="1"/>
            </p:cNvSpPr>
            <p:nvPr/>
          </p:nvSpPr>
          <p:spPr bwMode="auto">
            <a:xfrm>
              <a:off x="6457950" y="3819843"/>
              <a:ext cx="1714500" cy="584775"/>
            </a:xfrm>
            <a:prstGeom prst="rect">
              <a:avLst/>
            </a:prstGeom>
            <a:noFill/>
            <a:ln>
              <a:noFill/>
            </a:ln>
            <a:effectLst>
              <a:outerShdw blurRad="38100" dist="26940" dir="5400000" algn="tl" rotWithShape="0">
                <a:srgbClr val="000000">
                  <a:alpha val="26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smtClean="0">
                  <a:solidFill>
                    <a:srgbClr val="FFFFFF"/>
                  </a:solidFill>
                  <a:latin typeface="+mj-lt"/>
                  <a:cs typeface="Arial"/>
                </a:rPr>
                <a:t>Idea</a:t>
              </a:r>
              <a:endParaRPr lang="en-US" sz="3200" dirty="0">
                <a:solidFill>
                  <a:srgbClr val="FFFFFF"/>
                </a:solidFill>
                <a:latin typeface="+mj-lt"/>
                <a:cs typeface="Arial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624" y="2532380"/>
              <a:ext cx="1287463" cy="128746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8008938" y="5494804"/>
            <a:ext cx="1828800" cy="1572201"/>
            <a:chOff x="8008938" y="5494804"/>
            <a:chExt cx="1828800" cy="1572201"/>
          </a:xfrm>
        </p:grpSpPr>
        <p:sp>
          <p:nvSpPr>
            <p:cNvPr id="13" name="Freeform 25"/>
            <p:cNvSpPr>
              <a:spLocks/>
            </p:cNvSpPr>
            <p:nvPr/>
          </p:nvSpPr>
          <p:spPr bwMode="auto">
            <a:xfrm>
              <a:off x="8008938" y="6482230"/>
              <a:ext cx="1828800" cy="584775"/>
            </a:xfrm>
            <a:prstGeom prst="rect">
              <a:avLst/>
            </a:prstGeom>
            <a:noFill/>
            <a:ln>
              <a:noFill/>
            </a:ln>
            <a:effectLst>
              <a:outerShdw blurRad="38100" dist="26940" dir="5400000" algn="tl" rotWithShape="0">
                <a:srgbClr val="000000">
                  <a:alpha val="26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smtClean="0">
                  <a:solidFill>
                    <a:srgbClr val="FFFFFF"/>
                  </a:solidFill>
                  <a:latin typeface="+mj-lt"/>
                  <a:cs typeface="Arial"/>
                </a:rPr>
                <a:t>Code</a:t>
              </a:r>
              <a:endParaRPr lang="en-US" sz="3200" dirty="0">
                <a:solidFill>
                  <a:srgbClr val="FFFFFF"/>
                </a:solidFill>
                <a:latin typeface="+mj-lt"/>
                <a:cs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3900" y="5494804"/>
              <a:ext cx="1158875" cy="1158875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792663" y="5442417"/>
            <a:ext cx="1828800" cy="1624588"/>
            <a:chOff x="4792663" y="5442417"/>
            <a:chExt cx="1828800" cy="1624588"/>
          </a:xfrm>
        </p:grpSpPr>
        <p:sp>
          <p:nvSpPr>
            <p:cNvPr id="12" name="Freeform 26"/>
            <p:cNvSpPr>
              <a:spLocks/>
            </p:cNvSpPr>
            <p:nvPr/>
          </p:nvSpPr>
          <p:spPr bwMode="auto">
            <a:xfrm flipH="1">
              <a:off x="4792663" y="6482230"/>
              <a:ext cx="1828800" cy="584775"/>
            </a:xfrm>
            <a:prstGeom prst="rect">
              <a:avLst/>
            </a:prstGeom>
            <a:noFill/>
            <a:ln>
              <a:noFill/>
            </a:ln>
            <a:effectLst>
              <a:outerShdw blurRad="38100" dist="26940" dir="5400000" algn="tl" rotWithShape="0">
                <a:srgbClr val="000000">
                  <a:alpha val="26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smtClean="0">
                  <a:solidFill>
                    <a:srgbClr val="FFFFFF"/>
                  </a:solidFill>
                  <a:latin typeface="+mj-lt"/>
                  <a:cs typeface="Arial"/>
                </a:rPr>
                <a:t>Results</a:t>
              </a:r>
              <a:endParaRPr lang="en-US" sz="3200" dirty="0">
                <a:solidFill>
                  <a:srgbClr val="FFFFFF"/>
                </a:solidFill>
                <a:latin typeface="+mj-lt"/>
                <a:cs typeface="Arial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1763" y="5442417"/>
              <a:ext cx="1092200" cy="1092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dirty="0" smtClean="0"/>
              <a:t>All this complexity slows things down significantly!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2" b="4652"/>
          <a:stretch/>
        </p:blipFill>
        <p:spPr>
          <a:xfrm>
            <a:off x="0" y="-3190"/>
            <a:ext cx="14630400" cy="822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11140"/>
            <a:ext cx="14630400" cy="823279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4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5876" y="1516202"/>
            <a:ext cx="10943082" cy="3657600"/>
          </a:xfrm>
          <a:prstGeom prst="rect">
            <a:avLst/>
          </a:prstGeom>
        </p:spPr>
        <p:txBody>
          <a:bodyPr vert="horz" lIns="91440" tIns="91440" rIns="91440" bIns="91440" rtlCol="0" anchor="ctr" anchorCtr="0">
            <a:no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Need for Speed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48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dirty="0" err="1" smtClean="0"/>
              <a:t>DeepBench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First open source benchmarking tool to measure deep learning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77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057399"/>
            <a:ext cx="13716000" cy="5715001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4000" dirty="0" smtClean="0"/>
              <a:t>Benchmarking tool for neural network libraries and underlying hardware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4000" dirty="0" smtClean="0"/>
              <a:t>Includes a curated list of deep learning operations and workloads that are important and widely used in the industry</a:t>
            </a:r>
          </a:p>
          <a:p>
            <a:pPr>
              <a:lnSpc>
                <a:spcPct val="100000"/>
              </a:lnSpc>
            </a:pPr>
            <a:endParaRPr lang="en-US" sz="4000" dirty="0" smtClean="0"/>
          </a:p>
          <a:p>
            <a:pPr marL="457200" indent="-457200">
              <a:lnSpc>
                <a:spcPct val="100000"/>
              </a:lnSpc>
              <a:buFont typeface="Arial"/>
              <a:buChar char="•"/>
            </a:pPr>
            <a:endParaRPr lang="en-US" sz="4000" dirty="0" smtClean="0"/>
          </a:p>
          <a:p>
            <a:pPr marL="457200" indent="-457200">
              <a:lnSpc>
                <a:spcPct val="100000"/>
              </a:lnSpc>
              <a:buFont typeface="Arial"/>
              <a:buChar char="•"/>
            </a:pPr>
            <a:endParaRPr lang="en-US" sz="4000" dirty="0" smtClean="0"/>
          </a:p>
          <a:p>
            <a:pPr>
              <a:lnSpc>
                <a:spcPct val="100000"/>
              </a:lnSpc>
            </a:pPr>
            <a:endParaRPr lang="en-US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1"/>
            <a:ext cx="13716000" cy="1097280"/>
          </a:xfrm>
        </p:spPr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DeepBench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01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does </a:t>
            </a:r>
            <a:r>
              <a:rPr lang="en-US" dirty="0" err="1" smtClean="0"/>
              <a:t>DeepBench</a:t>
            </a:r>
            <a:r>
              <a:rPr lang="en-US" dirty="0" smtClean="0"/>
              <a:t> fit in?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638800" y="2401715"/>
            <a:ext cx="3949700" cy="1270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+mj-lt"/>
              </a:rPr>
              <a:t>Deep Learning Frameworks</a:t>
            </a:r>
          </a:p>
          <a:p>
            <a:pPr algn="ctr"/>
            <a:r>
              <a:rPr lang="en-US" sz="2000" dirty="0" smtClean="0">
                <a:latin typeface="+mj-lt"/>
              </a:rPr>
              <a:t>E.g. </a:t>
            </a:r>
            <a:r>
              <a:rPr lang="en-US" sz="2000" dirty="0" err="1" smtClean="0">
                <a:latin typeface="+mj-lt"/>
              </a:rPr>
              <a:t>PaddlePaddle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TensorFlow</a:t>
            </a:r>
            <a:endParaRPr lang="en-US" sz="2000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638800" y="3894306"/>
            <a:ext cx="3949700" cy="9652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+mj-lt"/>
              </a:rPr>
              <a:t>Neural Network Libraries</a:t>
            </a:r>
          </a:p>
          <a:p>
            <a:pPr algn="ctr"/>
            <a:r>
              <a:rPr lang="en-US" sz="2000" dirty="0" smtClean="0">
                <a:latin typeface="+mj-lt"/>
              </a:rPr>
              <a:t>E.g. </a:t>
            </a:r>
            <a:r>
              <a:rPr lang="en-US" sz="2000" dirty="0" err="1" smtClean="0">
                <a:latin typeface="+mj-lt"/>
              </a:rPr>
              <a:t>cuDNN</a:t>
            </a:r>
            <a:r>
              <a:rPr lang="en-US" sz="2000" dirty="0" smtClean="0">
                <a:latin typeface="+mj-lt"/>
              </a:rPr>
              <a:t>, MKL</a:t>
            </a:r>
            <a:endParaRPr lang="en-US" sz="2000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638800" y="5090422"/>
            <a:ext cx="3949700" cy="9652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+mj-lt"/>
              </a:rPr>
              <a:t>Hardware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19263" y="4674685"/>
            <a:ext cx="2997200" cy="7493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+mj-lt"/>
              </a:rPr>
              <a:t>DeepBench</a:t>
            </a:r>
            <a:endParaRPr lang="en-US" sz="3200" dirty="0">
              <a:latin typeface="+mj-lt"/>
            </a:endParaRPr>
          </a:p>
        </p:txBody>
      </p:sp>
      <p:sp>
        <p:nvSpPr>
          <p:cNvPr id="17" name="Left Brace 16"/>
          <p:cNvSpPr/>
          <p:nvPr/>
        </p:nvSpPr>
        <p:spPr>
          <a:xfrm>
            <a:off x="4874662" y="3994748"/>
            <a:ext cx="474638" cy="2060874"/>
          </a:xfrm>
          <a:prstGeom prst="leftBrac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84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6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6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DeepBench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021429"/>
            <a:ext cx="13716000" cy="6035040"/>
          </a:xfrm>
        </p:spPr>
        <p:txBody>
          <a:bodyPr/>
          <a:lstStyle/>
          <a:p>
            <a:pPr marL="457200" indent="-457200">
              <a:spcBef>
                <a:spcPts val="2400"/>
              </a:spcBef>
              <a:spcAft>
                <a:spcPts val="2400"/>
              </a:spcAft>
              <a:buFont typeface="Arial"/>
              <a:buChar char="•"/>
            </a:pPr>
            <a:r>
              <a:rPr lang="en-US" sz="4000" dirty="0"/>
              <a:t>Set industry benchmarks on </a:t>
            </a:r>
            <a:r>
              <a:rPr lang="en-US" sz="4000" dirty="0" smtClean="0"/>
              <a:t>hardware </a:t>
            </a:r>
            <a:r>
              <a:rPr lang="en-US" sz="4000" dirty="0"/>
              <a:t>and libraries to use for deep learning </a:t>
            </a:r>
            <a:r>
              <a:rPr lang="en-US" sz="4000" dirty="0" smtClean="0"/>
              <a:t>operations</a:t>
            </a:r>
          </a:p>
          <a:p>
            <a:pPr marL="457200" indent="-457200">
              <a:spcBef>
                <a:spcPts val="2400"/>
              </a:spcBef>
              <a:spcAft>
                <a:spcPts val="2400"/>
              </a:spcAft>
              <a:buFont typeface="Arial"/>
              <a:buChar char="•"/>
            </a:pPr>
            <a:r>
              <a:rPr lang="en-US" sz="4000" dirty="0" smtClean="0"/>
              <a:t>Establish a set of operations and workloads as standards</a:t>
            </a:r>
          </a:p>
          <a:p>
            <a:pPr marL="457200" indent="-457200">
              <a:spcBef>
                <a:spcPts val="2400"/>
              </a:spcBef>
              <a:spcAft>
                <a:spcPts val="2400"/>
              </a:spcAft>
              <a:buFont typeface="Arial"/>
              <a:buChar char="•"/>
            </a:pP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4294803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dirty="0" err="1" smtClean="0"/>
              <a:t>DeepBench</a:t>
            </a:r>
            <a:r>
              <a:rPr lang="en-US" dirty="0" smtClean="0"/>
              <a:t>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20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Benchmarks – Matrix Multiply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799437244"/>
              </p:ext>
            </p:extLst>
          </p:nvPr>
        </p:nvGraphicFramePr>
        <p:xfrm>
          <a:off x="914399" y="2755772"/>
          <a:ext cx="10181643" cy="32263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96001"/>
                <a:gridCol w="4785642"/>
              </a:tblGrid>
              <a:tr h="80658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Matri</a:t>
                      </a:r>
                      <a:r>
                        <a:rPr lang="en-US" sz="2800" baseline="0" dirty="0" smtClean="0">
                          <a:solidFill>
                            <a:srgbClr val="FFFFFF"/>
                          </a:solidFill>
                        </a:rPr>
                        <a:t>x Sizes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Time (milli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</a:rPr>
                        <a:t>s</a:t>
                      </a:r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econds)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806589">
                <a:tc>
                  <a:txBody>
                    <a:bodyPr/>
                    <a:lstStyle/>
                    <a:p>
                      <a:r>
                        <a:rPr lang="en-US" sz="2800" baseline="0" dirty="0" smtClean="0">
                          <a:solidFill>
                            <a:srgbClr val="FFFFFF"/>
                          </a:solidFill>
                        </a:rPr>
                        <a:t>1760 x 1760  ,       1760 x 128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0.17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06589">
                <a:tc>
                  <a:txBody>
                    <a:bodyPr/>
                    <a:lstStyle/>
                    <a:p>
                      <a:r>
                        <a:rPr lang="en-US" sz="2800" baseline="0" dirty="0" smtClean="0">
                          <a:solidFill>
                            <a:srgbClr val="FFFFFF"/>
                          </a:solidFill>
                        </a:rPr>
                        <a:t>2560 x 2560  ,      2560 x 64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0.28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06589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7680</a:t>
                      </a:r>
                      <a:r>
                        <a:rPr lang="en-US" sz="2800" baseline="0" dirty="0" smtClean="0">
                          <a:solidFill>
                            <a:srgbClr val="FFFFFF"/>
                          </a:solidFill>
                        </a:rPr>
                        <a:t> x 2560  ,      2560 x 64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0.42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33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Benchmarks - Convolutions</a:t>
            </a:r>
            <a:endParaRPr lang="en-US" dirty="0"/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54458828"/>
              </p:ext>
            </p:extLst>
          </p:nvPr>
        </p:nvGraphicFramePr>
        <p:xfrm>
          <a:off x="914401" y="2752725"/>
          <a:ext cx="12303926" cy="31458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61814"/>
                <a:gridCol w="2909625"/>
                <a:gridCol w="2909625"/>
                <a:gridCol w="3522862"/>
              </a:tblGrid>
              <a:tr h="7864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Input</a:t>
                      </a:r>
                      <a:r>
                        <a:rPr lang="en-US" sz="2800" baseline="0" dirty="0" smtClean="0">
                          <a:solidFill>
                            <a:srgbClr val="FFFFFF"/>
                          </a:solidFill>
                        </a:rPr>
                        <a:t> Size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Filter size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# of Filters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00"/>
                          </a:solidFill>
                        </a:rPr>
                        <a:t>Time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800" b="1" dirty="0" smtClean="0">
                          <a:solidFill>
                            <a:srgbClr val="FFFF00"/>
                          </a:solidFill>
                        </a:rPr>
                        <a:t>(milliseconds)</a:t>
                      </a:r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5000"/>
                      </a:schemeClr>
                    </a:solidFill>
                  </a:tcPr>
                </a:tc>
              </a:tr>
              <a:tr h="786463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224 x 224</a:t>
                      </a:r>
                      <a:r>
                        <a:rPr lang="en-US" sz="2800" baseline="0" dirty="0" smtClean="0">
                          <a:solidFill>
                            <a:srgbClr val="FFFFFF"/>
                          </a:solidFill>
                        </a:rPr>
                        <a:t> x 3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aseline="0" dirty="0" smtClean="0">
                          <a:solidFill>
                            <a:srgbClr val="FFFFFF"/>
                          </a:solidFill>
                        </a:rPr>
                        <a:t>3 x 3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64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00"/>
                          </a:solidFill>
                        </a:rPr>
                        <a:t>2.00</a:t>
                      </a:r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6463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112 x 112</a:t>
                      </a:r>
                      <a:r>
                        <a:rPr lang="en-US" sz="2800" baseline="0" dirty="0" smtClean="0">
                          <a:solidFill>
                            <a:srgbClr val="FFFFFF"/>
                          </a:solidFill>
                        </a:rPr>
                        <a:t> x 3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3 x 3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128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00"/>
                          </a:solidFill>
                        </a:rPr>
                        <a:t>3.71</a:t>
                      </a:r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6463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7 x</a:t>
                      </a:r>
                      <a:r>
                        <a:rPr lang="en-US" sz="2800" baseline="0" dirty="0" smtClean="0">
                          <a:solidFill>
                            <a:srgbClr val="FFFFFF"/>
                          </a:solidFill>
                        </a:rPr>
                        <a:t> 7 x 512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3 x 3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FFFF"/>
                          </a:solidFill>
                        </a:rPr>
                        <a:t>512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00"/>
                          </a:solidFill>
                        </a:rPr>
                        <a:t>1.28</a:t>
                      </a:r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596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OCR Based Translation App</a:t>
            </a:r>
            <a:br>
              <a:rPr lang="en-US" dirty="0" smtClean="0"/>
            </a:br>
            <a:r>
              <a:rPr lang="en-US" sz="3200" dirty="0" smtClean="0"/>
              <a:t>Baidu IDL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6" name="Picture 3" descr="IMG_14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2954331"/>
            <a:ext cx="2225675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MG_14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2954331"/>
            <a:ext cx="2225675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IMG_14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8" y="2954331"/>
            <a:ext cx="2225675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11631613" y="2662231"/>
            <a:ext cx="1193800" cy="736600"/>
          </a:xfrm>
          <a:prstGeom prst="wedgeEllipseCallout">
            <a:avLst>
              <a:gd name="adj1" fmla="val -191666"/>
              <a:gd name="adj2" fmla="val 64573"/>
            </a:avLst>
          </a:prstGeom>
          <a:solidFill>
            <a:srgbClr val="3366A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hello</a:t>
            </a:r>
          </a:p>
        </p:txBody>
      </p:sp>
    </p:spTree>
    <p:extLst>
      <p:ext uri="{BB962C8B-B14F-4D97-AF65-F5344CB8AC3E}">
        <p14:creationId xmlns:p14="http://schemas.microsoft.com/office/powerpoint/2010/main" val="264818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Involvement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277781"/>
            <a:ext cx="13716000" cy="2140160"/>
          </a:xfrm>
        </p:spPr>
        <p:txBody>
          <a:bodyPr/>
          <a:lstStyle/>
          <a:p>
            <a:pPr marL="457200" indent="-457200">
              <a:spcBef>
                <a:spcPts val="2400"/>
              </a:spcBef>
              <a:spcAft>
                <a:spcPts val="2400"/>
              </a:spcAft>
              <a:buFont typeface="Arial"/>
              <a:buChar char="•"/>
            </a:pPr>
            <a:r>
              <a:rPr lang="en-US" dirty="0" smtClean="0"/>
              <a:t>Deep learning researchers can provide new operations and workloads that are specific to their application</a:t>
            </a:r>
          </a:p>
          <a:p>
            <a:pPr marL="457200" indent="-457200">
              <a:spcBef>
                <a:spcPts val="2400"/>
              </a:spcBef>
              <a:spcAft>
                <a:spcPts val="2400"/>
              </a:spcAft>
              <a:buFont typeface="Arial"/>
              <a:buChar char="•"/>
            </a:pPr>
            <a:r>
              <a:rPr lang="en-US" dirty="0" smtClean="0"/>
              <a:t>Hardware vendors and startups can contribute results for these benchmarks using their hardware and libraries</a:t>
            </a:r>
          </a:p>
          <a:p>
            <a:pPr marL="457200" indent="-457200">
              <a:spcBef>
                <a:spcPts val="2400"/>
              </a:spcBef>
              <a:spcAft>
                <a:spcPts val="2400"/>
              </a:spcAft>
              <a:buFont typeface="Arial"/>
              <a:buChar char="•"/>
            </a:pPr>
            <a:r>
              <a:rPr lang="en-US" sz="3200" dirty="0">
                <a:hlinkClick r:id="rId2"/>
              </a:rPr>
              <a:t>https://github.com/baidu-research/DeepBench</a:t>
            </a:r>
            <a:endParaRPr lang="en-US" sz="3200" dirty="0"/>
          </a:p>
          <a:p>
            <a:pPr marL="457200" indent="-457200">
              <a:spcBef>
                <a:spcPts val="2400"/>
              </a:spcBef>
              <a:spcAft>
                <a:spcPts val="2400"/>
              </a:spcAft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210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96A05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17" y="0"/>
            <a:ext cx="6019800" cy="4261011"/>
          </a:xfrm>
          <a:prstGeom prst="rect">
            <a:avLst/>
          </a:prstGeom>
        </p:spPr>
      </p:pic>
      <p:pic>
        <p:nvPicPr>
          <p:cNvPr id="3" name="Picture 2" descr="496A95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17" y="4261011"/>
            <a:ext cx="6019800" cy="39685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40480" y="-3190"/>
            <a:ext cx="14630400" cy="8232790"/>
          </a:xfrm>
          <a:prstGeom prst="rect">
            <a:avLst/>
          </a:prstGeom>
          <a:gradFill flip="none" rotWithShape="1">
            <a:gsLst>
              <a:gs pos="29000">
                <a:schemeClr val="tx2"/>
              </a:gs>
              <a:gs pos="6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7717"/>
            <a:ext cx="10943082" cy="36576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+mj-lt"/>
              </a:rPr>
              <a:t>Greg </a:t>
            </a:r>
            <a:r>
              <a:rPr lang="en-US" dirty="0" err="1" smtClean="0">
                <a:solidFill>
                  <a:schemeClr val="bg2"/>
                </a:solidFill>
                <a:latin typeface="+mj-lt"/>
              </a:rPr>
              <a:t>Diamos</a:t>
            </a:r>
            <a:r>
              <a:rPr lang="en-US" dirty="0" smtClean="0">
                <a:solidFill>
                  <a:schemeClr val="bg2"/>
                </a:solidFill>
                <a:latin typeface="+mj-lt"/>
              </a:rPr>
              <a:t/>
            </a:r>
            <a:br>
              <a:rPr lang="en-US" dirty="0" smtClean="0">
                <a:solidFill>
                  <a:schemeClr val="bg2"/>
                </a:solidFill>
                <a:latin typeface="+mj-lt"/>
              </a:rPr>
            </a:br>
            <a:r>
              <a:rPr lang="en-US" dirty="0" err="1" smtClean="0">
                <a:solidFill>
                  <a:schemeClr val="bg2"/>
                </a:solidFill>
              </a:rPr>
              <a:t>gregdiamos@baidu.com</a:t>
            </a:r>
            <a:r>
              <a:rPr lang="en-US" dirty="0" smtClean="0">
                <a:solidFill>
                  <a:schemeClr val="bg2"/>
                </a:solidFill>
              </a:rPr>
              <a:t/>
            </a:r>
            <a:br>
              <a:rPr lang="en-US" dirty="0" smtClean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/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 smtClean="0">
                <a:solidFill>
                  <a:schemeClr val="bg2"/>
                </a:solidFill>
              </a:rPr>
              <a:t>Sharan Narang</a:t>
            </a:r>
            <a:br>
              <a:rPr lang="en-US" dirty="0" smtClean="0">
                <a:solidFill>
                  <a:schemeClr val="bg2"/>
                </a:solidFill>
              </a:rPr>
            </a:br>
            <a:r>
              <a:rPr lang="en-US" dirty="0" err="1" smtClean="0">
                <a:solidFill>
                  <a:schemeClr val="bg2"/>
                </a:solidFill>
              </a:rPr>
              <a:t>sharan@baidu.com</a:t>
            </a:r>
            <a:r>
              <a:rPr lang="en-US" dirty="0">
                <a:solidFill>
                  <a:schemeClr val="bg2"/>
                </a:solidFill>
              </a:rPr>
              <a:t/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 smtClean="0">
                <a:solidFill>
                  <a:schemeClr val="bg2"/>
                </a:solidFill>
              </a:rPr>
              <a:t/>
            </a:r>
            <a:br>
              <a:rPr lang="en-US" dirty="0" smtClean="0">
                <a:solidFill>
                  <a:schemeClr val="bg2"/>
                </a:solidFill>
              </a:rPr>
            </a:br>
            <a:r>
              <a:rPr lang="en-US" dirty="0" smtClean="0">
                <a:solidFill>
                  <a:schemeClr val="bg2"/>
                </a:solidFill>
              </a:rPr>
              <a:t>http://</a:t>
            </a:r>
            <a:r>
              <a:rPr lang="en-US" dirty="0" err="1" smtClean="0">
                <a:solidFill>
                  <a:schemeClr val="bg2"/>
                </a:solidFill>
              </a:rPr>
              <a:t>research.baidu.com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840480" y="7296348"/>
            <a:ext cx="0" cy="6240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840480" y="7377542"/>
            <a:ext cx="2810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252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bg2"/>
                </a:solidFill>
                <a:latin typeface="+mj-lt"/>
              </a:rPr>
              <a:t>Silicon Valley AI Lab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100047"/>
            <a:ext cx="3262102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2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 Driving Car</a:t>
            </a:r>
            <a:br>
              <a:rPr lang="en-US" dirty="0" smtClean="0"/>
            </a:br>
            <a:r>
              <a:rPr lang="en-US" sz="3200" dirty="0" smtClean="0"/>
              <a:t>Baidu ADU</a:t>
            </a:r>
            <a:endParaRPr lang="en-US" dirty="0"/>
          </a:p>
        </p:txBody>
      </p:sp>
      <p:pic>
        <p:nvPicPr>
          <p:cNvPr id="39" name="图片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528" y="2352400"/>
            <a:ext cx="12162242" cy="500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38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Driving Car</a:t>
            </a:r>
            <a:br>
              <a:rPr lang="en-US" dirty="0"/>
            </a:br>
            <a:r>
              <a:rPr lang="en-US" sz="3200" dirty="0"/>
              <a:t>Baidu ADU</a:t>
            </a:r>
            <a:endParaRPr lang="en-US" dirty="0"/>
          </a:p>
        </p:txBody>
      </p:sp>
      <p:grpSp>
        <p:nvGrpSpPr>
          <p:cNvPr id="3" name="组 2"/>
          <p:cNvGrpSpPr/>
          <p:nvPr/>
        </p:nvGrpSpPr>
        <p:grpSpPr>
          <a:xfrm>
            <a:off x="1025930" y="2484338"/>
            <a:ext cx="3168004" cy="3168000"/>
            <a:chOff x="1789174" y="3594120"/>
            <a:chExt cx="3168004" cy="3168000"/>
          </a:xfrm>
        </p:grpSpPr>
        <p:grpSp>
          <p:nvGrpSpPr>
            <p:cNvPr id="4" name="组合 54"/>
            <p:cNvGrpSpPr/>
            <p:nvPr/>
          </p:nvGrpSpPr>
          <p:grpSpPr>
            <a:xfrm>
              <a:off x="1789174" y="3594120"/>
              <a:ext cx="3168004" cy="3168000"/>
              <a:chOff x="7749802" y="1764258"/>
              <a:chExt cx="2359517" cy="2359515"/>
            </a:xfrm>
          </p:grpSpPr>
          <p:sp>
            <p:nvSpPr>
              <p:cNvPr id="6" name="椭圆 16"/>
              <p:cNvSpPr/>
              <p:nvPr/>
            </p:nvSpPr>
            <p:spPr>
              <a:xfrm>
                <a:off x="7749802" y="1764258"/>
                <a:ext cx="2359517" cy="2359515"/>
              </a:xfrm>
              <a:prstGeom prst="ellipse">
                <a:avLst/>
              </a:prstGeom>
              <a:solidFill>
                <a:schemeClr val="tx2">
                  <a:lumMod val="75000"/>
                  <a:alpha val="40000"/>
                </a:schemeClr>
              </a:solidFill>
              <a:ln w="101600">
                <a:solidFill>
                  <a:srgbClr val="15C2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6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" name="矩形 17"/>
              <p:cNvSpPr/>
              <p:nvPr/>
            </p:nvSpPr>
            <p:spPr>
              <a:xfrm>
                <a:off x="8536062" y="3330537"/>
                <a:ext cx="787026" cy="35760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CN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Safer</a:t>
                </a:r>
                <a:endParaRPr lang="zh-CN" altLang="en-US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pic>
          <p:nvPicPr>
            <p:cNvPr id="5" name="图片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4546" y="3993327"/>
              <a:ext cx="2277260" cy="1548000"/>
            </a:xfrm>
            <a:prstGeom prst="rect">
              <a:avLst/>
            </a:prstGeom>
          </p:spPr>
        </p:pic>
      </p:grpSp>
      <p:grpSp>
        <p:nvGrpSpPr>
          <p:cNvPr id="8" name="组 4"/>
          <p:cNvGrpSpPr/>
          <p:nvPr/>
        </p:nvGrpSpPr>
        <p:grpSpPr>
          <a:xfrm>
            <a:off x="10281577" y="2484338"/>
            <a:ext cx="3168004" cy="3168000"/>
            <a:chOff x="11044821" y="3594120"/>
            <a:chExt cx="3168004" cy="3168000"/>
          </a:xfrm>
        </p:grpSpPr>
        <p:grpSp>
          <p:nvGrpSpPr>
            <p:cNvPr id="9" name="组合 54"/>
            <p:cNvGrpSpPr/>
            <p:nvPr/>
          </p:nvGrpSpPr>
          <p:grpSpPr>
            <a:xfrm>
              <a:off x="11044821" y="3594120"/>
              <a:ext cx="3168004" cy="3168000"/>
              <a:chOff x="7749802" y="1764258"/>
              <a:chExt cx="2359517" cy="2359515"/>
            </a:xfrm>
          </p:grpSpPr>
          <p:sp>
            <p:nvSpPr>
              <p:cNvPr id="11" name="椭圆 26"/>
              <p:cNvSpPr/>
              <p:nvPr/>
            </p:nvSpPr>
            <p:spPr>
              <a:xfrm>
                <a:off x="7749802" y="1764258"/>
                <a:ext cx="2359517" cy="2359515"/>
              </a:xfrm>
              <a:prstGeom prst="ellipse">
                <a:avLst/>
              </a:prstGeom>
              <a:solidFill>
                <a:schemeClr val="tx2">
                  <a:lumMod val="75000"/>
                  <a:alpha val="40000"/>
                </a:schemeClr>
              </a:solidFill>
              <a:ln w="101600">
                <a:solidFill>
                  <a:srgbClr val="15C2BB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6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" name="矩形 27"/>
              <p:cNvSpPr/>
              <p:nvPr/>
            </p:nvSpPr>
            <p:spPr>
              <a:xfrm>
                <a:off x="8168334" y="3330537"/>
                <a:ext cx="1522474" cy="35760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CN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Economical</a:t>
                </a:r>
                <a:endParaRPr lang="zh-CN" altLang="en-US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pic>
          <p:nvPicPr>
            <p:cNvPr id="10" name="图片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3895" y="3993327"/>
              <a:ext cx="2229856" cy="1548000"/>
            </a:xfrm>
            <a:prstGeom prst="rect">
              <a:avLst/>
            </a:prstGeom>
          </p:spPr>
        </p:pic>
      </p:grpSp>
      <p:grpSp>
        <p:nvGrpSpPr>
          <p:cNvPr id="13" name="组 3"/>
          <p:cNvGrpSpPr/>
          <p:nvPr/>
        </p:nvGrpSpPr>
        <p:grpSpPr>
          <a:xfrm>
            <a:off x="5653754" y="2335759"/>
            <a:ext cx="3368144" cy="3316579"/>
            <a:chOff x="6416998" y="3445541"/>
            <a:chExt cx="3368144" cy="3316579"/>
          </a:xfrm>
        </p:grpSpPr>
        <p:grpSp>
          <p:nvGrpSpPr>
            <p:cNvPr id="14" name="组合 54"/>
            <p:cNvGrpSpPr/>
            <p:nvPr/>
          </p:nvGrpSpPr>
          <p:grpSpPr>
            <a:xfrm>
              <a:off x="6416998" y="3594120"/>
              <a:ext cx="3168004" cy="3168000"/>
              <a:chOff x="7749802" y="1764258"/>
              <a:chExt cx="2359517" cy="2359515"/>
            </a:xfrm>
          </p:grpSpPr>
          <p:sp>
            <p:nvSpPr>
              <p:cNvPr id="16" name="椭圆 21"/>
              <p:cNvSpPr/>
              <p:nvPr/>
            </p:nvSpPr>
            <p:spPr>
              <a:xfrm>
                <a:off x="7749802" y="1764258"/>
                <a:ext cx="2359517" cy="2359515"/>
              </a:xfrm>
              <a:prstGeom prst="ellipse">
                <a:avLst/>
              </a:prstGeom>
              <a:solidFill>
                <a:schemeClr val="tx2">
                  <a:lumMod val="75000"/>
                  <a:alpha val="40000"/>
                </a:schemeClr>
              </a:solidFill>
              <a:ln w="101600">
                <a:solidFill>
                  <a:srgbClr val="15C2BB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6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" name="矩形 22"/>
              <p:cNvSpPr/>
              <p:nvPr/>
            </p:nvSpPr>
            <p:spPr>
              <a:xfrm>
                <a:off x="8387444" y="3330537"/>
                <a:ext cx="1084261" cy="35760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CN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Efficient</a:t>
                </a:r>
                <a:endParaRPr lang="zh-CN" altLang="en-US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pic>
          <p:nvPicPr>
            <p:cNvPr id="15" name="图片 37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15C1B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0806" y="3445541"/>
              <a:ext cx="3174336" cy="2095786"/>
            </a:xfrm>
            <a:prstGeom prst="rect">
              <a:avLst/>
            </a:prstGeom>
          </p:spPr>
        </p:pic>
      </p:grpSp>
      <p:sp>
        <p:nvSpPr>
          <p:cNvPr id="18" name="文本框 38"/>
          <p:cNvSpPr txBox="1"/>
          <p:nvPr/>
        </p:nvSpPr>
        <p:spPr>
          <a:xfrm>
            <a:off x="3356554" y="6919172"/>
            <a:ext cx="7868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Goal: Saving </a:t>
            </a:r>
            <a:r>
              <a:rPr kumimoji="1" lang="en-US" altLang="zh-CN" sz="4000" b="1" dirty="0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3000+</a:t>
            </a:r>
            <a:r>
              <a:rPr kumimoji="1" lang="en-US" altLang="zh-CN" sz="4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lives from road traffic death per </a:t>
            </a:r>
            <a:r>
              <a:rPr kumimoji="1" lang="en-US" altLang="zh-CN" sz="4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day</a:t>
            </a:r>
            <a:endParaRPr kumimoji="1" lang="en-US" altLang="zh-CN" sz="4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3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User Interfaces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6400800"/>
            <a:ext cx="13716000" cy="13716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Make </a:t>
            </a:r>
            <a:r>
              <a:rPr lang="en-US" dirty="0">
                <a:latin typeface="+mj-lt"/>
              </a:rPr>
              <a:t>interacting with devices as natural as interacting with </a:t>
            </a:r>
            <a:r>
              <a:rPr lang="en-US" dirty="0" smtClean="0">
                <a:latin typeface="+mj-lt"/>
              </a:rPr>
              <a:t>humans.</a:t>
            </a:r>
            <a:endParaRPr lang="en-US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25" b="9603"/>
          <a:stretch/>
        </p:blipFill>
        <p:spPr>
          <a:xfrm>
            <a:off x="457200" y="1737360"/>
            <a:ext cx="1371600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1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User Interfaces </a:t>
            </a:r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5029200"/>
            <a:ext cx="2624328" cy="1828800"/>
          </a:xfrm>
        </p:spPr>
        <p:txBody>
          <a:bodyPr/>
          <a:lstStyle/>
          <a:p>
            <a:r>
              <a:rPr lang="en-US" sz="3000" dirty="0" smtClean="0">
                <a:latin typeface="+mj-lt"/>
              </a:rPr>
              <a:t>Speech Recognition</a:t>
            </a:r>
            <a:endParaRPr lang="en-US" sz="3000" dirty="0"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1548872" y="5029200"/>
            <a:ext cx="2624328" cy="1828800"/>
          </a:xfrm>
        </p:spPr>
        <p:txBody>
          <a:bodyPr/>
          <a:lstStyle/>
          <a:p>
            <a:r>
              <a:rPr lang="en-US" sz="3000" dirty="0" smtClean="0">
                <a:latin typeface="+mj-lt"/>
              </a:rPr>
              <a:t>Speech Synthesis</a:t>
            </a:r>
            <a:endParaRPr lang="en-US" sz="3000" dirty="0"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3832311" y="5005164"/>
            <a:ext cx="2624328" cy="1828800"/>
          </a:xfrm>
        </p:spPr>
        <p:txBody>
          <a:bodyPr/>
          <a:lstStyle/>
          <a:p>
            <a:r>
              <a:rPr lang="en-US" sz="3000" dirty="0" smtClean="0">
                <a:latin typeface="+mj-lt"/>
              </a:rPr>
              <a:t>Emotional Recognition</a:t>
            </a:r>
            <a:endParaRPr lang="en-US" sz="3000" dirty="0">
              <a:latin typeface="+mj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7689579" y="5029200"/>
            <a:ext cx="2624328" cy="1828800"/>
          </a:xfrm>
        </p:spPr>
        <p:txBody>
          <a:bodyPr/>
          <a:lstStyle/>
          <a:p>
            <a:r>
              <a:rPr lang="en-US" sz="3000" dirty="0" smtClean="0">
                <a:latin typeface="+mj-lt"/>
              </a:rPr>
              <a:t>Dialog Systems</a:t>
            </a:r>
            <a:endParaRPr lang="en-US" sz="3000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65196"/>
            <a:ext cx="1828292" cy="1828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491" y="3031491"/>
            <a:ext cx="1761997" cy="17619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507" y="3129788"/>
            <a:ext cx="1663700" cy="16637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548872" y="2614168"/>
            <a:ext cx="2129028" cy="2097024"/>
            <a:chOff x="11548872" y="2798064"/>
            <a:chExt cx="2129028" cy="209702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8872" y="3434588"/>
              <a:ext cx="1460500" cy="14605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0372" y="2798064"/>
              <a:ext cx="1557528" cy="1557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416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Recognition</a:t>
            </a:r>
            <a:br>
              <a:rPr lang="en-US" dirty="0" smtClean="0"/>
            </a:br>
            <a:r>
              <a:rPr lang="en-US" sz="3200" dirty="0" smtClean="0"/>
              <a:t>Baidu SVAIL</a:t>
            </a:r>
            <a:endParaRPr lang="en-US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36" y="2623200"/>
            <a:ext cx="14630400" cy="44484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36" y="2623200"/>
            <a:ext cx="14630400" cy="44484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36" y="2623200"/>
            <a:ext cx="14630400" cy="44484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36" y="2623200"/>
            <a:ext cx="14630400" cy="44484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36" y="2623200"/>
            <a:ext cx="14630400" cy="44484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36" y="2623200"/>
            <a:ext cx="14630400" cy="44484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36" y="2623200"/>
            <a:ext cx="14630400" cy="44484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36" y="2635900"/>
            <a:ext cx="14630400" cy="444843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49179" y="2755157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English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225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Deep </a:t>
            </a:r>
            <a:r>
              <a:rPr lang="en-US" dirty="0" smtClean="0"/>
              <a:t>Learning?</a:t>
            </a: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779192135"/>
              </p:ext>
            </p:extLst>
          </p:nvPr>
        </p:nvGraphicFramePr>
        <p:xfrm>
          <a:off x="457200" y="1554482"/>
          <a:ext cx="13716000" cy="621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224773" y="2692400"/>
            <a:ext cx="10052827" cy="3805621"/>
            <a:chOff x="1989480" y="3804891"/>
            <a:chExt cx="6348334" cy="2557660"/>
          </a:xfrm>
        </p:grpSpPr>
        <p:sp>
          <p:nvSpPr>
            <p:cNvPr id="17" name="Freeform 16"/>
            <p:cNvSpPr/>
            <p:nvPr/>
          </p:nvSpPr>
          <p:spPr>
            <a:xfrm>
              <a:off x="1989480" y="5243388"/>
              <a:ext cx="6059766" cy="999067"/>
            </a:xfrm>
            <a:custGeom>
              <a:avLst/>
              <a:gdLst>
                <a:gd name="connsiteX0" fmla="*/ 0 w 4622800"/>
                <a:gd name="connsiteY0" fmla="*/ 1151467 h 1151467"/>
                <a:gd name="connsiteX1" fmla="*/ 1405467 w 4622800"/>
                <a:gd name="connsiteY1" fmla="*/ 406400 h 1151467"/>
                <a:gd name="connsiteX2" fmla="*/ 2844800 w 4622800"/>
                <a:gd name="connsiteY2" fmla="*/ 101600 h 1151467"/>
                <a:gd name="connsiteX3" fmla="*/ 4622800 w 4622800"/>
                <a:gd name="connsiteY3" fmla="*/ 0 h 1151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2800" h="1151467">
                  <a:moveTo>
                    <a:pt x="0" y="1151467"/>
                  </a:moveTo>
                  <a:cubicBezTo>
                    <a:pt x="465667" y="866422"/>
                    <a:pt x="931334" y="581378"/>
                    <a:pt x="1405467" y="406400"/>
                  </a:cubicBezTo>
                  <a:cubicBezTo>
                    <a:pt x="1879600" y="231422"/>
                    <a:pt x="2308578" y="169333"/>
                    <a:pt x="2844800" y="101600"/>
                  </a:cubicBezTo>
                  <a:cubicBezTo>
                    <a:pt x="3381022" y="33867"/>
                    <a:pt x="4622800" y="0"/>
                    <a:pt x="4622800" y="0"/>
                  </a:cubicBezTo>
                </a:path>
              </a:pathLst>
            </a:custGeom>
            <a:noFill/>
            <a:ln w="69850" cap="rnd" cmpd="sng" algn="ctr">
              <a:solidFill>
                <a:srgbClr val="8BD9ED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"/>
                <a:cs typeface="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598841" y="4635051"/>
              <a:ext cx="5382698" cy="1727500"/>
            </a:xfrm>
            <a:custGeom>
              <a:avLst/>
              <a:gdLst>
                <a:gd name="connsiteX0" fmla="*/ 0 w 4622800"/>
                <a:gd name="connsiteY0" fmla="*/ 1151467 h 1151467"/>
                <a:gd name="connsiteX1" fmla="*/ 1405467 w 4622800"/>
                <a:gd name="connsiteY1" fmla="*/ 406400 h 1151467"/>
                <a:gd name="connsiteX2" fmla="*/ 2844800 w 4622800"/>
                <a:gd name="connsiteY2" fmla="*/ 101600 h 1151467"/>
                <a:gd name="connsiteX3" fmla="*/ 4622800 w 4622800"/>
                <a:gd name="connsiteY3" fmla="*/ 0 h 1151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2800" h="1151467">
                  <a:moveTo>
                    <a:pt x="0" y="1151467"/>
                  </a:moveTo>
                  <a:cubicBezTo>
                    <a:pt x="465667" y="866422"/>
                    <a:pt x="931334" y="581378"/>
                    <a:pt x="1405467" y="406400"/>
                  </a:cubicBezTo>
                  <a:cubicBezTo>
                    <a:pt x="1879600" y="231422"/>
                    <a:pt x="2308578" y="169333"/>
                    <a:pt x="2844800" y="101600"/>
                  </a:cubicBezTo>
                  <a:cubicBezTo>
                    <a:pt x="3381022" y="33867"/>
                    <a:pt x="4622800" y="0"/>
                    <a:pt x="4622800" y="0"/>
                  </a:cubicBezTo>
                </a:path>
              </a:pathLst>
            </a:custGeom>
            <a:noFill/>
            <a:ln w="101600" cap="rnd" cmpd="sng" algn="ctr">
              <a:solidFill>
                <a:srgbClr val="FFFF0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"/>
                <a:cs typeface="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 rot="21001828">
              <a:off x="3112193" y="3804891"/>
              <a:ext cx="5225621" cy="2250809"/>
            </a:xfrm>
            <a:custGeom>
              <a:avLst/>
              <a:gdLst>
                <a:gd name="connsiteX0" fmla="*/ 0 w 2628900"/>
                <a:gd name="connsiteY0" fmla="*/ 609600 h 609600"/>
                <a:gd name="connsiteX1" fmla="*/ 1295400 w 2628900"/>
                <a:gd name="connsiteY1" fmla="*/ 215900 h 609600"/>
                <a:gd name="connsiteX2" fmla="*/ 2628900 w 2628900"/>
                <a:gd name="connsiteY2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8900" h="609600">
                  <a:moveTo>
                    <a:pt x="0" y="609600"/>
                  </a:moveTo>
                  <a:cubicBezTo>
                    <a:pt x="428625" y="463550"/>
                    <a:pt x="857250" y="317500"/>
                    <a:pt x="1295400" y="215900"/>
                  </a:cubicBezTo>
                  <a:cubicBezTo>
                    <a:pt x="1733550" y="114300"/>
                    <a:pt x="2181225" y="57150"/>
                    <a:pt x="2628900" y="0"/>
                  </a:cubicBezTo>
                </a:path>
              </a:pathLst>
            </a:custGeom>
            <a:noFill/>
            <a:ln w="101600" cap="rnd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8300"/>
                </a:solidFill>
                <a:effectLst/>
                <a:uLnTx/>
                <a:uFillTx/>
                <a:latin typeface="Arial"/>
                <a:ea typeface=""/>
                <a:cs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89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701-Baidu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EE3333"/>
      </a:accent2>
      <a:accent3>
        <a:srgbClr val="11AA99"/>
      </a:accent3>
      <a:accent4>
        <a:srgbClr val="3366AA"/>
      </a:accent4>
      <a:accent5>
        <a:srgbClr val="EE7722"/>
      </a:accent5>
      <a:accent6>
        <a:srgbClr val="992288"/>
      </a:accent6>
      <a:hlink>
        <a:srgbClr val="EE3333"/>
      </a:hlink>
      <a:folHlink>
        <a:srgbClr val="EE3333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17670</TotalTime>
  <Words>519</Words>
  <Application>Microsoft Macintosh PowerPoint</Application>
  <PresentationFormat>Custom</PresentationFormat>
  <Paragraphs>138</Paragraphs>
  <Slides>31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1_Custom Design</vt:lpstr>
      <vt:lpstr>The Need for Speed: Benchmarking DL Workloads</vt:lpstr>
      <vt:lpstr>What can AI do for us?</vt:lpstr>
      <vt:lpstr>OCR Based Translation App Baidu IDL </vt:lpstr>
      <vt:lpstr>Self Driving Car Baidu ADU</vt:lpstr>
      <vt:lpstr>Self Driving Car Baidu ADU</vt:lpstr>
      <vt:lpstr>Natural User Interfaces Goal</vt:lpstr>
      <vt:lpstr>Natural User Interfaces Challenges</vt:lpstr>
      <vt:lpstr>Speech Recognition Baidu SVAIL</vt:lpstr>
      <vt:lpstr>Why Deep Learning?</vt:lpstr>
      <vt:lpstr>Key Tenets of Deep Learning</vt:lpstr>
      <vt:lpstr>How Large is our Data?</vt:lpstr>
      <vt:lpstr>Key Tenets of Deep Learning</vt:lpstr>
      <vt:lpstr>Fully Connected Layer</vt:lpstr>
      <vt:lpstr>Convolutional Layers</vt:lpstr>
      <vt:lpstr>Recurrent Layers</vt:lpstr>
      <vt:lpstr>Key Tenets of Deep Learning</vt:lpstr>
      <vt:lpstr>How do we train deep learning models?</vt:lpstr>
      <vt:lpstr>Multiple Processors</vt:lpstr>
      <vt:lpstr>To summarize so far</vt:lpstr>
      <vt:lpstr>Training Many Large Models Quickly</vt:lpstr>
      <vt:lpstr>All this complexity slows things down significantly!</vt:lpstr>
      <vt:lpstr>PowerPoint Presentation</vt:lpstr>
      <vt:lpstr>DeepBench</vt:lpstr>
      <vt:lpstr>What is DeepBench?</vt:lpstr>
      <vt:lpstr>Where does DeepBench fit in?</vt:lpstr>
      <vt:lpstr>Why DeepBench?</vt:lpstr>
      <vt:lpstr>DeepBench Results</vt:lpstr>
      <vt:lpstr>Benchmarks – Matrix Multiply</vt:lpstr>
      <vt:lpstr>Benchmarks - Convolutions</vt:lpstr>
      <vt:lpstr>Community Involvement</vt:lpstr>
      <vt:lpstr>Greg Diamos gregdiamos@baidu.com  Sharan Narang sharan@baidu.com  http://research.baidu.com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Sharan Narang</cp:lastModifiedBy>
  <cp:revision>370</cp:revision>
  <dcterms:created xsi:type="dcterms:W3CDTF">2016-05-12T04:48:35Z</dcterms:created>
  <dcterms:modified xsi:type="dcterms:W3CDTF">2016-09-26T19:42:15Z</dcterms:modified>
</cp:coreProperties>
</file>