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401" r:id="rId5"/>
    <p:sldId id="427" r:id="rId6"/>
    <p:sldId id="320" r:id="rId7"/>
    <p:sldId id="414" r:id="rId8"/>
    <p:sldId id="432" r:id="rId9"/>
    <p:sldId id="433" r:id="rId10"/>
    <p:sldId id="420" r:id="rId11"/>
    <p:sldId id="435" r:id="rId12"/>
    <p:sldId id="436" r:id="rId13"/>
    <p:sldId id="447" r:id="rId14"/>
    <p:sldId id="438" r:id="rId15"/>
    <p:sldId id="439" r:id="rId16"/>
    <p:sldId id="440" r:id="rId17"/>
    <p:sldId id="441" r:id="rId18"/>
    <p:sldId id="442" r:id="rId19"/>
    <p:sldId id="446" r:id="rId20"/>
    <p:sldId id="434" r:id="rId21"/>
    <p:sldId id="443" r:id="rId22"/>
    <p:sldId id="444" r:id="rId23"/>
    <p:sldId id="445" r:id="rId24"/>
    <p:sldId id="437" r:id="rId25"/>
    <p:sldId id="428" r:id="rId26"/>
    <p:sldId id="429" r:id="rId27"/>
    <p:sldId id="430" r:id="rId28"/>
    <p:sldId id="431" r:id="rId29"/>
    <p:sldId id="448" r:id="rId30"/>
    <p:sldId id="424" r:id="rId31"/>
    <p:sldId id="409" r:id="rId32"/>
  </p:sldIdLst>
  <p:sldSz cx="12192000" cy="6858000"/>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228"/>
    <a:srgbClr val="961230"/>
    <a:srgbClr val="C41230"/>
    <a:srgbClr val="FFA902"/>
    <a:srgbClr val="BE0B21"/>
    <a:srgbClr val="C61230"/>
    <a:srgbClr val="C43012"/>
    <a:srgbClr val="B2B2B2"/>
    <a:srgbClr val="DEDEDE"/>
    <a:srgbClr val="C00B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7771" autoAdjust="0"/>
  </p:normalViewPr>
  <p:slideViewPr>
    <p:cSldViewPr snapToGrid="0" snapToObjects="1">
      <p:cViewPr>
        <p:scale>
          <a:sx n="100" d="100"/>
          <a:sy n="100" d="100"/>
        </p:scale>
        <p:origin x="-960" y="-144"/>
      </p:cViewPr>
      <p:guideLst>
        <p:guide orient="horz" pos="2160"/>
        <p:guide pos="3840"/>
      </p:guideLst>
    </p:cSldViewPr>
  </p:slideViewPr>
  <p:notesTextViewPr>
    <p:cViewPr>
      <p:scale>
        <a:sx n="100" d="100"/>
        <a:sy n="100" d="100"/>
      </p:scale>
      <p:origin x="0" y="336"/>
    </p:cViewPr>
  </p:notesTextViewPr>
  <p:sorterViewPr>
    <p:cViewPr>
      <p:scale>
        <a:sx n="66" d="100"/>
        <a:sy n="66" d="100"/>
      </p:scale>
      <p:origin x="0" y="0"/>
    </p:cViewPr>
  </p:sorterViewPr>
  <p:notesViewPr>
    <p:cSldViewPr snapToGrid="0" snapToObjects="1">
      <p:cViewPr varScale="1">
        <p:scale>
          <a:sx n="115" d="100"/>
          <a:sy n="115" d="100"/>
        </p:scale>
        <p:origin x="-1398"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7DC98819-EB6C-2F4E-A2DF-F4C89D23C1F0}" type="datetimeFigureOut">
              <a:rPr lang="en-US" smtClean="0"/>
              <a:t>11/8/2016</a:t>
            </a:fld>
            <a:endParaRPr lang="en-US"/>
          </a:p>
        </p:txBody>
      </p:sp>
      <p:sp>
        <p:nvSpPr>
          <p:cNvPr id="4" name="Footer Placeholder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67485D61-C296-F24C-A9A7-CD88E762C1B7}" type="slidenum">
              <a:rPr lang="en-US" smtClean="0"/>
              <a:t>‹#›</a:t>
            </a:fld>
            <a:endParaRPr lang="en-US"/>
          </a:p>
        </p:txBody>
      </p:sp>
    </p:spTree>
    <p:extLst>
      <p:ext uri="{BB962C8B-B14F-4D97-AF65-F5344CB8AC3E}">
        <p14:creationId xmlns:p14="http://schemas.microsoft.com/office/powerpoint/2010/main" val="3502645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271" y="0"/>
            <a:ext cx="4302231" cy="339884"/>
          </a:xfrm>
          <a:prstGeom prst="rect">
            <a:avLst/>
          </a:prstGeom>
        </p:spPr>
        <p:txBody>
          <a:bodyPr vert="horz" lIns="91440" tIns="45720" rIns="91440" bIns="45720" rtlCol="0"/>
          <a:lstStyle>
            <a:lvl1pPr algn="r">
              <a:defRPr sz="1200"/>
            </a:lvl1pPr>
          </a:lstStyle>
          <a:p>
            <a:fld id="{4239C209-2CC4-4B55-84F3-04AFB72E7C05}" type="datetimeFigureOut">
              <a:rPr lang="en-GB" smtClean="0"/>
              <a:t>08/11/2016</a:t>
            </a:fld>
            <a:endParaRPr lang="en-GB"/>
          </a:p>
        </p:txBody>
      </p:sp>
      <p:sp>
        <p:nvSpPr>
          <p:cNvPr id="4" name="Slide Image Placeholder 3"/>
          <p:cNvSpPr>
            <a:spLocks noGrp="1" noRot="1" noChangeAspect="1"/>
          </p:cNvSpPr>
          <p:nvPr>
            <p:ph type="sldImg" idx="2"/>
          </p:nvPr>
        </p:nvSpPr>
        <p:spPr>
          <a:xfrm>
            <a:off x="2698750" y="509588"/>
            <a:ext cx="4530725"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823" y="3228895"/>
            <a:ext cx="794258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6218"/>
            <a:ext cx="4302231"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271" y="6456218"/>
            <a:ext cx="4302231" cy="339884"/>
          </a:xfrm>
          <a:prstGeom prst="rect">
            <a:avLst/>
          </a:prstGeom>
        </p:spPr>
        <p:txBody>
          <a:bodyPr vert="horz" lIns="91440" tIns="45720" rIns="91440" bIns="45720" rtlCol="0" anchor="b"/>
          <a:lstStyle>
            <a:lvl1pPr algn="r">
              <a:defRPr sz="1200"/>
            </a:lvl1pPr>
          </a:lstStyle>
          <a:p>
            <a:fld id="{1CCBEF1E-C195-4D0B-9AD2-8FE9726BE569}" type="slidenum">
              <a:rPr lang="en-GB" smtClean="0"/>
              <a:t>‹#›</a:t>
            </a:fld>
            <a:endParaRPr lang="en-GB"/>
          </a:p>
        </p:txBody>
      </p:sp>
    </p:spTree>
    <p:extLst>
      <p:ext uri="{BB962C8B-B14F-4D97-AF65-F5344CB8AC3E}">
        <p14:creationId xmlns:p14="http://schemas.microsoft.com/office/powerpoint/2010/main" val="224824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1</a:t>
            </a:fld>
            <a:endParaRPr lang="en-GB"/>
          </a:p>
        </p:txBody>
      </p:sp>
    </p:spTree>
    <p:extLst>
      <p:ext uri="{BB962C8B-B14F-4D97-AF65-F5344CB8AC3E}">
        <p14:creationId xmlns:p14="http://schemas.microsoft.com/office/powerpoint/2010/main" val="56151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First thing: identify which existing components are involved in the story.</a:t>
            </a:r>
          </a:p>
          <a:p>
            <a:endParaRPr lang="en-GB" baseline="0" dirty="0" smtClean="0"/>
          </a:p>
          <a:p>
            <a:r>
              <a:rPr lang="en-GB" baseline="0" dirty="0" smtClean="0"/>
              <a:t>Only database is involved, so that’s the only thing we want to show explicitly.</a:t>
            </a:r>
          </a:p>
          <a:p>
            <a:endParaRPr lang="en-GB" baseline="0" dirty="0" smtClean="0"/>
          </a:p>
          <a:p>
            <a:r>
              <a:rPr lang="en-GB" baseline="0" dirty="0" smtClean="0"/>
              <a:t>Do we need trust boundary between them? No, because we know the database only interacts with “internal” components, in the same trust boundary.</a:t>
            </a:r>
          </a:p>
          <a:p>
            <a:r>
              <a:rPr lang="en-GB" baseline="0" dirty="0" smtClean="0"/>
              <a:t>(Reminder: you don’t show firewall as trust boundary. Firewall is a mitigation to threats on data flows, not an element of the model).</a:t>
            </a:r>
            <a:endParaRPr lang="en-GB" dirty="0" smtClean="0"/>
          </a:p>
        </p:txBody>
      </p:sp>
      <p:sp>
        <p:nvSpPr>
          <p:cNvPr id="4" name="Slide Number Placeholder 3"/>
          <p:cNvSpPr>
            <a:spLocks noGrp="1"/>
          </p:cNvSpPr>
          <p:nvPr>
            <p:ph type="sldNum" sz="quarter" idx="10"/>
          </p:nvPr>
        </p:nvSpPr>
        <p:spPr/>
        <p:txBody>
          <a:bodyPr/>
          <a:lstStyle/>
          <a:p>
            <a:fld id="{1CCBEF1E-C195-4D0B-9AD2-8FE9726BE569}" type="slidenum">
              <a:rPr lang="en-GB" smtClean="0"/>
              <a:t>10</a:t>
            </a:fld>
            <a:endParaRPr lang="en-GB"/>
          </a:p>
        </p:txBody>
      </p:sp>
    </p:spTree>
    <p:extLst>
      <p:ext uri="{BB962C8B-B14F-4D97-AF65-F5344CB8AC3E}">
        <p14:creationId xmlns:p14="http://schemas.microsoft.com/office/powerpoint/2010/main" val="3081249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step</a:t>
            </a:r>
            <a:r>
              <a:rPr lang="en-GB" baseline="0" dirty="0" smtClean="0"/>
              <a:t> – identify what needs to be added.</a:t>
            </a:r>
            <a:endParaRPr lang="en-GB" dirty="0" smtClean="0"/>
          </a:p>
          <a:p>
            <a:endParaRPr lang="en-GB" dirty="0" smtClean="0"/>
          </a:p>
          <a:p>
            <a:r>
              <a:rPr lang="en-GB" dirty="0" smtClean="0"/>
              <a:t>New process that reads data from our database. You could choose to show the other direction</a:t>
            </a:r>
            <a:r>
              <a:rPr lang="en-GB" baseline="0" dirty="0" smtClean="0"/>
              <a:t> (SQL select), or you could for simplicity concentrate on the idea that essentially it’s one-directional logic flow.</a:t>
            </a:r>
          </a:p>
          <a:p>
            <a:endParaRPr lang="en-GB" baseline="0" dirty="0" smtClean="0"/>
          </a:p>
          <a:p>
            <a:r>
              <a:rPr lang="en-GB" baseline="0" dirty="0" smtClean="0"/>
              <a:t>Needs trust boundary? Still no.</a:t>
            </a:r>
            <a:endParaRPr lang="en-GB" dirty="0" smtClean="0"/>
          </a:p>
        </p:txBody>
      </p:sp>
      <p:sp>
        <p:nvSpPr>
          <p:cNvPr id="4" name="Slide Number Placeholder 3"/>
          <p:cNvSpPr>
            <a:spLocks noGrp="1"/>
          </p:cNvSpPr>
          <p:nvPr>
            <p:ph type="sldNum" sz="quarter" idx="10"/>
          </p:nvPr>
        </p:nvSpPr>
        <p:spPr/>
        <p:txBody>
          <a:bodyPr/>
          <a:lstStyle/>
          <a:p>
            <a:fld id="{1CCBEF1E-C195-4D0B-9AD2-8FE9726BE569}" type="slidenum">
              <a:rPr lang="en-GB" smtClean="0"/>
              <a:t>11</a:t>
            </a:fld>
            <a:endParaRPr lang="en-GB"/>
          </a:p>
        </p:txBody>
      </p:sp>
    </p:spTree>
    <p:extLst>
      <p:ext uri="{BB962C8B-B14F-4D97-AF65-F5344CB8AC3E}">
        <p14:creationId xmlns:p14="http://schemas.microsoft.com/office/powerpoint/2010/main" val="308124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Aggregator uploads data</a:t>
            </a:r>
            <a:r>
              <a:rPr lang="en-GB" baseline="0" dirty="0" smtClean="0"/>
              <a:t> to DWH</a:t>
            </a:r>
            <a:endParaRPr lang="en-GB" dirty="0" smtClean="0"/>
          </a:p>
        </p:txBody>
      </p:sp>
      <p:sp>
        <p:nvSpPr>
          <p:cNvPr id="4" name="Slide Number Placeholder 3"/>
          <p:cNvSpPr>
            <a:spLocks noGrp="1"/>
          </p:cNvSpPr>
          <p:nvPr>
            <p:ph type="sldNum" sz="quarter" idx="10"/>
          </p:nvPr>
        </p:nvSpPr>
        <p:spPr/>
        <p:txBody>
          <a:bodyPr/>
          <a:lstStyle/>
          <a:p>
            <a:fld id="{1CCBEF1E-C195-4D0B-9AD2-8FE9726BE569}" type="slidenum">
              <a:rPr lang="en-GB" smtClean="0"/>
              <a:t>12</a:t>
            </a:fld>
            <a:endParaRPr lang="en-GB"/>
          </a:p>
        </p:txBody>
      </p:sp>
    </p:spTree>
    <p:extLst>
      <p:ext uri="{BB962C8B-B14F-4D97-AF65-F5344CB8AC3E}">
        <p14:creationId xmlns:p14="http://schemas.microsoft.com/office/powerpoint/2010/main" val="308124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needs a trust boundary!</a:t>
            </a:r>
          </a:p>
        </p:txBody>
      </p:sp>
      <p:sp>
        <p:nvSpPr>
          <p:cNvPr id="4" name="Slide Number Placeholder 3"/>
          <p:cNvSpPr>
            <a:spLocks noGrp="1"/>
          </p:cNvSpPr>
          <p:nvPr>
            <p:ph type="sldNum" sz="quarter" idx="10"/>
          </p:nvPr>
        </p:nvSpPr>
        <p:spPr/>
        <p:txBody>
          <a:bodyPr/>
          <a:lstStyle/>
          <a:p>
            <a:fld id="{1CCBEF1E-C195-4D0B-9AD2-8FE9726BE569}" type="slidenum">
              <a:rPr lang="en-GB" smtClean="0"/>
              <a:t>13</a:t>
            </a:fld>
            <a:endParaRPr lang="en-GB"/>
          </a:p>
        </p:txBody>
      </p:sp>
    </p:spTree>
    <p:extLst>
      <p:ext uri="{BB962C8B-B14F-4D97-AF65-F5344CB8AC3E}">
        <p14:creationId xmlns:p14="http://schemas.microsoft.com/office/powerpoint/2010/main" val="308124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Reporting server – within the same trust boundary</a:t>
            </a:r>
          </a:p>
        </p:txBody>
      </p:sp>
      <p:sp>
        <p:nvSpPr>
          <p:cNvPr id="4" name="Slide Number Placeholder 3"/>
          <p:cNvSpPr>
            <a:spLocks noGrp="1"/>
          </p:cNvSpPr>
          <p:nvPr>
            <p:ph type="sldNum" sz="quarter" idx="10"/>
          </p:nvPr>
        </p:nvSpPr>
        <p:spPr/>
        <p:txBody>
          <a:bodyPr/>
          <a:lstStyle/>
          <a:p>
            <a:fld id="{1CCBEF1E-C195-4D0B-9AD2-8FE9726BE569}" type="slidenum">
              <a:rPr lang="en-GB" smtClean="0"/>
              <a:t>14</a:t>
            </a:fld>
            <a:endParaRPr lang="en-GB"/>
          </a:p>
        </p:txBody>
      </p:sp>
    </p:spTree>
    <p:extLst>
      <p:ext uri="{BB962C8B-B14F-4D97-AF65-F5344CB8AC3E}">
        <p14:creationId xmlns:p14="http://schemas.microsoft.com/office/powerpoint/2010/main" val="3081249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Analytics user – same trust zone as everything</a:t>
            </a:r>
            <a:r>
              <a:rPr lang="en-GB" baseline="0" dirty="0" smtClean="0"/>
              <a:t> else? This is where we ask clarifying questions from product owner: will this user connect from anywhere, or does he have to be on our corporate network to use the app?</a:t>
            </a:r>
          </a:p>
          <a:p>
            <a:endParaRPr lang="en-GB" baseline="0" dirty="0" smtClean="0"/>
          </a:p>
        </p:txBody>
      </p:sp>
      <p:sp>
        <p:nvSpPr>
          <p:cNvPr id="4" name="Slide Number Placeholder 3"/>
          <p:cNvSpPr>
            <a:spLocks noGrp="1"/>
          </p:cNvSpPr>
          <p:nvPr>
            <p:ph type="sldNum" sz="quarter" idx="10"/>
          </p:nvPr>
        </p:nvSpPr>
        <p:spPr/>
        <p:txBody>
          <a:bodyPr/>
          <a:lstStyle/>
          <a:p>
            <a:fld id="{1CCBEF1E-C195-4D0B-9AD2-8FE9726BE569}" type="slidenum">
              <a:rPr lang="en-GB" smtClean="0"/>
              <a:t>15</a:t>
            </a:fld>
            <a:endParaRPr lang="en-GB"/>
          </a:p>
        </p:txBody>
      </p:sp>
    </p:spTree>
    <p:extLst>
      <p:ext uri="{BB962C8B-B14F-4D97-AF65-F5344CB8AC3E}">
        <p14:creationId xmlns:p14="http://schemas.microsoft.com/office/powerpoint/2010/main" val="3081249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analytics user can</a:t>
            </a:r>
            <a:r>
              <a:rPr lang="en-GB" baseline="0" dirty="0" smtClean="0"/>
              <a:t> connect from anywhere, we need another trust boundary – to separate our corporate infrastructure from the general internet.</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Job done!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How do we know it’s job done when building DFDs? The rule of thumb is “everyone agrees the diagram tells the story”. So with incremental threat modeling we are actually in a better position that with the normal one, as we actually have an agreed story. Should be pretty easy to validate that we’ve covered all the aspects of this story.</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1CCBEF1E-C195-4D0B-9AD2-8FE9726BE569}" type="slidenum">
              <a:rPr lang="en-GB" smtClean="0"/>
              <a:t>16</a:t>
            </a:fld>
            <a:endParaRPr lang="en-GB"/>
          </a:p>
        </p:txBody>
      </p:sp>
    </p:spTree>
    <p:extLst>
      <p:ext uri="{BB962C8B-B14F-4D97-AF65-F5344CB8AC3E}">
        <p14:creationId xmlns:p14="http://schemas.microsoft.com/office/powerpoint/2010/main" val="3081249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smtClean="0"/>
              <a:t>You can use threat modelling tool which auto-generates threats</a:t>
            </a:r>
            <a:r>
              <a:rPr lang="en-GB" baseline="0" dirty="0" smtClean="0"/>
              <a:t> around your diagram, or you can apply STRIDE on a whiteboard,  either way it will be a limited, manageable set of threats with this feature.</a:t>
            </a:r>
            <a:endParaRPr lang="en-GB" dirty="0" smtClean="0"/>
          </a:p>
          <a:p>
            <a:endParaRPr lang="en-GB" dirty="0" smtClean="0"/>
          </a:p>
          <a:p>
            <a:r>
              <a:rPr lang="en-GB" dirty="0" smtClean="0"/>
              <a:t>Relevant threats will concentrate around new component Aggregator and new data flow Upload.</a:t>
            </a:r>
          </a:p>
          <a:p>
            <a:endParaRPr lang="en-GB" dirty="0" smtClean="0"/>
          </a:p>
          <a:p>
            <a:r>
              <a:rPr lang="en-GB" dirty="0" smtClean="0"/>
              <a:t>Not everything</a:t>
            </a:r>
            <a:r>
              <a:rPr lang="en-GB" baseline="0" dirty="0" smtClean="0"/>
              <a:t> is covered by STRIDE, for example Privacy.</a:t>
            </a:r>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17</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smtClean="0"/>
              <a:t>If we were using threat modeling from day 1 of building</a:t>
            </a:r>
            <a:r>
              <a:rPr lang="en-GB" baseline="0" dirty="0" smtClean="0"/>
              <a:t> this application, all the existing threats would be known and mitigated or accepted at this point. But unfortunately we did not.</a:t>
            </a:r>
          </a:p>
          <a:p>
            <a:endParaRPr lang="en-GB" dirty="0" smtClean="0"/>
          </a:p>
          <a:p>
            <a:pPr marL="0" indent="0">
              <a:buFontTx/>
              <a:buNone/>
            </a:pPr>
            <a:r>
              <a:rPr lang="en-GB" i="0" baseline="0" dirty="0" smtClean="0"/>
              <a:t>That will be one of the first times when the team does security focused design. It’s exciting!</a:t>
            </a:r>
          </a:p>
          <a:p>
            <a:pPr marL="0" indent="0">
              <a:buFontTx/>
              <a:buNone/>
            </a:pPr>
            <a:r>
              <a:rPr lang="en-GB" i="0" baseline="0" dirty="0" smtClean="0"/>
              <a:t>People will bring up threats that belong to “Legacy blob”. Such as “Can registered user inject malicious content”? Can anonymous user bypass access controls and modify something? </a:t>
            </a:r>
          </a:p>
          <a:p>
            <a:pPr marL="0" indent="0">
              <a:buFontTx/>
              <a:buNone/>
            </a:pPr>
            <a:r>
              <a:rPr lang="en-GB" i="0" baseline="0" dirty="0" smtClean="0"/>
              <a:t>Is our datacentre infrastructure secure, i.e. can attacker get directly to SQL database or Aggregator, bypassing web interface?</a:t>
            </a:r>
          </a:p>
          <a:p>
            <a:pPr marL="0" indent="0">
              <a:buFontTx/>
              <a:buNone/>
            </a:pPr>
            <a:r>
              <a:rPr lang="en-GB" i="0" baseline="0" dirty="0" smtClean="0"/>
              <a:t>Can analytics user abuse licencing</a:t>
            </a:r>
            <a:r>
              <a:rPr lang="en-GB" baseline="0" dirty="0" smtClean="0"/>
              <a:t>?</a:t>
            </a:r>
            <a:endParaRPr lang="en-GB" dirty="0" smtClean="0"/>
          </a:p>
          <a:p>
            <a:endParaRPr lang="en-GB" dirty="0" smtClean="0"/>
          </a:p>
          <a:p>
            <a:r>
              <a:rPr lang="en-GB" dirty="0" smtClean="0"/>
              <a:t>How to keep</a:t>
            </a:r>
            <a:r>
              <a:rPr lang="en-GB" baseline="0" dirty="0" smtClean="0"/>
              <a:t> the activity time-boxed and focused?</a:t>
            </a:r>
            <a:endParaRPr lang="en-GB" dirty="0" smtClean="0"/>
          </a:p>
          <a:p>
            <a:r>
              <a:rPr lang="en-GB" dirty="0" smtClean="0"/>
              <a:t>Here I’m going to get a bit controversial. You’ll use</a:t>
            </a:r>
            <a:r>
              <a:rPr lang="en-GB" baseline="0" dirty="0" smtClean="0"/>
              <a:t> two phrases a lot:</a:t>
            </a:r>
          </a:p>
          <a:p>
            <a:pPr marL="171450" indent="-171450">
              <a:buFontTx/>
              <a:buChar char="-"/>
            </a:pPr>
            <a:r>
              <a:rPr lang="en-GB" baseline="0" dirty="0" smtClean="0"/>
              <a:t>We are not making existing situation worse</a:t>
            </a:r>
          </a:p>
          <a:p>
            <a:pPr marL="171450" indent="-171450">
              <a:buFontTx/>
              <a:buChar char="-"/>
            </a:pPr>
            <a:r>
              <a:rPr lang="en-GB" baseline="0" dirty="0" smtClean="0"/>
              <a:t>Not our problem.  Sounds horrible, right? Maybe rephrase as “We don’t have to analyse it right now”.</a:t>
            </a:r>
            <a:endParaRPr lang="en-GB" i="0" baseline="0" dirty="0" smtClean="0"/>
          </a:p>
          <a:p>
            <a:pPr marL="171450" indent="-171450">
              <a:buFontTx/>
              <a:buChar char="-"/>
            </a:pPr>
            <a:endParaRPr lang="en-GB" i="0" baseline="0" dirty="0" smtClean="0"/>
          </a:p>
        </p:txBody>
      </p:sp>
      <p:sp>
        <p:nvSpPr>
          <p:cNvPr id="4" name="Slide Number Placeholder 3"/>
          <p:cNvSpPr>
            <a:spLocks noGrp="1"/>
          </p:cNvSpPr>
          <p:nvPr>
            <p:ph type="sldNum" sz="quarter" idx="10"/>
          </p:nvPr>
        </p:nvSpPr>
        <p:spPr/>
        <p:txBody>
          <a:bodyPr/>
          <a:lstStyle/>
          <a:p>
            <a:fld id="{1CCBEF1E-C195-4D0B-9AD2-8FE9726BE569}" type="slidenum">
              <a:rPr lang="en-GB" smtClean="0"/>
              <a:t>18</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smtClean="0"/>
              <a:t>#3 – if Aggregator</a:t>
            </a:r>
            <a:r>
              <a:rPr lang="en-GB" baseline="0" dirty="0" smtClean="0"/>
              <a:t> is running under a different user privilege than DB server, or you need to punch another hole in firewall, then you are possibly making it worse.</a:t>
            </a:r>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19</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smtClean="0"/>
              <a:t>Alphabet soup: CREST</a:t>
            </a:r>
            <a:r>
              <a:rPr lang="en-GB" baseline="0" dirty="0" smtClean="0"/>
              <a:t> TSA, CISSP. CSP when wearing my other hat.</a:t>
            </a:r>
          </a:p>
          <a:p>
            <a:endParaRPr lang="en-GB" baseline="0" dirty="0" smtClean="0"/>
          </a:p>
          <a:p>
            <a:r>
              <a:rPr lang="en-GB" baseline="0" dirty="0" smtClean="0"/>
              <a:t>So I’ve been at the intersection of agility and security for a while, and I have a strong interest in how to squeeze security activities into fast and iterative lifecycles that don’t have a set-up phase.</a:t>
            </a:r>
          </a:p>
          <a:p>
            <a:endParaRPr lang="en-GB" baseline="0" dirty="0" smtClean="0"/>
          </a:p>
          <a:p>
            <a:r>
              <a:rPr lang="en-GB" baseline="0" dirty="0" smtClean="0"/>
              <a:t>Helping teams to perform threat modelling, and teaching them to do it independently.</a:t>
            </a:r>
          </a:p>
          <a:p>
            <a:endParaRPr lang="en-GB" baseline="0" dirty="0" smtClean="0"/>
          </a:p>
          <a:p>
            <a:r>
              <a:rPr lang="en-GB" baseline="0" dirty="0" smtClean="0"/>
              <a:t>Often hear the following:</a:t>
            </a:r>
          </a:p>
          <a:p>
            <a:r>
              <a:rPr lang="en-GB" baseline="0" dirty="0" smtClean="0"/>
              <a:t>   We cannot do threat modeling for each feature! We have half a day between iterations for planning activities at best.</a:t>
            </a:r>
          </a:p>
          <a:p>
            <a:endParaRPr lang="en-GB" baseline="0" dirty="0" smtClean="0"/>
          </a:p>
          <a:p>
            <a:r>
              <a:rPr lang="en-GB" baseline="0" dirty="0" smtClean="0"/>
              <a:t>The purpose of this talk is to demonstrate how it can be done, as simple as that.</a:t>
            </a:r>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2</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smtClean="0"/>
              <a:t>Every rule has an exception </a:t>
            </a:r>
            <a:r>
              <a:rPr lang="en-GB" baseline="0" dirty="0" smtClean="0"/>
              <a:t>etc.</a:t>
            </a:r>
          </a:p>
          <a:p>
            <a:endParaRPr lang="en-GB" baseline="0" dirty="0" smtClean="0"/>
          </a:p>
          <a:p>
            <a:r>
              <a:rPr lang="en-GB" baseline="0" dirty="0" smtClean="0"/>
              <a:t>“Stop the production line” </a:t>
            </a:r>
            <a:r>
              <a:rPr lang="en-GB" baseline="0" dirty="0" err="1" smtClean="0"/>
              <a:t>Andon</a:t>
            </a:r>
            <a:r>
              <a:rPr lang="en-GB" baseline="0" dirty="0" smtClean="0"/>
              <a:t> cord, if you are familiar with Kaizen and Lean concept.</a:t>
            </a:r>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20</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smtClean="0"/>
              <a:t>I always</a:t>
            </a:r>
            <a:r>
              <a:rPr lang="en-GB" baseline="0" dirty="0" smtClean="0"/>
              <a:t> recommend threat modelling as a whole team activity. Not just for architect or security lead.</a:t>
            </a:r>
          </a:p>
          <a:p>
            <a:endParaRPr lang="en-GB" baseline="0" dirty="0" smtClean="0"/>
          </a:p>
          <a:p>
            <a:r>
              <a:rPr lang="en-GB" baseline="0" dirty="0" smtClean="0"/>
              <a:t>When the team shares this mental model, it becomes very easy to spot the deviations that invalidate the model.</a:t>
            </a:r>
          </a:p>
          <a:p>
            <a:endParaRPr lang="en-GB" baseline="0" dirty="0" smtClean="0"/>
          </a:p>
          <a:p>
            <a:r>
              <a:rPr lang="en-GB" baseline="0" dirty="0" smtClean="0"/>
              <a:t>Also, threat modelling is not only for developers. Involve QA if you have in-house QA, or a cross-functional team. QA engineers will be able to derive test-cases from the threat model, they will be able to use it to validate requirements, it’s a great way to develop security-focused thinking in your testing function.</a:t>
            </a:r>
          </a:p>
          <a:p>
            <a:r>
              <a:rPr lang="en-GB" baseline="0" dirty="0" smtClean="0"/>
              <a:t>Telling people “start thinking like an attacker” is not helpful at all. This provides a structured way for deriving security-oriented test-cases.</a:t>
            </a:r>
          </a:p>
          <a:p>
            <a:endParaRPr lang="en-GB" baseline="0" dirty="0" smtClean="0"/>
          </a:p>
          <a:p>
            <a:r>
              <a:rPr lang="en-GB" baseline="0" dirty="0" smtClean="0"/>
              <a:t>Speaking of QA…</a:t>
            </a:r>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21</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smtClean="0"/>
              <a:t>If you’ve ever done software development,</a:t>
            </a:r>
            <a:r>
              <a:rPr lang="en-GB" baseline="0" dirty="0" smtClean="0"/>
              <a:t> you must have seen a similar picture – how to deal with untested legacy systems.</a:t>
            </a:r>
          </a:p>
          <a:p>
            <a:r>
              <a:rPr lang="en-GB" baseline="0" dirty="0" smtClean="0"/>
              <a:t>Introduce tests around new and changed code. The thinking is: modifications introduce bugs, so moving parts are more important than what’s not changing.</a:t>
            </a:r>
          </a:p>
          <a:p>
            <a:endParaRPr lang="en-GB" baseline="0" dirty="0" smtClean="0"/>
          </a:p>
          <a:p>
            <a:r>
              <a:rPr lang="en-GB" baseline="0" dirty="0" smtClean="0"/>
              <a:t>From functionality point of view this reasoning is good – if we have a system that’s been doing the job for 5 years and no one is complaining, it can’t have many functional bugs in it on the workflows that matter.</a:t>
            </a:r>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22</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baseline="0" dirty="0" smtClean="0"/>
              <a:t>Deliberately picking “famous” vulnerabilities here. Famous as in they have their own name, some of them have own logo, theme music and what not. But the trend holds for non-famous vulnerabilities as well.</a:t>
            </a:r>
          </a:p>
          <a:p>
            <a:endParaRPr lang="en-GB" baseline="0" dirty="0" smtClean="0"/>
          </a:p>
          <a:p>
            <a:r>
              <a:rPr lang="en-GB" baseline="0" dirty="0" smtClean="0"/>
              <a:t>In security what you didn’t touch can harm you, what you didn’t even know you have can harm you.</a:t>
            </a:r>
          </a:p>
          <a:p>
            <a:endParaRPr lang="en-GB" baseline="0" dirty="0" smtClean="0"/>
          </a:p>
          <a:p>
            <a:r>
              <a:rPr lang="en-GB" baseline="0" dirty="0" smtClean="0"/>
              <a:t>Some of the above are code level vulnerabilities, some are design level. Some are infrastructure – if you have a forgotten web server somewhere in the corner that supports SSL v2, it’s influencing all the new and supposedly secured servers. That’s the essence of DROWN attack.</a:t>
            </a:r>
          </a:p>
          <a:p>
            <a:endParaRPr lang="en-GB" baseline="0" dirty="0" smtClean="0"/>
          </a:p>
          <a:p>
            <a:endParaRPr lang="en-GB" baseline="0" dirty="0" smtClean="0"/>
          </a:p>
          <a:p>
            <a:r>
              <a:rPr lang="en-GB" baseline="0" dirty="0" smtClean="0"/>
              <a:t>The attacker does not care if the particular execution flow is popular with normal users. If it’s there, and there is a vulnerability in it =&gt; exploit. </a:t>
            </a:r>
          </a:p>
          <a:p>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23</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smtClean="0"/>
              <a:t>We’ve covered the</a:t>
            </a:r>
            <a:r>
              <a:rPr lang="en-GB" baseline="0" dirty="0" smtClean="0"/>
              <a:t> first reason, so hopefully you are convinced</a:t>
            </a:r>
          </a:p>
          <a:p>
            <a:r>
              <a:rPr lang="en-GB" baseline="0" dirty="0" smtClean="0"/>
              <a:t>And the second reason – I don’t need to spend time elaborating it in the architecture conference</a:t>
            </a:r>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24</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smtClean="0"/>
              <a:t>Hopefully you’ve caught and mitigated some spectacular threats by now,</a:t>
            </a:r>
            <a:r>
              <a:rPr lang="en-GB" baseline="0" dirty="0" smtClean="0"/>
              <a:t> so getting time and resources to keep up the good work should be easier.</a:t>
            </a:r>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25</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smtClean="0"/>
              <a:t>One of the best entry-level</a:t>
            </a:r>
            <a:r>
              <a:rPr lang="en-GB" baseline="0" dirty="0" smtClean="0"/>
              <a:t> security activities that delivers an immediate return on investment.</a:t>
            </a:r>
          </a:p>
          <a:p>
            <a:endParaRPr lang="en-GB" baseline="0" dirty="0" smtClean="0"/>
          </a:p>
          <a:p>
            <a:r>
              <a:rPr lang="en-GB" baseline="0" dirty="0" smtClean="0"/>
              <a:t>If you don’t keep your model up to date, you miss on the 90% of its benefits. It’s just the most expensive piece of documentation you’ve ever had.</a:t>
            </a:r>
          </a:p>
          <a:p>
            <a:endParaRPr lang="en-GB" baseline="0" dirty="0" smtClean="0"/>
          </a:p>
          <a:p>
            <a:pPr marL="171450" indent="-171450">
              <a:spcBef>
                <a:spcPts val="600"/>
              </a:spcBef>
              <a:spcAft>
                <a:spcPts val="0"/>
              </a:spcAft>
              <a:buFont typeface="Arial"/>
              <a:buChar char="•"/>
            </a:pPr>
            <a:r>
              <a:rPr lang="en-GB" sz="1200" dirty="0" smtClean="0">
                <a:solidFill>
                  <a:schemeClr val="tx2"/>
                </a:solidFill>
                <a:ea typeface="Calibri" pitchFamily="84" charset="0"/>
                <a:cs typeface="Calibri" pitchFamily="84" charset="0"/>
              </a:rPr>
              <a:t>Use it to validate requirements</a:t>
            </a:r>
          </a:p>
          <a:p>
            <a:pPr marL="171450" indent="-171450">
              <a:spcBef>
                <a:spcPts val="600"/>
              </a:spcBef>
              <a:spcAft>
                <a:spcPts val="0"/>
              </a:spcAft>
              <a:buFont typeface="Arial"/>
              <a:buChar char="•"/>
            </a:pPr>
            <a:r>
              <a:rPr lang="en-GB" sz="1200" dirty="0" smtClean="0">
                <a:solidFill>
                  <a:schemeClr val="tx2"/>
                </a:solidFill>
                <a:ea typeface="Calibri" pitchFamily="84" charset="0"/>
                <a:cs typeface="Calibri" pitchFamily="84" charset="0"/>
              </a:rPr>
              <a:t>Use it to derive test-cases</a:t>
            </a:r>
          </a:p>
          <a:p>
            <a:pPr marL="171450" indent="-171450">
              <a:spcBef>
                <a:spcPts val="600"/>
              </a:spcBef>
              <a:spcAft>
                <a:spcPts val="0"/>
              </a:spcAft>
              <a:buFont typeface="Arial"/>
              <a:buChar char="•"/>
            </a:pPr>
            <a:r>
              <a:rPr lang="en-GB" sz="1200" dirty="0" smtClean="0">
                <a:solidFill>
                  <a:schemeClr val="tx2"/>
                </a:solidFill>
                <a:ea typeface="Calibri" pitchFamily="84" charset="0"/>
                <a:cs typeface="Calibri" pitchFamily="84" charset="0"/>
              </a:rPr>
              <a:t>Promote knowledge sharing in the team</a:t>
            </a:r>
          </a:p>
          <a:p>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26</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CBEF1E-C195-4D0B-9AD2-8FE9726BE569}" type="slidenum">
              <a:rPr lang="en-GB" smtClean="0"/>
              <a:t>27</a:t>
            </a:fld>
            <a:endParaRPr lang="en-GB"/>
          </a:p>
        </p:txBody>
      </p:sp>
    </p:spTree>
    <p:extLst>
      <p:ext uri="{BB962C8B-B14F-4D97-AF65-F5344CB8AC3E}">
        <p14:creationId xmlns:p14="http://schemas.microsoft.com/office/powerpoint/2010/main" val="366254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CBEF1E-C195-4D0B-9AD2-8FE9726BE569}" type="slidenum">
              <a:rPr lang="en-GB" smtClean="0"/>
              <a:t>28</a:t>
            </a:fld>
            <a:endParaRPr lang="en-GB"/>
          </a:p>
        </p:txBody>
      </p:sp>
    </p:spTree>
    <p:extLst>
      <p:ext uri="{BB962C8B-B14F-4D97-AF65-F5344CB8AC3E}">
        <p14:creationId xmlns:p14="http://schemas.microsoft.com/office/powerpoint/2010/main" val="36625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CBEF1E-C195-4D0B-9AD2-8FE9726BE569}" type="slidenum">
              <a:rPr lang="en-GB" smtClean="0"/>
              <a:t>3</a:t>
            </a:fld>
            <a:endParaRPr lang="en-GB"/>
          </a:p>
        </p:txBody>
      </p:sp>
    </p:spTree>
    <p:extLst>
      <p:ext uri="{BB962C8B-B14F-4D97-AF65-F5344CB8AC3E}">
        <p14:creationId xmlns:p14="http://schemas.microsoft.com/office/powerpoint/2010/main" val="390702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Threat modelling is a structured method for identifying weaknesses on architectural level. </a:t>
            </a:r>
            <a:endParaRPr lang="en-GB" dirty="0" smtClean="0"/>
          </a:p>
          <a:p>
            <a:endParaRPr lang="en-GB" dirty="0" smtClean="0"/>
          </a:p>
          <a:p>
            <a:r>
              <a:rPr lang="en-GB" dirty="0" smtClean="0"/>
              <a:t>Lots of free</a:t>
            </a:r>
            <a:r>
              <a:rPr lang="en-GB" baseline="0" dirty="0" smtClean="0"/>
              <a:t> material from Microsoft, OWASP, anywhere</a:t>
            </a:r>
          </a:p>
          <a:p>
            <a:r>
              <a:rPr lang="en-GB" baseline="0" dirty="0" smtClean="0"/>
              <a:t>Books</a:t>
            </a:r>
          </a:p>
          <a:p>
            <a:r>
              <a:rPr lang="en-GB" baseline="0" dirty="0" smtClean="0"/>
              <a:t>Training</a:t>
            </a:r>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4</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These diagrams are conceptually Data</a:t>
            </a:r>
            <a:r>
              <a:rPr lang="en-GB" baseline="0" dirty="0" smtClean="0"/>
              <a:t> Flow Diagrams. Not state machines, not sequence diagrams. Don’t try to express “if-then-else” or “first-this-then-that”, because you can’t.</a:t>
            </a:r>
            <a:endParaRPr lang="en-GB" dirty="0" smtClean="0"/>
          </a:p>
          <a:p>
            <a:endParaRPr lang="en-GB" dirty="0" smtClean="0"/>
          </a:p>
          <a:p>
            <a:r>
              <a:rPr lang="en-GB" dirty="0" smtClean="0"/>
              <a:t>Of all the elements, trust boundaries are extremely important to get right – your most interesting threats</a:t>
            </a:r>
            <a:r>
              <a:rPr lang="en-GB" baseline="0" dirty="0" smtClean="0"/>
              <a:t> will be on the data flows that cross trust boundaries. So I’ll be going on about them in our example.</a:t>
            </a:r>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5</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6</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CBEF1E-C195-4D0B-9AD2-8FE9726BE569}" type="slidenum">
              <a:rPr lang="en-GB" smtClean="0"/>
              <a:t>7</a:t>
            </a:fld>
            <a:endParaRPr lang="en-GB"/>
          </a:p>
        </p:txBody>
      </p:sp>
    </p:spTree>
    <p:extLst>
      <p:ext uri="{BB962C8B-B14F-4D97-AF65-F5344CB8AC3E}">
        <p14:creationId xmlns:p14="http://schemas.microsoft.com/office/powerpoint/2010/main" val="337255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basic as it gets, the world is full of applications</a:t>
            </a:r>
            <a:r>
              <a:rPr lang="en-GB" baseline="0" dirty="0" smtClean="0"/>
              <a:t> like that.</a:t>
            </a:r>
          </a:p>
          <a:p>
            <a:endParaRPr lang="en-GB" baseline="0" dirty="0" smtClean="0"/>
          </a:p>
          <a:p>
            <a:r>
              <a:rPr lang="en-GB" dirty="0" smtClean="0"/>
              <a:t>A new feature is proposed, business analytics.</a:t>
            </a:r>
          </a:p>
          <a:p>
            <a:endParaRPr lang="en-GB" dirty="0" smtClean="0"/>
          </a:p>
          <a:p>
            <a:r>
              <a:rPr lang="en-GB" dirty="0" smtClean="0"/>
              <a:t>Pretending</a:t>
            </a:r>
            <a:r>
              <a:rPr lang="en-GB" baseline="0" dirty="0" smtClean="0"/>
              <a:t> we are in a planning meeting, this is what product owner says:</a:t>
            </a:r>
          </a:p>
          <a:p>
            <a:endParaRPr lang="en-GB" dirty="0" smtClean="0"/>
          </a:p>
          <a:p>
            <a:endParaRPr lang="en-GB" dirty="0" smtClean="0"/>
          </a:p>
          <a:p>
            <a:r>
              <a:rPr lang="en-GB" dirty="0" smtClean="0"/>
              <a:t>We are going to use a 3rd party reporting and analytics technology. They are going to host Data Warehouse (DWH) and reporting server on their infrastructure.</a:t>
            </a:r>
          </a:p>
          <a:p>
            <a:r>
              <a:rPr lang="en-GB" dirty="0" smtClean="0"/>
              <a:t>They will give us licences to use their web-based Analytics App, which can query the reporting server. The only thing we need to build in-house is an aggregator process,</a:t>
            </a:r>
          </a:p>
          <a:p>
            <a:r>
              <a:rPr lang="en-GB" dirty="0" smtClean="0"/>
              <a:t>which will get data from our database, aggregate it and upload it to the DWH on a regular basis (they provide API for automated upload).</a:t>
            </a:r>
          </a:p>
        </p:txBody>
      </p:sp>
      <p:sp>
        <p:nvSpPr>
          <p:cNvPr id="4" name="Slide Number Placeholder 3"/>
          <p:cNvSpPr>
            <a:spLocks noGrp="1"/>
          </p:cNvSpPr>
          <p:nvPr>
            <p:ph type="sldNum" sz="quarter" idx="10"/>
          </p:nvPr>
        </p:nvSpPr>
        <p:spPr/>
        <p:txBody>
          <a:bodyPr/>
          <a:lstStyle/>
          <a:p>
            <a:fld id="{1CCBEF1E-C195-4D0B-9AD2-8FE9726BE569}" type="slidenum">
              <a:rPr lang="en-GB" smtClean="0"/>
              <a:t>8</a:t>
            </a:fld>
            <a:endParaRPr lang="en-GB"/>
          </a:p>
        </p:txBody>
      </p:sp>
    </p:spTree>
    <p:extLst>
      <p:ext uri="{BB962C8B-B14F-4D97-AF65-F5344CB8AC3E}">
        <p14:creationId xmlns:p14="http://schemas.microsoft.com/office/powerpoint/2010/main" val="3081249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had a threat model for our</a:t>
            </a:r>
            <a:r>
              <a:rPr lang="en-GB" baseline="0" dirty="0" smtClean="0"/>
              <a:t> existing architecture, we would just add new information to it. But we don’t. And assuming the real architecture is much more complex than our toy one, we don’t have time to do the full thing now. Our existing architecture is just a legacy blob.</a:t>
            </a:r>
          </a:p>
          <a:p>
            <a:endParaRPr lang="en-GB" baseline="0" dirty="0" smtClean="0"/>
          </a:p>
          <a:p>
            <a:r>
              <a:rPr lang="en-GB" baseline="0" dirty="0" smtClean="0"/>
              <a:t>So, we have a legacy blog to represent an existing architecture, and we have a story from product owner. Can’t say fairer than that, every team has at least that much at the planning meeting.</a:t>
            </a:r>
          </a:p>
          <a:p>
            <a:endParaRPr lang="en-GB" baseline="0" dirty="0" smtClean="0"/>
          </a:p>
          <a:p>
            <a:r>
              <a:rPr lang="en-GB" baseline="0" dirty="0" smtClean="0"/>
              <a:t>If you want to check how long the incremental modelling of this feature takes, you can start a stopwatch now.</a:t>
            </a:r>
          </a:p>
          <a:p>
            <a:endParaRPr lang="en-GB" dirty="0" smtClean="0"/>
          </a:p>
        </p:txBody>
      </p:sp>
      <p:sp>
        <p:nvSpPr>
          <p:cNvPr id="4" name="Slide Number Placeholder 3"/>
          <p:cNvSpPr>
            <a:spLocks noGrp="1"/>
          </p:cNvSpPr>
          <p:nvPr>
            <p:ph type="sldNum" sz="quarter" idx="10"/>
          </p:nvPr>
        </p:nvSpPr>
        <p:spPr/>
        <p:txBody>
          <a:bodyPr/>
          <a:lstStyle/>
          <a:p>
            <a:fld id="{1CCBEF1E-C195-4D0B-9AD2-8FE9726BE569}" type="slidenum">
              <a:rPr lang="en-GB" smtClean="0"/>
              <a:t>9</a:t>
            </a:fld>
            <a:endParaRPr lang="en-GB"/>
          </a:p>
        </p:txBody>
      </p:sp>
    </p:spTree>
    <p:extLst>
      <p:ext uri="{BB962C8B-B14F-4D97-AF65-F5344CB8AC3E}">
        <p14:creationId xmlns:p14="http://schemas.microsoft.com/office/powerpoint/2010/main" val="3081249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Pag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790597-167E-8644-931C-2FE90CCB842A}"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2634" y="-1042043"/>
            <a:ext cx="5134732" cy="3628463"/>
          </a:xfrm>
          <a:prstGeom prst="rect">
            <a:avLst/>
          </a:prstGeom>
        </p:spPr>
      </p:pic>
    </p:spTree>
    <p:extLst>
      <p:ext uri="{BB962C8B-B14F-4D97-AF65-F5344CB8AC3E}">
        <p14:creationId xmlns:p14="http://schemas.microsoft.com/office/powerpoint/2010/main" val="41259221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Reduced height text pag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
            <a:ext cx="12776200" cy="724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userDrawn="1"/>
        </p:nvCxnSpPr>
        <p:spPr>
          <a:xfrm>
            <a:off x="1320801" y="1087255"/>
            <a:ext cx="7688511" cy="433"/>
          </a:xfrm>
          <a:prstGeom prst="line">
            <a:avLst/>
          </a:prstGeom>
          <a:ln w="12700">
            <a:solidFill>
              <a:srgbClr val="C41228"/>
            </a:solidFill>
            <a:beve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2117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Reduced height tex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0"/>
            <a:ext cx="12192000" cy="7077075"/>
          </a:xfrm>
          <a:prstGeom prst="rect">
            <a:avLst/>
          </a:prstGeom>
        </p:spPr>
      </p:pic>
      <p:cxnSp>
        <p:nvCxnSpPr>
          <p:cNvPr id="5" name="Straight Connector 4"/>
          <p:cNvCxnSpPr/>
          <p:nvPr userDrawn="1"/>
        </p:nvCxnSpPr>
        <p:spPr>
          <a:xfrm>
            <a:off x="1320801" y="1087255"/>
            <a:ext cx="7688511" cy="433"/>
          </a:xfrm>
          <a:prstGeom prst="line">
            <a:avLst/>
          </a:prstGeom>
          <a:ln w="12700">
            <a:solidFill>
              <a:srgbClr val="C41228"/>
            </a:solidFill>
            <a:beve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7867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Reduced height tex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0"/>
            <a:ext cx="12192000" cy="7077075"/>
          </a:xfrm>
          <a:prstGeom prst="rect">
            <a:avLst/>
          </a:prstGeom>
        </p:spPr>
      </p:pic>
    </p:spTree>
    <p:extLst>
      <p:ext uri="{BB962C8B-B14F-4D97-AF65-F5344CB8AC3E}">
        <p14:creationId xmlns:p14="http://schemas.microsoft.com/office/powerpoint/2010/main" val="31730634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9" y="0"/>
            <a:ext cx="12188005" cy="6858000"/>
          </a:xfrm>
          <a:prstGeom prst="rect">
            <a:avLst/>
          </a:prstGeom>
        </p:spPr>
      </p:pic>
      <p:sp>
        <p:nvSpPr>
          <p:cNvPr id="6" name="Slide Number Placeholder 5"/>
          <p:cNvSpPr>
            <a:spLocks noGrp="1"/>
          </p:cNvSpPr>
          <p:nvPr>
            <p:ph type="sldNum" sz="quarter" idx="12"/>
          </p:nvPr>
        </p:nvSpPr>
        <p:spPr/>
        <p:txBody>
          <a:bodyPr/>
          <a:lstStyle/>
          <a:p>
            <a:fld id="{07790597-167E-8644-931C-2FE90CCB842A}" type="slidenum">
              <a:rPr lang="en-US" smtClean="0"/>
              <a:t>‹#›</a:t>
            </a:fld>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2634" y="-1138295"/>
            <a:ext cx="5134732" cy="3628463"/>
          </a:xfrm>
          <a:prstGeom prst="rect">
            <a:avLst/>
          </a:prstGeom>
        </p:spPr>
      </p:pic>
    </p:spTree>
    <p:extLst>
      <p:ext uri="{BB962C8B-B14F-4D97-AF65-F5344CB8AC3E}">
        <p14:creationId xmlns:p14="http://schemas.microsoft.com/office/powerpoint/2010/main" val="693417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height text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0025"/>
            <a:ext cx="12192000" cy="7058025"/>
          </a:xfrm>
          <a:prstGeom prst="rect">
            <a:avLst/>
          </a:prstGeom>
        </p:spPr>
      </p:pic>
      <p:cxnSp>
        <p:nvCxnSpPr>
          <p:cNvPr id="3" name="Straight Connector 2"/>
          <p:cNvCxnSpPr/>
          <p:nvPr userDrawn="1"/>
        </p:nvCxnSpPr>
        <p:spPr>
          <a:xfrm>
            <a:off x="1320802" y="1736355"/>
            <a:ext cx="7688511" cy="433"/>
          </a:xfrm>
          <a:prstGeom prst="line">
            <a:avLst/>
          </a:prstGeom>
          <a:ln w="12700">
            <a:solidFill>
              <a:srgbClr val="C41228"/>
            </a:solidFill>
            <a:beve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7268" y="-1325375"/>
            <a:ext cx="5134732" cy="3628463"/>
          </a:xfrm>
          <a:prstGeom prst="rect">
            <a:avLst/>
          </a:prstGeom>
        </p:spPr>
      </p:pic>
    </p:spTree>
    <p:extLst>
      <p:ext uri="{BB962C8B-B14F-4D97-AF65-F5344CB8AC3E}">
        <p14:creationId xmlns:p14="http://schemas.microsoft.com/office/powerpoint/2010/main" val="19886336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ull height tex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1925"/>
            <a:ext cx="12192000" cy="7019925"/>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7268" y="-1325375"/>
            <a:ext cx="5134732" cy="3628463"/>
          </a:xfrm>
          <a:prstGeom prst="rect">
            <a:avLst/>
          </a:prstGeom>
        </p:spPr>
      </p:pic>
    </p:spTree>
    <p:extLst>
      <p:ext uri="{BB962C8B-B14F-4D97-AF65-F5344CB8AC3E}">
        <p14:creationId xmlns:p14="http://schemas.microsoft.com/office/powerpoint/2010/main" val="39865905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ull height tex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98" y="-171450"/>
            <a:ext cx="12280900" cy="7029450"/>
          </a:xfrm>
          <a:prstGeom prst="rect">
            <a:avLst/>
          </a:prstGeom>
        </p:spPr>
      </p:pic>
      <p:cxnSp>
        <p:nvCxnSpPr>
          <p:cNvPr id="3" name="Straight Connector 2"/>
          <p:cNvCxnSpPr/>
          <p:nvPr userDrawn="1"/>
        </p:nvCxnSpPr>
        <p:spPr>
          <a:xfrm>
            <a:off x="1320802" y="1736355"/>
            <a:ext cx="7688511" cy="433"/>
          </a:xfrm>
          <a:prstGeom prst="line">
            <a:avLst/>
          </a:prstGeom>
          <a:ln w="12700">
            <a:solidFill>
              <a:srgbClr val="C41228"/>
            </a:solidFill>
            <a:beve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7268" y="-1325375"/>
            <a:ext cx="5134732" cy="3628463"/>
          </a:xfrm>
          <a:prstGeom prst="rect">
            <a:avLst/>
          </a:prstGeom>
        </p:spPr>
      </p:pic>
    </p:spTree>
    <p:extLst>
      <p:ext uri="{BB962C8B-B14F-4D97-AF65-F5344CB8AC3E}">
        <p14:creationId xmlns:p14="http://schemas.microsoft.com/office/powerpoint/2010/main" val="18185176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Full height text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98" y="-76200"/>
            <a:ext cx="12280900" cy="69342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7268" y="-1241154"/>
            <a:ext cx="5134732" cy="3628463"/>
          </a:xfrm>
          <a:prstGeom prst="rect">
            <a:avLst/>
          </a:prstGeom>
        </p:spPr>
      </p:pic>
    </p:spTree>
    <p:extLst>
      <p:ext uri="{BB962C8B-B14F-4D97-AF65-F5344CB8AC3E}">
        <p14:creationId xmlns:p14="http://schemas.microsoft.com/office/powerpoint/2010/main" val="2918505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uced height text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898" y="0"/>
            <a:ext cx="12280900" cy="6858000"/>
          </a:xfrm>
          <a:prstGeom prst="rect">
            <a:avLst/>
          </a:prstGeom>
        </p:spPr>
      </p:pic>
      <p:cxnSp>
        <p:nvCxnSpPr>
          <p:cNvPr id="21" name="Straight Connector 20"/>
          <p:cNvCxnSpPr/>
          <p:nvPr userDrawn="1"/>
        </p:nvCxnSpPr>
        <p:spPr>
          <a:xfrm>
            <a:off x="1320802" y="2354080"/>
            <a:ext cx="7688511" cy="433"/>
          </a:xfrm>
          <a:prstGeom prst="line">
            <a:avLst/>
          </a:prstGeom>
          <a:ln w="12700">
            <a:solidFill>
              <a:srgbClr val="C41228"/>
            </a:solidFill>
            <a:beve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7268" y="-787493"/>
            <a:ext cx="5134732" cy="3628463"/>
          </a:xfrm>
          <a:prstGeom prst="rect">
            <a:avLst/>
          </a:prstGeom>
        </p:spPr>
      </p:pic>
    </p:spTree>
    <p:extLst>
      <p:ext uri="{BB962C8B-B14F-4D97-AF65-F5344CB8AC3E}">
        <p14:creationId xmlns:p14="http://schemas.microsoft.com/office/powerpoint/2010/main" val="11595287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Reduced height text p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 y="-152400"/>
            <a:ext cx="12369800" cy="7077075"/>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7268" y="-1325375"/>
            <a:ext cx="5134732" cy="3628463"/>
          </a:xfrm>
          <a:prstGeom prst="rect">
            <a:avLst/>
          </a:prstGeom>
        </p:spPr>
      </p:pic>
    </p:spTree>
    <p:extLst>
      <p:ext uri="{BB962C8B-B14F-4D97-AF65-F5344CB8AC3E}">
        <p14:creationId xmlns:p14="http://schemas.microsoft.com/office/powerpoint/2010/main" val="3357846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Office Location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1" y="-66675"/>
            <a:ext cx="123825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4973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90597-167E-8644-931C-2FE90CCB842A}" type="slidenum">
              <a:rPr lang="en-US" smtClean="0"/>
              <a:t>‹#›</a:t>
            </a:fld>
            <a:endParaRPr lang="en-US"/>
          </a:p>
        </p:txBody>
      </p:sp>
    </p:spTree>
    <p:extLst>
      <p:ext uri="{BB962C8B-B14F-4D97-AF65-F5344CB8AC3E}">
        <p14:creationId xmlns:p14="http://schemas.microsoft.com/office/powerpoint/2010/main" val="3914405175"/>
      </p:ext>
    </p:extLst>
  </p:cSld>
  <p:clrMap bg1="lt1" tx1="dk1" bg2="lt2" tx2="dk2" accent1="accent1" accent2="accent2" accent3="accent3" accent4="accent4" accent5="accent5" accent6="accent6" hlink="hlink" folHlink="folHlink"/>
  <p:sldLayoutIdLst>
    <p:sldLayoutId id="2147483655" r:id="rId1"/>
    <p:sldLayoutId id="2147483669" r:id="rId2"/>
    <p:sldLayoutId id="2147483664" r:id="rId3"/>
    <p:sldLayoutId id="2147483683" r:id="rId4"/>
    <p:sldLayoutId id="2147483687" r:id="rId5"/>
    <p:sldLayoutId id="2147483688" r:id="rId6"/>
    <p:sldLayoutId id="2147483660" r:id="rId7"/>
    <p:sldLayoutId id="2147483686" r:id="rId8"/>
    <p:sldLayoutId id="2147483682" r:id="rId9"/>
    <p:sldLayoutId id="2147483685" r:id="rId10"/>
    <p:sldLayoutId id="2147483689" r:id="rId11"/>
    <p:sldLayoutId id="2147483690" r:id="rId12"/>
  </p:sldLayoutIdLst>
  <p:timing>
    <p:tnLst>
      <p:par>
        <p:cTn id="1" dur="indefinite" restart="never" nodeType="tmRoot"/>
      </p:par>
    </p:tnLst>
  </p:timing>
  <p:hf hdr="0" ftr="0" dt="0"/>
  <p:txStyles>
    <p:titleStyle>
      <a:lvl1pPr algn="l" defTabSz="457200" rtl="0" eaLnBrk="1" latinLnBrk="0" hangingPunct="1">
        <a:spcBef>
          <a:spcPct val="0"/>
        </a:spcBef>
        <a:buNone/>
        <a:defRPr sz="3800" kern="1200">
          <a:solidFill>
            <a:schemeClr val="tx1"/>
          </a:solidFill>
          <a:latin typeface="Arial"/>
          <a:ea typeface="+mj-ea"/>
          <a:cs typeface="Arial"/>
        </a:defRPr>
      </a:lvl1pPr>
    </p:titleStyle>
    <p:bodyStyle>
      <a:lvl1pPr marL="0" indent="0" algn="l" defTabSz="457200" rtl="0" eaLnBrk="1" latinLnBrk="0" hangingPunct="1">
        <a:spcBef>
          <a:spcPts val="0"/>
        </a:spcBef>
        <a:spcAft>
          <a:spcPts val="600"/>
        </a:spcAft>
        <a:buFontTx/>
        <a:buNone/>
        <a:defRPr sz="4000" kern="1200">
          <a:solidFill>
            <a:schemeClr val="tx1"/>
          </a:solidFill>
          <a:latin typeface="Arial"/>
          <a:ea typeface="+mn-ea"/>
          <a:cs typeface="Arial"/>
        </a:defRPr>
      </a:lvl1pPr>
      <a:lvl2pPr marL="457200" indent="0" algn="l" defTabSz="457200" rtl="0" eaLnBrk="1" latinLnBrk="0" hangingPunct="1">
        <a:spcBef>
          <a:spcPts val="0"/>
        </a:spcBef>
        <a:spcAft>
          <a:spcPts val="600"/>
        </a:spcAft>
        <a:buFontTx/>
        <a:buNone/>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371600" indent="0" algn="l" defTabSz="457200" rtl="0" eaLnBrk="1" latinLnBrk="0" hangingPunct="1">
        <a:spcBef>
          <a:spcPts val="0"/>
        </a:spcBef>
        <a:spcAft>
          <a:spcPts val="600"/>
        </a:spcAft>
        <a:buFontTx/>
        <a:buNone/>
        <a:defRPr sz="2000" kern="1200">
          <a:solidFill>
            <a:srgbClr val="B20B25"/>
          </a:solidFill>
          <a:latin typeface="Arial"/>
          <a:ea typeface="+mn-ea"/>
          <a:cs typeface="Arial"/>
        </a:defRPr>
      </a:lvl4pPr>
      <a:lvl5pPr marL="1828800" indent="0" algn="l" defTabSz="457200" rtl="0" eaLnBrk="1" latinLnBrk="0" hangingPunct="1">
        <a:spcBef>
          <a:spcPts val="0"/>
        </a:spcBef>
        <a:spcAft>
          <a:spcPts val="600"/>
        </a:spcAft>
        <a:buFontTx/>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irene.michlin@nccgroup.trust"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50344" y="1795010"/>
            <a:ext cx="8341656" cy="1540933"/>
          </a:xfrm>
          <a:prstGeom prst="rect">
            <a:avLst/>
          </a:prstGeom>
          <a:solidFill>
            <a:srgbClr val="AC0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4078532" y="1950984"/>
            <a:ext cx="7086600" cy="626197"/>
          </a:xfrm>
          <a:prstGeom prst="rect">
            <a:avLst/>
          </a:prstGeom>
        </p:spPr>
        <p:txBody>
          <a:bodyPr>
            <a:normAutofit/>
          </a:bodyPr>
          <a:lstStyle>
            <a:lvl1pPr algn="l" defTabSz="457200" rtl="0" eaLnBrk="1" latinLnBrk="0" hangingPunct="1">
              <a:spcBef>
                <a:spcPct val="0"/>
              </a:spcBef>
              <a:buNone/>
              <a:defRPr sz="3200" b="0" i="0" kern="1200">
                <a:solidFill>
                  <a:schemeClr val="bg1"/>
                </a:solidFill>
                <a:latin typeface="Arial"/>
                <a:ea typeface="+mj-ea"/>
                <a:cs typeface="Arial"/>
              </a:defRPr>
            </a:lvl1pPr>
          </a:lstStyle>
          <a:p>
            <a:r>
              <a:rPr lang="en-US" dirty="0" smtClean="0"/>
              <a:t>Incremental Threat Modelling</a:t>
            </a:r>
            <a:endParaRPr lang="en-US" dirty="0"/>
          </a:p>
        </p:txBody>
      </p:sp>
      <p:sp>
        <p:nvSpPr>
          <p:cNvPr id="8" name="Subtitle 2"/>
          <p:cNvSpPr txBox="1">
            <a:spLocks/>
          </p:cNvSpPr>
          <p:nvPr/>
        </p:nvSpPr>
        <p:spPr>
          <a:xfrm>
            <a:off x="4078532" y="2540147"/>
            <a:ext cx="3543300" cy="609407"/>
          </a:xfrm>
          <a:prstGeom prst="rect">
            <a:avLst/>
          </a:prstGeom>
        </p:spPr>
        <p:txBody>
          <a:bodyPr>
            <a:normAutofit/>
          </a:bodyPr>
          <a:lstStyle>
            <a:lvl1pPr marL="0" indent="0" algn="l" defTabSz="457200" rtl="0" eaLnBrk="1" latinLnBrk="0" hangingPunct="1">
              <a:spcBef>
                <a:spcPts val="0"/>
              </a:spcBef>
              <a:spcAft>
                <a:spcPts val="600"/>
              </a:spcAft>
              <a:buFontTx/>
              <a:buNone/>
              <a:defRPr sz="1600" b="1" i="0" kern="1200">
                <a:solidFill>
                  <a:schemeClr val="bg1"/>
                </a:solidFill>
                <a:latin typeface="Arial"/>
                <a:ea typeface="+mn-ea"/>
                <a:cs typeface="Arial"/>
              </a:defRPr>
            </a:lvl1pPr>
            <a:lvl2pPr marL="457200" indent="0" algn="ctr" defTabSz="457200" rtl="0" eaLnBrk="1" latinLnBrk="0" hangingPunct="1">
              <a:spcBef>
                <a:spcPts val="0"/>
              </a:spcBef>
              <a:spcAft>
                <a:spcPts val="600"/>
              </a:spcAft>
              <a:buFontTx/>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ts val="0"/>
              </a:spcBef>
              <a:spcAft>
                <a:spcPts val="600"/>
              </a:spcAft>
              <a:buFontTx/>
              <a:buNone/>
              <a:defRPr sz="2000" kern="1200">
                <a:solidFill>
                  <a:schemeClr val="tx1">
                    <a:tint val="75000"/>
                  </a:schemeClr>
                </a:solidFill>
                <a:latin typeface="Arial"/>
                <a:ea typeface="+mn-ea"/>
                <a:cs typeface="Arial"/>
              </a:defRPr>
            </a:lvl4pPr>
            <a:lvl5pPr marL="1828800" indent="0" algn="ctr" defTabSz="457200" rtl="0" eaLnBrk="1" latinLnBrk="0" hangingPunct="1">
              <a:spcBef>
                <a:spcPts val="0"/>
              </a:spcBef>
              <a:spcAft>
                <a:spcPts val="600"/>
              </a:spcAft>
              <a:buFontTx/>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dirty="0" smtClean="0"/>
              <a:t>Never try to boil an ocean</a:t>
            </a:r>
            <a:endParaRPr lang="en-GB" dirty="0"/>
          </a:p>
        </p:txBody>
      </p:sp>
    </p:spTree>
    <p:extLst>
      <p:ext uri="{BB962C8B-B14F-4D97-AF65-F5344CB8AC3E}">
        <p14:creationId xmlns:p14="http://schemas.microsoft.com/office/powerpoint/2010/main" val="1265360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8058150" y="643572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1F8D-3574-AB49-8385-2A22CDC039F6}" type="slidenum">
              <a:rPr lang="en-US" b="1">
                <a:solidFill>
                  <a:schemeClr val="tx1"/>
                </a:solidFill>
              </a:rPr>
              <a:pPr/>
              <a:t>10</a:t>
            </a:fld>
            <a:endParaRPr lang="en-US" b="1" dirty="0">
              <a:solidFill>
                <a:schemeClr val="tx1"/>
              </a:solidFill>
            </a:endParaRPr>
          </a:p>
        </p:txBody>
      </p:sp>
      <p:sp>
        <p:nvSpPr>
          <p:cNvPr id="3" name="Rectangle 2"/>
          <p:cNvSpPr/>
          <p:nvPr/>
        </p:nvSpPr>
        <p:spPr>
          <a:xfrm>
            <a:off x="1351768" y="500494"/>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Step by step</a:t>
            </a:r>
            <a:endParaRPr lang="en-US" sz="3200" dirty="0">
              <a:solidFill>
                <a:srgbClr val="BE0B21"/>
              </a:solidFill>
              <a:latin typeface="Arial" pitchFamily="34" charset="0"/>
              <a:cs typeface="Arial" pitchFamily="3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768" y="1980988"/>
            <a:ext cx="6249273" cy="3029373"/>
          </a:xfrm>
          <a:prstGeom prst="rect">
            <a:avLst/>
          </a:prstGeom>
        </p:spPr>
      </p:pic>
      <p:sp>
        <p:nvSpPr>
          <p:cNvPr id="7" name="TextBox 6"/>
          <p:cNvSpPr txBox="1"/>
          <p:nvPr/>
        </p:nvSpPr>
        <p:spPr>
          <a:xfrm>
            <a:off x="8334375" y="1980988"/>
            <a:ext cx="2647950" cy="3754874"/>
          </a:xfrm>
          <a:prstGeom prst="rect">
            <a:avLst/>
          </a:prstGeom>
          <a:noFill/>
        </p:spPr>
        <p:txBody>
          <a:bodyPr wrap="square" rtlCol="0">
            <a:spAutoFit/>
          </a:bodyPr>
          <a:lstStyle/>
          <a:p>
            <a:r>
              <a:rPr lang="en-GB" sz="1400" dirty="0"/>
              <a:t>We are going to use a 3rd party reporting and analytics technology. They are going to host Data Warehouse (DWH) and reporting server on their infrastructure.</a:t>
            </a:r>
          </a:p>
          <a:p>
            <a:r>
              <a:rPr lang="en-GB" sz="1400" dirty="0"/>
              <a:t>They will give us licences to use their web-based Analytics App, which can query the reporting server. The only thing we need to build in-house is an aggregator process,</a:t>
            </a:r>
          </a:p>
          <a:p>
            <a:r>
              <a:rPr lang="en-GB" sz="1400" dirty="0"/>
              <a:t>which will get data from </a:t>
            </a:r>
            <a:r>
              <a:rPr lang="en-GB" sz="1400" dirty="0">
                <a:solidFill>
                  <a:srgbClr val="C00000"/>
                </a:solidFill>
              </a:rPr>
              <a:t>our database</a:t>
            </a:r>
            <a:r>
              <a:rPr lang="en-GB" sz="1400" dirty="0"/>
              <a:t>, aggregate it and upload it to the DWH on a regular basis (they provide API for automated upload</a:t>
            </a:r>
            <a:r>
              <a:rPr lang="en-GB" sz="1400" dirty="0" smtClean="0"/>
              <a:t>).</a:t>
            </a:r>
            <a:endParaRPr lang="en-GB" sz="1400" dirty="0"/>
          </a:p>
        </p:txBody>
      </p:sp>
    </p:spTree>
    <p:extLst>
      <p:ext uri="{BB962C8B-B14F-4D97-AF65-F5344CB8AC3E}">
        <p14:creationId xmlns:p14="http://schemas.microsoft.com/office/powerpoint/2010/main" val="264817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8058150" y="643572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1F8D-3574-AB49-8385-2A22CDC039F6}" type="slidenum">
              <a:rPr lang="en-US" b="1">
                <a:solidFill>
                  <a:schemeClr val="tx1"/>
                </a:solidFill>
              </a:rPr>
              <a:pPr/>
              <a:t>11</a:t>
            </a:fld>
            <a:endParaRPr lang="en-US" b="1" dirty="0">
              <a:solidFill>
                <a:schemeClr val="tx1"/>
              </a:solidFill>
            </a:endParaRPr>
          </a:p>
        </p:txBody>
      </p:sp>
      <p:sp>
        <p:nvSpPr>
          <p:cNvPr id="3" name="Rectangle 2"/>
          <p:cNvSpPr/>
          <p:nvPr/>
        </p:nvSpPr>
        <p:spPr>
          <a:xfrm>
            <a:off x="1351768" y="500494"/>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Step by step</a:t>
            </a:r>
            <a:endParaRPr lang="en-US" sz="3200" dirty="0">
              <a:solidFill>
                <a:srgbClr val="BE0B21"/>
              </a:solidFill>
              <a:latin typeface="Arial" pitchFamily="34" charset="0"/>
              <a:cs typeface="Arial"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768" y="2114365"/>
            <a:ext cx="6773221" cy="2629267"/>
          </a:xfrm>
          <a:prstGeom prst="rect">
            <a:avLst/>
          </a:prstGeom>
        </p:spPr>
      </p:pic>
      <p:sp>
        <p:nvSpPr>
          <p:cNvPr id="6" name="TextBox 5"/>
          <p:cNvSpPr txBox="1"/>
          <p:nvPr/>
        </p:nvSpPr>
        <p:spPr>
          <a:xfrm>
            <a:off x="8334375" y="2114365"/>
            <a:ext cx="2647950" cy="3754874"/>
          </a:xfrm>
          <a:prstGeom prst="rect">
            <a:avLst/>
          </a:prstGeom>
          <a:noFill/>
        </p:spPr>
        <p:txBody>
          <a:bodyPr wrap="square" rtlCol="0">
            <a:spAutoFit/>
          </a:bodyPr>
          <a:lstStyle/>
          <a:p>
            <a:r>
              <a:rPr lang="en-GB" sz="1400" dirty="0"/>
              <a:t>We are going to use a 3rd party reporting and analytics technology. They are going to host Data Warehouse (DWH) and reporting server on their infrastructure.</a:t>
            </a:r>
          </a:p>
          <a:p>
            <a:r>
              <a:rPr lang="en-GB" sz="1400" dirty="0"/>
              <a:t>They will give us licences to use their web-based Analytics App, which can query the reporting server. The only thing we need to build in-house is an </a:t>
            </a:r>
            <a:r>
              <a:rPr lang="en-GB" sz="1400" dirty="0">
                <a:solidFill>
                  <a:srgbClr val="C00000"/>
                </a:solidFill>
              </a:rPr>
              <a:t>aggregator process</a:t>
            </a:r>
            <a:r>
              <a:rPr lang="en-GB" sz="1400" dirty="0"/>
              <a:t>,</a:t>
            </a:r>
          </a:p>
          <a:p>
            <a:r>
              <a:rPr lang="en-GB" sz="1400" dirty="0"/>
              <a:t>which will get data from our database, aggregate it and upload it to the DWH on a regular basis (they provide API for automated upload</a:t>
            </a:r>
            <a:r>
              <a:rPr lang="en-GB" sz="1400" dirty="0" smtClean="0"/>
              <a:t>).</a:t>
            </a:r>
            <a:endParaRPr lang="en-GB" sz="1400" dirty="0"/>
          </a:p>
        </p:txBody>
      </p:sp>
    </p:spTree>
    <p:extLst>
      <p:ext uri="{BB962C8B-B14F-4D97-AF65-F5344CB8AC3E}">
        <p14:creationId xmlns:p14="http://schemas.microsoft.com/office/powerpoint/2010/main" val="2483920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8058150" y="643572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1F8D-3574-AB49-8385-2A22CDC039F6}" type="slidenum">
              <a:rPr lang="en-US" b="1">
                <a:solidFill>
                  <a:schemeClr val="tx1"/>
                </a:solidFill>
              </a:rPr>
              <a:pPr/>
              <a:t>12</a:t>
            </a:fld>
            <a:endParaRPr lang="en-US" b="1" dirty="0">
              <a:solidFill>
                <a:schemeClr val="tx1"/>
              </a:solidFill>
            </a:endParaRPr>
          </a:p>
        </p:txBody>
      </p:sp>
      <p:sp>
        <p:nvSpPr>
          <p:cNvPr id="3" name="Rectangle 2"/>
          <p:cNvSpPr/>
          <p:nvPr/>
        </p:nvSpPr>
        <p:spPr>
          <a:xfrm>
            <a:off x="1351768" y="500494"/>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Step by step</a:t>
            </a:r>
            <a:endParaRPr lang="en-US" sz="3200" dirty="0">
              <a:solidFill>
                <a:srgbClr val="BE0B21"/>
              </a:solidFill>
              <a:latin typeface="Arial" pitchFamily="34" charset="0"/>
              <a:cs typeface="Arial" pitchFamily="3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768" y="1638034"/>
            <a:ext cx="7020905" cy="3810532"/>
          </a:xfrm>
          <a:prstGeom prst="rect">
            <a:avLst/>
          </a:prstGeom>
        </p:spPr>
      </p:pic>
      <p:sp>
        <p:nvSpPr>
          <p:cNvPr id="6" name="TextBox 5"/>
          <p:cNvSpPr txBox="1"/>
          <p:nvPr/>
        </p:nvSpPr>
        <p:spPr>
          <a:xfrm>
            <a:off x="8705850" y="1638034"/>
            <a:ext cx="2647950" cy="3754874"/>
          </a:xfrm>
          <a:prstGeom prst="rect">
            <a:avLst/>
          </a:prstGeom>
          <a:noFill/>
        </p:spPr>
        <p:txBody>
          <a:bodyPr wrap="square" rtlCol="0">
            <a:spAutoFit/>
          </a:bodyPr>
          <a:lstStyle/>
          <a:p>
            <a:r>
              <a:rPr lang="en-GB" sz="1400" dirty="0"/>
              <a:t>We are going to use a 3rd party reporting and analytics technology. They are going to host Data Warehouse (DWH) and reporting server on their infrastructure.</a:t>
            </a:r>
          </a:p>
          <a:p>
            <a:r>
              <a:rPr lang="en-GB" sz="1400" dirty="0"/>
              <a:t>They will give us licences to use their web-based Analytics App, which can query the reporting server. The only thing we need to build in-house is an aggregator process,</a:t>
            </a:r>
          </a:p>
          <a:p>
            <a:r>
              <a:rPr lang="en-GB" sz="1400" dirty="0"/>
              <a:t>which will get data from our database, aggregate it and </a:t>
            </a:r>
            <a:r>
              <a:rPr lang="en-GB" sz="1400" dirty="0">
                <a:solidFill>
                  <a:srgbClr val="C00000"/>
                </a:solidFill>
              </a:rPr>
              <a:t>upload it to the DWH </a:t>
            </a:r>
            <a:r>
              <a:rPr lang="en-GB" sz="1400" dirty="0"/>
              <a:t>on a regular basis (they provide API for automated upload</a:t>
            </a:r>
            <a:r>
              <a:rPr lang="en-GB" sz="1400" dirty="0" smtClean="0"/>
              <a:t>).</a:t>
            </a:r>
            <a:endParaRPr lang="en-GB" sz="1400" dirty="0"/>
          </a:p>
        </p:txBody>
      </p:sp>
    </p:spTree>
    <p:extLst>
      <p:ext uri="{BB962C8B-B14F-4D97-AF65-F5344CB8AC3E}">
        <p14:creationId xmlns:p14="http://schemas.microsoft.com/office/powerpoint/2010/main" val="2227116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8058150" y="643572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1F8D-3574-AB49-8385-2A22CDC039F6}" type="slidenum">
              <a:rPr lang="en-US" b="1">
                <a:solidFill>
                  <a:schemeClr val="tx1"/>
                </a:solidFill>
              </a:rPr>
              <a:pPr/>
              <a:t>13</a:t>
            </a:fld>
            <a:endParaRPr lang="en-US" b="1" dirty="0">
              <a:solidFill>
                <a:schemeClr val="tx1"/>
              </a:solidFill>
            </a:endParaRPr>
          </a:p>
        </p:txBody>
      </p:sp>
      <p:sp>
        <p:nvSpPr>
          <p:cNvPr id="3" name="Rectangle 2"/>
          <p:cNvSpPr/>
          <p:nvPr/>
        </p:nvSpPr>
        <p:spPr>
          <a:xfrm>
            <a:off x="1351768" y="500494"/>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Step by step</a:t>
            </a:r>
            <a:endParaRPr lang="en-US" sz="3200" dirty="0">
              <a:solidFill>
                <a:srgbClr val="BE0B21"/>
              </a:solidFill>
              <a:latin typeface="Arial" pitchFamily="34" charset="0"/>
              <a:cs typeface="Arial"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768" y="1452244"/>
            <a:ext cx="6849431" cy="4563112"/>
          </a:xfrm>
          <a:prstGeom prst="rect">
            <a:avLst/>
          </a:prstGeom>
        </p:spPr>
      </p:pic>
      <p:sp>
        <p:nvSpPr>
          <p:cNvPr id="6" name="TextBox 5"/>
          <p:cNvSpPr txBox="1"/>
          <p:nvPr/>
        </p:nvSpPr>
        <p:spPr>
          <a:xfrm>
            <a:off x="8562975" y="1452244"/>
            <a:ext cx="2647950" cy="3754874"/>
          </a:xfrm>
          <a:prstGeom prst="rect">
            <a:avLst/>
          </a:prstGeom>
          <a:noFill/>
        </p:spPr>
        <p:txBody>
          <a:bodyPr wrap="square" rtlCol="0">
            <a:spAutoFit/>
          </a:bodyPr>
          <a:lstStyle/>
          <a:p>
            <a:r>
              <a:rPr lang="en-GB" sz="1400" dirty="0"/>
              <a:t>We are going to use a 3rd party reporting and analytics technology. They are going to host Data Warehouse (DWH) and reporting server </a:t>
            </a:r>
            <a:r>
              <a:rPr lang="en-GB" sz="1400" dirty="0">
                <a:solidFill>
                  <a:srgbClr val="C00000"/>
                </a:solidFill>
              </a:rPr>
              <a:t>on their infrastructure</a:t>
            </a:r>
            <a:r>
              <a:rPr lang="en-GB" sz="1400" dirty="0"/>
              <a:t>.</a:t>
            </a:r>
          </a:p>
          <a:p>
            <a:r>
              <a:rPr lang="en-GB" sz="1400" dirty="0"/>
              <a:t>They will give us licences to use their web-based Analytics App, which can query the reporting server. The only thing we need to build in-house is an aggregator process,</a:t>
            </a:r>
          </a:p>
          <a:p>
            <a:r>
              <a:rPr lang="en-GB" sz="1400" dirty="0"/>
              <a:t>which will get data from our database, aggregate it and upload it to the DWH on a regular basis (they provide API for automated upload</a:t>
            </a:r>
            <a:r>
              <a:rPr lang="en-GB" sz="1400" dirty="0" smtClean="0"/>
              <a:t>).</a:t>
            </a:r>
            <a:endParaRPr lang="en-GB" sz="1400" dirty="0"/>
          </a:p>
        </p:txBody>
      </p:sp>
    </p:spTree>
    <p:extLst>
      <p:ext uri="{BB962C8B-B14F-4D97-AF65-F5344CB8AC3E}">
        <p14:creationId xmlns:p14="http://schemas.microsoft.com/office/powerpoint/2010/main" val="3909842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8058150" y="643572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1F8D-3574-AB49-8385-2A22CDC039F6}" type="slidenum">
              <a:rPr lang="en-US" b="1">
                <a:solidFill>
                  <a:schemeClr val="tx1"/>
                </a:solidFill>
              </a:rPr>
              <a:pPr/>
              <a:t>14</a:t>
            </a:fld>
            <a:endParaRPr lang="en-US" b="1" dirty="0">
              <a:solidFill>
                <a:schemeClr val="tx1"/>
              </a:solidFill>
            </a:endParaRPr>
          </a:p>
        </p:txBody>
      </p:sp>
      <p:sp>
        <p:nvSpPr>
          <p:cNvPr id="3" name="Rectangle 2"/>
          <p:cNvSpPr/>
          <p:nvPr/>
        </p:nvSpPr>
        <p:spPr>
          <a:xfrm>
            <a:off x="1351768" y="500494"/>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Step by step</a:t>
            </a:r>
            <a:endParaRPr lang="en-US" sz="3200" dirty="0">
              <a:solidFill>
                <a:srgbClr val="BE0B21"/>
              </a:solidFill>
              <a:latin typeface="Arial" pitchFamily="34" charset="0"/>
              <a:cs typeface="Arial" pitchFamily="3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768" y="1547500"/>
            <a:ext cx="6744642" cy="4467849"/>
          </a:xfrm>
          <a:prstGeom prst="rect">
            <a:avLst/>
          </a:prstGeom>
        </p:spPr>
      </p:pic>
      <p:sp>
        <p:nvSpPr>
          <p:cNvPr id="6" name="TextBox 5"/>
          <p:cNvSpPr txBox="1"/>
          <p:nvPr/>
        </p:nvSpPr>
        <p:spPr>
          <a:xfrm>
            <a:off x="8562975" y="1547500"/>
            <a:ext cx="2647950" cy="3754874"/>
          </a:xfrm>
          <a:prstGeom prst="rect">
            <a:avLst/>
          </a:prstGeom>
          <a:noFill/>
        </p:spPr>
        <p:txBody>
          <a:bodyPr wrap="square" rtlCol="0">
            <a:spAutoFit/>
          </a:bodyPr>
          <a:lstStyle/>
          <a:p>
            <a:r>
              <a:rPr lang="en-GB" sz="1400" dirty="0"/>
              <a:t>We are going to use a 3rd party reporting and analytics technology. They are going to host Data Warehouse (DWH) and </a:t>
            </a:r>
            <a:r>
              <a:rPr lang="en-GB" sz="1400" dirty="0">
                <a:solidFill>
                  <a:srgbClr val="C00000"/>
                </a:solidFill>
              </a:rPr>
              <a:t>reporting server </a:t>
            </a:r>
            <a:r>
              <a:rPr lang="en-GB" sz="1400" dirty="0"/>
              <a:t>on their infrastructure.</a:t>
            </a:r>
          </a:p>
          <a:p>
            <a:r>
              <a:rPr lang="en-GB" sz="1400" dirty="0"/>
              <a:t>They will give us licences to use their web-based Analytics App, which can query the reporting server. The only thing we need to build in-house is an aggregator process,</a:t>
            </a:r>
          </a:p>
          <a:p>
            <a:r>
              <a:rPr lang="en-GB" sz="1400" dirty="0"/>
              <a:t>which will get data from our database, aggregate it and upload it to the DWH on a regular basis (they provide API for automated upload</a:t>
            </a:r>
            <a:r>
              <a:rPr lang="en-GB" sz="1400" dirty="0" smtClean="0"/>
              <a:t>).</a:t>
            </a:r>
            <a:endParaRPr lang="en-GB" sz="1400" dirty="0"/>
          </a:p>
        </p:txBody>
      </p:sp>
    </p:spTree>
    <p:extLst>
      <p:ext uri="{BB962C8B-B14F-4D97-AF65-F5344CB8AC3E}">
        <p14:creationId xmlns:p14="http://schemas.microsoft.com/office/powerpoint/2010/main" val="4275950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8058150" y="643572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1F8D-3574-AB49-8385-2A22CDC039F6}" type="slidenum">
              <a:rPr lang="en-US" b="1">
                <a:solidFill>
                  <a:schemeClr val="tx1"/>
                </a:solidFill>
              </a:rPr>
              <a:pPr/>
              <a:t>15</a:t>
            </a:fld>
            <a:endParaRPr lang="en-US" b="1" dirty="0">
              <a:solidFill>
                <a:schemeClr val="tx1"/>
              </a:solidFill>
            </a:endParaRPr>
          </a:p>
        </p:txBody>
      </p:sp>
      <p:sp>
        <p:nvSpPr>
          <p:cNvPr id="3" name="Rectangle 2"/>
          <p:cNvSpPr/>
          <p:nvPr/>
        </p:nvSpPr>
        <p:spPr>
          <a:xfrm>
            <a:off x="1351768" y="500494"/>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Last step</a:t>
            </a:r>
            <a:endParaRPr lang="en-US" sz="3200" dirty="0">
              <a:solidFill>
                <a:srgbClr val="BE0B21"/>
              </a:solidFill>
              <a:latin typeface="Arial" pitchFamily="34" charset="0"/>
              <a:cs typeface="Arial"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693" y="1552265"/>
            <a:ext cx="8116433" cy="4439270"/>
          </a:xfrm>
          <a:prstGeom prst="rect">
            <a:avLst/>
          </a:prstGeom>
        </p:spPr>
      </p:pic>
      <p:sp>
        <p:nvSpPr>
          <p:cNvPr id="6" name="TextBox 5"/>
          <p:cNvSpPr txBox="1"/>
          <p:nvPr/>
        </p:nvSpPr>
        <p:spPr>
          <a:xfrm>
            <a:off x="9249126" y="1552265"/>
            <a:ext cx="2647950" cy="3754874"/>
          </a:xfrm>
          <a:prstGeom prst="rect">
            <a:avLst/>
          </a:prstGeom>
          <a:noFill/>
        </p:spPr>
        <p:txBody>
          <a:bodyPr wrap="square" rtlCol="0">
            <a:spAutoFit/>
          </a:bodyPr>
          <a:lstStyle/>
          <a:p>
            <a:r>
              <a:rPr lang="en-GB" sz="1400" dirty="0"/>
              <a:t>We are going to use a 3rd party reporting and analytics technology. They are going to host Data Warehouse (DWH) and reporting server on their infrastructure.</a:t>
            </a:r>
          </a:p>
          <a:p>
            <a:r>
              <a:rPr lang="en-GB" sz="1400" dirty="0"/>
              <a:t>They will give us licences to use their </a:t>
            </a:r>
            <a:r>
              <a:rPr lang="en-GB" sz="1400" dirty="0">
                <a:solidFill>
                  <a:srgbClr val="C00000"/>
                </a:solidFill>
              </a:rPr>
              <a:t>web-based</a:t>
            </a:r>
            <a:r>
              <a:rPr lang="en-GB" sz="1400" dirty="0"/>
              <a:t> </a:t>
            </a:r>
            <a:r>
              <a:rPr lang="en-GB" sz="1400" dirty="0">
                <a:solidFill>
                  <a:srgbClr val="C00000"/>
                </a:solidFill>
              </a:rPr>
              <a:t>Analytics App, which can query the reporting server</a:t>
            </a:r>
            <a:r>
              <a:rPr lang="en-GB" sz="1400" dirty="0"/>
              <a:t>. The only thing we need to build in-house is an aggregator process,</a:t>
            </a:r>
          </a:p>
          <a:p>
            <a:r>
              <a:rPr lang="en-GB" sz="1400" dirty="0"/>
              <a:t>which will get data from our database, aggregate it and upload it to the DWH on a regular basis (they provide API for automated upload</a:t>
            </a:r>
            <a:r>
              <a:rPr lang="en-GB" sz="1400" dirty="0" smtClean="0"/>
              <a:t>).</a:t>
            </a:r>
            <a:endParaRPr lang="en-GB" sz="1400" dirty="0"/>
          </a:p>
        </p:txBody>
      </p:sp>
    </p:spTree>
    <p:extLst>
      <p:ext uri="{BB962C8B-B14F-4D97-AF65-F5344CB8AC3E}">
        <p14:creationId xmlns:p14="http://schemas.microsoft.com/office/powerpoint/2010/main" val="2143804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8058150" y="643572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1F8D-3574-AB49-8385-2A22CDC039F6}" type="slidenum">
              <a:rPr lang="en-US" b="1">
                <a:solidFill>
                  <a:schemeClr val="tx1"/>
                </a:solidFill>
              </a:rPr>
              <a:pPr/>
              <a:t>16</a:t>
            </a:fld>
            <a:endParaRPr lang="en-US" b="1" dirty="0">
              <a:solidFill>
                <a:schemeClr val="tx1"/>
              </a:solidFill>
            </a:endParaRPr>
          </a:p>
        </p:txBody>
      </p:sp>
      <p:sp>
        <p:nvSpPr>
          <p:cNvPr id="3" name="Rectangle 2"/>
          <p:cNvSpPr/>
          <p:nvPr/>
        </p:nvSpPr>
        <p:spPr>
          <a:xfrm>
            <a:off x="1351768" y="500494"/>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Last step</a:t>
            </a:r>
            <a:endParaRPr lang="en-US" sz="3200" dirty="0">
              <a:solidFill>
                <a:srgbClr val="BE0B21"/>
              </a:solidFill>
              <a:latin typeface="Arial" pitchFamily="34" charset="0"/>
              <a:cs typeface="Arial" pitchFamily="34"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768" y="1552265"/>
            <a:ext cx="8688013" cy="4591691"/>
          </a:xfrm>
          <a:prstGeom prst="rect">
            <a:avLst/>
          </a:prstGeom>
        </p:spPr>
      </p:pic>
    </p:spTree>
    <p:extLst>
      <p:ext uri="{BB962C8B-B14F-4D97-AF65-F5344CB8AC3E}">
        <p14:creationId xmlns:p14="http://schemas.microsoft.com/office/powerpoint/2010/main" val="2116447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17</a:t>
            </a:fld>
            <a:endParaRPr lang="en-US" b="1" dirty="0">
              <a:solidFill>
                <a:schemeClr val="tx1"/>
              </a:solidFill>
            </a:endParaRPr>
          </a:p>
        </p:txBody>
      </p:sp>
      <p:sp>
        <p:nvSpPr>
          <p:cNvPr id="6" name="Rectangle 5"/>
          <p:cNvSpPr/>
          <p:nvPr/>
        </p:nvSpPr>
        <p:spPr>
          <a:xfrm>
            <a:off x="1301835" y="1067372"/>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Relevant threats</a:t>
            </a:r>
            <a:endParaRPr lang="en-US" sz="3200" dirty="0">
              <a:solidFill>
                <a:srgbClr val="BE0B21"/>
              </a:solidFill>
              <a:latin typeface="Arial" pitchFamily="34" charset="0"/>
              <a:cs typeface="Arial" pitchFamily="34" charset="0"/>
            </a:endParaRPr>
          </a:p>
        </p:txBody>
      </p:sp>
      <p:sp>
        <p:nvSpPr>
          <p:cNvPr id="17" name="Rectangle 16"/>
          <p:cNvSpPr/>
          <p:nvPr/>
        </p:nvSpPr>
        <p:spPr>
          <a:xfrm>
            <a:off x="1336570" y="2112520"/>
            <a:ext cx="7196768" cy="3816429"/>
          </a:xfrm>
          <a:prstGeom prst="rect">
            <a:avLst/>
          </a:prstGeom>
        </p:spPr>
        <p:txBody>
          <a:bodyPr wrap="square">
            <a:spAutoFit/>
          </a:bodyPr>
          <a:lstStyle/>
          <a:p>
            <a:pPr algn="just">
              <a:spcBef>
                <a:spcPts val="600"/>
              </a:spcBef>
            </a:pPr>
            <a:r>
              <a:rPr lang="en-US" sz="1600" b="1" dirty="0" smtClean="0">
                <a:solidFill>
                  <a:srgbClr val="C41228"/>
                </a:solidFill>
              </a:rPr>
              <a:t>Spoofing</a:t>
            </a:r>
            <a:endParaRPr lang="en-GB" sz="1600" dirty="0" smtClean="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Can attacker upload data on our behalf? How we authenticate the destination before uploading?</a:t>
            </a:r>
          </a:p>
          <a:p>
            <a:pPr algn="just">
              <a:spcBef>
                <a:spcPts val="600"/>
              </a:spcBef>
            </a:pPr>
            <a:r>
              <a:rPr lang="en-US" sz="1600" b="1" dirty="0" smtClean="0">
                <a:solidFill>
                  <a:srgbClr val="C41228"/>
                </a:solidFill>
              </a:rPr>
              <a:t>Tampering and Information Disclosure</a:t>
            </a: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Can attacker sniff the data or tamper with it?</a:t>
            </a:r>
          </a:p>
          <a:p>
            <a:pPr algn="just">
              <a:spcBef>
                <a:spcPts val="600"/>
              </a:spcBef>
            </a:pPr>
            <a:r>
              <a:rPr lang="en-US" sz="1600" b="1" dirty="0" smtClean="0">
                <a:solidFill>
                  <a:srgbClr val="C41228"/>
                </a:solidFill>
              </a:rPr>
              <a:t>Repudiation</a:t>
            </a: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Can DWH claim we didn’t send the data? Or sent above the quota?</a:t>
            </a:r>
          </a:p>
          <a:p>
            <a:pPr algn="just">
              <a:spcBef>
                <a:spcPts val="600"/>
              </a:spcBef>
            </a:pPr>
            <a:r>
              <a:rPr lang="en-US" sz="1600" b="1" dirty="0" smtClean="0">
                <a:solidFill>
                  <a:srgbClr val="C41228"/>
                </a:solidFill>
              </a:rPr>
              <a:t>Denial of service</a:t>
            </a: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Is there availability SLA for uploads?</a:t>
            </a:r>
          </a:p>
          <a:p>
            <a:pPr algn="just">
              <a:spcBef>
                <a:spcPts val="600"/>
              </a:spcBef>
            </a:pPr>
            <a:r>
              <a:rPr lang="en-US" sz="1600" b="1" dirty="0" smtClean="0">
                <a:solidFill>
                  <a:srgbClr val="C41228"/>
                </a:solidFill>
              </a:rPr>
              <a:t>Privacy</a:t>
            </a: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Can our aggregation be reverse engineered?</a:t>
            </a: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Do we need to notify the users that 3</a:t>
            </a:r>
            <a:r>
              <a:rPr lang="en-GB" sz="1600" baseline="30000" dirty="0" smtClean="0">
                <a:solidFill>
                  <a:schemeClr val="tx2"/>
                </a:solidFill>
                <a:ea typeface="Calibri" pitchFamily="84" charset="0"/>
                <a:cs typeface="Calibri" pitchFamily="84" charset="0"/>
              </a:rPr>
              <a:t>rd</a:t>
            </a:r>
            <a:r>
              <a:rPr lang="en-GB" sz="1600" dirty="0" smtClean="0">
                <a:solidFill>
                  <a:schemeClr val="tx2"/>
                </a:solidFill>
                <a:ea typeface="Calibri" pitchFamily="84" charset="0"/>
                <a:cs typeface="Calibri" pitchFamily="84" charset="0"/>
              </a:rPr>
              <a:t> party is involved?</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011" y="2112520"/>
            <a:ext cx="1352739" cy="3115110"/>
          </a:xfrm>
          <a:prstGeom prst="rect">
            <a:avLst/>
          </a:prstGeom>
        </p:spPr>
      </p:pic>
    </p:spTree>
    <p:extLst>
      <p:ext uri="{BB962C8B-B14F-4D97-AF65-F5344CB8AC3E}">
        <p14:creationId xmlns:p14="http://schemas.microsoft.com/office/powerpoint/2010/main" val="592620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058400" y="6454775"/>
            <a:ext cx="2133600" cy="365125"/>
          </a:xfrm>
        </p:spPr>
        <p:txBody>
          <a:bodyPr/>
          <a:lstStyle/>
          <a:p>
            <a:fld id="{1BE21F8D-3574-AB49-8385-2A22CDC039F6}" type="slidenum">
              <a:rPr lang="en-US" b="1" smtClean="0">
                <a:solidFill>
                  <a:schemeClr val="tx1"/>
                </a:solidFill>
              </a:rPr>
              <a:t>18</a:t>
            </a:fld>
            <a:endParaRPr lang="en-US" b="1" dirty="0">
              <a:solidFill>
                <a:schemeClr val="tx1"/>
              </a:solidFill>
            </a:endParaRPr>
          </a:p>
        </p:txBody>
      </p:sp>
      <p:sp>
        <p:nvSpPr>
          <p:cNvPr id="6" name="Rectangle 5"/>
          <p:cNvSpPr/>
          <p:nvPr/>
        </p:nvSpPr>
        <p:spPr>
          <a:xfrm>
            <a:off x="1399539" y="324422"/>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Irrelevant threats</a:t>
            </a:r>
            <a:endParaRPr lang="en-US" sz="3200" dirty="0">
              <a:solidFill>
                <a:srgbClr val="BE0B21"/>
              </a:solidFill>
              <a:latin typeface="Arial" pitchFamily="34" charset="0"/>
              <a:cs typeface="Arial" pitchFamily="34"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539" y="1403744"/>
            <a:ext cx="9107172" cy="5391903"/>
          </a:xfrm>
          <a:prstGeom prst="rect">
            <a:avLst/>
          </a:prstGeom>
        </p:spPr>
      </p:pic>
    </p:spTree>
    <p:extLst>
      <p:ext uri="{BB962C8B-B14F-4D97-AF65-F5344CB8AC3E}">
        <p14:creationId xmlns:p14="http://schemas.microsoft.com/office/powerpoint/2010/main" val="4019976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19</a:t>
            </a:fld>
            <a:endParaRPr lang="en-US" b="1" dirty="0">
              <a:solidFill>
                <a:schemeClr val="tx1"/>
              </a:solidFill>
            </a:endParaRPr>
          </a:p>
        </p:txBody>
      </p:sp>
      <p:sp>
        <p:nvSpPr>
          <p:cNvPr id="6" name="Rectangle 5"/>
          <p:cNvSpPr/>
          <p:nvPr/>
        </p:nvSpPr>
        <p:spPr>
          <a:xfrm>
            <a:off x="1301834" y="1067372"/>
            <a:ext cx="8823241"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Irrelevant threats – how to make them go away</a:t>
            </a:r>
            <a:endParaRPr lang="en-US" sz="3200" dirty="0">
              <a:solidFill>
                <a:srgbClr val="BE0B21"/>
              </a:solidFill>
              <a:latin typeface="Arial" pitchFamily="34" charset="0"/>
              <a:cs typeface="Arial" pitchFamily="34" charset="0"/>
            </a:endParaRPr>
          </a:p>
        </p:txBody>
      </p:sp>
      <p:sp>
        <p:nvSpPr>
          <p:cNvPr id="17" name="Rectangle 16"/>
          <p:cNvSpPr/>
          <p:nvPr/>
        </p:nvSpPr>
        <p:spPr>
          <a:xfrm>
            <a:off x="1336570" y="2112520"/>
            <a:ext cx="7196768" cy="2754600"/>
          </a:xfrm>
          <a:prstGeom prst="rect">
            <a:avLst/>
          </a:prstGeom>
        </p:spPr>
        <p:txBody>
          <a:bodyPr wrap="square">
            <a:spAutoFit/>
          </a:bodyPr>
          <a:lstStyle/>
          <a:p>
            <a:pPr marL="171450" indent="-171450" algn="just">
              <a:spcBef>
                <a:spcPts val="600"/>
              </a:spcBef>
              <a:buFont typeface="Arial"/>
              <a:buChar char="•"/>
            </a:pPr>
            <a:r>
              <a:rPr lang="en-GB" sz="1600" dirty="0">
                <a:solidFill>
                  <a:schemeClr val="tx2"/>
                </a:solidFill>
                <a:ea typeface="Calibri" pitchFamily="84" charset="0"/>
                <a:cs typeface="Calibri" pitchFamily="84" charset="0"/>
              </a:rPr>
              <a:t>Can registered user inject malicious content</a:t>
            </a:r>
            <a:r>
              <a:rPr lang="en-GB" sz="1600" dirty="0" smtClean="0">
                <a:solidFill>
                  <a:schemeClr val="tx2"/>
                </a:solidFill>
                <a:ea typeface="Calibri" pitchFamily="84" charset="0"/>
                <a:cs typeface="Calibri" pitchFamily="84" charset="0"/>
              </a:rPr>
              <a:t>?</a:t>
            </a:r>
          </a:p>
          <a:p>
            <a:pPr marL="628650" lvl="1" indent="-171450" algn="just">
              <a:spcBef>
                <a:spcPts val="600"/>
              </a:spcBef>
              <a:buFont typeface="Arial"/>
              <a:buChar char="•"/>
            </a:pPr>
            <a:r>
              <a:rPr lang="en-GB" sz="1400" dirty="0" smtClean="0">
                <a:solidFill>
                  <a:schemeClr val="tx2"/>
                </a:solidFill>
                <a:ea typeface="Calibri" pitchFamily="84" charset="0"/>
                <a:cs typeface="Calibri" pitchFamily="84" charset="0"/>
              </a:rPr>
              <a:t>We are not making it worse</a:t>
            </a:r>
            <a:endParaRPr lang="en-GB" sz="14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a:solidFill>
                  <a:schemeClr val="tx2"/>
                </a:solidFill>
                <a:ea typeface="Calibri" pitchFamily="84" charset="0"/>
                <a:cs typeface="Calibri" pitchFamily="84" charset="0"/>
              </a:rPr>
              <a:t>Can anonymous user bypass access controls and modify something</a:t>
            </a:r>
            <a:r>
              <a:rPr lang="en-GB" sz="1600" dirty="0" smtClean="0">
                <a:solidFill>
                  <a:schemeClr val="tx2"/>
                </a:solidFill>
                <a:ea typeface="Calibri" pitchFamily="84" charset="0"/>
                <a:cs typeface="Calibri" pitchFamily="84" charset="0"/>
              </a:rPr>
              <a:t>?</a:t>
            </a:r>
          </a:p>
          <a:p>
            <a:pPr marL="628650" lvl="2" indent="-171450" algn="just">
              <a:spcBef>
                <a:spcPts val="600"/>
              </a:spcBef>
              <a:buFont typeface="Arial"/>
              <a:buChar char="•"/>
            </a:pPr>
            <a:r>
              <a:rPr lang="en-GB" sz="1400" dirty="0">
                <a:solidFill>
                  <a:schemeClr val="tx2"/>
                </a:solidFill>
                <a:ea typeface="Calibri" pitchFamily="84" charset="0"/>
                <a:cs typeface="Calibri" pitchFamily="84" charset="0"/>
              </a:rPr>
              <a:t>We are not making it worse</a:t>
            </a: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Is </a:t>
            </a:r>
            <a:r>
              <a:rPr lang="en-GB" sz="1600" dirty="0">
                <a:solidFill>
                  <a:schemeClr val="tx2"/>
                </a:solidFill>
                <a:ea typeface="Calibri" pitchFamily="84" charset="0"/>
                <a:cs typeface="Calibri" pitchFamily="84" charset="0"/>
              </a:rPr>
              <a:t>our datacentre infrastructure secure</a:t>
            </a:r>
            <a:r>
              <a:rPr lang="en-GB" sz="1600" dirty="0" smtClean="0">
                <a:solidFill>
                  <a:schemeClr val="tx2"/>
                </a:solidFill>
                <a:ea typeface="Calibri" pitchFamily="84" charset="0"/>
                <a:cs typeface="Calibri" pitchFamily="84" charset="0"/>
              </a:rPr>
              <a:t>?</a:t>
            </a:r>
          </a:p>
          <a:p>
            <a:pPr marL="628650" lvl="1" indent="-171450" algn="just">
              <a:spcBef>
                <a:spcPts val="600"/>
              </a:spcBef>
              <a:buFont typeface="Arial"/>
              <a:buChar char="•"/>
            </a:pPr>
            <a:r>
              <a:rPr lang="en-GB" sz="1400" dirty="0">
                <a:solidFill>
                  <a:schemeClr val="tx2"/>
                </a:solidFill>
                <a:ea typeface="Calibri" pitchFamily="84" charset="0"/>
                <a:cs typeface="Calibri" pitchFamily="84" charset="0"/>
              </a:rPr>
              <a:t>We are not making it </a:t>
            </a:r>
            <a:r>
              <a:rPr lang="en-GB" sz="1400" dirty="0" smtClean="0">
                <a:solidFill>
                  <a:schemeClr val="tx2"/>
                </a:solidFill>
                <a:ea typeface="Calibri" pitchFamily="84" charset="0"/>
                <a:cs typeface="Calibri" pitchFamily="84" charset="0"/>
              </a:rPr>
              <a:t>worse (careful here!)</a:t>
            </a:r>
            <a:endParaRPr lang="en-GB" sz="14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a:solidFill>
                  <a:schemeClr val="tx2"/>
                </a:solidFill>
                <a:ea typeface="Calibri" pitchFamily="84" charset="0"/>
                <a:cs typeface="Calibri" pitchFamily="84" charset="0"/>
              </a:rPr>
              <a:t>Can analytics user abuse licencing</a:t>
            </a:r>
            <a:r>
              <a:rPr lang="en-GB" sz="1600" dirty="0" smtClean="0">
                <a:solidFill>
                  <a:schemeClr val="tx2"/>
                </a:solidFill>
                <a:ea typeface="Calibri" pitchFamily="84" charset="0"/>
                <a:cs typeface="Calibri" pitchFamily="84" charset="0"/>
              </a:rPr>
              <a:t>?</a:t>
            </a:r>
          </a:p>
          <a:p>
            <a:pPr marL="628650" lvl="1" indent="-171450" algn="just">
              <a:spcBef>
                <a:spcPts val="600"/>
              </a:spcBef>
              <a:buFont typeface="Arial"/>
              <a:buChar char="•"/>
            </a:pPr>
            <a:r>
              <a:rPr lang="en-GB" sz="1400" dirty="0" smtClean="0">
                <a:solidFill>
                  <a:schemeClr val="tx2"/>
                </a:solidFill>
                <a:ea typeface="Calibri" pitchFamily="84" charset="0"/>
                <a:cs typeface="Calibri" pitchFamily="84" charset="0"/>
              </a:rPr>
              <a:t>Not our problem, 3</a:t>
            </a:r>
            <a:r>
              <a:rPr lang="en-GB" sz="1400" baseline="30000" dirty="0" smtClean="0">
                <a:solidFill>
                  <a:schemeClr val="tx2"/>
                </a:solidFill>
                <a:ea typeface="Calibri" pitchFamily="84" charset="0"/>
                <a:cs typeface="Calibri" pitchFamily="84" charset="0"/>
              </a:rPr>
              <a:t>rd</a:t>
            </a:r>
            <a:r>
              <a:rPr lang="en-GB" sz="1400" dirty="0" smtClean="0">
                <a:solidFill>
                  <a:schemeClr val="tx2"/>
                </a:solidFill>
                <a:ea typeface="Calibri" pitchFamily="84" charset="0"/>
                <a:cs typeface="Calibri" pitchFamily="84" charset="0"/>
              </a:rPr>
              <a:t> party problem</a:t>
            </a:r>
            <a:endParaRPr lang="en-GB" sz="1400" dirty="0">
              <a:solidFill>
                <a:schemeClr val="tx2"/>
              </a:solidFill>
              <a:ea typeface="Calibri" pitchFamily="84" charset="0"/>
              <a:cs typeface="Calibri" pitchFamily="84" charset="0"/>
            </a:endParaRP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2634111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2</a:t>
            </a:fld>
            <a:endParaRPr lang="en-US" b="1" dirty="0">
              <a:solidFill>
                <a:schemeClr val="tx1"/>
              </a:solidFill>
            </a:endParaRPr>
          </a:p>
        </p:txBody>
      </p:sp>
      <p:sp>
        <p:nvSpPr>
          <p:cNvPr id="6" name="Rectangle 5"/>
          <p:cNvSpPr/>
          <p:nvPr/>
        </p:nvSpPr>
        <p:spPr>
          <a:xfrm>
            <a:off x="1227944" y="1067372"/>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Who am I</a:t>
            </a:r>
            <a:endParaRPr lang="en-US" sz="3200" dirty="0">
              <a:solidFill>
                <a:srgbClr val="BE0B21"/>
              </a:solidFill>
              <a:latin typeface="Arial" pitchFamily="34" charset="0"/>
              <a:cs typeface="Arial" pitchFamily="34" charset="0"/>
            </a:endParaRPr>
          </a:p>
        </p:txBody>
      </p:sp>
      <p:sp>
        <p:nvSpPr>
          <p:cNvPr id="17" name="Rectangle 16"/>
          <p:cNvSpPr/>
          <p:nvPr/>
        </p:nvSpPr>
        <p:spPr>
          <a:xfrm>
            <a:off x="1262679" y="2112520"/>
            <a:ext cx="7196768" cy="2200602"/>
          </a:xfrm>
          <a:prstGeom prst="rect">
            <a:avLst/>
          </a:prstGeom>
        </p:spPr>
        <p:txBody>
          <a:bodyPr wrap="square">
            <a:spAutoFit/>
          </a:bodyPr>
          <a:lstStyle/>
          <a:p>
            <a:pPr fontAlgn="base">
              <a:spcBef>
                <a:spcPct val="0"/>
              </a:spcBef>
              <a:spcAft>
                <a:spcPct val="0"/>
              </a:spcAft>
            </a:pPr>
            <a:r>
              <a:rPr lang="en-GB" sz="1600" b="1" dirty="0">
                <a:solidFill>
                  <a:srgbClr val="B20027"/>
                </a:solidFill>
                <a:ea typeface="Century Gothic" pitchFamily="-72" charset="0"/>
              </a:rPr>
              <a:t>Security consultant at NCC </a:t>
            </a:r>
            <a:r>
              <a:rPr lang="en-GB" sz="1600" b="1" dirty="0" smtClean="0">
                <a:solidFill>
                  <a:srgbClr val="B20027"/>
                </a:solidFill>
                <a:ea typeface="Century Gothic" pitchFamily="-72" charset="0"/>
              </a:rPr>
              <a:t>Group</a:t>
            </a:r>
            <a:endParaRPr lang="en-GB" sz="1600" b="1" dirty="0">
              <a:solidFill>
                <a:srgbClr val="B20027"/>
              </a:solidFill>
              <a:ea typeface="Century Gothic" pitchFamily="-72" charset="0"/>
            </a:endParaRPr>
          </a:p>
          <a:p>
            <a:pPr fontAlgn="base">
              <a:spcBef>
                <a:spcPct val="0"/>
              </a:spcBef>
              <a:spcAft>
                <a:spcPct val="0"/>
              </a:spcAft>
            </a:pPr>
            <a:endParaRPr lang="en-GB" sz="1600" b="1" dirty="0" smtClean="0">
              <a:solidFill>
                <a:srgbClr val="B20027"/>
              </a:solidFill>
              <a:ea typeface="Century Gothic" pitchFamily="-72"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Coming from software development and architecture</a:t>
            </a:r>
          </a:p>
          <a:p>
            <a:pPr marL="628650" lvl="1" indent="-171450" algn="just">
              <a:spcBef>
                <a:spcPts val="600"/>
              </a:spcBef>
              <a:buFont typeface="Arial"/>
              <a:buChar char="•"/>
            </a:pPr>
            <a:r>
              <a:rPr lang="en-GB" sz="1600" dirty="0" smtClean="0">
                <a:solidFill>
                  <a:schemeClr val="tx2"/>
                </a:solidFill>
                <a:ea typeface="Calibri" pitchFamily="84" charset="0"/>
                <a:cs typeface="Calibri" pitchFamily="84" charset="0"/>
              </a:rPr>
              <a:t>20 years as software engineer, architect, technical lead</a:t>
            </a: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Variety of consulting and testing work</a:t>
            </a:r>
            <a:endParaRPr lang="en-GB" sz="1600" dirty="0">
              <a:solidFill>
                <a:schemeClr val="tx2"/>
              </a:solidFill>
              <a:ea typeface="Calibri" pitchFamily="84" charset="0"/>
              <a:cs typeface="Calibri" pitchFamily="84" charset="0"/>
            </a:endParaRPr>
          </a:p>
          <a:p>
            <a:pPr marL="628650" lvl="1" indent="-171450" algn="just">
              <a:spcBef>
                <a:spcPts val="600"/>
              </a:spcBef>
              <a:buFont typeface="Arial"/>
              <a:buChar char="•"/>
            </a:pPr>
            <a:r>
              <a:rPr lang="en-GB" sz="1600" dirty="0" smtClean="0">
                <a:solidFill>
                  <a:schemeClr val="tx2"/>
                </a:solidFill>
                <a:ea typeface="Calibri" pitchFamily="84" charset="0"/>
                <a:cs typeface="Calibri" pitchFamily="84" charset="0"/>
              </a:rPr>
              <a:t>From large financial organisations to start-ups</a:t>
            </a: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Favourite engagement type – threat modelling</a:t>
            </a:r>
            <a:endParaRPr lang="en-GB" sz="1600" dirty="0">
              <a:solidFill>
                <a:schemeClr val="tx2"/>
              </a:solidFill>
              <a:ea typeface="Calibri" pitchFamily="84" charset="0"/>
              <a:cs typeface="Calibri" pitchFamily="84" charset="0"/>
            </a:endParaRPr>
          </a:p>
        </p:txBody>
      </p:sp>
    </p:spTree>
    <p:extLst>
      <p:ext uri="{BB962C8B-B14F-4D97-AF65-F5344CB8AC3E}">
        <p14:creationId xmlns:p14="http://schemas.microsoft.com/office/powerpoint/2010/main" val="3647146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20</a:t>
            </a:fld>
            <a:endParaRPr lang="en-US" b="1" dirty="0">
              <a:solidFill>
                <a:schemeClr val="tx1"/>
              </a:solidFill>
            </a:endParaRPr>
          </a:p>
        </p:txBody>
      </p:sp>
      <p:sp>
        <p:nvSpPr>
          <p:cNvPr id="6" name="Rectangle 5"/>
          <p:cNvSpPr/>
          <p:nvPr/>
        </p:nvSpPr>
        <p:spPr>
          <a:xfrm>
            <a:off x="1301834" y="1067372"/>
            <a:ext cx="8823241"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Caveats</a:t>
            </a:r>
            <a:endParaRPr lang="en-US" sz="3200" dirty="0">
              <a:solidFill>
                <a:srgbClr val="BE0B21"/>
              </a:solidFill>
              <a:latin typeface="Arial" pitchFamily="34" charset="0"/>
              <a:cs typeface="Arial" pitchFamily="34" charset="0"/>
            </a:endParaRPr>
          </a:p>
        </p:txBody>
      </p:sp>
      <p:sp>
        <p:nvSpPr>
          <p:cNvPr id="17" name="Rectangle 16"/>
          <p:cNvSpPr/>
          <p:nvPr/>
        </p:nvSpPr>
        <p:spPr>
          <a:xfrm>
            <a:off x="1336570" y="2112520"/>
            <a:ext cx="7196768" cy="2693045"/>
          </a:xfrm>
          <a:prstGeom prst="rect">
            <a:avLst/>
          </a:prstGeom>
        </p:spPr>
        <p:txBody>
          <a:bodyPr wrap="square">
            <a:spAutoFit/>
          </a:bodyPr>
          <a:lstStyle/>
          <a:p>
            <a:pPr algn="just">
              <a:spcBef>
                <a:spcPts val="600"/>
              </a:spcBef>
            </a:pPr>
            <a:r>
              <a:rPr lang="en-US" sz="1600" b="1" dirty="0" smtClean="0">
                <a:solidFill>
                  <a:srgbClr val="C41228"/>
                </a:solidFill>
              </a:rPr>
              <a:t>Not our problem</a:t>
            </a:r>
            <a:endParaRPr lang="en-GB" sz="1600" dirty="0" smtClean="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If the team’s task is not just to implement with a chosen provider, but to evaluate several providers.</a:t>
            </a:r>
          </a:p>
          <a:p>
            <a:pPr marL="171450" indent="-171450" algn="just">
              <a:spcBef>
                <a:spcPts val="600"/>
              </a:spcBef>
              <a:buFont typeface="Arial"/>
              <a:buChar char="•"/>
            </a:pP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endParaRPr lang="en-GB" sz="1600" dirty="0" smtClean="0">
              <a:solidFill>
                <a:schemeClr val="tx2"/>
              </a:solidFill>
              <a:ea typeface="Calibri" pitchFamily="84" charset="0"/>
              <a:cs typeface="Calibri" pitchFamily="84" charset="0"/>
            </a:endParaRPr>
          </a:p>
          <a:p>
            <a:pPr algn="just">
              <a:spcBef>
                <a:spcPts val="600"/>
              </a:spcBef>
            </a:pPr>
            <a:r>
              <a:rPr lang="en-GB" sz="1600" b="1" dirty="0" smtClean="0">
                <a:solidFill>
                  <a:srgbClr val="C41228"/>
                </a:solidFill>
              </a:rPr>
              <a:t>We are not making it worse</a:t>
            </a:r>
          </a:p>
          <a:p>
            <a:pPr marL="285750" indent="-285750" algn="just">
              <a:spcBef>
                <a:spcPts val="600"/>
              </a:spcBef>
              <a:buFont typeface="Arial" panose="020B0604020202020204" pitchFamily="34" charset="0"/>
              <a:buChar char="•"/>
            </a:pPr>
            <a:r>
              <a:rPr lang="en-GB" sz="1600" dirty="0">
                <a:solidFill>
                  <a:schemeClr val="tx2"/>
                </a:solidFill>
                <a:ea typeface="Calibri" pitchFamily="84" charset="0"/>
                <a:cs typeface="Calibri" pitchFamily="84" charset="0"/>
              </a:rPr>
              <a:t>If </a:t>
            </a:r>
            <a:r>
              <a:rPr lang="en-GB" sz="1600" dirty="0" smtClean="0">
                <a:solidFill>
                  <a:schemeClr val="tx2"/>
                </a:solidFill>
                <a:ea typeface="Calibri" pitchFamily="84" charset="0"/>
                <a:cs typeface="Calibri" pitchFamily="84" charset="0"/>
              </a:rPr>
              <a:t>you come across something so catastrophic in the “Legacy blob”, that it’s an immediately obvious critical flaw.</a:t>
            </a:r>
            <a:endParaRPr lang="en-GB" sz="1600" dirty="0">
              <a:solidFill>
                <a:schemeClr val="tx2"/>
              </a:solidFill>
              <a:ea typeface="Calibri" pitchFamily="84" charset="0"/>
              <a:cs typeface="Calibri" pitchFamily="84" charset="0"/>
            </a:endParaRP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967970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21</a:t>
            </a:fld>
            <a:endParaRPr lang="en-US" b="1" dirty="0">
              <a:solidFill>
                <a:schemeClr val="tx1"/>
              </a:solidFill>
            </a:endParaRPr>
          </a:p>
        </p:txBody>
      </p:sp>
      <p:sp>
        <p:nvSpPr>
          <p:cNvPr id="6" name="Rectangle 5"/>
          <p:cNvSpPr/>
          <p:nvPr/>
        </p:nvSpPr>
        <p:spPr>
          <a:xfrm>
            <a:off x="1301835" y="1067372"/>
            <a:ext cx="8651790"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What if implementation deviates from design?</a:t>
            </a:r>
            <a:endParaRPr lang="en-US" sz="3200" dirty="0">
              <a:solidFill>
                <a:srgbClr val="BE0B21"/>
              </a:solidFill>
              <a:latin typeface="Arial" pitchFamily="34" charset="0"/>
              <a:cs typeface="Arial" pitchFamily="34" charset="0"/>
            </a:endParaRPr>
          </a:p>
        </p:txBody>
      </p:sp>
      <p:sp>
        <p:nvSpPr>
          <p:cNvPr id="17" name="Rectangle 16"/>
          <p:cNvSpPr/>
          <p:nvPr/>
        </p:nvSpPr>
        <p:spPr>
          <a:xfrm>
            <a:off x="1336570" y="2112520"/>
            <a:ext cx="7196768" cy="2123658"/>
          </a:xfrm>
          <a:prstGeom prst="rect">
            <a:avLst/>
          </a:prstGeom>
        </p:spPr>
        <p:txBody>
          <a:bodyPr wrap="square">
            <a:spAutoFit/>
          </a:bodyPr>
          <a:lstStyle/>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Aggregator is implemented as two processes: one to read and aggregate the data, the other for actual upload</a:t>
            </a:r>
          </a:p>
          <a:p>
            <a:pPr marL="171450" indent="-171450" algn="just">
              <a:spcBef>
                <a:spcPts val="600"/>
              </a:spcBef>
              <a:buFont typeface="Arial"/>
              <a:buChar char="•"/>
            </a:pP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endParaRPr lang="en-GB" sz="1600" dirty="0" smtClean="0">
              <a:solidFill>
                <a:schemeClr val="tx2"/>
              </a:solidFill>
              <a:ea typeface="Calibri" pitchFamily="84" charset="0"/>
              <a:cs typeface="Calibri" pitchFamily="84" charset="0"/>
            </a:endParaRPr>
          </a:p>
          <a:p>
            <a:pPr marL="171450" indent="-171450" algn="just">
              <a:spcBef>
                <a:spcPts val="600"/>
              </a:spcBef>
              <a:buFont typeface="Arial"/>
              <a:buChar char="•"/>
            </a:pP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Time pressure and we MUST have analytics in the release. Let’s create a user for this 3</a:t>
            </a:r>
            <a:r>
              <a:rPr lang="en-GB" sz="1600" baseline="30000" dirty="0" smtClean="0">
                <a:solidFill>
                  <a:schemeClr val="tx2"/>
                </a:solidFill>
                <a:ea typeface="Calibri" pitchFamily="84" charset="0"/>
                <a:cs typeface="Calibri" pitchFamily="84" charset="0"/>
              </a:rPr>
              <a:t>rd</a:t>
            </a:r>
            <a:r>
              <a:rPr lang="en-GB" sz="1600" dirty="0" smtClean="0">
                <a:solidFill>
                  <a:schemeClr val="tx2"/>
                </a:solidFill>
                <a:ea typeface="Calibri" pitchFamily="84" charset="0"/>
                <a:cs typeface="Calibri" pitchFamily="84" charset="0"/>
              </a:rPr>
              <a:t> party so they pull data directly from our DB.</a:t>
            </a:r>
            <a:endParaRPr lang="en-GB" sz="1600" dirty="0">
              <a:solidFill>
                <a:schemeClr val="tx2"/>
              </a:solidFill>
              <a:ea typeface="Calibri" pitchFamily="84" charset="0"/>
              <a:cs typeface="Calibri" pitchFamily="84" charset="0"/>
            </a:endParaRPr>
          </a:p>
        </p:txBody>
      </p:sp>
    </p:spTree>
    <p:extLst>
      <p:ext uri="{BB962C8B-B14F-4D97-AF65-F5344CB8AC3E}">
        <p14:creationId xmlns:p14="http://schemas.microsoft.com/office/powerpoint/2010/main" val="192461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17">
                                            <p:txEl>
                                              <p:pRg st="0" end="0"/>
                                            </p:txEl>
                                          </p:spTgt>
                                        </p:tgtEl>
                                        <p:attrNameLst>
                                          <p:attrName>style.color</p:attrName>
                                        </p:attrNameLst>
                                      </p:cBhvr>
                                      <p:by>
                                        <p:hsl h="0" s="-12549" l="-25098"/>
                                      </p:by>
                                    </p:animClr>
                                    <p:animClr clrSpc="hsl" dir="cw">
                                      <p:cBhvr>
                                        <p:cTn id="7" dur="500" fill="hold"/>
                                        <p:tgtEl>
                                          <p:spTgt spid="17">
                                            <p:txEl>
                                              <p:pRg st="0" end="0"/>
                                            </p:txEl>
                                          </p:spTgt>
                                        </p:tgtEl>
                                        <p:attrNameLst>
                                          <p:attrName>fillcolor</p:attrName>
                                        </p:attrNameLst>
                                      </p:cBhvr>
                                      <p:by>
                                        <p:hsl h="0" s="-12549" l="-25098"/>
                                      </p:by>
                                    </p:animClr>
                                    <p:animClr clrSpc="hsl" dir="cw">
                                      <p:cBhvr>
                                        <p:cTn id="8" dur="500" fill="hold"/>
                                        <p:tgtEl>
                                          <p:spTgt spid="17">
                                            <p:txEl>
                                              <p:pRg st="0" end="0"/>
                                            </p:txEl>
                                          </p:spTgt>
                                        </p:tgtEl>
                                        <p:attrNameLst>
                                          <p:attrName>stroke.color</p:attrName>
                                        </p:attrNameLst>
                                      </p:cBhvr>
                                      <p:by>
                                        <p:hsl h="0" s="-12549" l="-25098"/>
                                      </p:by>
                                    </p:animClr>
                                    <p:set>
                                      <p:cBhvr>
                                        <p:cTn id="9" dur="500" fill="hold"/>
                                        <p:tgtEl>
                                          <p:spTgt spid="1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nodeType="clickEffect">
                                  <p:stCondLst>
                                    <p:cond delay="0"/>
                                  </p:stCondLst>
                                  <p:childTnLst>
                                    <p:animClr clrSpc="hsl" dir="cw">
                                      <p:cBhvr override="childStyle">
                                        <p:cTn id="13" dur="500" fill="hold"/>
                                        <p:tgtEl>
                                          <p:spTgt spid="17">
                                            <p:txEl>
                                              <p:pRg st="4" end="4"/>
                                            </p:txEl>
                                          </p:spTgt>
                                        </p:tgtEl>
                                        <p:attrNameLst>
                                          <p:attrName>style.color</p:attrName>
                                        </p:attrNameLst>
                                      </p:cBhvr>
                                      <p:by>
                                        <p:hsl h="0" s="12549" l="25098"/>
                                      </p:by>
                                    </p:animClr>
                                    <p:animClr clrSpc="hsl" dir="cw">
                                      <p:cBhvr>
                                        <p:cTn id="14" dur="500" fill="hold"/>
                                        <p:tgtEl>
                                          <p:spTgt spid="17">
                                            <p:txEl>
                                              <p:pRg st="4" end="4"/>
                                            </p:txEl>
                                          </p:spTgt>
                                        </p:tgtEl>
                                        <p:attrNameLst>
                                          <p:attrName>fillcolor</p:attrName>
                                        </p:attrNameLst>
                                      </p:cBhvr>
                                      <p:by>
                                        <p:hsl h="0" s="12549" l="25098"/>
                                      </p:by>
                                    </p:animClr>
                                    <p:animClr clrSpc="hsl" dir="cw">
                                      <p:cBhvr>
                                        <p:cTn id="15" dur="500" fill="hold"/>
                                        <p:tgtEl>
                                          <p:spTgt spid="17">
                                            <p:txEl>
                                              <p:pRg st="4" end="4"/>
                                            </p:txEl>
                                          </p:spTgt>
                                        </p:tgtEl>
                                        <p:attrNameLst>
                                          <p:attrName>stroke.color</p:attrName>
                                        </p:attrNameLst>
                                      </p:cBhvr>
                                      <p:by>
                                        <p:hsl h="0" s="12549" l="25098"/>
                                      </p:by>
                                    </p:animClr>
                                    <p:set>
                                      <p:cBhvr>
                                        <p:cTn id="16" dur="500" fill="hold"/>
                                        <p:tgtEl>
                                          <p:spTgt spid="1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22</a:t>
            </a:fld>
            <a:endParaRPr lang="en-US" b="1" dirty="0">
              <a:solidFill>
                <a:schemeClr val="tx1"/>
              </a:solidFill>
            </a:endParaRPr>
          </a:p>
        </p:txBody>
      </p:sp>
      <p:sp>
        <p:nvSpPr>
          <p:cNvPr id="6" name="Rectangle 5"/>
          <p:cNvSpPr/>
          <p:nvPr/>
        </p:nvSpPr>
        <p:spPr>
          <a:xfrm>
            <a:off x="1264890" y="1067372"/>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Looks familiar?</a:t>
            </a:r>
            <a:endParaRPr lang="en-US" sz="3200" dirty="0">
              <a:solidFill>
                <a:srgbClr val="BE0B21"/>
              </a:solidFill>
              <a:latin typeface="Arial" pitchFamily="34" charset="0"/>
              <a:cs typeface="Arial" pitchFamily="34"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781" y="1815455"/>
            <a:ext cx="6182588" cy="4490095"/>
          </a:xfrm>
          <a:prstGeom prst="rect">
            <a:avLst/>
          </a:prstGeom>
        </p:spPr>
      </p:pic>
    </p:spTree>
    <p:extLst>
      <p:ext uri="{BB962C8B-B14F-4D97-AF65-F5344CB8AC3E}">
        <p14:creationId xmlns:p14="http://schemas.microsoft.com/office/powerpoint/2010/main" val="1260821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23</a:t>
            </a:fld>
            <a:endParaRPr lang="en-US" b="1" dirty="0">
              <a:solidFill>
                <a:schemeClr val="tx1"/>
              </a:solidFill>
            </a:endParaRPr>
          </a:p>
        </p:txBody>
      </p:sp>
      <p:sp>
        <p:nvSpPr>
          <p:cNvPr id="6" name="Rectangle 5"/>
          <p:cNvSpPr/>
          <p:nvPr/>
        </p:nvSpPr>
        <p:spPr>
          <a:xfrm>
            <a:off x="1301835" y="1067372"/>
            <a:ext cx="8061240"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This thinking does not work in security!</a:t>
            </a:r>
            <a:endParaRPr lang="en-US" sz="3200" dirty="0">
              <a:solidFill>
                <a:srgbClr val="BE0B21"/>
              </a:solidFill>
              <a:latin typeface="Arial" pitchFamily="34" charset="0"/>
              <a:cs typeface="Arial" pitchFamily="34" charset="0"/>
            </a:endParaRPr>
          </a:p>
        </p:txBody>
      </p:sp>
      <p:sp>
        <p:nvSpPr>
          <p:cNvPr id="17" name="Rectangle 16"/>
          <p:cNvSpPr/>
          <p:nvPr/>
        </p:nvSpPr>
        <p:spPr>
          <a:xfrm>
            <a:off x="1336570" y="2112520"/>
            <a:ext cx="7196768" cy="2600712"/>
          </a:xfrm>
          <a:prstGeom prst="rect">
            <a:avLst/>
          </a:prstGeom>
        </p:spPr>
        <p:txBody>
          <a:bodyPr wrap="square">
            <a:spAutoFit/>
          </a:bodyPr>
          <a:lstStyle/>
          <a:p>
            <a:pPr algn="just">
              <a:spcBef>
                <a:spcPts val="600"/>
              </a:spcBef>
            </a:pPr>
            <a:r>
              <a:rPr lang="en-GB" sz="1600" b="1" dirty="0" smtClean="0">
                <a:solidFill>
                  <a:srgbClr val="B20027"/>
                </a:solidFill>
                <a:ea typeface="Century Gothic" pitchFamily="-72" charset="0"/>
              </a:rPr>
              <a:t>Examples:</a:t>
            </a:r>
            <a:endParaRPr lang="en-GB" sz="1600" b="1" dirty="0">
              <a:solidFill>
                <a:srgbClr val="B20027"/>
              </a:solidFill>
              <a:ea typeface="Century Gothic" pitchFamily="-72" charset="0"/>
            </a:endParaRPr>
          </a:p>
          <a:p>
            <a:pPr algn="just">
              <a:spcBef>
                <a:spcPts val="600"/>
              </a:spcBef>
            </a:pP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NTVDM bug – found in 2010, introduced in 1993</a:t>
            </a: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Shellshock – found in 2014, introduced in 1989</a:t>
            </a: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err="1" smtClean="0">
                <a:solidFill>
                  <a:schemeClr val="tx2"/>
                </a:solidFill>
                <a:ea typeface="Calibri" pitchFamily="84" charset="0"/>
                <a:cs typeface="Calibri" pitchFamily="84" charset="0"/>
              </a:rPr>
              <a:t>Heartbleed</a:t>
            </a:r>
            <a:r>
              <a:rPr lang="en-GB" sz="1600" dirty="0" smtClean="0">
                <a:solidFill>
                  <a:schemeClr val="tx2"/>
                </a:solidFill>
                <a:ea typeface="Calibri" pitchFamily="84" charset="0"/>
                <a:cs typeface="Calibri" pitchFamily="84" charset="0"/>
              </a:rPr>
              <a:t> – found in 2014, introduced in 2011</a:t>
            </a: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POODLE – found in 2014, existed since 1996</a:t>
            </a: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JASBUG – found in 2015, introduced in 2000</a:t>
            </a: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DROWN, </a:t>
            </a:r>
            <a:r>
              <a:rPr lang="en-GB" sz="1600" dirty="0" err="1" smtClean="0">
                <a:solidFill>
                  <a:schemeClr val="tx2"/>
                </a:solidFill>
                <a:ea typeface="Calibri" pitchFamily="84" charset="0"/>
                <a:cs typeface="Calibri" pitchFamily="84" charset="0"/>
              </a:rPr>
              <a:t>Badlock</a:t>
            </a:r>
            <a:r>
              <a:rPr lang="en-GB" sz="1600" dirty="0" smtClean="0">
                <a:solidFill>
                  <a:schemeClr val="tx2"/>
                </a:solidFill>
                <a:ea typeface="Calibri" pitchFamily="84" charset="0"/>
                <a:cs typeface="Calibri" pitchFamily="84" charset="0"/>
              </a:rPr>
              <a:t>, </a:t>
            </a:r>
            <a:r>
              <a:rPr lang="en-GB" sz="1600" dirty="0" err="1" smtClean="0">
                <a:solidFill>
                  <a:schemeClr val="tx2"/>
                </a:solidFill>
                <a:ea typeface="Calibri" pitchFamily="84" charset="0"/>
                <a:cs typeface="Calibri" pitchFamily="84" charset="0"/>
              </a:rPr>
              <a:t>gotofail</a:t>
            </a:r>
            <a:r>
              <a:rPr lang="en-GB" sz="1600" dirty="0" smtClean="0">
                <a:solidFill>
                  <a:schemeClr val="tx2"/>
                </a:solidFill>
                <a:ea typeface="Calibri" pitchFamily="84" charset="0"/>
                <a:cs typeface="Calibri" pitchFamily="84" charset="0"/>
              </a:rPr>
              <a:t>, etc.</a:t>
            </a:r>
            <a:endParaRPr lang="en-GB" sz="1600" dirty="0">
              <a:solidFill>
                <a:schemeClr val="tx2"/>
              </a:solidFill>
              <a:ea typeface="Calibri" pitchFamily="84" charset="0"/>
              <a:cs typeface="Calibri" pitchFamily="84" charset="0"/>
            </a:endParaRPr>
          </a:p>
        </p:txBody>
      </p:sp>
    </p:spTree>
    <p:extLst>
      <p:ext uri="{BB962C8B-B14F-4D97-AF65-F5344CB8AC3E}">
        <p14:creationId xmlns:p14="http://schemas.microsoft.com/office/powerpoint/2010/main" val="37387945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24</a:t>
            </a:fld>
            <a:endParaRPr lang="en-US" b="1" dirty="0">
              <a:solidFill>
                <a:schemeClr val="tx1"/>
              </a:solidFill>
            </a:endParaRPr>
          </a:p>
        </p:txBody>
      </p:sp>
      <p:sp>
        <p:nvSpPr>
          <p:cNvPr id="6" name="Rectangle 5"/>
          <p:cNvSpPr/>
          <p:nvPr/>
        </p:nvSpPr>
        <p:spPr>
          <a:xfrm>
            <a:off x="1301834" y="1067372"/>
            <a:ext cx="8642265"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Eventually we need to see the whole picture</a:t>
            </a:r>
            <a:endParaRPr lang="en-US" sz="3200" dirty="0">
              <a:solidFill>
                <a:srgbClr val="BE0B21"/>
              </a:solidFill>
              <a:latin typeface="Arial" pitchFamily="34" charset="0"/>
              <a:cs typeface="Arial" pitchFamily="34" charset="0"/>
            </a:endParaRPr>
          </a:p>
        </p:txBody>
      </p:sp>
      <p:sp>
        <p:nvSpPr>
          <p:cNvPr id="17" name="Rectangle 16"/>
          <p:cNvSpPr/>
          <p:nvPr/>
        </p:nvSpPr>
        <p:spPr>
          <a:xfrm>
            <a:off x="1336570" y="2112520"/>
            <a:ext cx="7196768" cy="1308050"/>
          </a:xfrm>
          <a:prstGeom prst="rect">
            <a:avLst/>
          </a:prstGeom>
        </p:spPr>
        <p:txBody>
          <a:bodyPr wrap="square">
            <a:spAutoFit/>
          </a:bodyPr>
          <a:lstStyle/>
          <a:p>
            <a:pPr algn="just">
              <a:spcBef>
                <a:spcPts val="600"/>
              </a:spcBef>
            </a:pPr>
            <a:r>
              <a:rPr lang="en-GB" sz="1600" b="1" dirty="0" smtClean="0">
                <a:solidFill>
                  <a:srgbClr val="B20027"/>
                </a:solidFill>
                <a:ea typeface="Century Gothic" pitchFamily="-72" charset="0"/>
              </a:rPr>
              <a:t>Reasons:</a:t>
            </a:r>
            <a:endParaRPr lang="en-GB" sz="1600" b="1" dirty="0">
              <a:solidFill>
                <a:srgbClr val="B20027"/>
              </a:solidFill>
              <a:ea typeface="Century Gothic" pitchFamily="-72" charset="0"/>
            </a:endParaRPr>
          </a:p>
          <a:p>
            <a:pPr algn="just">
              <a:spcBef>
                <a:spcPts val="600"/>
              </a:spcBef>
            </a:pP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What we don’t know can harm us</a:t>
            </a: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The system is greater than the sum of its parts</a:t>
            </a:r>
            <a:endParaRPr lang="en-GB" sz="1600" dirty="0">
              <a:solidFill>
                <a:schemeClr val="tx2"/>
              </a:solidFill>
              <a:ea typeface="Calibri" pitchFamily="84" charset="0"/>
              <a:cs typeface="Calibri" pitchFamily="84" charset="0"/>
            </a:endParaRPr>
          </a:p>
        </p:txBody>
      </p:sp>
    </p:spTree>
    <p:extLst>
      <p:ext uri="{BB962C8B-B14F-4D97-AF65-F5344CB8AC3E}">
        <p14:creationId xmlns:p14="http://schemas.microsoft.com/office/powerpoint/2010/main" val="3333654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25</a:t>
            </a:fld>
            <a:endParaRPr lang="en-US" b="1" dirty="0">
              <a:solidFill>
                <a:schemeClr val="tx1"/>
              </a:solidFill>
            </a:endParaRPr>
          </a:p>
        </p:txBody>
      </p:sp>
      <p:sp>
        <p:nvSpPr>
          <p:cNvPr id="6" name="Rectangle 5"/>
          <p:cNvSpPr/>
          <p:nvPr/>
        </p:nvSpPr>
        <p:spPr>
          <a:xfrm>
            <a:off x="1301834" y="1067372"/>
            <a:ext cx="8642265"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Why eventually is better than upfront</a:t>
            </a:r>
            <a:endParaRPr lang="en-US" sz="3200" dirty="0">
              <a:solidFill>
                <a:srgbClr val="BE0B21"/>
              </a:solidFill>
              <a:latin typeface="Arial" pitchFamily="34" charset="0"/>
              <a:cs typeface="Arial" pitchFamily="34" charset="0"/>
            </a:endParaRPr>
          </a:p>
        </p:txBody>
      </p:sp>
      <p:sp>
        <p:nvSpPr>
          <p:cNvPr id="17" name="Rectangle 16"/>
          <p:cNvSpPr/>
          <p:nvPr/>
        </p:nvSpPr>
        <p:spPr>
          <a:xfrm>
            <a:off x="1336570" y="2112520"/>
            <a:ext cx="7196768" cy="1308050"/>
          </a:xfrm>
          <a:prstGeom prst="rect">
            <a:avLst/>
          </a:prstGeom>
        </p:spPr>
        <p:txBody>
          <a:bodyPr wrap="square">
            <a:spAutoFit/>
          </a:bodyPr>
          <a:lstStyle/>
          <a:p>
            <a:pPr algn="just">
              <a:spcBef>
                <a:spcPts val="600"/>
              </a:spcBef>
            </a:pP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People have developed the necessary skills</a:t>
            </a: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Many subsystems will be already analysed</a:t>
            </a: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Easier to achieve management buy-in </a:t>
            </a:r>
            <a:endParaRPr lang="en-GB" sz="1600" dirty="0">
              <a:solidFill>
                <a:schemeClr val="tx2"/>
              </a:solidFill>
              <a:ea typeface="Calibri" pitchFamily="84" charset="0"/>
              <a:cs typeface="Calibri" pitchFamily="84" charset="0"/>
            </a:endParaRPr>
          </a:p>
        </p:txBody>
      </p:sp>
    </p:spTree>
    <p:extLst>
      <p:ext uri="{BB962C8B-B14F-4D97-AF65-F5344CB8AC3E}">
        <p14:creationId xmlns:p14="http://schemas.microsoft.com/office/powerpoint/2010/main" val="1980391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26</a:t>
            </a:fld>
            <a:endParaRPr lang="en-US" b="1" dirty="0">
              <a:solidFill>
                <a:schemeClr val="tx1"/>
              </a:solidFill>
            </a:endParaRPr>
          </a:p>
        </p:txBody>
      </p:sp>
      <p:sp>
        <p:nvSpPr>
          <p:cNvPr id="6" name="Rectangle 5"/>
          <p:cNvSpPr/>
          <p:nvPr/>
        </p:nvSpPr>
        <p:spPr>
          <a:xfrm>
            <a:off x="1301834" y="1067372"/>
            <a:ext cx="8642265"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Conclusion</a:t>
            </a:r>
            <a:endParaRPr lang="en-US" sz="3200" dirty="0">
              <a:solidFill>
                <a:srgbClr val="BE0B21"/>
              </a:solidFill>
              <a:latin typeface="Arial" pitchFamily="34" charset="0"/>
              <a:cs typeface="Arial" pitchFamily="34" charset="0"/>
            </a:endParaRPr>
          </a:p>
        </p:txBody>
      </p:sp>
      <p:sp>
        <p:nvSpPr>
          <p:cNvPr id="17" name="Rectangle 16"/>
          <p:cNvSpPr/>
          <p:nvPr/>
        </p:nvSpPr>
        <p:spPr>
          <a:xfrm>
            <a:off x="1336570" y="2112520"/>
            <a:ext cx="7196768" cy="3585597"/>
          </a:xfrm>
          <a:prstGeom prst="rect">
            <a:avLst/>
          </a:prstGeom>
        </p:spPr>
        <p:txBody>
          <a:bodyPr wrap="square">
            <a:spAutoFit/>
          </a:bodyPr>
          <a:lstStyle/>
          <a:p>
            <a:pPr algn="just">
              <a:spcBef>
                <a:spcPts val="600"/>
              </a:spcBef>
            </a:pP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Incremental threat modelling can fit any time-box, without disturbing the regular development cadence.</a:t>
            </a:r>
          </a:p>
          <a:p>
            <a:pPr marL="171450" indent="-171450" algn="just">
              <a:spcBef>
                <a:spcPts val="600"/>
              </a:spcBef>
              <a:buFont typeface="Arial"/>
              <a:buChar char="•"/>
            </a:pPr>
            <a:endParaRPr lang="en-GB" sz="1600" dirty="0" smtClean="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You can build a model of the whole system in parallel, starting from day 1, or waiting for several cycles, whatever suits your situation.</a:t>
            </a:r>
          </a:p>
          <a:p>
            <a:pPr marL="171450" indent="-171450" algn="just">
              <a:spcBef>
                <a:spcPts val="600"/>
              </a:spcBef>
              <a:buFont typeface="Arial"/>
              <a:buChar char="•"/>
            </a:pP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As a shortcut, you can bring external resources to help with the initial model.</a:t>
            </a:r>
          </a:p>
          <a:p>
            <a:pPr marL="171450" indent="-171450" algn="just">
              <a:spcBef>
                <a:spcPts val="600"/>
              </a:spcBef>
              <a:buFont typeface="Arial"/>
              <a:buChar char="•"/>
            </a:pP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But for the best results in agile environment you have to involve the whole team.</a:t>
            </a:r>
            <a:endParaRPr lang="en-GB" sz="1600" dirty="0">
              <a:solidFill>
                <a:schemeClr val="tx2"/>
              </a:solidFill>
              <a:ea typeface="Calibri" pitchFamily="84" charset="0"/>
              <a:cs typeface="Calibri" pitchFamily="84" charset="0"/>
            </a:endParaRPr>
          </a:p>
        </p:txBody>
      </p:sp>
    </p:spTree>
    <p:extLst>
      <p:ext uri="{BB962C8B-B14F-4D97-AF65-F5344CB8AC3E}">
        <p14:creationId xmlns:p14="http://schemas.microsoft.com/office/powerpoint/2010/main" val="1130539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534400" y="6356353"/>
            <a:ext cx="2133600" cy="365125"/>
          </a:xfrm>
        </p:spPr>
        <p:txBody>
          <a:bodyPr/>
          <a:lstStyle/>
          <a:p>
            <a:fld id="{07790597-167E-8644-931C-2FE90CCB842A}" type="slidenum">
              <a:rPr lang="en-US" smtClean="0"/>
              <a:t>27</a:t>
            </a:fld>
            <a:endParaRPr lang="en-US"/>
          </a:p>
        </p:txBody>
      </p:sp>
      <p:sp>
        <p:nvSpPr>
          <p:cNvPr id="13" name="Rectangle 12"/>
          <p:cNvSpPr/>
          <p:nvPr/>
        </p:nvSpPr>
        <p:spPr>
          <a:xfrm>
            <a:off x="1134392" y="1076630"/>
            <a:ext cx="7700159" cy="584775"/>
          </a:xfrm>
          <a:prstGeom prst="rect">
            <a:avLst/>
          </a:prstGeom>
        </p:spPr>
        <p:txBody>
          <a:bodyPr wrap="square">
            <a:spAutoFit/>
          </a:bodyPr>
          <a:lstStyle/>
          <a:p>
            <a:r>
              <a:rPr lang="en-US" sz="3200" dirty="0">
                <a:solidFill>
                  <a:srgbClr val="BE0B21"/>
                </a:solidFill>
                <a:latin typeface="Arial" pitchFamily="34" charset="0"/>
                <a:cs typeface="Arial" pitchFamily="34" charset="0"/>
              </a:rPr>
              <a:t>Points of contact</a:t>
            </a:r>
          </a:p>
        </p:txBody>
      </p:sp>
      <p:sp>
        <p:nvSpPr>
          <p:cNvPr id="7" name="Content Placeholder 4"/>
          <p:cNvSpPr txBox="1">
            <a:spLocks/>
          </p:cNvSpPr>
          <p:nvPr/>
        </p:nvSpPr>
        <p:spPr>
          <a:xfrm>
            <a:off x="1184709" y="2055546"/>
            <a:ext cx="2819400" cy="1689100"/>
          </a:xfrm>
          <a:prstGeom prst="rect">
            <a:avLst/>
          </a:prstGeom>
        </p:spPr>
        <p:txBody>
          <a:bodyPr>
            <a:noAutofit/>
          </a:bodyPr>
          <a:lstStyle>
            <a:lvl1pPr marL="0" indent="0" algn="l" defTabSz="457200" rtl="0" eaLnBrk="1" latinLnBrk="0" hangingPunct="1">
              <a:spcBef>
                <a:spcPts val="0"/>
              </a:spcBef>
              <a:spcAft>
                <a:spcPts val="600"/>
              </a:spcAft>
              <a:buFontTx/>
              <a:buNone/>
              <a:defRPr sz="4000" kern="1200">
                <a:solidFill>
                  <a:schemeClr val="tx1"/>
                </a:solidFill>
                <a:latin typeface="Arial"/>
                <a:ea typeface="+mn-ea"/>
                <a:cs typeface="Arial"/>
              </a:defRPr>
            </a:lvl1pPr>
            <a:lvl2pPr marL="457200" indent="0" algn="l" defTabSz="457200" rtl="0" eaLnBrk="1" latinLnBrk="0" hangingPunct="1">
              <a:spcBef>
                <a:spcPts val="0"/>
              </a:spcBef>
              <a:spcAft>
                <a:spcPts val="600"/>
              </a:spcAft>
              <a:buFontTx/>
              <a:buNone/>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371600" indent="0" algn="l" defTabSz="457200" rtl="0" eaLnBrk="1" latinLnBrk="0" hangingPunct="1">
              <a:spcBef>
                <a:spcPts val="0"/>
              </a:spcBef>
              <a:spcAft>
                <a:spcPts val="600"/>
              </a:spcAft>
              <a:buFontTx/>
              <a:buNone/>
              <a:defRPr sz="2000" kern="1200">
                <a:solidFill>
                  <a:srgbClr val="B20B25"/>
                </a:solidFill>
                <a:latin typeface="Arial"/>
                <a:ea typeface="+mn-ea"/>
                <a:cs typeface="Arial"/>
              </a:defRPr>
            </a:lvl4pPr>
            <a:lvl5pPr marL="1828800" indent="0" algn="l" defTabSz="457200" rtl="0" eaLnBrk="1" latinLnBrk="0" hangingPunct="1">
              <a:spcBef>
                <a:spcPts val="0"/>
              </a:spcBef>
              <a:spcAft>
                <a:spcPts val="600"/>
              </a:spcAft>
              <a:buFontTx/>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spcBef>
                <a:spcPct val="0"/>
              </a:spcBef>
              <a:spcAft>
                <a:spcPct val="0"/>
              </a:spcAft>
            </a:pPr>
            <a:r>
              <a:rPr lang="en-GB" sz="1200" b="1" dirty="0" smtClean="0">
                <a:ea typeface="Calibri" pitchFamily="84" charset="0"/>
              </a:rPr>
              <a:t>Irene Michlin</a:t>
            </a:r>
            <a:endParaRPr lang="en-GB" sz="1200" b="1" dirty="0">
              <a:ea typeface="Calibri" pitchFamily="84" charset="0"/>
            </a:endParaRPr>
          </a:p>
          <a:p>
            <a:pPr fontAlgn="base">
              <a:spcBef>
                <a:spcPct val="0"/>
              </a:spcBef>
              <a:spcAft>
                <a:spcPct val="0"/>
              </a:spcAft>
            </a:pPr>
            <a:r>
              <a:rPr lang="en-GB" sz="1200" dirty="0" smtClean="0">
                <a:ea typeface="Calibri" pitchFamily="84" charset="0"/>
                <a:cs typeface="Calibri" pitchFamily="84" charset="0"/>
              </a:rPr>
              <a:t>Principal Security Consultant</a:t>
            </a:r>
            <a:endParaRPr lang="en-GB" sz="1200" dirty="0">
              <a:ea typeface="Calibri" pitchFamily="84" charset="0"/>
              <a:cs typeface="Calibri" pitchFamily="84" charset="0"/>
            </a:endParaRPr>
          </a:p>
          <a:p>
            <a:pPr fontAlgn="base">
              <a:spcBef>
                <a:spcPct val="0"/>
              </a:spcBef>
              <a:spcAft>
                <a:spcPct val="0"/>
              </a:spcAft>
            </a:pPr>
            <a:endParaRPr lang="en-GB" sz="1200" dirty="0">
              <a:ea typeface="Calibri" pitchFamily="84" charset="0"/>
              <a:cs typeface="Calibri" pitchFamily="84" charset="0"/>
            </a:endParaRPr>
          </a:p>
          <a:p>
            <a:pPr fontAlgn="base">
              <a:spcBef>
                <a:spcPct val="0"/>
              </a:spcBef>
              <a:spcAft>
                <a:spcPct val="0"/>
              </a:spcAft>
            </a:pPr>
            <a:r>
              <a:rPr lang="en-GB" sz="1200" b="1" dirty="0" smtClean="0">
                <a:ea typeface="Calibri" pitchFamily="84" charset="0"/>
                <a:cs typeface="Calibri" pitchFamily="84" charset="0"/>
              </a:rPr>
              <a:t>M: </a:t>
            </a:r>
            <a:r>
              <a:rPr lang="en-GB" sz="1200" dirty="0">
                <a:ea typeface="Calibri" pitchFamily="84" charset="0"/>
                <a:cs typeface="Calibri" pitchFamily="84" charset="0"/>
              </a:rPr>
              <a:t>+44 (0) </a:t>
            </a:r>
            <a:r>
              <a:rPr lang="en-GB" sz="1200" dirty="0" smtClean="0">
                <a:ea typeface="Calibri" pitchFamily="84" charset="0"/>
                <a:cs typeface="Calibri" pitchFamily="84" charset="0"/>
              </a:rPr>
              <a:t>7972 333 148</a:t>
            </a:r>
            <a:endParaRPr lang="en-GB" sz="1200" dirty="0">
              <a:ea typeface="Calibri" pitchFamily="84" charset="0"/>
              <a:cs typeface="Calibri" pitchFamily="84" charset="0"/>
            </a:endParaRPr>
          </a:p>
          <a:p>
            <a:pPr fontAlgn="base">
              <a:spcBef>
                <a:spcPct val="0"/>
              </a:spcBef>
              <a:spcAft>
                <a:spcPct val="0"/>
              </a:spcAft>
            </a:pPr>
            <a:r>
              <a:rPr lang="en-GB" sz="1200" b="1" dirty="0" smtClean="0">
                <a:ea typeface="Calibri" pitchFamily="84" charset="0"/>
                <a:cs typeface="Calibri" pitchFamily="84" charset="0"/>
              </a:rPr>
              <a:t>E</a:t>
            </a:r>
            <a:r>
              <a:rPr lang="en-GB" sz="1200" b="1" dirty="0">
                <a:ea typeface="Calibri" pitchFamily="84" charset="0"/>
                <a:cs typeface="Calibri" pitchFamily="84" charset="0"/>
              </a:rPr>
              <a:t>: </a:t>
            </a:r>
            <a:r>
              <a:rPr lang="en-GB" sz="1200" dirty="0" smtClean="0">
                <a:ea typeface="Calibri" pitchFamily="84" charset="0"/>
                <a:cs typeface="Calibri" pitchFamily="84" charset="0"/>
                <a:hlinkClick r:id="rId3"/>
              </a:rPr>
              <a:t>irene.michlin@nccgroup.trust</a:t>
            </a:r>
            <a:endParaRPr lang="en-GB" sz="1200" dirty="0" smtClean="0">
              <a:ea typeface="Calibri" pitchFamily="84" charset="0"/>
              <a:cs typeface="Calibri" pitchFamily="84" charset="0"/>
            </a:endParaRPr>
          </a:p>
          <a:p>
            <a:pPr fontAlgn="base">
              <a:spcBef>
                <a:spcPct val="0"/>
              </a:spcBef>
              <a:spcAft>
                <a:spcPct val="0"/>
              </a:spcAft>
            </a:pPr>
            <a:r>
              <a:rPr lang="en-GB" sz="1200" b="1" dirty="0" smtClean="0">
                <a:ea typeface="Calibri" pitchFamily="84" charset="0"/>
                <a:cs typeface="Calibri" pitchFamily="84" charset="0"/>
              </a:rPr>
              <a:t>T</a:t>
            </a:r>
            <a:r>
              <a:rPr lang="en-GB" sz="1200" dirty="0" smtClean="0">
                <a:ea typeface="Calibri" pitchFamily="84" charset="0"/>
                <a:cs typeface="Calibri" pitchFamily="84" charset="0"/>
              </a:rPr>
              <a:t>: @</a:t>
            </a:r>
            <a:r>
              <a:rPr lang="en-GB" sz="1200" dirty="0" err="1" smtClean="0">
                <a:ea typeface="Calibri" pitchFamily="84" charset="0"/>
                <a:cs typeface="Calibri" pitchFamily="84" charset="0"/>
              </a:rPr>
              <a:t>IreneMichlin</a:t>
            </a:r>
            <a:endParaRPr lang="en-GB" sz="1200" dirty="0">
              <a:ea typeface="Calibri" pitchFamily="84" charset="0"/>
              <a:cs typeface="Calibri" pitchFamily="84" charset="0"/>
            </a:endParaRPr>
          </a:p>
        </p:txBody>
      </p:sp>
    </p:spTree>
    <p:extLst>
      <p:ext uri="{BB962C8B-B14F-4D97-AF65-F5344CB8AC3E}">
        <p14:creationId xmlns:p14="http://schemas.microsoft.com/office/powerpoint/2010/main" val="133513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534400" y="6356353"/>
            <a:ext cx="2133600" cy="365125"/>
          </a:xfrm>
        </p:spPr>
        <p:txBody>
          <a:bodyPr/>
          <a:lstStyle/>
          <a:p>
            <a:fld id="{07790597-167E-8644-931C-2FE90CCB842A}" type="slidenum">
              <a:rPr lang="en-US" smtClean="0"/>
              <a:t>28</a:t>
            </a:fld>
            <a:endParaRPr lang="en-US"/>
          </a:p>
        </p:txBody>
      </p:sp>
      <p:sp>
        <p:nvSpPr>
          <p:cNvPr id="13" name="Rectangle 12"/>
          <p:cNvSpPr/>
          <p:nvPr/>
        </p:nvSpPr>
        <p:spPr>
          <a:xfrm>
            <a:off x="1145084" y="1067372"/>
            <a:ext cx="7700159" cy="584775"/>
          </a:xfrm>
          <a:prstGeom prst="rect">
            <a:avLst/>
          </a:prstGeom>
        </p:spPr>
        <p:txBody>
          <a:bodyPr wrap="square">
            <a:spAutoFit/>
          </a:bodyPr>
          <a:lstStyle/>
          <a:p>
            <a:r>
              <a:rPr lang="en-US" sz="3200" dirty="0">
                <a:solidFill>
                  <a:srgbClr val="BE0B21"/>
                </a:solidFill>
                <a:latin typeface="Arial" pitchFamily="34" charset="0"/>
                <a:cs typeface="Arial" pitchFamily="34" charset="0"/>
              </a:rPr>
              <a:t>Locations</a:t>
            </a:r>
          </a:p>
        </p:txBody>
      </p:sp>
      <p:sp>
        <p:nvSpPr>
          <p:cNvPr id="9" name="Content Placeholder 1"/>
          <p:cNvSpPr txBox="1">
            <a:spLocks/>
          </p:cNvSpPr>
          <p:nvPr/>
        </p:nvSpPr>
        <p:spPr>
          <a:xfrm>
            <a:off x="3611281" y="1956066"/>
            <a:ext cx="2567999" cy="2877473"/>
          </a:xfrm>
          <a:prstGeom prst="rect">
            <a:avLst/>
          </a:prstGeom>
        </p:spPr>
        <p:txBody>
          <a:bodyPr>
            <a:noAutofit/>
          </a:bodyPr>
          <a:lstStyle>
            <a:lvl1pPr marL="0" indent="0" algn="l" defTabSz="457200" rtl="0" eaLnBrk="1" latinLnBrk="0" hangingPunct="1">
              <a:spcBef>
                <a:spcPts val="0"/>
              </a:spcBef>
              <a:spcAft>
                <a:spcPts val="600"/>
              </a:spcAft>
              <a:buFontTx/>
              <a:buNone/>
              <a:defRPr sz="4000" kern="1200">
                <a:solidFill>
                  <a:schemeClr val="tx1"/>
                </a:solidFill>
                <a:latin typeface="Arial"/>
                <a:ea typeface="+mn-ea"/>
                <a:cs typeface="Arial"/>
              </a:defRPr>
            </a:lvl1pPr>
            <a:lvl2pPr marL="457200" indent="0" algn="l" defTabSz="457200" rtl="0" eaLnBrk="1" latinLnBrk="0" hangingPunct="1">
              <a:spcBef>
                <a:spcPts val="0"/>
              </a:spcBef>
              <a:spcAft>
                <a:spcPts val="600"/>
              </a:spcAft>
              <a:buFontTx/>
              <a:buNone/>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371600" indent="0" algn="l" defTabSz="457200" rtl="0" eaLnBrk="1" latinLnBrk="0" hangingPunct="1">
              <a:spcBef>
                <a:spcPts val="0"/>
              </a:spcBef>
              <a:spcAft>
                <a:spcPts val="600"/>
              </a:spcAft>
              <a:buFontTx/>
              <a:buNone/>
              <a:defRPr sz="2000" kern="1200">
                <a:solidFill>
                  <a:srgbClr val="B20B25"/>
                </a:solidFill>
                <a:latin typeface="Arial"/>
                <a:ea typeface="+mn-ea"/>
                <a:cs typeface="Arial"/>
              </a:defRPr>
            </a:lvl4pPr>
            <a:lvl5pPr marL="1828800" indent="0" algn="l" defTabSz="457200" rtl="0" eaLnBrk="1" latinLnBrk="0" hangingPunct="1">
              <a:spcBef>
                <a:spcPts val="0"/>
              </a:spcBef>
              <a:spcAft>
                <a:spcPts val="600"/>
              </a:spcAft>
              <a:buFontTx/>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B20B25"/>
                </a:solidFill>
              </a:rPr>
              <a:t>Europe</a:t>
            </a:r>
          </a:p>
          <a:p>
            <a:pPr>
              <a:spcAft>
                <a:spcPts val="0"/>
              </a:spcAft>
            </a:pPr>
            <a:r>
              <a:rPr lang="en-US" sz="1000" dirty="0"/>
              <a:t>Manchester  - Head Ofﬁce</a:t>
            </a:r>
          </a:p>
          <a:p>
            <a:pPr>
              <a:spcAft>
                <a:spcPts val="0"/>
              </a:spcAft>
            </a:pPr>
            <a:r>
              <a:rPr lang="en-US" sz="1000" dirty="0"/>
              <a:t>Amsterdam</a:t>
            </a:r>
          </a:p>
          <a:p>
            <a:pPr>
              <a:spcAft>
                <a:spcPts val="0"/>
              </a:spcAft>
            </a:pPr>
            <a:r>
              <a:rPr lang="en-US" sz="1000" dirty="0"/>
              <a:t>Basingstoke</a:t>
            </a:r>
          </a:p>
          <a:p>
            <a:pPr>
              <a:spcAft>
                <a:spcPts val="0"/>
              </a:spcAft>
            </a:pPr>
            <a:r>
              <a:rPr lang="en-US" sz="1000" dirty="0"/>
              <a:t>Cambridge</a:t>
            </a:r>
          </a:p>
          <a:p>
            <a:pPr>
              <a:spcAft>
                <a:spcPts val="0"/>
              </a:spcAft>
            </a:pPr>
            <a:r>
              <a:rPr lang="en-US" sz="1000" dirty="0"/>
              <a:t>Copenhagen</a:t>
            </a:r>
          </a:p>
          <a:p>
            <a:pPr>
              <a:spcAft>
                <a:spcPts val="0"/>
              </a:spcAft>
            </a:pPr>
            <a:r>
              <a:rPr lang="en-US" sz="1000" dirty="0"/>
              <a:t>Cheltenham</a:t>
            </a:r>
          </a:p>
          <a:p>
            <a:pPr>
              <a:spcAft>
                <a:spcPts val="0"/>
              </a:spcAft>
            </a:pPr>
            <a:r>
              <a:rPr lang="en-US" sz="1000" dirty="0"/>
              <a:t>Delft  </a:t>
            </a:r>
          </a:p>
          <a:p>
            <a:pPr>
              <a:spcAft>
                <a:spcPts val="0"/>
              </a:spcAft>
            </a:pPr>
            <a:r>
              <a:rPr lang="en-US" sz="1000" dirty="0"/>
              <a:t>Edinburgh </a:t>
            </a:r>
          </a:p>
          <a:p>
            <a:pPr>
              <a:spcAft>
                <a:spcPts val="0"/>
              </a:spcAft>
            </a:pPr>
            <a:r>
              <a:rPr lang="en-US" sz="1000" dirty="0"/>
              <a:t>Glasgow</a:t>
            </a:r>
          </a:p>
          <a:p>
            <a:pPr>
              <a:spcAft>
                <a:spcPts val="0"/>
              </a:spcAft>
            </a:pPr>
            <a:r>
              <a:rPr lang="en-US" sz="1000" dirty="0"/>
              <a:t>Leatherhead </a:t>
            </a:r>
          </a:p>
          <a:p>
            <a:pPr>
              <a:spcAft>
                <a:spcPts val="0"/>
              </a:spcAft>
            </a:pPr>
            <a:r>
              <a:rPr lang="en-US" sz="1000" dirty="0"/>
              <a:t>Leeds</a:t>
            </a:r>
          </a:p>
          <a:p>
            <a:pPr>
              <a:spcAft>
                <a:spcPts val="0"/>
              </a:spcAft>
            </a:pPr>
            <a:r>
              <a:rPr lang="en-US" sz="1000" dirty="0"/>
              <a:t>London</a:t>
            </a:r>
          </a:p>
          <a:p>
            <a:pPr>
              <a:spcAft>
                <a:spcPts val="0"/>
              </a:spcAft>
            </a:pPr>
            <a:r>
              <a:rPr lang="en-US" sz="1000" dirty="0"/>
              <a:t>Luxembourg</a:t>
            </a:r>
          </a:p>
          <a:p>
            <a:pPr>
              <a:spcAft>
                <a:spcPts val="0"/>
              </a:spcAft>
            </a:pPr>
            <a:r>
              <a:rPr lang="en-US" sz="1000" dirty="0"/>
              <a:t>Madrid</a:t>
            </a:r>
          </a:p>
          <a:p>
            <a:pPr>
              <a:spcAft>
                <a:spcPts val="0"/>
              </a:spcAft>
            </a:pPr>
            <a:r>
              <a:rPr lang="en-US" sz="1000" dirty="0"/>
              <a:t>Malmö</a:t>
            </a:r>
          </a:p>
          <a:p>
            <a:pPr>
              <a:spcAft>
                <a:spcPts val="0"/>
              </a:spcAft>
            </a:pPr>
            <a:r>
              <a:rPr lang="en-US" sz="1000" dirty="0"/>
              <a:t>Milton Keynes</a:t>
            </a:r>
          </a:p>
          <a:p>
            <a:pPr>
              <a:spcAft>
                <a:spcPts val="0"/>
              </a:spcAft>
            </a:pPr>
            <a:r>
              <a:rPr lang="en-US" sz="1000" dirty="0"/>
              <a:t>Munich</a:t>
            </a:r>
          </a:p>
          <a:p>
            <a:pPr>
              <a:spcAft>
                <a:spcPts val="0"/>
              </a:spcAft>
            </a:pPr>
            <a:r>
              <a:rPr lang="en-US" sz="1000" dirty="0"/>
              <a:t>Vilnius</a:t>
            </a:r>
          </a:p>
          <a:p>
            <a:r>
              <a:rPr lang="en-US" sz="1000" dirty="0">
                <a:solidFill>
                  <a:srgbClr val="000000"/>
                </a:solidFill>
              </a:rPr>
              <a:t>Zurich</a:t>
            </a:r>
          </a:p>
        </p:txBody>
      </p:sp>
      <p:sp>
        <p:nvSpPr>
          <p:cNvPr id="10" name="Content Placeholder 3"/>
          <p:cNvSpPr txBox="1">
            <a:spLocks/>
          </p:cNvSpPr>
          <p:nvPr/>
        </p:nvSpPr>
        <p:spPr>
          <a:xfrm>
            <a:off x="6065917" y="1943887"/>
            <a:ext cx="2028046" cy="2522938"/>
          </a:xfrm>
          <a:prstGeom prst="rect">
            <a:avLst/>
          </a:prstGeom>
        </p:spPr>
        <p:txBody>
          <a:bodyPr>
            <a:normAutofit/>
          </a:bodyPr>
          <a:lstStyle>
            <a:lvl1pPr marL="0" indent="0" algn="l" defTabSz="457200" rtl="0" eaLnBrk="1" latinLnBrk="0" hangingPunct="1">
              <a:spcBef>
                <a:spcPts val="0"/>
              </a:spcBef>
              <a:spcAft>
                <a:spcPts val="600"/>
              </a:spcAft>
              <a:buFontTx/>
              <a:buNone/>
              <a:defRPr sz="4000" kern="1200">
                <a:solidFill>
                  <a:schemeClr val="tx1"/>
                </a:solidFill>
                <a:latin typeface="Arial"/>
                <a:ea typeface="+mn-ea"/>
                <a:cs typeface="Arial"/>
              </a:defRPr>
            </a:lvl1pPr>
            <a:lvl2pPr marL="457200" indent="0" algn="l" defTabSz="457200" rtl="0" eaLnBrk="1" latinLnBrk="0" hangingPunct="1">
              <a:spcBef>
                <a:spcPts val="0"/>
              </a:spcBef>
              <a:spcAft>
                <a:spcPts val="600"/>
              </a:spcAft>
              <a:buFontTx/>
              <a:buNone/>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371600" indent="0" algn="l" defTabSz="457200" rtl="0" eaLnBrk="1" latinLnBrk="0" hangingPunct="1">
              <a:spcBef>
                <a:spcPts val="0"/>
              </a:spcBef>
              <a:spcAft>
                <a:spcPts val="600"/>
              </a:spcAft>
              <a:buFontTx/>
              <a:buNone/>
              <a:defRPr sz="2000" kern="1200">
                <a:solidFill>
                  <a:srgbClr val="B20B25"/>
                </a:solidFill>
                <a:latin typeface="Arial"/>
                <a:ea typeface="+mn-ea"/>
                <a:cs typeface="Arial"/>
              </a:defRPr>
            </a:lvl4pPr>
            <a:lvl5pPr marL="1828800" indent="0" algn="l" defTabSz="457200" rtl="0" eaLnBrk="1" latinLnBrk="0" hangingPunct="1">
              <a:spcBef>
                <a:spcPts val="0"/>
              </a:spcBef>
              <a:spcAft>
                <a:spcPts val="600"/>
              </a:spcAft>
              <a:buFontTx/>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B20B25"/>
                </a:solidFill>
              </a:rPr>
              <a:t>Australia</a:t>
            </a:r>
          </a:p>
          <a:p>
            <a:r>
              <a:rPr lang="en-US" sz="1000" dirty="0">
                <a:solidFill>
                  <a:srgbClr val="000000"/>
                </a:solidFill>
              </a:rPr>
              <a:t>Sydney</a:t>
            </a:r>
          </a:p>
        </p:txBody>
      </p:sp>
      <p:sp>
        <p:nvSpPr>
          <p:cNvPr id="11" name="Content Placeholder 2"/>
          <p:cNvSpPr txBox="1">
            <a:spLocks/>
          </p:cNvSpPr>
          <p:nvPr/>
        </p:nvSpPr>
        <p:spPr>
          <a:xfrm>
            <a:off x="1273902" y="1969024"/>
            <a:ext cx="2419202" cy="2301212"/>
          </a:xfrm>
          <a:prstGeom prst="rect">
            <a:avLst/>
          </a:prstGeom>
        </p:spPr>
        <p:txBody>
          <a:bodyPr>
            <a:normAutofit/>
          </a:bodyPr>
          <a:lstStyle>
            <a:lvl1pPr marL="0" indent="0" algn="l" defTabSz="457200" rtl="0" eaLnBrk="1" latinLnBrk="0" hangingPunct="1">
              <a:spcBef>
                <a:spcPts val="0"/>
              </a:spcBef>
              <a:spcAft>
                <a:spcPts val="600"/>
              </a:spcAft>
              <a:buFontTx/>
              <a:buNone/>
              <a:defRPr sz="4000" kern="1200">
                <a:solidFill>
                  <a:schemeClr val="tx1"/>
                </a:solidFill>
                <a:latin typeface="Arial"/>
                <a:ea typeface="+mn-ea"/>
                <a:cs typeface="Arial"/>
              </a:defRPr>
            </a:lvl1pPr>
            <a:lvl2pPr marL="457200" indent="0" algn="l" defTabSz="457200" rtl="0" eaLnBrk="1" latinLnBrk="0" hangingPunct="1">
              <a:spcBef>
                <a:spcPts val="0"/>
              </a:spcBef>
              <a:spcAft>
                <a:spcPts val="600"/>
              </a:spcAft>
              <a:buFontTx/>
              <a:buNone/>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371600" indent="0" algn="l" defTabSz="457200" rtl="0" eaLnBrk="1" latinLnBrk="0" hangingPunct="1">
              <a:spcBef>
                <a:spcPts val="0"/>
              </a:spcBef>
              <a:spcAft>
                <a:spcPts val="600"/>
              </a:spcAft>
              <a:buFontTx/>
              <a:buNone/>
              <a:defRPr sz="2000" kern="1200">
                <a:solidFill>
                  <a:srgbClr val="B20B25"/>
                </a:solidFill>
                <a:latin typeface="Arial"/>
                <a:ea typeface="+mn-ea"/>
                <a:cs typeface="Arial"/>
              </a:defRPr>
            </a:lvl4pPr>
            <a:lvl5pPr marL="1828800" indent="0" algn="l" defTabSz="457200" rtl="0" eaLnBrk="1" latinLnBrk="0" hangingPunct="1">
              <a:spcBef>
                <a:spcPts val="0"/>
              </a:spcBef>
              <a:spcAft>
                <a:spcPts val="600"/>
              </a:spcAft>
              <a:buFontTx/>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b="1" dirty="0">
                <a:solidFill>
                  <a:srgbClr val="B20B25"/>
                </a:solidFill>
              </a:rPr>
              <a:t>North America</a:t>
            </a:r>
          </a:p>
          <a:p>
            <a:pPr>
              <a:spcAft>
                <a:spcPts val="0"/>
              </a:spcAft>
            </a:pPr>
            <a:r>
              <a:rPr lang="en-US" sz="1000" dirty="0">
                <a:solidFill>
                  <a:srgbClr val="000000"/>
                </a:solidFill>
              </a:rPr>
              <a:t>Atlanta</a:t>
            </a:r>
          </a:p>
          <a:p>
            <a:pPr>
              <a:spcAft>
                <a:spcPts val="0"/>
              </a:spcAft>
            </a:pPr>
            <a:r>
              <a:rPr lang="en-US" sz="1000" dirty="0">
                <a:solidFill>
                  <a:srgbClr val="000000"/>
                </a:solidFill>
              </a:rPr>
              <a:t>Austin</a:t>
            </a:r>
          </a:p>
          <a:p>
            <a:pPr>
              <a:spcAft>
                <a:spcPts val="0"/>
              </a:spcAft>
            </a:pPr>
            <a:r>
              <a:rPr lang="en-US" sz="1000" dirty="0">
                <a:solidFill>
                  <a:srgbClr val="000000"/>
                </a:solidFill>
              </a:rPr>
              <a:t>Chicago</a:t>
            </a:r>
          </a:p>
          <a:p>
            <a:pPr>
              <a:spcAft>
                <a:spcPts val="0"/>
              </a:spcAft>
            </a:pPr>
            <a:r>
              <a:rPr lang="en-US" sz="1000" dirty="0">
                <a:solidFill>
                  <a:srgbClr val="000000"/>
                </a:solidFill>
              </a:rPr>
              <a:t>Kitchener</a:t>
            </a:r>
          </a:p>
          <a:p>
            <a:pPr>
              <a:spcAft>
                <a:spcPts val="0"/>
              </a:spcAft>
            </a:pPr>
            <a:r>
              <a:rPr lang="en-US" sz="1000" dirty="0">
                <a:solidFill>
                  <a:srgbClr val="000000"/>
                </a:solidFill>
              </a:rPr>
              <a:t>New York</a:t>
            </a:r>
          </a:p>
          <a:p>
            <a:pPr>
              <a:spcAft>
                <a:spcPts val="0"/>
              </a:spcAft>
            </a:pPr>
            <a:r>
              <a:rPr lang="en-US" sz="1000" dirty="0">
                <a:solidFill>
                  <a:srgbClr val="000000"/>
                </a:solidFill>
              </a:rPr>
              <a:t>San Francisco</a:t>
            </a:r>
          </a:p>
          <a:p>
            <a:pPr>
              <a:spcAft>
                <a:spcPts val="0"/>
              </a:spcAft>
            </a:pPr>
            <a:r>
              <a:rPr lang="en-US" sz="1000" dirty="0">
                <a:solidFill>
                  <a:srgbClr val="000000"/>
                </a:solidFill>
              </a:rPr>
              <a:t>Seattle</a:t>
            </a:r>
          </a:p>
          <a:p>
            <a:pPr>
              <a:spcAft>
                <a:spcPts val="0"/>
              </a:spcAft>
            </a:pPr>
            <a:r>
              <a:rPr lang="en-US" sz="1000" dirty="0">
                <a:solidFill>
                  <a:srgbClr val="000000"/>
                </a:solidFill>
              </a:rPr>
              <a:t>Sunnyvale</a:t>
            </a:r>
          </a:p>
        </p:txBody>
      </p:sp>
    </p:spTree>
    <p:extLst>
      <p:ext uri="{BB962C8B-B14F-4D97-AF65-F5344CB8AC3E}">
        <p14:creationId xmlns:p14="http://schemas.microsoft.com/office/powerpoint/2010/main" val="312515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7689" y="1748840"/>
            <a:ext cx="4082145" cy="400110"/>
          </a:xfrm>
          <a:prstGeom prst="rect">
            <a:avLst/>
          </a:prstGeom>
          <a:noFill/>
        </p:spPr>
        <p:txBody>
          <a:bodyPr wrap="square" rtlCol="0">
            <a:spAutoFit/>
          </a:bodyPr>
          <a:lstStyle/>
          <a:p>
            <a:r>
              <a:rPr lang="en-US" sz="2000" dirty="0">
                <a:solidFill>
                  <a:schemeClr val="bg1"/>
                </a:solidFill>
                <a:latin typeface="Arial"/>
                <a:cs typeface="Arial"/>
              </a:rPr>
              <a:t>Agenda</a:t>
            </a:r>
          </a:p>
        </p:txBody>
      </p:sp>
      <p:sp>
        <p:nvSpPr>
          <p:cNvPr id="5" name="TextBox 4"/>
          <p:cNvSpPr txBox="1"/>
          <p:nvPr/>
        </p:nvSpPr>
        <p:spPr>
          <a:xfrm>
            <a:off x="1017692" y="2649214"/>
            <a:ext cx="10306090" cy="2308324"/>
          </a:xfrm>
          <a:prstGeom prst="rect">
            <a:avLst/>
          </a:prstGeom>
          <a:noFill/>
        </p:spPr>
        <p:txBody>
          <a:bodyPr wrap="square" rtlCol="0">
            <a:spAutoFit/>
          </a:bodyPr>
          <a:lstStyle/>
          <a:p>
            <a:pPr>
              <a:lnSpc>
                <a:spcPct val="150000"/>
              </a:lnSpc>
            </a:pPr>
            <a:r>
              <a:rPr lang="en-GB" sz="1600" dirty="0" smtClean="0">
                <a:solidFill>
                  <a:schemeClr val="bg1"/>
                </a:solidFill>
                <a:latin typeface="Arial"/>
                <a:cs typeface="Arial"/>
              </a:rPr>
              <a:t>STRIDE – quick recap</a:t>
            </a:r>
            <a:r>
              <a:rPr lang="en-GB" sz="1600" dirty="0">
                <a:solidFill>
                  <a:schemeClr val="bg1"/>
                </a:solidFill>
                <a:latin typeface="Arial"/>
                <a:cs typeface="Arial"/>
              </a:rPr>
              <a:t>											</a:t>
            </a:r>
          </a:p>
          <a:p>
            <a:pPr>
              <a:lnSpc>
                <a:spcPct val="150000"/>
              </a:lnSpc>
            </a:pPr>
            <a:r>
              <a:rPr lang="en-GB" sz="1600" dirty="0" smtClean="0">
                <a:solidFill>
                  <a:schemeClr val="bg1"/>
                </a:solidFill>
                <a:latin typeface="Arial"/>
                <a:cs typeface="Arial"/>
              </a:rPr>
              <a:t>Introducing our example</a:t>
            </a:r>
            <a:r>
              <a:rPr lang="en-GB" sz="1600" dirty="0">
                <a:solidFill>
                  <a:schemeClr val="bg1"/>
                </a:solidFill>
                <a:latin typeface="Arial"/>
                <a:cs typeface="Arial"/>
              </a:rPr>
              <a:t>									 		</a:t>
            </a:r>
          </a:p>
          <a:p>
            <a:pPr>
              <a:lnSpc>
                <a:spcPct val="150000"/>
              </a:lnSpc>
            </a:pPr>
            <a:r>
              <a:rPr lang="en-GB" sz="1600" dirty="0" smtClean="0">
                <a:solidFill>
                  <a:schemeClr val="bg1"/>
                </a:solidFill>
                <a:cs typeface="Arial"/>
              </a:rPr>
              <a:t>Incremental modelling walk-through</a:t>
            </a:r>
            <a:r>
              <a:rPr lang="en-GB" sz="1600" dirty="0">
                <a:solidFill>
                  <a:schemeClr val="bg1"/>
                </a:solidFill>
                <a:cs typeface="Arial"/>
              </a:rPr>
              <a:t>											</a:t>
            </a:r>
          </a:p>
          <a:p>
            <a:pPr>
              <a:lnSpc>
                <a:spcPct val="150000"/>
              </a:lnSpc>
            </a:pPr>
            <a:r>
              <a:rPr lang="en-GB" sz="1600" dirty="0" smtClean="0">
                <a:solidFill>
                  <a:schemeClr val="bg1"/>
                </a:solidFill>
                <a:cs typeface="Arial"/>
              </a:rPr>
              <a:t>Sting in the tail</a:t>
            </a:r>
            <a:r>
              <a:rPr lang="en-GB" sz="1600" dirty="0">
                <a:solidFill>
                  <a:schemeClr val="bg1"/>
                </a:solidFill>
                <a:cs typeface="Arial"/>
              </a:rPr>
              <a:t>									 		</a:t>
            </a:r>
          </a:p>
          <a:p>
            <a:pPr>
              <a:lnSpc>
                <a:spcPct val="150000"/>
              </a:lnSpc>
            </a:pPr>
            <a:r>
              <a:rPr lang="en-GB" sz="1600" dirty="0" smtClean="0">
                <a:solidFill>
                  <a:schemeClr val="bg1"/>
                </a:solidFill>
                <a:cs typeface="Arial"/>
              </a:rPr>
              <a:t>Conclusions</a:t>
            </a:r>
            <a:r>
              <a:rPr lang="en-GB" sz="1600" dirty="0">
                <a:solidFill>
                  <a:schemeClr val="bg1"/>
                </a:solidFill>
                <a:cs typeface="Arial"/>
              </a:rPr>
              <a:t>											</a:t>
            </a:r>
            <a:endParaRPr lang="en-GB" sz="1600" dirty="0" smtClean="0">
              <a:solidFill>
                <a:schemeClr val="bg1"/>
              </a:solidFill>
              <a:cs typeface="Arial"/>
            </a:endParaRPr>
          </a:p>
          <a:p>
            <a:pPr>
              <a:lnSpc>
                <a:spcPct val="150000"/>
              </a:lnSpc>
            </a:pPr>
            <a:r>
              <a:rPr lang="en-GB" sz="1600" dirty="0" smtClean="0">
                <a:solidFill>
                  <a:schemeClr val="bg1"/>
                </a:solidFill>
                <a:cs typeface="Arial"/>
              </a:rPr>
              <a:t>Q&amp;A</a:t>
            </a:r>
            <a:endParaRPr lang="en-GB" sz="1600" dirty="0">
              <a:solidFill>
                <a:schemeClr val="bg1"/>
              </a:solidFill>
              <a:cs typeface="Arial"/>
            </a:endParaRPr>
          </a:p>
        </p:txBody>
      </p:sp>
      <p:sp>
        <p:nvSpPr>
          <p:cNvPr id="3" name="Slide Number Placeholder 2"/>
          <p:cNvSpPr>
            <a:spLocks noGrp="1"/>
          </p:cNvSpPr>
          <p:nvPr>
            <p:ph type="sldNum" sz="quarter" idx="12"/>
          </p:nvPr>
        </p:nvSpPr>
        <p:spPr>
          <a:xfrm>
            <a:off x="8058150" y="6442080"/>
            <a:ext cx="2133600" cy="365125"/>
          </a:xfrm>
        </p:spPr>
        <p:txBody>
          <a:bodyPr/>
          <a:lstStyle/>
          <a:p>
            <a:fld id="{07790597-167E-8644-931C-2FE90CCB842A}" type="slidenum">
              <a:rPr lang="en-US" b="1" smtClean="0">
                <a:solidFill>
                  <a:schemeClr val="bg1"/>
                </a:solidFill>
              </a:rPr>
              <a:t>3</a:t>
            </a:fld>
            <a:endParaRPr lang="en-US" b="1" dirty="0">
              <a:solidFill>
                <a:schemeClr val="bg1"/>
              </a:solidFill>
            </a:endParaRPr>
          </a:p>
        </p:txBody>
      </p:sp>
    </p:spTree>
    <p:extLst>
      <p:ext uri="{BB962C8B-B14F-4D97-AF65-F5344CB8AC3E}">
        <p14:creationId xmlns:p14="http://schemas.microsoft.com/office/powerpoint/2010/main" val="333591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4</a:t>
            </a:fld>
            <a:endParaRPr lang="en-US" b="1" dirty="0">
              <a:solidFill>
                <a:schemeClr val="tx1"/>
              </a:solidFill>
            </a:endParaRPr>
          </a:p>
        </p:txBody>
      </p:sp>
      <p:sp>
        <p:nvSpPr>
          <p:cNvPr id="6" name="Rectangle 5"/>
          <p:cNvSpPr/>
          <p:nvPr/>
        </p:nvSpPr>
        <p:spPr>
          <a:xfrm>
            <a:off x="1227944" y="1067372"/>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Threat </a:t>
            </a:r>
            <a:r>
              <a:rPr lang="en-US" sz="3200" dirty="0" err="1" smtClean="0">
                <a:solidFill>
                  <a:srgbClr val="BE0B21"/>
                </a:solidFill>
                <a:latin typeface="Arial" pitchFamily="34" charset="0"/>
                <a:cs typeface="Arial" pitchFamily="34" charset="0"/>
              </a:rPr>
              <a:t>modelling</a:t>
            </a:r>
            <a:endParaRPr lang="en-US" sz="3200" dirty="0">
              <a:solidFill>
                <a:srgbClr val="BE0B21"/>
              </a:solidFill>
              <a:latin typeface="Arial" pitchFamily="34" charset="0"/>
              <a:cs typeface="Arial" pitchFamily="34" charset="0"/>
            </a:endParaRPr>
          </a:p>
        </p:txBody>
      </p:sp>
      <p:sp>
        <p:nvSpPr>
          <p:cNvPr id="17" name="Rectangle 16"/>
          <p:cNvSpPr/>
          <p:nvPr/>
        </p:nvSpPr>
        <p:spPr>
          <a:xfrm>
            <a:off x="1262679" y="2112520"/>
            <a:ext cx="7196768" cy="1600438"/>
          </a:xfrm>
          <a:prstGeom prst="rect">
            <a:avLst/>
          </a:prstGeom>
        </p:spPr>
        <p:txBody>
          <a:bodyPr wrap="square">
            <a:spAutoFit/>
          </a:bodyPr>
          <a:lstStyle/>
          <a:p>
            <a:pPr fontAlgn="base">
              <a:spcBef>
                <a:spcPct val="0"/>
              </a:spcBef>
              <a:spcAft>
                <a:spcPct val="0"/>
              </a:spcAft>
            </a:pPr>
            <a:r>
              <a:rPr lang="en-GB" sz="1600" b="1" dirty="0" smtClean="0">
                <a:solidFill>
                  <a:srgbClr val="B20027"/>
                </a:solidFill>
                <a:ea typeface="Century Gothic" pitchFamily="-72" charset="0"/>
              </a:rPr>
              <a:t>Reminder</a:t>
            </a:r>
            <a:endParaRPr lang="en-GB" sz="1600" b="1" dirty="0">
              <a:solidFill>
                <a:srgbClr val="B20027"/>
              </a:solidFill>
              <a:ea typeface="Century Gothic" pitchFamily="-72" charset="0"/>
            </a:endParaRPr>
          </a:p>
          <a:p>
            <a:pPr algn="just">
              <a:spcBef>
                <a:spcPts val="600"/>
              </a:spcBef>
            </a:pPr>
            <a:endParaRPr lang="en-GB" sz="1400" dirty="0">
              <a:solidFill>
                <a:srgbClr val="C41230"/>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Decompose architecture using DFDs</a:t>
            </a: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Search for threats using STRIDE</a:t>
            </a: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Rank or quantify – out of scope for today</a:t>
            </a:r>
            <a:endParaRPr lang="en-GB" sz="1600" dirty="0">
              <a:solidFill>
                <a:schemeClr val="tx2"/>
              </a:solidFill>
              <a:ea typeface="Calibri" pitchFamily="84" charset="0"/>
              <a:cs typeface="Calibri" pitchFamily="84" charset="0"/>
            </a:endParaRPr>
          </a:p>
        </p:txBody>
      </p:sp>
    </p:spTree>
    <p:extLst>
      <p:ext uri="{BB962C8B-B14F-4D97-AF65-F5344CB8AC3E}">
        <p14:creationId xmlns:p14="http://schemas.microsoft.com/office/powerpoint/2010/main" val="2176203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5</a:t>
            </a:fld>
            <a:endParaRPr lang="en-US" b="1" dirty="0">
              <a:solidFill>
                <a:schemeClr val="tx1"/>
              </a:solidFill>
            </a:endParaRPr>
          </a:p>
        </p:txBody>
      </p:sp>
      <p:sp>
        <p:nvSpPr>
          <p:cNvPr id="6" name="Rectangle 5"/>
          <p:cNvSpPr/>
          <p:nvPr/>
        </p:nvSpPr>
        <p:spPr>
          <a:xfrm>
            <a:off x="1264890" y="1067372"/>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Data Flow Diagrams</a:t>
            </a:r>
            <a:endParaRPr lang="en-US" sz="3200" dirty="0">
              <a:solidFill>
                <a:srgbClr val="BE0B2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3931430"/>
              </p:ext>
            </p:extLst>
          </p:nvPr>
        </p:nvGraphicFramePr>
        <p:xfrm>
          <a:off x="971549" y="2548466"/>
          <a:ext cx="9925050" cy="1833880"/>
        </p:xfrm>
        <a:graphic>
          <a:graphicData uri="http://schemas.openxmlformats.org/drawingml/2006/table">
            <a:tbl>
              <a:tblPr firstRow="1" bandRow="1">
                <a:tableStyleId>{08FB837D-C827-4EFA-A057-4D05807E0F7C}</a:tableStyleId>
              </a:tblPr>
              <a:tblGrid>
                <a:gridCol w="1985010"/>
                <a:gridCol w="1985010"/>
                <a:gridCol w="1985010"/>
                <a:gridCol w="1985010"/>
                <a:gridCol w="1985010"/>
              </a:tblGrid>
              <a:tr h="370840">
                <a:tc>
                  <a:txBody>
                    <a:bodyPr/>
                    <a:lstStyle/>
                    <a:p>
                      <a:r>
                        <a:rPr lang="en-GB" dirty="0" smtClean="0"/>
                        <a:t>External Entity</a:t>
                      </a:r>
                      <a:endParaRPr lang="en-GB" dirty="0"/>
                    </a:p>
                  </a:txBody>
                  <a:tcPr/>
                </a:tc>
                <a:tc>
                  <a:txBody>
                    <a:bodyPr/>
                    <a:lstStyle/>
                    <a:p>
                      <a:r>
                        <a:rPr lang="en-GB" dirty="0" smtClean="0"/>
                        <a:t>Process</a:t>
                      </a:r>
                      <a:endParaRPr lang="en-GB" dirty="0"/>
                    </a:p>
                  </a:txBody>
                  <a:tcPr/>
                </a:tc>
                <a:tc>
                  <a:txBody>
                    <a:bodyPr/>
                    <a:lstStyle/>
                    <a:p>
                      <a:r>
                        <a:rPr lang="en-GB" dirty="0" smtClean="0"/>
                        <a:t>Data Flow</a:t>
                      </a:r>
                      <a:endParaRPr lang="en-GB" dirty="0"/>
                    </a:p>
                  </a:txBody>
                  <a:tcPr/>
                </a:tc>
                <a:tc>
                  <a:txBody>
                    <a:bodyPr/>
                    <a:lstStyle/>
                    <a:p>
                      <a:r>
                        <a:rPr lang="en-GB" dirty="0" smtClean="0"/>
                        <a:t>Data Store</a:t>
                      </a:r>
                      <a:endParaRPr lang="en-GB" dirty="0"/>
                    </a:p>
                  </a:txBody>
                  <a:tcPr/>
                </a:tc>
                <a:tc>
                  <a:txBody>
                    <a:bodyPr/>
                    <a:lstStyle/>
                    <a:p>
                      <a:r>
                        <a:rPr lang="en-GB" dirty="0" smtClean="0"/>
                        <a:t>Trust Boundary</a:t>
                      </a:r>
                      <a:endParaRPr lang="en-GB" dirty="0"/>
                    </a:p>
                  </a:txBody>
                  <a:tcPr/>
                </a:tc>
              </a:tr>
              <a:tr h="1112520">
                <a:tc>
                  <a:txBody>
                    <a:bodyPr/>
                    <a:lstStyle/>
                    <a:p>
                      <a:pPr marL="285750" indent="-285750">
                        <a:buFont typeface="Arial" panose="020B0604020202020204" pitchFamily="34" charset="0"/>
                        <a:buChar char="•"/>
                      </a:pPr>
                      <a:r>
                        <a:rPr lang="en-GB" dirty="0" smtClean="0">
                          <a:latin typeface="Calibri" panose="020F0502020204030204" pitchFamily="34" charset="0"/>
                        </a:rPr>
                        <a:t>People</a:t>
                      </a:r>
                    </a:p>
                    <a:p>
                      <a:pPr marL="285750" indent="-285750">
                        <a:buFont typeface="Arial" panose="020B0604020202020204" pitchFamily="34" charset="0"/>
                        <a:buChar char="•"/>
                      </a:pPr>
                      <a:r>
                        <a:rPr lang="en-GB" dirty="0" smtClean="0">
                          <a:latin typeface="Calibri" panose="020F0502020204030204" pitchFamily="34" charset="0"/>
                        </a:rPr>
                        <a:t>Other systems</a:t>
                      </a:r>
                      <a:endParaRPr lang="en-GB" dirty="0">
                        <a:latin typeface="Calibri" panose="020F0502020204030204" pitchFamily="34" charset="0"/>
                      </a:endParaRPr>
                    </a:p>
                  </a:txBody>
                  <a:tcPr/>
                </a:tc>
                <a:tc>
                  <a:txBody>
                    <a:bodyPr/>
                    <a:lstStyle/>
                    <a:p>
                      <a:pPr marL="285750" indent="-285750">
                        <a:buFont typeface="Arial" panose="020B0604020202020204" pitchFamily="34" charset="0"/>
                        <a:buChar char="•"/>
                      </a:pPr>
                      <a:r>
                        <a:rPr lang="en-GB" dirty="0" smtClean="0">
                          <a:latin typeface="Calibri" panose="020F0502020204030204" pitchFamily="34" charset="0"/>
                        </a:rPr>
                        <a:t>Logical component</a:t>
                      </a:r>
                    </a:p>
                    <a:p>
                      <a:pPr marL="285750" indent="-285750">
                        <a:buFont typeface="Arial" panose="020B0604020202020204" pitchFamily="34" charset="0"/>
                        <a:buChar char="•"/>
                      </a:pPr>
                      <a:r>
                        <a:rPr lang="en-GB" dirty="0" smtClean="0">
                          <a:latin typeface="Calibri" panose="020F0502020204030204" pitchFamily="34" charset="0"/>
                        </a:rPr>
                        <a:t>Service</a:t>
                      </a:r>
                    </a:p>
                    <a:p>
                      <a:pPr marL="285750" indent="-285750">
                        <a:buFont typeface="Arial" panose="020B0604020202020204" pitchFamily="34" charset="0"/>
                        <a:buChar char="•"/>
                      </a:pPr>
                      <a:r>
                        <a:rPr lang="en-GB" dirty="0" smtClean="0">
                          <a:latin typeface="Calibri" panose="020F0502020204030204" pitchFamily="34" charset="0"/>
                        </a:rPr>
                        <a:t>Process</a:t>
                      </a:r>
                      <a:r>
                        <a:rPr lang="en-GB" baseline="0" dirty="0" smtClean="0">
                          <a:latin typeface="Calibri" panose="020F0502020204030204" pitchFamily="34" charset="0"/>
                        </a:rPr>
                        <a:t> in memory</a:t>
                      </a:r>
                      <a:endParaRPr lang="en-GB" dirty="0">
                        <a:latin typeface="Calibri" panose="020F0502020204030204" pitchFamily="34" charset="0"/>
                      </a:endParaRPr>
                    </a:p>
                  </a:txBody>
                  <a:tcPr/>
                </a:tc>
                <a:tc>
                  <a:txBody>
                    <a:bodyPr/>
                    <a:lstStyle/>
                    <a:p>
                      <a:pPr marL="285750" indent="-285750">
                        <a:buFont typeface="Arial" panose="020B0604020202020204" pitchFamily="34" charset="0"/>
                        <a:buChar char="•"/>
                      </a:pPr>
                      <a:r>
                        <a:rPr lang="en-GB" dirty="0" smtClean="0">
                          <a:latin typeface="Calibri" panose="020F0502020204030204" pitchFamily="34" charset="0"/>
                        </a:rPr>
                        <a:t>RPC</a:t>
                      </a:r>
                    </a:p>
                    <a:p>
                      <a:pPr marL="285750" indent="-285750">
                        <a:buFont typeface="Arial" panose="020B0604020202020204" pitchFamily="34" charset="0"/>
                        <a:buChar char="•"/>
                      </a:pPr>
                      <a:r>
                        <a:rPr lang="en-GB" dirty="0" smtClean="0">
                          <a:latin typeface="Calibri" panose="020F0502020204030204" pitchFamily="34" charset="0"/>
                        </a:rPr>
                        <a:t>Network</a:t>
                      </a:r>
                      <a:r>
                        <a:rPr lang="en-GB" baseline="0" dirty="0" smtClean="0">
                          <a:latin typeface="Calibri" panose="020F0502020204030204" pitchFamily="34" charset="0"/>
                        </a:rPr>
                        <a:t> traffic</a:t>
                      </a:r>
                    </a:p>
                    <a:p>
                      <a:pPr marL="285750" indent="-285750">
                        <a:buFont typeface="Arial" panose="020B0604020202020204" pitchFamily="34" charset="0"/>
                        <a:buChar char="•"/>
                      </a:pPr>
                      <a:r>
                        <a:rPr lang="en-GB" baseline="0" dirty="0" smtClean="0">
                          <a:latin typeface="Calibri" panose="020F0502020204030204" pitchFamily="34" charset="0"/>
                        </a:rPr>
                        <a:t>File I/O</a:t>
                      </a:r>
                      <a:endParaRPr lang="en-GB" dirty="0">
                        <a:latin typeface="Calibri" panose="020F0502020204030204" pitchFamily="34" charset="0"/>
                      </a:endParaRPr>
                    </a:p>
                  </a:txBody>
                  <a:tcPr/>
                </a:tc>
                <a:tc>
                  <a:txBody>
                    <a:bodyPr/>
                    <a:lstStyle/>
                    <a:p>
                      <a:pPr marL="285750" indent="-285750">
                        <a:buFont typeface="Arial" panose="020B0604020202020204" pitchFamily="34" charset="0"/>
                        <a:buChar char="•"/>
                      </a:pPr>
                      <a:r>
                        <a:rPr lang="en-GB" dirty="0" smtClean="0">
                          <a:latin typeface="Calibri" panose="020F0502020204030204" pitchFamily="34" charset="0"/>
                        </a:rPr>
                        <a:t>Database</a:t>
                      </a:r>
                    </a:p>
                    <a:p>
                      <a:pPr marL="285750" indent="-285750">
                        <a:buFont typeface="Arial" panose="020B0604020202020204" pitchFamily="34" charset="0"/>
                        <a:buChar char="•"/>
                      </a:pPr>
                      <a:r>
                        <a:rPr lang="en-GB" dirty="0" smtClean="0">
                          <a:latin typeface="Calibri" panose="020F0502020204030204" pitchFamily="34" charset="0"/>
                        </a:rPr>
                        <a:t>File</a:t>
                      </a:r>
                    </a:p>
                    <a:p>
                      <a:pPr marL="285750" indent="-285750">
                        <a:buFont typeface="Arial" panose="020B0604020202020204" pitchFamily="34" charset="0"/>
                        <a:buChar char="•"/>
                      </a:pPr>
                      <a:r>
                        <a:rPr lang="en-GB" dirty="0" smtClean="0">
                          <a:latin typeface="Calibri" panose="020F0502020204030204" pitchFamily="34" charset="0"/>
                        </a:rPr>
                        <a:t>Queue/Stack</a:t>
                      </a:r>
                      <a:endParaRPr lang="en-GB" dirty="0">
                        <a:latin typeface="Calibri" panose="020F0502020204030204" pitchFamily="34" charset="0"/>
                      </a:endParaRPr>
                    </a:p>
                  </a:txBody>
                  <a:tcPr/>
                </a:tc>
                <a:tc>
                  <a:txBody>
                    <a:bodyPr/>
                    <a:lstStyle/>
                    <a:p>
                      <a:pPr marL="285750" indent="-285750">
                        <a:buFont typeface="Arial" panose="020B0604020202020204" pitchFamily="34" charset="0"/>
                        <a:buChar char="•"/>
                      </a:pPr>
                      <a:r>
                        <a:rPr lang="en-GB" dirty="0" smtClean="0">
                          <a:latin typeface="Calibri" panose="020F0502020204030204" pitchFamily="34" charset="0"/>
                        </a:rPr>
                        <a:t>Process boundary</a:t>
                      </a:r>
                    </a:p>
                    <a:p>
                      <a:pPr marL="285750" indent="-285750">
                        <a:buFont typeface="Arial" panose="020B0604020202020204" pitchFamily="34" charset="0"/>
                        <a:buChar char="•"/>
                      </a:pPr>
                      <a:r>
                        <a:rPr lang="en-GB" dirty="0" smtClean="0">
                          <a:latin typeface="Calibri" panose="020F0502020204030204" pitchFamily="34" charset="0"/>
                        </a:rPr>
                        <a:t>Network boundary</a:t>
                      </a:r>
                      <a:endParaRPr lang="en-GB" dirty="0">
                        <a:latin typeface="Calibri" panose="020F0502020204030204" pitchFamily="34" charset="0"/>
                      </a:endParaRPr>
                    </a:p>
                  </a:txBody>
                  <a:tcPr/>
                </a:tc>
              </a:tr>
            </a:tbl>
          </a:graphicData>
        </a:graphic>
      </p:graphicFrame>
      <p:grpSp>
        <p:nvGrpSpPr>
          <p:cNvPr id="16" name="Group 15"/>
          <p:cNvGrpSpPr/>
          <p:nvPr/>
        </p:nvGrpSpPr>
        <p:grpSpPr>
          <a:xfrm>
            <a:off x="1162050" y="4676775"/>
            <a:ext cx="9429750" cy="809625"/>
            <a:chOff x="1162050" y="4676775"/>
            <a:chExt cx="9429750" cy="809625"/>
          </a:xfrm>
        </p:grpSpPr>
        <p:sp>
          <p:nvSpPr>
            <p:cNvPr id="5" name="Rectangle 4"/>
            <p:cNvSpPr/>
            <p:nvPr/>
          </p:nvSpPr>
          <p:spPr>
            <a:xfrm>
              <a:off x="1162050" y="4676775"/>
              <a:ext cx="1533525" cy="8096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lowchart: Connector 6"/>
            <p:cNvSpPr/>
            <p:nvPr/>
          </p:nvSpPr>
          <p:spPr>
            <a:xfrm>
              <a:off x="3467100" y="4710112"/>
              <a:ext cx="742950" cy="742950"/>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 name="Curved Connector 8"/>
            <p:cNvCxnSpPr/>
            <p:nvPr/>
          </p:nvCxnSpPr>
          <p:spPr>
            <a:xfrm flipV="1">
              <a:off x="5086350" y="4895850"/>
              <a:ext cx="1371600" cy="371475"/>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7277100" y="4933950"/>
              <a:ext cx="1009650" cy="295275"/>
              <a:chOff x="7277100" y="4743450"/>
              <a:chExt cx="1009650" cy="295275"/>
            </a:xfrm>
          </p:grpSpPr>
          <p:cxnSp>
            <p:nvCxnSpPr>
              <p:cNvPr id="11" name="Straight Connector 10"/>
              <p:cNvCxnSpPr/>
              <p:nvPr/>
            </p:nvCxnSpPr>
            <p:spPr>
              <a:xfrm>
                <a:off x="7277100" y="4743450"/>
                <a:ext cx="10096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77100" y="5038725"/>
                <a:ext cx="1009650"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5" name="Straight Connector 14"/>
            <p:cNvCxnSpPr/>
            <p:nvPr/>
          </p:nvCxnSpPr>
          <p:spPr>
            <a:xfrm>
              <a:off x="9229725" y="5081587"/>
              <a:ext cx="1362075"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17676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6</a:t>
            </a:fld>
            <a:endParaRPr lang="en-US" b="1" dirty="0">
              <a:solidFill>
                <a:schemeClr val="tx1"/>
              </a:solidFill>
            </a:endParaRPr>
          </a:p>
        </p:txBody>
      </p:sp>
      <p:sp>
        <p:nvSpPr>
          <p:cNvPr id="6" name="Rectangle 5"/>
          <p:cNvSpPr/>
          <p:nvPr/>
        </p:nvSpPr>
        <p:spPr>
          <a:xfrm>
            <a:off x="1264890" y="1067372"/>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STRIDE</a:t>
            </a:r>
            <a:endParaRPr lang="en-US" sz="3200" dirty="0">
              <a:solidFill>
                <a:srgbClr val="BE0B21"/>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61298802"/>
              </p:ext>
            </p:extLst>
          </p:nvPr>
        </p:nvGraphicFramePr>
        <p:xfrm>
          <a:off x="971547" y="1933575"/>
          <a:ext cx="10115552" cy="3092185"/>
        </p:xfrm>
        <a:graphic>
          <a:graphicData uri="http://schemas.openxmlformats.org/drawingml/2006/table">
            <a:tbl>
              <a:tblPr firstRow="1" bandRow="1">
                <a:tableStyleId>{08FB837D-C827-4EFA-A057-4D05807E0F7C}</a:tableStyleId>
              </a:tblPr>
              <a:tblGrid>
                <a:gridCol w="2528888"/>
                <a:gridCol w="2528888"/>
                <a:gridCol w="5057776"/>
              </a:tblGrid>
              <a:tr h="524563">
                <a:tc>
                  <a:txBody>
                    <a:bodyPr/>
                    <a:lstStyle/>
                    <a:p>
                      <a:r>
                        <a:rPr lang="en-GB" dirty="0" smtClean="0"/>
                        <a:t>Threat</a:t>
                      </a:r>
                      <a:endParaRPr lang="en-GB" dirty="0"/>
                    </a:p>
                  </a:txBody>
                  <a:tcPr/>
                </a:tc>
                <a:tc>
                  <a:txBody>
                    <a:bodyPr/>
                    <a:lstStyle/>
                    <a:p>
                      <a:r>
                        <a:rPr lang="en-GB" dirty="0" smtClean="0"/>
                        <a:t>Property</a:t>
                      </a:r>
                      <a:endParaRPr lang="en-GB" dirty="0"/>
                    </a:p>
                  </a:txBody>
                  <a:tcPr/>
                </a:tc>
                <a:tc>
                  <a:txBody>
                    <a:bodyPr/>
                    <a:lstStyle/>
                    <a:p>
                      <a:r>
                        <a:rPr lang="en-GB" dirty="0" smtClean="0"/>
                        <a:t>Definition</a:t>
                      </a:r>
                      <a:endParaRPr lang="en-GB" dirty="0"/>
                    </a:p>
                  </a:txBody>
                  <a:tcPr/>
                </a:tc>
              </a:tr>
              <a:tr h="427937">
                <a:tc>
                  <a:txBody>
                    <a:bodyPr/>
                    <a:lstStyle/>
                    <a:p>
                      <a:pPr marL="0" indent="0">
                        <a:buFont typeface="Arial" panose="020B0604020202020204" pitchFamily="34" charset="0"/>
                        <a:buNone/>
                      </a:pPr>
                      <a:r>
                        <a:rPr lang="en-GB" b="1" dirty="0" smtClean="0">
                          <a:latin typeface="Calibri" panose="020F0502020204030204" pitchFamily="34" charset="0"/>
                        </a:rPr>
                        <a:t>S</a:t>
                      </a:r>
                      <a:r>
                        <a:rPr lang="en-GB" dirty="0" smtClean="0">
                          <a:latin typeface="Calibri" panose="020F0502020204030204" pitchFamily="34" charset="0"/>
                        </a:rPr>
                        <a:t>poofing</a:t>
                      </a:r>
                      <a:endParaRPr lang="en-GB" dirty="0">
                        <a:latin typeface="Calibri" panose="020F050202020403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cs typeface="Arial" panose="020B0604020202020204" pitchFamily="34" charset="0"/>
                        </a:rPr>
                        <a:t>Authentication</a:t>
                      </a:r>
                      <a:endParaRPr lang="en-GB" dirty="0">
                        <a:latin typeface="Calibri" panose="020F0502020204030204" pitchFamily="34" charset="0"/>
                        <a:cs typeface="Arial" panose="020B060402020202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rPr>
                        <a:t>Impersonating something or someone else</a:t>
                      </a:r>
                      <a:endParaRPr lang="en-GB" dirty="0">
                        <a:latin typeface="Calibri" panose="020F0502020204030204" pitchFamily="34" charset="0"/>
                      </a:endParaRPr>
                    </a:p>
                  </a:txBody>
                  <a:tcPr/>
                </a:tc>
              </a:tr>
              <a:tr h="427937">
                <a:tc>
                  <a:txBody>
                    <a:bodyPr/>
                    <a:lstStyle/>
                    <a:p>
                      <a:pPr marL="0" indent="0">
                        <a:buFont typeface="Arial" panose="020B0604020202020204" pitchFamily="34" charset="0"/>
                        <a:buNone/>
                      </a:pPr>
                      <a:r>
                        <a:rPr lang="en-GB" b="1" dirty="0" smtClean="0">
                          <a:latin typeface="Calibri" panose="020F0502020204030204" pitchFamily="34" charset="0"/>
                        </a:rPr>
                        <a:t>T</a:t>
                      </a:r>
                      <a:r>
                        <a:rPr lang="en-GB" dirty="0" smtClean="0">
                          <a:latin typeface="Calibri" panose="020F0502020204030204" pitchFamily="34" charset="0"/>
                        </a:rPr>
                        <a:t>ampering</a:t>
                      </a:r>
                      <a:endParaRPr lang="en-GB" dirty="0">
                        <a:latin typeface="Calibri" panose="020F050202020403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rPr>
                        <a:t>Integrity</a:t>
                      </a:r>
                      <a:endParaRPr lang="en-GB" dirty="0">
                        <a:latin typeface="Calibri" panose="020F050202020403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rPr>
                        <a:t>Modifying data or code</a:t>
                      </a:r>
                      <a:endParaRPr lang="en-GB" dirty="0">
                        <a:latin typeface="Calibri" panose="020F0502020204030204" pitchFamily="34" charset="0"/>
                      </a:endParaRPr>
                    </a:p>
                  </a:txBody>
                  <a:tcPr/>
                </a:tc>
              </a:tr>
              <a:tr h="427937">
                <a:tc>
                  <a:txBody>
                    <a:bodyPr/>
                    <a:lstStyle/>
                    <a:p>
                      <a:pPr marL="0" indent="0">
                        <a:buFont typeface="Arial" panose="020B0604020202020204" pitchFamily="34" charset="0"/>
                        <a:buNone/>
                      </a:pPr>
                      <a:r>
                        <a:rPr lang="en-GB" b="1" dirty="0" smtClean="0">
                          <a:latin typeface="Calibri" panose="020F0502020204030204" pitchFamily="34" charset="0"/>
                        </a:rPr>
                        <a:t>R</a:t>
                      </a:r>
                      <a:r>
                        <a:rPr lang="en-GB" dirty="0" smtClean="0">
                          <a:latin typeface="Calibri" panose="020F0502020204030204" pitchFamily="34" charset="0"/>
                        </a:rPr>
                        <a:t>epudiation</a:t>
                      </a:r>
                      <a:endParaRPr lang="en-GB" dirty="0">
                        <a:latin typeface="Calibri" panose="020F050202020403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rPr>
                        <a:t>Non-repudiation</a:t>
                      </a:r>
                      <a:endParaRPr lang="en-GB" dirty="0">
                        <a:latin typeface="Calibri" panose="020F050202020403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rPr>
                        <a:t>Claiming</a:t>
                      </a:r>
                      <a:r>
                        <a:rPr lang="en-GB" baseline="0" dirty="0" smtClean="0">
                          <a:latin typeface="Calibri" panose="020F0502020204030204" pitchFamily="34" charset="0"/>
                        </a:rPr>
                        <a:t> to have not performed an action</a:t>
                      </a:r>
                      <a:endParaRPr lang="en-GB" dirty="0">
                        <a:latin typeface="Calibri" panose="020F0502020204030204" pitchFamily="34" charset="0"/>
                      </a:endParaRPr>
                    </a:p>
                  </a:txBody>
                  <a:tcPr/>
                </a:tc>
              </a:tr>
              <a:tr h="427937">
                <a:tc>
                  <a:txBody>
                    <a:bodyPr/>
                    <a:lstStyle/>
                    <a:p>
                      <a:pPr marL="0" indent="0">
                        <a:buFont typeface="Arial" panose="020B0604020202020204" pitchFamily="34" charset="0"/>
                        <a:buNone/>
                      </a:pPr>
                      <a:r>
                        <a:rPr lang="en-GB" b="1" dirty="0" smtClean="0">
                          <a:latin typeface="Calibri" panose="020F0502020204030204" pitchFamily="34" charset="0"/>
                        </a:rPr>
                        <a:t>I</a:t>
                      </a:r>
                      <a:r>
                        <a:rPr lang="en-GB" dirty="0" smtClean="0">
                          <a:latin typeface="Calibri" panose="020F0502020204030204" pitchFamily="34" charset="0"/>
                        </a:rPr>
                        <a:t>nformation Disclosure</a:t>
                      </a:r>
                      <a:endParaRPr lang="en-GB" dirty="0">
                        <a:latin typeface="Calibri" panose="020F050202020403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rPr>
                        <a:t>Confidentiality</a:t>
                      </a:r>
                      <a:endParaRPr lang="en-GB" dirty="0">
                        <a:latin typeface="Calibri" panose="020F050202020403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rPr>
                        <a:t>Exposing information to non-authorised party</a:t>
                      </a:r>
                      <a:endParaRPr lang="en-GB" dirty="0">
                        <a:latin typeface="Calibri" panose="020F0502020204030204" pitchFamily="34" charset="0"/>
                      </a:endParaRPr>
                    </a:p>
                  </a:txBody>
                  <a:tcPr/>
                </a:tc>
              </a:tr>
              <a:tr h="427937">
                <a:tc>
                  <a:txBody>
                    <a:bodyPr/>
                    <a:lstStyle/>
                    <a:p>
                      <a:pPr marL="0" indent="0">
                        <a:buFont typeface="Arial" panose="020B0604020202020204" pitchFamily="34" charset="0"/>
                        <a:buNone/>
                      </a:pPr>
                      <a:r>
                        <a:rPr lang="en-GB" b="1" dirty="0" smtClean="0">
                          <a:latin typeface="Calibri" panose="020F0502020204030204" pitchFamily="34" charset="0"/>
                        </a:rPr>
                        <a:t>D</a:t>
                      </a:r>
                      <a:r>
                        <a:rPr lang="en-GB" dirty="0" smtClean="0">
                          <a:latin typeface="Calibri" panose="020F0502020204030204" pitchFamily="34" charset="0"/>
                        </a:rPr>
                        <a:t>enial of Service</a:t>
                      </a:r>
                      <a:endParaRPr lang="en-GB" dirty="0">
                        <a:latin typeface="Calibri" panose="020F050202020403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rPr>
                        <a:t>Availability</a:t>
                      </a:r>
                      <a:endParaRPr lang="en-GB" dirty="0">
                        <a:latin typeface="Calibri" panose="020F050202020403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rPr>
                        <a:t>Deny or degrade</a:t>
                      </a:r>
                      <a:r>
                        <a:rPr lang="en-GB" baseline="0" dirty="0" smtClean="0">
                          <a:latin typeface="Calibri" panose="020F0502020204030204" pitchFamily="34" charset="0"/>
                        </a:rPr>
                        <a:t> service</a:t>
                      </a:r>
                      <a:endParaRPr lang="en-GB" dirty="0">
                        <a:latin typeface="Calibri" panose="020F0502020204030204" pitchFamily="34" charset="0"/>
                      </a:endParaRPr>
                    </a:p>
                  </a:txBody>
                  <a:tcPr/>
                </a:tc>
              </a:tr>
              <a:tr h="427937">
                <a:tc>
                  <a:txBody>
                    <a:bodyPr/>
                    <a:lstStyle/>
                    <a:p>
                      <a:pPr marL="0" indent="0">
                        <a:buFont typeface="Arial" panose="020B0604020202020204" pitchFamily="34" charset="0"/>
                        <a:buNone/>
                      </a:pPr>
                      <a:r>
                        <a:rPr lang="en-GB" b="1" dirty="0" smtClean="0">
                          <a:latin typeface="Calibri" panose="020F0502020204030204" pitchFamily="34" charset="0"/>
                        </a:rPr>
                        <a:t>E</a:t>
                      </a:r>
                      <a:r>
                        <a:rPr lang="en-GB" dirty="0" smtClean="0">
                          <a:latin typeface="Calibri" panose="020F0502020204030204" pitchFamily="34" charset="0"/>
                        </a:rPr>
                        <a:t>levation of Privilege</a:t>
                      </a:r>
                      <a:endParaRPr lang="en-GB" dirty="0">
                        <a:latin typeface="Calibri" panose="020F050202020403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rPr>
                        <a:t>Authorization</a:t>
                      </a:r>
                      <a:endParaRPr lang="en-GB" dirty="0">
                        <a:latin typeface="Calibri" panose="020F0502020204030204" pitchFamily="34" charset="0"/>
                      </a:endParaRPr>
                    </a:p>
                  </a:txBody>
                  <a:tcPr/>
                </a:tc>
                <a:tc>
                  <a:txBody>
                    <a:bodyPr/>
                    <a:lstStyle/>
                    <a:p>
                      <a:pPr marL="0" indent="0">
                        <a:buFont typeface="Arial" panose="020B0604020202020204" pitchFamily="34" charset="0"/>
                        <a:buNone/>
                      </a:pPr>
                      <a:r>
                        <a:rPr lang="en-GB" dirty="0" smtClean="0">
                          <a:latin typeface="Calibri" panose="020F0502020204030204" pitchFamily="34" charset="0"/>
                        </a:rPr>
                        <a:t>Gain capabilities without</a:t>
                      </a:r>
                      <a:r>
                        <a:rPr lang="en-GB" baseline="0" dirty="0" smtClean="0">
                          <a:latin typeface="Calibri" panose="020F0502020204030204" pitchFamily="34" charset="0"/>
                        </a:rPr>
                        <a:t> proper authorisation</a:t>
                      </a:r>
                      <a:endParaRPr lang="en-GB"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3963975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058150" y="6454778"/>
            <a:ext cx="2133600" cy="365125"/>
          </a:xfrm>
        </p:spPr>
        <p:txBody>
          <a:bodyPr/>
          <a:lstStyle/>
          <a:p>
            <a:fld id="{1BE21F8D-3574-AB49-8385-2A22CDC039F6}" type="slidenum">
              <a:rPr lang="en-US" b="1" smtClean="0">
                <a:solidFill>
                  <a:schemeClr val="tx1"/>
                </a:solidFill>
              </a:rPr>
              <a:t>7</a:t>
            </a:fld>
            <a:endParaRPr lang="en-US" b="1" dirty="0">
              <a:solidFill>
                <a:schemeClr val="tx1"/>
              </a:solidFill>
            </a:endParaRPr>
          </a:p>
        </p:txBody>
      </p:sp>
      <p:sp>
        <p:nvSpPr>
          <p:cNvPr id="6" name="Rectangle 5"/>
          <p:cNvSpPr/>
          <p:nvPr/>
        </p:nvSpPr>
        <p:spPr>
          <a:xfrm>
            <a:off x="1301835" y="1067372"/>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Introducing our example</a:t>
            </a:r>
            <a:endParaRPr lang="en-US" sz="3200" dirty="0">
              <a:solidFill>
                <a:srgbClr val="BE0B21"/>
              </a:solidFill>
              <a:latin typeface="Arial" pitchFamily="34" charset="0"/>
              <a:cs typeface="Arial" pitchFamily="34" charset="0"/>
            </a:endParaRPr>
          </a:p>
        </p:txBody>
      </p:sp>
      <p:sp>
        <p:nvSpPr>
          <p:cNvPr id="17" name="Rectangle 16"/>
          <p:cNvSpPr/>
          <p:nvPr/>
        </p:nvSpPr>
        <p:spPr>
          <a:xfrm>
            <a:off x="1336570" y="2112520"/>
            <a:ext cx="7196768" cy="984885"/>
          </a:xfrm>
          <a:prstGeom prst="rect">
            <a:avLst/>
          </a:prstGeom>
        </p:spPr>
        <p:txBody>
          <a:bodyPr wrap="square">
            <a:spAutoFit/>
          </a:bodyPr>
          <a:lstStyle/>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Explain the existing architecture and the feature we are planning to add</a:t>
            </a: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Pretend that threat model for the existing part does not exist</a:t>
            </a:r>
            <a:endParaRPr lang="en-GB" sz="1600" dirty="0">
              <a:solidFill>
                <a:schemeClr val="tx2"/>
              </a:solidFill>
              <a:ea typeface="Calibri" pitchFamily="84" charset="0"/>
              <a:cs typeface="Calibri" pitchFamily="84" charset="0"/>
            </a:endParaRPr>
          </a:p>
          <a:p>
            <a:pPr marL="171450" indent="-171450" algn="just">
              <a:spcBef>
                <a:spcPts val="600"/>
              </a:spcBef>
              <a:buFont typeface="Arial"/>
              <a:buChar char="•"/>
            </a:pPr>
            <a:r>
              <a:rPr lang="en-GB" sz="1600" dirty="0" smtClean="0">
                <a:solidFill>
                  <a:schemeClr val="tx2"/>
                </a:solidFill>
                <a:ea typeface="Calibri" pitchFamily="84" charset="0"/>
                <a:cs typeface="Calibri" pitchFamily="84" charset="0"/>
              </a:rPr>
              <a:t>Model new feature</a:t>
            </a:r>
            <a:endParaRPr lang="en-GB" sz="1600" dirty="0">
              <a:solidFill>
                <a:schemeClr val="tx2"/>
              </a:solidFill>
              <a:ea typeface="Calibri" pitchFamily="84" charset="0"/>
              <a:cs typeface="Calibri" pitchFamily="84" charset="0"/>
            </a:endParaRPr>
          </a:p>
        </p:txBody>
      </p:sp>
    </p:spTree>
    <p:extLst>
      <p:ext uri="{BB962C8B-B14F-4D97-AF65-F5344CB8AC3E}">
        <p14:creationId xmlns:p14="http://schemas.microsoft.com/office/powerpoint/2010/main" val="2255243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243" y="1280811"/>
            <a:ext cx="9240540" cy="4296375"/>
          </a:xfrm>
          <a:prstGeom prst="rect">
            <a:avLst/>
          </a:prstGeom>
        </p:spPr>
      </p:pic>
      <p:sp>
        <p:nvSpPr>
          <p:cNvPr id="2" name="Slide Number Placeholder 3"/>
          <p:cNvSpPr txBox="1">
            <a:spLocks/>
          </p:cNvSpPr>
          <p:nvPr/>
        </p:nvSpPr>
        <p:spPr>
          <a:xfrm>
            <a:off x="8058150" y="643572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1F8D-3574-AB49-8385-2A22CDC039F6}" type="slidenum">
              <a:rPr lang="en-US" b="1">
                <a:solidFill>
                  <a:schemeClr val="tx1"/>
                </a:solidFill>
              </a:rPr>
              <a:pPr/>
              <a:t>8</a:t>
            </a:fld>
            <a:endParaRPr lang="en-US" b="1" dirty="0">
              <a:solidFill>
                <a:schemeClr val="tx1"/>
              </a:solidFill>
            </a:endParaRPr>
          </a:p>
        </p:txBody>
      </p:sp>
      <p:sp>
        <p:nvSpPr>
          <p:cNvPr id="3" name="Rectangle 2"/>
          <p:cNvSpPr/>
          <p:nvPr/>
        </p:nvSpPr>
        <p:spPr>
          <a:xfrm>
            <a:off x="1342243" y="538594"/>
            <a:ext cx="6392057" cy="584775"/>
          </a:xfrm>
          <a:prstGeom prst="rect">
            <a:avLst/>
          </a:prstGeom>
        </p:spPr>
        <p:txBody>
          <a:bodyPr wrap="square">
            <a:spAutoFit/>
          </a:bodyPr>
          <a:lstStyle/>
          <a:p>
            <a:r>
              <a:rPr lang="en-US" sz="3200" dirty="0">
                <a:solidFill>
                  <a:srgbClr val="BE0B21"/>
                </a:solidFill>
                <a:latin typeface="Arial" pitchFamily="34" charset="0"/>
                <a:cs typeface="Arial" pitchFamily="34" charset="0"/>
              </a:rPr>
              <a:t>A very simple architecture</a:t>
            </a:r>
          </a:p>
        </p:txBody>
      </p:sp>
    </p:spTree>
    <p:extLst>
      <p:ext uri="{BB962C8B-B14F-4D97-AF65-F5344CB8AC3E}">
        <p14:creationId xmlns:p14="http://schemas.microsoft.com/office/powerpoint/2010/main" val="418450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a:spLocks/>
          </p:cNvSpPr>
          <p:nvPr/>
        </p:nvSpPr>
        <p:spPr>
          <a:xfrm>
            <a:off x="8058150" y="643572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21F8D-3574-AB49-8385-2A22CDC039F6}" type="slidenum">
              <a:rPr lang="en-US" b="1">
                <a:solidFill>
                  <a:schemeClr val="tx1"/>
                </a:solidFill>
              </a:rPr>
              <a:pPr/>
              <a:t>9</a:t>
            </a:fld>
            <a:endParaRPr lang="en-US" b="1" dirty="0">
              <a:solidFill>
                <a:schemeClr val="tx1"/>
              </a:solidFill>
            </a:endParaRPr>
          </a:p>
        </p:txBody>
      </p:sp>
      <p:sp>
        <p:nvSpPr>
          <p:cNvPr id="3" name="Rectangle 2"/>
          <p:cNvSpPr/>
          <p:nvPr/>
        </p:nvSpPr>
        <p:spPr>
          <a:xfrm>
            <a:off x="1351768" y="500494"/>
            <a:ext cx="6392057" cy="584775"/>
          </a:xfrm>
          <a:prstGeom prst="rect">
            <a:avLst/>
          </a:prstGeom>
        </p:spPr>
        <p:txBody>
          <a:bodyPr wrap="square">
            <a:spAutoFit/>
          </a:bodyPr>
          <a:lstStyle/>
          <a:p>
            <a:r>
              <a:rPr lang="en-US" sz="3200" dirty="0" smtClean="0">
                <a:solidFill>
                  <a:srgbClr val="BE0B21"/>
                </a:solidFill>
                <a:latin typeface="Arial" pitchFamily="34" charset="0"/>
                <a:cs typeface="Arial" pitchFamily="34" charset="0"/>
              </a:rPr>
              <a:t>Now pretend to forget it</a:t>
            </a:r>
            <a:endParaRPr lang="en-US" sz="3200" dirty="0">
              <a:solidFill>
                <a:srgbClr val="BE0B21"/>
              </a:solidFill>
              <a:latin typeface="Arial" pitchFamily="34" charset="0"/>
              <a:cs typeface="Arial"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768" y="2028649"/>
            <a:ext cx="3488273" cy="3514901"/>
          </a:xfrm>
          <a:prstGeom prst="rect">
            <a:avLst/>
          </a:prstGeom>
        </p:spPr>
      </p:pic>
      <p:sp>
        <p:nvSpPr>
          <p:cNvPr id="8" name="TextBox 7"/>
          <p:cNvSpPr txBox="1"/>
          <p:nvPr/>
        </p:nvSpPr>
        <p:spPr>
          <a:xfrm>
            <a:off x="5095875" y="2139494"/>
            <a:ext cx="3962400" cy="3293209"/>
          </a:xfrm>
          <a:prstGeom prst="rect">
            <a:avLst/>
          </a:prstGeom>
          <a:noFill/>
        </p:spPr>
        <p:txBody>
          <a:bodyPr wrap="square" rtlCol="0">
            <a:spAutoFit/>
          </a:bodyPr>
          <a:lstStyle/>
          <a:p>
            <a:r>
              <a:rPr lang="en-GB" sz="1600" dirty="0"/>
              <a:t>We are going to use a 3rd party reporting and analytics technology. They are going to host Data Warehouse (DWH) and reporting server on their infrastructure.</a:t>
            </a:r>
          </a:p>
          <a:p>
            <a:r>
              <a:rPr lang="en-GB" sz="1600" dirty="0"/>
              <a:t>They will give us licences to use their web-based Analytics App, which can query the reporting server. The only thing we need to build in-house is an aggregator process,</a:t>
            </a:r>
          </a:p>
          <a:p>
            <a:r>
              <a:rPr lang="en-GB" sz="1600" dirty="0"/>
              <a:t>which will get data from our database, aggregate it and upload it to the DWH on a regular basis (they provide API for automated upload</a:t>
            </a:r>
            <a:r>
              <a:rPr lang="en-GB" sz="1600" dirty="0" smtClean="0"/>
              <a:t>).</a:t>
            </a:r>
            <a:endParaRPr lang="en-GB" sz="1600" dirty="0"/>
          </a:p>
        </p:txBody>
      </p:sp>
    </p:spTree>
    <p:extLst>
      <p:ext uri="{BB962C8B-B14F-4D97-AF65-F5344CB8AC3E}">
        <p14:creationId xmlns:p14="http://schemas.microsoft.com/office/powerpoint/2010/main" val="2194631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NCC Group Presentation Template_WS_Blank_February 2016">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02F49AFEBE5848AD808FF9D2EDACA6" ma:contentTypeVersion="7" ma:contentTypeDescription="Create a new document." ma:contentTypeScope="" ma:versionID="ee845ca17c44efd393aaccc4f09220fd">
  <xsd:schema xmlns:xsd="http://www.w3.org/2001/XMLSchema" xmlns:xs="http://www.w3.org/2001/XMLSchema" xmlns:p="http://schemas.microsoft.com/office/2006/metadata/properties" xmlns:ns1="http://schemas.microsoft.com/sharepoint/v3" xmlns:ns2="e76511f3-56c4-4242-b74b-9d8c7cdf5da1" xmlns:ns3="e0bb42cb-1aa7-4d11-808e-ae80ff85a01f" xmlns:ns4="ddf96332-a8f0-4dcf-be6a-9e92c3bce1b6" targetNamespace="http://schemas.microsoft.com/office/2006/metadata/properties" ma:root="true" ma:fieldsID="bea6b8f93a2a5c5083e282551d3dd97c" ns1:_="" ns2:_="" ns3:_="" ns4:_="">
    <xsd:import namespace="http://schemas.microsoft.com/sharepoint/v3"/>
    <xsd:import namespace="e76511f3-56c4-4242-b74b-9d8c7cdf5da1"/>
    <xsd:import namespace="e0bb42cb-1aa7-4d11-808e-ae80ff85a01f"/>
    <xsd:import namespace="ddf96332-a8f0-4dcf-be6a-9e92c3bce1b6"/>
    <xsd:element name="properties">
      <xsd:complexType>
        <xsd:sequence>
          <xsd:element name="documentManagement">
            <xsd:complexType>
              <xsd:all>
                <xsd:element ref="ns1:PublishingStartDate" minOccurs="0"/>
                <xsd:element ref="ns1:PublishingExpirationDate" minOccurs="0"/>
                <xsd:element ref="ns2:c54fca1883f94d71913139c2f65c0aad" minOccurs="0"/>
                <xsd:element ref="ns2:ndf1c2856fb340ddbf5904e74e83b32d" minOccurs="0"/>
                <xsd:element ref="ns2:TaxCatchAll" minOccurs="0"/>
                <xsd:element ref="ns3:TaxCatchAllLabel" minOccurs="0"/>
                <xsd:element ref="ns4:g4b12e6807914788afdd9865ec3c3b5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6511f3-56c4-4242-b74b-9d8c7cdf5da1" elementFormDefault="qualified">
    <xsd:import namespace="http://schemas.microsoft.com/office/2006/documentManagement/types"/>
    <xsd:import namespace="http://schemas.microsoft.com/office/infopath/2007/PartnerControls"/>
    <xsd:element name="c54fca1883f94d71913139c2f65c0aad" ma:index="10" nillable="true" ma:taxonomy="true" ma:internalName="c54fca1883f94d71913139c2f65c0aad" ma:taxonomyFieldName="NCC_x0020_Group_x0020_Location" ma:displayName="NCC Group Location" ma:default="" ma:fieldId="{c54fca18-83f9-4d71-9131-39c2f65c0aad}" ma:taxonomyMulti="true" ma:sspId="8ce36d65-9598-48f7-b01e-61198d0fdbbb" ma:termSetId="6f7cf9b4-b5bc-425d-a3b0-0b4a99d88d4b" ma:anchorId="00000000-0000-0000-0000-000000000000" ma:open="false" ma:isKeyword="false">
      <xsd:complexType>
        <xsd:sequence>
          <xsd:element ref="pc:Terms" minOccurs="0" maxOccurs="1"/>
        </xsd:sequence>
      </xsd:complexType>
    </xsd:element>
    <xsd:element name="ndf1c2856fb340ddbf5904e74e83b32d" ma:index="11" nillable="true" ma:taxonomy="true" ma:internalName="ndf1c2856fb340ddbf5904e74e83b32d" ma:taxonomyFieldName="NCC_x0020_Group_x0020_Tags" ma:displayName="NCC Group Tags" ma:default="" ma:fieldId="{7df1c285-6fb3-40dd-bf59-04e74e83b32d}" ma:taxonomyMulti="true" ma:sspId="8ce36d65-9598-48f7-b01e-61198d0fdbbb" ma:termSetId="40d8b274-b89c-4d1e-adcb-9aec81544f37"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51ec8d36-17af-4c1d-8423-719c8b7bfc1c}" ma:internalName="TaxCatchAll" ma:showField="CatchAllData" ma:web="e0bb42cb-1aa7-4d11-808e-ae80ff85a0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bb42cb-1aa7-4d11-808e-ae80ff85a01f" elementFormDefault="qualified">
    <xsd:import namespace="http://schemas.microsoft.com/office/2006/documentManagement/types"/>
    <xsd:import namespace="http://schemas.microsoft.com/office/infopath/2007/PartnerControls"/>
    <xsd:element name="TaxCatchAllLabel" ma:index="13" nillable="true" ma:displayName="Taxonomy Catch All Column1" ma:hidden="true" ma:list="{51ec8d36-17af-4c1d-8423-719c8b7bfc1c}" ma:internalName="TaxCatchAllLabel" ma:readOnly="true" ma:showField="CatchAllDataLabel" ma:web="e0bb42cb-1aa7-4d11-808e-ae80ff85a0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f96332-a8f0-4dcf-be6a-9e92c3bce1b6" elementFormDefault="qualified">
    <xsd:import namespace="http://schemas.microsoft.com/office/2006/documentManagement/types"/>
    <xsd:import namespace="http://schemas.microsoft.com/office/infopath/2007/PartnerControls"/>
    <xsd:element name="g4b12e6807914788afdd9865ec3c3b53" ma:index="17" nillable="true" ma:taxonomy="true" ma:internalName="g4b12e6807914788afdd9865ec3c3b53" ma:taxonomyFieldName="NCC_x0020_Group_x0020_Division" ma:displayName="NCC Group Division" ma:default="" ma:fieldId="{04b12e68-0791-4788-afdd-9865ec3c3b53}" ma:sspId="8ce36d65-9598-48f7-b01e-61198d0fdbbb" ma:termSetId="9ae30ab1-185d-42b9-bc97-70a1d21f2d6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76511f3-56c4-4242-b74b-9d8c7cdf5da1"/>
    <ndf1c2856fb340ddbf5904e74e83b32d xmlns="e76511f3-56c4-4242-b74b-9d8c7cdf5da1">
      <Terms xmlns="http://schemas.microsoft.com/office/infopath/2007/PartnerControls"/>
    </ndf1c2856fb340ddbf5904e74e83b32d>
    <PublishingExpirationDate xmlns="http://schemas.microsoft.com/sharepoint/v3" xsi:nil="true"/>
    <PublishingStartDate xmlns="http://schemas.microsoft.com/sharepoint/v3" xsi:nil="true"/>
    <c54fca1883f94d71913139c2f65c0aad xmlns="e76511f3-56c4-4242-b74b-9d8c7cdf5da1">
      <Terms xmlns="http://schemas.microsoft.com/office/infopath/2007/PartnerControls"/>
    </c54fca1883f94d71913139c2f65c0aad>
    <g4b12e6807914788afdd9865ec3c3b53 xmlns="ddf96332-a8f0-4dcf-be6a-9e92c3bce1b6">
      <Terms xmlns="http://schemas.microsoft.com/office/infopath/2007/PartnerControls"/>
    </g4b12e6807914788afdd9865ec3c3b53>
  </documentManagement>
</p:properties>
</file>

<file path=customXml/itemProps1.xml><?xml version="1.0" encoding="utf-8"?>
<ds:datastoreItem xmlns:ds="http://schemas.openxmlformats.org/officeDocument/2006/customXml" ds:itemID="{A1259C08-D6C9-4458-B05F-8E785E041818}">
  <ds:schemaRefs>
    <ds:schemaRef ds:uri="http://schemas.microsoft.com/sharepoint/v3/contenttype/forms"/>
  </ds:schemaRefs>
</ds:datastoreItem>
</file>

<file path=customXml/itemProps2.xml><?xml version="1.0" encoding="utf-8"?>
<ds:datastoreItem xmlns:ds="http://schemas.openxmlformats.org/officeDocument/2006/customXml" ds:itemID="{351F564B-D81E-4892-AF1D-18F82D198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6511f3-56c4-4242-b74b-9d8c7cdf5da1"/>
    <ds:schemaRef ds:uri="e0bb42cb-1aa7-4d11-808e-ae80ff85a01f"/>
    <ds:schemaRef ds:uri="ddf96332-a8f0-4dcf-be6a-9e92c3bce1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A964F-0DA2-4E66-97E1-FA2438F9CCA2}">
  <ds:schemaRefs>
    <ds:schemaRef ds:uri="http://schemas.microsoft.com/office/infopath/2007/PartnerControls"/>
    <ds:schemaRef ds:uri="e0bb42cb-1aa7-4d11-808e-ae80ff85a01f"/>
    <ds:schemaRef ds:uri="http://schemas.microsoft.com/office/2006/metadata/properties"/>
    <ds:schemaRef ds:uri="http://schemas.microsoft.com/sharepoint/v3"/>
    <ds:schemaRef ds:uri="http://purl.org/dc/elements/1.1/"/>
    <ds:schemaRef ds:uri="http://www.w3.org/XML/1998/namespace"/>
    <ds:schemaRef ds:uri="e76511f3-56c4-4242-b74b-9d8c7cdf5da1"/>
    <ds:schemaRef ds:uri="http://purl.org/dc/dcmitype/"/>
    <ds:schemaRef ds:uri="http://schemas.microsoft.com/office/2006/documentManagement/types"/>
    <ds:schemaRef ds:uri="http://schemas.openxmlformats.org/package/2006/metadata/core-properties"/>
    <ds:schemaRef ds:uri="ddf96332-a8f0-4dcf-be6a-9e92c3bce1b6"/>
    <ds:schemaRef ds:uri="http://purl.org/dc/terms/"/>
  </ds:schemaRefs>
</ds:datastoreItem>
</file>

<file path=docProps/app.xml><?xml version="1.0" encoding="utf-8"?>
<Properties xmlns="http://schemas.openxmlformats.org/officeDocument/2006/extended-properties" xmlns:vt="http://schemas.openxmlformats.org/officeDocument/2006/docPropsVTypes">
  <Template>NCC Group Presentation Template_WS_Blank_February 2016</Template>
  <TotalTime>2321</TotalTime>
  <Words>2931</Words>
  <Application>Microsoft Office PowerPoint</Application>
  <PresentationFormat>Custom</PresentationFormat>
  <Paragraphs>359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NCC Group Presentation Template_WS_Blank_February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Michlin</dc:creator>
  <cp:lastModifiedBy>Irene Michlin</cp:lastModifiedBy>
  <cp:revision>50</cp:revision>
  <cp:lastPrinted>2015-03-02T16:31:10Z</cp:lastPrinted>
  <dcterms:created xsi:type="dcterms:W3CDTF">2016-08-03T15:49:54Z</dcterms:created>
  <dcterms:modified xsi:type="dcterms:W3CDTF">2016-11-08T21:58:50Z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0x010100A402F49AFEBE5848AD808FF9D2EDACA6</vt:lpwstr>
  </property>
  <property fmtid="{D5CDD505-2E9C-101B-9397-08002B2CF9AE}" pid="3" name="NCC Group Division">
    <vt:lpwstr/>
  </property>
  <property fmtid="{D5CDD505-2E9C-101B-9397-08002B2CF9AE}" pid="4" name="NCC Group Tags">
    <vt:lpwstr/>
  </property>
  <property fmtid="{D5CDD505-2E9C-101B-9397-08002B2CF9AE}" pid="5" name="NCC Group Location">
    <vt:lpwstr/>
  </property>
</Properties>
</file>