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1.xml" ContentType="application/vnd.openxmlformats-officedocument.presentationml.comments+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2"/>
  </p:notesMasterIdLst>
  <p:handoutMasterIdLst>
    <p:handoutMasterId r:id="rId53"/>
  </p:handoutMasterIdLst>
  <p:sldIdLst>
    <p:sldId id="745" r:id="rId5"/>
    <p:sldId id="746" r:id="rId6"/>
    <p:sldId id="747" r:id="rId7"/>
    <p:sldId id="736" r:id="rId8"/>
    <p:sldId id="737" r:id="rId9"/>
    <p:sldId id="738" r:id="rId10"/>
    <p:sldId id="739" r:id="rId11"/>
    <p:sldId id="740" r:id="rId12"/>
    <p:sldId id="728" r:id="rId13"/>
    <p:sldId id="696" r:id="rId14"/>
    <p:sldId id="741" r:id="rId15"/>
    <p:sldId id="711" r:id="rId16"/>
    <p:sldId id="697" r:id="rId17"/>
    <p:sldId id="748" r:id="rId18"/>
    <p:sldId id="742" r:id="rId19"/>
    <p:sldId id="603" r:id="rId20"/>
    <p:sldId id="708" r:id="rId21"/>
    <p:sldId id="724" r:id="rId22"/>
    <p:sldId id="694" r:id="rId23"/>
    <p:sldId id="709" r:id="rId24"/>
    <p:sldId id="695" r:id="rId25"/>
    <p:sldId id="710" r:id="rId26"/>
    <p:sldId id="743" r:id="rId27"/>
    <p:sldId id="698" r:id="rId28"/>
    <p:sldId id="713" r:id="rId29"/>
    <p:sldId id="706" r:id="rId30"/>
    <p:sldId id="714" r:id="rId31"/>
    <p:sldId id="704" r:id="rId32"/>
    <p:sldId id="749" r:id="rId33"/>
    <p:sldId id="744" r:id="rId34"/>
    <p:sldId id="699" r:id="rId35"/>
    <p:sldId id="716" r:id="rId36"/>
    <p:sldId id="700" r:id="rId37"/>
    <p:sldId id="717" r:id="rId38"/>
    <p:sldId id="701" r:id="rId39"/>
    <p:sldId id="718" r:id="rId40"/>
    <p:sldId id="719" r:id="rId41"/>
    <p:sldId id="702" r:id="rId42"/>
    <p:sldId id="734" r:id="rId43"/>
    <p:sldId id="735" r:id="rId44"/>
    <p:sldId id="703" r:id="rId45"/>
    <p:sldId id="721" r:id="rId46"/>
    <p:sldId id="750" r:id="rId47"/>
    <p:sldId id="723" r:id="rId48"/>
    <p:sldId id="705" r:id="rId49"/>
    <p:sldId id="731" r:id="rId50"/>
    <p:sldId id="732" r:id="rId51"/>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56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roject Manager" initials="PM" lastIdx="19" clrIdx="0"/>
  <p:cmAuthor id="1" name="martin" initials="m" lastIdx="25" clrIdx="1"/>
  <p:cmAuthor id="2" name="Microsoft Office User" initials="Office" lastIdx="1" clrIdx="2">
    <p:extLst/>
  </p:cmAuthor>
  <p:cmAuthor id="3" name="Microsoft Office User" initials="Office [2]" lastIdx="0" clrIdx="3">
    <p:extLst/>
  </p:cmAuthor>
  <p:cmAuthor id="4" name="Microsoft Office User" initials="Office [3]" lastIdx="0"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B600"/>
    <a:srgbClr val="CCFFCC"/>
    <a:srgbClr val="1A1F71"/>
    <a:srgbClr val="EF8400"/>
    <a:srgbClr val="00329E"/>
    <a:srgbClr val="0050B9"/>
    <a:srgbClr val="000000"/>
    <a:srgbClr val="5C5C5C"/>
    <a:srgbClr val="BEBEBE"/>
    <a:srgbClr val="F4CA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67" autoAdjust="0"/>
    <p:restoredTop sz="90201" autoAdjust="0"/>
  </p:normalViewPr>
  <p:slideViewPr>
    <p:cSldViewPr snapToGrid="0">
      <p:cViewPr>
        <p:scale>
          <a:sx n="135" d="100"/>
          <a:sy n="135" d="100"/>
        </p:scale>
        <p:origin x="152" y="152"/>
      </p:cViewPr>
      <p:guideLst>
        <p:guide orient="horz" pos="1620"/>
        <p:guide pos="564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0"/>
    </p:cViewPr>
  </p:sorterViewPr>
  <p:notesViewPr>
    <p:cSldViewPr snapToGrid="0">
      <p:cViewPr>
        <p:scale>
          <a:sx n="80" d="100"/>
          <a:sy n="80" d="100"/>
        </p:scale>
        <p:origin x="-1878" y="-51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commentAuthors" Target="commentAuthors.xml"/><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localhost\var\folders\9q\2g118y8d0qbfkmdjpzly61kj6w9w45\T\com.microsoft.Outlook\Outlook%20Temp\Cassandra_HBase_P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localhost\var\folders\9q\2g118y8d0qbfkmdjpzly61kj6w9w45\T\com.microsoft.Outlook\Outlook%20Temp\Cassandra_HBase_PO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marker>
            <c:symbol val="none"/>
          </c:marker>
          <c:val>
            <c:numRef>
              <c:f>[1]Sheet2!$B$1:$B$317</c:f>
              <c:numCache>
                <c:formatCode>General</c:formatCode>
                <c:ptCount val="317"/>
                <c:pt idx="0">
                  <c:v>33485.81</c:v>
                </c:pt>
                <c:pt idx="1">
                  <c:v>28571.79</c:v>
                </c:pt>
                <c:pt idx="2">
                  <c:v>18735.5</c:v>
                </c:pt>
                <c:pt idx="3">
                  <c:v>28984.1</c:v>
                </c:pt>
                <c:pt idx="4">
                  <c:v>17675.0</c:v>
                </c:pt>
                <c:pt idx="5">
                  <c:v>19440.56</c:v>
                </c:pt>
                <c:pt idx="6">
                  <c:v>24038.0</c:v>
                </c:pt>
                <c:pt idx="7">
                  <c:v>11310.87</c:v>
                </c:pt>
                <c:pt idx="8">
                  <c:v>18735.5</c:v>
                </c:pt>
                <c:pt idx="9">
                  <c:v>26538.1</c:v>
                </c:pt>
                <c:pt idx="10">
                  <c:v>30018.9</c:v>
                </c:pt>
                <c:pt idx="11">
                  <c:v>25098.5</c:v>
                </c:pt>
                <c:pt idx="12">
                  <c:v>10957.4</c:v>
                </c:pt>
                <c:pt idx="13">
                  <c:v>7070.0</c:v>
                </c:pt>
                <c:pt idx="14">
                  <c:v>19440.56</c:v>
                </c:pt>
                <c:pt idx="15">
                  <c:v>29694.0</c:v>
                </c:pt>
                <c:pt idx="16">
                  <c:v>26863.31</c:v>
                </c:pt>
                <c:pt idx="17">
                  <c:v>24745.0</c:v>
                </c:pt>
                <c:pt idx="18">
                  <c:v>25449.46</c:v>
                </c:pt>
                <c:pt idx="19">
                  <c:v>25452.0</c:v>
                </c:pt>
                <c:pt idx="20">
                  <c:v>3181.18</c:v>
                </c:pt>
                <c:pt idx="21">
                  <c:v>19442.5</c:v>
                </c:pt>
                <c:pt idx="22">
                  <c:v>23365.56</c:v>
                </c:pt>
                <c:pt idx="23">
                  <c:v>25415.1</c:v>
                </c:pt>
                <c:pt idx="24">
                  <c:v>24038.0</c:v>
                </c:pt>
                <c:pt idx="25">
                  <c:v>3181.18</c:v>
                </c:pt>
                <c:pt idx="26">
                  <c:v>0.0</c:v>
                </c:pt>
                <c:pt idx="27">
                  <c:v>0.0</c:v>
                </c:pt>
                <c:pt idx="28">
                  <c:v>0.0</c:v>
                </c:pt>
                <c:pt idx="29">
                  <c:v>0.0</c:v>
                </c:pt>
                <c:pt idx="30">
                  <c:v>0.0</c:v>
                </c:pt>
                <c:pt idx="31">
                  <c:v>17675.0</c:v>
                </c:pt>
                <c:pt idx="32">
                  <c:v>25095.99</c:v>
                </c:pt>
                <c:pt idx="33">
                  <c:v>24391.5</c:v>
                </c:pt>
                <c:pt idx="34">
                  <c:v>26583.54</c:v>
                </c:pt>
                <c:pt idx="35">
                  <c:v>33769.7</c:v>
                </c:pt>
                <c:pt idx="36">
                  <c:v>32261.1</c:v>
                </c:pt>
                <c:pt idx="37">
                  <c:v>21914.81</c:v>
                </c:pt>
                <c:pt idx="38">
                  <c:v>32875.5</c:v>
                </c:pt>
                <c:pt idx="39">
                  <c:v>33932.61</c:v>
                </c:pt>
                <c:pt idx="40">
                  <c:v>707.0</c:v>
                </c:pt>
                <c:pt idx="41">
                  <c:v>24984.5</c:v>
                </c:pt>
                <c:pt idx="42">
                  <c:v>21675.0</c:v>
                </c:pt>
                <c:pt idx="43">
                  <c:v>12017.8</c:v>
                </c:pt>
                <c:pt idx="44">
                  <c:v>1060.5</c:v>
                </c:pt>
                <c:pt idx="45">
                  <c:v>0.0</c:v>
                </c:pt>
                <c:pt idx="46">
                  <c:v>0.0</c:v>
                </c:pt>
                <c:pt idx="47">
                  <c:v>0.0</c:v>
                </c:pt>
                <c:pt idx="48">
                  <c:v>0.0</c:v>
                </c:pt>
                <c:pt idx="49">
                  <c:v>0.0</c:v>
                </c:pt>
                <c:pt idx="50">
                  <c:v>25449.46</c:v>
                </c:pt>
                <c:pt idx="51">
                  <c:v>26512.5</c:v>
                </c:pt>
                <c:pt idx="52">
                  <c:v>24389.06</c:v>
                </c:pt>
                <c:pt idx="53">
                  <c:v>35350.0</c:v>
                </c:pt>
                <c:pt idx="54">
                  <c:v>17673.23</c:v>
                </c:pt>
                <c:pt idx="55">
                  <c:v>18028.5</c:v>
                </c:pt>
                <c:pt idx="56">
                  <c:v>28630.63999999994</c:v>
                </c:pt>
                <c:pt idx="57">
                  <c:v>17255.5</c:v>
                </c:pt>
                <c:pt idx="58">
                  <c:v>27636.24000000001</c:v>
                </c:pt>
                <c:pt idx="59">
                  <c:v>21917.0</c:v>
                </c:pt>
                <c:pt idx="60">
                  <c:v>13079.5</c:v>
                </c:pt>
                <c:pt idx="61">
                  <c:v>21914.81</c:v>
                </c:pt>
                <c:pt idx="62">
                  <c:v>23684.5</c:v>
                </c:pt>
                <c:pt idx="63">
                  <c:v>9897.01</c:v>
                </c:pt>
                <c:pt idx="64">
                  <c:v>37820.72</c:v>
                </c:pt>
                <c:pt idx="65">
                  <c:v>15554.0</c:v>
                </c:pt>
                <c:pt idx="66">
                  <c:v>33225.68</c:v>
                </c:pt>
                <c:pt idx="67">
                  <c:v>19796.0</c:v>
                </c:pt>
                <c:pt idx="68">
                  <c:v>21210.0</c:v>
                </c:pt>
                <c:pt idx="69">
                  <c:v>24742.53</c:v>
                </c:pt>
                <c:pt idx="70">
                  <c:v>0.0</c:v>
                </c:pt>
                <c:pt idx="71">
                  <c:v>28984.1</c:v>
                </c:pt>
                <c:pt idx="72">
                  <c:v>27219.5</c:v>
                </c:pt>
                <c:pt idx="73">
                  <c:v>17319.77</c:v>
                </c:pt>
                <c:pt idx="74">
                  <c:v>14140.0</c:v>
                </c:pt>
                <c:pt idx="75">
                  <c:v>26509.85</c:v>
                </c:pt>
                <c:pt idx="76">
                  <c:v>17675.0</c:v>
                </c:pt>
                <c:pt idx="77">
                  <c:v>26863.31</c:v>
                </c:pt>
                <c:pt idx="78">
                  <c:v>6009.5</c:v>
                </c:pt>
                <c:pt idx="79">
                  <c:v>13785.12</c:v>
                </c:pt>
                <c:pt idx="80">
                  <c:v>18735.5</c:v>
                </c:pt>
                <c:pt idx="81">
                  <c:v>16966.3</c:v>
                </c:pt>
                <c:pt idx="82">
                  <c:v>25452.0</c:v>
                </c:pt>
                <c:pt idx="83">
                  <c:v>14492.05</c:v>
                </c:pt>
                <c:pt idx="84">
                  <c:v>24745.0</c:v>
                </c:pt>
                <c:pt idx="85">
                  <c:v>14493.5</c:v>
                </c:pt>
                <c:pt idx="86">
                  <c:v>18380.16</c:v>
                </c:pt>
                <c:pt idx="87">
                  <c:v>4595.5</c:v>
                </c:pt>
                <c:pt idx="88">
                  <c:v>21207.88</c:v>
                </c:pt>
                <c:pt idx="89">
                  <c:v>10605.0</c:v>
                </c:pt>
                <c:pt idx="90">
                  <c:v>0.0</c:v>
                </c:pt>
                <c:pt idx="91">
                  <c:v>3992.7</c:v>
                </c:pt>
                <c:pt idx="92">
                  <c:v>18984.8</c:v>
                </c:pt>
                <c:pt idx="93">
                  <c:v>34286.07</c:v>
                </c:pt>
                <c:pt idx="94">
                  <c:v>20856.5</c:v>
                </c:pt>
                <c:pt idx="95">
                  <c:v>9190.08</c:v>
                </c:pt>
                <c:pt idx="96">
                  <c:v>14847.0</c:v>
                </c:pt>
                <c:pt idx="97">
                  <c:v>27923.71</c:v>
                </c:pt>
                <c:pt idx="98">
                  <c:v>20572.14</c:v>
                </c:pt>
                <c:pt idx="99">
                  <c:v>15454.0</c:v>
                </c:pt>
                <c:pt idx="100">
                  <c:v>13431.66</c:v>
                </c:pt>
                <c:pt idx="101">
                  <c:v>22270.5</c:v>
                </c:pt>
                <c:pt idx="102">
                  <c:v>22624.0</c:v>
                </c:pt>
                <c:pt idx="103">
                  <c:v>6362.36</c:v>
                </c:pt>
                <c:pt idx="104">
                  <c:v>9190.08</c:v>
                </c:pt>
                <c:pt idx="105">
                  <c:v>10958.5</c:v>
                </c:pt>
                <c:pt idx="106">
                  <c:v>18028.5</c:v>
                </c:pt>
                <c:pt idx="107">
                  <c:v>12724.73</c:v>
                </c:pt>
                <c:pt idx="108">
                  <c:v>23684.5</c:v>
                </c:pt>
                <c:pt idx="109">
                  <c:v>6008.9</c:v>
                </c:pt>
                <c:pt idx="110">
                  <c:v>4242.0</c:v>
                </c:pt>
                <c:pt idx="111">
                  <c:v>7422.76</c:v>
                </c:pt>
                <c:pt idx="112">
                  <c:v>15554.0</c:v>
                </c:pt>
                <c:pt idx="113">
                  <c:v>18026.7</c:v>
                </c:pt>
                <c:pt idx="114">
                  <c:v>7070.0</c:v>
                </c:pt>
                <c:pt idx="115">
                  <c:v>27216.78</c:v>
                </c:pt>
                <c:pt idx="116">
                  <c:v>0.0</c:v>
                </c:pt>
                <c:pt idx="117">
                  <c:v>0.0</c:v>
                </c:pt>
                <c:pt idx="118">
                  <c:v>0.0</c:v>
                </c:pt>
                <c:pt idx="119">
                  <c:v>0.0</c:v>
                </c:pt>
                <c:pt idx="120">
                  <c:v>2121.0</c:v>
                </c:pt>
                <c:pt idx="121">
                  <c:v>12372.5</c:v>
                </c:pt>
                <c:pt idx="122">
                  <c:v>21579.04</c:v>
                </c:pt>
                <c:pt idx="123">
                  <c:v>7405.8</c:v>
                </c:pt>
                <c:pt idx="124">
                  <c:v>14492.05</c:v>
                </c:pt>
                <c:pt idx="125">
                  <c:v>12019.0</c:v>
                </c:pt>
                <c:pt idx="126">
                  <c:v>26156.38</c:v>
                </c:pt>
                <c:pt idx="127">
                  <c:v>17321.5</c:v>
                </c:pt>
                <c:pt idx="128">
                  <c:v>4948.51</c:v>
                </c:pt>
                <c:pt idx="129">
                  <c:v>19089.0</c:v>
                </c:pt>
                <c:pt idx="130">
                  <c:v>10603.94</c:v>
                </c:pt>
                <c:pt idx="131">
                  <c:v>0.0</c:v>
                </c:pt>
                <c:pt idx="132">
                  <c:v>0.0</c:v>
                </c:pt>
                <c:pt idx="133">
                  <c:v>0.0</c:v>
                </c:pt>
                <c:pt idx="134">
                  <c:v>0.0</c:v>
                </c:pt>
                <c:pt idx="135">
                  <c:v>0.0</c:v>
                </c:pt>
                <c:pt idx="136">
                  <c:v>24745.0</c:v>
                </c:pt>
                <c:pt idx="137">
                  <c:v>29691.03</c:v>
                </c:pt>
                <c:pt idx="138">
                  <c:v>19442.5</c:v>
                </c:pt>
                <c:pt idx="139">
                  <c:v>9190.08</c:v>
                </c:pt>
                <c:pt idx="140">
                  <c:v>12726.0</c:v>
                </c:pt>
                <c:pt idx="141">
                  <c:v>27923.71</c:v>
                </c:pt>
                <c:pt idx="142">
                  <c:v>38178.0</c:v>
                </c:pt>
                <c:pt idx="143">
                  <c:v>24389.06</c:v>
                </c:pt>
                <c:pt idx="144">
                  <c:v>20503.0</c:v>
                </c:pt>
                <c:pt idx="145">
                  <c:v>33596.14</c:v>
                </c:pt>
                <c:pt idx="146">
                  <c:v>26142.0</c:v>
                </c:pt>
                <c:pt idx="147">
                  <c:v>25859.61</c:v>
                </c:pt>
                <c:pt idx="148">
                  <c:v>34586.3</c:v>
                </c:pt>
                <c:pt idx="149">
                  <c:v>21207.88</c:v>
                </c:pt>
                <c:pt idx="150">
                  <c:v>32875.5</c:v>
                </c:pt>
                <c:pt idx="151">
                  <c:v>20854.41</c:v>
                </c:pt>
                <c:pt idx="152">
                  <c:v>33229.0</c:v>
                </c:pt>
                <c:pt idx="153">
                  <c:v>21183.0</c:v>
                </c:pt>
                <c:pt idx="154">
                  <c:v>19467.55</c:v>
                </c:pt>
                <c:pt idx="155">
                  <c:v>20149.5</c:v>
                </c:pt>
                <c:pt idx="156">
                  <c:v>21914.81</c:v>
                </c:pt>
                <c:pt idx="157">
                  <c:v>22624.0</c:v>
                </c:pt>
                <c:pt idx="158">
                  <c:v>30044.5</c:v>
                </c:pt>
                <c:pt idx="159">
                  <c:v>31108.0</c:v>
                </c:pt>
                <c:pt idx="160">
                  <c:v>23682.13</c:v>
                </c:pt>
                <c:pt idx="161">
                  <c:v>13786.5</c:v>
                </c:pt>
                <c:pt idx="162">
                  <c:v>0.0</c:v>
                </c:pt>
                <c:pt idx="163">
                  <c:v>14847.0</c:v>
                </c:pt>
                <c:pt idx="164">
                  <c:v>18382.0</c:v>
                </c:pt>
                <c:pt idx="165">
                  <c:v>25449.46</c:v>
                </c:pt>
                <c:pt idx="166">
                  <c:v>21917.0</c:v>
                </c:pt>
                <c:pt idx="167">
                  <c:v>20854.41</c:v>
                </c:pt>
                <c:pt idx="168">
                  <c:v>19796.0</c:v>
                </c:pt>
                <c:pt idx="169">
                  <c:v>1983.21</c:v>
                </c:pt>
                <c:pt idx="170">
                  <c:v>23442.06</c:v>
                </c:pt>
                <c:pt idx="171">
                  <c:v>16261.0</c:v>
                </c:pt>
                <c:pt idx="172">
                  <c:v>22621.74</c:v>
                </c:pt>
                <c:pt idx="173">
                  <c:v>17682.9</c:v>
                </c:pt>
                <c:pt idx="174">
                  <c:v>18725.73</c:v>
                </c:pt>
                <c:pt idx="175">
                  <c:v>15907.5</c:v>
                </c:pt>
                <c:pt idx="176">
                  <c:v>23328.67</c:v>
                </c:pt>
                <c:pt idx="177">
                  <c:v>25452.0</c:v>
                </c:pt>
                <c:pt idx="178">
                  <c:v>17626.94</c:v>
                </c:pt>
                <c:pt idx="179">
                  <c:v>21302.7</c:v>
                </c:pt>
                <c:pt idx="180">
                  <c:v>19747.63</c:v>
                </c:pt>
                <c:pt idx="181">
                  <c:v>28987.0</c:v>
                </c:pt>
                <c:pt idx="182">
                  <c:v>18735.5</c:v>
                </c:pt>
                <c:pt idx="183">
                  <c:v>18026.7</c:v>
                </c:pt>
                <c:pt idx="184">
                  <c:v>10605.0</c:v>
                </c:pt>
                <c:pt idx="185">
                  <c:v>19087.09</c:v>
                </c:pt>
                <c:pt idx="186">
                  <c:v>8484.0</c:v>
                </c:pt>
                <c:pt idx="187">
                  <c:v>2120.79</c:v>
                </c:pt>
                <c:pt idx="188">
                  <c:v>1060.5</c:v>
                </c:pt>
                <c:pt idx="189">
                  <c:v>0.0</c:v>
                </c:pt>
                <c:pt idx="190">
                  <c:v>0.0</c:v>
                </c:pt>
                <c:pt idx="191">
                  <c:v>0.0</c:v>
                </c:pt>
                <c:pt idx="192">
                  <c:v>0.0</c:v>
                </c:pt>
                <c:pt idx="193">
                  <c:v>0.0</c:v>
                </c:pt>
                <c:pt idx="194">
                  <c:v>0.0</c:v>
                </c:pt>
                <c:pt idx="195">
                  <c:v>29753.4</c:v>
                </c:pt>
                <c:pt idx="196">
                  <c:v>27510.85</c:v>
                </c:pt>
                <c:pt idx="197">
                  <c:v>8130.5</c:v>
                </c:pt>
                <c:pt idx="198">
                  <c:v>15905.91</c:v>
                </c:pt>
                <c:pt idx="199">
                  <c:v>31108.0</c:v>
                </c:pt>
                <c:pt idx="200">
                  <c:v>27216.78</c:v>
                </c:pt>
                <c:pt idx="201">
                  <c:v>27219.5</c:v>
                </c:pt>
                <c:pt idx="202">
                  <c:v>14138.59</c:v>
                </c:pt>
                <c:pt idx="203">
                  <c:v>28633.5</c:v>
                </c:pt>
                <c:pt idx="204">
                  <c:v>22975.2</c:v>
                </c:pt>
                <c:pt idx="205">
                  <c:v>36410.5</c:v>
                </c:pt>
                <c:pt idx="206">
                  <c:v>25095.99</c:v>
                </c:pt>
                <c:pt idx="207">
                  <c:v>4949.0</c:v>
                </c:pt>
                <c:pt idx="208">
                  <c:v>8483.15</c:v>
                </c:pt>
                <c:pt idx="209">
                  <c:v>16614.5</c:v>
                </c:pt>
                <c:pt idx="210">
                  <c:v>22268.27</c:v>
                </c:pt>
                <c:pt idx="211">
                  <c:v>22270.5</c:v>
                </c:pt>
                <c:pt idx="212">
                  <c:v>18026.7</c:v>
                </c:pt>
                <c:pt idx="213">
                  <c:v>13786.5</c:v>
                </c:pt>
                <c:pt idx="214">
                  <c:v>21333.17</c:v>
                </c:pt>
                <c:pt idx="215">
                  <c:v>18963.7</c:v>
                </c:pt>
                <c:pt idx="216">
                  <c:v>15198.98</c:v>
                </c:pt>
                <c:pt idx="217">
                  <c:v>4949.0</c:v>
                </c:pt>
                <c:pt idx="218">
                  <c:v>0.0</c:v>
                </c:pt>
                <c:pt idx="219">
                  <c:v>10958.5</c:v>
                </c:pt>
                <c:pt idx="220">
                  <c:v>13433.0</c:v>
                </c:pt>
                <c:pt idx="221">
                  <c:v>28984.1</c:v>
                </c:pt>
                <c:pt idx="222">
                  <c:v>19130.5</c:v>
                </c:pt>
                <c:pt idx="223">
                  <c:v>20812.91999999999</c:v>
                </c:pt>
                <c:pt idx="224">
                  <c:v>24745.0</c:v>
                </c:pt>
                <c:pt idx="225">
                  <c:v>21563.5</c:v>
                </c:pt>
                <c:pt idx="226">
                  <c:v>1767.32</c:v>
                </c:pt>
                <c:pt idx="227">
                  <c:v>0.0</c:v>
                </c:pt>
                <c:pt idx="228">
                  <c:v>0.0</c:v>
                </c:pt>
                <c:pt idx="229">
                  <c:v>0.0</c:v>
                </c:pt>
                <c:pt idx="230">
                  <c:v>0.0</c:v>
                </c:pt>
                <c:pt idx="231">
                  <c:v>0.0</c:v>
                </c:pt>
                <c:pt idx="232">
                  <c:v>0.0</c:v>
                </c:pt>
                <c:pt idx="233">
                  <c:v>0.0</c:v>
                </c:pt>
                <c:pt idx="234">
                  <c:v>0.0</c:v>
                </c:pt>
                <c:pt idx="235">
                  <c:v>0.0</c:v>
                </c:pt>
                <c:pt idx="236">
                  <c:v>0.0</c:v>
                </c:pt>
                <c:pt idx="237">
                  <c:v>3851.3</c:v>
                </c:pt>
                <c:pt idx="238">
                  <c:v>25489.2</c:v>
                </c:pt>
                <c:pt idx="239">
                  <c:v>33579.14</c:v>
                </c:pt>
                <c:pt idx="240">
                  <c:v>25098.5</c:v>
                </c:pt>
                <c:pt idx="241">
                  <c:v>23682.13</c:v>
                </c:pt>
                <c:pt idx="242">
                  <c:v>0.0</c:v>
                </c:pt>
                <c:pt idx="243">
                  <c:v>31104.89</c:v>
                </c:pt>
                <c:pt idx="244">
                  <c:v>21210.0</c:v>
                </c:pt>
                <c:pt idx="245">
                  <c:v>15200.5</c:v>
                </c:pt>
                <c:pt idx="246">
                  <c:v>12724.73</c:v>
                </c:pt>
                <c:pt idx="247">
                  <c:v>11312.0</c:v>
                </c:pt>
                <c:pt idx="248">
                  <c:v>0.0</c:v>
                </c:pt>
                <c:pt idx="249">
                  <c:v>0.0</c:v>
                </c:pt>
                <c:pt idx="250">
                  <c:v>0.0</c:v>
                </c:pt>
                <c:pt idx="251">
                  <c:v>0.0</c:v>
                </c:pt>
                <c:pt idx="252">
                  <c:v>4595.5</c:v>
                </c:pt>
                <c:pt idx="253">
                  <c:v>29332.37</c:v>
                </c:pt>
                <c:pt idx="254">
                  <c:v>25810.7</c:v>
                </c:pt>
                <c:pt idx="255">
                  <c:v>10605.0</c:v>
                </c:pt>
                <c:pt idx="256">
                  <c:v>28984.1</c:v>
                </c:pt>
                <c:pt idx="257">
                  <c:v>24745.0</c:v>
                </c:pt>
                <c:pt idx="258">
                  <c:v>18026.7</c:v>
                </c:pt>
                <c:pt idx="259">
                  <c:v>20149.5</c:v>
                </c:pt>
                <c:pt idx="260">
                  <c:v>0.0</c:v>
                </c:pt>
                <c:pt idx="261">
                  <c:v>22624.0</c:v>
                </c:pt>
                <c:pt idx="262">
                  <c:v>9190.08</c:v>
                </c:pt>
                <c:pt idx="263">
                  <c:v>6009.5</c:v>
                </c:pt>
                <c:pt idx="264">
                  <c:v>1767.5</c:v>
                </c:pt>
                <c:pt idx="265">
                  <c:v>353.46</c:v>
                </c:pt>
                <c:pt idx="266">
                  <c:v>0.0</c:v>
                </c:pt>
                <c:pt idx="267">
                  <c:v>0.0</c:v>
                </c:pt>
                <c:pt idx="268">
                  <c:v>18735.5</c:v>
                </c:pt>
                <c:pt idx="269">
                  <c:v>29340.5</c:v>
                </c:pt>
                <c:pt idx="270">
                  <c:v>19794.02</c:v>
                </c:pt>
                <c:pt idx="271">
                  <c:v>29278.9</c:v>
                </c:pt>
                <c:pt idx="272">
                  <c:v>23743.73</c:v>
                </c:pt>
                <c:pt idx="273">
                  <c:v>15907.5</c:v>
                </c:pt>
                <c:pt idx="274">
                  <c:v>21207.88</c:v>
                </c:pt>
                <c:pt idx="275">
                  <c:v>24700.9</c:v>
                </c:pt>
                <c:pt idx="276">
                  <c:v>19131.19</c:v>
                </c:pt>
                <c:pt idx="277">
                  <c:v>20856.5</c:v>
                </c:pt>
                <c:pt idx="278">
                  <c:v>0.0</c:v>
                </c:pt>
                <c:pt idx="279">
                  <c:v>21561.34</c:v>
                </c:pt>
                <c:pt idx="280">
                  <c:v>21917.0</c:v>
                </c:pt>
                <c:pt idx="281">
                  <c:v>4241.58</c:v>
                </c:pt>
                <c:pt idx="282">
                  <c:v>17675.0</c:v>
                </c:pt>
                <c:pt idx="283">
                  <c:v>14492.05</c:v>
                </c:pt>
                <c:pt idx="284">
                  <c:v>0.0</c:v>
                </c:pt>
                <c:pt idx="285">
                  <c:v>0.0</c:v>
                </c:pt>
                <c:pt idx="286">
                  <c:v>0.0</c:v>
                </c:pt>
                <c:pt idx="287">
                  <c:v>0.0</c:v>
                </c:pt>
                <c:pt idx="288">
                  <c:v>0.0</c:v>
                </c:pt>
                <c:pt idx="289">
                  <c:v>10250.47</c:v>
                </c:pt>
                <c:pt idx="290">
                  <c:v>30047.5</c:v>
                </c:pt>
                <c:pt idx="291">
                  <c:v>16966.3</c:v>
                </c:pt>
                <c:pt idx="292">
                  <c:v>32875.5</c:v>
                </c:pt>
                <c:pt idx="293">
                  <c:v>10672.7</c:v>
                </c:pt>
                <c:pt idx="294">
                  <c:v>27856.01</c:v>
                </c:pt>
                <c:pt idx="295">
                  <c:v>30754.5</c:v>
                </c:pt>
                <c:pt idx="296">
                  <c:v>23328.67</c:v>
                </c:pt>
                <c:pt idx="297">
                  <c:v>27844.8</c:v>
                </c:pt>
                <c:pt idx="298">
                  <c:v>19168.78</c:v>
                </c:pt>
                <c:pt idx="299">
                  <c:v>20856.5</c:v>
                </c:pt>
                <c:pt idx="300">
                  <c:v>15905.91</c:v>
                </c:pt>
                <c:pt idx="301">
                  <c:v>7423.5</c:v>
                </c:pt>
                <c:pt idx="302">
                  <c:v>24438.0</c:v>
                </c:pt>
                <c:pt idx="303">
                  <c:v>22726.43</c:v>
                </c:pt>
                <c:pt idx="304">
                  <c:v>21663.59999999999</c:v>
                </c:pt>
                <c:pt idx="306">
                  <c:v>11310.87</c:v>
                </c:pt>
                <c:pt idx="308">
                  <c:v>0.0</c:v>
                </c:pt>
                <c:pt idx="309">
                  <c:v>0.0</c:v>
                </c:pt>
                <c:pt idx="310">
                  <c:v>0.0</c:v>
                </c:pt>
                <c:pt idx="311">
                  <c:v>0.0</c:v>
                </c:pt>
                <c:pt idx="312">
                  <c:v>0.0</c:v>
                </c:pt>
                <c:pt idx="313">
                  <c:v>14871.5</c:v>
                </c:pt>
                <c:pt idx="315">
                  <c:v>21527.62</c:v>
                </c:pt>
              </c:numCache>
            </c:numRef>
          </c:val>
          <c:smooth val="0"/>
        </c:ser>
        <c:dLbls>
          <c:showLegendKey val="0"/>
          <c:showVal val="0"/>
          <c:showCatName val="0"/>
          <c:showSerName val="0"/>
          <c:showPercent val="0"/>
          <c:showBubbleSize val="0"/>
        </c:dLbls>
        <c:smooth val="0"/>
        <c:axId val="-2118381680"/>
        <c:axId val="-2138260384"/>
      </c:lineChart>
      <c:catAx>
        <c:axId val="-2118381680"/>
        <c:scaling>
          <c:orientation val="minMax"/>
        </c:scaling>
        <c:delete val="0"/>
        <c:axPos val="b"/>
        <c:majorTickMark val="out"/>
        <c:minorTickMark val="none"/>
        <c:tickLblPos val="nextTo"/>
        <c:crossAx val="-2138260384"/>
        <c:crosses val="autoZero"/>
        <c:auto val="1"/>
        <c:lblAlgn val="ctr"/>
        <c:lblOffset val="100"/>
        <c:noMultiLvlLbl val="0"/>
      </c:catAx>
      <c:valAx>
        <c:axId val="-2138260384"/>
        <c:scaling>
          <c:orientation val="minMax"/>
        </c:scaling>
        <c:delete val="0"/>
        <c:axPos val="l"/>
        <c:majorGridlines/>
        <c:numFmt formatCode="General" sourceLinked="1"/>
        <c:majorTickMark val="out"/>
        <c:minorTickMark val="none"/>
        <c:tickLblPos val="nextTo"/>
        <c:crossAx val="-211838168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marker>
            <c:symbol val="none"/>
          </c:marker>
          <c:val>
            <c:numRef>
              <c:f>[1]Sheet1!$B$1:$B$150</c:f>
              <c:numCache>
                <c:formatCode>General</c:formatCode>
                <c:ptCount val="150"/>
                <c:pt idx="0">
                  <c:v>35727.66</c:v>
                </c:pt>
                <c:pt idx="1">
                  <c:v>32954.11</c:v>
                </c:pt>
                <c:pt idx="2">
                  <c:v>36322.67</c:v>
                </c:pt>
                <c:pt idx="3">
                  <c:v>33091.3</c:v>
                </c:pt>
                <c:pt idx="4">
                  <c:v>34295.2</c:v>
                </c:pt>
                <c:pt idx="5">
                  <c:v>35821.12</c:v>
                </c:pt>
                <c:pt idx="6">
                  <c:v>34245.5</c:v>
                </c:pt>
                <c:pt idx="7">
                  <c:v>31877.59999999999</c:v>
                </c:pt>
                <c:pt idx="8">
                  <c:v>35915.21</c:v>
                </c:pt>
                <c:pt idx="9">
                  <c:v>37306.7</c:v>
                </c:pt>
                <c:pt idx="10">
                  <c:v>32759.8</c:v>
                </c:pt>
                <c:pt idx="11">
                  <c:v>34890.31</c:v>
                </c:pt>
                <c:pt idx="12">
                  <c:v>35035.0</c:v>
                </c:pt>
                <c:pt idx="13">
                  <c:v>32036.48</c:v>
                </c:pt>
                <c:pt idx="14">
                  <c:v>35436.8</c:v>
                </c:pt>
                <c:pt idx="15">
                  <c:v>35071.89</c:v>
                </c:pt>
                <c:pt idx="16">
                  <c:v>34380.5</c:v>
                </c:pt>
                <c:pt idx="17">
                  <c:v>35146.9</c:v>
                </c:pt>
                <c:pt idx="18">
                  <c:v>35720.93</c:v>
                </c:pt>
                <c:pt idx="19">
                  <c:v>32104.0</c:v>
                </c:pt>
                <c:pt idx="20">
                  <c:v>35219.3</c:v>
                </c:pt>
                <c:pt idx="21">
                  <c:v>34280.57</c:v>
                </c:pt>
                <c:pt idx="22">
                  <c:v>35404.6</c:v>
                </c:pt>
                <c:pt idx="23">
                  <c:v>35651.7</c:v>
                </c:pt>
                <c:pt idx="24">
                  <c:v>35604.84</c:v>
                </c:pt>
                <c:pt idx="25">
                  <c:v>35370.0</c:v>
                </c:pt>
                <c:pt idx="26">
                  <c:v>34256.4</c:v>
                </c:pt>
                <c:pt idx="27">
                  <c:v>33117.7</c:v>
                </c:pt>
                <c:pt idx="28">
                  <c:v>35267.67</c:v>
                </c:pt>
                <c:pt idx="29">
                  <c:v>34896.15</c:v>
                </c:pt>
                <c:pt idx="30">
                  <c:v>34253.17</c:v>
                </c:pt>
                <c:pt idx="31">
                  <c:v>35215.3</c:v>
                </c:pt>
                <c:pt idx="32">
                  <c:v>36355.7</c:v>
                </c:pt>
                <c:pt idx="33">
                  <c:v>28344.87</c:v>
                </c:pt>
                <c:pt idx="34">
                  <c:v>27092.6</c:v>
                </c:pt>
                <c:pt idx="35">
                  <c:v>11917.0</c:v>
                </c:pt>
                <c:pt idx="36">
                  <c:v>14632.04</c:v>
                </c:pt>
                <c:pt idx="37">
                  <c:v>23070.1</c:v>
                </c:pt>
                <c:pt idx="38">
                  <c:v>21275.37</c:v>
                </c:pt>
                <c:pt idx="39">
                  <c:v>33437.1</c:v>
                </c:pt>
                <c:pt idx="40">
                  <c:v>35112.5</c:v>
                </c:pt>
                <c:pt idx="41">
                  <c:v>34341.67</c:v>
                </c:pt>
                <c:pt idx="42">
                  <c:v>36048.3</c:v>
                </c:pt>
                <c:pt idx="43">
                  <c:v>33499.45</c:v>
                </c:pt>
                <c:pt idx="44">
                  <c:v>35618.84</c:v>
                </c:pt>
                <c:pt idx="45">
                  <c:v>31865.2</c:v>
                </c:pt>
                <c:pt idx="46">
                  <c:v>34718.1</c:v>
                </c:pt>
                <c:pt idx="47">
                  <c:v>37045.4</c:v>
                </c:pt>
                <c:pt idx="48">
                  <c:v>38059.1</c:v>
                </c:pt>
                <c:pt idx="49">
                  <c:v>36342.8</c:v>
                </c:pt>
                <c:pt idx="50">
                  <c:v>30302.77</c:v>
                </c:pt>
                <c:pt idx="51">
                  <c:v>25627.0</c:v>
                </c:pt>
                <c:pt idx="52">
                  <c:v>10076.1</c:v>
                </c:pt>
                <c:pt idx="53">
                  <c:v>5106.49</c:v>
                </c:pt>
                <c:pt idx="54">
                  <c:v>35228.0</c:v>
                </c:pt>
                <c:pt idx="55">
                  <c:v>29852.8</c:v>
                </c:pt>
                <c:pt idx="56">
                  <c:v>33168.98</c:v>
                </c:pt>
                <c:pt idx="57">
                  <c:v>33165.9</c:v>
                </c:pt>
                <c:pt idx="58">
                  <c:v>32817.8</c:v>
                </c:pt>
                <c:pt idx="59">
                  <c:v>36664.13</c:v>
                </c:pt>
                <c:pt idx="60">
                  <c:v>33368.4</c:v>
                </c:pt>
                <c:pt idx="61">
                  <c:v>35874.7</c:v>
                </c:pt>
                <c:pt idx="62">
                  <c:v>35411.86</c:v>
                </c:pt>
                <c:pt idx="63">
                  <c:v>34798.2</c:v>
                </c:pt>
                <c:pt idx="64">
                  <c:v>35398.8</c:v>
                </c:pt>
                <c:pt idx="65">
                  <c:v>36305.37</c:v>
                </c:pt>
                <c:pt idx="66">
                  <c:v>36468.4</c:v>
                </c:pt>
                <c:pt idx="67">
                  <c:v>34278.2</c:v>
                </c:pt>
                <c:pt idx="68">
                  <c:v>36113.19</c:v>
                </c:pt>
                <c:pt idx="69">
                  <c:v>35997.0</c:v>
                </c:pt>
                <c:pt idx="70">
                  <c:v>34941.0</c:v>
                </c:pt>
                <c:pt idx="71">
                  <c:v>33685.93</c:v>
                </c:pt>
                <c:pt idx="72">
                  <c:v>35368.0</c:v>
                </c:pt>
                <c:pt idx="73">
                  <c:v>32762.4</c:v>
                </c:pt>
                <c:pt idx="74">
                  <c:v>36062.39</c:v>
                </c:pt>
                <c:pt idx="75">
                  <c:v>33637.0</c:v>
                </c:pt>
                <c:pt idx="76">
                  <c:v>35521.5</c:v>
                </c:pt>
                <c:pt idx="77">
                  <c:v>33857.51</c:v>
                </c:pt>
                <c:pt idx="78">
                  <c:v>35759.3</c:v>
                </c:pt>
                <c:pt idx="79">
                  <c:v>32940.2</c:v>
                </c:pt>
                <c:pt idx="80">
                  <c:v>34241.88</c:v>
                </c:pt>
                <c:pt idx="81">
                  <c:v>35308.0</c:v>
                </c:pt>
                <c:pt idx="82">
                  <c:v>34718.7</c:v>
                </c:pt>
                <c:pt idx="83">
                  <c:v>35115.69</c:v>
                </c:pt>
                <c:pt idx="84">
                  <c:v>34612.3</c:v>
                </c:pt>
                <c:pt idx="85">
                  <c:v>35938.41</c:v>
                </c:pt>
                <c:pt idx="86">
                  <c:v>32335.4</c:v>
                </c:pt>
                <c:pt idx="87">
                  <c:v>36986.3</c:v>
                </c:pt>
                <c:pt idx="88">
                  <c:v>34473.4</c:v>
                </c:pt>
                <c:pt idx="89">
                  <c:v>36150.0</c:v>
                </c:pt>
                <c:pt idx="90">
                  <c:v>35617.54</c:v>
                </c:pt>
                <c:pt idx="91">
                  <c:v>37308.5</c:v>
                </c:pt>
                <c:pt idx="92">
                  <c:v>32999.1</c:v>
                </c:pt>
                <c:pt idx="93">
                  <c:v>33296.87</c:v>
                </c:pt>
                <c:pt idx="94">
                  <c:v>36119.4</c:v>
                </c:pt>
                <c:pt idx="95">
                  <c:v>36795.7</c:v>
                </c:pt>
                <c:pt idx="96">
                  <c:v>35676.73</c:v>
                </c:pt>
                <c:pt idx="97">
                  <c:v>35327.0</c:v>
                </c:pt>
                <c:pt idx="98">
                  <c:v>34148.0</c:v>
                </c:pt>
                <c:pt idx="99">
                  <c:v>34806.02</c:v>
                </c:pt>
                <c:pt idx="100">
                  <c:v>35360.8</c:v>
                </c:pt>
                <c:pt idx="101">
                  <c:v>36748.63</c:v>
                </c:pt>
                <c:pt idx="102">
                  <c:v>35024.4</c:v>
                </c:pt>
                <c:pt idx="103">
                  <c:v>37278.6</c:v>
                </c:pt>
                <c:pt idx="104">
                  <c:v>32844.8</c:v>
                </c:pt>
                <c:pt idx="105">
                  <c:v>35842.52</c:v>
                </c:pt>
                <c:pt idx="106">
                  <c:v>35842.8</c:v>
                </c:pt>
                <c:pt idx="107">
                  <c:v>35418.5</c:v>
                </c:pt>
                <c:pt idx="108">
                  <c:v>34199.78</c:v>
                </c:pt>
                <c:pt idx="109">
                  <c:v>36081.5</c:v>
                </c:pt>
                <c:pt idx="110">
                  <c:v>35109.3</c:v>
                </c:pt>
                <c:pt idx="111">
                  <c:v>34380.66</c:v>
                </c:pt>
                <c:pt idx="112">
                  <c:v>36450.0</c:v>
                </c:pt>
                <c:pt idx="113">
                  <c:v>35718.6</c:v>
                </c:pt>
                <c:pt idx="114">
                  <c:v>35875.41</c:v>
                </c:pt>
                <c:pt idx="115">
                  <c:v>36535.75</c:v>
                </c:pt>
                <c:pt idx="116">
                  <c:v>37291.1</c:v>
                </c:pt>
                <c:pt idx="117">
                  <c:v>32612.2</c:v>
                </c:pt>
                <c:pt idx="118">
                  <c:v>35412.2</c:v>
                </c:pt>
                <c:pt idx="119">
                  <c:v>34642.04</c:v>
                </c:pt>
                <c:pt idx="120">
                  <c:v>35192.4</c:v>
                </c:pt>
                <c:pt idx="121">
                  <c:v>34509.2</c:v>
                </c:pt>
                <c:pt idx="122">
                  <c:v>36181.98</c:v>
                </c:pt>
                <c:pt idx="123">
                  <c:v>33840.9</c:v>
                </c:pt>
                <c:pt idx="124">
                  <c:v>33796.6</c:v>
                </c:pt>
                <c:pt idx="125">
                  <c:v>33944.81</c:v>
                </c:pt>
                <c:pt idx="126">
                  <c:v>31410.5</c:v>
                </c:pt>
                <c:pt idx="127">
                  <c:v>22675.59999999999</c:v>
                </c:pt>
                <c:pt idx="128">
                  <c:v>9118.29</c:v>
                </c:pt>
                <c:pt idx="129">
                  <c:v>29812.8</c:v>
                </c:pt>
                <c:pt idx="130">
                  <c:v>35420.4</c:v>
                </c:pt>
                <c:pt idx="131">
                  <c:v>36918.61</c:v>
                </c:pt>
                <c:pt idx="132">
                  <c:v>33300.9</c:v>
                </c:pt>
                <c:pt idx="133">
                  <c:v>35166.5</c:v>
                </c:pt>
                <c:pt idx="134">
                  <c:v>36728.03</c:v>
                </c:pt>
                <c:pt idx="135">
                  <c:v>37007.6</c:v>
                </c:pt>
                <c:pt idx="136">
                  <c:v>37037.9</c:v>
                </c:pt>
                <c:pt idx="137">
                  <c:v>35111.6</c:v>
                </c:pt>
                <c:pt idx="138">
                  <c:v>32919.0</c:v>
                </c:pt>
                <c:pt idx="139">
                  <c:v>33655.53</c:v>
                </c:pt>
                <c:pt idx="140">
                  <c:v>36855.1</c:v>
                </c:pt>
                <c:pt idx="141">
                  <c:v>34879.3</c:v>
                </c:pt>
                <c:pt idx="142">
                  <c:v>35050.19</c:v>
                </c:pt>
                <c:pt idx="143">
                  <c:v>34706.2</c:v>
                </c:pt>
                <c:pt idx="144">
                  <c:v>34756.8</c:v>
                </c:pt>
                <c:pt idx="145">
                  <c:v>35826.12</c:v>
                </c:pt>
                <c:pt idx="146">
                  <c:v>36081.6</c:v>
                </c:pt>
                <c:pt idx="147">
                  <c:v>35092.7</c:v>
                </c:pt>
                <c:pt idx="148">
                  <c:v>22672.73</c:v>
                </c:pt>
                <c:pt idx="149">
                  <c:v>2733.08</c:v>
                </c:pt>
              </c:numCache>
            </c:numRef>
          </c:val>
          <c:smooth val="0"/>
        </c:ser>
        <c:dLbls>
          <c:showLegendKey val="0"/>
          <c:showVal val="0"/>
          <c:showCatName val="0"/>
          <c:showSerName val="0"/>
          <c:showPercent val="0"/>
          <c:showBubbleSize val="0"/>
        </c:dLbls>
        <c:smooth val="0"/>
        <c:axId val="-2120206800"/>
        <c:axId val="-2118752880"/>
      </c:lineChart>
      <c:catAx>
        <c:axId val="-2120206800"/>
        <c:scaling>
          <c:orientation val="minMax"/>
        </c:scaling>
        <c:delete val="0"/>
        <c:axPos val="b"/>
        <c:majorTickMark val="out"/>
        <c:minorTickMark val="none"/>
        <c:tickLblPos val="nextTo"/>
        <c:crossAx val="-2118752880"/>
        <c:crosses val="autoZero"/>
        <c:auto val="1"/>
        <c:lblAlgn val="ctr"/>
        <c:lblOffset val="100"/>
        <c:noMultiLvlLbl val="0"/>
      </c:catAx>
      <c:valAx>
        <c:axId val="-2118752880"/>
        <c:scaling>
          <c:orientation val="minMax"/>
        </c:scaling>
        <c:delete val="0"/>
        <c:axPos val="l"/>
        <c:majorGridlines/>
        <c:numFmt formatCode="General" sourceLinked="1"/>
        <c:majorTickMark val="out"/>
        <c:minorTickMark val="none"/>
        <c:tickLblPos val="nextTo"/>
        <c:crossAx val="-2120206800"/>
        <c:crosses val="autoZero"/>
        <c:crossBetween val="between"/>
      </c:valAx>
    </c:plotArea>
    <c:legend>
      <c:legendPos val="r"/>
      <c:layout/>
      <c:overlay val="0"/>
    </c:legend>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2" dt="2016-11-12T14:15:52.984" idx="1">
    <p:pos x="10" y="10"/>
    <p:text/>
    <p:extLst>
      <p:ext uri="{C676402C-5697-4E1C-873F-D02D1690AC5C}">
        <p15:threadingInfo xmlns:p15="http://schemas.microsoft.com/office/powerpoint/2012/main" timeZoneBias="480"/>
      </p:ext>
    </p:extLst>
  </p:cm>
</p:cmLst>
</file>

<file path=ppt/diagrams/_rels/data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1EECBA-37A6-44E0-BE3C-3F5C8E18AAA2}" type="doc">
      <dgm:prSet loTypeId="urn:microsoft.com/office/officeart/2005/8/layout/vList3" loCatId="list" qsTypeId="urn:microsoft.com/office/officeart/2005/8/quickstyle/simple1" qsCatId="simple" csTypeId="urn:microsoft.com/office/officeart/2005/8/colors/accent1_2" csCatId="accent1" phldr="1"/>
      <dgm:spPr/>
    </dgm:pt>
    <dgm:pt modelId="{A105DD32-DEED-4C40-929E-AEBF565228E5}">
      <dgm:prSet phldrT="[Text]"/>
      <dgm:spPr/>
      <dgm:t>
        <a:bodyPr/>
        <a:lstStyle/>
        <a:p>
          <a:r>
            <a:rPr lang="en-US" dirty="0" smtClean="0"/>
            <a:t>Data loaded in real-time</a:t>
          </a:r>
          <a:endParaRPr lang="en-US" dirty="0"/>
        </a:p>
      </dgm:t>
    </dgm:pt>
    <dgm:pt modelId="{0AD4D394-033D-4E6C-9583-A594951804CC}" type="parTrans" cxnId="{DBD005FA-2CCC-4F66-ABFE-BE4B6E3C495B}">
      <dgm:prSet/>
      <dgm:spPr/>
      <dgm:t>
        <a:bodyPr/>
        <a:lstStyle/>
        <a:p>
          <a:endParaRPr lang="en-US"/>
        </a:p>
      </dgm:t>
    </dgm:pt>
    <dgm:pt modelId="{752C385C-9AA2-47FD-9372-35F643A4320C}" type="sibTrans" cxnId="{DBD005FA-2CCC-4F66-ABFE-BE4B6E3C495B}">
      <dgm:prSet/>
      <dgm:spPr/>
      <dgm:t>
        <a:bodyPr/>
        <a:lstStyle/>
        <a:p>
          <a:endParaRPr lang="en-US"/>
        </a:p>
      </dgm:t>
    </dgm:pt>
    <dgm:pt modelId="{DF40A0A3-E31A-4EC1-94ED-C4400A237F2B}">
      <dgm:prSet phldrT="[Text]"/>
      <dgm:spPr/>
      <dgm:t>
        <a:bodyPr/>
        <a:lstStyle/>
        <a:p>
          <a:r>
            <a:rPr lang="en-US" dirty="0" smtClean="0"/>
            <a:t>Over 100 Billion rows as history from most recent</a:t>
          </a:r>
          <a:endParaRPr lang="en-US" dirty="0"/>
        </a:p>
      </dgm:t>
    </dgm:pt>
    <dgm:pt modelId="{F38A58C8-18F8-45CD-BC9E-8FAF4B28B640}" type="parTrans" cxnId="{6376E4D4-887B-437B-B642-612021CAC3F0}">
      <dgm:prSet/>
      <dgm:spPr/>
      <dgm:t>
        <a:bodyPr/>
        <a:lstStyle/>
        <a:p>
          <a:endParaRPr lang="en-US"/>
        </a:p>
      </dgm:t>
    </dgm:pt>
    <dgm:pt modelId="{076FE862-AEEC-40C6-975C-8975B078C753}" type="sibTrans" cxnId="{6376E4D4-887B-437B-B642-612021CAC3F0}">
      <dgm:prSet/>
      <dgm:spPr/>
      <dgm:t>
        <a:bodyPr/>
        <a:lstStyle/>
        <a:p>
          <a:endParaRPr lang="en-US"/>
        </a:p>
      </dgm:t>
    </dgm:pt>
    <dgm:pt modelId="{AAABC787-C401-4FFA-B03B-457F5E54D8DA}">
      <dgm:prSet phldrT="[Text]"/>
      <dgm:spPr/>
      <dgm:t>
        <a:bodyPr/>
        <a:lstStyle/>
        <a:p>
          <a:r>
            <a:rPr lang="en-US" dirty="0" smtClean="0"/>
            <a:t>Milli-second response times for write/read</a:t>
          </a:r>
          <a:endParaRPr lang="en-US" dirty="0"/>
        </a:p>
      </dgm:t>
    </dgm:pt>
    <dgm:pt modelId="{B0F6C235-11EE-4B9D-85BC-168A2798676C}" type="parTrans" cxnId="{D7E12FE4-BB65-49F4-9C9C-F4A0FE941B0D}">
      <dgm:prSet/>
      <dgm:spPr/>
      <dgm:t>
        <a:bodyPr/>
        <a:lstStyle/>
        <a:p>
          <a:endParaRPr lang="en-US"/>
        </a:p>
      </dgm:t>
    </dgm:pt>
    <dgm:pt modelId="{183EE279-D4DA-41FD-AF0A-332042BA6F0C}" type="sibTrans" cxnId="{D7E12FE4-BB65-49F4-9C9C-F4A0FE941B0D}">
      <dgm:prSet/>
      <dgm:spPr/>
      <dgm:t>
        <a:bodyPr/>
        <a:lstStyle/>
        <a:p>
          <a:endParaRPr lang="en-US"/>
        </a:p>
      </dgm:t>
    </dgm:pt>
    <dgm:pt modelId="{2B65FEBE-EAD6-45AD-8EB1-1C644FAEAC64}" type="pres">
      <dgm:prSet presAssocID="{4F1EECBA-37A6-44E0-BE3C-3F5C8E18AAA2}" presName="linearFlow" presStyleCnt="0">
        <dgm:presLayoutVars>
          <dgm:dir/>
          <dgm:resizeHandles val="exact"/>
        </dgm:presLayoutVars>
      </dgm:prSet>
      <dgm:spPr/>
    </dgm:pt>
    <dgm:pt modelId="{4A1EBD5C-26F5-4E93-8780-7A7A608E87B9}" type="pres">
      <dgm:prSet presAssocID="{A105DD32-DEED-4C40-929E-AEBF565228E5}" presName="composite" presStyleCnt="0"/>
      <dgm:spPr/>
    </dgm:pt>
    <dgm:pt modelId="{879ECD3C-D715-4E5F-BD0B-EA29B383CBAF}" type="pres">
      <dgm:prSet presAssocID="{A105DD32-DEED-4C40-929E-AEBF565228E5}"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dgm:spPr>
    </dgm:pt>
    <dgm:pt modelId="{4B07EC1F-78CF-4E4D-AE79-4133D6EC72BF}" type="pres">
      <dgm:prSet presAssocID="{A105DD32-DEED-4C40-929E-AEBF565228E5}" presName="txShp" presStyleLbl="node1" presStyleIdx="0" presStyleCnt="3">
        <dgm:presLayoutVars>
          <dgm:bulletEnabled val="1"/>
        </dgm:presLayoutVars>
      </dgm:prSet>
      <dgm:spPr/>
      <dgm:t>
        <a:bodyPr/>
        <a:lstStyle/>
        <a:p>
          <a:endParaRPr lang="en-US"/>
        </a:p>
      </dgm:t>
    </dgm:pt>
    <dgm:pt modelId="{02545985-EB62-4571-A79D-CF513AC4F4CA}" type="pres">
      <dgm:prSet presAssocID="{752C385C-9AA2-47FD-9372-35F643A4320C}" presName="spacing" presStyleCnt="0"/>
      <dgm:spPr/>
    </dgm:pt>
    <dgm:pt modelId="{AF36C560-F1FE-4EB0-BFD8-D306C2349B67}" type="pres">
      <dgm:prSet presAssocID="{DF40A0A3-E31A-4EC1-94ED-C4400A237F2B}" presName="composite" presStyleCnt="0"/>
      <dgm:spPr/>
    </dgm:pt>
    <dgm:pt modelId="{56430EE1-B215-4386-94A4-AB70DE45FD22}" type="pres">
      <dgm:prSet presAssocID="{DF40A0A3-E31A-4EC1-94ED-C4400A237F2B}"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dgm:spPr>
    </dgm:pt>
    <dgm:pt modelId="{AB351F00-DD14-45C2-A603-6563153D39E7}" type="pres">
      <dgm:prSet presAssocID="{DF40A0A3-E31A-4EC1-94ED-C4400A237F2B}" presName="txShp" presStyleLbl="node1" presStyleIdx="1" presStyleCnt="3">
        <dgm:presLayoutVars>
          <dgm:bulletEnabled val="1"/>
        </dgm:presLayoutVars>
      </dgm:prSet>
      <dgm:spPr/>
      <dgm:t>
        <a:bodyPr/>
        <a:lstStyle/>
        <a:p>
          <a:endParaRPr lang="en-US"/>
        </a:p>
      </dgm:t>
    </dgm:pt>
    <dgm:pt modelId="{FC2EE76F-9AB7-414E-9DF0-43E0B52278EC}" type="pres">
      <dgm:prSet presAssocID="{076FE862-AEEC-40C6-975C-8975B078C753}" presName="spacing" presStyleCnt="0"/>
      <dgm:spPr/>
    </dgm:pt>
    <dgm:pt modelId="{3F16F919-F5AC-4886-8511-D4AFF7A1DD9A}" type="pres">
      <dgm:prSet presAssocID="{AAABC787-C401-4FFA-B03B-457F5E54D8DA}" presName="composite" presStyleCnt="0"/>
      <dgm:spPr/>
    </dgm:pt>
    <dgm:pt modelId="{2555BB57-F658-4184-B5A1-B1362A917375}" type="pres">
      <dgm:prSet presAssocID="{AAABC787-C401-4FFA-B03B-457F5E54D8DA}"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9000" b="-9000"/>
          </a:stretch>
        </a:blipFill>
      </dgm:spPr>
    </dgm:pt>
    <dgm:pt modelId="{2CB05E01-CFF4-4CD4-AABC-EAAC7BCC9C2D}" type="pres">
      <dgm:prSet presAssocID="{AAABC787-C401-4FFA-B03B-457F5E54D8DA}" presName="txShp" presStyleLbl="node1" presStyleIdx="2" presStyleCnt="3">
        <dgm:presLayoutVars>
          <dgm:bulletEnabled val="1"/>
        </dgm:presLayoutVars>
      </dgm:prSet>
      <dgm:spPr/>
      <dgm:t>
        <a:bodyPr/>
        <a:lstStyle/>
        <a:p>
          <a:endParaRPr lang="en-US"/>
        </a:p>
      </dgm:t>
    </dgm:pt>
  </dgm:ptLst>
  <dgm:cxnLst>
    <dgm:cxn modelId="{462FBA0D-48D7-054F-8A36-69841273742E}" type="presOf" srcId="{4F1EECBA-37A6-44E0-BE3C-3F5C8E18AAA2}" destId="{2B65FEBE-EAD6-45AD-8EB1-1C644FAEAC64}" srcOrd="0" destOrd="0" presId="urn:microsoft.com/office/officeart/2005/8/layout/vList3"/>
    <dgm:cxn modelId="{D7E12FE4-BB65-49F4-9C9C-F4A0FE941B0D}" srcId="{4F1EECBA-37A6-44E0-BE3C-3F5C8E18AAA2}" destId="{AAABC787-C401-4FFA-B03B-457F5E54D8DA}" srcOrd="2" destOrd="0" parTransId="{B0F6C235-11EE-4B9D-85BC-168A2798676C}" sibTransId="{183EE279-D4DA-41FD-AF0A-332042BA6F0C}"/>
    <dgm:cxn modelId="{DBD005FA-2CCC-4F66-ABFE-BE4B6E3C495B}" srcId="{4F1EECBA-37A6-44E0-BE3C-3F5C8E18AAA2}" destId="{A105DD32-DEED-4C40-929E-AEBF565228E5}" srcOrd="0" destOrd="0" parTransId="{0AD4D394-033D-4E6C-9583-A594951804CC}" sibTransId="{752C385C-9AA2-47FD-9372-35F643A4320C}"/>
    <dgm:cxn modelId="{9D0F9767-6A23-654D-BF6A-A93AB1FCF806}" type="presOf" srcId="{DF40A0A3-E31A-4EC1-94ED-C4400A237F2B}" destId="{AB351F00-DD14-45C2-A603-6563153D39E7}" srcOrd="0" destOrd="0" presId="urn:microsoft.com/office/officeart/2005/8/layout/vList3"/>
    <dgm:cxn modelId="{7D1FE26B-F811-1344-9FC7-53ECD866BE69}" type="presOf" srcId="{AAABC787-C401-4FFA-B03B-457F5E54D8DA}" destId="{2CB05E01-CFF4-4CD4-AABC-EAAC7BCC9C2D}" srcOrd="0" destOrd="0" presId="urn:microsoft.com/office/officeart/2005/8/layout/vList3"/>
    <dgm:cxn modelId="{1217E542-363D-FF4D-967C-CECF2BD469D7}" type="presOf" srcId="{A105DD32-DEED-4C40-929E-AEBF565228E5}" destId="{4B07EC1F-78CF-4E4D-AE79-4133D6EC72BF}" srcOrd="0" destOrd="0" presId="urn:microsoft.com/office/officeart/2005/8/layout/vList3"/>
    <dgm:cxn modelId="{6376E4D4-887B-437B-B642-612021CAC3F0}" srcId="{4F1EECBA-37A6-44E0-BE3C-3F5C8E18AAA2}" destId="{DF40A0A3-E31A-4EC1-94ED-C4400A237F2B}" srcOrd="1" destOrd="0" parTransId="{F38A58C8-18F8-45CD-BC9E-8FAF4B28B640}" sibTransId="{076FE862-AEEC-40C6-975C-8975B078C753}"/>
    <dgm:cxn modelId="{72CD3830-5628-9546-851E-444E3CCFDFA3}" type="presParOf" srcId="{2B65FEBE-EAD6-45AD-8EB1-1C644FAEAC64}" destId="{4A1EBD5C-26F5-4E93-8780-7A7A608E87B9}" srcOrd="0" destOrd="0" presId="urn:microsoft.com/office/officeart/2005/8/layout/vList3"/>
    <dgm:cxn modelId="{E7C05D63-9313-BE4D-AA73-CD86A33D73BE}" type="presParOf" srcId="{4A1EBD5C-26F5-4E93-8780-7A7A608E87B9}" destId="{879ECD3C-D715-4E5F-BD0B-EA29B383CBAF}" srcOrd="0" destOrd="0" presId="urn:microsoft.com/office/officeart/2005/8/layout/vList3"/>
    <dgm:cxn modelId="{6690655C-7F67-B342-9592-DF69686584A9}" type="presParOf" srcId="{4A1EBD5C-26F5-4E93-8780-7A7A608E87B9}" destId="{4B07EC1F-78CF-4E4D-AE79-4133D6EC72BF}" srcOrd="1" destOrd="0" presId="urn:microsoft.com/office/officeart/2005/8/layout/vList3"/>
    <dgm:cxn modelId="{879832DB-384E-0D46-BF21-2D2BEF11773F}" type="presParOf" srcId="{2B65FEBE-EAD6-45AD-8EB1-1C644FAEAC64}" destId="{02545985-EB62-4571-A79D-CF513AC4F4CA}" srcOrd="1" destOrd="0" presId="urn:microsoft.com/office/officeart/2005/8/layout/vList3"/>
    <dgm:cxn modelId="{093A1437-AE40-7B4F-8536-775DC3355E5D}" type="presParOf" srcId="{2B65FEBE-EAD6-45AD-8EB1-1C644FAEAC64}" destId="{AF36C560-F1FE-4EB0-BFD8-D306C2349B67}" srcOrd="2" destOrd="0" presId="urn:microsoft.com/office/officeart/2005/8/layout/vList3"/>
    <dgm:cxn modelId="{A786E67C-FE52-A14A-997B-9D9E38785647}" type="presParOf" srcId="{AF36C560-F1FE-4EB0-BFD8-D306C2349B67}" destId="{56430EE1-B215-4386-94A4-AB70DE45FD22}" srcOrd="0" destOrd="0" presId="urn:microsoft.com/office/officeart/2005/8/layout/vList3"/>
    <dgm:cxn modelId="{70C3373F-7727-9443-95F9-8279D2E52272}" type="presParOf" srcId="{AF36C560-F1FE-4EB0-BFD8-D306C2349B67}" destId="{AB351F00-DD14-45C2-A603-6563153D39E7}" srcOrd="1" destOrd="0" presId="urn:microsoft.com/office/officeart/2005/8/layout/vList3"/>
    <dgm:cxn modelId="{ABDC0CD8-7B99-EA4C-8408-6BFBAB18E855}" type="presParOf" srcId="{2B65FEBE-EAD6-45AD-8EB1-1C644FAEAC64}" destId="{FC2EE76F-9AB7-414E-9DF0-43E0B52278EC}" srcOrd="3" destOrd="0" presId="urn:microsoft.com/office/officeart/2005/8/layout/vList3"/>
    <dgm:cxn modelId="{09FE2265-E4EE-334F-9E21-6343DC559E77}" type="presParOf" srcId="{2B65FEBE-EAD6-45AD-8EB1-1C644FAEAC64}" destId="{3F16F919-F5AC-4886-8511-D4AFF7A1DD9A}" srcOrd="4" destOrd="0" presId="urn:microsoft.com/office/officeart/2005/8/layout/vList3"/>
    <dgm:cxn modelId="{EEA111F9-53FC-304B-BA5C-56EECBB79CFD}" type="presParOf" srcId="{3F16F919-F5AC-4886-8511-D4AFF7A1DD9A}" destId="{2555BB57-F658-4184-B5A1-B1362A917375}" srcOrd="0" destOrd="0" presId="urn:microsoft.com/office/officeart/2005/8/layout/vList3"/>
    <dgm:cxn modelId="{88063C92-14A8-FF45-AACF-3A1046EBB4D1}" type="presParOf" srcId="{3F16F919-F5AC-4886-8511-D4AFF7A1DD9A}" destId="{2CB05E01-CFF4-4CD4-AABC-EAAC7BCC9C2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10232A-8A3C-C346-AC88-4C78AB34D758}" type="doc">
      <dgm:prSet loTypeId="urn:microsoft.com/office/officeart/2005/8/layout/process1" loCatId="" qsTypeId="urn:microsoft.com/office/officeart/2005/8/quickstyle/simple4" qsCatId="simple" csTypeId="urn:microsoft.com/office/officeart/2005/8/colors/accent1_2" csCatId="accent1" phldr="1"/>
      <dgm:spPr/>
    </dgm:pt>
    <dgm:pt modelId="{42DC2C58-D980-7C47-A8F1-DEB3DBFA9974}">
      <dgm:prSet phldrT="[Text]" custT="1"/>
      <dgm:spPr/>
      <dgm:t>
        <a:bodyPr/>
        <a:lstStyle/>
        <a:p>
          <a:r>
            <a:rPr lang="en-US" sz="900" dirty="0" smtClean="0"/>
            <a:t>New Technology Available</a:t>
          </a:r>
        </a:p>
        <a:p>
          <a:r>
            <a:rPr lang="en-US" sz="900" dirty="0" smtClean="0"/>
            <a:t>From</a:t>
          </a:r>
        </a:p>
        <a:p>
          <a:r>
            <a:rPr lang="en-US" sz="900" dirty="0" smtClean="0"/>
            <a:t>Enterprise Vendor</a:t>
          </a:r>
          <a:endParaRPr lang="en-US" sz="900" dirty="0"/>
        </a:p>
      </dgm:t>
    </dgm:pt>
    <dgm:pt modelId="{2FDE9560-6B65-7340-B568-D00C7EE55302}" type="parTrans" cxnId="{6D8E0DB1-BAD7-4F4F-BBBA-C8D92F5CC9D4}">
      <dgm:prSet/>
      <dgm:spPr/>
      <dgm:t>
        <a:bodyPr/>
        <a:lstStyle/>
        <a:p>
          <a:endParaRPr lang="en-US"/>
        </a:p>
      </dgm:t>
    </dgm:pt>
    <dgm:pt modelId="{AEE92191-B5E3-634D-AA8D-C95B3318F73C}" type="sibTrans" cxnId="{6D8E0DB1-BAD7-4F4F-BBBA-C8D92F5CC9D4}">
      <dgm:prSet/>
      <dgm:spPr/>
      <dgm:t>
        <a:bodyPr/>
        <a:lstStyle/>
        <a:p>
          <a:endParaRPr lang="en-US"/>
        </a:p>
      </dgm:t>
    </dgm:pt>
    <dgm:pt modelId="{E715ECEC-6EC2-F948-9CA8-F5DBFCAE898C}">
      <dgm:prSet phldrT="[Text]" custT="1"/>
      <dgm:spPr/>
      <dgm:t>
        <a:bodyPr/>
        <a:lstStyle/>
        <a:p>
          <a:r>
            <a:rPr lang="en-US" sz="900" dirty="0" smtClean="0"/>
            <a:t>Office of CTO tests and blesses technology for use</a:t>
          </a:r>
          <a:endParaRPr lang="en-US" sz="900" dirty="0"/>
        </a:p>
      </dgm:t>
    </dgm:pt>
    <dgm:pt modelId="{82695530-458F-0E49-920B-DAD3A659B8F7}" type="parTrans" cxnId="{C07153B6-3966-4940-A6A6-EBCFF5DD91E0}">
      <dgm:prSet/>
      <dgm:spPr/>
      <dgm:t>
        <a:bodyPr/>
        <a:lstStyle/>
        <a:p>
          <a:endParaRPr lang="en-US"/>
        </a:p>
      </dgm:t>
    </dgm:pt>
    <dgm:pt modelId="{57E9F923-CA25-CC4B-90AF-A662BACE058C}" type="sibTrans" cxnId="{C07153B6-3966-4940-A6A6-EBCFF5DD91E0}">
      <dgm:prSet/>
      <dgm:spPr/>
      <dgm:t>
        <a:bodyPr/>
        <a:lstStyle/>
        <a:p>
          <a:endParaRPr lang="en-US"/>
        </a:p>
      </dgm:t>
    </dgm:pt>
    <dgm:pt modelId="{92F38907-4422-8E43-9491-AD8A6894C3FF}">
      <dgm:prSet phldrT="[Text]" custT="1"/>
      <dgm:spPr/>
      <dgm:t>
        <a:bodyPr/>
        <a:lstStyle/>
        <a:p>
          <a:r>
            <a:rPr lang="en-US" sz="900" baseline="0" dirty="0" smtClean="0"/>
            <a:t>“Best Practices” of Using technology published</a:t>
          </a:r>
          <a:endParaRPr lang="en-US" sz="900" baseline="0" dirty="0"/>
        </a:p>
      </dgm:t>
    </dgm:pt>
    <dgm:pt modelId="{661558AF-1251-0040-A715-7B61B51BD742}" type="parTrans" cxnId="{98F1CA06-56E1-0340-873A-1768E8EBC519}">
      <dgm:prSet/>
      <dgm:spPr/>
      <dgm:t>
        <a:bodyPr/>
        <a:lstStyle/>
        <a:p>
          <a:endParaRPr lang="en-US"/>
        </a:p>
      </dgm:t>
    </dgm:pt>
    <dgm:pt modelId="{10F0ED0B-5047-5144-A0B8-58D3A581225E}" type="sibTrans" cxnId="{98F1CA06-56E1-0340-873A-1768E8EBC519}">
      <dgm:prSet/>
      <dgm:spPr/>
      <dgm:t>
        <a:bodyPr/>
        <a:lstStyle/>
        <a:p>
          <a:endParaRPr lang="en-US"/>
        </a:p>
      </dgm:t>
    </dgm:pt>
    <dgm:pt modelId="{38499B95-C493-F74F-8698-DB6557EC65A0}" type="pres">
      <dgm:prSet presAssocID="{8A10232A-8A3C-C346-AC88-4C78AB34D758}" presName="Name0" presStyleCnt="0">
        <dgm:presLayoutVars>
          <dgm:dir/>
          <dgm:resizeHandles val="exact"/>
        </dgm:presLayoutVars>
      </dgm:prSet>
      <dgm:spPr/>
    </dgm:pt>
    <dgm:pt modelId="{F58F50D7-5C6D-164F-AA90-F82B872E02B7}" type="pres">
      <dgm:prSet presAssocID="{42DC2C58-D980-7C47-A8F1-DEB3DBFA9974}" presName="node" presStyleLbl="node1" presStyleIdx="0" presStyleCnt="3">
        <dgm:presLayoutVars>
          <dgm:bulletEnabled val="1"/>
        </dgm:presLayoutVars>
      </dgm:prSet>
      <dgm:spPr/>
      <dgm:t>
        <a:bodyPr/>
        <a:lstStyle/>
        <a:p>
          <a:endParaRPr lang="en-US"/>
        </a:p>
      </dgm:t>
    </dgm:pt>
    <dgm:pt modelId="{08B03A2D-31BB-6448-8C50-FED5295C9541}" type="pres">
      <dgm:prSet presAssocID="{AEE92191-B5E3-634D-AA8D-C95B3318F73C}" presName="sibTrans" presStyleLbl="sibTrans2D1" presStyleIdx="0" presStyleCnt="2"/>
      <dgm:spPr/>
      <dgm:t>
        <a:bodyPr/>
        <a:lstStyle/>
        <a:p>
          <a:endParaRPr lang="en-US"/>
        </a:p>
      </dgm:t>
    </dgm:pt>
    <dgm:pt modelId="{AB64EAFA-605F-9D48-8288-D4741C4E6BBA}" type="pres">
      <dgm:prSet presAssocID="{AEE92191-B5E3-634D-AA8D-C95B3318F73C}" presName="connectorText" presStyleLbl="sibTrans2D1" presStyleIdx="0" presStyleCnt="2"/>
      <dgm:spPr/>
      <dgm:t>
        <a:bodyPr/>
        <a:lstStyle/>
        <a:p>
          <a:endParaRPr lang="en-US"/>
        </a:p>
      </dgm:t>
    </dgm:pt>
    <dgm:pt modelId="{6F5020AE-8E0F-4145-B567-6DED4DFC8812}" type="pres">
      <dgm:prSet presAssocID="{E715ECEC-6EC2-F948-9CA8-F5DBFCAE898C}" presName="node" presStyleLbl="node1" presStyleIdx="1" presStyleCnt="3">
        <dgm:presLayoutVars>
          <dgm:bulletEnabled val="1"/>
        </dgm:presLayoutVars>
      </dgm:prSet>
      <dgm:spPr/>
      <dgm:t>
        <a:bodyPr/>
        <a:lstStyle/>
        <a:p>
          <a:endParaRPr lang="en-US"/>
        </a:p>
      </dgm:t>
    </dgm:pt>
    <dgm:pt modelId="{82677A1C-74FC-5946-892B-570AF287013D}" type="pres">
      <dgm:prSet presAssocID="{57E9F923-CA25-CC4B-90AF-A662BACE058C}" presName="sibTrans" presStyleLbl="sibTrans2D1" presStyleIdx="1" presStyleCnt="2"/>
      <dgm:spPr/>
      <dgm:t>
        <a:bodyPr/>
        <a:lstStyle/>
        <a:p>
          <a:endParaRPr lang="en-US"/>
        </a:p>
      </dgm:t>
    </dgm:pt>
    <dgm:pt modelId="{0FBBAF12-59F3-9C4F-94CB-310B4D6CC752}" type="pres">
      <dgm:prSet presAssocID="{57E9F923-CA25-CC4B-90AF-A662BACE058C}" presName="connectorText" presStyleLbl="sibTrans2D1" presStyleIdx="1" presStyleCnt="2"/>
      <dgm:spPr/>
      <dgm:t>
        <a:bodyPr/>
        <a:lstStyle/>
        <a:p>
          <a:endParaRPr lang="en-US"/>
        </a:p>
      </dgm:t>
    </dgm:pt>
    <dgm:pt modelId="{5B83C746-90F6-854D-B2B5-D0CFDDD3C7BA}" type="pres">
      <dgm:prSet presAssocID="{92F38907-4422-8E43-9491-AD8A6894C3FF}" presName="node" presStyleLbl="node1" presStyleIdx="2" presStyleCnt="3">
        <dgm:presLayoutVars>
          <dgm:bulletEnabled val="1"/>
        </dgm:presLayoutVars>
      </dgm:prSet>
      <dgm:spPr/>
      <dgm:t>
        <a:bodyPr/>
        <a:lstStyle/>
        <a:p>
          <a:endParaRPr lang="en-US"/>
        </a:p>
      </dgm:t>
    </dgm:pt>
  </dgm:ptLst>
  <dgm:cxnLst>
    <dgm:cxn modelId="{65225BAD-633A-0F4F-856C-7D85AE6A1BE9}" type="presOf" srcId="{AEE92191-B5E3-634D-AA8D-C95B3318F73C}" destId="{AB64EAFA-605F-9D48-8288-D4741C4E6BBA}" srcOrd="1" destOrd="0" presId="urn:microsoft.com/office/officeart/2005/8/layout/process1"/>
    <dgm:cxn modelId="{C07153B6-3966-4940-A6A6-EBCFF5DD91E0}" srcId="{8A10232A-8A3C-C346-AC88-4C78AB34D758}" destId="{E715ECEC-6EC2-F948-9CA8-F5DBFCAE898C}" srcOrd="1" destOrd="0" parTransId="{82695530-458F-0E49-920B-DAD3A659B8F7}" sibTransId="{57E9F923-CA25-CC4B-90AF-A662BACE058C}"/>
    <dgm:cxn modelId="{C00298F9-E53F-4C49-862B-96E06DF967CF}" type="presOf" srcId="{AEE92191-B5E3-634D-AA8D-C95B3318F73C}" destId="{08B03A2D-31BB-6448-8C50-FED5295C9541}" srcOrd="0" destOrd="0" presId="urn:microsoft.com/office/officeart/2005/8/layout/process1"/>
    <dgm:cxn modelId="{D1B08CE1-9825-644E-AC5A-0F647CD6C80C}" type="presOf" srcId="{42DC2C58-D980-7C47-A8F1-DEB3DBFA9974}" destId="{F58F50D7-5C6D-164F-AA90-F82B872E02B7}" srcOrd="0" destOrd="0" presId="urn:microsoft.com/office/officeart/2005/8/layout/process1"/>
    <dgm:cxn modelId="{DD18AE5E-BE44-9D41-B633-24A780E99FB5}" type="presOf" srcId="{57E9F923-CA25-CC4B-90AF-A662BACE058C}" destId="{82677A1C-74FC-5946-892B-570AF287013D}" srcOrd="0" destOrd="0" presId="urn:microsoft.com/office/officeart/2005/8/layout/process1"/>
    <dgm:cxn modelId="{2DFC9E1E-78CC-0B4E-A9B8-7F19BB1E4DF4}" type="presOf" srcId="{E715ECEC-6EC2-F948-9CA8-F5DBFCAE898C}" destId="{6F5020AE-8E0F-4145-B567-6DED4DFC8812}" srcOrd="0" destOrd="0" presId="urn:microsoft.com/office/officeart/2005/8/layout/process1"/>
    <dgm:cxn modelId="{6D8E0DB1-BAD7-4F4F-BBBA-C8D92F5CC9D4}" srcId="{8A10232A-8A3C-C346-AC88-4C78AB34D758}" destId="{42DC2C58-D980-7C47-A8F1-DEB3DBFA9974}" srcOrd="0" destOrd="0" parTransId="{2FDE9560-6B65-7340-B568-D00C7EE55302}" sibTransId="{AEE92191-B5E3-634D-AA8D-C95B3318F73C}"/>
    <dgm:cxn modelId="{98F1CA06-56E1-0340-873A-1768E8EBC519}" srcId="{8A10232A-8A3C-C346-AC88-4C78AB34D758}" destId="{92F38907-4422-8E43-9491-AD8A6894C3FF}" srcOrd="2" destOrd="0" parTransId="{661558AF-1251-0040-A715-7B61B51BD742}" sibTransId="{10F0ED0B-5047-5144-A0B8-58D3A581225E}"/>
    <dgm:cxn modelId="{A1272804-F2C8-3942-93D3-B654AE874A01}" type="presOf" srcId="{57E9F923-CA25-CC4B-90AF-A662BACE058C}" destId="{0FBBAF12-59F3-9C4F-94CB-310B4D6CC752}" srcOrd="1" destOrd="0" presId="urn:microsoft.com/office/officeart/2005/8/layout/process1"/>
    <dgm:cxn modelId="{DAEA9A7D-8BAD-D345-9FCA-B8D56272608C}" type="presOf" srcId="{8A10232A-8A3C-C346-AC88-4C78AB34D758}" destId="{38499B95-C493-F74F-8698-DB6557EC65A0}" srcOrd="0" destOrd="0" presId="urn:microsoft.com/office/officeart/2005/8/layout/process1"/>
    <dgm:cxn modelId="{9899F5E9-73E1-B148-9515-2DE04A770C13}" type="presOf" srcId="{92F38907-4422-8E43-9491-AD8A6894C3FF}" destId="{5B83C746-90F6-854D-B2B5-D0CFDDD3C7BA}" srcOrd="0" destOrd="0" presId="urn:microsoft.com/office/officeart/2005/8/layout/process1"/>
    <dgm:cxn modelId="{A201D155-80C8-C347-88D9-375F26304F32}" type="presParOf" srcId="{38499B95-C493-F74F-8698-DB6557EC65A0}" destId="{F58F50D7-5C6D-164F-AA90-F82B872E02B7}" srcOrd="0" destOrd="0" presId="urn:microsoft.com/office/officeart/2005/8/layout/process1"/>
    <dgm:cxn modelId="{2F348B56-BC87-7246-9EF5-4146FCA5606F}" type="presParOf" srcId="{38499B95-C493-F74F-8698-DB6557EC65A0}" destId="{08B03A2D-31BB-6448-8C50-FED5295C9541}" srcOrd="1" destOrd="0" presId="urn:microsoft.com/office/officeart/2005/8/layout/process1"/>
    <dgm:cxn modelId="{2FC8CCFB-2A2F-2D42-BA2F-183534EA8D51}" type="presParOf" srcId="{08B03A2D-31BB-6448-8C50-FED5295C9541}" destId="{AB64EAFA-605F-9D48-8288-D4741C4E6BBA}" srcOrd="0" destOrd="0" presId="urn:microsoft.com/office/officeart/2005/8/layout/process1"/>
    <dgm:cxn modelId="{FF283CA3-7E44-CA47-B7BE-F2FA9491818B}" type="presParOf" srcId="{38499B95-C493-F74F-8698-DB6557EC65A0}" destId="{6F5020AE-8E0F-4145-B567-6DED4DFC8812}" srcOrd="2" destOrd="0" presId="urn:microsoft.com/office/officeart/2005/8/layout/process1"/>
    <dgm:cxn modelId="{16C79E44-8164-1E4B-9159-4C7032DC8C85}" type="presParOf" srcId="{38499B95-C493-F74F-8698-DB6557EC65A0}" destId="{82677A1C-74FC-5946-892B-570AF287013D}" srcOrd="3" destOrd="0" presId="urn:microsoft.com/office/officeart/2005/8/layout/process1"/>
    <dgm:cxn modelId="{C437F9F0-8FCB-DB4D-A38B-281A7490A40F}" type="presParOf" srcId="{82677A1C-74FC-5946-892B-570AF287013D}" destId="{0FBBAF12-59F3-9C4F-94CB-310B4D6CC752}" srcOrd="0" destOrd="0" presId="urn:microsoft.com/office/officeart/2005/8/layout/process1"/>
    <dgm:cxn modelId="{6321F8F2-B27C-7D49-A3A0-82D5DDF9C642}" type="presParOf" srcId="{38499B95-C493-F74F-8698-DB6557EC65A0}" destId="{5B83C746-90F6-854D-B2B5-D0CFDDD3C7BA}"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10232A-8A3C-C346-AC88-4C78AB34D758}" type="doc">
      <dgm:prSet loTypeId="urn:microsoft.com/office/officeart/2005/8/layout/process1" loCatId="" qsTypeId="urn:microsoft.com/office/officeart/2005/8/quickstyle/simple4" qsCatId="simple" csTypeId="urn:microsoft.com/office/officeart/2005/8/colors/accent1_2" csCatId="accent1" phldr="1"/>
      <dgm:spPr/>
    </dgm:pt>
    <dgm:pt modelId="{42DC2C58-D980-7C47-A8F1-DEB3DBFA9974}">
      <dgm:prSet phldrT="[Text]"/>
      <dgm:spPr/>
      <dgm:t>
        <a:bodyPr/>
        <a:lstStyle/>
        <a:p>
          <a:r>
            <a:rPr lang="en-US" dirty="0" smtClean="0"/>
            <a:t>Business</a:t>
          </a:r>
          <a:r>
            <a:rPr lang="en-US" baseline="0" dirty="0" smtClean="0"/>
            <a:t> requirements - functional and non-functional</a:t>
          </a:r>
          <a:endParaRPr lang="en-US" dirty="0"/>
        </a:p>
      </dgm:t>
    </dgm:pt>
    <dgm:pt modelId="{2FDE9560-6B65-7340-B568-D00C7EE55302}" type="parTrans" cxnId="{6D8E0DB1-BAD7-4F4F-BBBA-C8D92F5CC9D4}">
      <dgm:prSet/>
      <dgm:spPr/>
      <dgm:t>
        <a:bodyPr/>
        <a:lstStyle/>
        <a:p>
          <a:endParaRPr lang="en-US"/>
        </a:p>
      </dgm:t>
    </dgm:pt>
    <dgm:pt modelId="{AEE92191-B5E3-634D-AA8D-C95B3318F73C}" type="sibTrans" cxnId="{6D8E0DB1-BAD7-4F4F-BBBA-C8D92F5CC9D4}">
      <dgm:prSet/>
      <dgm:spPr/>
      <dgm:t>
        <a:bodyPr/>
        <a:lstStyle/>
        <a:p>
          <a:endParaRPr lang="en-US"/>
        </a:p>
      </dgm:t>
    </dgm:pt>
    <dgm:pt modelId="{E715ECEC-6EC2-F948-9CA8-F5DBFCAE898C}">
      <dgm:prSet phldrT="[Text]"/>
      <dgm:spPr/>
      <dgm:t>
        <a:bodyPr/>
        <a:lstStyle/>
        <a:p>
          <a:r>
            <a:rPr lang="en-US" dirty="0" smtClean="0"/>
            <a:t>Conceptual</a:t>
          </a:r>
          <a:r>
            <a:rPr lang="en-US" baseline="0" dirty="0" smtClean="0"/>
            <a:t> Approach created by Solutions Architect – uses blessed technology</a:t>
          </a:r>
        </a:p>
      </dgm:t>
    </dgm:pt>
    <dgm:pt modelId="{82695530-458F-0E49-920B-DAD3A659B8F7}" type="parTrans" cxnId="{C07153B6-3966-4940-A6A6-EBCFF5DD91E0}">
      <dgm:prSet/>
      <dgm:spPr/>
      <dgm:t>
        <a:bodyPr/>
        <a:lstStyle/>
        <a:p>
          <a:endParaRPr lang="en-US"/>
        </a:p>
      </dgm:t>
    </dgm:pt>
    <dgm:pt modelId="{57E9F923-CA25-CC4B-90AF-A662BACE058C}" type="sibTrans" cxnId="{C07153B6-3966-4940-A6A6-EBCFF5DD91E0}">
      <dgm:prSet/>
      <dgm:spPr/>
      <dgm:t>
        <a:bodyPr/>
        <a:lstStyle/>
        <a:p>
          <a:endParaRPr lang="en-US"/>
        </a:p>
      </dgm:t>
    </dgm:pt>
    <dgm:pt modelId="{92F38907-4422-8E43-9491-AD8A6894C3FF}">
      <dgm:prSet phldrT="[Text]"/>
      <dgm:spPr/>
      <dgm:t>
        <a:bodyPr/>
        <a:lstStyle/>
        <a:p>
          <a:r>
            <a:rPr lang="en-US" dirty="0" smtClean="0"/>
            <a:t>Resource and timeline negotiation –</a:t>
          </a:r>
          <a:r>
            <a:rPr lang="en-US" baseline="0" dirty="0" smtClean="0"/>
            <a:t> Project Manager</a:t>
          </a:r>
        </a:p>
        <a:p>
          <a:r>
            <a:rPr lang="en-US" baseline="0" dirty="0" smtClean="0"/>
            <a:t>selection</a:t>
          </a:r>
          <a:endParaRPr lang="en-US" dirty="0"/>
        </a:p>
      </dgm:t>
    </dgm:pt>
    <dgm:pt modelId="{661558AF-1251-0040-A715-7B61B51BD742}" type="parTrans" cxnId="{98F1CA06-56E1-0340-873A-1768E8EBC519}">
      <dgm:prSet/>
      <dgm:spPr/>
      <dgm:t>
        <a:bodyPr/>
        <a:lstStyle/>
        <a:p>
          <a:endParaRPr lang="en-US"/>
        </a:p>
      </dgm:t>
    </dgm:pt>
    <dgm:pt modelId="{10F0ED0B-5047-5144-A0B8-58D3A581225E}" type="sibTrans" cxnId="{98F1CA06-56E1-0340-873A-1768E8EBC519}">
      <dgm:prSet/>
      <dgm:spPr/>
      <dgm:t>
        <a:bodyPr/>
        <a:lstStyle/>
        <a:p>
          <a:endParaRPr lang="en-US"/>
        </a:p>
      </dgm:t>
    </dgm:pt>
    <dgm:pt modelId="{5B3338BE-9A87-8049-8F13-BA75130C8260}">
      <dgm:prSet/>
      <dgm:spPr/>
      <dgm:t>
        <a:bodyPr/>
        <a:lstStyle/>
        <a:p>
          <a:r>
            <a:rPr lang="en-US" smtClean="0"/>
            <a:t>Implementation</a:t>
          </a:r>
          <a:endParaRPr lang="en-US"/>
        </a:p>
      </dgm:t>
    </dgm:pt>
    <dgm:pt modelId="{3D9C1B06-E7B8-FD43-B830-0EB9E8C041F9}" type="parTrans" cxnId="{2698021D-B0D8-A448-9A5F-2BE7726FA00D}">
      <dgm:prSet/>
      <dgm:spPr/>
      <dgm:t>
        <a:bodyPr/>
        <a:lstStyle/>
        <a:p>
          <a:endParaRPr lang="en-US"/>
        </a:p>
      </dgm:t>
    </dgm:pt>
    <dgm:pt modelId="{7D1A3ECB-9567-9843-A51C-B1E6B39C737B}" type="sibTrans" cxnId="{2698021D-B0D8-A448-9A5F-2BE7726FA00D}">
      <dgm:prSet/>
      <dgm:spPr/>
      <dgm:t>
        <a:bodyPr/>
        <a:lstStyle/>
        <a:p>
          <a:endParaRPr lang="en-US"/>
        </a:p>
      </dgm:t>
    </dgm:pt>
    <dgm:pt modelId="{A9B5BFDC-1D49-6241-B426-57B6AE1C4B6A}">
      <dgm:prSet/>
      <dgm:spPr/>
      <dgm:t>
        <a:bodyPr/>
        <a:lstStyle/>
        <a:p>
          <a:r>
            <a:rPr lang="en-US" dirty="0" smtClean="0"/>
            <a:t>QA</a:t>
          </a:r>
          <a:endParaRPr lang="en-US" dirty="0"/>
        </a:p>
      </dgm:t>
    </dgm:pt>
    <dgm:pt modelId="{E250D146-3BB0-D743-B164-032C9C60FD6A}" type="parTrans" cxnId="{B945F9F8-5EF4-464C-B05A-24B2E65424F2}">
      <dgm:prSet/>
      <dgm:spPr/>
      <dgm:t>
        <a:bodyPr/>
        <a:lstStyle/>
        <a:p>
          <a:endParaRPr lang="en-US"/>
        </a:p>
      </dgm:t>
    </dgm:pt>
    <dgm:pt modelId="{AA30C7BB-B38F-CB45-8100-03A5BE0F3E53}" type="sibTrans" cxnId="{B945F9F8-5EF4-464C-B05A-24B2E65424F2}">
      <dgm:prSet/>
      <dgm:spPr/>
      <dgm:t>
        <a:bodyPr/>
        <a:lstStyle/>
        <a:p>
          <a:endParaRPr lang="en-US"/>
        </a:p>
      </dgm:t>
    </dgm:pt>
    <dgm:pt modelId="{A6298FE4-80E4-754C-B22A-37FE508CE0E4}">
      <dgm:prSet/>
      <dgm:spPr/>
      <dgm:t>
        <a:bodyPr/>
        <a:lstStyle/>
        <a:p>
          <a:r>
            <a:rPr lang="en-US" dirty="0" smtClean="0"/>
            <a:t>Release</a:t>
          </a:r>
          <a:endParaRPr lang="en-US" dirty="0"/>
        </a:p>
      </dgm:t>
    </dgm:pt>
    <dgm:pt modelId="{FBAD9F34-956A-0944-889C-BC47B5F8338C}" type="parTrans" cxnId="{795E8895-6C29-0744-A6B0-FCB76C341DBB}">
      <dgm:prSet/>
      <dgm:spPr/>
      <dgm:t>
        <a:bodyPr/>
        <a:lstStyle/>
        <a:p>
          <a:endParaRPr lang="en-US"/>
        </a:p>
      </dgm:t>
    </dgm:pt>
    <dgm:pt modelId="{A8EADF5E-B65C-A64C-825A-5C0CAE048101}" type="sibTrans" cxnId="{795E8895-6C29-0744-A6B0-FCB76C341DBB}">
      <dgm:prSet/>
      <dgm:spPr/>
      <dgm:t>
        <a:bodyPr/>
        <a:lstStyle/>
        <a:p>
          <a:endParaRPr lang="en-US"/>
        </a:p>
      </dgm:t>
    </dgm:pt>
    <dgm:pt modelId="{38499B95-C493-F74F-8698-DB6557EC65A0}" type="pres">
      <dgm:prSet presAssocID="{8A10232A-8A3C-C346-AC88-4C78AB34D758}" presName="Name0" presStyleCnt="0">
        <dgm:presLayoutVars>
          <dgm:dir/>
          <dgm:resizeHandles val="exact"/>
        </dgm:presLayoutVars>
      </dgm:prSet>
      <dgm:spPr/>
    </dgm:pt>
    <dgm:pt modelId="{F58F50D7-5C6D-164F-AA90-F82B872E02B7}" type="pres">
      <dgm:prSet presAssocID="{42DC2C58-D980-7C47-A8F1-DEB3DBFA9974}" presName="node" presStyleLbl="node1" presStyleIdx="0" presStyleCnt="6">
        <dgm:presLayoutVars>
          <dgm:bulletEnabled val="1"/>
        </dgm:presLayoutVars>
      </dgm:prSet>
      <dgm:spPr/>
      <dgm:t>
        <a:bodyPr/>
        <a:lstStyle/>
        <a:p>
          <a:endParaRPr lang="en-US"/>
        </a:p>
      </dgm:t>
    </dgm:pt>
    <dgm:pt modelId="{08B03A2D-31BB-6448-8C50-FED5295C9541}" type="pres">
      <dgm:prSet presAssocID="{AEE92191-B5E3-634D-AA8D-C95B3318F73C}" presName="sibTrans" presStyleLbl="sibTrans2D1" presStyleIdx="0" presStyleCnt="5"/>
      <dgm:spPr/>
      <dgm:t>
        <a:bodyPr/>
        <a:lstStyle/>
        <a:p>
          <a:endParaRPr lang="en-US"/>
        </a:p>
      </dgm:t>
    </dgm:pt>
    <dgm:pt modelId="{AB64EAFA-605F-9D48-8288-D4741C4E6BBA}" type="pres">
      <dgm:prSet presAssocID="{AEE92191-B5E3-634D-AA8D-C95B3318F73C}" presName="connectorText" presStyleLbl="sibTrans2D1" presStyleIdx="0" presStyleCnt="5"/>
      <dgm:spPr/>
      <dgm:t>
        <a:bodyPr/>
        <a:lstStyle/>
        <a:p>
          <a:endParaRPr lang="en-US"/>
        </a:p>
      </dgm:t>
    </dgm:pt>
    <dgm:pt modelId="{6F5020AE-8E0F-4145-B567-6DED4DFC8812}" type="pres">
      <dgm:prSet presAssocID="{E715ECEC-6EC2-F948-9CA8-F5DBFCAE898C}" presName="node" presStyleLbl="node1" presStyleIdx="1" presStyleCnt="6">
        <dgm:presLayoutVars>
          <dgm:bulletEnabled val="1"/>
        </dgm:presLayoutVars>
      </dgm:prSet>
      <dgm:spPr/>
      <dgm:t>
        <a:bodyPr/>
        <a:lstStyle/>
        <a:p>
          <a:endParaRPr lang="en-US"/>
        </a:p>
      </dgm:t>
    </dgm:pt>
    <dgm:pt modelId="{82677A1C-74FC-5946-892B-570AF287013D}" type="pres">
      <dgm:prSet presAssocID="{57E9F923-CA25-CC4B-90AF-A662BACE058C}" presName="sibTrans" presStyleLbl="sibTrans2D1" presStyleIdx="1" presStyleCnt="5"/>
      <dgm:spPr/>
      <dgm:t>
        <a:bodyPr/>
        <a:lstStyle/>
        <a:p>
          <a:endParaRPr lang="en-US"/>
        </a:p>
      </dgm:t>
    </dgm:pt>
    <dgm:pt modelId="{0FBBAF12-59F3-9C4F-94CB-310B4D6CC752}" type="pres">
      <dgm:prSet presAssocID="{57E9F923-CA25-CC4B-90AF-A662BACE058C}" presName="connectorText" presStyleLbl="sibTrans2D1" presStyleIdx="1" presStyleCnt="5"/>
      <dgm:spPr/>
      <dgm:t>
        <a:bodyPr/>
        <a:lstStyle/>
        <a:p>
          <a:endParaRPr lang="en-US"/>
        </a:p>
      </dgm:t>
    </dgm:pt>
    <dgm:pt modelId="{5B83C746-90F6-854D-B2B5-D0CFDDD3C7BA}" type="pres">
      <dgm:prSet presAssocID="{92F38907-4422-8E43-9491-AD8A6894C3FF}" presName="node" presStyleLbl="node1" presStyleIdx="2" presStyleCnt="6">
        <dgm:presLayoutVars>
          <dgm:bulletEnabled val="1"/>
        </dgm:presLayoutVars>
      </dgm:prSet>
      <dgm:spPr/>
      <dgm:t>
        <a:bodyPr/>
        <a:lstStyle/>
        <a:p>
          <a:endParaRPr lang="en-US"/>
        </a:p>
      </dgm:t>
    </dgm:pt>
    <dgm:pt modelId="{3A516A9B-C406-1848-A4DD-DA925AEA568F}" type="pres">
      <dgm:prSet presAssocID="{10F0ED0B-5047-5144-A0B8-58D3A581225E}" presName="sibTrans" presStyleLbl="sibTrans2D1" presStyleIdx="2" presStyleCnt="5"/>
      <dgm:spPr/>
      <dgm:t>
        <a:bodyPr/>
        <a:lstStyle/>
        <a:p>
          <a:endParaRPr lang="en-US"/>
        </a:p>
      </dgm:t>
    </dgm:pt>
    <dgm:pt modelId="{FC1499BE-AB7E-F748-A689-B91613DA76D2}" type="pres">
      <dgm:prSet presAssocID="{10F0ED0B-5047-5144-A0B8-58D3A581225E}" presName="connectorText" presStyleLbl="sibTrans2D1" presStyleIdx="2" presStyleCnt="5"/>
      <dgm:spPr/>
      <dgm:t>
        <a:bodyPr/>
        <a:lstStyle/>
        <a:p>
          <a:endParaRPr lang="en-US"/>
        </a:p>
      </dgm:t>
    </dgm:pt>
    <dgm:pt modelId="{B4A36CBC-3545-AB44-8F45-78FEE8D597AF}" type="pres">
      <dgm:prSet presAssocID="{5B3338BE-9A87-8049-8F13-BA75130C8260}" presName="node" presStyleLbl="node1" presStyleIdx="3" presStyleCnt="6">
        <dgm:presLayoutVars>
          <dgm:bulletEnabled val="1"/>
        </dgm:presLayoutVars>
      </dgm:prSet>
      <dgm:spPr/>
      <dgm:t>
        <a:bodyPr/>
        <a:lstStyle/>
        <a:p>
          <a:endParaRPr lang="en-US"/>
        </a:p>
      </dgm:t>
    </dgm:pt>
    <dgm:pt modelId="{46353122-1E8C-3249-A745-D89123E4DD64}" type="pres">
      <dgm:prSet presAssocID="{7D1A3ECB-9567-9843-A51C-B1E6B39C737B}" presName="sibTrans" presStyleLbl="sibTrans2D1" presStyleIdx="3" presStyleCnt="5"/>
      <dgm:spPr/>
      <dgm:t>
        <a:bodyPr/>
        <a:lstStyle/>
        <a:p>
          <a:endParaRPr lang="en-US"/>
        </a:p>
      </dgm:t>
    </dgm:pt>
    <dgm:pt modelId="{7B79796C-2BEC-3546-B770-08EC908CA18D}" type="pres">
      <dgm:prSet presAssocID="{7D1A3ECB-9567-9843-A51C-B1E6B39C737B}" presName="connectorText" presStyleLbl="sibTrans2D1" presStyleIdx="3" presStyleCnt="5"/>
      <dgm:spPr/>
      <dgm:t>
        <a:bodyPr/>
        <a:lstStyle/>
        <a:p>
          <a:endParaRPr lang="en-US"/>
        </a:p>
      </dgm:t>
    </dgm:pt>
    <dgm:pt modelId="{2DDAA140-485D-6F47-B8F7-5B8FA36AD29D}" type="pres">
      <dgm:prSet presAssocID="{A9B5BFDC-1D49-6241-B426-57B6AE1C4B6A}" presName="node" presStyleLbl="node1" presStyleIdx="4" presStyleCnt="6">
        <dgm:presLayoutVars>
          <dgm:bulletEnabled val="1"/>
        </dgm:presLayoutVars>
      </dgm:prSet>
      <dgm:spPr/>
      <dgm:t>
        <a:bodyPr/>
        <a:lstStyle/>
        <a:p>
          <a:endParaRPr lang="en-US"/>
        </a:p>
      </dgm:t>
    </dgm:pt>
    <dgm:pt modelId="{3DA24007-67BA-9449-B910-BF08651FDDC1}" type="pres">
      <dgm:prSet presAssocID="{AA30C7BB-B38F-CB45-8100-03A5BE0F3E53}" presName="sibTrans" presStyleLbl="sibTrans2D1" presStyleIdx="4" presStyleCnt="5"/>
      <dgm:spPr/>
      <dgm:t>
        <a:bodyPr/>
        <a:lstStyle/>
        <a:p>
          <a:endParaRPr lang="en-US"/>
        </a:p>
      </dgm:t>
    </dgm:pt>
    <dgm:pt modelId="{68C51A45-BD47-5E4F-AA12-546004283C14}" type="pres">
      <dgm:prSet presAssocID="{AA30C7BB-B38F-CB45-8100-03A5BE0F3E53}" presName="connectorText" presStyleLbl="sibTrans2D1" presStyleIdx="4" presStyleCnt="5"/>
      <dgm:spPr/>
      <dgm:t>
        <a:bodyPr/>
        <a:lstStyle/>
        <a:p>
          <a:endParaRPr lang="en-US"/>
        </a:p>
      </dgm:t>
    </dgm:pt>
    <dgm:pt modelId="{79551F8C-570E-E148-B9D5-E1DD7174E7A9}" type="pres">
      <dgm:prSet presAssocID="{A6298FE4-80E4-754C-B22A-37FE508CE0E4}" presName="node" presStyleLbl="node1" presStyleIdx="5" presStyleCnt="6">
        <dgm:presLayoutVars>
          <dgm:bulletEnabled val="1"/>
        </dgm:presLayoutVars>
      </dgm:prSet>
      <dgm:spPr/>
      <dgm:t>
        <a:bodyPr/>
        <a:lstStyle/>
        <a:p>
          <a:endParaRPr lang="en-US"/>
        </a:p>
      </dgm:t>
    </dgm:pt>
  </dgm:ptLst>
  <dgm:cxnLst>
    <dgm:cxn modelId="{3F19A530-F5D7-5740-9401-67518C3B8821}" type="presOf" srcId="{57E9F923-CA25-CC4B-90AF-A662BACE058C}" destId="{0FBBAF12-59F3-9C4F-94CB-310B4D6CC752}" srcOrd="1" destOrd="0" presId="urn:microsoft.com/office/officeart/2005/8/layout/process1"/>
    <dgm:cxn modelId="{F813A4D9-E4E6-7F47-AC3A-2FD4F688489B}" type="presOf" srcId="{8A10232A-8A3C-C346-AC88-4C78AB34D758}" destId="{38499B95-C493-F74F-8698-DB6557EC65A0}" srcOrd="0" destOrd="0" presId="urn:microsoft.com/office/officeart/2005/8/layout/process1"/>
    <dgm:cxn modelId="{3D76F902-C1B1-1D48-9CE7-F17739098D2F}" type="presOf" srcId="{7D1A3ECB-9567-9843-A51C-B1E6B39C737B}" destId="{7B79796C-2BEC-3546-B770-08EC908CA18D}" srcOrd="1" destOrd="0" presId="urn:microsoft.com/office/officeart/2005/8/layout/process1"/>
    <dgm:cxn modelId="{287C7DFB-30D8-C344-AA3E-635EF6647E5E}" type="presOf" srcId="{AA30C7BB-B38F-CB45-8100-03A5BE0F3E53}" destId="{68C51A45-BD47-5E4F-AA12-546004283C14}" srcOrd="1" destOrd="0" presId="urn:microsoft.com/office/officeart/2005/8/layout/process1"/>
    <dgm:cxn modelId="{28C0630E-D252-6F4D-8641-3879DC6E0468}" type="presOf" srcId="{10F0ED0B-5047-5144-A0B8-58D3A581225E}" destId="{FC1499BE-AB7E-F748-A689-B91613DA76D2}" srcOrd="1" destOrd="0" presId="urn:microsoft.com/office/officeart/2005/8/layout/process1"/>
    <dgm:cxn modelId="{C07153B6-3966-4940-A6A6-EBCFF5DD91E0}" srcId="{8A10232A-8A3C-C346-AC88-4C78AB34D758}" destId="{E715ECEC-6EC2-F948-9CA8-F5DBFCAE898C}" srcOrd="1" destOrd="0" parTransId="{82695530-458F-0E49-920B-DAD3A659B8F7}" sibTransId="{57E9F923-CA25-CC4B-90AF-A662BACE058C}"/>
    <dgm:cxn modelId="{B945F9F8-5EF4-464C-B05A-24B2E65424F2}" srcId="{8A10232A-8A3C-C346-AC88-4C78AB34D758}" destId="{A9B5BFDC-1D49-6241-B426-57B6AE1C4B6A}" srcOrd="4" destOrd="0" parTransId="{E250D146-3BB0-D743-B164-032C9C60FD6A}" sibTransId="{AA30C7BB-B38F-CB45-8100-03A5BE0F3E53}"/>
    <dgm:cxn modelId="{4318C56F-1FF8-9C49-B6F3-8B07302E3848}" type="presOf" srcId="{AEE92191-B5E3-634D-AA8D-C95B3318F73C}" destId="{AB64EAFA-605F-9D48-8288-D4741C4E6BBA}" srcOrd="1" destOrd="0" presId="urn:microsoft.com/office/officeart/2005/8/layout/process1"/>
    <dgm:cxn modelId="{294B3F4F-ECCE-014D-8CF7-CA7D06BE4E1E}" type="presOf" srcId="{7D1A3ECB-9567-9843-A51C-B1E6B39C737B}" destId="{46353122-1E8C-3249-A745-D89123E4DD64}" srcOrd="0" destOrd="0" presId="urn:microsoft.com/office/officeart/2005/8/layout/process1"/>
    <dgm:cxn modelId="{06C456B5-B146-204D-8649-15940630C413}" type="presOf" srcId="{AEE92191-B5E3-634D-AA8D-C95B3318F73C}" destId="{08B03A2D-31BB-6448-8C50-FED5295C9541}" srcOrd="0" destOrd="0" presId="urn:microsoft.com/office/officeart/2005/8/layout/process1"/>
    <dgm:cxn modelId="{795E8895-6C29-0744-A6B0-FCB76C341DBB}" srcId="{8A10232A-8A3C-C346-AC88-4C78AB34D758}" destId="{A6298FE4-80E4-754C-B22A-37FE508CE0E4}" srcOrd="5" destOrd="0" parTransId="{FBAD9F34-956A-0944-889C-BC47B5F8338C}" sibTransId="{A8EADF5E-B65C-A64C-825A-5C0CAE048101}"/>
    <dgm:cxn modelId="{68BE2B83-BC73-2E46-A747-5EBF57D4D538}" type="presOf" srcId="{5B3338BE-9A87-8049-8F13-BA75130C8260}" destId="{B4A36CBC-3545-AB44-8F45-78FEE8D597AF}" srcOrd="0" destOrd="0" presId="urn:microsoft.com/office/officeart/2005/8/layout/process1"/>
    <dgm:cxn modelId="{B4CDBA14-221F-BA47-878F-2B75A13F8B0E}" type="presOf" srcId="{E715ECEC-6EC2-F948-9CA8-F5DBFCAE898C}" destId="{6F5020AE-8E0F-4145-B567-6DED4DFC8812}" srcOrd="0" destOrd="0" presId="urn:microsoft.com/office/officeart/2005/8/layout/process1"/>
    <dgm:cxn modelId="{97C7E721-8F7E-2048-81AA-C8CD5A0D043A}" type="presOf" srcId="{92F38907-4422-8E43-9491-AD8A6894C3FF}" destId="{5B83C746-90F6-854D-B2B5-D0CFDDD3C7BA}" srcOrd="0" destOrd="0" presId="urn:microsoft.com/office/officeart/2005/8/layout/process1"/>
    <dgm:cxn modelId="{6D8E0DB1-BAD7-4F4F-BBBA-C8D92F5CC9D4}" srcId="{8A10232A-8A3C-C346-AC88-4C78AB34D758}" destId="{42DC2C58-D980-7C47-A8F1-DEB3DBFA9974}" srcOrd="0" destOrd="0" parTransId="{2FDE9560-6B65-7340-B568-D00C7EE55302}" sibTransId="{AEE92191-B5E3-634D-AA8D-C95B3318F73C}"/>
    <dgm:cxn modelId="{8AC4DDB6-4ABC-AD45-9A53-87D4BFBBD341}" type="presOf" srcId="{A6298FE4-80E4-754C-B22A-37FE508CE0E4}" destId="{79551F8C-570E-E148-B9D5-E1DD7174E7A9}" srcOrd="0" destOrd="0" presId="urn:microsoft.com/office/officeart/2005/8/layout/process1"/>
    <dgm:cxn modelId="{49509CAB-B482-5E4E-995F-8C13DB47879D}" type="presOf" srcId="{10F0ED0B-5047-5144-A0B8-58D3A581225E}" destId="{3A516A9B-C406-1848-A4DD-DA925AEA568F}" srcOrd="0" destOrd="0" presId="urn:microsoft.com/office/officeart/2005/8/layout/process1"/>
    <dgm:cxn modelId="{2698021D-B0D8-A448-9A5F-2BE7726FA00D}" srcId="{8A10232A-8A3C-C346-AC88-4C78AB34D758}" destId="{5B3338BE-9A87-8049-8F13-BA75130C8260}" srcOrd="3" destOrd="0" parTransId="{3D9C1B06-E7B8-FD43-B830-0EB9E8C041F9}" sibTransId="{7D1A3ECB-9567-9843-A51C-B1E6B39C737B}"/>
    <dgm:cxn modelId="{EC4003FC-810B-2C40-AC93-60AA869814C2}" type="presOf" srcId="{AA30C7BB-B38F-CB45-8100-03A5BE0F3E53}" destId="{3DA24007-67BA-9449-B910-BF08651FDDC1}" srcOrd="0" destOrd="0" presId="urn:microsoft.com/office/officeart/2005/8/layout/process1"/>
    <dgm:cxn modelId="{4E722740-E1EA-4840-AD05-6D2339DF6355}" type="presOf" srcId="{A9B5BFDC-1D49-6241-B426-57B6AE1C4B6A}" destId="{2DDAA140-485D-6F47-B8F7-5B8FA36AD29D}" srcOrd="0" destOrd="0" presId="urn:microsoft.com/office/officeart/2005/8/layout/process1"/>
    <dgm:cxn modelId="{E8451F55-8394-824D-9BFF-302DED0AD320}" type="presOf" srcId="{57E9F923-CA25-CC4B-90AF-A662BACE058C}" destId="{82677A1C-74FC-5946-892B-570AF287013D}" srcOrd="0" destOrd="0" presId="urn:microsoft.com/office/officeart/2005/8/layout/process1"/>
    <dgm:cxn modelId="{F129E0E5-4A4F-F84C-A94D-EF829D69CEBB}" type="presOf" srcId="{42DC2C58-D980-7C47-A8F1-DEB3DBFA9974}" destId="{F58F50D7-5C6D-164F-AA90-F82B872E02B7}" srcOrd="0" destOrd="0" presId="urn:microsoft.com/office/officeart/2005/8/layout/process1"/>
    <dgm:cxn modelId="{98F1CA06-56E1-0340-873A-1768E8EBC519}" srcId="{8A10232A-8A3C-C346-AC88-4C78AB34D758}" destId="{92F38907-4422-8E43-9491-AD8A6894C3FF}" srcOrd="2" destOrd="0" parTransId="{661558AF-1251-0040-A715-7B61B51BD742}" sibTransId="{10F0ED0B-5047-5144-A0B8-58D3A581225E}"/>
    <dgm:cxn modelId="{C3680C43-0A7E-2847-B02E-36E531ACFB1F}" type="presParOf" srcId="{38499B95-C493-F74F-8698-DB6557EC65A0}" destId="{F58F50D7-5C6D-164F-AA90-F82B872E02B7}" srcOrd="0" destOrd="0" presId="urn:microsoft.com/office/officeart/2005/8/layout/process1"/>
    <dgm:cxn modelId="{B4792E6F-21BC-2644-9178-0203A00EAE85}" type="presParOf" srcId="{38499B95-C493-F74F-8698-DB6557EC65A0}" destId="{08B03A2D-31BB-6448-8C50-FED5295C9541}" srcOrd="1" destOrd="0" presId="urn:microsoft.com/office/officeart/2005/8/layout/process1"/>
    <dgm:cxn modelId="{9B14D3F5-D409-E34B-9D47-8F04BE5C1305}" type="presParOf" srcId="{08B03A2D-31BB-6448-8C50-FED5295C9541}" destId="{AB64EAFA-605F-9D48-8288-D4741C4E6BBA}" srcOrd="0" destOrd="0" presId="urn:microsoft.com/office/officeart/2005/8/layout/process1"/>
    <dgm:cxn modelId="{9B00EEF4-C90D-264C-B9B9-AFB371EAB8BC}" type="presParOf" srcId="{38499B95-C493-F74F-8698-DB6557EC65A0}" destId="{6F5020AE-8E0F-4145-B567-6DED4DFC8812}" srcOrd="2" destOrd="0" presId="urn:microsoft.com/office/officeart/2005/8/layout/process1"/>
    <dgm:cxn modelId="{53965358-B3FB-5748-A28D-3CCA0F5CD9F3}" type="presParOf" srcId="{38499B95-C493-F74F-8698-DB6557EC65A0}" destId="{82677A1C-74FC-5946-892B-570AF287013D}" srcOrd="3" destOrd="0" presId="urn:microsoft.com/office/officeart/2005/8/layout/process1"/>
    <dgm:cxn modelId="{E0B821CB-3F5F-7244-881A-1045EA08844A}" type="presParOf" srcId="{82677A1C-74FC-5946-892B-570AF287013D}" destId="{0FBBAF12-59F3-9C4F-94CB-310B4D6CC752}" srcOrd="0" destOrd="0" presId="urn:microsoft.com/office/officeart/2005/8/layout/process1"/>
    <dgm:cxn modelId="{00F230C9-7C09-7341-98E0-846729607A4E}" type="presParOf" srcId="{38499B95-C493-F74F-8698-DB6557EC65A0}" destId="{5B83C746-90F6-854D-B2B5-D0CFDDD3C7BA}" srcOrd="4" destOrd="0" presId="urn:microsoft.com/office/officeart/2005/8/layout/process1"/>
    <dgm:cxn modelId="{C63CDAA3-7241-4F42-9BAD-1411F9CBF6E2}" type="presParOf" srcId="{38499B95-C493-F74F-8698-DB6557EC65A0}" destId="{3A516A9B-C406-1848-A4DD-DA925AEA568F}" srcOrd="5" destOrd="0" presId="urn:microsoft.com/office/officeart/2005/8/layout/process1"/>
    <dgm:cxn modelId="{8B183D1F-08CC-E145-9344-368DC80C4AC3}" type="presParOf" srcId="{3A516A9B-C406-1848-A4DD-DA925AEA568F}" destId="{FC1499BE-AB7E-F748-A689-B91613DA76D2}" srcOrd="0" destOrd="0" presId="urn:microsoft.com/office/officeart/2005/8/layout/process1"/>
    <dgm:cxn modelId="{94FA660F-8F98-EB40-B864-493EF9AD3D60}" type="presParOf" srcId="{38499B95-C493-F74F-8698-DB6557EC65A0}" destId="{B4A36CBC-3545-AB44-8F45-78FEE8D597AF}" srcOrd="6" destOrd="0" presId="urn:microsoft.com/office/officeart/2005/8/layout/process1"/>
    <dgm:cxn modelId="{D9AA8661-0AD6-B74B-A9D1-B35D81A15C88}" type="presParOf" srcId="{38499B95-C493-F74F-8698-DB6557EC65A0}" destId="{46353122-1E8C-3249-A745-D89123E4DD64}" srcOrd="7" destOrd="0" presId="urn:microsoft.com/office/officeart/2005/8/layout/process1"/>
    <dgm:cxn modelId="{445B1441-5450-A64E-A796-F0AEC78CFAE1}" type="presParOf" srcId="{46353122-1E8C-3249-A745-D89123E4DD64}" destId="{7B79796C-2BEC-3546-B770-08EC908CA18D}" srcOrd="0" destOrd="0" presId="urn:microsoft.com/office/officeart/2005/8/layout/process1"/>
    <dgm:cxn modelId="{2B11481C-56D2-2340-9C5B-FB8C92A02062}" type="presParOf" srcId="{38499B95-C493-F74F-8698-DB6557EC65A0}" destId="{2DDAA140-485D-6F47-B8F7-5B8FA36AD29D}" srcOrd="8" destOrd="0" presId="urn:microsoft.com/office/officeart/2005/8/layout/process1"/>
    <dgm:cxn modelId="{0159C238-A808-4847-B8FB-84778839BB98}" type="presParOf" srcId="{38499B95-C493-F74F-8698-DB6557EC65A0}" destId="{3DA24007-67BA-9449-B910-BF08651FDDC1}" srcOrd="9" destOrd="0" presId="urn:microsoft.com/office/officeart/2005/8/layout/process1"/>
    <dgm:cxn modelId="{05B01B8E-56B3-7142-82FB-C4F8D8A29610}" type="presParOf" srcId="{3DA24007-67BA-9449-B910-BF08651FDDC1}" destId="{68C51A45-BD47-5E4F-AA12-546004283C14}" srcOrd="0" destOrd="0" presId="urn:microsoft.com/office/officeart/2005/8/layout/process1"/>
    <dgm:cxn modelId="{E9E6F757-8CA4-8F46-B5C1-8DAE33F3D4F9}" type="presParOf" srcId="{38499B95-C493-F74F-8698-DB6557EC65A0}" destId="{79551F8C-570E-E148-B9D5-E1DD7174E7A9}" srcOrd="10"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7EC1F-78CF-4E4D-AE79-4133D6EC72BF}">
      <dsp:nvSpPr>
        <dsp:cNvPr id="0" name=""/>
        <dsp:cNvSpPr/>
      </dsp:nvSpPr>
      <dsp:spPr>
        <a:xfrm rot="10800000">
          <a:off x="1012154" y="279"/>
          <a:ext cx="3366617" cy="65668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582" tIns="68580" rIns="128016" bIns="68580" numCol="1" spcCol="1270" anchor="ctr" anchorCtr="0">
          <a:noAutofit/>
        </a:bodyPr>
        <a:lstStyle/>
        <a:p>
          <a:pPr lvl="0" algn="ctr" defTabSz="800100">
            <a:lnSpc>
              <a:spcPct val="90000"/>
            </a:lnSpc>
            <a:spcBef>
              <a:spcPct val="0"/>
            </a:spcBef>
            <a:spcAft>
              <a:spcPct val="35000"/>
            </a:spcAft>
          </a:pPr>
          <a:r>
            <a:rPr lang="en-US" sz="1800" kern="1200" dirty="0" smtClean="0"/>
            <a:t>Data loaded in real-time</a:t>
          </a:r>
          <a:endParaRPr lang="en-US" sz="1800" kern="1200" dirty="0"/>
        </a:p>
      </dsp:txBody>
      <dsp:txXfrm rot="10800000">
        <a:off x="1176326" y="279"/>
        <a:ext cx="3202445" cy="656689"/>
      </dsp:txXfrm>
    </dsp:sp>
    <dsp:sp modelId="{879ECD3C-D715-4E5F-BD0B-EA29B383CBAF}">
      <dsp:nvSpPr>
        <dsp:cNvPr id="0" name=""/>
        <dsp:cNvSpPr/>
      </dsp:nvSpPr>
      <dsp:spPr>
        <a:xfrm>
          <a:off x="683810" y="279"/>
          <a:ext cx="656689" cy="65668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351F00-DD14-45C2-A603-6563153D39E7}">
      <dsp:nvSpPr>
        <dsp:cNvPr id="0" name=""/>
        <dsp:cNvSpPr/>
      </dsp:nvSpPr>
      <dsp:spPr>
        <a:xfrm rot="10800000">
          <a:off x="1012154" y="852995"/>
          <a:ext cx="3366617" cy="65668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582" tIns="68580" rIns="128016" bIns="68580" numCol="1" spcCol="1270" anchor="ctr" anchorCtr="0">
          <a:noAutofit/>
        </a:bodyPr>
        <a:lstStyle/>
        <a:p>
          <a:pPr lvl="0" algn="ctr" defTabSz="800100">
            <a:lnSpc>
              <a:spcPct val="90000"/>
            </a:lnSpc>
            <a:spcBef>
              <a:spcPct val="0"/>
            </a:spcBef>
            <a:spcAft>
              <a:spcPct val="35000"/>
            </a:spcAft>
          </a:pPr>
          <a:r>
            <a:rPr lang="en-US" sz="1800" kern="1200" dirty="0" smtClean="0"/>
            <a:t>Over 100 Billion rows as history from most recent</a:t>
          </a:r>
          <a:endParaRPr lang="en-US" sz="1800" kern="1200" dirty="0"/>
        </a:p>
      </dsp:txBody>
      <dsp:txXfrm rot="10800000">
        <a:off x="1176326" y="852995"/>
        <a:ext cx="3202445" cy="656689"/>
      </dsp:txXfrm>
    </dsp:sp>
    <dsp:sp modelId="{56430EE1-B215-4386-94A4-AB70DE45FD22}">
      <dsp:nvSpPr>
        <dsp:cNvPr id="0" name=""/>
        <dsp:cNvSpPr/>
      </dsp:nvSpPr>
      <dsp:spPr>
        <a:xfrm>
          <a:off x="683810" y="852995"/>
          <a:ext cx="656689" cy="65668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B05E01-CFF4-4CD4-AABC-EAAC7BCC9C2D}">
      <dsp:nvSpPr>
        <dsp:cNvPr id="0" name=""/>
        <dsp:cNvSpPr/>
      </dsp:nvSpPr>
      <dsp:spPr>
        <a:xfrm rot="10800000">
          <a:off x="1012154" y="1705712"/>
          <a:ext cx="3366617" cy="65668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582" tIns="68580" rIns="128016" bIns="68580" numCol="1" spcCol="1270" anchor="ctr" anchorCtr="0">
          <a:noAutofit/>
        </a:bodyPr>
        <a:lstStyle/>
        <a:p>
          <a:pPr lvl="0" algn="ctr" defTabSz="800100">
            <a:lnSpc>
              <a:spcPct val="90000"/>
            </a:lnSpc>
            <a:spcBef>
              <a:spcPct val="0"/>
            </a:spcBef>
            <a:spcAft>
              <a:spcPct val="35000"/>
            </a:spcAft>
          </a:pPr>
          <a:r>
            <a:rPr lang="en-US" sz="1800" kern="1200" dirty="0" smtClean="0"/>
            <a:t>Milli-second response times for write/read</a:t>
          </a:r>
          <a:endParaRPr lang="en-US" sz="1800" kern="1200" dirty="0"/>
        </a:p>
      </dsp:txBody>
      <dsp:txXfrm rot="10800000">
        <a:off x="1176326" y="1705712"/>
        <a:ext cx="3202445" cy="656689"/>
      </dsp:txXfrm>
    </dsp:sp>
    <dsp:sp modelId="{2555BB57-F658-4184-B5A1-B1362A917375}">
      <dsp:nvSpPr>
        <dsp:cNvPr id="0" name=""/>
        <dsp:cNvSpPr/>
      </dsp:nvSpPr>
      <dsp:spPr>
        <a:xfrm>
          <a:off x="683810" y="1705712"/>
          <a:ext cx="656689" cy="65668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F50D7-5C6D-164F-AA90-F82B872E02B7}">
      <dsp:nvSpPr>
        <dsp:cNvPr id="0" name=""/>
        <dsp:cNvSpPr/>
      </dsp:nvSpPr>
      <dsp:spPr>
        <a:xfrm>
          <a:off x="3474" y="317771"/>
          <a:ext cx="1038401" cy="71065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New Technology Available</a:t>
          </a:r>
        </a:p>
        <a:p>
          <a:pPr lvl="0" algn="ctr" defTabSz="400050">
            <a:lnSpc>
              <a:spcPct val="90000"/>
            </a:lnSpc>
            <a:spcBef>
              <a:spcPct val="0"/>
            </a:spcBef>
            <a:spcAft>
              <a:spcPct val="35000"/>
            </a:spcAft>
          </a:pPr>
          <a:r>
            <a:rPr lang="en-US" sz="900" kern="1200" dirty="0" smtClean="0"/>
            <a:t>From</a:t>
          </a:r>
        </a:p>
        <a:p>
          <a:pPr lvl="0" algn="ctr" defTabSz="400050">
            <a:lnSpc>
              <a:spcPct val="90000"/>
            </a:lnSpc>
            <a:spcBef>
              <a:spcPct val="0"/>
            </a:spcBef>
            <a:spcAft>
              <a:spcPct val="35000"/>
            </a:spcAft>
          </a:pPr>
          <a:r>
            <a:rPr lang="en-US" sz="900" kern="1200" dirty="0" smtClean="0"/>
            <a:t>Enterprise Vendor</a:t>
          </a:r>
          <a:endParaRPr lang="en-US" sz="900" kern="1200" dirty="0"/>
        </a:p>
      </dsp:txBody>
      <dsp:txXfrm>
        <a:off x="24288" y="338585"/>
        <a:ext cx="996773" cy="669028"/>
      </dsp:txXfrm>
    </dsp:sp>
    <dsp:sp modelId="{08B03A2D-31BB-6448-8C50-FED5295C9541}">
      <dsp:nvSpPr>
        <dsp:cNvPr id="0" name=""/>
        <dsp:cNvSpPr/>
      </dsp:nvSpPr>
      <dsp:spPr>
        <a:xfrm>
          <a:off x="1145716" y="544338"/>
          <a:ext cx="220141" cy="25752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145716" y="595843"/>
        <a:ext cx="154099" cy="154513"/>
      </dsp:txXfrm>
    </dsp:sp>
    <dsp:sp modelId="{6F5020AE-8E0F-4145-B567-6DED4DFC8812}">
      <dsp:nvSpPr>
        <dsp:cNvPr id="0" name=""/>
        <dsp:cNvSpPr/>
      </dsp:nvSpPr>
      <dsp:spPr>
        <a:xfrm>
          <a:off x="1457236" y="317771"/>
          <a:ext cx="1038401" cy="71065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Office of CTO tests and blesses technology for use</a:t>
          </a:r>
          <a:endParaRPr lang="en-US" sz="900" kern="1200" dirty="0"/>
        </a:p>
      </dsp:txBody>
      <dsp:txXfrm>
        <a:off x="1478050" y="338585"/>
        <a:ext cx="996773" cy="669028"/>
      </dsp:txXfrm>
    </dsp:sp>
    <dsp:sp modelId="{82677A1C-74FC-5946-892B-570AF287013D}">
      <dsp:nvSpPr>
        <dsp:cNvPr id="0" name=""/>
        <dsp:cNvSpPr/>
      </dsp:nvSpPr>
      <dsp:spPr>
        <a:xfrm>
          <a:off x="2599478" y="544338"/>
          <a:ext cx="220141" cy="25752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599478" y="595843"/>
        <a:ext cx="154099" cy="154513"/>
      </dsp:txXfrm>
    </dsp:sp>
    <dsp:sp modelId="{5B83C746-90F6-854D-B2B5-D0CFDDD3C7BA}">
      <dsp:nvSpPr>
        <dsp:cNvPr id="0" name=""/>
        <dsp:cNvSpPr/>
      </dsp:nvSpPr>
      <dsp:spPr>
        <a:xfrm>
          <a:off x="2910999" y="317771"/>
          <a:ext cx="1038401" cy="71065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baseline="0" dirty="0" smtClean="0"/>
            <a:t>“Best Practices” of Using technology published</a:t>
          </a:r>
          <a:endParaRPr lang="en-US" sz="900" kern="1200" baseline="0" dirty="0"/>
        </a:p>
      </dsp:txBody>
      <dsp:txXfrm>
        <a:off x="2931813" y="338585"/>
        <a:ext cx="996773" cy="6690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F50D7-5C6D-164F-AA90-F82B872E02B7}">
      <dsp:nvSpPr>
        <dsp:cNvPr id="0" name=""/>
        <dsp:cNvSpPr/>
      </dsp:nvSpPr>
      <dsp:spPr>
        <a:xfrm>
          <a:off x="0" y="928558"/>
          <a:ext cx="963215" cy="88608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Business</a:t>
          </a:r>
          <a:r>
            <a:rPr lang="en-US" sz="900" kern="1200" baseline="0" dirty="0" smtClean="0"/>
            <a:t> requirements - functional and non-functional</a:t>
          </a:r>
          <a:endParaRPr lang="en-US" sz="900" kern="1200" dirty="0"/>
        </a:p>
      </dsp:txBody>
      <dsp:txXfrm>
        <a:off x="25952" y="954510"/>
        <a:ext cx="911311" cy="834179"/>
      </dsp:txXfrm>
    </dsp:sp>
    <dsp:sp modelId="{08B03A2D-31BB-6448-8C50-FED5295C9541}">
      <dsp:nvSpPr>
        <dsp:cNvPr id="0" name=""/>
        <dsp:cNvSpPr/>
      </dsp:nvSpPr>
      <dsp:spPr>
        <a:xfrm>
          <a:off x="1059537" y="1252161"/>
          <a:ext cx="204201" cy="23887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1059537" y="1299936"/>
        <a:ext cx="142941" cy="143327"/>
      </dsp:txXfrm>
    </dsp:sp>
    <dsp:sp modelId="{6F5020AE-8E0F-4145-B567-6DED4DFC8812}">
      <dsp:nvSpPr>
        <dsp:cNvPr id="0" name=""/>
        <dsp:cNvSpPr/>
      </dsp:nvSpPr>
      <dsp:spPr>
        <a:xfrm>
          <a:off x="1348501" y="928558"/>
          <a:ext cx="963215" cy="88608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Conceptual</a:t>
          </a:r>
          <a:r>
            <a:rPr lang="en-US" sz="900" kern="1200" baseline="0" dirty="0" smtClean="0"/>
            <a:t> Approach created by Solutions Architect – uses blessed technology</a:t>
          </a:r>
        </a:p>
      </dsp:txBody>
      <dsp:txXfrm>
        <a:off x="1374453" y="954510"/>
        <a:ext cx="911311" cy="834179"/>
      </dsp:txXfrm>
    </dsp:sp>
    <dsp:sp modelId="{82677A1C-74FC-5946-892B-570AF287013D}">
      <dsp:nvSpPr>
        <dsp:cNvPr id="0" name=""/>
        <dsp:cNvSpPr/>
      </dsp:nvSpPr>
      <dsp:spPr>
        <a:xfrm>
          <a:off x="2408039" y="1252161"/>
          <a:ext cx="204201" cy="23887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2408039" y="1299936"/>
        <a:ext cx="142941" cy="143327"/>
      </dsp:txXfrm>
    </dsp:sp>
    <dsp:sp modelId="{5B83C746-90F6-854D-B2B5-D0CFDDD3C7BA}">
      <dsp:nvSpPr>
        <dsp:cNvPr id="0" name=""/>
        <dsp:cNvSpPr/>
      </dsp:nvSpPr>
      <dsp:spPr>
        <a:xfrm>
          <a:off x="2697003" y="928558"/>
          <a:ext cx="963215" cy="88608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Resource and timeline negotiation –</a:t>
          </a:r>
          <a:r>
            <a:rPr lang="en-US" sz="900" kern="1200" baseline="0" dirty="0" smtClean="0"/>
            <a:t> Project Manager</a:t>
          </a:r>
        </a:p>
        <a:p>
          <a:pPr lvl="0" algn="ctr" defTabSz="400050">
            <a:lnSpc>
              <a:spcPct val="90000"/>
            </a:lnSpc>
            <a:spcBef>
              <a:spcPct val="0"/>
            </a:spcBef>
            <a:spcAft>
              <a:spcPct val="35000"/>
            </a:spcAft>
          </a:pPr>
          <a:r>
            <a:rPr lang="en-US" sz="900" kern="1200" baseline="0" dirty="0" smtClean="0"/>
            <a:t>selection</a:t>
          </a:r>
          <a:endParaRPr lang="en-US" sz="900" kern="1200" dirty="0"/>
        </a:p>
      </dsp:txBody>
      <dsp:txXfrm>
        <a:off x="2722955" y="954510"/>
        <a:ext cx="911311" cy="834179"/>
      </dsp:txXfrm>
    </dsp:sp>
    <dsp:sp modelId="{3A516A9B-C406-1848-A4DD-DA925AEA568F}">
      <dsp:nvSpPr>
        <dsp:cNvPr id="0" name=""/>
        <dsp:cNvSpPr/>
      </dsp:nvSpPr>
      <dsp:spPr>
        <a:xfrm>
          <a:off x="3756540" y="1252161"/>
          <a:ext cx="204201" cy="23887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3756540" y="1299936"/>
        <a:ext cx="142941" cy="143327"/>
      </dsp:txXfrm>
    </dsp:sp>
    <dsp:sp modelId="{B4A36CBC-3545-AB44-8F45-78FEE8D597AF}">
      <dsp:nvSpPr>
        <dsp:cNvPr id="0" name=""/>
        <dsp:cNvSpPr/>
      </dsp:nvSpPr>
      <dsp:spPr>
        <a:xfrm>
          <a:off x="4045505" y="928558"/>
          <a:ext cx="963215" cy="88608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smtClean="0"/>
            <a:t>Implementation</a:t>
          </a:r>
          <a:endParaRPr lang="en-US" sz="900" kern="1200"/>
        </a:p>
      </dsp:txBody>
      <dsp:txXfrm>
        <a:off x="4071457" y="954510"/>
        <a:ext cx="911311" cy="834179"/>
      </dsp:txXfrm>
    </dsp:sp>
    <dsp:sp modelId="{46353122-1E8C-3249-A745-D89123E4DD64}">
      <dsp:nvSpPr>
        <dsp:cNvPr id="0" name=""/>
        <dsp:cNvSpPr/>
      </dsp:nvSpPr>
      <dsp:spPr>
        <a:xfrm>
          <a:off x="5105042" y="1252161"/>
          <a:ext cx="204201" cy="23887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5105042" y="1299936"/>
        <a:ext cx="142941" cy="143327"/>
      </dsp:txXfrm>
    </dsp:sp>
    <dsp:sp modelId="{2DDAA140-485D-6F47-B8F7-5B8FA36AD29D}">
      <dsp:nvSpPr>
        <dsp:cNvPr id="0" name=""/>
        <dsp:cNvSpPr/>
      </dsp:nvSpPr>
      <dsp:spPr>
        <a:xfrm>
          <a:off x="5394007" y="928558"/>
          <a:ext cx="963215" cy="88608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QA</a:t>
          </a:r>
          <a:endParaRPr lang="en-US" sz="900" kern="1200" dirty="0"/>
        </a:p>
      </dsp:txBody>
      <dsp:txXfrm>
        <a:off x="5419959" y="954510"/>
        <a:ext cx="911311" cy="834179"/>
      </dsp:txXfrm>
    </dsp:sp>
    <dsp:sp modelId="{3DA24007-67BA-9449-B910-BF08651FDDC1}">
      <dsp:nvSpPr>
        <dsp:cNvPr id="0" name=""/>
        <dsp:cNvSpPr/>
      </dsp:nvSpPr>
      <dsp:spPr>
        <a:xfrm>
          <a:off x="6453544" y="1252161"/>
          <a:ext cx="204201" cy="23887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6453544" y="1299936"/>
        <a:ext cx="142941" cy="143327"/>
      </dsp:txXfrm>
    </dsp:sp>
    <dsp:sp modelId="{79551F8C-570E-E148-B9D5-E1DD7174E7A9}">
      <dsp:nvSpPr>
        <dsp:cNvPr id="0" name=""/>
        <dsp:cNvSpPr/>
      </dsp:nvSpPr>
      <dsp:spPr>
        <a:xfrm>
          <a:off x="6742509" y="928558"/>
          <a:ext cx="963215" cy="88608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Release</a:t>
          </a:r>
          <a:endParaRPr lang="en-US" sz="900" kern="1200" dirty="0"/>
        </a:p>
      </dsp:txBody>
      <dsp:txXfrm>
        <a:off x="6768461" y="954510"/>
        <a:ext cx="911311" cy="834179"/>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extBox 5"/>
          <p:cNvSpPr txBox="1"/>
          <p:nvPr/>
        </p:nvSpPr>
        <p:spPr>
          <a:xfrm>
            <a:off x="299590" y="9055351"/>
            <a:ext cx="897967" cy="138499"/>
          </a:xfrm>
          <a:prstGeom prst="rect">
            <a:avLst/>
          </a:prstGeom>
          <a:noFill/>
        </p:spPr>
        <p:txBody>
          <a:bodyPr wrap="none" lIns="0" tIns="0" rIns="0" bIns="0" rtlCol="0" anchor="ctr" anchorCtr="0">
            <a:spAutoFit/>
          </a:bodyPr>
          <a:lstStyle/>
          <a:p>
            <a:r>
              <a:rPr lang="en-US" sz="900" dirty="0" smtClean="0">
                <a:solidFill>
                  <a:schemeClr val="bg2"/>
                </a:solidFill>
              </a:rPr>
              <a:t>Visa</a:t>
            </a:r>
            <a:r>
              <a:rPr lang="en-US" sz="900" baseline="0" dirty="0" smtClean="0">
                <a:solidFill>
                  <a:schemeClr val="bg2"/>
                </a:solidFill>
              </a:rPr>
              <a:t> Presentation</a:t>
            </a:r>
            <a:endParaRPr lang="en-US" sz="900" dirty="0">
              <a:solidFill>
                <a:schemeClr val="bg2"/>
              </a:solidFill>
            </a:endParaRPr>
          </a:p>
        </p:txBody>
      </p:sp>
      <p:sp>
        <p:nvSpPr>
          <p:cNvPr id="7" name="TextBox 6"/>
          <p:cNvSpPr txBox="1"/>
          <p:nvPr/>
        </p:nvSpPr>
        <p:spPr>
          <a:xfrm>
            <a:off x="6588941" y="9055351"/>
            <a:ext cx="145837" cy="138499"/>
          </a:xfrm>
          <a:prstGeom prst="rect">
            <a:avLst/>
          </a:prstGeom>
          <a:noFill/>
        </p:spPr>
        <p:txBody>
          <a:bodyPr wrap="none" lIns="0" tIns="0" rIns="0" bIns="0" rtlCol="0" anchor="ctr" anchorCtr="0">
            <a:spAutoFit/>
          </a:bodyPr>
          <a:lstStyle/>
          <a:p>
            <a:pPr algn="r"/>
            <a:fld id="{4A5474BB-BE7B-4305-B14F-62CC7BA0769D}" type="slidenum">
              <a:rPr lang="en-US" sz="900" smtClean="0">
                <a:solidFill>
                  <a:schemeClr val="bg2"/>
                </a:solidFill>
              </a:rPr>
              <a:pPr algn="r"/>
              <a:t>‹#›</a:t>
            </a:fld>
            <a:endParaRPr lang="en-US" sz="900" dirty="0">
              <a:solidFill>
                <a:schemeClr val="bg2"/>
              </a:solidFill>
            </a:endParaRPr>
          </a:p>
        </p:txBody>
      </p:sp>
    </p:spTree>
    <p:extLst>
      <p:ext uri="{BB962C8B-B14F-4D97-AF65-F5344CB8AC3E}">
        <p14:creationId xmlns:p14="http://schemas.microsoft.com/office/powerpoint/2010/main" val="90211888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11574" y="4415790"/>
            <a:ext cx="6387253" cy="449961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extBox 1"/>
          <p:cNvSpPr txBox="1"/>
          <p:nvPr/>
        </p:nvSpPr>
        <p:spPr>
          <a:xfrm>
            <a:off x="299590" y="9055351"/>
            <a:ext cx="897967" cy="138499"/>
          </a:xfrm>
          <a:prstGeom prst="rect">
            <a:avLst/>
          </a:prstGeom>
          <a:noFill/>
        </p:spPr>
        <p:txBody>
          <a:bodyPr wrap="none" lIns="0" tIns="0" rIns="0" bIns="0" rtlCol="0" anchor="ctr" anchorCtr="0">
            <a:spAutoFit/>
          </a:bodyPr>
          <a:lstStyle/>
          <a:p>
            <a:r>
              <a:rPr lang="en-US" sz="900" dirty="0" smtClean="0">
                <a:solidFill>
                  <a:schemeClr val="bg2"/>
                </a:solidFill>
              </a:rPr>
              <a:t>Visa</a:t>
            </a:r>
            <a:r>
              <a:rPr lang="en-US" sz="900" baseline="0" dirty="0" smtClean="0">
                <a:solidFill>
                  <a:schemeClr val="bg2"/>
                </a:solidFill>
              </a:rPr>
              <a:t> Presentation</a:t>
            </a:r>
            <a:endParaRPr lang="en-US" sz="900" dirty="0">
              <a:solidFill>
                <a:schemeClr val="bg2"/>
              </a:solidFill>
            </a:endParaRPr>
          </a:p>
        </p:txBody>
      </p:sp>
      <p:sp>
        <p:nvSpPr>
          <p:cNvPr id="3" name="TextBox 2"/>
          <p:cNvSpPr txBox="1"/>
          <p:nvPr/>
        </p:nvSpPr>
        <p:spPr>
          <a:xfrm>
            <a:off x="6588941" y="9055351"/>
            <a:ext cx="145837" cy="138499"/>
          </a:xfrm>
          <a:prstGeom prst="rect">
            <a:avLst/>
          </a:prstGeom>
          <a:noFill/>
        </p:spPr>
        <p:txBody>
          <a:bodyPr wrap="none" lIns="0" tIns="0" rIns="0" bIns="0" rtlCol="0" anchor="ctr" anchorCtr="0">
            <a:spAutoFit/>
          </a:bodyPr>
          <a:lstStyle/>
          <a:p>
            <a:pPr algn="r"/>
            <a:fld id="{4A5474BB-BE7B-4305-B14F-62CC7BA0769D}" type="slidenum">
              <a:rPr lang="en-US" sz="900" smtClean="0">
                <a:solidFill>
                  <a:schemeClr val="bg2"/>
                </a:solidFill>
              </a:rPr>
              <a:pPr algn="r"/>
              <a:t>‹#›</a:t>
            </a:fld>
            <a:endParaRPr lang="en-US" sz="900" dirty="0">
              <a:solidFill>
                <a:schemeClr val="bg2"/>
              </a:solidFill>
            </a:endParaRPr>
          </a:p>
        </p:txBody>
      </p:sp>
    </p:spTree>
    <p:extLst>
      <p:ext uri="{BB962C8B-B14F-4D97-AF65-F5344CB8AC3E}">
        <p14:creationId xmlns:p14="http://schemas.microsoft.com/office/powerpoint/2010/main" val="374364087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000" kern="1200">
        <a:solidFill>
          <a:schemeClr val="tx1"/>
        </a:solidFill>
        <a:latin typeface="+mn-lt"/>
        <a:ea typeface="+mn-ea"/>
        <a:cs typeface="+mn-cs"/>
      </a:defRPr>
    </a:lvl1pPr>
    <a:lvl2pPr marL="400050" indent="-171450" algn="l" defTabSz="914400" rtl="0" eaLnBrk="1" latinLnBrk="0" hangingPunct="1">
      <a:buFont typeface="Arial" panose="020B0604020202020204" pitchFamily="34" charset="0"/>
      <a:buChar char="•"/>
      <a:defRPr sz="1000" kern="1200">
        <a:solidFill>
          <a:schemeClr val="tx1"/>
        </a:solidFill>
        <a:latin typeface="+mn-lt"/>
        <a:ea typeface="+mn-ea"/>
        <a:cs typeface="+mn-cs"/>
      </a:defRPr>
    </a:lvl2pPr>
    <a:lvl3pPr marL="628650" indent="-171450" algn="l" defTabSz="914400" rtl="0" eaLnBrk="1" latinLnBrk="0" hangingPunct="1">
      <a:buFont typeface="Arial" panose="020B0604020202020204" pitchFamily="34" charset="0"/>
      <a:buChar char="•"/>
      <a:defRPr sz="1000" kern="1200">
        <a:solidFill>
          <a:schemeClr val="tx1"/>
        </a:solidFill>
        <a:latin typeface="+mn-lt"/>
        <a:ea typeface="+mn-ea"/>
        <a:cs typeface="+mn-cs"/>
      </a:defRPr>
    </a:lvl3pPr>
    <a:lvl4pPr marL="857250" indent="-171450" algn="l" defTabSz="914400" rtl="0" eaLnBrk="1" latinLnBrk="0" hangingPunct="1">
      <a:buFont typeface="Arial" panose="020B0604020202020204" pitchFamily="34" charset="0"/>
      <a:buChar char="•"/>
      <a:defRPr sz="1000" kern="1200">
        <a:solidFill>
          <a:schemeClr val="tx1"/>
        </a:solidFill>
        <a:latin typeface="+mn-lt"/>
        <a:ea typeface="+mn-ea"/>
        <a:cs typeface="+mn-cs"/>
      </a:defRPr>
    </a:lvl4pPr>
    <a:lvl5pPr marL="1085850" indent="-171450" algn="l" defTabSz="914400" rtl="0" eaLnBrk="1" latinLnBrk="0" hangingPunct="1">
      <a:buFont typeface="Arial" panose="020B0604020202020204" pitchFamily="34" charset="0"/>
      <a:buChar char="•"/>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0622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30363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67211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03386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3891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3607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smtClean="0"/>
              <a:t>Click to edit title</a:t>
            </a:r>
            <a:endParaRPr lang="en-US" dirty="0"/>
          </a:p>
        </p:txBody>
      </p:sp>
    </p:spTree>
    <p:extLst>
      <p:ext uri="{BB962C8B-B14F-4D97-AF65-F5344CB8AC3E}">
        <p14:creationId xmlns:p14="http://schemas.microsoft.com/office/powerpoint/2010/main" val="28614247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smtClean="0"/>
              <a:t>Click to edit title</a:t>
            </a:r>
            <a:endParaRPr lang="en-US" dirty="0"/>
          </a:p>
        </p:txBody>
      </p:sp>
      <p:sp>
        <p:nvSpPr>
          <p:cNvPr id="4" name="Content Placeholder 2"/>
          <p:cNvSpPr>
            <a:spLocks noGrp="1"/>
          </p:cNvSpPr>
          <p:nvPr>
            <p:ph idx="1" hasCustomPrompt="1"/>
          </p:nvPr>
        </p:nvSpPr>
        <p:spPr>
          <a:xfrm>
            <a:off x="228600" y="1060704"/>
            <a:ext cx="8686800" cy="1257780"/>
          </a:xfrm>
        </p:spPr>
        <p:txBody>
          <a:bodyPr vert="horz" lIns="0" tIns="0" rIns="0" bIns="0" rtlCol="0">
            <a:sp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141345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Line Title, Subhead and Bullets">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smtClean="0"/>
              <a:t>Click to edit title</a:t>
            </a:r>
            <a:endParaRPr lang="en-US" dirty="0"/>
          </a:p>
        </p:txBody>
      </p:sp>
      <p:sp>
        <p:nvSpPr>
          <p:cNvPr id="6" name="Content Placeholder 3"/>
          <p:cNvSpPr>
            <a:spLocks noGrp="1"/>
          </p:cNvSpPr>
          <p:nvPr>
            <p:ph sz="half" idx="2" hasCustomPrompt="1"/>
          </p:nvPr>
        </p:nvSpPr>
        <p:spPr>
          <a:xfrm>
            <a:off x="228600" y="1399032"/>
            <a:ext cx="8686800" cy="1257780"/>
          </a:xfrm>
        </p:spPr>
        <p:txBody>
          <a:bodyPr vert="horz" lIns="0" tIns="0" rIns="0" bIns="0" rtlCol="0">
            <a:sp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ubtitle 2"/>
          <p:cNvSpPr>
            <a:spLocks noGrp="1"/>
          </p:cNvSpPr>
          <p:nvPr>
            <p:ph type="subTitle" idx="1" hasCustomPrompt="1"/>
          </p:nvPr>
        </p:nvSpPr>
        <p:spPr>
          <a:xfrm>
            <a:off x="228600" y="987552"/>
            <a:ext cx="8686800" cy="249299"/>
          </a:xfrm>
        </p:spPr>
        <p:txBody>
          <a:bodyPr/>
          <a:lstStyle>
            <a:lvl1pPr marL="0" indent="0">
              <a:buNone/>
              <a:defRPr b="1">
                <a:solidFill>
                  <a:schemeClr val="accent5"/>
                </a:solidFill>
              </a:defRPr>
            </a:lvl1pPr>
          </a:lstStyle>
          <a:p>
            <a:r>
              <a:rPr lang="en-US" dirty="0" smtClean="0"/>
              <a:t>Click to edit subhead</a:t>
            </a:r>
            <a:endParaRPr lang="en-US" dirty="0"/>
          </a:p>
        </p:txBody>
      </p:sp>
    </p:spTree>
    <p:extLst>
      <p:ext uri="{BB962C8B-B14F-4D97-AF65-F5344CB8AC3E}">
        <p14:creationId xmlns:p14="http://schemas.microsoft.com/office/powerpoint/2010/main" val="42215805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head and 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28600" y="182880"/>
            <a:ext cx="8686800" cy="366254"/>
          </a:xfrm>
        </p:spPr>
        <p:txBody>
          <a:bodyPr/>
          <a:lstStyle/>
          <a:p>
            <a:r>
              <a:rPr lang="en-US" dirty="0" smtClean="0"/>
              <a:t>Click to edit title</a:t>
            </a:r>
            <a:endParaRPr lang="en-US" dirty="0"/>
          </a:p>
        </p:txBody>
      </p:sp>
      <p:sp>
        <p:nvSpPr>
          <p:cNvPr id="13" name="Content Placeholder 3"/>
          <p:cNvSpPr>
            <a:spLocks noGrp="1"/>
          </p:cNvSpPr>
          <p:nvPr>
            <p:ph sz="half" idx="2" hasCustomPrompt="1"/>
          </p:nvPr>
        </p:nvSpPr>
        <p:spPr>
          <a:xfrm>
            <a:off x="228600" y="1399032"/>
            <a:ext cx="4114800" cy="1257780"/>
          </a:xfrm>
        </p:spPr>
        <p:txBody>
          <a:bodyPr vert="horz" lIns="0" tIns="0" rIns="0" bIns="0" rtlCol="0">
            <a:sp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5"/>
          <p:cNvSpPr>
            <a:spLocks noGrp="1"/>
          </p:cNvSpPr>
          <p:nvPr>
            <p:ph sz="quarter" idx="4" hasCustomPrompt="1"/>
          </p:nvPr>
        </p:nvSpPr>
        <p:spPr>
          <a:xfrm>
            <a:off x="4800600" y="1399032"/>
            <a:ext cx="4114800" cy="1257780"/>
          </a:xfrm>
        </p:spPr>
        <p:txBody>
          <a:bodyPr vert="horz" lIns="0" tIns="0" rIns="0" bIns="0" rtlCol="0">
            <a:sp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2"/>
          <p:cNvSpPr>
            <a:spLocks noGrp="1"/>
          </p:cNvSpPr>
          <p:nvPr>
            <p:ph type="body" idx="1" hasCustomPrompt="1"/>
          </p:nvPr>
        </p:nvSpPr>
        <p:spPr>
          <a:xfrm>
            <a:off x="228600" y="987552"/>
            <a:ext cx="4114800" cy="249299"/>
          </a:xfrm>
        </p:spPr>
        <p:txBody>
          <a:bodyPr anchor="t" anchorCtr="0"/>
          <a:lstStyle>
            <a:lvl1pPr marL="0" indent="0">
              <a:buNone/>
              <a:defRPr sz="18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subhead</a:t>
            </a:r>
          </a:p>
        </p:txBody>
      </p:sp>
      <p:sp>
        <p:nvSpPr>
          <p:cNvPr id="19" name="Text Placeholder 4"/>
          <p:cNvSpPr>
            <a:spLocks noGrp="1"/>
          </p:cNvSpPr>
          <p:nvPr>
            <p:ph type="body" sz="quarter" idx="3" hasCustomPrompt="1"/>
          </p:nvPr>
        </p:nvSpPr>
        <p:spPr>
          <a:xfrm>
            <a:off x="4800600" y="987552"/>
            <a:ext cx="4114800" cy="249299"/>
          </a:xfrm>
        </p:spPr>
        <p:txBody>
          <a:bodyPr anchor="t" anchorCtr="0"/>
          <a:lstStyle>
            <a:lvl1pPr marL="0" indent="0">
              <a:buNone/>
              <a:defRPr sz="18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subhead</a:t>
            </a:r>
          </a:p>
        </p:txBody>
      </p:sp>
    </p:spTree>
    <p:extLst>
      <p:ext uri="{BB962C8B-B14F-4D97-AF65-F5344CB8AC3E}">
        <p14:creationId xmlns:p14="http://schemas.microsoft.com/office/powerpoint/2010/main" val="131093545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Quote Slide and Photo">
    <p:spTree>
      <p:nvGrpSpPr>
        <p:cNvPr id="1" name=""/>
        <p:cNvGrpSpPr/>
        <p:nvPr/>
      </p:nvGrpSpPr>
      <p:grpSpPr>
        <a:xfrm>
          <a:off x="0" y="0"/>
          <a:ext cx="0" cy="0"/>
          <a:chOff x="0" y="0"/>
          <a:chExt cx="0" cy="0"/>
        </a:xfrm>
      </p:grpSpPr>
      <p:sp>
        <p:nvSpPr>
          <p:cNvPr id="9" name="Picture Placeholder 4"/>
          <p:cNvSpPr>
            <a:spLocks noGrp="1"/>
          </p:cNvSpPr>
          <p:nvPr>
            <p:ph type="pic" sz="quarter" idx="17" hasCustomPrompt="1"/>
          </p:nvPr>
        </p:nvSpPr>
        <p:spPr>
          <a:xfrm>
            <a:off x="6858000" y="1267440"/>
            <a:ext cx="2286000" cy="3474720"/>
          </a:xfrm>
          <a:prstGeom prst="rect">
            <a:avLst/>
          </a:prstGeom>
          <a:solidFill>
            <a:schemeClr val="bg1">
              <a:lumMod val="85000"/>
            </a:schemeClr>
          </a:solidFill>
        </p:spPr>
        <p:txBody>
          <a:bodyPr lIns="91440" tIns="91440" rIns="91440">
            <a:noAutofit/>
          </a:bodyPr>
          <a:lstStyle>
            <a:lvl1pPr marL="0" indent="0">
              <a:buNone/>
              <a:defRPr sz="1600"/>
            </a:lvl1pPr>
          </a:lstStyle>
          <a:p>
            <a:r>
              <a:rPr lang="en-US" dirty="0" smtClean="0"/>
              <a:t>Click center icon to insert photo</a:t>
            </a:r>
            <a:endParaRPr lang="en-US" dirty="0"/>
          </a:p>
        </p:txBody>
      </p:sp>
      <p:sp>
        <p:nvSpPr>
          <p:cNvPr id="2" name="Title 1"/>
          <p:cNvSpPr>
            <a:spLocks noGrp="1"/>
          </p:cNvSpPr>
          <p:nvPr>
            <p:ph type="ctrTitle" hasCustomPrompt="1"/>
          </p:nvPr>
        </p:nvSpPr>
        <p:spPr bwMode="gray">
          <a:xfrm>
            <a:off x="228600" y="2286000"/>
            <a:ext cx="6400800" cy="523220"/>
          </a:xfrm>
        </p:spPr>
        <p:txBody>
          <a:bodyPr anchor="ctr"/>
          <a:lstStyle>
            <a:lvl1pPr algn="l">
              <a:spcBef>
                <a:spcPts val="1000"/>
              </a:spcBef>
              <a:defRPr sz="4000">
                <a:solidFill>
                  <a:schemeClr val="tx2"/>
                </a:solidFill>
              </a:defRPr>
            </a:lvl1pPr>
          </a:lstStyle>
          <a:p>
            <a:r>
              <a:rPr lang="en-US" dirty="0" smtClean="0"/>
              <a:t>Click to edit title</a:t>
            </a:r>
            <a:endParaRPr lang="en-US" dirty="0"/>
          </a:p>
        </p:txBody>
      </p:sp>
      <p:grpSp>
        <p:nvGrpSpPr>
          <p:cNvPr id="8" name="Group 7"/>
          <p:cNvGrpSpPr/>
          <p:nvPr userDrawn="1"/>
        </p:nvGrpSpPr>
        <p:grpSpPr>
          <a:xfrm>
            <a:off x="4572000" y="515079"/>
            <a:ext cx="4572000" cy="752361"/>
            <a:chOff x="4572000" y="1000238"/>
            <a:chExt cx="4572000" cy="829031"/>
          </a:xfrm>
        </p:grpSpPr>
        <p:sp>
          <p:nvSpPr>
            <p:cNvPr id="10" name="Rectangle 21"/>
            <p:cNvSpPr>
              <a:spLocks noChangeArrowheads="1"/>
            </p:cNvSpPr>
            <p:nvPr/>
          </p:nvSpPr>
          <p:spPr bwMode="gray">
            <a:xfrm>
              <a:off x="6629400" y="1284542"/>
              <a:ext cx="2514600" cy="544727"/>
            </a:xfrm>
            <a:prstGeom prst="rect">
              <a:avLst/>
            </a:prstGeom>
            <a:gradFill flip="none" rotWithShape="1">
              <a:gsLst>
                <a:gs pos="0">
                  <a:srgbClr val="FA9B00"/>
                </a:gs>
                <a:gs pos="100000">
                  <a:srgbClr val="F4CA12"/>
                </a:gs>
              </a:gsLst>
              <a:lin ang="0" scaled="1"/>
              <a:tileRect/>
            </a:gradFill>
            <a:ln w="9525">
              <a:noFill/>
              <a:miter lim="800000"/>
              <a:headEnd/>
              <a:tailEnd/>
            </a:ln>
          </p:spPr>
          <p:txBody>
            <a:bodyPr>
              <a:noAutofit/>
            </a:bodyPr>
            <a:lstStyle/>
            <a:p>
              <a:endParaRPr lang="en-US" dirty="0">
                <a:solidFill>
                  <a:srgbClr val="5C5C5C"/>
                </a:solidFill>
              </a:endParaRPr>
            </a:p>
          </p:txBody>
        </p:sp>
        <p:sp>
          <p:nvSpPr>
            <p:cNvPr id="11" name="Rectangle 21"/>
            <p:cNvSpPr>
              <a:spLocks noChangeArrowheads="1"/>
            </p:cNvSpPr>
            <p:nvPr/>
          </p:nvSpPr>
          <p:spPr bwMode="gray">
            <a:xfrm>
              <a:off x="4572000" y="1000238"/>
              <a:ext cx="3960743" cy="548195"/>
            </a:xfrm>
            <a:prstGeom prst="rect">
              <a:avLst/>
            </a:prstGeom>
            <a:gradFill>
              <a:gsLst>
                <a:gs pos="0">
                  <a:srgbClr val="1A1E5A"/>
                </a:gs>
                <a:gs pos="99000">
                  <a:srgbClr val="122D98"/>
                </a:gs>
              </a:gsLst>
              <a:lin ang="0" scaled="0"/>
            </a:gradFill>
            <a:ln w="9525">
              <a:noFill/>
              <a:miter lim="800000"/>
              <a:headEnd/>
              <a:tailEnd/>
            </a:ln>
          </p:spPr>
          <p:txBody>
            <a:bodyPr anchor="ctr" anchorCtr="0">
              <a:noAutofit/>
            </a:bodyPr>
            <a:lstStyle/>
            <a:p>
              <a:endParaRPr lang="en-US" dirty="0">
                <a:solidFill>
                  <a:srgbClr val="5C5C5C"/>
                </a:solidFill>
              </a:endParaRPr>
            </a:p>
          </p:txBody>
        </p:sp>
        <p:sp>
          <p:nvSpPr>
            <p:cNvPr id="12" name="Rectangle 11"/>
            <p:cNvSpPr>
              <a:spLocks noChangeArrowheads="1"/>
            </p:cNvSpPr>
            <p:nvPr/>
          </p:nvSpPr>
          <p:spPr bwMode="gray">
            <a:xfrm>
              <a:off x="6629399" y="1279483"/>
              <a:ext cx="1903343" cy="268946"/>
            </a:xfrm>
            <a:prstGeom prst="rect">
              <a:avLst/>
            </a:prstGeom>
            <a:gradFill flip="none" rotWithShape="1">
              <a:gsLst>
                <a:gs pos="0">
                  <a:srgbClr val="F26800"/>
                </a:gs>
                <a:gs pos="100000">
                  <a:srgbClr val="FA9800"/>
                </a:gs>
              </a:gsLst>
              <a:lin ang="0" scaled="1"/>
              <a:tileRect/>
            </a:gradFill>
            <a:ln w="9525">
              <a:noFill/>
              <a:miter lim="800000"/>
              <a:headEnd/>
              <a:tailEnd/>
            </a:ln>
          </p:spPr>
          <p:txBody>
            <a:bodyPr>
              <a:noAutofit/>
            </a:bodyPr>
            <a:lstStyle/>
            <a:p>
              <a:endParaRPr lang="en-US" dirty="0">
                <a:solidFill>
                  <a:srgbClr val="5C5C5C"/>
                </a:solidFill>
              </a:endParaRPr>
            </a:p>
          </p:txBody>
        </p:sp>
      </p:grpSp>
    </p:spTree>
    <p:extLst>
      <p:ext uri="{BB962C8B-B14F-4D97-AF65-F5344CB8AC3E}">
        <p14:creationId xmlns:p14="http://schemas.microsoft.com/office/powerpoint/2010/main" val="41427358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 Quote Full Slide">
    <p:spTree>
      <p:nvGrpSpPr>
        <p:cNvPr id="1" name=""/>
        <p:cNvGrpSpPr/>
        <p:nvPr/>
      </p:nvGrpSpPr>
      <p:grpSpPr>
        <a:xfrm>
          <a:off x="0" y="0"/>
          <a:ext cx="0" cy="0"/>
          <a:chOff x="0" y="0"/>
          <a:chExt cx="0" cy="0"/>
        </a:xfrm>
      </p:grpSpPr>
      <p:sp>
        <p:nvSpPr>
          <p:cNvPr id="8" name="Rectangle 7"/>
          <p:cNvSpPr/>
          <p:nvPr userDrawn="1"/>
        </p:nvSpPr>
        <p:spPr bwMode="ltGray">
          <a:xfrm>
            <a:off x="0" y="-2"/>
            <a:ext cx="9144000" cy="4745736"/>
          </a:xfrm>
          <a:prstGeom prst="rect">
            <a:avLst/>
          </a:prstGeom>
          <a:gradFill>
            <a:gsLst>
              <a:gs pos="0">
                <a:srgbClr val="1A1E5A"/>
              </a:gs>
              <a:gs pos="99000">
                <a:srgbClr val="122D98"/>
              </a:gs>
            </a:gsLst>
            <a:lin ang="0" scaled="0"/>
          </a:gradFill>
          <a:ln w="9525">
            <a:noFill/>
            <a:miter lim="800000"/>
            <a:headEnd/>
            <a:tailEnd/>
          </a:ln>
        </p:spPr>
        <p:txBody>
          <a:bodyPr anchor="ctr" anchorCtr="0">
            <a:noAutofit/>
          </a:bodyPr>
          <a:lstStyle/>
          <a:p>
            <a:endParaRPr lang="en-US" dirty="0">
              <a:solidFill>
                <a:srgbClr val="5C5C5C"/>
              </a:solidFill>
            </a:endParaRPr>
          </a:p>
        </p:txBody>
      </p:sp>
      <p:sp>
        <p:nvSpPr>
          <p:cNvPr id="2" name="Title 1"/>
          <p:cNvSpPr>
            <a:spLocks noGrp="1"/>
          </p:cNvSpPr>
          <p:nvPr>
            <p:ph type="ctrTitle" hasCustomPrompt="1"/>
          </p:nvPr>
        </p:nvSpPr>
        <p:spPr bwMode="black">
          <a:xfrm>
            <a:off x="228600" y="2258568"/>
            <a:ext cx="8686800" cy="523220"/>
          </a:xfrm>
        </p:spPr>
        <p:txBody>
          <a:bodyPr anchor="ctr"/>
          <a:lstStyle>
            <a:lvl1pPr algn="l">
              <a:spcBef>
                <a:spcPts val="1000"/>
              </a:spcBef>
              <a:defRPr sz="4000">
                <a:solidFill>
                  <a:schemeClr val="bg1"/>
                </a:solidFill>
              </a:defRPr>
            </a:lvl1pPr>
          </a:lstStyle>
          <a:p>
            <a:r>
              <a:rPr lang="en-US" dirty="0" smtClean="0"/>
              <a:t>Click to edit title</a:t>
            </a:r>
            <a:endParaRPr lang="en-US" dirty="0"/>
          </a:p>
        </p:txBody>
      </p:sp>
    </p:spTree>
    <p:extLst>
      <p:ext uri="{BB962C8B-B14F-4D97-AF65-F5344CB8AC3E}">
        <p14:creationId xmlns:p14="http://schemas.microsoft.com/office/powerpoint/2010/main" val="271532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NUL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2880"/>
            <a:ext cx="8686800" cy="366254"/>
          </a:xfrm>
          <a:prstGeom prst="rect">
            <a:avLst/>
          </a:prstGeom>
        </p:spPr>
        <p:txBody>
          <a:bodyPr vert="horz" lIns="0" tIns="0" rIns="0" bIns="0" rtlCol="0" anchor="t">
            <a:spAutoFit/>
          </a:bodyPr>
          <a:lstStyle/>
          <a:p>
            <a:r>
              <a:rPr lang="en-US" dirty="0" smtClean="0"/>
              <a:t>Click to edit title</a:t>
            </a:r>
            <a:endParaRPr lang="en-US" dirty="0"/>
          </a:p>
        </p:txBody>
      </p:sp>
      <p:sp>
        <p:nvSpPr>
          <p:cNvPr id="7" name="Rectangle 6"/>
          <p:cNvSpPr>
            <a:spLocks noChangeArrowheads="1"/>
          </p:cNvSpPr>
          <p:nvPr/>
        </p:nvSpPr>
        <p:spPr bwMode="black">
          <a:xfrm>
            <a:off x="391758" y="4962527"/>
            <a:ext cx="4759316" cy="123111"/>
          </a:xfrm>
          <a:prstGeom prst="rect">
            <a:avLst/>
          </a:prstGeom>
          <a:noFill/>
          <a:ln w="12700">
            <a:noFill/>
            <a:miter lim="800000"/>
            <a:headEnd/>
            <a:tailEnd/>
          </a:ln>
          <a:effectLst/>
        </p:spPr>
        <p:txBody>
          <a:bodyPr wrap="none" lIns="0" tIns="0" rIns="0" bIns="0">
            <a:spAutoFit/>
          </a:bodyPr>
          <a:lstStyle/>
          <a:p>
            <a:r>
              <a:rPr lang="en-US" sz="800" b="1" i="0" dirty="0" smtClean="0">
                <a:solidFill>
                  <a:srgbClr val="5C5C5C"/>
                </a:solidFill>
                <a:latin typeface="+mn-lt"/>
              </a:rPr>
              <a:t>|  O’REILLY SOFTWARE ARCHITECTURE CONFERNCE</a:t>
            </a:r>
            <a:r>
              <a:rPr lang="en-US" sz="800" b="1" i="0" baseline="0" dirty="0" smtClean="0">
                <a:solidFill>
                  <a:srgbClr val="5C5C5C"/>
                </a:solidFill>
                <a:latin typeface="+mn-lt"/>
              </a:rPr>
              <a:t> - </a:t>
            </a:r>
            <a:r>
              <a:rPr lang="en-US" sz="800" b="1" i="0" dirty="0" smtClean="0">
                <a:solidFill>
                  <a:srgbClr val="5C5C5C"/>
                </a:solidFill>
                <a:latin typeface="+mn-lt"/>
              </a:rPr>
              <a:t>ENGINEERING</a:t>
            </a:r>
            <a:r>
              <a:rPr lang="en-US" sz="800" b="1" i="0" baseline="0" dirty="0" smtClean="0">
                <a:solidFill>
                  <a:srgbClr val="5C5C5C"/>
                </a:solidFill>
                <a:latin typeface="+mn-lt"/>
              </a:rPr>
              <a:t> THE FUTURE OF SOFTWARE </a:t>
            </a:r>
            <a:r>
              <a:rPr lang="en-US" sz="700" dirty="0" smtClean="0">
                <a:solidFill>
                  <a:srgbClr val="5C5C5C"/>
                </a:solidFill>
                <a:latin typeface="+mn-lt"/>
              </a:rPr>
              <a:t>|  November 15, 2016</a:t>
            </a:r>
            <a:endParaRPr lang="en-US" sz="700" dirty="0">
              <a:solidFill>
                <a:srgbClr val="5C5C5C"/>
              </a:solidFill>
              <a:latin typeface="+mn-lt"/>
            </a:endParaRPr>
          </a:p>
        </p:txBody>
      </p:sp>
      <p:sp>
        <p:nvSpPr>
          <p:cNvPr id="8" name="TextBox 7"/>
          <p:cNvSpPr txBox="1"/>
          <p:nvPr/>
        </p:nvSpPr>
        <p:spPr>
          <a:xfrm>
            <a:off x="228600" y="4962527"/>
            <a:ext cx="110608" cy="107722"/>
          </a:xfrm>
          <a:prstGeom prst="rect">
            <a:avLst/>
          </a:prstGeom>
          <a:noFill/>
        </p:spPr>
        <p:txBody>
          <a:bodyPr wrap="none" lIns="0" tIns="0" rIns="0" bIns="0" rtlCol="0" anchor="ctr">
            <a:spAutoFit/>
          </a:bodyPr>
          <a:lstStyle/>
          <a:p>
            <a:fld id="{8E9DF562-4D88-4A5A-AAF6-44DA0968931F}" type="slidenum">
              <a:rPr lang="en-US" sz="700" smtClean="0">
                <a:solidFill>
                  <a:srgbClr val="5C5C5C"/>
                </a:solidFill>
                <a:latin typeface="+mn-lt"/>
              </a:rPr>
              <a:pPr/>
              <a:t>‹#›</a:t>
            </a:fld>
            <a:endParaRPr lang="en-US" sz="700" dirty="0" smtClean="0">
              <a:solidFill>
                <a:srgbClr val="5C5C5C"/>
              </a:solidFill>
              <a:latin typeface="+mn-lt"/>
            </a:endParaRPr>
          </a:p>
        </p:txBody>
      </p:sp>
      <p:sp>
        <p:nvSpPr>
          <p:cNvPr id="12" name="Text Placeholder 2"/>
          <p:cNvSpPr>
            <a:spLocks noGrp="1"/>
          </p:cNvSpPr>
          <p:nvPr>
            <p:ph type="body" idx="1"/>
          </p:nvPr>
        </p:nvSpPr>
        <p:spPr>
          <a:xfrm>
            <a:off x="228600" y="1060704"/>
            <a:ext cx="8686800" cy="1257780"/>
          </a:xfrm>
          <a:prstGeom prst="rect">
            <a:avLst/>
          </a:prstGeom>
        </p:spPr>
        <p:txBody>
          <a:bodyPr vert="horz" lIns="0" tIns="0" rIns="0" bIns="0" rtlCol="0">
            <a:sp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4691" y="4862018"/>
            <a:ext cx="640709" cy="208231"/>
          </a:xfrm>
          <a:prstGeom prst="rect">
            <a:avLst/>
          </a:prstGeom>
        </p:spPr>
      </p:pic>
    </p:spTree>
    <p:extLst>
      <p:ext uri="{BB962C8B-B14F-4D97-AF65-F5344CB8AC3E}">
        <p14:creationId xmlns:p14="http://schemas.microsoft.com/office/powerpoint/2010/main" val="3234923257"/>
      </p:ext>
    </p:extLst>
  </p:cSld>
  <p:clrMap bg1="lt1" tx1="dk1" bg2="lt2" tx2="dk2" accent1="accent1" accent2="accent2" accent3="accent3" accent4="accent4" accent5="accent5" accent6="accent6" hlink="hlink" folHlink="folHlink"/>
  <p:sldLayoutIdLst>
    <p:sldLayoutId id="2147483712" r:id="rId1"/>
    <p:sldLayoutId id="2147483714" r:id="rId2"/>
    <p:sldLayoutId id="2147483716" r:id="rId3"/>
    <p:sldLayoutId id="2147483717" r:id="rId4"/>
    <p:sldLayoutId id="2147483732" r:id="rId5"/>
    <p:sldLayoutId id="2147483733" r:id="rId6"/>
  </p:sldLayoutIdLst>
  <p:timing>
    <p:tnLst>
      <p:par>
        <p:cTn id="1" dur="indefinite" restart="never" nodeType="tmRoot"/>
      </p:par>
    </p:tnLst>
  </p:timing>
  <p:txStyles>
    <p:titleStyle>
      <a:lvl1pPr algn="l" defTabSz="914400" rtl="0" eaLnBrk="1" latinLnBrk="0" hangingPunct="1">
        <a:lnSpc>
          <a:spcPct val="85000"/>
        </a:lnSpc>
        <a:spcBef>
          <a:spcPct val="0"/>
        </a:spcBef>
        <a:buNone/>
        <a:defRPr sz="2800" kern="1200">
          <a:solidFill>
            <a:schemeClr val="tx2"/>
          </a:solidFill>
          <a:latin typeface="+mj-lt"/>
          <a:ea typeface="+mj-ea"/>
          <a:cs typeface="+mj-cs"/>
        </a:defRPr>
      </a:lvl1pPr>
    </p:titleStyle>
    <p:bodyStyle>
      <a:lvl1pPr marL="201168" indent="-201168" algn="l" defTabSz="914400" rtl="0" eaLnBrk="1" latinLnBrk="0" hangingPunct="1">
        <a:lnSpc>
          <a:spcPct val="90000"/>
        </a:lnSpc>
        <a:spcBef>
          <a:spcPts val="1000"/>
        </a:spcBef>
        <a:buFont typeface="Arial" panose="020B0604020202020204" pitchFamily="34" charset="0"/>
        <a:buChar char="•"/>
        <a:defRPr lang="en-US" sz="1800" kern="1200" smtClean="0">
          <a:solidFill>
            <a:schemeClr val="bg2"/>
          </a:solidFill>
          <a:latin typeface="+mn-lt"/>
          <a:ea typeface="+mn-ea"/>
          <a:cs typeface="+mn-cs"/>
        </a:defRPr>
      </a:lvl1pPr>
      <a:lvl2pPr marL="460375" indent="-230188" algn="l" defTabSz="914400" rtl="0" eaLnBrk="1" latinLnBrk="0" hangingPunct="1">
        <a:lnSpc>
          <a:spcPct val="90000"/>
        </a:lnSpc>
        <a:spcBef>
          <a:spcPts val="400"/>
        </a:spcBef>
        <a:buFont typeface="Arial" panose="020B0604020202020204" pitchFamily="34" charset="0"/>
        <a:buChar char="–"/>
        <a:defRPr lang="en-US" sz="1600" kern="1200" smtClean="0">
          <a:solidFill>
            <a:schemeClr val="bg2"/>
          </a:solidFill>
          <a:latin typeface="+mn-lt"/>
          <a:ea typeface="+mn-ea"/>
          <a:cs typeface="+mn-cs"/>
        </a:defRPr>
      </a:lvl2pPr>
      <a:lvl3pPr marL="658368" indent="-174625" algn="l" defTabSz="914400" rtl="0" eaLnBrk="1" latinLnBrk="0" hangingPunct="1">
        <a:lnSpc>
          <a:spcPct val="90000"/>
        </a:lnSpc>
        <a:spcBef>
          <a:spcPts val="400"/>
        </a:spcBef>
        <a:buFont typeface="Arial" panose="020B0604020202020204" pitchFamily="34" charset="0"/>
        <a:buChar char="•"/>
        <a:defRPr lang="en-US" sz="1400" kern="1200" smtClean="0">
          <a:solidFill>
            <a:schemeClr val="bg2"/>
          </a:solidFill>
          <a:latin typeface="+mn-lt"/>
          <a:ea typeface="+mn-ea"/>
          <a:cs typeface="+mn-cs"/>
        </a:defRPr>
      </a:lvl3pPr>
      <a:lvl4pPr marL="914400" indent="-227013" algn="l" defTabSz="914400" rtl="0" eaLnBrk="1" latinLnBrk="0" hangingPunct="1">
        <a:lnSpc>
          <a:spcPct val="90000"/>
        </a:lnSpc>
        <a:spcBef>
          <a:spcPts val="400"/>
        </a:spcBef>
        <a:buFont typeface="Arial" panose="020B0604020202020204" pitchFamily="34" charset="0"/>
        <a:buChar char="–"/>
        <a:defRPr lang="en-US" sz="1400" kern="1200" smtClean="0">
          <a:solidFill>
            <a:schemeClr val="bg2"/>
          </a:solidFill>
          <a:latin typeface="+mn-lt"/>
          <a:ea typeface="+mn-ea"/>
          <a:cs typeface="+mn-cs"/>
        </a:defRPr>
      </a:lvl4pPr>
      <a:lvl5pPr marL="1097280" indent="-174625" algn="l" defTabSz="914400" rtl="0" eaLnBrk="1" latinLnBrk="0" hangingPunct="1">
        <a:lnSpc>
          <a:spcPct val="90000"/>
        </a:lnSpc>
        <a:spcBef>
          <a:spcPts val="400"/>
        </a:spcBef>
        <a:buFont typeface="Arial" panose="020B0604020202020204" pitchFamily="34" charset="0"/>
        <a:buChar char="•"/>
        <a:defRPr lang="en-US" sz="1400" kern="1200" smtClean="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tiff"/><Relationship Id="rId4" Type="http://schemas.openxmlformats.org/officeDocument/2006/relationships/image" Target="../media/image21.tiff"/><Relationship Id="rId1" Type="http://schemas.openxmlformats.org/officeDocument/2006/relationships/slideLayout" Target="../slideLayouts/slideLayout2.xml"/><Relationship Id="rId2" Type="http://schemas.openxmlformats.org/officeDocument/2006/relationships/image" Target="../media/image19.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NUL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chart" Target="../charts/char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5.emf"/><Relationship Id="rId8" Type="http://schemas.openxmlformats.org/officeDocument/2006/relationships/image" Target="../media/image6.emf"/><Relationship Id="rId9" Type="http://schemas.openxmlformats.org/officeDocument/2006/relationships/image" Target="../media/image7.png"/><Relationship Id="rId10"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NUL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NUL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tiff"/><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xml.rels><?xml version="1.0" encoding="UTF-8" standalone="yes"?>
<Relationships xmlns="http://schemas.openxmlformats.org/package/2006/relationships"><Relationship Id="rId11" Type="http://schemas.microsoft.com/office/2007/relationships/diagramDrawing" Target="../diagrams/drawing3.xml"/><Relationship Id="rId12" Type="http://schemas.openxmlformats.org/officeDocument/2006/relationships/comments" Target="../comments/comment1.xml"/><Relationship Id="rId1" Type="http://schemas.openxmlformats.org/officeDocument/2006/relationships/slideLayout" Target="../slideLayouts/slideLayout1.xml"/><Relationship Id="rId2" Type="http://schemas.openxmlformats.org/officeDocument/2006/relationships/diagramData" Target="../diagrams/data2.xml"/><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diagramData" Target="../diagrams/data3.xml"/><Relationship Id="rId8" Type="http://schemas.openxmlformats.org/officeDocument/2006/relationships/diagramLayout" Target="../diagrams/layout3.xml"/><Relationship Id="rId9" Type="http://schemas.openxmlformats.org/officeDocument/2006/relationships/diagramQuickStyle" Target="../diagrams/quickStyle3.xml"/><Relationship Id="rId10" Type="http://schemas.openxmlformats.org/officeDocument/2006/relationships/diagramColors" Target="../diagrams/colors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tiff"/></Relationships>
</file>

<file path=ppt/slides/_rels/slide7.xml.rels><?xml version="1.0" encoding="UTF-8" standalone="yes"?>
<Relationships xmlns="http://schemas.openxmlformats.org/package/2006/relationships"><Relationship Id="rId3" Type="http://schemas.openxmlformats.org/officeDocument/2006/relationships/image" Target="../media/image13.tiff"/><Relationship Id="rId4" Type="http://schemas.openxmlformats.org/officeDocument/2006/relationships/image" Target="../media/image14.tiff"/><Relationship Id="rId5" Type="http://schemas.openxmlformats.org/officeDocument/2006/relationships/image" Target="../media/image15.tiff"/><Relationship Id="rId1" Type="http://schemas.openxmlformats.org/officeDocument/2006/relationships/slideLayout" Target="../slideLayouts/slideLayout2.xml"/><Relationship Id="rId2" Type="http://schemas.openxmlformats.org/officeDocument/2006/relationships/image" Target="../media/image12.tiff"/></Relationships>
</file>

<file path=ppt/slides/_rels/slide8.xml.rels><?xml version="1.0" encoding="UTF-8" standalone="yes"?>
<Relationships xmlns="http://schemas.openxmlformats.org/package/2006/relationships"><Relationship Id="rId3" Type="http://schemas.openxmlformats.org/officeDocument/2006/relationships/image" Target="../media/image13.tiff"/><Relationship Id="rId4" Type="http://schemas.openxmlformats.org/officeDocument/2006/relationships/image" Target="../media/image14.tiff"/><Relationship Id="rId5" Type="http://schemas.openxmlformats.org/officeDocument/2006/relationships/image" Target="../media/image15.tiff"/><Relationship Id="rId6" Type="http://schemas.openxmlformats.org/officeDocument/2006/relationships/image" Target="../media/image16.tiff"/><Relationship Id="rId7" Type="http://schemas.openxmlformats.org/officeDocument/2006/relationships/image" Target="../media/image17.tiff"/><Relationship Id="rId8" Type="http://schemas.openxmlformats.org/officeDocument/2006/relationships/image" Target="../media/image18.tiff"/><Relationship Id="rId1" Type="http://schemas.openxmlformats.org/officeDocument/2006/relationships/slideLayout" Target="../slideLayouts/slideLayout2.xml"/><Relationship Id="rId2" Type="http://schemas.openxmlformats.org/officeDocument/2006/relationships/image" Target="../media/image12.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8600" y="1762780"/>
            <a:ext cx="6400800" cy="1569660"/>
          </a:xfrm>
        </p:spPr>
        <p:txBody>
          <a:bodyPr/>
          <a:lstStyle/>
          <a:p>
            <a:r>
              <a:rPr lang="en-US" dirty="0" smtClean="0"/>
              <a:t>Architects as change agents: The case of Apache </a:t>
            </a:r>
            <a:r>
              <a:rPr lang="en-US" dirty="0" err="1" smtClean="0"/>
              <a:t>HBase</a:t>
            </a:r>
            <a:r>
              <a:rPr lang="en-US" dirty="0" smtClean="0"/>
              <a:t> adoption at Visa </a:t>
            </a:r>
            <a:endParaRPr lang="en-US" sz="2800" dirty="0">
              <a:solidFill>
                <a:srgbClr val="EF8400"/>
              </a:solidFill>
            </a:endParaRPr>
          </a:p>
        </p:txBody>
      </p:sp>
      <p:sp>
        <p:nvSpPr>
          <p:cNvPr id="7" name="Text Placeholder 4"/>
          <p:cNvSpPr txBox="1">
            <a:spLocks/>
          </p:cNvSpPr>
          <p:nvPr/>
        </p:nvSpPr>
        <p:spPr>
          <a:xfrm>
            <a:off x="228600" y="3887178"/>
            <a:ext cx="4434840" cy="642298"/>
          </a:xfrm>
          <a:prstGeom prst="rect">
            <a:avLst/>
          </a:prstGeom>
        </p:spPr>
        <p:txBody>
          <a:bodyPr/>
          <a:lstStyle>
            <a:lvl1pPr marL="201168" indent="-201168" algn="l" defTabSz="914400" rtl="0" eaLnBrk="1" latinLnBrk="0" hangingPunct="1">
              <a:lnSpc>
                <a:spcPct val="90000"/>
              </a:lnSpc>
              <a:spcBef>
                <a:spcPts val="1000"/>
              </a:spcBef>
              <a:buFont typeface="Arial" panose="020B0604020202020204" pitchFamily="34" charset="0"/>
              <a:buChar char="•"/>
              <a:defRPr lang="en-US" sz="1800" kern="1200" smtClean="0">
                <a:solidFill>
                  <a:schemeClr val="bg2"/>
                </a:solidFill>
                <a:latin typeface="+mn-lt"/>
                <a:ea typeface="+mn-ea"/>
                <a:cs typeface="+mn-cs"/>
              </a:defRPr>
            </a:lvl1pPr>
            <a:lvl2pPr marL="460375" indent="-230188" algn="l" defTabSz="914400" rtl="0" eaLnBrk="1" latinLnBrk="0" hangingPunct="1">
              <a:lnSpc>
                <a:spcPct val="90000"/>
              </a:lnSpc>
              <a:spcBef>
                <a:spcPts val="400"/>
              </a:spcBef>
              <a:buFont typeface="Arial" panose="020B0604020202020204" pitchFamily="34" charset="0"/>
              <a:buChar char="–"/>
              <a:defRPr lang="en-US" sz="1600" kern="1200" smtClean="0">
                <a:solidFill>
                  <a:schemeClr val="bg2"/>
                </a:solidFill>
                <a:latin typeface="+mn-lt"/>
                <a:ea typeface="+mn-ea"/>
                <a:cs typeface="+mn-cs"/>
              </a:defRPr>
            </a:lvl2pPr>
            <a:lvl3pPr marL="658368" indent="-174625" algn="l" defTabSz="914400" rtl="0" eaLnBrk="1" latinLnBrk="0" hangingPunct="1">
              <a:lnSpc>
                <a:spcPct val="90000"/>
              </a:lnSpc>
              <a:spcBef>
                <a:spcPts val="400"/>
              </a:spcBef>
              <a:buFont typeface="Arial" panose="020B0604020202020204" pitchFamily="34" charset="0"/>
              <a:buChar char="•"/>
              <a:defRPr lang="en-US" sz="1400" kern="1200" smtClean="0">
                <a:solidFill>
                  <a:schemeClr val="bg2"/>
                </a:solidFill>
                <a:latin typeface="+mn-lt"/>
                <a:ea typeface="+mn-ea"/>
                <a:cs typeface="+mn-cs"/>
              </a:defRPr>
            </a:lvl3pPr>
            <a:lvl4pPr marL="914400" indent="-227013" algn="l" defTabSz="914400" rtl="0" eaLnBrk="1" latinLnBrk="0" hangingPunct="1">
              <a:lnSpc>
                <a:spcPct val="90000"/>
              </a:lnSpc>
              <a:spcBef>
                <a:spcPts val="400"/>
              </a:spcBef>
              <a:buFont typeface="Arial" panose="020B0604020202020204" pitchFamily="34" charset="0"/>
              <a:buChar char="–"/>
              <a:defRPr lang="en-US" sz="1400" kern="1200" smtClean="0">
                <a:solidFill>
                  <a:schemeClr val="bg2"/>
                </a:solidFill>
                <a:latin typeface="+mn-lt"/>
                <a:ea typeface="+mn-ea"/>
                <a:cs typeface="+mn-cs"/>
              </a:defRPr>
            </a:lvl4pPr>
            <a:lvl5pPr marL="1097280" indent="-174625" algn="l" defTabSz="914400" rtl="0" eaLnBrk="1" latinLnBrk="0" hangingPunct="1">
              <a:lnSpc>
                <a:spcPct val="90000"/>
              </a:lnSpc>
              <a:spcBef>
                <a:spcPts val="400"/>
              </a:spcBef>
              <a:buFont typeface="Arial" panose="020B0604020202020204" pitchFamily="34" charset="0"/>
              <a:buChar char="•"/>
              <a:defRPr lang="en-US" sz="1400" kern="1200" smtClean="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err="1" smtClean="0"/>
              <a:t>Partha</a:t>
            </a:r>
            <a:r>
              <a:rPr lang="en-US" dirty="0" smtClean="0"/>
              <a:t> </a:t>
            </a:r>
            <a:r>
              <a:rPr lang="en-US" dirty="0" err="1" smtClean="0"/>
              <a:t>Saha</a:t>
            </a:r>
            <a:r>
              <a:rPr lang="en-US" dirty="0"/>
              <a:t> </a:t>
            </a:r>
            <a:br>
              <a:rPr lang="en-US" dirty="0"/>
            </a:br>
            <a:r>
              <a:rPr lang="en-US" dirty="0" err="1" smtClean="0"/>
              <a:t>pasaha@visa.com</a:t>
            </a:r>
            <a:endParaRPr lang="en-US" dirty="0" smtClean="0"/>
          </a:p>
          <a:p>
            <a:pPr marL="0" indent="0">
              <a:buNone/>
            </a:pPr>
            <a:endParaRPr lang="en-US" dirty="0"/>
          </a:p>
        </p:txBody>
      </p:sp>
      <p:pic>
        <p:nvPicPr>
          <p:cNvPr id="2" name="Picture 1"/>
          <p:cNvPicPr>
            <a:picLocks noChangeAspect="1"/>
          </p:cNvPicPr>
          <p:nvPr/>
        </p:nvPicPr>
        <p:blipFill>
          <a:blip r:embed="rId3"/>
          <a:stretch>
            <a:fillRect/>
          </a:stretch>
        </p:blipFill>
        <p:spPr>
          <a:xfrm>
            <a:off x="6629400" y="1281160"/>
            <a:ext cx="2514600" cy="1789670"/>
          </a:xfrm>
          <a:prstGeom prst="rect">
            <a:avLst/>
          </a:prstGeom>
        </p:spPr>
      </p:pic>
    </p:spTree>
    <p:extLst>
      <p:ext uri="{BB962C8B-B14F-4D97-AF65-F5344CB8AC3E}">
        <p14:creationId xmlns:p14="http://schemas.microsoft.com/office/powerpoint/2010/main" val="513531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312" y="1999766"/>
            <a:ext cx="8686800" cy="1255728"/>
          </a:xfrm>
        </p:spPr>
        <p:txBody>
          <a:bodyPr/>
          <a:lstStyle/>
          <a:p>
            <a:pPr algn="ctr"/>
            <a:r>
              <a:rPr lang="en-US" sz="4800" dirty="0" smtClean="0"/>
              <a:t>How do you create hands-on learning</a:t>
            </a:r>
            <a:endParaRPr lang="en-US" sz="4800" dirty="0"/>
          </a:p>
        </p:txBody>
      </p:sp>
    </p:spTree>
    <p:extLst>
      <p:ext uri="{BB962C8B-B14F-4D97-AF65-F5344CB8AC3E}">
        <p14:creationId xmlns:p14="http://schemas.microsoft.com/office/powerpoint/2010/main" val="19725333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Jumpstarting the team</a:t>
            </a:r>
            <a:r>
              <a:rPr lang="is-IS" dirty="0" smtClean="0"/>
              <a:t>…</a:t>
            </a:r>
            <a:endParaRPr lang="en-US" dirty="0"/>
          </a:p>
        </p:txBody>
      </p:sp>
      <p:pic>
        <p:nvPicPr>
          <p:cNvPr id="5" name="Picture 4"/>
          <p:cNvPicPr>
            <a:picLocks noChangeAspect="1"/>
          </p:cNvPicPr>
          <p:nvPr/>
        </p:nvPicPr>
        <p:blipFill>
          <a:blip r:embed="rId2"/>
          <a:stretch>
            <a:fillRect/>
          </a:stretch>
        </p:blipFill>
        <p:spPr>
          <a:xfrm>
            <a:off x="228600" y="772736"/>
            <a:ext cx="3797300" cy="2133600"/>
          </a:xfrm>
          <a:prstGeom prst="rect">
            <a:avLst/>
          </a:prstGeom>
        </p:spPr>
      </p:pic>
      <p:pic>
        <p:nvPicPr>
          <p:cNvPr id="6" name="Picture 5"/>
          <p:cNvPicPr>
            <a:picLocks noChangeAspect="1"/>
          </p:cNvPicPr>
          <p:nvPr/>
        </p:nvPicPr>
        <p:blipFill>
          <a:blip r:embed="rId3"/>
          <a:stretch>
            <a:fillRect/>
          </a:stretch>
        </p:blipFill>
        <p:spPr>
          <a:xfrm>
            <a:off x="3705484" y="1839536"/>
            <a:ext cx="866516" cy="832461"/>
          </a:xfrm>
          <a:prstGeom prst="rect">
            <a:avLst/>
          </a:prstGeom>
        </p:spPr>
      </p:pic>
      <p:pic>
        <p:nvPicPr>
          <p:cNvPr id="7" name="Picture 6"/>
          <p:cNvPicPr>
            <a:picLocks noChangeAspect="1"/>
          </p:cNvPicPr>
          <p:nvPr/>
        </p:nvPicPr>
        <p:blipFill>
          <a:blip r:embed="rId4"/>
          <a:stretch>
            <a:fillRect/>
          </a:stretch>
        </p:blipFill>
        <p:spPr>
          <a:xfrm>
            <a:off x="3330936" y="3129938"/>
            <a:ext cx="5461000" cy="1485900"/>
          </a:xfrm>
          <a:prstGeom prst="rect">
            <a:avLst/>
          </a:prstGeom>
        </p:spPr>
      </p:pic>
      <p:sp>
        <p:nvSpPr>
          <p:cNvPr id="8" name="TextBox 7"/>
          <p:cNvSpPr txBox="1"/>
          <p:nvPr/>
        </p:nvSpPr>
        <p:spPr>
          <a:xfrm>
            <a:off x="5188624" y="1604238"/>
            <a:ext cx="2641172" cy="760208"/>
          </a:xfrm>
          <a:prstGeom prst="rect">
            <a:avLst/>
          </a:prstGeom>
          <a:noFill/>
        </p:spPr>
        <p:txBody>
          <a:bodyPr wrap="none" tIns="91440" bIns="91440" rtlCol="0" anchor="ctr" anchorCtr="1">
            <a:spAutoFit/>
          </a:bodyPr>
          <a:lstStyle/>
          <a:p>
            <a:pPr algn="ctr">
              <a:lnSpc>
                <a:spcPct val="90000"/>
              </a:lnSpc>
              <a:spcBef>
                <a:spcPts val="600"/>
              </a:spcBef>
              <a:spcAft>
                <a:spcPts val="0"/>
              </a:spcAft>
            </a:pPr>
            <a:r>
              <a:rPr lang="en-US" dirty="0" smtClean="0">
                <a:solidFill>
                  <a:schemeClr val="bg2"/>
                </a:solidFill>
                <a:latin typeface="+mn-lt"/>
              </a:rPr>
              <a:t>Training</a:t>
            </a:r>
          </a:p>
          <a:p>
            <a:pPr algn="ctr">
              <a:lnSpc>
                <a:spcPct val="90000"/>
              </a:lnSpc>
              <a:spcBef>
                <a:spcPts val="600"/>
              </a:spcBef>
              <a:spcAft>
                <a:spcPts val="0"/>
              </a:spcAft>
            </a:pPr>
            <a:r>
              <a:rPr lang="en-US" dirty="0" smtClean="0">
                <a:solidFill>
                  <a:schemeClr val="bg2"/>
                </a:solidFill>
              </a:rPr>
              <a:t>(What, Why, not the How)</a:t>
            </a:r>
            <a:endParaRPr lang="en-US" dirty="0" smtClean="0">
              <a:solidFill>
                <a:schemeClr val="bg2"/>
              </a:solidFill>
              <a:latin typeface="+mn-lt"/>
            </a:endParaRPr>
          </a:p>
        </p:txBody>
      </p:sp>
      <p:sp>
        <p:nvSpPr>
          <p:cNvPr id="9" name="TextBox 8"/>
          <p:cNvSpPr txBox="1"/>
          <p:nvPr/>
        </p:nvSpPr>
        <p:spPr>
          <a:xfrm>
            <a:off x="1119366" y="3655905"/>
            <a:ext cx="1258614" cy="433965"/>
          </a:xfrm>
          <a:prstGeom prst="rect">
            <a:avLst/>
          </a:prstGeom>
          <a:noFill/>
        </p:spPr>
        <p:txBody>
          <a:bodyPr wrap="none" tIns="91440" bIns="91440" rtlCol="0" anchor="ctr" anchorCtr="1">
            <a:spAutoFit/>
          </a:bodyPr>
          <a:lstStyle/>
          <a:p>
            <a:pPr algn="ctr">
              <a:lnSpc>
                <a:spcPct val="90000"/>
              </a:lnSpc>
              <a:spcBef>
                <a:spcPts val="600"/>
              </a:spcBef>
              <a:spcAft>
                <a:spcPts val="0"/>
              </a:spcAft>
            </a:pPr>
            <a:r>
              <a:rPr lang="en-US" smtClean="0">
                <a:solidFill>
                  <a:schemeClr val="bg2"/>
                </a:solidFill>
                <a:latin typeface="+mn-lt"/>
              </a:rPr>
              <a:t>Conference</a:t>
            </a:r>
            <a:endParaRPr lang="en-US" dirty="0" smtClean="0">
              <a:solidFill>
                <a:schemeClr val="bg2"/>
              </a:solidFill>
              <a:latin typeface="+mn-lt"/>
            </a:endParaRPr>
          </a:p>
        </p:txBody>
      </p:sp>
    </p:spTree>
    <p:extLst>
      <p:ext uri="{BB962C8B-B14F-4D97-AF65-F5344CB8AC3E}">
        <p14:creationId xmlns:p14="http://schemas.microsoft.com/office/powerpoint/2010/main" val="15783369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2" y="161225"/>
            <a:ext cx="8686800" cy="732508"/>
          </a:xfrm>
        </p:spPr>
        <p:txBody>
          <a:bodyPr/>
          <a:lstStyle/>
          <a:p>
            <a:r>
              <a:rPr lang="en-US" dirty="0" smtClean="0"/>
              <a:t>We built a Continuous Integration and Learning Environment</a:t>
            </a:r>
            <a:endParaRPr lang="en-US" dirty="0"/>
          </a:p>
        </p:txBody>
      </p:sp>
      <p:sp>
        <p:nvSpPr>
          <p:cNvPr id="4" name="Cube 3"/>
          <p:cNvSpPr/>
          <p:nvPr/>
        </p:nvSpPr>
        <p:spPr>
          <a:xfrm>
            <a:off x="3170690" y="2642209"/>
            <a:ext cx="1163934" cy="661615"/>
          </a:xfrm>
          <a:prstGeom prst="cub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Build Server</a:t>
            </a:r>
          </a:p>
        </p:txBody>
      </p:sp>
      <p:sp>
        <p:nvSpPr>
          <p:cNvPr id="5" name="Flowchart: Multidocument 5"/>
          <p:cNvSpPr/>
          <p:nvPr/>
        </p:nvSpPr>
        <p:spPr>
          <a:xfrm>
            <a:off x="1533257" y="2697351"/>
            <a:ext cx="1031454" cy="884892"/>
          </a:xfrm>
          <a:prstGeom prst="flowChartMultidocumen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C000"/>
                </a:solidFill>
                <a:effectLst/>
                <a:uLnTx/>
                <a:uFillTx/>
                <a:latin typeface="Calibri"/>
                <a:ea typeface="+mn-ea"/>
                <a:cs typeface="+mn-cs"/>
              </a:rPr>
              <a:t>git/</a:t>
            </a:r>
            <a:r>
              <a:rPr kumimoji="0" lang="en-US" sz="1800" b="0" i="0" u="none" strike="noStrike" kern="0" cap="none" spc="0" normalizeH="0" noProof="0" dirty="0" smtClean="0">
                <a:ln>
                  <a:noFill/>
                </a:ln>
                <a:solidFill>
                  <a:srgbClr val="FFC000"/>
                </a:solidFill>
                <a:effectLst/>
                <a:uLnTx/>
                <a:uFillTx/>
                <a:latin typeface="Calibri"/>
                <a:ea typeface="+mn-ea"/>
                <a:cs typeface="+mn-cs"/>
              </a:rPr>
              <a:t> </a:t>
            </a:r>
            <a:r>
              <a:rPr kumimoji="0" lang="en-US" sz="1800" b="0" i="0" u="none" strike="noStrike" kern="0" cap="none" spc="0" normalizeH="0" baseline="0" noProof="0" dirty="0" smtClean="0">
                <a:ln>
                  <a:noFill/>
                </a:ln>
                <a:solidFill>
                  <a:prstClr val="white"/>
                </a:solidFill>
                <a:effectLst/>
                <a:uLnTx/>
                <a:uFillTx/>
                <a:latin typeface="Calibri"/>
                <a:ea typeface="+mn-ea"/>
                <a:cs typeface="+mn-cs"/>
              </a:rPr>
              <a:t>Stash</a:t>
            </a:r>
          </a:p>
        </p:txBody>
      </p:sp>
      <p:sp>
        <p:nvSpPr>
          <p:cNvPr id="7" name="Trapezoid 6"/>
          <p:cNvSpPr/>
          <p:nvPr/>
        </p:nvSpPr>
        <p:spPr>
          <a:xfrm>
            <a:off x="3178282" y="1414917"/>
            <a:ext cx="1124294" cy="529333"/>
          </a:xfrm>
          <a:prstGeom prst="trapezoid">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Calibri"/>
                <a:ea typeface="+mn-ea"/>
                <a:cs typeface="+mn-cs"/>
              </a:rPr>
              <a:t>Bamboo</a:t>
            </a:r>
          </a:p>
        </p:txBody>
      </p:sp>
      <p:sp>
        <p:nvSpPr>
          <p:cNvPr id="9" name="Can 8"/>
          <p:cNvSpPr/>
          <p:nvPr/>
        </p:nvSpPr>
        <p:spPr>
          <a:xfrm>
            <a:off x="5237812" y="2557008"/>
            <a:ext cx="1094266" cy="661615"/>
          </a:xfrm>
          <a:prstGeom prst="can">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Calibri"/>
                <a:ea typeface="+mn-ea"/>
                <a:cs typeface="+mn-cs"/>
              </a:rPr>
              <a:t>Artifactory</a:t>
            </a:r>
          </a:p>
        </p:txBody>
      </p:sp>
      <p:sp>
        <p:nvSpPr>
          <p:cNvPr id="11" name="Smiley Face 10"/>
          <p:cNvSpPr/>
          <p:nvPr/>
        </p:nvSpPr>
        <p:spPr>
          <a:xfrm>
            <a:off x="1433323" y="2235201"/>
            <a:ext cx="258652" cy="220538"/>
          </a:xfrm>
          <a:prstGeom prst="smileyFace">
            <a:avLst/>
          </a:prstGeom>
          <a:solidFill>
            <a:srgbClr val="FFFF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00"/>
              </a:solidFill>
              <a:effectLst/>
              <a:uLnTx/>
              <a:uFillTx/>
              <a:latin typeface="Calibri"/>
              <a:ea typeface="+mn-ea"/>
              <a:cs typeface="+mn-cs"/>
            </a:endParaRPr>
          </a:p>
        </p:txBody>
      </p:sp>
      <p:cxnSp>
        <p:nvCxnSpPr>
          <p:cNvPr id="12" name="Straight Arrow Connector 11"/>
          <p:cNvCxnSpPr/>
          <p:nvPr/>
        </p:nvCxnSpPr>
        <p:spPr>
          <a:xfrm>
            <a:off x="1529177" y="2451982"/>
            <a:ext cx="162798" cy="256875"/>
          </a:xfrm>
          <a:prstGeom prst="straightConnector1">
            <a:avLst/>
          </a:prstGeom>
          <a:noFill/>
          <a:ln w="9525" cap="flat" cmpd="sng" algn="ctr">
            <a:solidFill>
              <a:srgbClr val="4F81BD">
                <a:shade val="95000"/>
                <a:satMod val="105000"/>
              </a:srgbClr>
            </a:solidFill>
            <a:prstDash val="solid"/>
            <a:tailEnd type="arrow"/>
          </a:ln>
          <a:effectLst/>
        </p:spPr>
      </p:cxnSp>
      <p:sp>
        <p:nvSpPr>
          <p:cNvPr id="13" name="Smiley Face 12"/>
          <p:cNvSpPr/>
          <p:nvPr/>
        </p:nvSpPr>
        <p:spPr>
          <a:xfrm>
            <a:off x="1821301" y="2223695"/>
            <a:ext cx="258652" cy="220538"/>
          </a:xfrm>
          <a:prstGeom prst="smileyFace">
            <a:avLst/>
          </a:prstGeom>
          <a:solidFill>
            <a:srgbClr val="FFFF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cxnSp>
        <p:nvCxnSpPr>
          <p:cNvPr id="14" name="Straight Arrow Connector 13"/>
          <p:cNvCxnSpPr/>
          <p:nvPr/>
        </p:nvCxnSpPr>
        <p:spPr>
          <a:xfrm>
            <a:off x="1917155" y="2440476"/>
            <a:ext cx="162798" cy="256874"/>
          </a:xfrm>
          <a:prstGeom prst="straightConnector1">
            <a:avLst/>
          </a:prstGeom>
          <a:noFill/>
          <a:ln w="9525" cap="flat" cmpd="sng" algn="ctr">
            <a:solidFill>
              <a:srgbClr val="4F81BD">
                <a:shade val="95000"/>
                <a:satMod val="105000"/>
              </a:srgbClr>
            </a:solidFill>
            <a:prstDash val="solid"/>
            <a:tailEnd type="arrow"/>
          </a:ln>
          <a:effectLst/>
        </p:spPr>
      </p:cxnSp>
      <p:sp>
        <p:nvSpPr>
          <p:cNvPr id="15" name="Flowchart: Process 15"/>
          <p:cNvSpPr/>
          <p:nvPr/>
        </p:nvSpPr>
        <p:spPr>
          <a:xfrm>
            <a:off x="7140922" y="2580495"/>
            <a:ext cx="1211959" cy="595203"/>
          </a:xfrm>
          <a:prstGeom prst="flowChartProcess">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Client</a:t>
            </a:r>
          </a:p>
        </p:txBody>
      </p:sp>
      <p:sp>
        <p:nvSpPr>
          <p:cNvPr id="17" name="Rounded Rectangle 16"/>
          <p:cNvSpPr/>
          <p:nvPr/>
        </p:nvSpPr>
        <p:spPr>
          <a:xfrm>
            <a:off x="1433323" y="2499368"/>
            <a:ext cx="7177596" cy="2425922"/>
          </a:xfrm>
          <a:prstGeom prst="roundRect">
            <a:avLst/>
          </a:prstGeom>
          <a:noFill/>
          <a:ln w="25400" cap="flat" cmpd="sng" algn="ctr">
            <a:solidFill>
              <a:srgbClr val="9BBB59">
                <a:lumMod val="50000"/>
              </a:srgbClr>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4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8" name="TextBox 17"/>
          <p:cNvSpPr txBox="1"/>
          <p:nvPr/>
        </p:nvSpPr>
        <p:spPr>
          <a:xfrm>
            <a:off x="3170692" y="1896014"/>
            <a:ext cx="1546781" cy="369332"/>
          </a:xfrm>
          <a:prstGeom prst="rect">
            <a:avLst/>
          </a:prstGeom>
          <a:noFill/>
        </p:spPr>
        <p:txBody>
          <a:bodyPr wrap="square" numCol="1" rtlCol="0">
            <a:spAutoFit/>
          </a:bodyPr>
          <a:lstStyle/>
          <a:p>
            <a:pPr algn="ctr" eaLnBrk="1" fontAlgn="auto" hangingPunct="1">
              <a:spcBef>
                <a:spcPts val="0"/>
              </a:spcBef>
              <a:spcAft>
                <a:spcPts val="0"/>
              </a:spcAft>
            </a:pPr>
            <a:r>
              <a:rPr lang="en-US" dirty="0" smtClean="0">
                <a:solidFill>
                  <a:prstClr val="black"/>
                </a:solidFill>
                <a:latin typeface="Calibri"/>
              </a:rPr>
              <a:t>Bamboo	plan</a:t>
            </a:r>
          </a:p>
        </p:txBody>
      </p:sp>
      <p:sp>
        <p:nvSpPr>
          <p:cNvPr id="19" name="Regular Pentagon 18"/>
          <p:cNvSpPr/>
          <p:nvPr/>
        </p:nvSpPr>
        <p:spPr>
          <a:xfrm>
            <a:off x="6218387" y="1088701"/>
            <a:ext cx="1099271" cy="845643"/>
          </a:xfrm>
          <a:prstGeom prst="pentagon">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Chef</a:t>
            </a:r>
          </a:p>
        </p:txBody>
      </p:sp>
      <p:sp>
        <p:nvSpPr>
          <p:cNvPr id="22" name="Rectangle 21"/>
          <p:cNvSpPr/>
          <p:nvPr/>
        </p:nvSpPr>
        <p:spPr>
          <a:xfrm>
            <a:off x="5297470" y="4257875"/>
            <a:ext cx="1034608" cy="55134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smtClean="0">
                <a:solidFill>
                  <a:prstClr val="white"/>
                </a:solidFill>
                <a:latin typeface="Calibri"/>
              </a:rPr>
              <a:t>Client</a:t>
            </a: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grpSp>
        <p:nvGrpSpPr>
          <p:cNvPr id="125" name="Group 124"/>
          <p:cNvGrpSpPr/>
          <p:nvPr/>
        </p:nvGrpSpPr>
        <p:grpSpPr>
          <a:xfrm>
            <a:off x="7306048" y="4215698"/>
            <a:ext cx="905283" cy="613443"/>
            <a:chOff x="7306048" y="4215698"/>
            <a:chExt cx="905283" cy="613443"/>
          </a:xfrm>
        </p:grpSpPr>
        <p:sp>
          <p:nvSpPr>
            <p:cNvPr id="25" name="Flowchart: Magnetic Disk 25"/>
            <p:cNvSpPr/>
            <p:nvPr/>
          </p:nvSpPr>
          <p:spPr>
            <a:xfrm>
              <a:off x="7306048" y="4215698"/>
              <a:ext cx="905283" cy="613443"/>
            </a:xfrm>
            <a:prstGeom prst="flowChartMagneticDisk">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26" name="Picture 2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0207" y="4464935"/>
              <a:ext cx="454315" cy="203601"/>
            </a:xfrm>
            <a:prstGeom prst="rect">
              <a:avLst/>
            </a:prstGeom>
            <a:noFill/>
            <a:ln>
              <a:noFill/>
            </a:ln>
          </p:spPr>
        </p:pic>
      </p:grpSp>
      <p:sp>
        <p:nvSpPr>
          <p:cNvPr id="34" name="TextBox 33"/>
          <p:cNvSpPr txBox="1"/>
          <p:nvPr/>
        </p:nvSpPr>
        <p:spPr>
          <a:xfrm>
            <a:off x="215625" y="1372864"/>
            <a:ext cx="1487250" cy="1269345"/>
          </a:xfrm>
          <a:prstGeom prst="rect">
            <a:avLst/>
          </a:prstGeom>
          <a:noFill/>
        </p:spPr>
        <p:txBody>
          <a:bodyPr wrap="square" rtlCol="0">
            <a:spAutoFit/>
          </a:bodyPr>
          <a:lstStyle/>
          <a:p>
            <a:pPr eaLnBrk="1" fontAlgn="auto" hangingPunct="1">
              <a:spcBef>
                <a:spcPts val="0"/>
              </a:spcBef>
              <a:spcAft>
                <a:spcPts val="0"/>
              </a:spcAft>
            </a:pPr>
            <a:r>
              <a:rPr lang="en-US" dirty="0" smtClean="0">
                <a:solidFill>
                  <a:prstClr val="black"/>
                </a:solidFill>
                <a:latin typeface="Calibri"/>
              </a:rPr>
              <a:t>- Checkout</a:t>
            </a:r>
          </a:p>
          <a:p>
            <a:pPr eaLnBrk="1" fontAlgn="auto" hangingPunct="1">
              <a:spcBef>
                <a:spcPts val="0"/>
              </a:spcBef>
              <a:spcAft>
                <a:spcPts val="0"/>
              </a:spcAft>
            </a:pPr>
            <a:r>
              <a:rPr lang="en-US" dirty="0" smtClean="0">
                <a:solidFill>
                  <a:prstClr val="black"/>
                </a:solidFill>
                <a:latin typeface="Calibri"/>
              </a:rPr>
              <a:t>- Build</a:t>
            </a:r>
          </a:p>
          <a:p>
            <a:pPr eaLnBrk="1" fontAlgn="auto" hangingPunct="1">
              <a:spcBef>
                <a:spcPts val="0"/>
              </a:spcBef>
              <a:spcAft>
                <a:spcPts val="0"/>
              </a:spcAft>
            </a:pPr>
            <a:r>
              <a:rPr lang="en-US" dirty="0" smtClean="0">
                <a:solidFill>
                  <a:prstClr val="black"/>
                </a:solidFill>
                <a:latin typeface="Calibri"/>
              </a:rPr>
              <a:t>- Upload</a:t>
            </a:r>
          </a:p>
          <a:p>
            <a:pPr eaLnBrk="1" fontAlgn="auto" hangingPunct="1">
              <a:spcBef>
                <a:spcPts val="0"/>
              </a:spcBef>
              <a:spcAft>
                <a:spcPts val="0"/>
              </a:spcAft>
            </a:pPr>
            <a:r>
              <a:rPr lang="en-US" dirty="0" smtClean="0">
                <a:solidFill>
                  <a:prstClr val="black"/>
                </a:solidFill>
                <a:latin typeface="Calibri"/>
              </a:rPr>
              <a:t>- Deploy</a:t>
            </a:r>
          </a:p>
          <a:p>
            <a:pPr eaLnBrk="1" fontAlgn="auto" hangingPunct="1">
              <a:spcBef>
                <a:spcPts val="0"/>
              </a:spcBef>
              <a:spcAft>
                <a:spcPts val="0"/>
              </a:spcAft>
            </a:pPr>
            <a:r>
              <a:rPr lang="en-US" dirty="0" smtClean="0">
                <a:solidFill>
                  <a:prstClr val="black"/>
                </a:solidFill>
                <a:latin typeface="Calibri"/>
              </a:rPr>
              <a:t>- Run test</a:t>
            </a:r>
          </a:p>
          <a:p>
            <a:pPr marL="285750" indent="-285750" eaLnBrk="1" fontAlgn="auto" hangingPunct="1">
              <a:spcBef>
                <a:spcPts val="0"/>
              </a:spcBef>
              <a:spcAft>
                <a:spcPts val="0"/>
              </a:spcAft>
              <a:buFontTx/>
              <a:buChar char="-"/>
            </a:pPr>
            <a:endParaRPr lang="en-US" dirty="0" smtClean="0">
              <a:solidFill>
                <a:prstClr val="black"/>
              </a:solidFill>
              <a:latin typeface="Calibri"/>
            </a:endParaRPr>
          </a:p>
        </p:txBody>
      </p:sp>
      <p:sp>
        <p:nvSpPr>
          <p:cNvPr id="42" name="Cube 41"/>
          <p:cNvSpPr/>
          <p:nvPr/>
        </p:nvSpPr>
        <p:spPr>
          <a:xfrm>
            <a:off x="3241023" y="4141807"/>
            <a:ext cx="1163934" cy="661615"/>
          </a:xfrm>
          <a:prstGeom prst="cub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smtClean="0">
                <a:solidFill>
                  <a:prstClr val="white"/>
                </a:solidFill>
                <a:latin typeface="Calibri"/>
              </a:rPr>
              <a:t>Test</a:t>
            </a:r>
            <a:r>
              <a:rPr kumimoji="0" lang="en-US" sz="1800" b="0" i="0" u="none" strike="noStrike" kern="0" cap="none" spc="0" normalizeH="0" baseline="0" noProof="0" dirty="0" smtClean="0">
                <a:ln>
                  <a:noFill/>
                </a:ln>
                <a:solidFill>
                  <a:prstClr val="white"/>
                </a:solidFill>
                <a:effectLst/>
                <a:uLnTx/>
                <a:uFillTx/>
                <a:latin typeface="Calibri"/>
                <a:ea typeface="+mn-ea"/>
                <a:cs typeface="+mn-cs"/>
              </a:rPr>
              <a:t> Server</a:t>
            </a:r>
          </a:p>
        </p:txBody>
      </p:sp>
      <p:cxnSp>
        <p:nvCxnSpPr>
          <p:cNvPr id="46" name="Elbow Connector 45"/>
          <p:cNvCxnSpPr>
            <a:stCxn id="18" idx="1"/>
            <a:endCxn id="42" idx="2"/>
          </p:cNvCxnSpPr>
          <p:nvPr/>
        </p:nvCxnSpPr>
        <p:spPr bwMode="auto">
          <a:xfrm rot="10800000" flipH="1" flipV="1">
            <a:off x="3170691" y="2080680"/>
            <a:ext cx="70331" cy="2474636"/>
          </a:xfrm>
          <a:prstGeom prst="bentConnector3">
            <a:avLst>
              <a:gd name="adj1" fmla="val -325034"/>
            </a:avLst>
          </a:prstGeom>
          <a:solidFill>
            <a:schemeClr val="tx2"/>
          </a:solidFill>
          <a:ln w="9525" cap="flat" cmpd="sng" algn="ctr">
            <a:solidFill>
              <a:schemeClr val="tx2"/>
            </a:solidFill>
            <a:prstDash val="solid"/>
            <a:round/>
            <a:headEnd type="none" w="med" len="med"/>
            <a:tailEnd type="triangle"/>
          </a:ln>
          <a:effectLst/>
        </p:spPr>
      </p:cxnSp>
      <p:cxnSp>
        <p:nvCxnSpPr>
          <p:cNvPr id="61" name="Straight Connector 60"/>
          <p:cNvCxnSpPr>
            <a:stCxn id="4" idx="5"/>
            <a:endCxn id="9" idx="2"/>
          </p:cNvCxnSpPr>
          <p:nvPr/>
        </p:nvCxnSpPr>
        <p:spPr bwMode="auto">
          <a:xfrm flipV="1">
            <a:off x="4334624" y="2887816"/>
            <a:ext cx="903188" cy="2499"/>
          </a:xfrm>
          <a:prstGeom prst="line">
            <a:avLst/>
          </a:prstGeom>
          <a:solidFill>
            <a:schemeClr val="tx2"/>
          </a:solidFill>
          <a:ln w="9525" cap="flat" cmpd="sng" algn="ctr">
            <a:solidFill>
              <a:schemeClr val="tx2"/>
            </a:solidFill>
            <a:prstDash val="dash"/>
            <a:round/>
            <a:headEnd type="none" w="med" len="med"/>
            <a:tailEnd type="none" w="med" len="med"/>
          </a:ln>
          <a:effectLst/>
        </p:spPr>
      </p:cxnSp>
      <p:cxnSp>
        <p:nvCxnSpPr>
          <p:cNvPr id="65" name="Straight Arrow Connector 64"/>
          <p:cNvCxnSpPr>
            <a:stCxn id="18" idx="2"/>
            <a:endCxn id="4" idx="0"/>
          </p:cNvCxnSpPr>
          <p:nvPr/>
        </p:nvCxnSpPr>
        <p:spPr bwMode="auto">
          <a:xfrm flipH="1">
            <a:off x="3835359" y="2265346"/>
            <a:ext cx="108724" cy="376863"/>
          </a:xfrm>
          <a:prstGeom prst="straightConnector1">
            <a:avLst/>
          </a:prstGeom>
          <a:solidFill>
            <a:schemeClr val="tx2"/>
          </a:solidFill>
          <a:ln w="9525" cap="flat" cmpd="sng" algn="ctr">
            <a:solidFill>
              <a:schemeClr val="tx2"/>
            </a:solidFill>
            <a:prstDash val="solid"/>
            <a:round/>
            <a:headEnd type="none" w="med" len="med"/>
            <a:tailEnd type="triangle"/>
          </a:ln>
          <a:effectLst/>
        </p:spPr>
      </p:cxnSp>
      <p:cxnSp>
        <p:nvCxnSpPr>
          <p:cNvPr id="67" name="Straight Arrow Connector 66"/>
          <p:cNvCxnSpPr>
            <a:stCxn id="18" idx="3"/>
          </p:cNvCxnSpPr>
          <p:nvPr/>
        </p:nvCxnSpPr>
        <p:spPr bwMode="auto">
          <a:xfrm flipV="1">
            <a:off x="4717473" y="1679583"/>
            <a:ext cx="1614605" cy="401097"/>
          </a:xfrm>
          <a:prstGeom prst="straightConnector1">
            <a:avLst/>
          </a:prstGeom>
          <a:solidFill>
            <a:schemeClr val="tx2"/>
          </a:solidFill>
          <a:ln w="9525" cap="flat" cmpd="sng" algn="ctr">
            <a:solidFill>
              <a:schemeClr val="tx2"/>
            </a:solidFill>
            <a:prstDash val="solid"/>
            <a:round/>
            <a:headEnd type="none" w="med" len="med"/>
            <a:tailEnd type="triangle"/>
          </a:ln>
          <a:effectLst/>
        </p:spPr>
      </p:cxnSp>
      <p:cxnSp>
        <p:nvCxnSpPr>
          <p:cNvPr id="71" name="Straight Connector 70"/>
          <p:cNvCxnSpPr>
            <a:endCxn id="15" idx="1"/>
          </p:cNvCxnSpPr>
          <p:nvPr/>
        </p:nvCxnSpPr>
        <p:spPr bwMode="auto">
          <a:xfrm>
            <a:off x="6334607" y="2878097"/>
            <a:ext cx="806315" cy="0"/>
          </a:xfrm>
          <a:prstGeom prst="line">
            <a:avLst/>
          </a:prstGeom>
          <a:solidFill>
            <a:schemeClr val="tx2"/>
          </a:solidFill>
          <a:ln w="9525" cap="flat" cmpd="sng" algn="ctr">
            <a:solidFill>
              <a:schemeClr val="tx2"/>
            </a:solidFill>
            <a:prstDash val="dash"/>
            <a:round/>
            <a:headEnd type="none" w="med" len="med"/>
            <a:tailEnd type="none" w="med" len="med"/>
          </a:ln>
          <a:effectLst/>
        </p:spPr>
      </p:cxnSp>
      <p:cxnSp>
        <p:nvCxnSpPr>
          <p:cNvPr id="73" name="Straight Connector 72"/>
          <p:cNvCxnSpPr>
            <a:stCxn id="22" idx="3"/>
            <a:endCxn id="25" idx="2"/>
          </p:cNvCxnSpPr>
          <p:nvPr/>
        </p:nvCxnSpPr>
        <p:spPr bwMode="auto">
          <a:xfrm flipV="1">
            <a:off x="6332078" y="4522420"/>
            <a:ext cx="973970" cy="11128"/>
          </a:xfrm>
          <a:prstGeom prst="line">
            <a:avLst/>
          </a:prstGeom>
          <a:solidFill>
            <a:schemeClr val="tx2"/>
          </a:solidFill>
          <a:ln w="9525" cap="flat" cmpd="sng" algn="ctr">
            <a:solidFill>
              <a:schemeClr val="tx2"/>
            </a:solidFill>
            <a:prstDash val="dash"/>
            <a:round/>
            <a:headEnd type="none" w="med" len="med"/>
            <a:tailEnd type="none" w="med" len="med"/>
          </a:ln>
          <a:effectLst/>
        </p:spPr>
      </p:cxnSp>
      <p:cxnSp>
        <p:nvCxnSpPr>
          <p:cNvPr id="83" name="Straight Connector 82"/>
          <p:cNvCxnSpPr>
            <a:stCxn id="9" idx="3"/>
          </p:cNvCxnSpPr>
          <p:nvPr/>
        </p:nvCxnSpPr>
        <p:spPr bwMode="auto">
          <a:xfrm>
            <a:off x="5784945" y="3218623"/>
            <a:ext cx="0" cy="1058240"/>
          </a:xfrm>
          <a:prstGeom prst="line">
            <a:avLst/>
          </a:prstGeom>
          <a:solidFill>
            <a:schemeClr val="tx2"/>
          </a:solidFill>
          <a:ln w="9525" cap="flat" cmpd="sng" algn="ctr">
            <a:solidFill>
              <a:schemeClr val="tx2"/>
            </a:solidFill>
            <a:prstDash val="dash"/>
            <a:round/>
            <a:headEnd type="none" w="med" len="med"/>
            <a:tailEnd type="none" w="med" len="med"/>
          </a:ln>
          <a:effectLst/>
        </p:spPr>
      </p:cxnSp>
      <p:cxnSp>
        <p:nvCxnSpPr>
          <p:cNvPr id="84" name="Straight Connector 83"/>
          <p:cNvCxnSpPr/>
          <p:nvPr/>
        </p:nvCxnSpPr>
        <p:spPr bwMode="auto">
          <a:xfrm>
            <a:off x="7746901" y="3175698"/>
            <a:ext cx="0" cy="1058240"/>
          </a:xfrm>
          <a:prstGeom prst="line">
            <a:avLst/>
          </a:prstGeom>
          <a:solidFill>
            <a:schemeClr val="tx2"/>
          </a:solidFill>
          <a:ln w="9525" cap="flat" cmpd="sng" algn="ctr">
            <a:solidFill>
              <a:schemeClr val="tx2"/>
            </a:solidFill>
            <a:prstDash val="dash"/>
            <a:round/>
            <a:headEnd type="none" w="med" len="med"/>
            <a:tailEnd type="none" w="med" len="med"/>
          </a:ln>
          <a:effectLst/>
        </p:spPr>
      </p:cxnSp>
      <p:cxnSp>
        <p:nvCxnSpPr>
          <p:cNvPr id="85" name="Straight Connector 84"/>
          <p:cNvCxnSpPr>
            <a:stCxn id="19" idx="3"/>
          </p:cNvCxnSpPr>
          <p:nvPr/>
        </p:nvCxnSpPr>
        <p:spPr bwMode="auto">
          <a:xfrm>
            <a:off x="6768023" y="1934344"/>
            <a:ext cx="0" cy="943752"/>
          </a:xfrm>
          <a:prstGeom prst="line">
            <a:avLst/>
          </a:prstGeom>
          <a:solidFill>
            <a:schemeClr val="tx2"/>
          </a:solidFill>
          <a:ln w="9525" cap="flat" cmpd="sng" algn="ctr">
            <a:solidFill>
              <a:schemeClr val="tx2"/>
            </a:solidFill>
            <a:prstDash val="dash"/>
            <a:round/>
            <a:headEnd type="none" w="med" len="med"/>
            <a:tailEnd type="none" w="med" len="med"/>
          </a:ln>
          <a:effectLst/>
        </p:spPr>
      </p:cxnSp>
      <p:cxnSp>
        <p:nvCxnSpPr>
          <p:cNvPr id="117" name="Elbow Connector 116"/>
          <p:cNvCxnSpPr>
            <a:stCxn id="42" idx="0"/>
          </p:cNvCxnSpPr>
          <p:nvPr/>
        </p:nvCxnSpPr>
        <p:spPr bwMode="auto">
          <a:xfrm rot="5400000" flipH="1" flipV="1">
            <a:off x="4630374" y="2987235"/>
            <a:ext cx="429890" cy="1879254"/>
          </a:xfrm>
          <a:prstGeom prst="bentConnector2">
            <a:avLst/>
          </a:prstGeom>
          <a:solidFill>
            <a:schemeClr val="tx2"/>
          </a:solidFill>
          <a:ln w="9525" cap="flat" cmpd="sng" algn="ctr">
            <a:solidFill>
              <a:schemeClr val="tx2"/>
            </a:solidFill>
            <a:prstDash val="dash"/>
            <a:round/>
            <a:headEnd type="none" w="med" len="med"/>
            <a:tailEnd type="none" w="med" len="med"/>
          </a:ln>
          <a:effectLst/>
        </p:spPr>
      </p:cxnSp>
      <p:cxnSp>
        <p:nvCxnSpPr>
          <p:cNvPr id="119" name="Elbow Connector 118"/>
          <p:cNvCxnSpPr/>
          <p:nvPr/>
        </p:nvCxnSpPr>
        <p:spPr bwMode="auto">
          <a:xfrm flipV="1">
            <a:off x="5784945" y="2887815"/>
            <a:ext cx="983077" cy="817003"/>
          </a:xfrm>
          <a:prstGeom prst="bentConnector3">
            <a:avLst>
              <a:gd name="adj1" fmla="val 98621"/>
            </a:avLst>
          </a:prstGeom>
          <a:solidFill>
            <a:schemeClr val="tx2"/>
          </a:solidFill>
          <a:ln w="9525" cap="flat" cmpd="sng" algn="ctr">
            <a:solidFill>
              <a:schemeClr val="tx2"/>
            </a:solidFill>
            <a:prstDash val="dash"/>
            <a:round/>
            <a:headEnd type="none" w="med" len="med"/>
            <a:tailEnd type="none" w="med" len="med"/>
          </a:ln>
          <a:effectLst/>
        </p:spPr>
      </p:cxnSp>
    </p:spTree>
    <p:extLst>
      <p:ext uri="{BB962C8B-B14F-4D97-AF65-F5344CB8AC3E}">
        <p14:creationId xmlns:p14="http://schemas.microsoft.com/office/powerpoint/2010/main" val="3611620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075180"/>
            <a:ext cx="8686800" cy="732508"/>
          </a:xfrm>
        </p:spPr>
        <p:txBody>
          <a:bodyPr/>
          <a:lstStyle/>
          <a:p>
            <a:pPr algn="ctr"/>
            <a:r>
              <a:rPr lang="en-US" dirty="0" smtClean="0"/>
              <a:t>We went to Production in shadow mode as soon as we could</a:t>
            </a:r>
            <a:endParaRPr lang="en-US" dirty="0"/>
          </a:p>
        </p:txBody>
      </p:sp>
    </p:spTree>
    <p:extLst>
      <p:ext uri="{BB962C8B-B14F-4D97-AF65-F5344CB8AC3E}">
        <p14:creationId xmlns:p14="http://schemas.microsoft.com/office/powerpoint/2010/main" val="14185942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2880"/>
            <a:ext cx="8686800" cy="732508"/>
          </a:xfrm>
        </p:spPr>
        <p:txBody>
          <a:bodyPr/>
          <a:lstStyle/>
          <a:p>
            <a:r>
              <a:rPr lang="en-US" dirty="0" smtClean="0"/>
              <a:t>We allocated one developer for 1 day/week to monitor production problems </a:t>
            </a:r>
            <a:r>
              <a:rPr lang="is-IS" dirty="0" smtClean="0"/>
              <a:t>…</a:t>
            </a:r>
            <a:endParaRPr lang="en-US" dirty="0"/>
          </a:p>
        </p:txBody>
      </p:sp>
      <p:pic>
        <p:nvPicPr>
          <p:cNvPr id="4" name="Picture 3"/>
          <p:cNvPicPr>
            <a:picLocks noChangeAspect="1"/>
          </p:cNvPicPr>
          <p:nvPr/>
        </p:nvPicPr>
        <p:blipFill>
          <a:blip r:embed="rId2"/>
          <a:stretch>
            <a:fillRect/>
          </a:stretch>
        </p:blipFill>
        <p:spPr>
          <a:xfrm>
            <a:off x="910936" y="1696027"/>
            <a:ext cx="1416339" cy="1618673"/>
          </a:xfrm>
          <a:prstGeom prst="rect">
            <a:avLst/>
          </a:prstGeom>
        </p:spPr>
      </p:pic>
      <p:pic>
        <p:nvPicPr>
          <p:cNvPr id="5" name="Picture 4"/>
          <p:cNvPicPr>
            <a:picLocks noChangeAspect="1"/>
          </p:cNvPicPr>
          <p:nvPr/>
        </p:nvPicPr>
        <p:blipFill>
          <a:blip r:embed="rId2"/>
          <a:stretch>
            <a:fillRect/>
          </a:stretch>
        </p:blipFill>
        <p:spPr>
          <a:xfrm>
            <a:off x="6102927" y="1696026"/>
            <a:ext cx="1416339" cy="1618673"/>
          </a:xfrm>
          <a:prstGeom prst="rect">
            <a:avLst/>
          </a:prstGeom>
        </p:spPr>
      </p:pic>
      <p:sp>
        <p:nvSpPr>
          <p:cNvPr id="6" name="TextBox 5"/>
          <p:cNvSpPr txBox="1"/>
          <p:nvPr/>
        </p:nvSpPr>
        <p:spPr>
          <a:xfrm>
            <a:off x="6208111" y="3409113"/>
            <a:ext cx="1205971" cy="760208"/>
          </a:xfrm>
          <a:prstGeom prst="rect">
            <a:avLst/>
          </a:prstGeom>
          <a:noFill/>
        </p:spPr>
        <p:txBody>
          <a:bodyPr wrap="none" tIns="91440" bIns="91440" rtlCol="0" anchor="ctr" anchorCtr="1">
            <a:spAutoFit/>
          </a:bodyPr>
          <a:lstStyle/>
          <a:p>
            <a:pPr algn="ctr">
              <a:lnSpc>
                <a:spcPct val="90000"/>
              </a:lnSpc>
              <a:spcBef>
                <a:spcPts val="600"/>
              </a:spcBef>
              <a:spcAft>
                <a:spcPts val="0"/>
              </a:spcAft>
            </a:pPr>
            <a:r>
              <a:rPr lang="en-US" dirty="0" smtClean="0">
                <a:solidFill>
                  <a:schemeClr val="bg2"/>
                </a:solidFill>
              </a:rPr>
              <a:t>Bangalore</a:t>
            </a:r>
          </a:p>
          <a:p>
            <a:pPr algn="ctr">
              <a:lnSpc>
                <a:spcPct val="90000"/>
              </a:lnSpc>
              <a:spcBef>
                <a:spcPts val="600"/>
              </a:spcBef>
              <a:spcAft>
                <a:spcPts val="0"/>
              </a:spcAft>
            </a:pPr>
            <a:r>
              <a:rPr lang="en-US" dirty="0" smtClean="0">
                <a:solidFill>
                  <a:schemeClr val="bg2"/>
                </a:solidFill>
              </a:rPr>
              <a:t>India</a:t>
            </a:r>
          </a:p>
        </p:txBody>
      </p:sp>
      <p:sp>
        <p:nvSpPr>
          <p:cNvPr id="7" name="TextBox 6"/>
          <p:cNvSpPr txBox="1"/>
          <p:nvPr/>
        </p:nvSpPr>
        <p:spPr>
          <a:xfrm>
            <a:off x="873979" y="3409114"/>
            <a:ext cx="1258486" cy="760208"/>
          </a:xfrm>
          <a:prstGeom prst="rect">
            <a:avLst/>
          </a:prstGeom>
          <a:noFill/>
        </p:spPr>
        <p:txBody>
          <a:bodyPr wrap="none" tIns="91440" bIns="91440" rtlCol="0" anchor="ctr" anchorCtr="1">
            <a:spAutoFit/>
          </a:bodyPr>
          <a:lstStyle/>
          <a:p>
            <a:pPr algn="ctr">
              <a:lnSpc>
                <a:spcPct val="90000"/>
              </a:lnSpc>
              <a:spcBef>
                <a:spcPts val="600"/>
              </a:spcBef>
              <a:spcAft>
                <a:spcPts val="0"/>
              </a:spcAft>
            </a:pPr>
            <a:r>
              <a:rPr lang="en-US" dirty="0" smtClean="0">
                <a:solidFill>
                  <a:schemeClr val="bg2"/>
                </a:solidFill>
                <a:latin typeface="+mn-lt"/>
              </a:rPr>
              <a:t>Foster City</a:t>
            </a:r>
          </a:p>
          <a:p>
            <a:pPr algn="ctr">
              <a:lnSpc>
                <a:spcPct val="90000"/>
              </a:lnSpc>
              <a:spcBef>
                <a:spcPts val="600"/>
              </a:spcBef>
              <a:spcAft>
                <a:spcPts val="0"/>
              </a:spcAft>
            </a:pPr>
            <a:r>
              <a:rPr lang="en-US" dirty="0" smtClean="0">
                <a:solidFill>
                  <a:schemeClr val="bg2"/>
                </a:solidFill>
              </a:rPr>
              <a:t>CA, USA</a:t>
            </a:r>
            <a:endParaRPr lang="en-US" dirty="0" smtClean="0">
              <a:solidFill>
                <a:schemeClr val="bg2"/>
              </a:solidFill>
              <a:latin typeface="+mn-lt"/>
            </a:endParaRPr>
          </a:p>
        </p:txBody>
      </p:sp>
      <p:sp>
        <p:nvSpPr>
          <p:cNvPr id="14" name="TextBox 13"/>
          <p:cNvSpPr txBox="1"/>
          <p:nvPr/>
        </p:nvSpPr>
        <p:spPr>
          <a:xfrm>
            <a:off x="2731290" y="915388"/>
            <a:ext cx="2967622" cy="3733330"/>
          </a:xfrm>
          <a:prstGeom prst="rect">
            <a:avLst/>
          </a:prstGeom>
          <a:noFill/>
        </p:spPr>
        <p:txBody>
          <a:bodyPr wrap="square" tIns="91440" bIns="91440" rtlCol="0" anchor="ctr" anchorCtr="1">
            <a:spAutoFit/>
          </a:bodyPr>
          <a:lstStyle/>
          <a:p>
            <a:pPr marL="342900" indent="-342900">
              <a:lnSpc>
                <a:spcPct val="90000"/>
              </a:lnSpc>
              <a:spcBef>
                <a:spcPts val="600"/>
              </a:spcBef>
              <a:spcAft>
                <a:spcPts val="0"/>
              </a:spcAft>
              <a:buAutoNum type="arabicPeriod"/>
            </a:pPr>
            <a:r>
              <a:rPr lang="en-US" dirty="0" smtClean="0">
                <a:solidFill>
                  <a:schemeClr val="bg2"/>
                </a:solidFill>
                <a:latin typeface="+mn-lt"/>
              </a:rPr>
              <a:t>We shadowed the real production</a:t>
            </a:r>
          </a:p>
          <a:p>
            <a:pPr marL="342900" indent="-342900">
              <a:lnSpc>
                <a:spcPct val="90000"/>
              </a:lnSpc>
              <a:spcBef>
                <a:spcPts val="600"/>
              </a:spcBef>
              <a:spcAft>
                <a:spcPts val="0"/>
              </a:spcAft>
              <a:buAutoNum type="arabicPeriod"/>
            </a:pPr>
            <a:r>
              <a:rPr lang="en-US" dirty="0" smtClean="0">
                <a:solidFill>
                  <a:schemeClr val="bg2"/>
                </a:solidFill>
              </a:rPr>
              <a:t>Any production problem was given priority by the whole team </a:t>
            </a:r>
          </a:p>
          <a:p>
            <a:pPr marL="342900" indent="-342900">
              <a:lnSpc>
                <a:spcPct val="90000"/>
              </a:lnSpc>
              <a:spcBef>
                <a:spcPts val="600"/>
              </a:spcBef>
              <a:spcAft>
                <a:spcPts val="0"/>
              </a:spcAft>
              <a:buAutoNum type="arabicPeriod"/>
            </a:pPr>
            <a:r>
              <a:rPr lang="en-US" dirty="0" smtClean="0">
                <a:solidFill>
                  <a:schemeClr val="bg2"/>
                </a:solidFill>
              </a:rPr>
              <a:t>We used 2 sites for 24x7 eyes</a:t>
            </a:r>
          </a:p>
          <a:p>
            <a:pPr marL="342900" indent="-342900">
              <a:lnSpc>
                <a:spcPct val="90000"/>
              </a:lnSpc>
              <a:spcBef>
                <a:spcPts val="600"/>
              </a:spcBef>
              <a:spcAft>
                <a:spcPts val="0"/>
              </a:spcAft>
              <a:buAutoNum type="arabicPeriod"/>
            </a:pPr>
            <a:r>
              <a:rPr lang="en-US" dirty="0" smtClean="0">
                <a:solidFill>
                  <a:schemeClr val="bg2"/>
                </a:solidFill>
              </a:rPr>
              <a:t>Added Alert and Monitoring dashboards </a:t>
            </a:r>
          </a:p>
          <a:p>
            <a:pPr marL="342900" indent="-342900">
              <a:lnSpc>
                <a:spcPct val="90000"/>
              </a:lnSpc>
              <a:spcBef>
                <a:spcPts val="600"/>
              </a:spcBef>
              <a:spcAft>
                <a:spcPts val="0"/>
              </a:spcAft>
              <a:buAutoNum type="arabicPeriod"/>
            </a:pPr>
            <a:r>
              <a:rPr lang="en-US" dirty="0" smtClean="0">
                <a:solidFill>
                  <a:schemeClr val="bg2"/>
                </a:solidFill>
              </a:rPr>
              <a:t>We launched only when when we met certain metrics</a:t>
            </a:r>
          </a:p>
        </p:txBody>
      </p:sp>
    </p:spTree>
    <p:extLst>
      <p:ext uri="{BB962C8B-B14F-4D97-AF65-F5344CB8AC3E}">
        <p14:creationId xmlns:p14="http://schemas.microsoft.com/office/powerpoint/2010/main" val="293180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075180"/>
            <a:ext cx="8686800" cy="1255728"/>
          </a:xfrm>
        </p:spPr>
        <p:txBody>
          <a:bodyPr/>
          <a:lstStyle/>
          <a:p>
            <a:pPr algn="ctr"/>
            <a:r>
              <a:rPr lang="en-US" sz="4800" dirty="0" smtClean="0"/>
              <a:t>We looked to the wisdom of the community several times</a:t>
            </a:r>
            <a:endParaRPr lang="en-US" sz="4800" dirty="0"/>
          </a:p>
        </p:txBody>
      </p:sp>
    </p:spTree>
    <p:extLst>
      <p:ext uri="{BB962C8B-B14F-4D97-AF65-F5344CB8AC3E}">
        <p14:creationId xmlns:p14="http://schemas.microsoft.com/office/powerpoint/2010/main" val="1471655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075180"/>
            <a:ext cx="8686800" cy="377026"/>
          </a:xfrm>
        </p:spPr>
        <p:txBody>
          <a:bodyPr/>
          <a:lstStyle/>
          <a:p>
            <a:pPr algn="ctr"/>
            <a:r>
              <a:rPr lang="en-US" dirty="0" smtClean="0"/>
              <a:t>Is YCSB a good way to compare NoSQL options?</a:t>
            </a:r>
            <a:endParaRPr lang="en-US" dirty="0"/>
          </a:p>
        </p:txBody>
      </p:sp>
    </p:spTree>
    <p:extLst>
      <p:ext uri="{BB962C8B-B14F-4D97-AF65-F5344CB8AC3E}">
        <p14:creationId xmlns:p14="http://schemas.microsoft.com/office/powerpoint/2010/main" val="24409314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is actually not</a:t>
            </a:r>
            <a:r>
              <a:rPr lang="is-IS" dirty="0" smtClean="0"/>
              <a:t>…</a:t>
            </a:r>
            <a:endParaRPr lang="en-US" dirty="0"/>
          </a:p>
        </p:txBody>
      </p:sp>
      <p:sp>
        <p:nvSpPr>
          <p:cNvPr id="3" name="Content Placeholder 2"/>
          <p:cNvSpPr>
            <a:spLocks noGrp="1"/>
          </p:cNvSpPr>
          <p:nvPr>
            <p:ph idx="1"/>
          </p:nvPr>
        </p:nvSpPr>
        <p:spPr>
          <a:xfrm>
            <a:off x="228600" y="891672"/>
            <a:ext cx="8686800" cy="1253677"/>
          </a:xfrm>
        </p:spPr>
        <p:txBody>
          <a:bodyPr/>
          <a:lstStyle/>
          <a:p>
            <a:r>
              <a:rPr lang="en-US" dirty="0" smtClean="0"/>
              <a:t>Unless you know how to configure your NoSQL options for optimal performance</a:t>
            </a:r>
            <a:r>
              <a:rPr lang="is-IS" dirty="0" smtClean="0"/>
              <a:t>…</a:t>
            </a:r>
          </a:p>
          <a:p>
            <a:r>
              <a:rPr lang="is-IS" dirty="0" smtClean="0"/>
              <a:t>You may be driven to another solution, because its performance seems “smoother” and easier to explain by rudimentary knowledge.</a:t>
            </a:r>
            <a:endParaRPr lang="en-US" dirty="0" smtClean="0"/>
          </a:p>
          <a:p>
            <a:endParaRPr lang="en-US" dirty="0"/>
          </a:p>
        </p:txBody>
      </p:sp>
      <p:graphicFrame>
        <p:nvGraphicFramePr>
          <p:cNvPr id="4" name="Chart 3"/>
          <p:cNvGraphicFramePr>
            <a:graphicFrameLocks/>
          </p:cNvGraphicFramePr>
          <p:nvPr>
            <p:extLst>
              <p:ext uri="{D42A27DB-BD31-4B8C-83A1-F6EECF244321}">
                <p14:modId xmlns:p14="http://schemas.microsoft.com/office/powerpoint/2010/main" val="930660645"/>
              </p:ext>
            </p:extLst>
          </p:nvPr>
        </p:nvGraphicFramePr>
        <p:xfrm>
          <a:off x="390960" y="1870364"/>
          <a:ext cx="6706032" cy="11649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275165492"/>
              </p:ext>
            </p:extLst>
          </p:nvPr>
        </p:nvGraphicFramePr>
        <p:xfrm>
          <a:off x="390960" y="3035270"/>
          <a:ext cx="4035567" cy="978692"/>
        </p:xfrm>
        <a:graphic>
          <a:graphicData uri="http://schemas.openxmlformats.org/drawingml/2006/chart">
            <c:chart xmlns:c="http://schemas.openxmlformats.org/drawingml/2006/chart" xmlns:r="http://schemas.openxmlformats.org/officeDocument/2006/relationships" r:id="rId3"/>
          </a:graphicData>
        </a:graphic>
      </p:graphicFrame>
      <p:sp>
        <p:nvSpPr>
          <p:cNvPr id="9" name="Content Placeholder 2"/>
          <p:cNvSpPr txBox="1">
            <a:spLocks/>
          </p:cNvSpPr>
          <p:nvPr/>
        </p:nvSpPr>
        <p:spPr>
          <a:xfrm>
            <a:off x="228600" y="4135636"/>
            <a:ext cx="8686800" cy="498598"/>
          </a:xfrm>
          <a:prstGeom prst="rect">
            <a:avLst/>
          </a:prstGeom>
        </p:spPr>
        <p:txBody>
          <a:bodyPr vert="horz" lIns="0" tIns="0" rIns="0" bIns="0" rtlCol="0">
            <a:spAutoFit/>
          </a:bodyPr>
          <a:lstStyle>
            <a:lvl1pPr marL="201168" indent="-201168" algn="l" defTabSz="914400" rtl="0" eaLnBrk="1" latinLnBrk="0" hangingPunct="1">
              <a:lnSpc>
                <a:spcPct val="90000"/>
              </a:lnSpc>
              <a:spcBef>
                <a:spcPts val="1000"/>
              </a:spcBef>
              <a:buFont typeface="Arial" panose="020B0604020202020204" pitchFamily="34" charset="0"/>
              <a:buChar char="•"/>
              <a:defRPr lang="en-US" sz="1800" kern="1200" smtClean="0">
                <a:solidFill>
                  <a:schemeClr val="bg2"/>
                </a:solidFill>
                <a:latin typeface="+mn-lt"/>
                <a:ea typeface="+mn-ea"/>
                <a:cs typeface="+mn-cs"/>
              </a:defRPr>
            </a:lvl1pPr>
            <a:lvl2pPr marL="460375" indent="-230188" algn="l" defTabSz="914400" rtl="0" eaLnBrk="1" latinLnBrk="0" hangingPunct="1">
              <a:lnSpc>
                <a:spcPct val="90000"/>
              </a:lnSpc>
              <a:spcBef>
                <a:spcPts val="400"/>
              </a:spcBef>
              <a:buFont typeface="Arial" panose="020B0604020202020204" pitchFamily="34" charset="0"/>
              <a:buChar char="–"/>
              <a:defRPr lang="en-US" sz="1600" kern="1200" smtClean="0">
                <a:solidFill>
                  <a:schemeClr val="bg2"/>
                </a:solidFill>
                <a:latin typeface="+mn-lt"/>
                <a:ea typeface="+mn-ea"/>
                <a:cs typeface="+mn-cs"/>
              </a:defRPr>
            </a:lvl2pPr>
            <a:lvl3pPr marL="658368" indent="-174625" algn="l" defTabSz="914400" rtl="0" eaLnBrk="1" latinLnBrk="0" hangingPunct="1">
              <a:lnSpc>
                <a:spcPct val="90000"/>
              </a:lnSpc>
              <a:spcBef>
                <a:spcPts val="400"/>
              </a:spcBef>
              <a:buFont typeface="Arial" panose="020B0604020202020204" pitchFamily="34" charset="0"/>
              <a:buChar char="•"/>
              <a:defRPr lang="en-US" sz="1400" kern="1200" smtClean="0">
                <a:solidFill>
                  <a:schemeClr val="bg2"/>
                </a:solidFill>
                <a:latin typeface="+mn-lt"/>
                <a:ea typeface="+mn-ea"/>
                <a:cs typeface="+mn-cs"/>
              </a:defRPr>
            </a:lvl3pPr>
            <a:lvl4pPr marL="914400" indent="-227013" algn="l" defTabSz="914400" rtl="0" eaLnBrk="1" latinLnBrk="0" hangingPunct="1">
              <a:lnSpc>
                <a:spcPct val="90000"/>
              </a:lnSpc>
              <a:spcBef>
                <a:spcPts val="400"/>
              </a:spcBef>
              <a:buFont typeface="Arial" panose="020B0604020202020204" pitchFamily="34" charset="0"/>
              <a:buChar char="–"/>
              <a:defRPr lang="en-US" sz="1400" kern="1200" smtClean="0">
                <a:solidFill>
                  <a:schemeClr val="bg2"/>
                </a:solidFill>
                <a:latin typeface="+mn-lt"/>
                <a:ea typeface="+mn-ea"/>
                <a:cs typeface="+mn-cs"/>
              </a:defRPr>
            </a:lvl4pPr>
            <a:lvl5pPr marL="1097280" indent="-174625" algn="l" defTabSz="914400" rtl="0" eaLnBrk="1" latinLnBrk="0" hangingPunct="1">
              <a:lnSpc>
                <a:spcPct val="90000"/>
              </a:lnSpc>
              <a:spcBef>
                <a:spcPts val="400"/>
              </a:spcBef>
              <a:buFont typeface="Arial" panose="020B0604020202020204" pitchFamily="34" charset="0"/>
              <a:buChar char="•"/>
              <a:defRPr lang="en-US" sz="1400" kern="120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It is a great tool however to observe how system configuration changes performance, and explore the configuration space for various workloads.</a:t>
            </a:r>
          </a:p>
        </p:txBody>
      </p:sp>
    </p:spTree>
    <p:extLst>
      <p:ext uri="{BB962C8B-B14F-4D97-AF65-F5344CB8AC3E}">
        <p14:creationId xmlns:p14="http://schemas.microsoft.com/office/powerpoint/2010/main" val="19872904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YCSB experience</a:t>
            </a:r>
            <a:r>
              <a:rPr lang="is-IS" dirty="0" smtClean="0"/>
              <a:t>…</a:t>
            </a:r>
            <a:endParaRPr lang="en-US" dirty="0"/>
          </a:p>
        </p:txBody>
      </p:sp>
      <p:sp>
        <p:nvSpPr>
          <p:cNvPr id="3" name="Content Placeholder 2"/>
          <p:cNvSpPr>
            <a:spLocks noGrp="1"/>
          </p:cNvSpPr>
          <p:nvPr>
            <p:ph idx="1"/>
          </p:nvPr>
        </p:nvSpPr>
        <p:spPr>
          <a:xfrm>
            <a:off x="228600" y="811034"/>
            <a:ext cx="8686800" cy="3373231"/>
          </a:xfrm>
        </p:spPr>
        <p:txBody>
          <a:bodyPr/>
          <a:lstStyle/>
          <a:p>
            <a:r>
              <a:rPr lang="en-US" dirty="0" smtClean="0"/>
              <a:t>Very </a:t>
            </a:r>
            <a:r>
              <a:rPr lang="en-US" dirty="0"/>
              <a:t>easy to set </a:t>
            </a:r>
            <a:r>
              <a:rPr lang="en-US" dirty="0" smtClean="0"/>
              <a:t>up!  </a:t>
            </a:r>
          </a:p>
          <a:p>
            <a:r>
              <a:rPr lang="en-US" dirty="0" smtClean="0"/>
              <a:t>Got a baseline of HBase </a:t>
            </a:r>
            <a:r>
              <a:rPr lang="en-US" dirty="0"/>
              <a:t>performance of </a:t>
            </a:r>
            <a:r>
              <a:rPr lang="en-US" dirty="0" smtClean="0"/>
              <a:t>the cluster. Rerun after significant </a:t>
            </a:r>
            <a:r>
              <a:rPr lang="en-US" dirty="0"/>
              <a:t>configuration &amp; </a:t>
            </a:r>
            <a:r>
              <a:rPr lang="en-US" dirty="0" smtClean="0"/>
              <a:t>application code changes.</a:t>
            </a:r>
          </a:p>
          <a:p>
            <a:r>
              <a:rPr lang="en-US" dirty="0" smtClean="0"/>
              <a:t>Key parameters used:</a:t>
            </a:r>
          </a:p>
          <a:p>
            <a:pPr lvl="1"/>
            <a:r>
              <a:rPr lang="en-US" dirty="0" smtClean="0"/>
              <a:t># of client threads</a:t>
            </a:r>
            <a:endParaRPr lang="en-US" dirty="0"/>
          </a:p>
          <a:p>
            <a:pPr lvl="1"/>
            <a:r>
              <a:rPr lang="en-US" dirty="0" smtClean="0"/>
              <a:t># of operations </a:t>
            </a:r>
          </a:p>
          <a:p>
            <a:pPr lvl="1"/>
            <a:r>
              <a:rPr lang="en-US" dirty="0" smtClean="0"/>
              <a:t># records in Data Set </a:t>
            </a:r>
          </a:p>
          <a:p>
            <a:pPr lvl="1"/>
            <a:r>
              <a:rPr lang="en-US" dirty="0" smtClean="0"/>
              <a:t>Workload mix of read/update/insert. (We added 100% insert/update workload).</a:t>
            </a:r>
          </a:p>
          <a:p>
            <a:pPr lvl="1"/>
            <a:r>
              <a:rPr lang="en-US" dirty="0" smtClean="0"/>
              <a:t>Use a bash driver script to test various combinations of parameters. </a:t>
            </a:r>
          </a:p>
          <a:p>
            <a:r>
              <a:rPr lang="en-US" sz="1800" dirty="0" smtClean="0"/>
              <a:t>Latency </a:t>
            </a:r>
            <a:r>
              <a:rPr lang="en-US" sz="1800" dirty="0"/>
              <a:t>measurement </a:t>
            </a:r>
            <a:r>
              <a:rPr lang="en-US" sz="1800" dirty="0" smtClean="0"/>
              <a:t>type can be in histogram </a:t>
            </a:r>
            <a:r>
              <a:rPr lang="en-US" dirty="0" smtClean="0"/>
              <a:t>or </a:t>
            </a:r>
            <a:r>
              <a:rPr lang="en-US" sz="1800" dirty="0" smtClean="0"/>
              <a:t>timeseries</a:t>
            </a:r>
            <a:r>
              <a:rPr lang="en-US" dirty="0" smtClean="0"/>
              <a:t>. Both were useful.</a:t>
            </a:r>
          </a:p>
          <a:p>
            <a:pPr marL="0" indent="0">
              <a:buNone/>
            </a:pPr>
            <a:endParaRPr lang="en-US" sz="1800" dirty="0"/>
          </a:p>
        </p:txBody>
      </p:sp>
    </p:spTree>
    <p:extLst>
      <p:ext uri="{BB962C8B-B14F-4D97-AF65-F5344CB8AC3E}">
        <p14:creationId xmlns:p14="http://schemas.microsoft.com/office/powerpoint/2010/main" val="19913465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075180"/>
            <a:ext cx="8686800" cy="377026"/>
          </a:xfrm>
        </p:spPr>
        <p:txBody>
          <a:bodyPr/>
          <a:lstStyle/>
          <a:p>
            <a:pPr algn="ctr"/>
            <a:r>
              <a:rPr lang="en-US" dirty="0" smtClean="0"/>
              <a:t>Should you design yourself out of major compactions?</a:t>
            </a:r>
            <a:endParaRPr lang="en-US" dirty="0"/>
          </a:p>
        </p:txBody>
      </p:sp>
    </p:spTree>
    <p:extLst>
      <p:ext uri="{BB962C8B-B14F-4D97-AF65-F5344CB8AC3E}">
        <p14:creationId xmlns:p14="http://schemas.microsoft.com/office/powerpoint/2010/main" val="304332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ontent Placeholder 3"/>
          <p:cNvGraphicFramePr>
            <a:graphicFrameLocks noGrp="1"/>
          </p:cNvGraphicFramePr>
          <p:nvPr>
            <p:ph idx="1"/>
            <p:extLst/>
          </p:nvPr>
        </p:nvGraphicFramePr>
        <p:xfrm>
          <a:off x="3535008" y="1622396"/>
          <a:ext cx="5062582" cy="2362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496974" y="382907"/>
            <a:ext cx="8686800" cy="366254"/>
          </a:xfrm>
        </p:spPr>
        <p:txBody>
          <a:bodyPr/>
          <a:lstStyle/>
          <a:p>
            <a:r>
              <a:rPr lang="en-US" dirty="0" smtClean="0"/>
              <a:t>What this talk is about – A choice of NoSQL at Visa</a:t>
            </a:r>
            <a:endParaRPr lang="en-US" dirty="0"/>
          </a:p>
        </p:txBody>
      </p:sp>
      <p:grpSp>
        <p:nvGrpSpPr>
          <p:cNvPr id="13" name="Group 12"/>
          <p:cNvGrpSpPr/>
          <p:nvPr/>
        </p:nvGrpSpPr>
        <p:grpSpPr>
          <a:xfrm>
            <a:off x="496974" y="1558809"/>
            <a:ext cx="2643054" cy="2426269"/>
            <a:chOff x="496974" y="1558809"/>
            <a:chExt cx="2643054" cy="2426269"/>
          </a:xfrm>
        </p:grpSpPr>
        <p:grpSp>
          <p:nvGrpSpPr>
            <p:cNvPr id="3" name="Group 2"/>
            <p:cNvGrpSpPr/>
            <p:nvPr/>
          </p:nvGrpSpPr>
          <p:grpSpPr>
            <a:xfrm>
              <a:off x="496974" y="2293920"/>
              <a:ext cx="2643054" cy="1691158"/>
              <a:chOff x="3441090" y="1629259"/>
              <a:chExt cx="2040609" cy="1207971"/>
            </a:xfrm>
          </p:grpSpPr>
          <p:grpSp>
            <p:nvGrpSpPr>
              <p:cNvPr id="4" name="Group 3"/>
              <p:cNvGrpSpPr/>
              <p:nvPr/>
            </p:nvGrpSpPr>
            <p:grpSpPr>
              <a:xfrm>
                <a:off x="3441090" y="1906127"/>
                <a:ext cx="2036418" cy="931103"/>
                <a:chOff x="2066924" y="902452"/>
                <a:chExt cx="796924" cy="364374"/>
              </a:xfrm>
              <a:solidFill>
                <a:srgbClr val="EF8400"/>
              </a:solidFill>
            </p:grpSpPr>
            <p:sp>
              <p:nvSpPr>
                <p:cNvPr id="9" name="Cube 8"/>
                <p:cNvSpPr>
                  <a:spLocks noChangeArrowheads="1"/>
                </p:cNvSpPr>
                <p:nvPr/>
              </p:nvSpPr>
              <p:spPr bwMode="auto">
                <a:xfrm>
                  <a:off x="2066924" y="997096"/>
                  <a:ext cx="796924" cy="269730"/>
                </a:xfrm>
                <a:prstGeom prst="cube">
                  <a:avLst>
                    <a:gd name="adj" fmla="val 25000"/>
                  </a:avLst>
                </a:prstGeom>
                <a:solidFill>
                  <a:schemeClr val="accent3"/>
                </a:solidFill>
                <a:ln>
                  <a:noFill/>
                </a:ln>
                <a:effectLst/>
                <a:extLst/>
              </p:spPr>
              <p:txBody>
                <a:bodyPr lIns="96012" anchor="t" anchorCtr="0"/>
                <a:lstStyle/>
                <a:p>
                  <a:pPr defTabSz="638840">
                    <a:defRPr/>
                  </a:pPr>
                  <a:endParaRPr lang="en-US" sz="735" dirty="0">
                    <a:solidFill>
                      <a:srgbClr val="FFFFFF"/>
                    </a:solidFill>
                    <a:latin typeface="Segoe UI"/>
                    <a:ea typeface="ＭＳ Ｐゴシック"/>
                  </a:endParaRPr>
                </a:p>
              </p:txBody>
            </p:sp>
            <p:sp>
              <p:nvSpPr>
                <p:cNvPr id="10" name="TextBox 9"/>
                <p:cNvSpPr txBox="1"/>
                <p:nvPr/>
              </p:nvSpPr>
              <p:spPr>
                <a:xfrm>
                  <a:off x="2078719" y="903908"/>
                  <a:ext cx="520699" cy="130080"/>
                </a:xfrm>
                <a:prstGeom prst="rect">
                  <a:avLst/>
                </a:prstGeom>
                <a:grpFill/>
              </p:spPr>
              <p:txBody>
                <a:bodyPr wrap="square" tIns="96012" bIns="96012" rtlCol="0" anchor="ctr" anchorCtr="0">
                  <a:spAutoFit/>
                </a:bodyPr>
                <a:lstStyle/>
                <a:p>
                  <a:pPr defTabSz="638840">
                    <a:defRPr/>
                  </a:pPr>
                  <a:r>
                    <a:rPr lang="en-US" sz="1680" dirty="0">
                      <a:solidFill>
                        <a:srgbClr val="454545"/>
                      </a:solidFill>
                      <a:latin typeface="Segoe UI"/>
                      <a:ea typeface="ＭＳ Ｐゴシック"/>
                    </a:rPr>
                    <a:t>Scale</a:t>
                  </a:r>
                </a:p>
              </p:txBody>
            </p:sp>
            <p:pic>
              <p:nvPicPr>
                <p:cNvPr id="11" name="Picture 10"/>
                <p:cNvPicPr>
                  <a:picLocks noChangeAspect="1"/>
                </p:cNvPicPr>
                <p:nvPr/>
              </p:nvPicPr>
              <p:blipFill>
                <a:blip r:embed="rId7"/>
                <a:stretch>
                  <a:fillRect/>
                </a:stretch>
              </p:blipFill>
              <p:spPr>
                <a:xfrm>
                  <a:off x="2601049" y="902452"/>
                  <a:ext cx="148546" cy="145560"/>
                </a:xfrm>
                <a:prstGeom prst="rect">
                  <a:avLst/>
                </a:prstGeom>
                <a:grpFill/>
              </p:spPr>
            </p:pic>
          </p:grpSp>
          <p:grpSp>
            <p:nvGrpSpPr>
              <p:cNvPr id="5" name="Group 4"/>
              <p:cNvGrpSpPr/>
              <p:nvPr/>
            </p:nvGrpSpPr>
            <p:grpSpPr>
              <a:xfrm>
                <a:off x="3445281" y="1629259"/>
                <a:ext cx="2036418" cy="1105007"/>
                <a:chOff x="2068565" y="545652"/>
                <a:chExt cx="796924" cy="432429"/>
              </a:xfrm>
              <a:solidFill>
                <a:srgbClr val="F7B600"/>
              </a:solidFill>
            </p:grpSpPr>
            <p:sp>
              <p:nvSpPr>
                <p:cNvPr id="6" name="Cube 5"/>
                <p:cNvSpPr>
                  <a:spLocks noChangeArrowheads="1"/>
                </p:cNvSpPr>
                <p:nvPr/>
              </p:nvSpPr>
              <p:spPr bwMode="auto">
                <a:xfrm>
                  <a:off x="2068565" y="545652"/>
                  <a:ext cx="796924" cy="269730"/>
                </a:xfrm>
                <a:prstGeom prst="cube">
                  <a:avLst>
                    <a:gd name="adj" fmla="val 25000"/>
                  </a:avLst>
                </a:prstGeom>
                <a:solidFill>
                  <a:schemeClr val="accent5"/>
                </a:solidFill>
                <a:ln>
                  <a:noFill/>
                </a:ln>
                <a:effectLst/>
                <a:extLst/>
              </p:spPr>
              <p:txBody>
                <a:bodyPr lIns="96012" anchor="t" anchorCtr="0"/>
                <a:lstStyle/>
                <a:p>
                  <a:pPr defTabSz="638840">
                    <a:defRPr/>
                  </a:pPr>
                  <a:endParaRPr lang="en-US" sz="735" dirty="0">
                    <a:solidFill>
                      <a:srgbClr val="FFFFFF"/>
                    </a:solidFill>
                    <a:latin typeface="Segoe UI"/>
                    <a:ea typeface="ＭＳ Ｐゴシック"/>
                  </a:endParaRPr>
                </a:p>
              </p:txBody>
            </p:sp>
            <p:sp>
              <p:nvSpPr>
                <p:cNvPr id="7" name="TextBox 6"/>
                <p:cNvSpPr txBox="1"/>
                <p:nvPr/>
              </p:nvSpPr>
              <p:spPr>
                <a:xfrm>
                  <a:off x="2101846" y="848001"/>
                  <a:ext cx="520699" cy="130080"/>
                </a:xfrm>
                <a:prstGeom prst="rect">
                  <a:avLst/>
                </a:prstGeom>
                <a:grpFill/>
              </p:spPr>
              <p:txBody>
                <a:bodyPr wrap="square" tIns="96012" bIns="96012" rtlCol="0" anchor="ctr" anchorCtr="0">
                  <a:spAutoFit/>
                </a:bodyPr>
                <a:lstStyle/>
                <a:p>
                  <a:pPr defTabSz="638840">
                    <a:defRPr/>
                  </a:pPr>
                  <a:r>
                    <a:rPr lang="en-US" sz="1680" dirty="0">
                      <a:solidFill>
                        <a:srgbClr val="454545"/>
                      </a:solidFill>
                      <a:latin typeface="Segoe UI"/>
                      <a:ea typeface="ＭＳ Ｐゴシック"/>
                    </a:rPr>
                    <a:t>Speed</a:t>
                  </a:r>
                </a:p>
              </p:txBody>
            </p:sp>
            <p:pic>
              <p:nvPicPr>
                <p:cNvPr id="8" name="Picture 7"/>
                <p:cNvPicPr>
                  <a:picLocks noChangeAspect="1"/>
                </p:cNvPicPr>
                <p:nvPr/>
              </p:nvPicPr>
              <p:blipFill>
                <a:blip r:embed="rId8"/>
                <a:stretch>
                  <a:fillRect/>
                </a:stretch>
              </p:blipFill>
              <p:spPr>
                <a:xfrm>
                  <a:off x="2502777" y="858874"/>
                  <a:ext cx="259320" cy="115620"/>
                </a:xfrm>
                <a:prstGeom prst="rect">
                  <a:avLst/>
                </a:prstGeom>
                <a:grpFill/>
              </p:spPr>
            </p:pic>
          </p:grpSp>
        </p:grpSp>
        <p:pic>
          <p:nvPicPr>
            <p:cNvPr id="12" name="Picture 11"/>
            <p:cNvPicPr>
              <a:picLocks noChangeAspect="1"/>
            </p:cNvPicPr>
            <p:nvPr/>
          </p:nvPicPr>
          <p:blipFill>
            <a:blip r:embed="rId9"/>
            <a:stretch>
              <a:fillRect/>
            </a:stretch>
          </p:blipFill>
          <p:spPr>
            <a:xfrm>
              <a:off x="612554" y="2640460"/>
              <a:ext cx="2133785" cy="518205"/>
            </a:xfrm>
            <a:prstGeom prst="rect">
              <a:avLst/>
            </a:prstGeom>
            <a:noFill/>
          </p:spPr>
        </p:pic>
        <p:grpSp>
          <p:nvGrpSpPr>
            <p:cNvPr id="14" name="Group 13"/>
            <p:cNvGrpSpPr/>
            <p:nvPr/>
          </p:nvGrpSpPr>
          <p:grpSpPr>
            <a:xfrm>
              <a:off x="504041" y="1558809"/>
              <a:ext cx="2630559" cy="964956"/>
              <a:chOff x="3441091" y="1111675"/>
              <a:chExt cx="2035150" cy="689254"/>
            </a:xfrm>
          </p:grpSpPr>
          <p:sp>
            <p:nvSpPr>
              <p:cNvPr id="16" name="Cube 15"/>
              <p:cNvSpPr>
                <a:spLocks noChangeArrowheads="1"/>
              </p:cNvSpPr>
              <p:nvPr/>
            </p:nvSpPr>
            <p:spPr bwMode="auto">
              <a:xfrm>
                <a:off x="3441091" y="1111675"/>
                <a:ext cx="2035150" cy="689254"/>
              </a:xfrm>
              <a:prstGeom prst="cube">
                <a:avLst>
                  <a:gd name="adj" fmla="val 25000"/>
                </a:avLst>
              </a:prstGeom>
              <a:solidFill>
                <a:schemeClr val="accent4"/>
              </a:solidFill>
              <a:ln>
                <a:noFill/>
              </a:ln>
              <a:effectLst/>
              <a:extLst/>
            </p:spPr>
            <p:txBody>
              <a:bodyPr lIns="96012" anchor="t" anchorCtr="0"/>
              <a:lstStyle/>
              <a:p>
                <a:pPr defTabSz="638840">
                  <a:defRPr/>
                </a:pPr>
                <a:endParaRPr lang="en-US" sz="735" dirty="0">
                  <a:solidFill>
                    <a:srgbClr val="FFFFFF"/>
                  </a:solidFill>
                  <a:latin typeface="Segoe UI"/>
                  <a:ea typeface="ＭＳ Ｐゴシック"/>
                </a:endParaRPr>
              </a:p>
            </p:txBody>
          </p:sp>
          <p:sp>
            <p:nvSpPr>
              <p:cNvPr id="17" name="TextBox 16"/>
              <p:cNvSpPr txBox="1"/>
              <p:nvPr/>
            </p:nvSpPr>
            <p:spPr>
              <a:xfrm>
                <a:off x="3525043" y="1382633"/>
                <a:ext cx="1330567" cy="332399"/>
              </a:xfrm>
              <a:prstGeom prst="rect">
                <a:avLst/>
              </a:prstGeom>
              <a:noFill/>
            </p:spPr>
            <p:txBody>
              <a:bodyPr wrap="square" tIns="96012" bIns="96012" rtlCol="0" anchor="ctr" anchorCtr="0">
                <a:spAutoFit/>
              </a:bodyPr>
              <a:lstStyle/>
              <a:p>
                <a:pPr defTabSz="638840">
                  <a:defRPr/>
                </a:pPr>
                <a:r>
                  <a:rPr lang="en-US" sz="1680" dirty="0" smtClean="0">
                    <a:solidFill>
                      <a:srgbClr val="5C5C5C">
                        <a:lumMod val="75000"/>
                      </a:srgbClr>
                    </a:solidFill>
                    <a:latin typeface="Segoe UI"/>
                    <a:ea typeface="ＭＳ Ｐゴシック"/>
                  </a:rPr>
                  <a:t>Real-time</a:t>
                </a:r>
                <a:endParaRPr lang="en-US" sz="1680" dirty="0">
                  <a:solidFill>
                    <a:srgbClr val="5C5C5C">
                      <a:lumMod val="75000"/>
                    </a:srgbClr>
                  </a:solidFill>
                  <a:latin typeface="Segoe UI"/>
                  <a:ea typeface="ＭＳ Ｐゴシック"/>
                </a:endParaRPr>
              </a:p>
            </p:txBody>
          </p:sp>
        </p:grpSp>
      </p:grpSp>
      <p:pic>
        <p:nvPicPr>
          <p:cNvPr id="23" name="Picture 22"/>
          <p:cNvPicPr>
            <a:picLocks noChangeAspect="1"/>
          </p:cNvPicPr>
          <p:nvPr/>
        </p:nvPicPr>
        <p:blipFill>
          <a:blip r:embed="rId10">
            <a:clrChange>
              <a:clrFrom>
                <a:srgbClr val="000000"/>
              </a:clrFrom>
              <a:clrTo>
                <a:srgbClr val="000000">
                  <a:alpha val="0"/>
                </a:srgbClr>
              </a:clrTo>
            </a:clrChange>
          </a:blip>
          <a:stretch>
            <a:fillRect/>
          </a:stretch>
        </p:blipFill>
        <p:spPr>
          <a:xfrm>
            <a:off x="2203195" y="1873516"/>
            <a:ext cx="594631" cy="594631"/>
          </a:xfrm>
          <a:prstGeom prst="rect">
            <a:avLst/>
          </a:prstGeom>
        </p:spPr>
      </p:pic>
      <p:sp>
        <p:nvSpPr>
          <p:cNvPr id="24" name="Isosceles Triangle 23"/>
          <p:cNvSpPr/>
          <p:nvPr/>
        </p:nvSpPr>
        <p:spPr bwMode="auto">
          <a:xfrm rot="5400000">
            <a:off x="2502084" y="2747898"/>
            <a:ext cx="2426268" cy="111677"/>
          </a:xfrm>
          <a:prstGeom prst="triangle">
            <a:avLst/>
          </a:prstGeom>
          <a:solidFill>
            <a:srgbClr val="6ECCF6"/>
          </a:solidFill>
          <a:ln w="9525" cap="flat" cmpd="sng" algn="ctr">
            <a:no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90000"/>
              </a:lnSpc>
              <a:spcBef>
                <a:spcPts val="600"/>
              </a:spcBef>
              <a:spcAft>
                <a:spcPts val="0"/>
              </a:spcAft>
              <a:buClrTx/>
              <a:buSzTx/>
              <a:buFontTx/>
              <a:buNone/>
              <a:tabLst/>
            </a:pPr>
            <a:endParaRPr kumimoji="0" lang="en-US" b="0" i="0" u="none" strike="noStrike" cap="none" normalizeH="0" baseline="0" dirty="0" smtClean="0">
              <a:ln>
                <a:noFill/>
              </a:ln>
              <a:solidFill>
                <a:schemeClr val="bg1"/>
              </a:solidFill>
              <a:effectLst/>
              <a:latin typeface="+mn-lt"/>
            </a:endParaRPr>
          </a:p>
        </p:txBody>
      </p:sp>
    </p:spTree>
    <p:extLst>
      <p:ext uri="{BB962C8B-B14F-4D97-AF65-F5344CB8AC3E}">
        <p14:creationId xmlns:p14="http://schemas.microsoft.com/office/powerpoint/2010/main" val="18901389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worth the trouble when you are starting</a:t>
            </a:r>
            <a:r>
              <a:rPr lang="is-IS" dirty="0" smtClean="0"/>
              <a:t>…</a:t>
            </a:r>
            <a:endParaRPr lang="en-US" dirty="0"/>
          </a:p>
        </p:txBody>
      </p:sp>
      <p:sp>
        <p:nvSpPr>
          <p:cNvPr id="3" name="Content Placeholder 2"/>
          <p:cNvSpPr>
            <a:spLocks noGrp="1"/>
          </p:cNvSpPr>
          <p:nvPr>
            <p:ph idx="1"/>
          </p:nvPr>
        </p:nvSpPr>
        <p:spPr>
          <a:xfrm>
            <a:off x="228600" y="1060704"/>
            <a:ext cx="8686800" cy="2749471"/>
          </a:xfrm>
        </p:spPr>
        <p:txBody>
          <a:bodyPr/>
          <a:lstStyle/>
          <a:p>
            <a:r>
              <a:rPr lang="en-US" dirty="0" smtClean="0"/>
              <a:t>An argument may be made that if we need an “N” day rolling look back, we can have daily tables that we create before and delete past the look back window.  We can then reason about how to compact each daily file.  Will that make the system operate better?</a:t>
            </a:r>
          </a:p>
          <a:p>
            <a:r>
              <a:rPr lang="en-US" b="1" dirty="0" smtClean="0"/>
              <a:t>Write amplification</a:t>
            </a:r>
            <a:r>
              <a:rPr lang="en-US" dirty="0" smtClean="0"/>
              <a:t> is a well known problem and gets a lot of attention, but however, worrying about the problem during early design stages seemed like premature optimization.</a:t>
            </a:r>
          </a:p>
          <a:p>
            <a:r>
              <a:rPr lang="en-US" dirty="0" smtClean="0"/>
              <a:t>We thought that we could always optimize later through rolling compactions and diurnal patterns of traffic later once patterns of reads and writes were fully understood.</a:t>
            </a:r>
            <a:endParaRPr lang="en-US" dirty="0"/>
          </a:p>
        </p:txBody>
      </p:sp>
    </p:spTree>
    <p:extLst>
      <p:ext uri="{BB962C8B-B14F-4D97-AF65-F5344CB8AC3E}">
        <p14:creationId xmlns:p14="http://schemas.microsoft.com/office/powerpoint/2010/main" val="18432104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075180"/>
            <a:ext cx="8686800" cy="377026"/>
          </a:xfrm>
        </p:spPr>
        <p:txBody>
          <a:bodyPr/>
          <a:lstStyle/>
          <a:p>
            <a:pPr algn="ctr"/>
            <a:r>
              <a:rPr lang="en-US" dirty="0" smtClean="0"/>
              <a:t>Does your design need transactional support?</a:t>
            </a:r>
            <a:endParaRPr lang="en-US" dirty="0"/>
          </a:p>
        </p:txBody>
      </p:sp>
    </p:spTree>
    <p:extLst>
      <p:ext uri="{BB962C8B-B14F-4D97-AF65-F5344CB8AC3E}">
        <p14:creationId xmlns:p14="http://schemas.microsoft.com/office/powerpoint/2010/main" val="2885699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analyzed our secondary and primary key read/writes.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18324251"/>
              </p:ext>
            </p:extLst>
          </p:nvPr>
        </p:nvGraphicFramePr>
        <p:xfrm>
          <a:off x="3196936" y="808907"/>
          <a:ext cx="4700155" cy="1103136"/>
        </p:xfrm>
        <a:graphic>
          <a:graphicData uri="http://schemas.openxmlformats.org/drawingml/2006/table">
            <a:tbl>
              <a:tblPr firstRow="1" bandRow="1">
                <a:tableStyleId>{5202B0CA-FC54-4496-8BCA-5EF66A818D29}</a:tableStyleId>
              </a:tblPr>
              <a:tblGrid>
                <a:gridCol w="1484822"/>
                <a:gridCol w="3215333"/>
              </a:tblGrid>
              <a:tr h="367712">
                <a:tc>
                  <a:txBody>
                    <a:bodyPr/>
                    <a:lstStyle/>
                    <a:p>
                      <a:r>
                        <a:rPr lang="en-US" dirty="0" smtClean="0"/>
                        <a:t>Primary key</a:t>
                      </a:r>
                      <a:endParaRPr lang="en-US" dirty="0"/>
                    </a:p>
                  </a:txBody>
                  <a:tcPr/>
                </a:tc>
                <a:tc>
                  <a:txBody>
                    <a:bodyPr/>
                    <a:lstStyle/>
                    <a:p>
                      <a:r>
                        <a:rPr lang="en-US" dirty="0" smtClean="0"/>
                        <a:t>Fact</a:t>
                      </a:r>
                      <a:endParaRPr lang="en-US" dirty="0"/>
                    </a:p>
                  </a:txBody>
                  <a:tcPr/>
                </a:tc>
              </a:tr>
              <a:tr h="367712">
                <a:tc>
                  <a:txBody>
                    <a:bodyPr/>
                    <a:lstStyle/>
                    <a:p>
                      <a:r>
                        <a:rPr lang="en-US" dirty="0" smtClean="0"/>
                        <a:t>pk1</a:t>
                      </a:r>
                      <a:endParaRPr lang="en-US" dirty="0"/>
                    </a:p>
                  </a:txBody>
                  <a:tcPr/>
                </a:tc>
                <a:tc>
                  <a:txBody>
                    <a:bodyPr/>
                    <a:lstStyle/>
                    <a:p>
                      <a:endParaRPr lang="en-US" dirty="0"/>
                    </a:p>
                  </a:txBody>
                  <a:tcPr/>
                </a:tc>
              </a:tr>
              <a:tr h="367712">
                <a:tc>
                  <a:txBody>
                    <a:bodyPr/>
                    <a:lstStyle/>
                    <a:p>
                      <a:r>
                        <a:rPr lang="en-US" dirty="0" smtClean="0"/>
                        <a:t>pk2</a:t>
                      </a:r>
                      <a:endParaRPr lang="en-US" dirty="0"/>
                    </a:p>
                  </a:txBody>
                  <a:tcPr/>
                </a:tc>
                <a:tc>
                  <a:txBody>
                    <a:bodyPr/>
                    <a:lstStyle/>
                    <a:p>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8687807"/>
              </p:ext>
            </p:extLst>
          </p:nvPr>
        </p:nvGraphicFramePr>
        <p:xfrm>
          <a:off x="381000" y="2201405"/>
          <a:ext cx="3463636" cy="1381760"/>
        </p:xfrm>
        <a:graphic>
          <a:graphicData uri="http://schemas.openxmlformats.org/drawingml/2006/table">
            <a:tbl>
              <a:tblPr firstRow="1" bandRow="1">
                <a:tableStyleId>{073A0DAA-6AF3-43AB-8588-CEC1D06C72B9}</a:tableStyleId>
              </a:tblPr>
              <a:tblGrid>
                <a:gridCol w="1156855"/>
                <a:gridCol w="2306781"/>
              </a:tblGrid>
              <a:tr h="0">
                <a:tc>
                  <a:txBody>
                    <a:bodyPr/>
                    <a:lstStyle/>
                    <a:p>
                      <a:r>
                        <a:rPr lang="en-US" dirty="0" smtClean="0"/>
                        <a:t>Secondary key</a:t>
                      </a:r>
                      <a:endParaRPr lang="en-US" dirty="0"/>
                    </a:p>
                  </a:txBody>
                  <a:tcPr/>
                </a:tc>
                <a:tc>
                  <a:txBody>
                    <a:bodyPr/>
                    <a:lstStyle/>
                    <a:p>
                      <a:r>
                        <a:rPr lang="en-US" dirty="0" smtClean="0"/>
                        <a:t>Associations</a:t>
                      </a:r>
                      <a:endParaRPr lang="en-US" dirty="0"/>
                    </a:p>
                  </a:txBody>
                  <a:tcPr/>
                </a:tc>
              </a:tr>
              <a:tr h="370840">
                <a:tc>
                  <a:txBody>
                    <a:bodyPr/>
                    <a:lstStyle/>
                    <a:p>
                      <a:r>
                        <a:rPr lang="en-US" dirty="0" smtClean="0"/>
                        <a:t>sk1</a:t>
                      </a:r>
                      <a:endParaRPr lang="en-US" dirty="0"/>
                    </a:p>
                  </a:txBody>
                  <a:tcPr/>
                </a:tc>
                <a:tc>
                  <a:txBody>
                    <a:bodyPr/>
                    <a:lstStyle/>
                    <a:p>
                      <a:r>
                        <a:rPr lang="en-US" dirty="0" smtClean="0"/>
                        <a:t>{pk1}</a:t>
                      </a:r>
                      <a:endParaRPr lang="en-US" dirty="0"/>
                    </a:p>
                  </a:txBody>
                  <a:tcPr/>
                </a:tc>
              </a:tr>
              <a:tr h="370840">
                <a:tc>
                  <a:txBody>
                    <a:bodyPr/>
                    <a:lstStyle/>
                    <a:p>
                      <a:r>
                        <a:rPr lang="en-US" dirty="0" smtClean="0"/>
                        <a:t>sk2</a:t>
                      </a:r>
                      <a:endParaRPr lang="en-US" dirty="0"/>
                    </a:p>
                  </a:txBody>
                  <a:tcPr/>
                </a:tc>
                <a:tc>
                  <a:txBody>
                    <a:bodyPr/>
                    <a:lstStyle/>
                    <a:p>
                      <a:r>
                        <a:rPr lang="en-US" dirty="0" smtClean="0"/>
                        <a:t>{pk1, pk2}</a:t>
                      </a:r>
                      <a:endParaRPr lang="en-US" dirty="0"/>
                    </a:p>
                  </a:txBody>
                  <a:tcPr/>
                </a:tc>
              </a:tr>
            </a:tbl>
          </a:graphicData>
        </a:graphic>
      </p:graphicFrame>
      <p:cxnSp>
        <p:nvCxnSpPr>
          <p:cNvPr id="8" name="Elbow Connector 7"/>
          <p:cNvCxnSpPr/>
          <p:nvPr/>
        </p:nvCxnSpPr>
        <p:spPr bwMode="auto">
          <a:xfrm rot="5400000" flipH="1" flipV="1">
            <a:off x="350710" y="3758928"/>
            <a:ext cx="843362" cy="491836"/>
          </a:xfrm>
          <a:prstGeom prst="bentConnector3">
            <a:avLst>
              <a:gd name="adj1" fmla="val -515"/>
            </a:avLst>
          </a:prstGeom>
          <a:solidFill>
            <a:schemeClr val="tx2"/>
          </a:solidFill>
          <a:ln w="9525" cap="flat" cmpd="sng" algn="ctr">
            <a:solidFill>
              <a:schemeClr val="tx2"/>
            </a:solidFill>
            <a:prstDash val="solid"/>
            <a:round/>
            <a:headEnd type="none" w="med" len="med"/>
            <a:tailEnd type="triangle"/>
          </a:ln>
          <a:effectLst/>
        </p:spPr>
      </p:cxnSp>
      <p:sp>
        <p:nvSpPr>
          <p:cNvPr id="10" name="TextBox 9"/>
          <p:cNvSpPr txBox="1"/>
          <p:nvPr/>
        </p:nvSpPr>
        <p:spPr>
          <a:xfrm>
            <a:off x="79568" y="4424095"/>
            <a:ext cx="2033249" cy="433965"/>
          </a:xfrm>
          <a:prstGeom prst="rect">
            <a:avLst/>
          </a:prstGeom>
          <a:noFill/>
        </p:spPr>
        <p:txBody>
          <a:bodyPr wrap="none" tIns="91440" bIns="91440" rtlCol="0" anchor="ctr" anchorCtr="1">
            <a:spAutoFit/>
          </a:bodyPr>
          <a:lstStyle/>
          <a:p>
            <a:pPr algn="ctr">
              <a:lnSpc>
                <a:spcPct val="90000"/>
              </a:lnSpc>
              <a:spcBef>
                <a:spcPts val="600"/>
              </a:spcBef>
              <a:spcAft>
                <a:spcPts val="0"/>
              </a:spcAft>
            </a:pPr>
            <a:r>
              <a:rPr lang="en-US" dirty="0" smtClean="0">
                <a:solidFill>
                  <a:schemeClr val="bg2"/>
                </a:solidFill>
                <a:latin typeface="+mn-lt"/>
              </a:rPr>
              <a:t>Query keys for facts</a:t>
            </a:r>
          </a:p>
        </p:txBody>
      </p:sp>
      <p:cxnSp>
        <p:nvCxnSpPr>
          <p:cNvPr id="12" name="Elbow Connector 11"/>
          <p:cNvCxnSpPr>
            <a:stCxn id="13" idx="1"/>
            <a:endCxn id="6" idx="2"/>
          </p:cNvCxnSpPr>
          <p:nvPr/>
        </p:nvCxnSpPr>
        <p:spPr bwMode="auto">
          <a:xfrm rot="10800000">
            <a:off x="2112818" y="3583165"/>
            <a:ext cx="1004456" cy="451168"/>
          </a:xfrm>
          <a:prstGeom prst="bentConnector2">
            <a:avLst/>
          </a:prstGeom>
          <a:solidFill>
            <a:schemeClr val="tx2"/>
          </a:solidFill>
          <a:ln w="9525" cap="flat" cmpd="sng" algn="ctr">
            <a:solidFill>
              <a:schemeClr val="tx2"/>
            </a:solidFill>
            <a:prstDash val="solid"/>
            <a:round/>
            <a:headEnd type="none" w="med" len="med"/>
            <a:tailEnd type="triangle"/>
          </a:ln>
          <a:effectLst/>
        </p:spPr>
      </p:cxnSp>
      <p:sp>
        <p:nvSpPr>
          <p:cNvPr id="13" name="TextBox 12"/>
          <p:cNvSpPr txBox="1"/>
          <p:nvPr/>
        </p:nvSpPr>
        <p:spPr>
          <a:xfrm>
            <a:off x="3117274" y="3654229"/>
            <a:ext cx="1319144" cy="760208"/>
          </a:xfrm>
          <a:prstGeom prst="rect">
            <a:avLst/>
          </a:prstGeom>
          <a:noFill/>
        </p:spPr>
        <p:txBody>
          <a:bodyPr wrap="none" tIns="91440" bIns="91440" rtlCol="0" anchor="ctr" anchorCtr="1">
            <a:spAutoFit/>
          </a:bodyPr>
          <a:lstStyle/>
          <a:p>
            <a:pPr algn="ctr">
              <a:lnSpc>
                <a:spcPct val="90000"/>
              </a:lnSpc>
              <a:spcBef>
                <a:spcPts val="600"/>
              </a:spcBef>
              <a:spcAft>
                <a:spcPts val="0"/>
              </a:spcAft>
            </a:pPr>
            <a:r>
              <a:rPr lang="en-US" dirty="0" smtClean="0">
                <a:solidFill>
                  <a:schemeClr val="bg2"/>
                </a:solidFill>
                <a:latin typeface="+mn-lt"/>
              </a:rPr>
              <a:t>Register</a:t>
            </a:r>
          </a:p>
          <a:p>
            <a:pPr algn="ctr">
              <a:lnSpc>
                <a:spcPct val="90000"/>
              </a:lnSpc>
              <a:spcBef>
                <a:spcPts val="600"/>
              </a:spcBef>
              <a:spcAft>
                <a:spcPts val="0"/>
              </a:spcAft>
            </a:pPr>
            <a:r>
              <a:rPr lang="en-US" dirty="0" smtClean="0">
                <a:solidFill>
                  <a:schemeClr val="bg2"/>
                </a:solidFill>
              </a:rPr>
              <a:t>associations</a:t>
            </a:r>
            <a:endParaRPr lang="en-US" dirty="0" smtClean="0">
              <a:solidFill>
                <a:schemeClr val="bg2"/>
              </a:solidFill>
              <a:latin typeface="+mn-lt"/>
            </a:endParaRPr>
          </a:p>
        </p:txBody>
      </p:sp>
      <p:cxnSp>
        <p:nvCxnSpPr>
          <p:cNvPr id="16" name="Elbow Connector 15"/>
          <p:cNvCxnSpPr>
            <a:stCxn id="6" idx="0"/>
            <a:endCxn id="5" idx="1"/>
          </p:cNvCxnSpPr>
          <p:nvPr/>
        </p:nvCxnSpPr>
        <p:spPr bwMode="auto">
          <a:xfrm rot="5400000" flipH="1" flipV="1">
            <a:off x="2234412" y="1238881"/>
            <a:ext cx="840930" cy="1084118"/>
          </a:xfrm>
          <a:prstGeom prst="bentConnector2">
            <a:avLst/>
          </a:prstGeom>
          <a:solidFill>
            <a:schemeClr val="tx2"/>
          </a:solidFill>
          <a:ln w="9525" cap="flat" cmpd="sng" algn="ctr">
            <a:solidFill>
              <a:schemeClr val="tx2"/>
            </a:solidFill>
            <a:prstDash val="solid"/>
            <a:round/>
            <a:headEnd type="none" w="med" len="med"/>
            <a:tailEnd type="none" w="med" len="med"/>
          </a:ln>
          <a:effectLst/>
        </p:spPr>
      </p:cxnSp>
      <p:sp>
        <p:nvSpPr>
          <p:cNvPr id="21" name="TextBox 20"/>
          <p:cNvSpPr txBox="1"/>
          <p:nvPr/>
        </p:nvSpPr>
        <p:spPr>
          <a:xfrm>
            <a:off x="3844636" y="2110592"/>
            <a:ext cx="4898777" cy="1508105"/>
          </a:xfrm>
          <a:prstGeom prst="rect">
            <a:avLst/>
          </a:prstGeom>
          <a:noFill/>
        </p:spPr>
        <p:txBody>
          <a:bodyPr wrap="none" tIns="91440" bIns="91440" rtlCol="0" anchor="ctr" anchorCtr="1">
            <a:spAutoFit/>
          </a:bodyPr>
          <a:lstStyle/>
          <a:p>
            <a:pPr marL="285750" indent="-285750">
              <a:lnSpc>
                <a:spcPct val="90000"/>
              </a:lnSpc>
              <a:spcBef>
                <a:spcPts val="600"/>
              </a:spcBef>
              <a:spcAft>
                <a:spcPts val="0"/>
              </a:spcAft>
              <a:buFont typeface="Arial" charset="0"/>
              <a:buChar char="•"/>
            </a:pPr>
            <a:r>
              <a:rPr lang="en-US" dirty="0" smtClean="0">
                <a:solidFill>
                  <a:schemeClr val="bg2"/>
                </a:solidFill>
                <a:latin typeface="+mn-lt"/>
              </a:rPr>
              <a:t>We concluded, by tracing reads and failures</a:t>
            </a:r>
            <a:br>
              <a:rPr lang="en-US" dirty="0" smtClean="0">
                <a:solidFill>
                  <a:schemeClr val="bg2"/>
                </a:solidFill>
                <a:latin typeface="+mn-lt"/>
              </a:rPr>
            </a:br>
            <a:r>
              <a:rPr lang="en-US" dirty="0" smtClean="0">
                <a:solidFill>
                  <a:schemeClr val="bg2"/>
                </a:solidFill>
                <a:latin typeface="+mn-lt"/>
              </a:rPr>
              <a:t>through updates that inconsistencies were</a:t>
            </a:r>
            <a:br>
              <a:rPr lang="en-US" dirty="0" smtClean="0">
                <a:solidFill>
                  <a:schemeClr val="bg2"/>
                </a:solidFill>
                <a:latin typeface="+mn-lt"/>
              </a:rPr>
            </a:br>
            <a:r>
              <a:rPr lang="en-US" dirty="0" smtClean="0">
                <a:solidFill>
                  <a:schemeClr val="bg2"/>
                </a:solidFill>
                <a:latin typeface="+mn-lt"/>
              </a:rPr>
              <a:t>short lived.</a:t>
            </a:r>
          </a:p>
          <a:p>
            <a:pPr marL="285750" indent="-285750">
              <a:lnSpc>
                <a:spcPct val="90000"/>
              </a:lnSpc>
              <a:spcBef>
                <a:spcPts val="600"/>
              </a:spcBef>
              <a:spcAft>
                <a:spcPts val="0"/>
              </a:spcAft>
              <a:buFont typeface="Arial" charset="0"/>
              <a:buChar char="•"/>
            </a:pPr>
            <a:r>
              <a:rPr lang="en-US" dirty="0" smtClean="0">
                <a:solidFill>
                  <a:schemeClr val="bg2"/>
                </a:solidFill>
              </a:rPr>
              <a:t>We would have used a transaction support </a:t>
            </a:r>
            <a:r>
              <a:rPr lang="en-US" dirty="0">
                <a:solidFill>
                  <a:schemeClr val="bg2"/>
                </a:solidFill>
              </a:rPr>
              <a:t/>
            </a:r>
            <a:br>
              <a:rPr lang="en-US" dirty="0">
                <a:solidFill>
                  <a:schemeClr val="bg2"/>
                </a:solidFill>
              </a:rPr>
            </a:br>
            <a:r>
              <a:rPr lang="en-US" dirty="0" smtClean="0">
                <a:solidFill>
                  <a:schemeClr val="bg2"/>
                </a:solidFill>
              </a:rPr>
              <a:t>library otherwise.</a:t>
            </a:r>
          </a:p>
        </p:txBody>
      </p:sp>
    </p:spTree>
    <p:extLst>
      <p:ext uri="{BB962C8B-B14F-4D97-AF65-F5344CB8AC3E}">
        <p14:creationId xmlns:p14="http://schemas.microsoft.com/office/powerpoint/2010/main" val="12775075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075180"/>
            <a:ext cx="8686800" cy="627864"/>
          </a:xfrm>
        </p:spPr>
        <p:txBody>
          <a:bodyPr/>
          <a:lstStyle/>
          <a:p>
            <a:pPr algn="ctr"/>
            <a:r>
              <a:rPr lang="en-US" sz="4800" dirty="0" smtClean="0"/>
              <a:t>Decisions at the bridge</a:t>
            </a:r>
            <a:endParaRPr lang="en-US" sz="4800" dirty="0"/>
          </a:p>
        </p:txBody>
      </p:sp>
    </p:spTree>
    <p:extLst>
      <p:ext uri="{BB962C8B-B14F-4D97-AF65-F5344CB8AC3E}">
        <p14:creationId xmlns:p14="http://schemas.microsoft.com/office/powerpoint/2010/main" val="3919783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075180"/>
            <a:ext cx="8686800" cy="732508"/>
          </a:xfrm>
        </p:spPr>
        <p:txBody>
          <a:bodyPr/>
          <a:lstStyle/>
          <a:p>
            <a:pPr algn="ctr"/>
            <a:r>
              <a:rPr lang="en-US" dirty="0" smtClean="0"/>
              <a:t>Loading data in real-time as it is read –</a:t>
            </a:r>
            <a:br>
              <a:rPr lang="en-US" dirty="0" smtClean="0"/>
            </a:br>
            <a:r>
              <a:rPr lang="en-US" dirty="0" smtClean="0"/>
              <a:t>Do you throw another open source project at it?</a:t>
            </a:r>
            <a:endParaRPr lang="en-US" dirty="0"/>
          </a:p>
        </p:txBody>
      </p:sp>
    </p:spTree>
    <p:extLst>
      <p:ext uri="{BB962C8B-B14F-4D97-AF65-F5344CB8AC3E}">
        <p14:creationId xmlns:p14="http://schemas.microsoft.com/office/powerpoint/2010/main" val="12757704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used a micro-batch approach</a:t>
            </a:r>
            <a:endParaRPr lang="en-US" dirty="0"/>
          </a:p>
        </p:txBody>
      </p:sp>
      <p:grpSp>
        <p:nvGrpSpPr>
          <p:cNvPr id="4" name="Group 3"/>
          <p:cNvGrpSpPr/>
          <p:nvPr/>
        </p:nvGrpSpPr>
        <p:grpSpPr>
          <a:xfrm>
            <a:off x="2878282" y="1475509"/>
            <a:ext cx="5706918" cy="3223491"/>
            <a:chOff x="282409" y="533921"/>
            <a:chExt cx="11595728" cy="6037272"/>
          </a:xfrm>
        </p:grpSpPr>
        <p:grpSp>
          <p:nvGrpSpPr>
            <p:cNvPr id="5" name="Group 4"/>
            <p:cNvGrpSpPr/>
            <p:nvPr/>
          </p:nvGrpSpPr>
          <p:grpSpPr>
            <a:xfrm>
              <a:off x="282409" y="901463"/>
              <a:ext cx="2461846" cy="4607183"/>
              <a:chOff x="1389778" y="191890"/>
              <a:chExt cx="2461846" cy="5717830"/>
            </a:xfrm>
          </p:grpSpPr>
          <p:grpSp>
            <p:nvGrpSpPr>
              <p:cNvPr id="98" name="Group 97"/>
              <p:cNvGrpSpPr/>
              <p:nvPr/>
            </p:nvGrpSpPr>
            <p:grpSpPr>
              <a:xfrm>
                <a:off x="1389778" y="191890"/>
                <a:ext cx="2461846" cy="5717830"/>
                <a:chOff x="1400131" y="205958"/>
                <a:chExt cx="2461846" cy="5717830"/>
              </a:xfrm>
            </p:grpSpPr>
            <p:sp>
              <p:nvSpPr>
                <p:cNvPr id="100" name="Rectangle 99"/>
                <p:cNvSpPr/>
                <p:nvPr/>
              </p:nvSpPr>
              <p:spPr>
                <a:xfrm>
                  <a:off x="1400131" y="205958"/>
                  <a:ext cx="2446986" cy="5717830"/>
                </a:xfrm>
                <a:prstGeom prst="rect">
                  <a:avLst/>
                </a:prstGeom>
                <a:solidFill>
                  <a:schemeClr val="accent1">
                    <a:lumMod val="60000"/>
                    <a:lumOff val="40000"/>
                    <a:alpha val="25000"/>
                  </a:schemeClr>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01" name="Rounded Rectangle 100"/>
                <p:cNvSpPr/>
                <p:nvPr/>
              </p:nvSpPr>
              <p:spPr>
                <a:xfrm>
                  <a:off x="1746518" y="2658926"/>
                  <a:ext cx="1687132" cy="7805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Pre-Processor</a:t>
                  </a:r>
                  <a:endParaRPr lang="en-US" sz="800" b="1" dirty="0"/>
                </a:p>
              </p:txBody>
            </p:sp>
            <p:sp>
              <p:nvSpPr>
                <p:cNvPr id="102" name="Rounded Rectangle 101"/>
                <p:cNvSpPr/>
                <p:nvPr/>
              </p:nvSpPr>
              <p:spPr>
                <a:xfrm>
                  <a:off x="1746518" y="1155866"/>
                  <a:ext cx="1687132" cy="7805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Listing &amp; Sender</a:t>
                  </a:r>
                  <a:endParaRPr lang="en-US" sz="800" b="1" dirty="0"/>
                </a:p>
              </p:txBody>
            </p:sp>
            <p:sp>
              <p:nvSpPr>
                <p:cNvPr id="103" name="Rounded Rectangle 102"/>
                <p:cNvSpPr/>
                <p:nvPr/>
              </p:nvSpPr>
              <p:spPr>
                <a:xfrm>
                  <a:off x="1752064" y="4189601"/>
                  <a:ext cx="1687132" cy="7805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Tracker</a:t>
                  </a:r>
                  <a:endParaRPr lang="en-US" sz="800" b="1" dirty="0"/>
                </a:p>
              </p:txBody>
            </p:sp>
            <p:cxnSp>
              <p:nvCxnSpPr>
                <p:cNvPr id="104" name="Straight Connector 103"/>
                <p:cNvCxnSpPr/>
                <p:nvPr/>
              </p:nvCxnSpPr>
              <p:spPr>
                <a:xfrm>
                  <a:off x="1400131" y="855026"/>
                  <a:ext cx="2461846" cy="0"/>
                </a:xfrm>
                <a:prstGeom prst="line">
                  <a:avLst/>
                </a:prstGeom>
                <a:ln w="25400" cmpd="sng">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9" name="TextBox 98"/>
              <p:cNvSpPr txBox="1"/>
              <p:nvPr/>
            </p:nvSpPr>
            <p:spPr>
              <a:xfrm>
                <a:off x="1520102" y="373860"/>
                <a:ext cx="2124222" cy="411347"/>
              </a:xfrm>
              <a:prstGeom prst="rect">
                <a:avLst/>
              </a:prstGeom>
              <a:noFill/>
            </p:spPr>
            <p:txBody>
              <a:bodyPr wrap="square" rtlCol="0">
                <a:spAutoFit/>
              </a:bodyPr>
              <a:lstStyle/>
              <a:p>
                <a:pPr algn="ctr"/>
                <a:r>
                  <a:rPr lang="en-US" sz="800" b="1" dirty="0" smtClean="0"/>
                  <a:t>Loader Master</a:t>
                </a:r>
                <a:endParaRPr lang="en-US" sz="800" b="1" dirty="0"/>
              </a:p>
            </p:txBody>
          </p:sp>
        </p:grpSp>
        <p:grpSp>
          <p:nvGrpSpPr>
            <p:cNvPr id="6" name="Group 5"/>
            <p:cNvGrpSpPr/>
            <p:nvPr/>
          </p:nvGrpSpPr>
          <p:grpSpPr>
            <a:xfrm>
              <a:off x="2729394" y="888851"/>
              <a:ext cx="2678228" cy="4607183"/>
              <a:chOff x="2730244" y="888888"/>
              <a:chExt cx="2566237" cy="4594122"/>
            </a:xfrm>
          </p:grpSpPr>
          <p:grpSp>
            <p:nvGrpSpPr>
              <p:cNvPr id="70" name="Group 69"/>
              <p:cNvGrpSpPr/>
              <p:nvPr/>
            </p:nvGrpSpPr>
            <p:grpSpPr>
              <a:xfrm>
                <a:off x="2730244" y="888888"/>
                <a:ext cx="2566237" cy="4594122"/>
                <a:chOff x="1305121" y="176239"/>
                <a:chExt cx="2566237" cy="5717830"/>
              </a:xfrm>
            </p:grpSpPr>
            <p:grpSp>
              <p:nvGrpSpPr>
                <p:cNvPr id="93" name="Group 92"/>
                <p:cNvGrpSpPr/>
                <p:nvPr/>
              </p:nvGrpSpPr>
              <p:grpSpPr>
                <a:xfrm>
                  <a:off x="1305121" y="176239"/>
                  <a:ext cx="2566237" cy="5717830"/>
                  <a:chOff x="1315474" y="190307"/>
                  <a:chExt cx="2566237" cy="5717830"/>
                </a:xfrm>
              </p:grpSpPr>
              <p:sp>
                <p:nvSpPr>
                  <p:cNvPr id="95" name="Rectangle 94"/>
                  <p:cNvSpPr/>
                  <p:nvPr/>
                </p:nvSpPr>
                <p:spPr>
                  <a:xfrm>
                    <a:off x="1434725" y="190307"/>
                    <a:ext cx="2446986" cy="5717830"/>
                  </a:xfrm>
                  <a:prstGeom prst="rect">
                    <a:avLst/>
                  </a:prstGeom>
                  <a:solidFill>
                    <a:schemeClr val="accent1">
                      <a:lumMod val="60000"/>
                      <a:lumOff val="40000"/>
                      <a:alpha val="25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96" name="Rounded Rectangle 95"/>
                  <p:cNvSpPr/>
                  <p:nvPr/>
                </p:nvSpPr>
                <p:spPr>
                  <a:xfrm>
                    <a:off x="1723788" y="1177523"/>
                    <a:ext cx="1687132" cy="7805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Receiver</a:t>
                    </a:r>
                    <a:endParaRPr lang="en-US" sz="800" b="1" dirty="0"/>
                  </a:p>
                </p:txBody>
              </p:sp>
              <p:cxnSp>
                <p:nvCxnSpPr>
                  <p:cNvPr id="97" name="Straight Connector 96"/>
                  <p:cNvCxnSpPr/>
                  <p:nvPr/>
                </p:nvCxnSpPr>
                <p:spPr>
                  <a:xfrm>
                    <a:off x="1315474" y="855027"/>
                    <a:ext cx="2461846"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4" name="TextBox 93"/>
                <p:cNvSpPr txBox="1"/>
                <p:nvPr/>
              </p:nvSpPr>
              <p:spPr>
                <a:xfrm>
                  <a:off x="1520103" y="373859"/>
                  <a:ext cx="2124222" cy="411347"/>
                </a:xfrm>
                <a:prstGeom prst="rect">
                  <a:avLst/>
                </a:prstGeom>
                <a:noFill/>
              </p:spPr>
              <p:txBody>
                <a:bodyPr wrap="square" rtlCol="0">
                  <a:spAutoFit/>
                </a:bodyPr>
                <a:lstStyle/>
                <a:p>
                  <a:pPr algn="ctr"/>
                  <a:r>
                    <a:rPr lang="en-US" sz="800" b="1" dirty="0" smtClean="0"/>
                    <a:t>Loader Worker</a:t>
                  </a:r>
                  <a:endParaRPr lang="en-US" sz="800" b="1" dirty="0"/>
                </a:p>
              </p:txBody>
            </p:sp>
          </p:grpSp>
          <p:grpSp>
            <p:nvGrpSpPr>
              <p:cNvPr id="71" name="Group 70"/>
              <p:cNvGrpSpPr/>
              <p:nvPr/>
            </p:nvGrpSpPr>
            <p:grpSpPr>
              <a:xfrm>
                <a:off x="2830782" y="2469790"/>
                <a:ext cx="2223449" cy="2916564"/>
                <a:chOff x="4332477" y="2456823"/>
                <a:chExt cx="2223449" cy="2916564"/>
              </a:xfrm>
            </p:grpSpPr>
            <p:grpSp>
              <p:nvGrpSpPr>
                <p:cNvPr id="72" name="Group 71"/>
                <p:cNvGrpSpPr/>
                <p:nvPr/>
              </p:nvGrpSpPr>
              <p:grpSpPr>
                <a:xfrm>
                  <a:off x="4332477" y="2456823"/>
                  <a:ext cx="1930890" cy="2281618"/>
                  <a:chOff x="4658610" y="3335615"/>
                  <a:chExt cx="1930890" cy="2281618"/>
                </a:xfrm>
              </p:grpSpPr>
              <p:sp>
                <p:nvSpPr>
                  <p:cNvPr id="87" name="Rounded Rectangle 86"/>
                  <p:cNvSpPr/>
                  <p:nvPr/>
                </p:nvSpPr>
                <p:spPr>
                  <a:xfrm>
                    <a:off x="4658610" y="3335615"/>
                    <a:ext cx="1930890" cy="22816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cxnSp>
                <p:nvCxnSpPr>
                  <p:cNvPr id="88" name="Straight Connector 87"/>
                  <p:cNvCxnSpPr/>
                  <p:nvPr/>
                </p:nvCxnSpPr>
                <p:spPr>
                  <a:xfrm>
                    <a:off x="4668253" y="3904182"/>
                    <a:ext cx="1921247"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4830003" y="3498842"/>
                    <a:ext cx="1544446" cy="330506"/>
                  </a:xfrm>
                  <a:prstGeom prst="rect">
                    <a:avLst/>
                  </a:prstGeom>
                  <a:noFill/>
                </p:spPr>
                <p:txBody>
                  <a:bodyPr wrap="square" rtlCol="0">
                    <a:spAutoFit/>
                  </a:bodyPr>
                  <a:lstStyle/>
                  <a:p>
                    <a:pPr algn="ctr"/>
                    <a:r>
                      <a:rPr lang="en-US" sz="800" b="1" dirty="0" smtClean="0">
                        <a:solidFill>
                          <a:schemeClr val="bg1"/>
                        </a:solidFill>
                      </a:rPr>
                      <a:t>Batch Processor</a:t>
                    </a:r>
                    <a:endParaRPr lang="en-US" sz="800" b="1" dirty="0">
                      <a:solidFill>
                        <a:schemeClr val="bg1"/>
                      </a:solidFill>
                    </a:endParaRPr>
                  </a:p>
                </p:txBody>
              </p:sp>
              <p:cxnSp>
                <p:nvCxnSpPr>
                  <p:cNvPr id="90" name="Straight Connector 89"/>
                  <p:cNvCxnSpPr/>
                  <p:nvPr/>
                </p:nvCxnSpPr>
                <p:spPr>
                  <a:xfrm>
                    <a:off x="4658610" y="4677431"/>
                    <a:ext cx="193089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4849346" y="4230828"/>
                    <a:ext cx="1404908" cy="330506"/>
                  </a:xfrm>
                  <a:prstGeom prst="rect">
                    <a:avLst/>
                  </a:prstGeom>
                  <a:noFill/>
                </p:spPr>
                <p:txBody>
                  <a:bodyPr wrap="square" rtlCol="0">
                    <a:spAutoFit/>
                  </a:bodyPr>
                  <a:lstStyle>
                    <a:defPPr>
                      <a:defRPr lang="en-US"/>
                    </a:defPPr>
                    <a:lvl1pPr>
                      <a:defRPr sz="1400" b="1">
                        <a:solidFill>
                          <a:schemeClr val="bg1"/>
                        </a:solidFill>
                      </a:defRPr>
                    </a:lvl1pPr>
                  </a:lstStyle>
                  <a:p>
                    <a:pPr algn="ctr"/>
                    <a:r>
                      <a:rPr lang="en-US" sz="800" dirty="0"/>
                      <a:t>LLF Reader</a:t>
                    </a:r>
                  </a:p>
                </p:txBody>
              </p:sp>
              <p:sp>
                <p:nvSpPr>
                  <p:cNvPr id="92" name="TextBox 91"/>
                  <p:cNvSpPr txBox="1"/>
                  <p:nvPr/>
                </p:nvSpPr>
                <p:spPr>
                  <a:xfrm>
                    <a:off x="4849345" y="4944590"/>
                    <a:ext cx="1404908" cy="330506"/>
                  </a:xfrm>
                  <a:prstGeom prst="rect">
                    <a:avLst/>
                  </a:prstGeom>
                  <a:noFill/>
                </p:spPr>
                <p:txBody>
                  <a:bodyPr wrap="square" rtlCol="0">
                    <a:spAutoFit/>
                  </a:bodyPr>
                  <a:lstStyle>
                    <a:defPPr>
                      <a:defRPr lang="en-US"/>
                    </a:defPPr>
                    <a:lvl1pPr>
                      <a:defRPr sz="1400" b="1">
                        <a:solidFill>
                          <a:schemeClr val="bg1"/>
                        </a:solidFill>
                      </a:defRPr>
                    </a:lvl1pPr>
                  </a:lstStyle>
                  <a:p>
                    <a:pPr algn="ctr"/>
                    <a:r>
                      <a:rPr lang="en-US" sz="800" dirty="0" smtClean="0"/>
                      <a:t>HBase Load </a:t>
                    </a:r>
                    <a:endParaRPr lang="en-US" sz="800" dirty="0"/>
                  </a:p>
                </p:txBody>
              </p:sp>
            </p:grpSp>
            <p:grpSp>
              <p:nvGrpSpPr>
                <p:cNvPr id="73" name="Group 72"/>
                <p:cNvGrpSpPr/>
                <p:nvPr/>
              </p:nvGrpSpPr>
              <p:grpSpPr>
                <a:xfrm>
                  <a:off x="4468646" y="2769553"/>
                  <a:ext cx="1930890" cy="2281618"/>
                  <a:chOff x="4658610" y="3335615"/>
                  <a:chExt cx="1930890" cy="2281618"/>
                </a:xfrm>
              </p:grpSpPr>
              <p:sp>
                <p:nvSpPr>
                  <p:cNvPr id="81" name="Rounded Rectangle 80"/>
                  <p:cNvSpPr/>
                  <p:nvPr/>
                </p:nvSpPr>
                <p:spPr>
                  <a:xfrm>
                    <a:off x="4658610" y="3335615"/>
                    <a:ext cx="1930890" cy="22816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cxnSp>
                <p:nvCxnSpPr>
                  <p:cNvPr id="82" name="Straight Connector 81"/>
                  <p:cNvCxnSpPr/>
                  <p:nvPr/>
                </p:nvCxnSpPr>
                <p:spPr>
                  <a:xfrm>
                    <a:off x="4668253" y="3904182"/>
                    <a:ext cx="1921247"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4830003" y="3498842"/>
                    <a:ext cx="1544446" cy="330506"/>
                  </a:xfrm>
                  <a:prstGeom prst="rect">
                    <a:avLst/>
                  </a:prstGeom>
                  <a:noFill/>
                </p:spPr>
                <p:txBody>
                  <a:bodyPr wrap="square" rtlCol="0">
                    <a:spAutoFit/>
                  </a:bodyPr>
                  <a:lstStyle/>
                  <a:p>
                    <a:pPr algn="ctr"/>
                    <a:r>
                      <a:rPr lang="en-US" sz="800" b="1" dirty="0" smtClean="0">
                        <a:solidFill>
                          <a:schemeClr val="bg1"/>
                        </a:solidFill>
                      </a:rPr>
                      <a:t>Batch Processor</a:t>
                    </a:r>
                    <a:endParaRPr lang="en-US" sz="800" b="1" dirty="0">
                      <a:solidFill>
                        <a:schemeClr val="bg1"/>
                      </a:solidFill>
                    </a:endParaRPr>
                  </a:p>
                </p:txBody>
              </p:sp>
              <p:cxnSp>
                <p:nvCxnSpPr>
                  <p:cNvPr id="84" name="Straight Connector 83"/>
                  <p:cNvCxnSpPr/>
                  <p:nvPr/>
                </p:nvCxnSpPr>
                <p:spPr>
                  <a:xfrm>
                    <a:off x="4658610" y="4677431"/>
                    <a:ext cx="193089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849346" y="4230828"/>
                    <a:ext cx="1404908" cy="330506"/>
                  </a:xfrm>
                  <a:prstGeom prst="rect">
                    <a:avLst/>
                  </a:prstGeom>
                  <a:noFill/>
                </p:spPr>
                <p:txBody>
                  <a:bodyPr wrap="square" rtlCol="0">
                    <a:spAutoFit/>
                  </a:bodyPr>
                  <a:lstStyle>
                    <a:defPPr>
                      <a:defRPr lang="en-US"/>
                    </a:defPPr>
                    <a:lvl1pPr>
                      <a:defRPr sz="1400" b="1">
                        <a:solidFill>
                          <a:schemeClr val="bg1"/>
                        </a:solidFill>
                      </a:defRPr>
                    </a:lvl1pPr>
                  </a:lstStyle>
                  <a:p>
                    <a:pPr algn="ctr"/>
                    <a:r>
                      <a:rPr lang="en-US" sz="800" dirty="0"/>
                      <a:t>LLF Reader</a:t>
                    </a:r>
                  </a:p>
                </p:txBody>
              </p:sp>
              <p:sp>
                <p:nvSpPr>
                  <p:cNvPr id="86" name="TextBox 85"/>
                  <p:cNvSpPr txBox="1"/>
                  <p:nvPr/>
                </p:nvSpPr>
                <p:spPr>
                  <a:xfrm>
                    <a:off x="4849345" y="4944590"/>
                    <a:ext cx="1404908" cy="330506"/>
                  </a:xfrm>
                  <a:prstGeom prst="rect">
                    <a:avLst/>
                  </a:prstGeom>
                  <a:noFill/>
                </p:spPr>
                <p:txBody>
                  <a:bodyPr wrap="square" rtlCol="0">
                    <a:spAutoFit/>
                  </a:bodyPr>
                  <a:lstStyle>
                    <a:defPPr>
                      <a:defRPr lang="en-US"/>
                    </a:defPPr>
                    <a:lvl1pPr>
                      <a:defRPr sz="1400" b="1">
                        <a:solidFill>
                          <a:schemeClr val="bg1"/>
                        </a:solidFill>
                      </a:defRPr>
                    </a:lvl1pPr>
                  </a:lstStyle>
                  <a:p>
                    <a:pPr algn="ctr"/>
                    <a:r>
                      <a:rPr lang="en-US" sz="800" dirty="0" smtClean="0"/>
                      <a:t>HBase Load </a:t>
                    </a:r>
                    <a:endParaRPr lang="en-US" sz="800" dirty="0"/>
                  </a:p>
                </p:txBody>
              </p:sp>
            </p:grpSp>
            <p:grpSp>
              <p:nvGrpSpPr>
                <p:cNvPr id="74" name="Group 73"/>
                <p:cNvGrpSpPr/>
                <p:nvPr/>
              </p:nvGrpSpPr>
              <p:grpSpPr>
                <a:xfrm>
                  <a:off x="4615393" y="3066654"/>
                  <a:ext cx="1940533" cy="2306733"/>
                  <a:chOff x="4624423" y="3305866"/>
                  <a:chExt cx="1940533" cy="2306733"/>
                </a:xfrm>
              </p:grpSpPr>
              <p:sp>
                <p:nvSpPr>
                  <p:cNvPr id="75" name="Rounded Rectangle 74"/>
                  <p:cNvSpPr/>
                  <p:nvPr/>
                </p:nvSpPr>
                <p:spPr>
                  <a:xfrm>
                    <a:off x="4634066" y="3330981"/>
                    <a:ext cx="1930890" cy="22816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cxnSp>
                <p:nvCxnSpPr>
                  <p:cNvPr id="76" name="Straight Connector 75"/>
                  <p:cNvCxnSpPr/>
                  <p:nvPr/>
                </p:nvCxnSpPr>
                <p:spPr>
                  <a:xfrm>
                    <a:off x="4634066" y="3892800"/>
                    <a:ext cx="1921247"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4786390" y="3305866"/>
                    <a:ext cx="1544448" cy="330506"/>
                  </a:xfrm>
                  <a:prstGeom prst="rect">
                    <a:avLst/>
                  </a:prstGeom>
                  <a:noFill/>
                </p:spPr>
                <p:txBody>
                  <a:bodyPr wrap="square" rtlCol="0">
                    <a:spAutoFit/>
                  </a:bodyPr>
                  <a:lstStyle/>
                  <a:p>
                    <a:pPr algn="ctr"/>
                    <a:r>
                      <a:rPr lang="en-US" sz="800" b="1" dirty="0" smtClean="0">
                        <a:solidFill>
                          <a:schemeClr val="bg1"/>
                        </a:solidFill>
                      </a:rPr>
                      <a:t>Batch Processor</a:t>
                    </a:r>
                    <a:endParaRPr lang="en-US" sz="800" b="1" dirty="0">
                      <a:solidFill>
                        <a:schemeClr val="bg1"/>
                      </a:solidFill>
                    </a:endParaRPr>
                  </a:p>
                </p:txBody>
              </p:sp>
              <p:cxnSp>
                <p:nvCxnSpPr>
                  <p:cNvPr id="78" name="Straight Connector 77"/>
                  <p:cNvCxnSpPr/>
                  <p:nvPr/>
                </p:nvCxnSpPr>
                <p:spPr>
                  <a:xfrm>
                    <a:off x="4624423" y="4692489"/>
                    <a:ext cx="193089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4849346" y="4076824"/>
                    <a:ext cx="1404909" cy="330505"/>
                  </a:xfrm>
                  <a:prstGeom prst="rect">
                    <a:avLst/>
                  </a:prstGeom>
                  <a:noFill/>
                </p:spPr>
                <p:txBody>
                  <a:bodyPr wrap="square" rtlCol="0">
                    <a:spAutoFit/>
                  </a:bodyPr>
                  <a:lstStyle>
                    <a:defPPr>
                      <a:defRPr lang="en-US"/>
                    </a:defPPr>
                    <a:lvl1pPr>
                      <a:defRPr sz="1400" b="1">
                        <a:solidFill>
                          <a:schemeClr val="bg1"/>
                        </a:solidFill>
                      </a:defRPr>
                    </a:lvl1pPr>
                  </a:lstStyle>
                  <a:p>
                    <a:pPr algn="ctr"/>
                    <a:r>
                      <a:rPr lang="en-US" sz="800" dirty="0" smtClean="0"/>
                      <a:t>Stream Reader</a:t>
                    </a:r>
                    <a:endParaRPr lang="en-US" sz="800" dirty="0"/>
                  </a:p>
                </p:txBody>
              </p:sp>
              <p:sp>
                <p:nvSpPr>
                  <p:cNvPr id="80" name="TextBox 79"/>
                  <p:cNvSpPr txBox="1"/>
                  <p:nvPr/>
                </p:nvSpPr>
                <p:spPr>
                  <a:xfrm>
                    <a:off x="4849345" y="4944591"/>
                    <a:ext cx="1404909" cy="330506"/>
                  </a:xfrm>
                  <a:prstGeom prst="rect">
                    <a:avLst/>
                  </a:prstGeom>
                  <a:noFill/>
                </p:spPr>
                <p:txBody>
                  <a:bodyPr wrap="square" rtlCol="0">
                    <a:spAutoFit/>
                  </a:bodyPr>
                  <a:lstStyle>
                    <a:defPPr>
                      <a:defRPr lang="en-US"/>
                    </a:defPPr>
                    <a:lvl1pPr>
                      <a:defRPr sz="1400" b="1">
                        <a:solidFill>
                          <a:schemeClr val="bg1"/>
                        </a:solidFill>
                      </a:defRPr>
                    </a:lvl1pPr>
                  </a:lstStyle>
                  <a:p>
                    <a:pPr algn="ctr"/>
                    <a:r>
                      <a:rPr lang="en-US" sz="800" dirty="0" smtClean="0"/>
                      <a:t>HBase Load </a:t>
                    </a:r>
                    <a:endParaRPr lang="en-US" sz="800" dirty="0"/>
                  </a:p>
                </p:txBody>
              </p:sp>
            </p:grpSp>
          </p:grpSp>
        </p:grpSp>
        <p:grpSp>
          <p:nvGrpSpPr>
            <p:cNvPr id="7" name="Group 6"/>
            <p:cNvGrpSpPr/>
            <p:nvPr/>
          </p:nvGrpSpPr>
          <p:grpSpPr>
            <a:xfrm>
              <a:off x="9416291" y="921305"/>
              <a:ext cx="2461846" cy="4571216"/>
              <a:chOff x="1389778" y="191890"/>
              <a:chExt cx="2461846" cy="5717830"/>
            </a:xfrm>
          </p:grpSpPr>
          <p:grpSp>
            <p:nvGrpSpPr>
              <p:cNvPr id="64" name="Group 63"/>
              <p:cNvGrpSpPr/>
              <p:nvPr/>
            </p:nvGrpSpPr>
            <p:grpSpPr>
              <a:xfrm>
                <a:off x="1389778" y="191890"/>
                <a:ext cx="2461846" cy="5717830"/>
                <a:chOff x="1400131" y="205958"/>
                <a:chExt cx="2461846" cy="5717830"/>
              </a:xfrm>
            </p:grpSpPr>
            <p:sp>
              <p:nvSpPr>
                <p:cNvPr id="66" name="Rectangle 65"/>
                <p:cNvSpPr/>
                <p:nvPr/>
              </p:nvSpPr>
              <p:spPr>
                <a:xfrm>
                  <a:off x="1400131" y="205958"/>
                  <a:ext cx="2446986" cy="5717830"/>
                </a:xfrm>
                <a:prstGeom prst="rect">
                  <a:avLst/>
                </a:prstGeom>
                <a:solidFill>
                  <a:schemeClr val="accent1">
                    <a:lumMod val="60000"/>
                    <a:lumOff val="40000"/>
                    <a:alpha val="25000"/>
                  </a:schemeClr>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67" name="Rounded Rectangle 66"/>
                <p:cNvSpPr/>
                <p:nvPr/>
              </p:nvSpPr>
              <p:spPr>
                <a:xfrm>
                  <a:off x="1738648" y="1198968"/>
                  <a:ext cx="1687132" cy="7805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Listing &amp; Sender</a:t>
                  </a:r>
                  <a:endParaRPr lang="en-US" sz="800" b="1" dirty="0"/>
                </a:p>
              </p:txBody>
            </p:sp>
            <p:sp>
              <p:nvSpPr>
                <p:cNvPr id="68" name="Rounded Rectangle 67"/>
                <p:cNvSpPr/>
                <p:nvPr/>
              </p:nvSpPr>
              <p:spPr>
                <a:xfrm>
                  <a:off x="1787488" y="4106374"/>
                  <a:ext cx="1687132" cy="7805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Tracker</a:t>
                  </a:r>
                  <a:endParaRPr lang="en-US" sz="800" b="1" dirty="0"/>
                </a:p>
              </p:txBody>
            </p:sp>
            <p:cxnSp>
              <p:nvCxnSpPr>
                <p:cNvPr id="69" name="Straight Connector 68"/>
                <p:cNvCxnSpPr/>
                <p:nvPr/>
              </p:nvCxnSpPr>
              <p:spPr>
                <a:xfrm>
                  <a:off x="1400131" y="855026"/>
                  <a:ext cx="2461846" cy="0"/>
                </a:xfrm>
                <a:prstGeom prst="line">
                  <a:avLst/>
                </a:prstGeom>
                <a:ln w="25400" cmpd="sng">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5" name="TextBox 64"/>
              <p:cNvSpPr txBox="1"/>
              <p:nvPr/>
            </p:nvSpPr>
            <p:spPr>
              <a:xfrm>
                <a:off x="1520102" y="373860"/>
                <a:ext cx="2124222" cy="414584"/>
              </a:xfrm>
              <a:prstGeom prst="rect">
                <a:avLst/>
              </a:prstGeom>
              <a:noFill/>
            </p:spPr>
            <p:txBody>
              <a:bodyPr wrap="square" rtlCol="0">
                <a:spAutoFit/>
              </a:bodyPr>
              <a:lstStyle/>
              <a:p>
                <a:pPr algn="ctr"/>
                <a:r>
                  <a:rPr lang="en-US" sz="800" b="1" dirty="0" smtClean="0"/>
                  <a:t>Notification Master</a:t>
                </a:r>
                <a:endParaRPr lang="en-US" sz="800" b="1" dirty="0"/>
              </a:p>
            </p:txBody>
          </p:sp>
        </p:grpSp>
        <p:grpSp>
          <p:nvGrpSpPr>
            <p:cNvPr id="8" name="Group 7"/>
            <p:cNvGrpSpPr/>
            <p:nvPr/>
          </p:nvGrpSpPr>
          <p:grpSpPr>
            <a:xfrm>
              <a:off x="6755175" y="937127"/>
              <a:ext cx="2461846" cy="4555266"/>
              <a:chOff x="9571953" y="654971"/>
              <a:chExt cx="2461846" cy="4771271"/>
            </a:xfrm>
          </p:grpSpPr>
          <p:grpSp>
            <p:nvGrpSpPr>
              <p:cNvPr id="30" name="Group 29"/>
              <p:cNvGrpSpPr/>
              <p:nvPr/>
            </p:nvGrpSpPr>
            <p:grpSpPr>
              <a:xfrm>
                <a:off x="9571953" y="654971"/>
                <a:ext cx="2461846" cy="4771271"/>
                <a:chOff x="1333508" y="191890"/>
                <a:chExt cx="2461846" cy="5717830"/>
              </a:xfrm>
            </p:grpSpPr>
            <p:grpSp>
              <p:nvGrpSpPr>
                <p:cNvPr id="59" name="Group 58"/>
                <p:cNvGrpSpPr/>
                <p:nvPr/>
              </p:nvGrpSpPr>
              <p:grpSpPr>
                <a:xfrm>
                  <a:off x="1333508" y="191890"/>
                  <a:ext cx="2461846" cy="5717830"/>
                  <a:chOff x="1343861" y="205958"/>
                  <a:chExt cx="2461846" cy="5717830"/>
                </a:xfrm>
              </p:grpSpPr>
              <p:sp>
                <p:nvSpPr>
                  <p:cNvPr id="61" name="Rectangle 60"/>
                  <p:cNvSpPr/>
                  <p:nvPr/>
                </p:nvSpPr>
                <p:spPr>
                  <a:xfrm>
                    <a:off x="1343861" y="205958"/>
                    <a:ext cx="2446986" cy="5717830"/>
                  </a:xfrm>
                  <a:prstGeom prst="rect">
                    <a:avLst/>
                  </a:prstGeom>
                  <a:solidFill>
                    <a:schemeClr val="accent1">
                      <a:lumMod val="60000"/>
                      <a:lumOff val="40000"/>
                      <a:alpha val="25000"/>
                    </a:schemeClr>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62" name="Rounded Rectangle 61"/>
                  <p:cNvSpPr/>
                  <p:nvPr/>
                </p:nvSpPr>
                <p:spPr>
                  <a:xfrm>
                    <a:off x="1723788" y="1177523"/>
                    <a:ext cx="1687132" cy="7805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Receiver</a:t>
                    </a:r>
                    <a:endParaRPr lang="en-US" sz="800" b="1" dirty="0"/>
                  </a:p>
                </p:txBody>
              </p:sp>
              <p:cxnSp>
                <p:nvCxnSpPr>
                  <p:cNvPr id="63" name="Straight Connector 62"/>
                  <p:cNvCxnSpPr/>
                  <p:nvPr/>
                </p:nvCxnSpPr>
                <p:spPr>
                  <a:xfrm>
                    <a:off x="1343861" y="833940"/>
                    <a:ext cx="2461846"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0" name="TextBox 59"/>
                <p:cNvSpPr txBox="1"/>
                <p:nvPr/>
              </p:nvSpPr>
              <p:spPr>
                <a:xfrm>
                  <a:off x="1520104" y="373860"/>
                  <a:ext cx="2124222" cy="416035"/>
                </a:xfrm>
                <a:prstGeom prst="rect">
                  <a:avLst/>
                </a:prstGeom>
                <a:noFill/>
              </p:spPr>
              <p:txBody>
                <a:bodyPr wrap="square" rtlCol="0">
                  <a:spAutoFit/>
                </a:bodyPr>
                <a:lstStyle/>
                <a:p>
                  <a:pPr algn="ctr"/>
                  <a:r>
                    <a:rPr lang="en-US" sz="800" b="1" dirty="0" smtClean="0"/>
                    <a:t>Notification Worker</a:t>
                  </a:r>
                  <a:endParaRPr lang="en-US" sz="800" b="1" dirty="0"/>
                </a:p>
              </p:txBody>
            </p:sp>
          </p:grpSp>
          <p:grpSp>
            <p:nvGrpSpPr>
              <p:cNvPr id="31" name="Group 30"/>
              <p:cNvGrpSpPr/>
              <p:nvPr/>
            </p:nvGrpSpPr>
            <p:grpSpPr>
              <a:xfrm>
                <a:off x="9674984" y="2760386"/>
                <a:ext cx="2276783" cy="2583882"/>
                <a:chOff x="9687420" y="2900318"/>
                <a:chExt cx="2276783" cy="2583882"/>
              </a:xfrm>
            </p:grpSpPr>
            <p:grpSp>
              <p:nvGrpSpPr>
                <p:cNvPr id="32" name="Group 31"/>
                <p:cNvGrpSpPr/>
                <p:nvPr/>
              </p:nvGrpSpPr>
              <p:grpSpPr>
                <a:xfrm>
                  <a:off x="9687420" y="2900318"/>
                  <a:ext cx="1968411" cy="2281618"/>
                  <a:chOff x="9753285" y="2991188"/>
                  <a:chExt cx="1968411" cy="2281618"/>
                </a:xfrm>
              </p:grpSpPr>
              <p:sp>
                <p:nvSpPr>
                  <p:cNvPr id="51" name="Rounded Rectangle 50"/>
                  <p:cNvSpPr/>
                  <p:nvPr/>
                </p:nvSpPr>
                <p:spPr>
                  <a:xfrm>
                    <a:off x="9753285" y="2991188"/>
                    <a:ext cx="1930890" cy="22816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cxnSp>
                <p:nvCxnSpPr>
                  <p:cNvPr id="52" name="Straight Connector 51"/>
                  <p:cNvCxnSpPr/>
                  <p:nvPr/>
                </p:nvCxnSpPr>
                <p:spPr>
                  <a:xfrm>
                    <a:off x="9790806" y="3525192"/>
                    <a:ext cx="1921247"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9952555" y="3119850"/>
                    <a:ext cx="1544447" cy="347163"/>
                  </a:xfrm>
                  <a:prstGeom prst="rect">
                    <a:avLst/>
                  </a:prstGeom>
                  <a:noFill/>
                </p:spPr>
                <p:txBody>
                  <a:bodyPr wrap="square" rtlCol="0">
                    <a:spAutoFit/>
                  </a:bodyPr>
                  <a:lstStyle/>
                  <a:p>
                    <a:pPr algn="ctr"/>
                    <a:r>
                      <a:rPr lang="en-US" sz="800" b="1" dirty="0" smtClean="0">
                        <a:solidFill>
                          <a:schemeClr val="bg1"/>
                        </a:solidFill>
                      </a:rPr>
                      <a:t>Batch Processor</a:t>
                    </a:r>
                    <a:endParaRPr lang="en-US" sz="800" b="1" dirty="0">
                      <a:solidFill>
                        <a:schemeClr val="bg1"/>
                      </a:solidFill>
                    </a:endParaRPr>
                  </a:p>
                </p:txBody>
              </p:sp>
              <p:cxnSp>
                <p:nvCxnSpPr>
                  <p:cNvPr id="54" name="Straight Connector 53"/>
                  <p:cNvCxnSpPr/>
                  <p:nvPr/>
                </p:nvCxnSpPr>
                <p:spPr>
                  <a:xfrm>
                    <a:off x="9790806" y="4037377"/>
                    <a:ext cx="193089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9959687" y="3661338"/>
                    <a:ext cx="1404910" cy="347163"/>
                  </a:xfrm>
                  <a:prstGeom prst="rect">
                    <a:avLst/>
                  </a:prstGeom>
                  <a:noFill/>
                </p:spPr>
                <p:txBody>
                  <a:bodyPr wrap="square" rtlCol="0">
                    <a:spAutoFit/>
                  </a:bodyPr>
                  <a:lstStyle>
                    <a:defPPr>
                      <a:defRPr lang="en-US"/>
                    </a:defPPr>
                    <a:lvl1pPr>
                      <a:defRPr sz="1400" b="1">
                        <a:solidFill>
                          <a:schemeClr val="bg1"/>
                        </a:solidFill>
                      </a:defRPr>
                    </a:lvl1pPr>
                  </a:lstStyle>
                  <a:p>
                    <a:pPr algn="ctr"/>
                    <a:r>
                      <a:rPr lang="en-US" sz="800" dirty="0"/>
                      <a:t>LLF Reader</a:t>
                    </a:r>
                  </a:p>
                </p:txBody>
              </p:sp>
              <p:sp>
                <p:nvSpPr>
                  <p:cNvPr id="56" name="TextBox 55"/>
                  <p:cNvSpPr txBox="1"/>
                  <p:nvPr/>
                </p:nvSpPr>
                <p:spPr>
                  <a:xfrm>
                    <a:off x="9790806" y="4131997"/>
                    <a:ext cx="1911603" cy="545540"/>
                  </a:xfrm>
                  <a:prstGeom prst="rect">
                    <a:avLst/>
                  </a:prstGeom>
                  <a:noFill/>
                </p:spPr>
                <p:txBody>
                  <a:bodyPr wrap="square" rtlCol="0">
                    <a:spAutoFit/>
                  </a:bodyPr>
                  <a:lstStyle>
                    <a:defPPr>
                      <a:defRPr lang="en-US"/>
                    </a:defPPr>
                    <a:lvl1pPr>
                      <a:defRPr sz="1400" b="1">
                        <a:solidFill>
                          <a:schemeClr val="bg1"/>
                        </a:solidFill>
                      </a:defRPr>
                    </a:lvl1pPr>
                  </a:lstStyle>
                  <a:p>
                    <a:pPr algn="ctr"/>
                    <a:r>
                      <a:rPr lang="en-US" sz="800" dirty="0" smtClean="0"/>
                      <a:t>HBase Registration Query </a:t>
                    </a:r>
                    <a:endParaRPr lang="en-US" sz="800" dirty="0"/>
                  </a:p>
                </p:txBody>
              </p:sp>
              <p:sp>
                <p:nvSpPr>
                  <p:cNvPr id="57" name="TextBox 56"/>
                  <p:cNvSpPr txBox="1"/>
                  <p:nvPr/>
                </p:nvSpPr>
                <p:spPr>
                  <a:xfrm>
                    <a:off x="9882098" y="4772884"/>
                    <a:ext cx="1702398" cy="347163"/>
                  </a:xfrm>
                  <a:prstGeom prst="rect">
                    <a:avLst/>
                  </a:prstGeom>
                  <a:noFill/>
                </p:spPr>
                <p:txBody>
                  <a:bodyPr wrap="square" rtlCol="0">
                    <a:spAutoFit/>
                  </a:bodyPr>
                  <a:lstStyle/>
                  <a:p>
                    <a:pPr algn="ctr"/>
                    <a:r>
                      <a:rPr lang="en-US" sz="800" b="1" dirty="0" smtClean="0">
                        <a:solidFill>
                          <a:schemeClr val="bg1"/>
                        </a:solidFill>
                      </a:rPr>
                      <a:t>Send Notification</a:t>
                    </a:r>
                    <a:endParaRPr lang="en-US" sz="800" b="1" dirty="0">
                      <a:solidFill>
                        <a:schemeClr val="bg1"/>
                      </a:solidFill>
                    </a:endParaRPr>
                  </a:p>
                </p:txBody>
              </p:sp>
              <p:cxnSp>
                <p:nvCxnSpPr>
                  <p:cNvPr id="58" name="Straight Connector 57"/>
                  <p:cNvCxnSpPr/>
                  <p:nvPr/>
                </p:nvCxnSpPr>
                <p:spPr>
                  <a:xfrm>
                    <a:off x="9767852" y="4655217"/>
                    <a:ext cx="193089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9818524" y="3040606"/>
                  <a:ext cx="1953844" cy="2281618"/>
                  <a:chOff x="9767852" y="2927717"/>
                  <a:chExt cx="1953844" cy="2281618"/>
                </a:xfrm>
              </p:grpSpPr>
              <p:sp>
                <p:nvSpPr>
                  <p:cNvPr id="43" name="Rounded Rectangle 42"/>
                  <p:cNvSpPr/>
                  <p:nvPr/>
                </p:nvSpPr>
                <p:spPr>
                  <a:xfrm>
                    <a:off x="9767852" y="2927717"/>
                    <a:ext cx="1930890" cy="22816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cxnSp>
                <p:nvCxnSpPr>
                  <p:cNvPr id="44" name="Straight Connector 43"/>
                  <p:cNvCxnSpPr/>
                  <p:nvPr/>
                </p:nvCxnSpPr>
                <p:spPr>
                  <a:xfrm>
                    <a:off x="9790806" y="3525192"/>
                    <a:ext cx="1921247"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952555" y="3119850"/>
                    <a:ext cx="1544447" cy="347163"/>
                  </a:xfrm>
                  <a:prstGeom prst="rect">
                    <a:avLst/>
                  </a:prstGeom>
                  <a:noFill/>
                </p:spPr>
                <p:txBody>
                  <a:bodyPr wrap="square" rtlCol="0">
                    <a:spAutoFit/>
                  </a:bodyPr>
                  <a:lstStyle/>
                  <a:p>
                    <a:pPr algn="ctr"/>
                    <a:r>
                      <a:rPr lang="en-US" sz="800" b="1" dirty="0" smtClean="0">
                        <a:solidFill>
                          <a:schemeClr val="bg1"/>
                        </a:solidFill>
                      </a:rPr>
                      <a:t>Batch Processor</a:t>
                    </a:r>
                    <a:endParaRPr lang="en-US" sz="800" b="1" dirty="0">
                      <a:solidFill>
                        <a:schemeClr val="bg1"/>
                      </a:solidFill>
                    </a:endParaRPr>
                  </a:p>
                </p:txBody>
              </p:sp>
              <p:cxnSp>
                <p:nvCxnSpPr>
                  <p:cNvPr id="46" name="Straight Connector 45"/>
                  <p:cNvCxnSpPr/>
                  <p:nvPr/>
                </p:nvCxnSpPr>
                <p:spPr>
                  <a:xfrm>
                    <a:off x="9790806" y="4037377"/>
                    <a:ext cx="193089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9959687" y="3661338"/>
                    <a:ext cx="1404909" cy="347163"/>
                  </a:xfrm>
                  <a:prstGeom prst="rect">
                    <a:avLst/>
                  </a:prstGeom>
                  <a:noFill/>
                </p:spPr>
                <p:txBody>
                  <a:bodyPr wrap="square" rtlCol="0">
                    <a:spAutoFit/>
                  </a:bodyPr>
                  <a:lstStyle>
                    <a:defPPr>
                      <a:defRPr lang="en-US"/>
                    </a:defPPr>
                    <a:lvl1pPr>
                      <a:defRPr sz="1400" b="1">
                        <a:solidFill>
                          <a:schemeClr val="bg1"/>
                        </a:solidFill>
                      </a:defRPr>
                    </a:lvl1pPr>
                  </a:lstStyle>
                  <a:p>
                    <a:pPr algn="ctr"/>
                    <a:r>
                      <a:rPr lang="en-US" sz="800" dirty="0"/>
                      <a:t>LLF Reader</a:t>
                    </a:r>
                  </a:p>
                </p:txBody>
              </p:sp>
              <p:sp>
                <p:nvSpPr>
                  <p:cNvPr id="48" name="TextBox 47"/>
                  <p:cNvSpPr txBox="1"/>
                  <p:nvPr/>
                </p:nvSpPr>
                <p:spPr>
                  <a:xfrm>
                    <a:off x="9790806" y="4131997"/>
                    <a:ext cx="1911602" cy="545540"/>
                  </a:xfrm>
                  <a:prstGeom prst="rect">
                    <a:avLst/>
                  </a:prstGeom>
                  <a:noFill/>
                </p:spPr>
                <p:txBody>
                  <a:bodyPr wrap="square" rtlCol="0">
                    <a:spAutoFit/>
                  </a:bodyPr>
                  <a:lstStyle>
                    <a:defPPr>
                      <a:defRPr lang="en-US"/>
                    </a:defPPr>
                    <a:lvl1pPr>
                      <a:defRPr sz="1400" b="1">
                        <a:solidFill>
                          <a:schemeClr val="bg1"/>
                        </a:solidFill>
                      </a:defRPr>
                    </a:lvl1pPr>
                  </a:lstStyle>
                  <a:p>
                    <a:pPr algn="ctr"/>
                    <a:r>
                      <a:rPr lang="en-US" sz="800" dirty="0" smtClean="0"/>
                      <a:t>HBase Registration Query </a:t>
                    </a:r>
                    <a:endParaRPr lang="en-US" sz="800" dirty="0"/>
                  </a:p>
                </p:txBody>
              </p:sp>
              <p:sp>
                <p:nvSpPr>
                  <p:cNvPr id="49" name="TextBox 48"/>
                  <p:cNvSpPr txBox="1"/>
                  <p:nvPr/>
                </p:nvSpPr>
                <p:spPr>
                  <a:xfrm>
                    <a:off x="9882099" y="4772884"/>
                    <a:ext cx="1702398" cy="347163"/>
                  </a:xfrm>
                  <a:prstGeom prst="rect">
                    <a:avLst/>
                  </a:prstGeom>
                  <a:noFill/>
                </p:spPr>
                <p:txBody>
                  <a:bodyPr wrap="square" rtlCol="0">
                    <a:spAutoFit/>
                  </a:bodyPr>
                  <a:lstStyle/>
                  <a:p>
                    <a:pPr algn="ctr"/>
                    <a:r>
                      <a:rPr lang="en-US" sz="800" b="1" dirty="0" smtClean="0">
                        <a:solidFill>
                          <a:schemeClr val="bg1"/>
                        </a:solidFill>
                      </a:rPr>
                      <a:t>Send Notification</a:t>
                    </a:r>
                    <a:endParaRPr lang="en-US" sz="800" b="1" dirty="0">
                      <a:solidFill>
                        <a:schemeClr val="bg1"/>
                      </a:solidFill>
                    </a:endParaRPr>
                  </a:p>
                </p:txBody>
              </p:sp>
              <p:cxnSp>
                <p:nvCxnSpPr>
                  <p:cNvPr id="50" name="Straight Connector 49"/>
                  <p:cNvCxnSpPr/>
                  <p:nvPr/>
                </p:nvCxnSpPr>
                <p:spPr>
                  <a:xfrm>
                    <a:off x="9767852" y="4655217"/>
                    <a:ext cx="193089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10002105" y="3202582"/>
                  <a:ext cx="1962098" cy="2281618"/>
                  <a:chOff x="9759598" y="2928868"/>
                  <a:chExt cx="1962098" cy="2281618"/>
                </a:xfrm>
              </p:grpSpPr>
              <p:sp>
                <p:nvSpPr>
                  <p:cNvPr id="35" name="Rounded Rectangle 34"/>
                  <p:cNvSpPr/>
                  <p:nvPr/>
                </p:nvSpPr>
                <p:spPr>
                  <a:xfrm>
                    <a:off x="9780711" y="2928868"/>
                    <a:ext cx="1930890" cy="22816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cxnSp>
                <p:nvCxnSpPr>
                  <p:cNvPr id="36" name="Straight Connector 35"/>
                  <p:cNvCxnSpPr/>
                  <p:nvPr/>
                </p:nvCxnSpPr>
                <p:spPr>
                  <a:xfrm>
                    <a:off x="9790806" y="3525192"/>
                    <a:ext cx="1921247"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9952821" y="2935151"/>
                    <a:ext cx="1544447" cy="347164"/>
                  </a:xfrm>
                  <a:prstGeom prst="rect">
                    <a:avLst/>
                  </a:prstGeom>
                  <a:noFill/>
                </p:spPr>
                <p:txBody>
                  <a:bodyPr wrap="square" rtlCol="0">
                    <a:spAutoFit/>
                  </a:bodyPr>
                  <a:lstStyle/>
                  <a:p>
                    <a:pPr algn="ctr"/>
                    <a:r>
                      <a:rPr lang="en-US" sz="800" b="1" dirty="0" smtClean="0">
                        <a:solidFill>
                          <a:schemeClr val="bg1"/>
                        </a:solidFill>
                      </a:rPr>
                      <a:t>Batch Processor</a:t>
                    </a:r>
                    <a:endParaRPr lang="en-US" sz="800" b="1" dirty="0">
                      <a:solidFill>
                        <a:schemeClr val="bg1"/>
                      </a:solidFill>
                    </a:endParaRPr>
                  </a:p>
                </p:txBody>
              </p:sp>
              <p:cxnSp>
                <p:nvCxnSpPr>
                  <p:cNvPr id="38" name="Straight Connector 37"/>
                  <p:cNvCxnSpPr/>
                  <p:nvPr/>
                </p:nvCxnSpPr>
                <p:spPr>
                  <a:xfrm>
                    <a:off x="9790806" y="4037377"/>
                    <a:ext cx="193089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9944571" y="3457576"/>
                    <a:ext cx="1404908" cy="347164"/>
                  </a:xfrm>
                  <a:prstGeom prst="rect">
                    <a:avLst/>
                  </a:prstGeom>
                  <a:noFill/>
                </p:spPr>
                <p:txBody>
                  <a:bodyPr wrap="square" rtlCol="0">
                    <a:spAutoFit/>
                  </a:bodyPr>
                  <a:lstStyle>
                    <a:defPPr>
                      <a:defRPr lang="en-US"/>
                    </a:defPPr>
                    <a:lvl1pPr>
                      <a:defRPr sz="1400" b="1">
                        <a:solidFill>
                          <a:schemeClr val="bg1"/>
                        </a:solidFill>
                      </a:defRPr>
                    </a:lvl1pPr>
                  </a:lstStyle>
                  <a:p>
                    <a:pPr algn="ctr"/>
                    <a:r>
                      <a:rPr lang="en-US" sz="800" dirty="0" smtClean="0"/>
                      <a:t>Stream Reader</a:t>
                    </a:r>
                    <a:endParaRPr lang="en-US" sz="800" dirty="0"/>
                  </a:p>
                </p:txBody>
              </p:sp>
              <p:sp>
                <p:nvSpPr>
                  <p:cNvPr id="40" name="TextBox 39"/>
                  <p:cNvSpPr txBox="1"/>
                  <p:nvPr/>
                </p:nvSpPr>
                <p:spPr>
                  <a:xfrm>
                    <a:off x="9790806" y="4131997"/>
                    <a:ext cx="1911603" cy="347163"/>
                  </a:xfrm>
                  <a:prstGeom prst="rect">
                    <a:avLst/>
                  </a:prstGeom>
                  <a:noFill/>
                </p:spPr>
                <p:txBody>
                  <a:bodyPr wrap="square" rtlCol="0">
                    <a:spAutoFit/>
                  </a:bodyPr>
                  <a:lstStyle>
                    <a:defPPr>
                      <a:defRPr lang="en-US"/>
                    </a:defPPr>
                    <a:lvl1pPr>
                      <a:defRPr sz="1400" b="1">
                        <a:solidFill>
                          <a:schemeClr val="bg1"/>
                        </a:solidFill>
                      </a:defRPr>
                    </a:lvl1pPr>
                  </a:lstStyle>
                  <a:p>
                    <a:pPr algn="ctr"/>
                    <a:r>
                      <a:rPr lang="en-US" sz="800" dirty="0" smtClean="0"/>
                      <a:t>HBase Query </a:t>
                    </a:r>
                    <a:endParaRPr lang="en-US" sz="800" dirty="0"/>
                  </a:p>
                </p:txBody>
              </p:sp>
              <p:sp>
                <p:nvSpPr>
                  <p:cNvPr id="41" name="TextBox 40"/>
                  <p:cNvSpPr txBox="1"/>
                  <p:nvPr/>
                </p:nvSpPr>
                <p:spPr>
                  <a:xfrm>
                    <a:off x="9861632" y="4629644"/>
                    <a:ext cx="1702399" cy="347164"/>
                  </a:xfrm>
                  <a:prstGeom prst="rect">
                    <a:avLst/>
                  </a:prstGeom>
                  <a:noFill/>
                </p:spPr>
                <p:txBody>
                  <a:bodyPr wrap="square" rtlCol="0">
                    <a:spAutoFit/>
                  </a:bodyPr>
                  <a:lstStyle/>
                  <a:p>
                    <a:pPr algn="ctr"/>
                    <a:r>
                      <a:rPr lang="en-US" sz="800" b="1" dirty="0" smtClean="0">
                        <a:solidFill>
                          <a:schemeClr val="bg1"/>
                        </a:solidFill>
                      </a:rPr>
                      <a:t>Send Notification</a:t>
                    </a:r>
                    <a:endParaRPr lang="en-US" sz="800" b="1" dirty="0">
                      <a:solidFill>
                        <a:schemeClr val="bg1"/>
                      </a:solidFill>
                    </a:endParaRPr>
                  </a:p>
                </p:txBody>
              </p:sp>
              <p:cxnSp>
                <p:nvCxnSpPr>
                  <p:cNvPr id="42" name="Straight Connector 41"/>
                  <p:cNvCxnSpPr/>
                  <p:nvPr/>
                </p:nvCxnSpPr>
                <p:spPr>
                  <a:xfrm>
                    <a:off x="9759598" y="4627888"/>
                    <a:ext cx="1930891"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9" name="Group 8"/>
            <p:cNvGrpSpPr/>
            <p:nvPr/>
          </p:nvGrpSpPr>
          <p:grpSpPr>
            <a:xfrm>
              <a:off x="2101978" y="1650112"/>
              <a:ext cx="1324956" cy="334762"/>
              <a:chOff x="2648194" y="1638418"/>
              <a:chExt cx="1324956" cy="334762"/>
            </a:xfrm>
          </p:grpSpPr>
          <p:sp>
            <p:nvSpPr>
              <p:cNvPr id="28" name="Right Arrow 27"/>
              <p:cNvSpPr/>
              <p:nvPr/>
            </p:nvSpPr>
            <p:spPr>
              <a:xfrm>
                <a:off x="2648194" y="1662872"/>
                <a:ext cx="1324956" cy="310308"/>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800" dirty="0"/>
              </a:p>
            </p:txBody>
          </p:sp>
          <p:sp>
            <p:nvSpPr>
              <p:cNvPr id="29" name="TextBox 28"/>
              <p:cNvSpPr txBox="1"/>
              <p:nvPr/>
            </p:nvSpPr>
            <p:spPr>
              <a:xfrm>
                <a:off x="2869223" y="1638418"/>
                <a:ext cx="849088" cy="331447"/>
              </a:xfrm>
              <a:prstGeom prst="rect">
                <a:avLst/>
              </a:prstGeom>
              <a:noFill/>
            </p:spPr>
            <p:txBody>
              <a:bodyPr wrap="square" rtlCol="0">
                <a:spAutoFit/>
              </a:bodyPr>
              <a:lstStyle/>
              <a:p>
                <a:pPr algn="ctr"/>
                <a:r>
                  <a:rPr lang="en-US" sz="800" b="1" dirty="0" smtClean="0">
                    <a:solidFill>
                      <a:schemeClr val="accent6">
                        <a:lumMod val="75000"/>
                      </a:schemeClr>
                    </a:solidFill>
                  </a:rPr>
                  <a:t>IPC</a:t>
                </a:r>
                <a:endParaRPr lang="en-US" sz="800" b="1" dirty="0">
                  <a:solidFill>
                    <a:schemeClr val="accent6">
                      <a:lumMod val="75000"/>
                    </a:schemeClr>
                  </a:solidFill>
                </a:endParaRPr>
              </a:p>
            </p:txBody>
          </p:sp>
        </p:grpSp>
        <p:grpSp>
          <p:nvGrpSpPr>
            <p:cNvPr id="10" name="Group 9"/>
            <p:cNvGrpSpPr/>
            <p:nvPr/>
          </p:nvGrpSpPr>
          <p:grpSpPr>
            <a:xfrm rot="10800000">
              <a:off x="8586055" y="1688018"/>
              <a:ext cx="1356988" cy="344878"/>
              <a:chOff x="2648194" y="1662872"/>
              <a:chExt cx="1395184" cy="344878"/>
            </a:xfrm>
          </p:grpSpPr>
          <p:sp>
            <p:nvSpPr>
              <p:cNvPr id="26" name="Right Arrow 25"/>
              <p:cNvSpPr/>
              <p:nvPr/>
            </p:nvSpPr>
            <p:spPr>
              <a:xfrm>
                <a:off x="2648194" y="1662872"/>
                <a:ext cx="1395184" cy="310308"/>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800" dirty="0"/>
              </a:p>
            </p:txBody>
          </p:sp>
          <p:sp>
            <p:nvSpPr>
              <p:cNvPr id="27" name="TextBox 26"/>
              <p:cNvSpPr txBox="1"/>
              <p:nvPr/>
            </p:nvSpPr>
            <p:spPr>
              <a:xfrm rot="10800000">
                <a:off x="2869222" y="1676303"/>
                <a:ext cx="849087" cy="331447"/>
              </a:xfrm>
              <a:prstGeom prst="rect">
                <a:avLst/>
              </a:prstGeom>
              <a:noFill/>
            </p:spPr>
            <p:txBody>
              <a:bodyPr wrap="square" rtlCol="0">
                <a:spAutoFit/>
              </a:bodyPr>
              <a:lstStyle/>
              <a:p>
                <a:pPr algn="ctr"/>
                <a:r>
                  <a:rPr lang="en-US" sz="800" b="1" dirty="0" smtClean="0">
                    <a:solidFill>
                      <a:schemeClr val="accent6">
                        <a:lumMod val="75000"/>
                      </a:schemeClr>
                    </a:solidFill>
                  </a:rPr>
                  <a:t>IPC</a:t>
                </a:r>
                <a:endParaRPr lang="en-US" sz="800" b="1" dirty="0">
                  <a:solidFill>
                    <a:schemeClr val="accent6">
                      <a:lumMod val="75000"/>
                    </a:schemeClr>
                  </a:solidFill>
                </a:endParaRPr>
              </a:p>
            </p:txBody>
          </p:sp>
        </p:grpSp>
        <p:sp>
          <p:nvSpPr>
            <p:cNvPr id="11" name="Rectangle 10"/>
            <p:cNvSpPr/>
            <p:nvPr/>
          </p:nvSpPr>
          <p:spPr>
            <a:xfrm>
              <a:off x="1040022" y="6005709"/>
              <a:ext cx="9896683" cy="565484"/>
            </a:xfrm>
            <a:prstGeom prst="rect">
              <a:avLst/>
            </a:prstGeom>
            <a:solidFill>
              <a:schemeClr val="accent5">
                <a:lumMod val="75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800" b="1" dirty="0" smtClean="0"/>
                <a:t>Micro-Batch (250 ms) Control and State Files</a:t>
              </a:r>
              <a:endParaRPr lang="en-US" sz="800" b="1" dirty="0"/>
            </a:p>
          </p:txBody>
        </p:sp>
        <p:cxnSp>
          <p:nvCxnSpPr>
            <p:cNvPr id="12" name="Elbow Connector 11"/>
            <p:cNvCxnSpPr>
              <a:stCxn id="103" idx="1"/>
              <a:endCxn id="13" idx="1"/>
            </p:cNvCxnSpPr>
            <p:nvPr/>
          </p:nvCxnSpPr>
          <p:spPr>
            <a:xfrm rot="10800000" flipH="1" flipV="1">
              <a:off x="628796" y="3192443"/>
              <a:ext cx="411226" cy="3096007"/>
            </a:xfrm>
            <a:prstGeom prst="bentConnector3">
              <a:avLst>
                <a:gd name="adj1" fmla="val -55590"/>
              </a:avLst>
            </a:prstGeom>
            <a:ln w="25400">
              <a:solidFill>
                <a:schemeClr val="accent1">
                  <a:lumMod val="50000"/>
                </a:schemeClr>
              </a:solidFill>
              <a:tailEnd type="stealth" w="lg" len="lg"/>
            </a:ln>
            <a:effectLst>
              <a:glow rad="1397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147223" y="5414131"/>
              <a:ext cx="0" cy="615298"/>
            </a:xfrm>
            <a:prstGeom prst="straightConnector1">
              <a:avLst/>
            </a:prstGeom>
            <a:ln w="25400">
              <a:solidFill>
                <a:schemeClr val="accent1">
                  <a:lumMod val="50000"/>
                </a:schemeClr>
              </a:solidFill>
              <a:headEnd type="stealth" w="lg" len="lg"/>
              <a:tailEnd type="stealth" w="lg" len="lg"/>
            </a:ln>
            <a:effectLst>
              <a:glow rad="1397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4" name="Elbow Connector 13"/>
            <p:cNvCxnSpPr>
              <a:endCxn id="104" idx="3"/>
            </p:cNvCxnSpPr>
            <p:nvPr/>
          </p:nvCxnSpPr>
          <p:spPr>
            <a:xfrm rot="16200000" flipV="1">
              <a:off x="442044" y="3855227"/>
              <a:ext cx="4037205" cy="289435"/>
            </a:xfrm>
            <a:prstGeom prst="bentConnector2">
              <a:avLst/>
            </a:prstGeom>
            <a:ln w="25400">
              <a:solidFill>
                <a:schemeClr val="accent1">
                  <a:lumMod val="50000"/>
                </a:schemeClr>
              </a:solidFill>
              <a:tailEnd type="stealth" w="lg" len="lg"/>
            </a:ln>
            <a:effectLst>
              <a:glow rad="1397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2893" y="4551760"/>
              <a:ext cx="903547" cy="58621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scene3d>
              <a:camera prst="orthographicFront"/>
              <a:lightRig rig="threePt" dir="t"/>
            </a:scene3d>
            <a:sp3d>
              <a:bevelT/>
            </a:sp3d>
          </p:spPr>
        </p:pic>
        <p:cxnSp>
          <p:nvCxnSpPr>
            <p:cNvPr id="16" name="Straight Arrow Connector 15"/>
            <p:cNvCxnSpPr>
              <a:endCxn id="17" idx="1"/>
            </p:cNvCxnSpPr>
            <p:nvPr/>
          </p:nvCxnSpPr>
          <p:spPr>
            <a:xfrm>
              <a:off x="5128113" y="4842796"/>
              <a:ext cx="564780" cy="2073"/>
            </a:xfrm>
            <a:prstGeom prst="straightConnector1">
              <a:avLst/>
            </a:prstGeom>
            <a:ln w="25400">
              <a:solidFill>
                <a:schemeClr val="accent6">
                  <a:lumMod val="75000"/>
                </a:schemeClr>
              </a:solidFill>
              <a:tailEnd type="stealth" w="lg" len="med"/>
            </a:ln>
            <a:effectLst>
              <a:glow rad="1397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17" idx="3"/>
            </p:cNvCxnSpPr>
            <p:nvPr/>
          </p:nvCxnSpPr>
          <p:spPr>
            <a:xfrm flipH="1" flipV="1">
              <a:off x="6596440" y="4844869"/>
              <a:ext cx="592799" cy="8531"/>
            </a:xfrm>
            <a:prstGeom prst="straightConnector1">
              <a:avLst/>
            </a:prstGeom>
            <a:ln w="25400">
              <a:solidFill>
                <a:schemeClr val="accent6">
                  <a:lumMod val="75000"/>
                </a:schemeClr>
              </a:solidFill>
              <a:headEnd type="stealth" w="lg" len="lg"/>
              <a:tailEnd type="none" w="lg" len="med"/>
            </a:ln>
            <a:effectLst>
              <a:glow rad="1397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8" name="Elbow Connector 17"/>
            <p:cNvCxnSpPr>
              <a:endCxn id="69" idx="3"/>
            </p:cNvCxnSpPr>
            <p:nvPr/>
          </p:nvCxnSpPr>
          <p:spPr>
            <a:xfrm rot="5400000" flipH="1" flipV="1">
              <a:off x="9037113" y="3987796"/>
              <a:ext cx="4365410" cy="444244"/>
            </a:xfrm>
            <a:prstGeom prst="bentConnector4">
              <a:avLst>
                <a:gd name="adj1" fmla="val -844"/>
                <a:gd name="adj2" fmla="val 151458"/>
              </a:avLst>
            </a:prstGeom>
            <a:ln w="25400">
              <a:solidFill>
                <a:schemeClr val="accent1">
                  <a:lumMod val="50000"/>
                </a:schemeClr>
              </a:solidFill>
              <a:tailEnd type="stealth" w="lg" len="lg"/>
            </a:ln>
            <a:effectLst>
              <a:glow rad="1397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066551" y="5451089"/>
              <a:ext cx="0" cy="615298"/>
            </a:xfrm>
            <a:prstGeom prst="straightConnector1">
              <a:avLst/>
            </a:prstGeom>
            <a:ln w="25400">
              <a:solidFill>
                <a:schemeClr val="accent1">
                  <a:lumMod val="50000"/>
                </a:schemeClr>
              </a:solidFill>
              <a:headEnd type="stealth" w="lg" len="lg"/>
              <a:tailEnd type="stealth" w="lg" len="lg"/>
            </a:ln>
            <a:effectLst>
              <a:glow rad="1397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451405" y="4300228"/>
              <a:ext cx="627331" cy="331446"/>
            </a:xfrm>
            <a:prstGeom prst="rect">
              <a:avLst/>
            </a:prstGeom>
            <a:noFill/>
          </p:spPr>
          <p:txBody>
            <a:bodyPr wrap="none" rtlCol="0">
              <a:spAutoFit/>
            </a:bodyPr>
            <a:lstStyle/>
            <a:p>
              <a:r>
                <a:rPr lang="en-US" sz="800" dirty="0" smtClean="0"/>
                <a:t>reads</a:t>
              </a:r>
              <a:endParaRPr lang="en-US" sz="800" dirty="0"/>
            </a:p>
          </p:txBody>
        </p:sp>
        <p:sp>
          <p:nvSpPr>
            <p:cNvPr id="21" name="TextBox 20"/>
            <p:cNvSpPr txBox="1"/>
            <p:nvPr/>
          </p:nvSpPr>
          <p:spPr>
            <a:xfrm>
              <a:off x="5160536" y="4293895"/>
              <a:ext cx="645346" cy="331446"/>
            </a:xfrm>
            <a:prstGeom prst="rect">
              <a:avLst/>
            </a:prstGeom>
            <a:noFill/>
          </p:spPr>
          <p:txBody>
            <a:bodyPr wrap="none" rtlCol="0">
              <a:spAutoFit/>
            </a:bodyPr>
            <a:lstStyle/>
            <a:p>
              <a:r>
                <a:rPr lang="en-US" sz="800" dirty="0" smtClean="0"/>
                <a:t>writes</a:t>
              </a:r>
              <a:endParaRPr lang="en-US" sz="800" dirty="0"/>
            </a:p>
          </p:txBody>
        </p:sp>
        <p:sp>
          <p:nvSpPr>
            <p:cNvPr id="22" name="TextBox 21"/>
            <p:cNvSpPr txBox="1"/>
            <p:nvPr/>
          </p:nvSpPr>
          <p:spPr>
            <a:xfrm>
              <a:off x="663902" y="533921"/>
              <a:ext cx="1119330" cy="331446"/>
            </a:xfrm>
            <a:prstGeom prst="rect">
              <a:avLst/>
            </a:prstGeom>
            <a:noFill/>
          </p:spPr>
          <p:txBody>
            <a:bodyPr wrap="none" rtlCol="0">
              <a:spAutoFit/>
            </a:bodyPr>
            <a:lstStyle/>
            <a:p>
              <a:r>
                <a:rPr lang="en-US" sz="800" dirty="0" smtClean="0"/>
                <a:t>1 per Stream</a:t>
              </a:r>
              <a:endParaRPr lang="en-US" sz="800" dirty="0"/>
            </a:p>
          </p:txBody>
        </p:sp>
        <p:sp>
          <p:nvSpPr>
            <p:cNvPr id="23" name="TextBox 22"/>
            <p:cNvSpPr txBox="1"/>
            <p:nvPr/>
          </p:nvSpPr>
          <p:spPr>
            <a:xfrm>
              <a:off x="3103025" y="533921"/>
              <a:ext cx="1267521" cy="331446"/>
            </a:xfrm>
            <a:prstGeom prst="rect">
              <a:avLst/>
            </a:prstGeom>
            <a:noFill/>
          </p:spPr>
          <p:txBody>
            <a:bodyPr wrap="none" rtlCol="0">
              <a:spAutoFit/>
            </a:bodyPr>
            <a:lstStyle/>
            <a:p>
              <a:r>
                <a:rPr lang="en-US" sz="800" dirty="0" smtClean="0"/>
                <a:t>1..N per Master</a:t>
              </a:r>
              <a:endParaRPr lang="en-US" sz="800" dirty="0"/>
            </a:p>
          </p:txBody>
        </p:sp>
        <p:sp>
          <p:nvSpPr>
            <p:cNvPr id="24" name="TextBox 23"/>
            <p:cNvSpPr txBox="1"/>
            <p:nvPr/>
          </p:nvSpPr>
          <p:spPr>
            <a:xfrm>
              <a:off x="9865589" y="556448"/>
              <a:ext cx="1119330" cy="331446"/>
            </a:xfrm>
            <a:prstGeom prst="rect">
              <a:avLst/>
            </a:prstGeom>
            <a:noFill/>
          </p:spPr>
          <p:txBody>
            <a:bodyPr wrap="none" rtlCol="0">
              <a:spAutoFit/>
            </a:bodyPr>
            <a:lstStyle/>
            <a:p>
              <a:r>
                <a:rPr lang="en-US" sz="800" dirty="0" smtClean="0"/>
                <a:t>1 per Stream</a:t>
              </a:r>
              <a:endParaRPr lang="en-US" sz="800" dirty="0"/>
            </a:p>
          </p:txBody>
        </p:sp>
        <p:sp>
          <p:nvSpPr>
            <p:cNvPr id="25" name="TextBox 24"/>
            <p:cNvSpPr txBox="1"/>
            <p:nvPr/>
          </p:nvSpPr>
          <p:spPr>
            <a:xfrm>
              <a:off x="7123381" y="556448"/>
              <a:ext cx="1267521" cy="331446"/>
            </a:xfrm>
            <a:prstGeom prst="rect">
              <a:avLst/>
            </a:prstGeom>
            <a:noFill/>
          </p:spPr>
          <p:txBody>
            <a:bodyPr wrap="none" rtlCol="0">
              <a:spAutoFit/>
            </a:bodyPr>
            <a:lstStyle/>
            <a:p>
              <a:r>
                <a:rPr lang="en-US" sz="800" dirty="0" smtClean="0"/>
                <a:t>1..N per Master</a:t>
              </a:r>
              <a:endParaRPr lang="en-US" sz="800" dirty="0"/>
            </a:p>
          </p:txBody>
        </p:sp>
      </p:grpSp>
      <p:sp>
        <p:nvSpPr>
          <p:cNvPr id="106" name="Rectangle 105"/>
          <p:cNvSpPr/>
          <p:nvPr/>
        </p:nvSpPr>
        <p:spPr bwMode="auto">
          <a:xfrm>
            <a:off x="948028" y="2054370"/>
            <a:ext cx="1143000" cy="1085760"/>
          </a:xfrm>
          <a:prstGeom prst="rect">
            <a:avLst/>
          </a:prstGeom>
          <a:noFill/>
          <a:ln w="9525" cap="flat" cmpd="sng" algn="ctr">
            <a:solidFill>
              <a:schemeClr val="tx2"/>
            </a:solid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90000"/>
              </a:lnSpc>
              <a:spcBef>
                <a:spcPts val="600"/>
              </a:spcBef>
              <a:spcAft>
                <a:spcPts val="0"/>
              </a:spcAft>
              <a:buClrTx/>
              <a:buSzTx/>
              <a:buFontTx/>
              <a:buNone/>
              <a:tabLst/>
            </a:pPr>
            <a:endParaRPr kumimoji="0" lang="en-US" b="0" i="0" u="none" strike="noStrike" cap="none" normalizeH="0" baseline="0" dirty="0" smtClean="0">
              <a:ln>
                <a:noFill/>
              </a:ln>
              <a:solidFill>
                <a:schemeClr val="bg1"/>
              </a:solidFill>
              <a:effectLst/>
              <a:latin typeface="+mn-lt"/>
            </a:endParaRPr>
          </a:p>
        </p:txBody>
      </p:sp>
      <p:sp>
        <p:nvSpPr>
          <p:cNvPr id="107" name="Rectangle 106"/>
          <p:cNvSpPr/>
          <p:nvPr/>
        </p:nvSpPr>
        <p:spPr bwMode="auto">
          <a:xfrm>
            <a:off x="941439" y="3483078"/>
            <a:ext cx="1143000" cy="1085760"/>
          </a:xfrm>
          <a:prstGeom prst="rect">
            <a:avLst/>
          </a:prstGeom>
          <a:noFill/>
          <a:ln w="9525" cap="flat" cmpd="sng" algn="ctr">
            <a:solidFill>
              <a:schemeClr val="tx2"/>
            </a:solid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90000"/>
              </a:lnSpc>
              <a:spcBef>
                <a:spcPts val="600"/>
              </a:spcBef>
              <a:spcAft>
                <a:spcPts val="0"/>
              </a:spcAft>
              <a:buClrTx/>
              <a:buSzTx/>
              <a:buFontTx/>
              <a:buNone/>
              <a:tabLst/>
            </a:pPr>
            <a:endParaRPr kumimoji="0" lang="en-US" b="0" i="0" u="none" strike="noStrike" cap="none" normalizeH="0" baseline="0" dirty="0" smtClean="0">
              <a:ln>
                <a:noFill/>
              </a:ln>
              <a:solidFill>
                <a:schemeClr val="bg1"/>
              </a:solidFill>
              <a:effectLst/>
              <a:latin typeface="+mn-lt"/>
            </a:endParaRPr>
          </a:p>
        </p:txBody>
      </p:sp>
      <p:sp>
        <p:nvSpPr>
          <p:cNvPr id="108" name="Rectangle 107"/>
          <p:cNvSpPr/>
          <p:nvPr/>
        </p:nvSpPr>
        <p:spPr bwMode="auto">
          <a:xfrm>
            <a:off x="969528" y="851232"/>
            <a:ext cx="1143000" cy="1085760"/>
          </a:xfrm>
          <a:prstGeom prst="rect">
            <a:avLst/>
          </a:prstGeom>
          <a:noFill/>
          <a:ln w="9525" cap="flat" cmpd="sng" algn="ctr">
            <a:solidFill>
              <a:schemeClr val="tx2"/>
            </a:solid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90000"/>
              </a:lnSpc>
              <a:spcBef>
                <a:spcPts val="600"/>
              </a:spcBef>
              <a:spcAft>
                <a:spcPts val="0"/>
              </a:spcAft>
              <a:buClrTx/>
              <a:buSzTx/>
              <a:buFontTx/>
              <a:buNone/>
              <a:tabLst/>
            </a:pPr>
            <a:endParaRPr kumimoji="0" lang="en-US" b="0" i="0" u="none" strike="noStrike" cap="none" normalizeH="0" baseline="0" dirty="0" smtClean="0">
              <a:ln>
                <a:noFill/>
              </a:ln>
              <a:solidFill>
                <a:schemeClr val="bg1"/>
              </a:solidFill>
              <a:effectLst/>
              <a:latin typeface="+mn-lt"/>
            </a:endParaRPr>
          </a:p>
        </p:txBody>
      </p:sp>
      <p:cxnSp>
        <p:nvCxnSpPr>
          <p:cNvPr id="110" name="Straight Arrow Connector 109"/>
          <p:cNvCxnSpPr/>
          <p:nvPr/>
        </p:nvCxnSpPr>
        <p:spPr bwMode="auto">
          <a:xfrm flipV="1">
            <a:off x="361612" y="1475509"/>
            <a:ext cx="480052" cy="1"/>
          </a:xfrm>
          <a:prstGeom prst="straightConnector1">
            <a:avLst/>
          </a:prstGeom>
          <a:solidFill>
            <a:schemeClr val="tx2"/>
          </a:solidFill>
          <a:ln w="9525" cap="flat" cmpd="sng" algn="ctr">
            <a:solidFill>
              <a:schemeClr val="tx2"/>
            </a:solidFill>
            <a:prstDash val="solid"/>
            <a:round/>
            <a:headEnd type="none" w="med" len="med"/>
            <a:tailEnd type="triangle"/>
          </a:ln>
          <a:effectLst/>
        </p:spPr>
      </p:cxnSp>
      <p:sp>
        <p:nvSpPr>
          <p:cNvPr id="113" name="TextBox 112"/>
          <p:cNvSpPr txBox="1"/>
          <p:nvPr/>
        </p:nvSpPr>
        <p:spPr>
          <a:xfrm>
            <a:off x="221387" y="3913877"/>
            <a:ext cx="570990" cy="295466"/>
          </a:xfrm>
          <a:prstGeom prst="rect">
            <a:avLst/>
          </a:prstGeom>
          <a:noFill/>
        </p:spPr>
        <p:txBody>
          <a:bodyPr wrap="none" tIns="91440" bIns="91440" rtlCol="0" anchor="ctr" anchorCtr="1">
            <a:spAutoFit/>
          </a:bodyPr>
          <a:lstStyle/>
          <a:p>
            <a:pPr algn="ctr">
              <a:lnSpc>
                <a:spcPct val="90000"/>
              </a:lnSpc>
              <a:spcBef>
                <a:spcPts val="600"/>
              </a:spcBef>
              <a:spcAft>
                <a:spcPts val="0"/>
              </a:spcAft>
            </a:pPr>
            <a:r>
              <a:rPr lang="en-US" sz="800" dirty="0" smtClean="0">
                <a:solidFill>
                  <a:schemeClr val="bg2"/>
                </a:solidFill>
                <a:latin typeface="+mn-lt"/>
              </a:rPr>
              <a:t>Stream N</a:t>
            </a:r>
          </a:p>
        </p:txBody>
      </p:sp>
      <p:sp>
        <p:nvSpPr>
          <p:cNvPr id="114" name="TextBox 113"/>
          <p:cNvSpPr txBox="1"/>
          <p:nvPr/>
        </p:nvSpPr>
        <p:spPr>
          <a:xfrm>
            <a:off x="246199" y="2437808"/>
            <a:ext cx="556563" cy="295466"/>
          </a:xfrm>
          <a:prstGeom prst="rect">
            <a:avLst/>
          </a:prstGeom>
          <a:noFill/>
        </p:spPr>
        <p:txBody>
          <a:bodyPr wrap="none" tIns="91440" bIns="91440" rtlCol="0" anchor="ctr" anchorCtr="1">
            <a:spAutoFit/>
          </a:bodyPr>
          <a:lstStyle/>
          <a:p>
            <a:pPr algn="ctr">
              <a:lnSpc>
                <a:spcPct val="90000"/>
              </a:lnSpc>
              <a:spcBef>
                <a:spcPts val="600"/>
              </a:spcBef>
              <a:spcAft>
                <a:spcPts val="0"/>
              </a:spcAft>
            </a:pPr>
            <a:r>
              <a:rPr lang="en-US" sz="800" dirty="0" smtClean="0">
                <a:solidFill>
                  <a:schemeClr val="bg2"/>
                </a:solidFill>
                <a:latin typeface="+mn-lt"/>
              </a:rPr>
              <a:t>Stream 2</a:t>
            </a:r>
          </a:p>
        </p:txBody>
      </p:sp>
      <p:sp>
        <p:nvSpPr>
          <p:cNvPr id="115" name="TextBox 114"/>
          <p:cNvSpPr txBox="1"/>
          <p:nvPr/>
        </p:nvSpPr>
        <p:spPr>
          <a:xfrm>
            <a:off x="283462" y="1207835"/>
            <a:ext cx="527709" cy="295466"/>
          </a:xfrm>
          <a:prstGeom prst="rect">
            <a:avLst/>
          </a:prstGeom>
          <a:noFill/>
        </p:spPr>
        <p:txBody>
          <a:bodyPr wrap="none" tIns="91440" bIns="91440" rtlCol="0" anchor="ctr" anchorCtr="1">
            <a:spAutoFit/>
          </a:bodyPr>
          <a:lstStyle/>
          <a:p>
            <a:pPr algn="ctr">
              <a:lnSpc>
                <a:spcPct val="90000"/>
              </a:lnSpc>
              <a:spcBef>
                <a:spcPts val="600"/>
              </a:spcBef>
              <a:spcAft>
                <a:spcPts val="0"/>
              </a:spcAft>
            </a:pPr>
            <a:r>
              <a:rPr lang="en-US" sz="800" dirty="0" smtClean="0">
                <a:solidFill>
                  <a:schemeClr val="bg2"/>
                </a:solidFill>
                <a:latin typeface="+mn-lt"/>
              </a:rPr>
              <a:t>stream1</a:t>
            </a:r>
          </a:p>
        </p:txBody>
      </p:sp>
      <p:sp>
        <p:nvSpPr>
          <p:cNvPr id="116" name="TextBox 115"/>
          <p:cNvSpPr txBox="1"/>
          <p:nvPr/>
        </p:nvSpPr>
        <p:spPr>
          <a:xfrm>
            <a:off x="357380" y="3084691"/>
            <a:ext cx="631904" cy="433965"/>
          </a:xfrm>
          <a:prstGeom prst="rect">
            <a:avLst/>
          </a:prstGeom>
          <a:noFill/>
        </p:spPr>
        <p:txBody>
          <a:bodyPr wrap="none" tIns="91440" bIns="91440" rtlCol="0" anchor="ctr" anchorCtr="1">
            <a:spAutoFit/>
          </a:bodyPr>
          <a:lstStyle/>
          <a:p>
            <a:pPr algn="ctr">
              <a:lnSpc>
                <a:spcPct val="90000"/>
              </a:lnSpc>
              <a:spcBef>
                <a:spcPts val="600"/>
              </a:spcBef>
              <a:spcAft>
                <a:spcPts val="0"/>
              </a:spcAft>
            </a:pPr>
            <a:r>
              <a:rPr lang="is-IS" smtClean="0">
                <a:solidFill>
                  <a:schemeClr val="bg2"/>
                </a:solidFill>
                <a:latin typeface="+mn-lt"/>
              </a:rPr>
              <a:t>….....</a:t>
            </a:r>
            <a:endParaRPr lang="en-US" dirty="0" smtClean="0">
              <a:solidFill>
                <a:schemeClr val="bg2"/>
              </a:solidFill>
              <a:latin typeface="+mn-lt"/>
            </a:endParaRPr>
          </a:p>
        </p:txBody>
      </p:sp>
      <p:cxnSp>
        <p:nvCxnSpPr>
          <p:cNvPr id="118" name="Straight Arrow Connector 117"/>
          <p:cNvCxnSpPr/>
          <p:nvPr/>
        </p:nvCxnSpPr>
        <p:spPr bwMode="auto">
          <a:xfrm flipV="1">
            <a:off x="307290" y="2697482"/>
            <a:ext cx="480052" cy="1"/>
          </a:xfrm>
          <a:prstGeom prst="straightConnector1">
            <a:avLst/>
          </a:prstGeom>
          <a:solidFill>
            <a:schemeClr val="tx2"/>
          </a:solidFill>
          <a:ln w="9525" cap="flat" cmpd="sng" algn="ctr">
            <a:solidFill>
              <a:schemeClr val="tx2"/>
            </a:solidFill>
            <a:prstDash val="solid"/>
            <a:round/>
            <a:headEnd type="none" w="med" len="med"/>
            <a:tailEnd type="triangle"/>
          </a:ln>
          <a:effectLst/>
        </p:spPr>
      </p:cxnSp>
      <p:cxnSp>
        <p:nvCxnSpPr>
          <p:cNvPr id="119" name="Straight Arrow Connector 118"/>
          <p:cNvCxnSpPr/>
          <p:nvPr/>
        </p:nvCxnSpPr>
        <p:spPr bwMode="auto">
          <a:xfrm flipV="1">
            <a:off x="361612" y="4205874"/>
            <a:ext cx="480052" cy="1"/>
          </a:xfrm>
          <a:prstGeom prst="straightConnector1">
            <a:avLst/>
          </a:prstGeom>
          <a:solidFill>
            <a:schemeClr val="tx2"/>
          </a:solidFill>
          <a:ln w="9525" cap="flat" cmpd="sng" algn="ctr">
            <a:solidFill>
              <a:schemeClr val="tx2"/>
            </a:solidFill>
            <a:prstDash val="solid"/>
            <a:round/>
            <a:headEnd type="none" w="med" len="med"/>
            <a:tailEnd type="triangle"/>
          </a:ln>
          <a:effectLst/>
        </p:spPr>
      </p:cxnSp>
      <p:cxnSp>
        <p:nvCxnSpPr>
          <p:cNvPr id="121" name="Straight Connector 120"/>
          <p:cNvCxnSpPr>
            <a:stCxn id="108" idx="3"/>
          </p:cNvCxnSpPr>
          <p:nvPr/>
        </p:nvCxnSpPr>
        <p:spPr bwMode="auto">
          <a:xfrm>
            <a:off x="2112528" y="1394112"/>
            <a:ext cx="973572" cy="1303370"/>
          </a:xfrm>
          <a:prstGeom prst="line">
            <a:avLst/>
          </a:prstGeom>
          <a:solidFill>
            <a:schemeClr val="tx2"/>
          </a:solidFill>
          <a:ln w="9525" cap="flat" cmpd="sng" algn="ctr">
            <a:solidFill>
              <a:schemeClr val="tx2"/>
            </a:solidFill>
            <a:prstDash val="solid"/>
            <a:round/>
            <a:headEnd type="none" w="med" len="med"/>
            <a:tailEnd type="none" w="med" len="med"/>
          </a:ln>
          <a:effectLst/>
        </p:spPr>
      </p:cxnSp>
      <p:sp>
        <p:nvSpPr>
          <p:cNvPr id="122" name="TextBox 121"/>
          <p:cNvSpPr txBox="1"/>
          <p:nvPr/>
        </p:nvSpPr>
        <p:spPr>
          <a:xfrm>
            <a:off x="2228736" y="1421794"/>
            <a:ext cx="316112" cy="295466"/>
          </a:xfrm>
          <a:prstGeom prst="rect">
            <a:avLst/>
          </a:prstGeom>
          <a:noFill/>
        </p:spPr>
        <p:txBody>
          <a:bodyPr wrap="none" tIns="91440" bIns="91440" rtlCol="0" anchor="ctr" anchorCtr="1">
            <a:spAutoFit/>
          </a:bodyPr>
          <a:lstStyle/>
          <a:p>
            <a:pPr algn="ctr">
              <a:lnSpc>
                <a:spcPct val="90000"/>
              </a:lnSpc>
              <a:spcBef>
                <a:spcPts val="600"/>
              </a:spcBef>
              <a:spcAft>
                <a:spcPts val="0"/>
              </a:spcAft>
            </a:pPr>
            <a:r>
              <a:rPr lang="en-US" sz="800" dirty="0" smtClean="0">
                <a:solidFill>
                  <a:schemeClr val="bg2"/>
                </a:solidFill>
                <a:latin typeface="+mn-lt"/>
              </a:rPr>
              <a:t>tail</a:t>
            </a:r>
          </a:p>
        </p:txBody>
      </p:sp>
      <p:sp>
        <p:nvSpPr>
          <p:cNvPr id="124" name="TextBox 123"/>
          <p:cNvSpPr txBox="1"/>
          <p:nvPr/>
        </p:nvSpPr>
        <p:spPr>
          <a:xfrm>
            <a:off x="2868049" y="560435"/>
            <a:ext cx="5615127" cy="683264"/>
          </a:xfrm>
          <a:prstGeom prst="rect">
            <a:avLst/>
          </a:prstGeom>
          <a:noFill/>
        </p:spPr>
        <p:txBody>
          <a:bodyPr wrap="none" tIns="91440" bIns="91440" rtlCol="0" anchor="ctr" anchorCtr="1">
            <a:spAutoFit/>
          </a:bodyPr>
          <a:lstStyle/>
          <a:p>
            <a:pPr>
              <a:lnSpc>
                <a:spcPct val="90000"/>
              </a:lnSpc>
              <a:spcBef>
                <a:spcPts val="600"/>
              </a:spcBef>
              <a:spcAft>
                <a:spcPts val="0"/>
              </a:spcAft>
            </a:pPr>
            <a:r>
              <a:rPr lang="en-US" dirty="0" smtClean="0">
                <a:solidFill>
                  <a:schemeClr val="bg2"/>
                </a:solidFill>
                <a:latin typeface="+mn-lt"/>
              </a:rPr>
              <a:t>We had to build an approach to remember and retry from</a:t>
            </a:r>
            <a:br>
              <a:rPr lang="en-US" dirty="0" smtClean="0">
                <a:solidFill>
                  <a:schemeClr val="bg2"/>
                </a:solidFill>
                <a:latin typeface="+mn-lt"/>
              </a:rPr>
            </a:br>
            <a:r>
              <a:rPr lang="en-US" dirty="0" smtClean="0">
                <a:solidFill>
                  <a:schemeClr val="bg2"/>
                </a:solidFill>
                <a:latin typeface="+mn-lt"/>
              </a:rPr>
              <a:t>any point in each stream </a:t>
            </a:r>
          </a:p>
        </p:txBody>
      </p:sp>
    </p:spTree>
    <p:extLst>
      <p:ext uri="{BB962C8B-B14F-4D97-AF65-F5344CB8AC3E}">
        <p14:creationId xmlns:p14="http://schemas.microsoft.com/office/powerpoint/2010/main" val="10465872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075180"/>
            <a:ext cx="8686800" cy="732508"/>
          </a:xfrm>
        </p:spPr>
        <p:txBody>
          <a:bodyPr/>
          <a:lstStyle/>
          <a:p>
            <a:pPr algn="ctr"/>
            <a:r>
              <a:rPr lang="en-US" dirty="0" smtClean="0"/>
              <a:t>Reading via Web Servers –</a:t>
            </a:r>
            <a:br>
              <a:rPr lang="en-US" dirty="0" smtClean="0"/>
            </a:br>
            <a:r>
              <a:rPr lang="en-US" dirty="0" smtClean="0"/>
              <a:t>Do we go for the latest and best? </a:t>
            </a:r>
            <a:endParaRPr lang="en-US" dirty="0"/>
          </a:p>
        </p:txBody>
      </p:sp>
    </p:spTree>
    <p:extLst>
      <p:ext uri="{BB962C8B-B14F-4D97-AF65-F5344CB8AC3E}">
        <p14:creationId xmlns:p14="http://schemas.microsoft.com/office/powerpoint/2010/main" val="1812157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2880"/>
            <a:ext cx="8686800" cy="377026"/>
          </a:xfrm>
        </p:spPr>
        <p:txBody>
          <a:bodyPr/>
          <a:lstStyle/>
          <a:p>
            <a:r>
              <a:rPr lang="en-US" dirty="0" smtClean="0"/>
              <a:t>The web-services Front End</a:t>
            </a:r>
            <a:endParaRPr lang="en-US" dirty="0"/>
          </a:p>
        </p:txBody>
      </p:sp>
      <p:sp>
        <p:nvSpPr>
          <p:cNvPr id="5" name="AutoShape 17"/>
          <p:cNvSpPr>
            <a:spLocks noChangeArrowheads="1"/>
          </p:cNvSpPr>
          <p:nvPr/>
        </p:nvSpPr>
        <p:spPr bwMode="auto">
          <a:xfrm>
            <a:off x="3074266" y="1990742"/>
            <a:ext cx="2646564" cy="2339485"/>
          </a:xfrm>
          <a:prstGeom prst="roundRect">
            <a:avLst>
              <a:gd name="adj" fmla="val 8870"/>
            </a:avLst>
          </a:prstGeom>
          <a:solidFill>
            <a:srgbClr val="CCFFCC"/>
          </a:solidFill>
          <a:ln w="3175" cmpd="sng" algn="ctr">
            <a:solidFill>
              <a:schemeClr val="tx1"/>
            </a:solidFill>
            <a:miter lim="800000"/>
            <a:headEnd/>
            <a:tailEnd/>
          </a:ln>
        </p:spPr>
        <p:txBody>
          <a:bodyPr wrap="none" lIns="0" tIns="0" rIns="0" bIns="0" anchor="ctr"/>
          <a:lstStyle/>
          <a:p>
            <a:pPr eaLnBrk="0" fontAlgn="base" hangingPunct="0">
              <a:spcBef>
                <a:spcPct val="0"/>
              </a:spcBef>
              <a:spcAft>
                <a:spcPct val="0"/>
              </a:spcAft>
            </a:pPr>
            <a:endParaRPr lang="en-US" sz="1100" dirty="0">
              <a:solidFill>
                <a:srgbClr val="0023A0"/>
              </a:solidFill>
            </a:endParaRPr>
          </a:p>
        </p:txBody>
      </p:sp>
      <p:sp>
        <p:nvSpPr>
          <p:cNvPr id="6" name="Can 5"/>
          <p:cNvSpPr/>
          <p:nvPr/>
        </p:nvSpPr>
        <p:spPr>
          <a:xfrm>
            <a:off x="5756466" y="4362876"/>
            <a:ext cx="659846" cy="434305"/>
          </a:xfrm>
          <a:prstGeom prst="can">
            <a:avLst/>
          </a:prstGeom>
          <a:solidFill>
            <a:srgbClr val="FF9C25">
              <a:alpha val="83000"/>
            </a:srgbClr>
          </a:solidFill>
          <a:ln w="3175" cmpd="sng">
            <a:solidFill>
              <a:schemeClr val="tx1"/>
            </a:solidFill>
            <a:headEnd/>
            <a:tailEnd/>
          </a:ln>
        </p:spPr>
        <p:style>
          <a:lnRef idx="3">
            <a:schemeClr val="lt1"/>
          </a:lnRef>
          <a:fillRef idx="1">
            <a:schemeClr val="accent6"/>
          </a:fillRef>
          <a:effectRef idx="1">
            <a:schemeClr val="accent6"/>
          </a:effectRef>
          <a:fontRef idx="minor">
            <a:schemeClr val="lt1"/>
          </a:fontRef>
        </p:style>
        <p:txBody>
          <a:bodyPr anchor="ctr"/>
          <a:lstStyle/>
          <a:p>
            <a:pPr algn="ctr" eaLnBrk="0" fontAlgn="base" hangingPunct="0">
              <a:spcBef>
                <a:spcPct val="0"/>
              </a:spcBef>
              <a:spcAft>
                <a:spcPct val="0"/>
              </a:spcAft>
              <a:defRPr/>
            </a:pPr>
            <a:r>
              <a:rPr lang="en-US" sz="800" dirty="0" smtClean="0">
                <a:solidFill>
                  <a:srgbClr val="000000"/>
                </a:solidFill>
                <a:latin typeface="Calibri" panose="020F0502020204030204" pitchFamily="34" charset="0"/>
                <a:cs typeface="Calibri" panose="020F0502020204030204" pitchFamily="34" charset="0"/>
              </a:rPr>
              <a:t>Audit </a:t>
            </a:r>
            <a:endParaRPr lang="en-US" sz="800" dirty="0">
              <a:solidFill>
                <a:srgbClr val="000000"/>
              </a:solidFill>
              <a:latin typeface="Calibri" panose="020F0502020204030204" pitchFamily="34" charset="0"/>
              <a:cs typeface="Calibri" panose="020F0502020204030204" pitchFamily="34" charset="0"/>
            </a:endParaRPr>
          </a:p>
          <a:p>
            <a:pPr algn="ctr" eaLnBrk="0" fontAlgn="base" hangingPunct="0">
              <a:spcBef>
                <a:spcPct val="0"/>
              </a:spcBef>
              <a:spcAft>
                <a:spcPct val="0"/>
              </a:spcAft>
              <a:defRPr/>
            </a:pPr>
            <a:r>
              <a:rPr lang="en-US" sz="800" dirty="0">
                <a:solidFill>
                  <a:srgbClr val="000000"/>
                </a:solidFill>
                <a:latin typeface="Calibri" panose="020F0502020204030204" pitchFamily="34" charset="0"/>
                <a:cs typeface="Calibri" panose="020F0502020204030204" pitchFamily="34" charset="0"/>
              </a:rPr>
              <a:t>DB</a:t>
            </a:r>
          </a:p>
        </p:txBody>
      </p:sp>
      <p:grpSp>
        <p:nvGrpSpPr>
          <p:cNvPr id="7" name="Group 53"/>
          <p:cNvGrpSpPr>
            <a:grpSpLocks/>
          </p:cNvGrpSpPr>
          <p:nvPr/>
        </p:nvGrpSpPr>
        <p:grpSpPr bwMode="auto">
          <a:xfrm>
            <a:off x="3289495" y="4575289"/>
            <a:ext cx="873757" cy="390165"/>
            <a:chOff x="3264" y="576"/>
            <a:chExt cx="795" cy="481"/>
          </a:xfrm>
        </p:grpSpPr>
        <p:sp>
          <p:nvSpPr>
            <p:cNvPr id="43" name="Line 54"/>
            <p:cNvSpPr>
              <a:spLocks noChangeShapeType="1"/>
            </p:cNvSpPr>
            <p:nvPr/>
          </p:nvSpPr>
          <p:spPr bwMode="auto">
            <a:xfrm>
              <a:off x="3264" y="576"/>
              <a:ext cx="192" cy="0"/>
            </a:xfrm>
            <a:prstGeom prst="line">
              <a:avLst/>
            </a:prstGeom>
            <a:noFill/>
            <a:ln w="3175" cmpd="sng">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dirty="0">
                <a:solidFill>
                  <a:srgbClr val="0023A0"/>
                </a:solidFill>
              </a:endParaRPr>
            </a:p>
          </p:txBody>
        </p:sp>
        <p:sp>
          <p:nvSpPr>
            <p:cNvPr id="44" name="Line 55"/>
            <p:cNvSpPr>
              <a:spLocks noChangeShapeType="1"/>
            </p:cNvSpPr>
            <p:nvPr/>
          </p:nvSpPr>
          <p:spPr bwMode="auto">
            <a:xfrm>
              <a:off x="3456" y="576"/>
              <a:ext cx="0" cy="192"/>
            </a:xfrm>
            <a:prstGeom prst="line">
              <a:avLst/>
            </a:prstGeom>
            <a:noFill/>
            <a:ln w="3175" cmpd="sng">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dirty="0">
                <a:solidFill>
                  <a:srgbClr val="0023A0"/>
                </a:solidFill>
              </a:endParaRPr>
            </a:p>
          </p:txBody>
        </p:sp>
        <p:sp>
          <p:nvSpPr>
            <p:cNvPr id="45" name="Line 56"/>
            <p:cNvSpPr>
              <a:spLocks noChangeShapeType="1"/>
            </p:cNvSpPr>
            <p:nvPr/>
          </p:nvSpPr>
          <p:spPr bwMode="auto">
            <a:xfrm>
              <a:off x="3456" y="768"/>
              <a:ext cx="240" cy="0"/>
            </a:xfrm>
            <a:prstGeom prst="line">
              <a:avLst/>
            </a:prstGeom>
            <a:noFill/>
            <a:ln w="3175" cmpd="sng">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dirty="0">
                <a:solidFill>
                  <a:srgbClr val="0023A0"/>
                </a:solidFill>
              </a:endParaRPr>
            </a:p>
          </p:txBody>
        </p:sp>
        <p:sp>
          <p:nvSpPr>
            <p:cNvPr id="46" name="Line 57"/>
            <p:cNvSpPr>
              <a:spLocks noChangeShapeType="1"/>
            </p:cNvSpPr>
            <p:nvPr/>
          </p:nvSpPr>
          <p:spPr bwMode="auto">
            <a:xfrm flipV="1">
              <a:off x="3696" y="576"/>
              <a:ext cx="0" cy="192"/>
            </a:xfrm>
            <a:prstGeom prst="line">
              <a:avLst/>
            </a:prstGeom>
            <a:noFill/>
            <a:ln w="3175" cmpd="sng">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dirty="0">
                <a:solidFill>
                  <a:srgbClr val="0023A0"/>
                </a:solidFill>
              </a:endParaRPr>
            </a:p>
          </p:txBody>
        </p:sp>
        <p:sp>
          <p:nvSpPr>
            <p:cNvPr id="47" name="Line 58"/>
            <p:cNvSpPr>
              <a:spLocks noChangeShapeType="1"/>
            </p:cNvSpPr>
            <p:nvPr/>
          </p:nvSpPr>
          <p:spPr bwMode="auto">
            <a:xfrm>
              <a:off x="3696" y="576"/>
              <a:ext cx="192" cy="0"/>
            </a:xfrm>
            <a:prstGeom prst="line">
              <a:avLst/>
            </a:prstGeom>
            <a:noFill/>
            <a:ln w="3175" cmpd="sng">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dirty="0">
                <a:solidFill>
                  <a:srgbClr val="0023A0"/>
                </a:solidFill>
              </a:endParaRPr>
            </a:p>
          </p:txBody>
        </p:sp>
        <p:sp>
          <p:nvSpPr>
            <p:cNvPr id="48" name="Text Box 59"/>
            <p:cNvSpPr txBox="1">
              <a:spLocks noChangeArrowheads="1"/>
            </p:cNvSpPr>
            <p:nvPr/>
          </p:nvSpPr>
          <p:spPr bwMode="auto">
            <a:xfrm>
              <a:off x="3334" y="815"/>
              <a:ext cx="725" cy="242"/>
            </a:xfrm>
            <a:prstGeom prst="rect">
              <a:avLst/>
            </a:prstGeom>
            <a:noFill/>
            <a:ln w="3175" cmpd="sng" algn="ctr">
              <a:solidFill>
                <a:schemeClr val="tx1"/>
              </a:solidFill>
              <a:miter lim="800000"/>
              <a:headEnd/>
              <a:tailEnd/>
            </a:ln>
            <a:effectLst/>
            <a:extLst>
              <a:ext uri="{909E8E84-426E-40dd-AFC4-6F175D3DCCD1}">
                <a14:hiddenFill xmlns="" xmlns:a14="http://schemas.microsoft.com/office/drawing/2010/main">
                  <a:solidFill>
                    <a:srgbClr val="BBE0E3"/>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73152" tIns="36576" rIns="73152" bIns="36576"/>
            <a:lstStyle>
              <a:lvl1pPr eaLnBrk="0" hangingPunct="0">
                <a:lnSpc>
                  <a:spcPct val="90000"/>
                </a:lnSpc>
                <a:spcBef>
                  <a:spcPct val="25000"/>
                </a:spcBef>
                <a:spcAft>
                  <a:spcPct val="25000"/>
                </a:spcAft>
                <a:buClr>
                  <a:srgbClr val="FFA000"/>
                </a:buClr>
                <a:buSzPct val="100000"/>
                <a:buFont typeface="Arial" charset="0"/>
                <a:buChar char="•"/>
                <a:defRPr sz="2200">
                  <a:solidFill>
                    <a:schemeClr val="tx2"/>
                  </a:solidFill>
                  <a:latin typeface="Arial" charset="0"/>
                </a:defRPr>
              </a:lvl1pPr>
              <a:lvl2pPr marL="742950" indent="-285750" eaLnBrk="0" hangingPunct="0">
                <a:lnSpc>
                  <a:spcPct val="90000"/>
                </a:lnSpc>
                <a:spcBef>
                  <a:spcPct val="5000"/>
                </a:spcBef>
                <a:spcAft>
                  <a:spcPct val="25000"/>
                </a:spcAft>
                <a:buClr>
                  <a:srgbClr val="FFA000"/>
                </a:buClr>
                <a:buFont typeface="Arial" charset="0"/>
                <a:buChar char="–"/>
                <a:defRPr sz="2000">
                  <a:solidFill>
                    <a:schemeClr val="tx2"/>
                  </a:solidFill>
                  <a:latin typeface="Arial" charset="0"/>
                </a:defRPr>
              </a:lvl2pPr>
              <a:lvl3pPr marL="1143000" indent="-228600" eaLnBrk="0" hangingPunct="0">
                <a:lnSpc>
                  <a:spcPct val="90000"/>
                </a:lnSpc>
                <a:spcBef>
                  <a:spcPct val="5000"/>
                </a:spcBef>
                <a:spcAft>
                  <a:spcPct val="25000"/>
                </a:spcAft>
                <a:buClr>
                  <a:srgbClr val="FFA000"/>
                </a:buClr>
                <a:buFont typeface="Arial" charset="0"/>
                <a:buChar char="•"/>
                <a:defRPr>
                  <a:solidFill>
                    <a:schemeClr val="tx2"/>
                  </a:solidFill>
                  <a:latin typeface="Arial" charset="0"/>
                </a:defRPr>
              </a:lvl3pPr>
              <a:lvl4pPr marL="1600200" indent="-228600" eaLnBrk="0" hangingPunct="0">
                <a:lnSpc>
                  <a:spcPct val="95000"/>
                </a:lnSpc>
                <a:spcBef>
                  <a:spcPct val="0"/>
                </a:spcBef>
                <a:spcAft>
                  <a:spcPct val="30000"/>
                </a:spcAft>
                <a:buClr>
                  <a:srgbClr val="FFA000"/>
                </a:buClr>
                <a:buSzPct val="100000"/>
                <a:buFont typeface="Arial" charset="0"/>
                <a:buChar char="•"/>
                <a:defRPr sz="2200">
                  <a:solidFill>
                    <a:schemeClr val="tx2"/>
                  </a:solidFill>
                  <a:latin typeface="Arial" charset="0"/>
                </a:defRPr>
              </a:lvl4pPr>
              <a:lvl5pPr marL="2057400" indent="-228600" eaLnBrk="0" hangingPunct="0">
                <a:lnSpc>
                  <a:spcPct val="95000"/>
                </a:lnSpc>
                <a:spcBef>
                  <a:spcPct val="0"/>
                </a:spcBef>
                <a:spcAft>
                  <a:spcPct val="30000"/>
                </a:spcAft>
                <a:buClr>
                  <a:srgbClr val="FFA000"/>
                </a:buClr>
                <a:buSzPct val="90000"/>
                <a:buFont typeface="Arial" charset="0"/>
                <a:buChar char="–"/>
                <a:defRPr sz="2200">
                  <a:solidFill>
                    <a:schemeClr val="tx2"/>
                  </a:solidFill>
                  <a:latin typeface="Arial" charset="0"/>
                </a:defRPr>
              </a:lvl5pPr>
              <a:lvl6pPr marL="2514600" indent="-228600" eaLnBrk="0" fontAlgn="base" hangingPunct="0">
                <a:lnSpc>
                  <a:spcPct val="95000"/>
                </a:lnSpc>
                <a:spcBef>
                  <a:spcPct val="0"/>
                </a:spcBef>
                <a:spcAft>
                  <a:spcPct val="30000"/>
                </a:spcAft>
                <a:buClr>
                  <a:srgbClr val="FFA000"/>
                </a:buClr>
                <a:buSzPct val="90000"/>
                <a:buFont typeface="Arial" charset="0"/>
                <a:buChar char="–"/>
                <a:defRPr sz="2200">
                  <a:solidFill>
                    <a:schemeClr val="tx2"/>
                  </a:solidFill>
                  <a:latin typeface="Arial" charset="0"/>
                </a:defRPr>
              </a:lvl6pPr>
              <a:lvl7pPr marL="2971800" indent="-228600" eaLnBrk="0" fontAlgn="base" hangingPunct="0">
                <a:lnSpc>
                  <a:spcPct val="95000"/>
                </a:lnSpc>
                <a:spcBef>
                  <a:spcPct val="0"/>
                </a:spcBef>
                <a:spcAft>
                  <a:spcPct val="30000"/>
                </a:spcAft>
                <a:buClr>
                  <a:srgbClr val="FFA000"/>
                </a:buClr>
                <a:buSzPct val="90000"/>
                <a:buFont typeface="Arial" charset="0"/>
                <a:buChar char="–"/>
                <a:defRPr sz="2200">
                  <a:solidFill>
                    <a:schemeClr val="tx2"/>
                  </a:solidFill>
                  <a:latin typeface="Arial" charset="0"/>
                </a:defRPr>
              </a:lvl7pPr>
              <a:lvl8pPr marL="3429000" indent="-228600" eaLnBrk="0" fontAlgn="base" hangingPunct="0">
                <a:lnSpc>
                  <a:spcPct val="95000"/>
                </a:lnSpc>
                <a:spcBef>
                  <a:spcPct val="0"/>
                </a:spcBef>
                <a:spcAft>
                  <a:spcPct val="30000"/>
                </a:spcAft>
                <a:buClr>
                  <a:srgbClr val="FFA000"/>
                </a:buClr>
                <a:buSzPct val="90000"/>
                <a:buFont typeface="Arial" charset="0"/>
                <a:buChar char="–"/>
                <a:defRPr sz="2200">
                  <a:solidFill>
                    <a:schemeClr val="tx2"/>
                  </a:solidFill>
                  <a:latin typeface="Arial" charset="0"/>
                </a:defRPr>
              </a:lvl8pPr>
              <a:lvl9pPr marL="3886200" indent="-228600" eaLnBrk="0" fontAlgn="base" hangingPunct="0">
                <a:lnSpc>
                  <a:spcPct val="95000"/>
                </a:lnSpc>
                <a:spcBef>
                  <a:spcPct val="0"/>
                </a:spcBef>
                <a:spcAft>
                  <a:spcPct val="30000"/>
                </a:spcAft>
                <a:buClr>
                  <a:srgbClr val="FFA000"/>
                </a:buClr>
                <a:buSzPct val="90000"/>
                <a:buFont typeface="Arial" charset="0"/>
                <a:buChar char="–"/>
                <a:defRPr sz="2200">
                  <a:solidFill>
                    <a:schemeClr val="tx2"/>
                  </a:solidFill>
                  <a:latin typeface="Arial" charset="0"/>
                </a:defRPr>
              </a:lvl9pPr>
            </a:lstStyle>
            <a:p>
              <a:pPr eaLnBrk="1" fontAlgn="base" hangingPunct="1">
                <a:lnSpc>
                  <a:spcPct val="100000"/>
                </a:lnSpc>
                <a:spcBef>
                  <a:spcPct val="50000"/>
                </a:spcBef>
                <a:spcAft>
                  <a:spcPct val="0"/>
                </a:spcAft>
                <a:buClrTx/>
                <a:buSzTx/>
                <a:buFontTx/>
                <a:buNone/>
              </a:pPr>
              <a:r>
                <a:rPr lang="en-US" altLang="en-US" sz="800" dirty="0">
                  <a:solidFill>
                    <a:srgbClr val="000000"/>
                  </a:solidFill>
                  <a:latin typeface="Calibri" pitchFamily="34" charset="0"/>
                  <a:ea typeface="SimSun" pitchFamily="2" charset="-122"/>
                  <a:cs typeface="Calibri" pitchFamily="34" charset="0"/>
                </a:rPr>
                <a:t>     MQ</a:t>
              </a:r>
              <a:endParaRPr lang="en-US" altLang="en-US" sz="800" dirty="0">
                <a:solidFill>
                  <a:srgbClr val="0023A0"/>
                </a:solidFill>
                <a:latin typeface="Calibri" pitchFamily="34" charset="0"/>
                <a:ea typeface="SimSun" pitchFamily="2" charset="-122"/>
                <a:cs typeface="Calibri" pitchFamily="34" charset="0"/>
              </a:endParaRPr>
            </a:p>
          </p:txBody>
        </p:sp>
      </p:grpSp>
      <p:sp>
        <p:nvSpPr>
          <p:cNvPr id="8" name="AutoShape 17"/>
          <p:cNvSpPr>
            <a:spLocks noChangeArrowheads="1"/>
          </p:cNvSpPr>
          <p:nvPr/>
        </p:nvSpPr>
        <p:spPr bwMode="auto">
          <a:xfrm>
            <a:off x="2812542" y="1042992"/>
            <a:ext cx="3190239" cy="856780"/>
          </a:xfrm>
          <a:prstGeom prst="roundRect">
            <a:avLst>
              <a:gd name="adj" fmla="val 8870"/>
            </a:avLst>
          </a:prstGeom>
          <a:solidFill>
            <a:schemeClr val="bg1">
              <a:lumMod val="40000"/>
              <a:lumOff val="60000"/>
            </a:schemeClr>
          </a:solidFill>
          <a:ln w="31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0" fontAlgn="base" hangingPunct="0">
              <a:spcBef>
                <a:spcPct val="0"/>
              </a:spcBef>
              <a:spcAft>
                <a:spcPct val="0"/>
              </a:spcAft>
              <a:defRPr/>
            </a:pPr>
            <a:endParaRPr lang="en-US" sz="800" dirty="0">
              <a:solidFill>
                <a:srgbClr val="000000"/>
              </a:solidFill>
              <a:latin typeface="Times New Roman" pitchFamily="18" charset="0"/>
            </a:endParaRPr>
          </a:p>
        </p:txBody>
      </p:sp>
      <p:sp>
        <p:nvSpPr>
          <p:cNvPr id="9" name="Rectangle 5045"/>
          <p:cNvSpPr>
            <a:spLocks noChangeArrowheads="1"/>
          </p:cNvSpPr>
          <p:nvPr/>
        </p:nvSpPr>
        <p:spPr bwMode="auto">
          <a:xfrm>
            <a:off x="2912938" y="1145537"/>
            <a:ext cx="664264" cy="280763"/>
          </a:xfrm>
          <a:prstGeom prst="rect">
            <a:avLst/>
          </a:prstGeom>
          <a:solidFill>
            <a:srgbClr val="FF9C25">
              <a:alpha val="83000"/>
            </a:srgbClr>
          </a:solidFill>
          <a:ln w="3175" cmpd="sng">
            <a:solidFill>
              <a:schemeClr val="tx1"/>
            </a:solidFill>
            <a:headEnd/>
            <a:tailEnd/>
          </a:ln>
          <a:extLst/>
        </p:spPr>
        <p:style>
          <a:lnRef idx="3">
            <a:schemeClr val="lt1"/>
          </a:lnRef>
          <a:fillRef idx="1">
            <a:schemeClr val="accent6"/>
          </a:fillRef>
          <a:effectRef idx="1">
            <a:schemeClr val="accent6"/>
          </a:effectRef>
          <a:fontRef idx="minor">
            <a:schemeClr val="lt1"/>
          </a:fontRef>
        </p:style>
        <p:txBody>
          <a:bodyPr anchor="ctr"/>
          <a:lstStyle/>
          <a:p>
            <a:pPr algn="ctr" eaLnBrk="0" fontAlgn="base" hangingPunct="0">
              <a:spcBef>
                <a:spcPct val="0"/>
              </a:spcBef>
              <a:spcAft>
                <a:spcPct val="0"/>
              </a:spcAft>
              <a:defRPr/>
            </a:pPr>
            <a:r>
              <a:rPr lang="en-US" sz="800" dirty="0" smtClean="0">
                <a:solidFill>
                  <a:srgbClr val="000000"/>
                </a:solidFill>
                <a:latin typeface="Calibri" panose="020F0502020204030204" pitchFamily="34" charset="0"/>
                <a:cs typeface="Calibri" panose="020F0502020204030204" pitchFamily="34" charset="0"/>
              </a:rPr>
              <a:t>Config Service</a:t>
            </a:r>
            <a:endParaRPr lang="en-US" sz="800" dirty="0">
              <a:solidFill>
                <a:srgbClr val="000000"/>
              </a:solidFill>
              <a:latin typeface="Calibri" panose="020F0502020204030204" pitchFamily="34" charset="0"/>
              <a:cs typeface="Calibri" panose="020F0502020204030204" pitchFamily="34" charset="0"/>
            </a:endParaRPr>
          </a:p>
        </p:txBody>
      </p:sp>
      <p:sp>
        <p:nvSpPr>
          <p:cNvPr id="10" name="Rectangle 5045"/>
          <p:cNvSpPr>
            <a:spLocks noChangeArrowheads="1"/>
          </p:cNvSpPr>
          <p:nvPr/>
        </p:nvSpPr>
        <p:spPr bwMode="auto">
          <a:xfrm>
            <a:off x="3668966" y="1490205"/>
            <a:ext cx="814134" cy="363995"/>
          </a:xfrm>
          <a:prstGeom prst="rect">
            <a:avLst/>
          </a:prstGeom>
          <a:solidFill>
            <a:srgbClr val="FF9C25">
              <a:alpha val="83000"/>
            </a:srgbClr>
          </a:solidFill>
          <a:ln w="3175" cmpd="sng">
            <a:solidFill>
              <a:schemeClr val="tx1"/>
            </a:solidFill>
            <a:headEnd/>
            <a:tailEnd/>
          </a:ln>
          <a:extLst/>
        </p:spPr>
        <p:style>
          <a:lnRef idx="3">
            <a:schemeClr val="lt1"/>
          </a:lnRef>
          <a:fillRef idx="1">
            <a:schemeClr val="accent6"/>
          </a:fillRef>
          <a:effectRef idx="1">
            <a:schemeClr val="accent6"/>
          </a:effectRef>
          <a:fontRef idx="minor">
            <a:schemeClr val="lt1"/>
          </a:fontRef>
        </p:style>
        <p:txBody>
          <a:bodyPr anchor="ctr"/>
          <a:lstStyle/>
          <a:p>
            <a:pPr algn="ctr" eaLnBrk="0" fontAlgn="base" hangingPunct="0">
              <a:spcBef>
                <a:spcPct val="0"/>
              </a:spcBef>
              <a:spcAft>
                <a:spcPct val="0"/>
              </a:spcAft>
              <a:defRPr/>
            </a:pPr>
            <a:r>
              <a:rPr lang="en-US" sz="800" dirty="0" smtClean="0">
                <a:solidFill>
                  <a:srgbClr val="000000"/>
                </a:solidFill>
                <a:latin typeface="Calibri" panose="020F0502020204030204" pitchFamily="34" charset="0"/>
                <a:cs typeface="Calibri" panose="020F0502020204030204" pitchFamily="34" charset="0"/>
              </a:rPr>
              <a:t>Access Authorization</a:t>
            </a:r>
            <a:endParaRPr lang="en-US" sz="800" dirty="0">
              <a:solidFill>
                <a:srgbClr val="000000"/>
              </a:solidFill>
              <a:latin typeface="Calibri" panose="020F0502020204030204" pitchFamily="34" charset="0"/>
              <a:cs typeface="Calibri" panose="020F0502020204030204" pitchFamily="34" charset="0"/>
            </a:endParaRPr>
          </a:p>
        </p:txBody>
      </p:sp>
      <p:sp>
        <p:nvSpPr>
          <p:cNvPr id="11" name="Rectangle 4447"/>
          <p:cNvSpPr>
            <a:spLocks noChangeArrowheads="1"/>
          </p:cNvSpPr>
          <p:nvPr/>
        </p:nvSpPr>
        <p:spPr bwMode="auto">
          <a:xfrm>
            <a:off x="5254053" y="1490547"/>
            <a:ext cx="670157" cy="277839"/>
          </a:xfrm>
          <a:prstGeom prst="rect">
            <a:avLst/>
          </a:prstGeom>
          <a:noFill/>
          <a:ln w="3175" cmpd="sng">
            <a:solidFill>
              <a:schemeClr val="tx1"/>
            </a:solidFill>
            <a:headEnd/>
            <a:tailEnd/>
          </a:ln>
          <a:extLst/>
        </p:spPr>
        <p:style>
          <a:lnRef idx="3">
            <a:schemeClr val="lt1"/>
          </a:lnRef>
          <a:fillRef idx="1">
            <a:schemeClr val="accent6"/>
          </a:fillRef>
          <a:effectRef idx="1">
            <a:schemeClr val="accent6"/>
          </a:effectRef>
          <a:fontRef idx="minor">
            <a:schemeClr val="lt1"/>
          </a:fontRef>
        </p:style>
        <p:txBody>
          <a:bodyPr anchor="ctr"/>
          <a:lstStyle/>
          <a:p>
            <a:pPr algn="ctr" eaLnBrk="0" fontAlgn="base" hangingPunct="0">
              <a:spcBef>
                <a:spcPct val="0"/>
              </a:spcBef>
              <a:spcAft>
                <a:spcPct val="0"/>
              </a:spcAft>
              <a:defRPr/>
            </a:pPr>
            <a:r>
              <a:rPr lang="en-US" sz="800" dirty="0">
                <a:solidFill>
                  <a:srgbClr val="000000"/>
                </a:solidFill>
                <a:latin typeface="Calibri" panose="020F0502020204030204" pitchFamily="34" charset="0"/>
                <a:cs typeface="Calibri" panose="020F0502020204030204" pitchFamily="34" charset="0"/>
              </a:rPr>
              <a:t>Encryption </a:t>
            </a:r>
          </a:p>
          <a:p>
            <a:pPr algn="ctr" eaLnBrk="0" fontAlgn="base" hangingPunct="0">
              <a:spcBef>
                <a:spcPct val="0"/>
              </a:spcBef>
              <a:spcAft>
                <a:spcPct val="0"/>
              </a:spcAft>
              <a:defRPr/>
            </a:pPr>
            <a:r>
              <a:rPr lang="en-US" sz="800" dirty="0">
                <a:solidFill>
                  <a:srgbClr val="000000"/>
                </a:solidFill>
                <a:latin typeface="Calibri" panose="020F0502020204030204" pitchFamily="34" charset="0"/>
                <a:cs typeface="Calibri" panose="020F0502020204030204" pitchFamily="34" charset="0"/>
              </a:rPr>
              <a:t>Utility</a:t>
            </a:r>
          </a:p>
        </p:txBody>
      </p:sp>
      <p:sp>
        <p:nvSpPr>
          <p:cNvPr id="12" name="Rectangle 4447"/>
          <p:cNvSpPr>
            <a:spLocks noChangeArrowheads="1"/>
          </p:cNvSpPr>
          <p:nvPr/>
        </p:nvSpPr>
        <p:spPr bwMode="auto">
          <a:xfrm>
            <a:off x="2919615" y="1487670"/>
            <a:ext cx="678994" cy="328430"/>
          </a:xfrm>
          <a:prstGeom prst="rect">
            <a:avLst/>
          </a:prstGeom>
          <a:solidFill>
            <a:srgbClr val="FF9C25">
              <a:alpha val="83000"/>
            </a:srgbClr>
          </a:solidFill>
          <a:ln w="3175" cmpd="sng">
            <a:solidFill>
              <a:schemeClr val="tx1"/>
            </a:solidFill>
            <a:headEnd/>
            <a:tailEnd/>
          </a:ln>
          <a:extLst/>
        </p:spPr>
        <p:style>
          <a:lnRef idx="3">
            <a:schemeClr val="lt1"/>
          </a:lnRef>
          <a:fillRef idx="1">
            <a:schemeClr val="accent6"/>
          </a:fillRef>
          <a:effectRef idx="1">
            <a:schemeClr val="accent6"/>
          </a:effectRef>
          <a:fontRef idx="minor">
            <a:schemeClr val="lt1"/>
          </a:fontRef>
        </p:style>
        <p:txBody>
          <a:bodyPr anchor="ctr"/>
          <a:lstStyle/>
          <a:p>
            <a:pPr algn="ctr" eaLnBrk="0" fontAlgn="base" hangingPunct="0">
              <a:spcBef>
                <a:spcPct val="0"/>
              </a:spcBef>
              <a:spcAft>
                <a:spcPct val="0"/>
              </a:spcAft>
              <a:defRPr/>
            </a:pPr>
            <a:r>
              <a:rPr lang="en-US" sz="800" dirty="0">
                <a:solidFill>
                  <a:srgbClr val="000000"/>
                </a:solidFill>
                <a:latin typeface="Calibri" panose="020F0502020204030204" pitchFamily="34" charset="0"/>
                <a:cs typeface="Calibri" panose="020F0502020204030204" pitchFamily="34" charset="0"/>
              </a:rPr>
              <a:t>Audit</a:t>
            </a:r>
          </a:p>
        </p:txBody>
      </p:sp>
      <p:sp>
        <p:nvSpPr>
          <p:cNvPr id="13" name="Rectangle 5045"/>
          <p:cNvSpPr>
            <a:spLocks noChangeArrowheads="1"/>
          </p:cNvSpPr>
          <p:nvPr/>
        </p:nvSpPr>
        <p:spPr bwMode="auto">
          <a:xfrm>
            <a:off x="5258230" y="1158698"/>
            <a:ext cx="677521" cy="261754"/>
          </a:xfrm>
          <a:prstGeom prst="rect">
            <a:avLst/>
          </a:prstGeom>
          <a:noFill/>
          <a:ln w="3175" cmpd="sng">
            <a:solidFill>
              <a:schemeClr val="tx1"/>
            </a:solidFill>
            <a:headEnd/>
            <a:tailEnd/>
          </a:ln>
          <a:extLst/>
        </p:spPr>
        <p:style>
          <a:lnRef idx="3">
            <a:schemeClr val="lt1"/>
          </a:lnRef>
          <a:fillRef idx="1">
            <a:schemeClr val="accent6"/>
          </a:fillRef>
          <a:effectRef idx="1">
            <a:schemeClr val="accent6"/>
          </a:effectRef>
          <a:fontRef idx="minor">
            <a:schemeClr val="lt1"/>
          </a:fontRef>
        </p:style>
        <p:txBody>
          <a:bodyPr anchor="ctr"/>
          <a:lstStyle/>
          <a:p>
            <a:pPr algn="ctr" eaLnBrk="0" fontAlgn="base" hangingPunct="0">
              <a:spcBef>
                <a:spcPct val="0"/>
              </a:spcBef>
              <a:spcAft>
                <a:spcPct val="0"/>
              </a:spcAft>
              <a:defRPr/>
            </a:pPr>
            <a:r>
              <a:rPr lang="en-US" sz="800" dirty="0">
                <a:solidFill>
                  <a:srgbClr val="000000"/>
                </a:solidFill>
                <a:latin typeface="Calibri" panose="020F0502020204030204" pitchFamily="34" charset="0"/>
                <a:cs typeface="Calibri" panose="020F0502020204030204" pitchFamily="34" charset="0"/>
              </a:rPr>
              <a:t>Load Distribution</a:t>
            </a:r>
          </a:p>
        </p:txBody>
      </p:sp>
      <p:sp>
        <p:nvSpPr>
          <p:cNvPr id="14" name="Rounded Rectangle 13"/>
          <p:cNvSpPr/>
          <p:nvPr/>
        </p:nvSpPr>
        <p:spPr bwMode="auto">
          <a:xfrm>
            <a:off x="3229463" y="2060258"/>
            <a:ext cx="1610460" cy="2054190"/>
          </a:xfrm>
          <a:prstGeom prst="roundRect">
            <a:avLst/>
          </a:prstGeom>
          <a:solidFill>
            <a:schemeClr val="bg1">
              <a:lumMod val="40000"/>
              <a:lumOff val="60000"/>
            </a:schemeClr>
          </a:solidFill>
          <a:ln w="3175" cmpd="sng">
            <a:solidFill>
              <a:schemeClr val="tx1"/>
            </a:solidFill>
          </a:ln>
          <a:extLst/>
        </p:spPr>
        <p:style>
          <a:lnRef idx="2">
            <a:schemeClr val="accent1">
              <a:shade val="50000"/>
            </a:schemeClr>
          </a:lnRef>
          <a:fillRef idx="1">
            <a:schemeClr val="accent1"/>
          </a:fillRef>
          <a:effectRef idx="0">
            <a:schemeClr val="accent1"/>
          </a:effectRef>
          <a:fontRef idx="minor">
            <a:schemeClr val="lt1"/>
          </a:fontRef>
        </p:style>
        <p:txBody>
          <a:bodyPr/>
          <a:lstStyle/>
          <a:p>
            <a:pPr algn="ctr" eaLnBrk="0" fontAlgn="base" hangingPunct="0">
              <a:spcBef>
                <a:spcPct val="0"/>
              </a:spcBef>
              <a:spcAft>
                <a:spcPct val="0"/>
              </a:spcAft>
              <a:defRPr/>
            </a:pPr>
            <a:endParaRPr lang="en-US" sz="800" dirty="0">
              <a:solidFill>
                <a:srgbClr val="000000"/>
              </a:solidFill>
              <a:latin typeface="Times New Roman" pitchFamily="18" charset="0"/>
            </a:endParaRPr>
          </a:p>
        </p:txBody>
      </p:sp>
      <p:sp>
        <p:nvSpPr>
          <p:cNvPr id="15" name="AutoShape 17"/>
          <p:cNvSpPr>
            <a:spLocks noChangeArrowheads="1"/>
          </p:cNvSpPr>
          <p:nvPr/>
        </p:nvSpPr>
        <p:spPr bwMode="auto">
          <a:xfrm>
            <a:off x="4935678" y="2183808"/>
            <a:ext cx="652482" cy="1680794"/>
          </a:xfrm>
          <a:prstGeom prst="roundRect">
            <a:avLst>
              <a:gd name="adj" fmla="val 8870"/>
            </a:avLst>
          </a:prstGeom>
          <a:solidFill>
            <a:schemeClr val="bg1">
              <a:lumMod val="40000"/>
              <a:lumOff val="60000"/>
            </a:schemeClr>
          </a:solidFill>
          <a:ln w="31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0" fontAlgn="base" hangingPunct="0">
              <a:spcBef>
                <a:spcPct val="0"/>
              </a:spcBef>
              <a:spcAft>
                <a:spcPct val="0"/>
              </a:spcAft>
              <a:defRPr/>
            </a:pPr>
            <a:endParaRPr lang="en-US" sz="800" dirty="0">
              <a:solidFill>
                <a:srgbClr val="000000"/>
              </a:solidFill>
              <a:latin typeface="Times New Roman" pitchFamily="18" charset="0"/>
            </a:endParaRPr>
          </a:p>
        </p:txBody>
      </p:sp>
      <p:sp>
        <p:nvSpPr>
          <p:cNvPr id="16" name="Rectangle 5045"/>
          <p:cNvSpPr>
            <a:spLocks noChangeArrowheads="1"/>
          </p:cNvSpPr>
          <p:nvPr/>
        </p:nvSpPr>
        <p:spPr bwMode="auto">
          <a:xfrm rot="5400000">
            <a:off x="4827144" y="2410299"/>
            <a:ext cx="672662" cy="357908"/>
          </a:xfrm>
          <a:prstGeom prst="rect">
            <a:avLst/>
          </a:prstGeom>
          <a:solidFill>
            <a:schemeClr val="tx2">
              <a:lumMod val="20000"/>
              <a:lumOff val="80000"/>
              <a:alpha val="83000"/>
            </a:schemeClr>
          </a:solidFill>
          <a:ln w="3175" cmpd="sng">
            <a:solidFill>
              <a:schemeClr val="tx1"/>
            </a:solidFill>
            <a:headEnd/>
            <a:tailEnd/>
          </a:ln>
          <a:extLst/>
        </p:spPr>
        <p:style>
          <a:lnRef idx="3">
            <a:schemeClr val="lt1"/>
          </a:lnRef>
          <a:fillRef idx="1">
            <a:schemeClr val="accent6"/>
          </a:fillRef>
          <a:effectRef idx="1">
            <a:schemeClr val="accent6"/>
          </a:effectRef>
          <a:fontRef idx="minor">
            <a:schemeClr val="lt1"/>
          </a:fontRef>
        </p:style>
        <p:txBody>
          <a:bodyPr anchor="ctr"/>
          <a:lstStyle/>
          <a:p>
            <a:pPr eaLnBrk="0" fontAlgn="base" hangingPunct="0">
              <a:spcBef>
                <a:spcPct val="0"/>
              </a:spcBef>
              <a:spcAft>
                <a:spcPct val="0"/>
              </a:spcAft>
            </a:pPr>
            <a:r>
              <a:rPr lang="en-US" sz="800" dirty="0" smtClean="0">
                <a:solidFill>
                  <a:srgbClr val="000000"/>
                </a:solidFill>
                <a:latin typeface="Calibri" panose="020F0502020204030204" pitchFamily="34" charset="0"/>
                <a:cs typeface="Calibri" panose="020F0502020204030204" pitchFamily="34" charset="0"/>
              </a:rPr>
              <a:t> </a:t>
            </a:r>
            <a:endParaRPr lang="en-US" sz="800" dirty="0">
              <a:solidFill>
                <a:srgbClr val="000000"/>
              </a:solidFill>
              <a:latin typeface="Calibri" panose="020F0502020204030204" pitchFamily="34" charset="0"/>
              <a:cs typeface="Calibri" panose="020F0502020204030204" pitchFamily="34" charset="0"/>
            </a:endParaRPr>
          </a:p>
          <a:p>
            <a:pPr eaLnBrk="0" fontAlgn="base" hangingPunct="0">
              <a:spcBef>
                <a:spcPct val="0"/>
              </a:spcBef>
              <a:spcAft>
                <a:spcPct val="0"/>
              </a:spcAft>
            </a:pPr>
            <a:r>
              <a:rPr lang="en-US" sz="800" dirty="0">
                <a:solidFill>
                  <a:srgbClr val="000000"/>
                </a:solidFill>
                <a:latin typeface="Calibri" panose="020F0502020204030204" pitchFamily="34" charset="0"/>
                <a:cs typeface="Calibri" panose="020F0502020204030204" pitchFamily="34" charset="0"/>
              </a:rPr>
              <a:t>Plugin</a:t>
            </a:r>
          </a:p>
        </p:txBody>
      </p:sp>
      <p:sp>
        <p:nvSpPr>
          <p:cNvPr id="17" name="Rectangle 4447"/>
          <p:cNvSpPr>
            <a:spLocks noChangeArrowheads="1"/>
          </p:cNvSpPr>
          <p:nvPr/>
        </p:nvSpPr>
        <p:spPr bwMode="auto">
          <a:xfrm>
            <a:off x="4512298" y="1494934"/>
            <a:ext cx="682002" cy="333866"/>
          </a:xfrm>
          <a:prstGeom prst="rect">
            <a:avLst/>
          </a:prstGeom>
          <a:solidFill>
            <a:srgbClr val="FF9C25">
              <a:alpha val="83000"/>
            </a:srgbClr>
          </a:solidFill>
          <a:ln w="3175" cmpd="sng">
            <a:solidFill>
              <a:schemeClr val="tx1"/>
            </a:solidFill>
            <a:headEnd/>
            <a:tailEnd/>
          </a:ln>
          <a:extLst/>
        </p:spPr>
        <p:style>
          <a:lnRef idx="3">
            <a:schemeClr val="lt1"/>
          </a:lnRef>
          <a:fillRef idx="1">
            <a:schemeClr val="accent6"/>
          </a:fillRef>
          <a:effectRef idx="1">
            <a:schemeClr val="accent6"/>
          </a:effectRef>
          <a:fontRef idx="minor">
            <a:schemeClr val="lt1"/>
          </a:fontRef>
        </p:style>
        <p:txBody>
          <a:bodyPr anchor="ctr"/>
          <a:lstStyle/>
          <a:p>
            <a:pPr algn="ctr" eaLnBrk="0" fontAlgn="base" hangingPunct="0">
              <a:spcBef>
                <a:spcPct val="0"/>
              </a:spcBef>
              <a:spcAft>
                <a:spcPct val="0"/>
              </a:spcAft>
              <a:defRPr/>
            </a:pPr>
            <a:r>
              <a:rPr lang="en-US" sz="800" dirty="0">
                <a:solidFill>
                  <a:srgbClr val="000000"/>
                </a:solidFill>
                <a:latin typeface="Calibri" panose="020F0502020204030204" pitchFamily="34" charset="0"/>
                <a:cs typeface="Calibri" panose="020F0502020204030204" pitchFamily="34" charset="0"/>
              </a:rPr>
              <a:t>Cache </a:t>
            </a:r>
          </a:p>
        </p:txBody>
      </p:sp>
      <p:sp>
        <p:nvSpPr>
          <p:cNvPr id="18" name="Rectangle 5045"/>
          <p:cNvSpPr>
            <a:spLocks noChangeArrowheads="1"/>
          </p:cNvSpPr>
          <p:nvPr/>
        </p:nvSpPr>
        <p:spPr bwMode="auto">
          <a:xfrm>
            <a:off x="4470401" y="1181100"/>
            <a:ext cx="744580" cy="271603"/>
          </a:xfrm>
          <a:prstGeom prst="rect">
            <a:avLst/>
          </a:prstGeom>
          <a:noFill/>
          <a:ln w="3175" cmpd="sng">
            <a:solidFill>
              <a:schemeClr val="tx1"/>
            </a:solidFill>
            <a:headEnd/>
            <a:tailEnd/>
          </a:ln>
          <a:extLst/>
        </p:spPr>
        <p:style>
          <a:lnRef idx="3">
            <a:schemeClr val="lt1"/>
          </a:lnRef>
          <a:fillRef idx="1">
            <a:schemeClr val="accent6"/>
          </a:fillRef>
          <a:effectRef idx="1">
            <a:schemeClr val="accent6"/>
          </a:effectRef>
          <a:fontRef idx="minor">
            <a:schemeClr val="lt1"/>
          </a:fontRef>
        </p:style>
        <p:txBody>
          <a:bodyPr anchor="ctr"/>
          <a:lstStyle/>
          <a:p>
            <a:pPr algn="ctr" eaLnBrk="0" fontAlgn="base" hangingPunct="0">
              <a:spcBef>
                <a:spcPct val="0"/>
              </a:spcBef>
              <a:spcAft>
                <a:spcPct val="0"/>
              </a:spcAft>
              <a:defRPr/>
            </a:pPr>
            <a:r>
              <a:rPr lang="en-US" sz="800" dirty="0" smtClean="0">
                <a:solidFill>
                  <a:srgbClr val="000000"/>
                </a:solidFill>
                <a:latin typeface="Calibri" panose="020F0502020204030204" pitchFamily="34" charset="0"/>
                <a:cs typeface="Calibri" panose="020F0502020204030204" pitchFamily="34" charset="0"/>
              </a:rPr>
              <a:t>Subscription Service</a:t>
            </a:r>
            <a:endParaRPr lang="en-US" sz="800" dirty="0">
              <a:solidFill>
                <a:srgbClr val="000000"/>
              </a:solidFill>
              <a:latin typeface="Calibri" panose="020F0502020204030204" pitchFamily="34" charset="0"/>
              <a:cs typeface="Calibri" panose="020F0502020204030204" pitchFamily="34" charset="0"/>
            </a:endParaRPr>
          </a:p>
        </p:txBody>
      </p:sp>
      <p:sp>
        <p:nvSpPr>
          <p:cNvPr id="19" name="Rectangle 5045"/>
          <p:cNvSpPr>
            <a:spLocks noChangeArrowheads="1"/>
          </p:cNvSpPr>
          <p:nvPr/>
        </p:nvSpPr>
        <p:spPr bwMode="auto">
          <a:xfrm>
            <a:off x="3667149" y="1151387"/>
            <a:ext cx="720234" cy="277839"/>
          </a:xfrm>
          <a:prstGeom prst="rect">
            <a:avLst/>
          </a:prstGeom>
          <a:noFill/>
          <a:ln w="3175" cmpd="sng">
            <a:solidFill>
              <a:schemeClr val="tx1"/>
            </a:solidFill>
            <a:headEnd/>
            <a:tailEnd/>
          </a:ln>
          <a:extLst/>
        </p:spPr>
        <p:style>
          <a:lnRef idx="3">
            <a:schemeClr val="lt1"/>
          </a:lnRef>
          <a:fillRef idx="1">
            <a:schemeClr val="accent6"/>
          </a:fillRef>
          <a:effectRef idx="1">
            <a:schemeClr val="accent6"/>
          </a:effectRef>
          <a:fontRef idx="minor">
            <a:schemeClr val="lt1"/>
          </a:fontRef>
        </p:style>
        <p:txBody>
          <a:bodyPr anchor="ctr"/>
          <a:lstStyle/>
          <a:p>
            <a:pPr algn="ctr" eaLnBrk="0" fontAlgn="base" hangingPunct="0">
              <a:spcBef>
                <a:spcPct val="0"/>
              </a:spcBef>
              <a:spcAft>
                <a:spcPct val="0"/>
              </a:spcAft>
              <a:defRPr/>
            </a:pPr>
            <a:r>
              <a:rPr lang="en-US" sz="800" dirty="0" smtClean="0">
                <a:solidFill>
                  <a:srgbClr val="000000"/>
                </a:solidFill>
                <a:latin typeface="Calibri" panose="020F0502020204030204" pitchFamily="34" charset="0"/>
                <a:cs typeface="Calibri" panose="020F0502020204030204" pitchFamily="34" charset="0"/>
              </a:rPr>
              <a:t>Failover Service</a:t>
            </a:r>
            <a:endParaRPr lang="en-US" sz="800" dirty="0">
              <a:solidFill>
                <a:srgbClr val="000000"/>
              </a:solidFill>
              <a:latin typeface="Calibri" panose="020F0502020204030204" pitchFamily="34" charset="0"/>
              <a:cs typeface="Calibri" panose="020F0502020204030204" pitchFamily="34" charset="0"/>
            </a:endParaRPr>
          </a:p>
        </p:txBody>
      </p:sp>
      <p:sp>
        <p:nvSpPr>
          <p:cNvPr id="20" name="Rectangle 5045"/>
          <p:cNvSpPr>
            <a:spLocks noChangeArrowheads="1"/>
          </p:cNvSpPr>
          <p:nvPr/>
        </p:nvSpPr>
        <p:spPr bwMode="auto">
          <a:xfrm rot="5400000">
            <a:off x="3600168" y="2749271"/>
            <a:ext cx="1379224" cy="234239"/>
          </a:xfrm>
          <a:prstGeom prst="rect">
            <a:avLst/>
          </a:prstGeom>
          <a:solidFill>
            <a:srgbClr val="FF9C25">
              <a:alpha val="83000"/>
            </a:srgbClr>
          </a:solidFill>
          <a:ln w="3175" cmpd="sng">
            <a:solidFill>
              <a:schemeClr val="tx1"/>
            </a:solidFill>
            <a:headEnd/>
            <a:tailEnd/>
          </a:ln>
          <a:extLst/>
        </p:spPr>
        <p:style>
          <a:lnRef idx="3">
            <a:schemeClr val="lt1"/>
          </a:lnRef>
          <a:fillRef idx="1">
            <a:schemeClr val="accent6"/>
          </a:fillRef>
          <a:effectRef idx="1">
            <a:schemeClr val="accent6"/>
          </a:effectRef>
          <a:fontRef idx="minor">
            <a:schemeClr val="lt1"/>
          </a:fontRef>
        </p:style>
        <p:txBody>
          <a:bodyPr anchor="ctr"/>
          <a:lstStyle/>
          <a:p>
            <a:pPr algn="ctr" eaLnBrk="0" fontAlgn="base" hangingPunct="0">
              <a:spcBef>
                <a:spcPct val="0"/>
              </a:spcBef>
              <a:spcAft>
                <a:spcPct val="0"/>
              </a:spcAft>
              <a:defRPr/>
            </a:pPr>
            <a:r>
              <a:rPr lang="en-US" sz="800" dirty="0">
                <a:solidFill>
                  <a:srgbClr val="000000"/>
                </a:solidFill>
                <a:latin typeface="Calibri" panose="020F0502020204030204" pitchFamily="34" charset="0"/>
                <a:cs typeface="Calibri" panose="020F0502020204030204" pitchFamily="34" charset="0"/>
              </a:rPr>
              <a:t>Business Component</a:t>
            </a:r>
          </a:p>
        </p:txBody>
      </p:sp>
      <p:cxnSp>
        <p:nvCxnSpPr>
          <p:cNvPr id="22" name="Straight Arrow Connector 277"/>
          <p:cNvCxnSpPr>
            <a:cxnSpLocks noChangeShapeType="1"/>
            <a:stCxn id="23" idx="3"/>
          </p:cNvCxnSpPr>
          <p:nvPr/>
        </p:nvCxnSpPr>
        <p:spPr bwMode="auto">
          <a:xfrm flipV="1">
            <a:off x="1312941" y="3215519"/>
            <a:ext cx="405041" cy="6280"/>
          </a:xfrm>
          <a:prstGeom prst="straightConnector1">
            <a:avLst/>
          </a:prstGeom>
          <a:noFill/>
          <a:ln w="3175" cmpd="sng" algn="ctr">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23" name="Picture 28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179" y="2894425"/>
            <a:ext cx="565762" cy="654748"/>
          </a:xfrm>
          <a:prstGeom prst="rect">
            <a:avLst/>
          </a:prstGeom>
          <a:noFill/>
          <a:ln w="3175" cmpd="sng">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24" name="Rectangle 5049"/>
          <p:cNvSpPr>
            <a:spLocks noChangeArrowheads="1"/>
          </p:cNvSpPr>
          <p:nvPr/>
        </p:nvSpPr>
        <p:spPr bwMode="auto">
          <a:xfrm rot="5400000">
            <a:off x="3952378" y="2720479"/>
            <a:ext cx="1354167" cy="266075"/>
          </a:xfrm>
          <a:prstGeom prst="rect">
            <a:avLst/>
          </a:prstGeom>
          <a:solidFill>
            <a:srgbClr val="FF9C25">
              <a:alpha val="83000"/>
            </a:srgbClr>
          </a:solidFill>
          <a:ln w="3175" cmpd="sng">
            <a:solidFill>
              <a:schemeClr val="tx1"/>
            </a:solidFill>
            <a:headEnd/>
            <a:tailEnd/>
          </a:ln>
          <a:extLst/>
        </p:spPr>
        <p:style>
          <a:lnRef idx="3">
            <a:schemeClr val="lt1"/>
          </a:lnRef>
          <a:fillRef idx="1">
            <a:schemeClr val="accent6"/>
          </a:fillRef>
          <a:effectRef idx="1">
            <a:schemeClr val="accent6"/>
          </a:effectRef>
          <a:fontRef idx="minor">
            <a:schemeClr val="lt1"/>
          </a:fontRef>
        </p:style>
        <p:txBody>
          <a:bodyPr anchor="ctr"/>
          <a:lstStyle/>
          <a:p>
            <a:pPr algn="ctr" eaLnBrk="0" fontAlgn="base" hangingPunct="0">
              <a:spcBef>
                <a:spcPct val="0"/>
              </a:spcBef>
              <a:spcAft>
                <a:spcPct val="0"/>
              </a:spcAft>
              <a:defRPr/>
            </a:pPr>
            <a:r>
              <a:rPr lang="en-US" sz="800" dirty="0">
                <a:solidFill>
                  <a:srgbClr val="000000"/>
                </a:solidFill>
                <a:latin typeface="Calibri" panose="020F0502020204030204" pitchFamily="34" charset="0"/>
                <a:cs typeface="Calibri" panose="020F0502020204030204" pitchFamily="34" charset="0"/>
              </a:rPr>
              <a:t>Data Service</a:t>
            </a:r>
          </a:p>
        </p:txBody>
      </p:sp>
      <p:sp>
        <p:nvSpPr>
          <p:cNvPr id="25" name="Rectangle 5049"/>
          <p:cNvSpPr>
            <a:spLocks noChangeArrowheads="1"/>
          </p:cNvSpPr>
          <p:nvPr/>
        </p:nvSpPr>
        <p:spPr bwMode="auto">
          <a:xfrm rot="5400000">
            <a:off x="3161377" y="2328682"/>
            <a:ext cx="683113" cy="369156"/>
          </a:xfrm>
          <a:prstGeom prst="rect">
            <a:avLst/>
          </a:prstGeom>
          <a:solidFill>
            <a:srgbClr val="FF9C25">
              <a:alpha val="83000"/>
            </a:srgbClr>
          </a:solidFill>
          <a:ln w="3175" cmpd="sng">
            <a:solidFill>
              <a:schemeClr val="tx1"/>
            </a:solidFill>
            <a:headEnd/>
            <a:tailEnd/>
          </a:ln>
          <a:extLst/>
        </p:spPr>
        <p:style>
          <a:lnRef idx="3">
            <a:schemeClr val="lt1"/>
          </a:lnRef>
          <a:fillRef idx="1">
            <a:schemeClr val="accent6"/>
          </a:fillRef>
          <a:effectRef idx="1">
            <a:schemeClr val="accent6"/>
          </a:effectRef>
          <a:fontRef idx="minor">
            <a:schemeClr val="lt1"/>
          </a:fontRef>
        </p:style>
        <p:txBody>
          <a:bodyPr anchor="ctr"/>
          <a:lstStyle/>
          <a:p>
            <a:pPr algn="ctr" eaLnBrk="0" fontAlgn="base" hangingPunct="0">
              <a:spcBef>
                <a:spcPct val="0"/>
              </a:spcBef>
              <a:spcAft>
                <a:spcPct val="0"/>
              </a:spcAft>
              <a:defRPr/>
            </a:pPr>
            <a:r>
              <a:rPr lang="en-US" sz="800" dirty="0">
                <a:solidFill>
                  <a:srgbClr val="000000"/>
                </a:solidFill>
                <a:latin typeface="Calibri" panose="020F0502020204030204" pitchFamily="34" charset="0"/>
                <a:cs typeface="Calibri" panose="020F0502020204030204" pitchFamily="34" charset="0"/>
              </a:rPr>
              <a:t>Web Service Wrapper</a:t>
            </a:r>
          </a:p>
        </p:txBody>
      </p:sp>
      <p:sp>
        <p:nvSpPr>
          <p:cNvPr id="26" name="Rectangle 5049"/>
          <p:cNvSpPr>
            <a:spLocks noChangeArrowheads="1"/>
          </p:cNvSpPr>
          <p:nvPr/>
        </p:nvSpPr>
        <p:spPr bwMode="auto">
          <a:xfrm rot="5400000">
            <a:off x="3182615" y="3043060"/>
            <a:ext cx="648685" cy="377202"/>
          </a:xfrm>
          <a:prstGeom prst="rect">
            <a:avLst/>
          </a:prstGeom>
          <a:solidFill>
            <a:srgbClr val="FF9C25">
              <a:alpha val="83000"/>
            </a:srgbClr>
          </a:solidFill>
          <a:ln w="3175" cmpd="sng">
            <a:solidFill>
              <a:schemeClr val="tx1"/>
            </a:solidFill>
            <a:headEnd/>
            <a:tailEnd/>
          </a:ln>
          <a:extLst/>
        </p:spPr>
        <p:style>
          <a:lnRef idx="3">
            <a:schemeClr val="lt1"/>
          </a:lnRef>
          <a:fillRef idx="1">
            <a:schemeClr val="accent6"/>
          </a:fillRef>
          <a:effectRef idx="1">
            <a:schemeClr val="accent6"/>
          </a:effectRef>
          <a:fontRef idx="minor">
            <a:schemeClr val="lt1"/>
          </a:fontRef>
        </p:style>
        <p:txBody>
          <a:bodyPr anchor="ctr"/>
          <a:lstStyle/>
          <a:p>
            <a:pPr algn="ctr" eaLnBrk="0" fontAlgn="base" hangingPunct="0">
              <a:spcBef>
                <a:spcPct val="0"/>
              </a:spcBef>
              <a:spcAft>
                <a:spcPct val="0"/>
              </a:spcAft>
              <a:defRPr/>
            </a:pPr>
            <a:r>
              <a:rPr lang="en-US" sz="800" dirty="0">
                <a:solidFill>
                  <a:srgbClr val="000000"/>
                </a:solidFill>
                <a:latin typeface="Calibri" panose="020F0502020204030204" pitchFamily="34" charset="0"/>
                <a:cs typeface="Calibri" panose="020F0502020204030204" pitchFamily="34" charset="0"/>
              </a:rPr>
              <a:t>Rest Controller</a:t>
            </a:r>
          </a:p>
        </p:txBody>
      </p:sp>
      <p:cxnSp>
        <p:nvCxnSpPr>
          <p:cNvPr id="27" name="Straight Arrow Connector 70"/>
          <p:cNvCxnSpPr>
            <a:cxnSpLocks noChangeShapeType="1"/>
            <a:stCxn id="3" idx="3"/>
            <a:endCxn id="5" idx="1"/>
          </p:cNvCxnSpPr>
          <p:nvPr/>
        </p:nvCxnSpPr>
        <p:spPr bwMode="auto">
          <a:xfrm flipV="1">
            <a:off x="2701061" y="3160485"/>
            <a:ext cx="373205" cy="16074"/>
          </a:xfrm>
          <a:prstGeom prst="straightConnector1">
            <a:avLst/>
          </a:prstGeom>
          <a:noFill/>
          <a:ln w="3175" cmpd="sng" algn="ctr">
            <a:solidFill>
              <a:schemeClr val="tx1"/>
            </a:solidFill>
            <a:round/>
            <a:headEnd type="arrow" w="med" len="me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8" name="Straight Arrow Connector 3188"/>
          <p:cNvCxnSpPr>
            <a:cxnSpLocks noChangeShapeType="1"/>
            <a:endCxn id="6" idx="1"/>
          </p:cNvCxnSpPr>
          <p:nvPr/>
        </p:nvCxnSpPr>
        <p:spPr bwMode="auto">
          <a:xfrm>
            <a:off x="6086389" y="4218107"/>
            <a:ext cx="0" cy="144769"/>
          </a:xfrm>
          <a:prstGeom prst="straightConnector1">
            <a:avLst/>
          </a:prstGeom>
          <a:noFill/>
          <a:ln w="3175" cmpd="sng" algn="ctr">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9" name="Rectangle 5045"/>
          <p:cNvSpPr>
            <a:spLocks noChangeArrowheads="1"/>
          </p:cNvSpPr>
          <p:nvPr/>
        </p:nvSpPr>
        <p:spPr bwMode="auto">
          <a:xfrm rot="5400000">
            <a:off x="5125897" y="2535462"/>
            <a:ext cx="672662" cy="116357"/>
          </a:xfrm>
          <a:prstGeom prst="rect">
            <a:avLst/>
          </a:prstGeom>
          <a:gradFill flip="none" rotWithShape="1">
            <a:gsLst>
              <a:gs pos="23340">
                <a:schemeClr val="accent2">
                  <a:lumMod val="60000"/>
                  <a:lumOff val="40000"/>
                </a:schemeClr>
              </a:gs>
              <a:gs pos="30000">
                <a:srgbClr val="6FB1D0"/>
              </a:gs>
              <a:gs pos="0">
                <a:schemeClr val="accent1">
                  <a:lumMod val="75000"/>
                </a:schemeClr>
              </a:gs>
              <a:gs pos="50000">
                <a:schemeClr val="accent1">
                  <a:tint val="44500"/>
                  <a:satMod val="160000"/>
                </a:schemeClr>
              </a:gs>
              <a:gs pos="100000">
                <a:schemeClr val="accent1">
                  <a:tint val="23500"/>
                  <a:satMod val="160000"/>
                </a:schemeClr>
              </a:gs>
            </a:gsLst>
            <a:lin ang="0" scaled="1"/>
            <a:tileRect/>
          </a:gradFill>
          <a:ln w="3175" cmpd="sng">
            <a:solidFill>
              <a:schemeClr val="tx1"/>
            </a:solidFill>
          </a:ln>
          <a:effectLst>
            <a:prstShdw prst="shdw17" dist="17961" dir="2700000">
              <a:srgbClr val="998946"/>
            </a:prstShdw>
          </a:effectLst>
          <a:extLst/>
        </p:spPr>
        <p:txBody>
          <a:bodyPr lIns="0" tIns="0" rIns="0" bIns="0" anchor="ctr"/>
          <a:lstStyle/>
          <a:p>
            <a:pPr algn="ctr" eaLnBrk="0" fontAlgn="base" hangingPunct="0">
              <a:spcBef>
                <a:spcPct val="0"/>
              </a:spcBef>
              <a:spcAft>
                <a:spcPct val="0"/>
              </a:spcAft>
              <a:defRPr/>
            </a:pPr>
            <a:r>
              <a:rPr lang="en-US" sz="800" dirty="0" smtClean="0">
                <a:solidFill>
                  <a:srgbClr val="000000"/>
                </a:solidFill>
                <a:latin typeface="Calibri" pitchFamily="34" charset="0"/>
              </a:rPr>
              <a:t>API</a:t>
            </a:r>
            <a:endParaRPr lang="en-US" sz="800" dirty="0">
              <a:solidFill>
                <a:srgbClr val="000000"/>
              </a:solidFill>
              <a:latin typeface="Calibri" pitchFamily="34" charset="0"/>
            </a:endParaRPr>
          </a:p>
        </p:txBody>
      </p:sp>
      <p:sp>
        <p:nvSpPr>
          <p:cNvPr id="30" name="Rectangle 5045"/>
          <p:cNvSpPr>
            <a:spLocks noChangeArrowheads="1"/>
          </p:cNvSpPr>
          <p:nvPr/>
        </p:nvSpPr>
        <p:spPr bwMode="auto">
          <a:xfrm rot="5400000">
            <a:off x="3614402" y="2336117"/>
            <a:ext cx="664814" cy="335980"/>
          </a:xfrm>
          <a:prstGeom prst="rect">
            <a:avLst/>
          </a:prstGeom>
          <a:solidFill>
            <a:srgbClr val="FF9C25">
              <a:alpha val="83000"/>
            </a:srgbClr>
          </a:solidFill>
          <a:ln w="3175" cmpd="sng">
            <a:solidFill>
              <a:schemeClr val="tx1"/>
            </a:solidFill>
            <a:headEnd/>
            <a:tailEnd/>
          </a:ln>
          <a:extLst/>
        </p:spPr>
        <p:style>
          <a:lnRef idx="3">
            <a:schemeClr val="lt1"/>
          </a:lnRef>
          <a:fillRef idx="1">
            <a:schemeClr val="accent6"/>
          </a:fillRef>
          <a:effectRef idx="1">
            <a:schemeClr val="accent6"/>
          </a:effectRef>
          <a:fontRef idx="minor">
            <a:schemeClr val="lt1"/>
          </a:fontRef>
        </p:style>
        <p:txBody>
          <a:bodyPr anchor="ctr"/>
          <a:lstStyle/>
          <a:p>
            <a:pPr algn="ctr" eaLnBrk="0" fontAlgn="base" hangingPunct="0">
              <a:spcBef>
                <a:spcPct val="0"/>
              </a:spcBef>
              <a:spcAft>
                <a:spcPct val="0"/>
              </a:spcAft>
              <a:defRPr/>
            </a:pPr>
            <a:r>
              <a:rPr lang="en-US" sz="800" dirty="0">
                <a:solidFill>
                  <a:srgbClr val="000000"/>
                </a:solidFill>
                <a:latin typeface="Calibri" panose="020F0502020204030204" pitchFamily="34" charset="0"/>
                <a:cs typeface="Calibri" panose="020F0502020204030204" pitchFamily="34" charset="0"/>
              </a:rPr>
              <a:t>Request </a:t>
            </a:r>
            <a:r>
              <a:rPr lang="en-US" sz="800" dirty="0" smtClean="0">
                <a:solidFill>
                  <a:srgbClr val="000000"/>
                </a:solidFill>
                <a:latin typeface="Calibri" panose="020F0502020204030204" pitchFamily="34" charset="0"/>
                <a:cs typeface="Calibri" panose="020F0502020204030204" pitchFamily="34" charset="0"/>
              </a:rPr>
              <a:t>Transform</a:t>
            </a:r>
            <a:endParaRPr lang="en-US" sz="800" dirty="0">
              <a:solidFill>
                <a:srgbClr val="000000"/>
              </a:solidFill>
              <a:latin typeface="Calibri" panose="020F0502020204030204" pitchFamily="34" charset="0"/>
              <a:cs typeface="Calibri" panose="020F0502020204030204" pitchFamily="34" charset="0"/>
            </a:endParaRPr>
          </a:p>
        </p:txBody>
      </p:sp>
      <p:sp>
        <p:nvSpPr>
          <p:cNvPr id="31" name="Rectangle 5045"/>
          <p:cNvSpPr>
            <a:spLocks noChangeArrowheads="1"/>
          </p:cNvSpPr>
          <p:nvPr/>
        </p:nvSpPr>
        <p:spPr bwMode="auto">
          <a:xfrm rot="5400000">
            <a:off x="3612329" y="3091632"/>
            <a:ext cx="636577" cy="317563"/>
          </a:xfrm>
          <a:prstGeom prst="rect">
            <a:avLst/>
          </a:prstGeom>
          <a:solidFill>
            <a:srgbClr val="FF9C25">
              <a:alpha val="83000"/>
            </a:srgbClr>
          </a:solidFill>
          <a:ln w="3175" cmpd="sng">
            <a:solidFill>
              <a:schemeClr val="tx1"/>
            </a:solidFill>
            <a:headEnd/>
            <a:tailEnd/>
          </a:ln>
          <a:extLst/>
        </p:spPr>
        <p:style>
          <a:lnRef idx="3">
            <a:schemeClr val="lt1"/>
          </a:lnRef>
          <a:fillRef idx="1">
            <a:schemeClr val="accent6"/>
          </a:fillRef>
          <a:effectRef idx="1">
            <a:schemeClr val="accent6"/>
          </a:effectRef>
          <a:fontRef idx="minor">
            <a:schemeClr val="lt1"/>
          </a:fontRef>
        </p:style>
        <p:txBody>
          <a:bodyPr anchor="ctr"/>
          <a:lstStyle/>
          <a:p>
            <a:pPr algn="ctr" eaLnBrk="0" fontAlgn="base" hangingPunct="0">
              <a:spcBef>
                <a:spcPct val="0"/>
              </a:spcBef>
              <a:spcAft>
                <a:spcPct val="0"/>
              </a:spcAft>
              <a:defRPr/>
            </a:pPr>
            <a:r>
              <a:rPr lang="en-US" sz="800" dirty="0">
                <a:solidFill>
                  <a:srgbClr val="000000"/>
                </a:solidFill>
                <a:latin typeface="Calibri" panose="020F0502020204030204" pitchFamily="34" charset="0"/>
                <a:cs typeface="Calibri" panose="020F0502020204030204" pitchFamily="34" charset="0"/>
              </a:rPr>
              <a:t>Response</a:t>
            </a:r>
          </a:p>
          <a:p>
            <a:pPr algn="ctr" eaLnBrk="0" fontAlgn="base" hangingPunct="0">
              <a:spcBef>
                <a:spcPct val="0"/>
              </a:spcBef>
              <a:spcAft>
                <a:spcPct val="0"/>
              </a:spcAft>
              <a:defRPr/>
            </a:pPr>
            <a:r>
              <a:rPr lang="en-US" sz="800" dirty="0">
                <a:solidFill>
                  <a:srgbClr val="000000"/>
                </a:solidFill>
                <a:latin typeface="Calibri" panose="020F0502020204030204" pitchFamily="34" charset="0"/>
                <a:cs typeface="Calibri" panose="020F0502020204030204" pitchFamily="34" charset="0"/>
              </a:rPr>
              <a:t>Transform</a:t>
            </a:r>
          </a:p>
        </p:txBody>
      </p:sp>
      <p:sp>
        <p:nvSpPr>
          <p:cNvPr id="32" name="Rectangle 5045"/>
          <p:cNvSpPr>
            <a:spLocks noChangeArrowheads="1"/>
          </p:cNvSpPr>
          <p:nvPr/>
        </p:nvSpPr>
        <p:spPr bwMode="auto">
          <a:xfrm>
            <a:off x="4118280" y="3675203"/>
            <a:ext cx="637374" cy="271989"/>
          </a:xfrm>
          <a:prstGeom prst="rect">
            <a:avLst/>
          </a:prstGeom>
          <a:solidFill>
            <a:srgbClr val="FF9C25">
              <a:alpha val="83000"/>
            </a:srgbClr>
          </a:solidFill>
          <a:ln w="3175" cmpd="sng">
            <a:solidFill>
              <a:schemeClr val="tx1"/>
            </a:solidFill>
            <a:headEnd/>
            <a:tailEnd/>
          </a:ln>
          <a:extLst/>
        </p:spPr>
        <p:style>
          <a:lnRef idx="3">
            <a:schemeClr val="lt1"/>
          </a:lnRef>
          <a:fillRef idx="1">
            <a:schemeClr val="accent6"/>
          </a:fillRef>
          <a:effectRef idx="1">
            <a:schemeClr val="accent6"/>
          </a:effectRef>
          <a:fontRef idx="minor">
            <a:schemeClr val="lt1"/>
          </a:fontRef>
        </p:style>
        <p:txBody>
          <a:bodyPr anchor="ctr"/>
          <a:lstStyle/>
          <a:p>
            <a:pPr algn="ctr" eaLnBrk="0" fontAlgn="base" hangingPunct="0">
              <a:spcBef>
                <a:spcPct val="0"/>
              </a:spcBef>
              <a:spcAft>
                <a:spcPct val="0"/>
              </a:spcAft>
              <a:defRPr/>
            </a:pPr>
            <a:r>
              <a:rPr lang="en-US" sz="800" dirty="0">
                <a:solidFill>
                  <a:srgbClr val="000000"/>
                </a:solidFill>
                <a:latin typeface="Calibri" panose="020F0502020204030204" pitchFamily="34" charset="0"/>
                <a:cs typeface="Calibri" panose="020F0502020204030204" pitchFamily="34" charset="0"/>
              </a:rPr>
              <a:t>Domain Objects</a:t>
            </a:r>
          </a:p>
        </p:txBody>
      </p:sp>
      <p:sp>
        <p:nvSpPr>
          <p:cNvPr id="33" name="Rectangle 4447"/>
          <p:cNvSpPr>
            <a:spLocks noChangeArrowheads="1"/>
          </p:cNvSpPr>
          <p:nvPr/>
        </p:nvSpPr>
        <p:spPr bwMode="auto">
          <a:xfrm>
            <a:off x="3312756" y="3685793"/>
            <a:ext cx="678994" cy="242747"/>
          </a:xfrm>
          <a:prstGeom prst="rect">
            <a:avLst/>
          </a:prstGeom>
          <a:solidFill>
            <a:srgbClr val="FF9C25">
              <a:alpha val="83000"/>
            </a:srgbClr>
          </a:solidFill>
          <a:ln w="3175" cmpd="sng">
            <a:solidFill>
              <a:schemeClr val="tx1"/>
            </a:solidFill>
            <a:headEnd/>
            <a:tailEnd/>
          </a:ln>
          <a:extLst/>
        </p:spPr>
        <p:style>
          <a:lnRef idx="3">
            <a:schemeClr val="lt1"/>
          </a:lnRef>
          <a:fillRef idx="1">
            <a:schemeClr val="accent6"/>
          </a:fillRef>
          <a:effectRef idx="1">
            <a:schemeClr val="accent6"/>
          </a:effectRef>
          <a:fontRef idx="minor">
            <a:schemeClr val="lt1"/>
          </a:fontRef>
        </p:style>
        <p:txBody>
          <a:bodyPr anchor="ctr"/>
          <a:lstStyle/>
          <a:p>
            <a:pPr algn="ctr" eaLnBrk="0" fontAlgn="base" hangingPunct="0">
              <a:spcBef>
                <a:spcPct val="0"/>
              </a:spcBef>
              <a:spcAft>
                <a:spcPct val="0"/>
              </a:spcAft>
              <a:defRPr/>
            </a:pPr>
            <a:r>
              <a:rPr lang="en-US" sz="800" dirty="0">
                <a:solidFill>
                  <a:srgbClr val="000000"/>
                </a:solidFill>
                <a:latin typeface="Calibri" panose="020F0502020204030204" pitchFamily="34" charset="0"/>
                <a:cs typeface="Calibri" panose="020F0502020204030204" pitchFamily="34" charset="0"/>
              </a:rPr>
              <a:t>Audit </a:t>
            </a:r>
            <a:r>
              <a:rPr lang="en-US" sz="800" dirty="0" smtClean="0">
                <a:solidFill>
                  <a:srgbClr val="000000"/>
                </a:solidFill>
                <a:latin typeface="Calibri" panose="020F0502020204030204" pitchFamily="34" charset="0"/>
                <a:cs typeface="Calibri" panose="020F0502020204030204" pitchFamily="34" charset="0"/>
              </a:rPr>
              <a:t>Listener</a:t>
            </a:r>
            <a:endParaRPr lang="en-US" sz="800" dirty="0">
              <a:solidFill>
                <a:srgbClr val="000000"/>
              </a:solidFill>
              <a:latin typeface="Calibri" panose="020F0502020204030204" pitchFamily="34" charset="0"/>
              <a:cs typeface="Calibri" panose="020F0502020204030204" pitchFamily="34" charset="0"/>
            </a:endParaRPr>
          </a:p>
        </p:txBody>
      </p:sp>
      <p:sp>
        <p:nvSpPr>
          <p:cNvPr id="34" name="Rectangle 5045"/>
          <p:cNvSpPr>
            <a:spLocks noChangeArrowheads="1"/>
          </p:cNvSpPr>
          <p:nvPr/>
        </p:nvSpPr>
        <p:spPr bwMode="auto">
          <a:xfrm rot="5400000">
            <a:off x="5128933" y="3308713"/>
            <a:ext cx="696109" cy="149054"/>
          </a:xfrm>
          <a:prstGeom prst="rect">
            <a:avLst/>
          </a:prstGeom>
          <a:solidFill>
            <a:srgbClr val="00B0F0"/>
          </a:solidFill>
          <a:ln w="3175" cmpd="sng">
            <a:solidFill>
              <a:schemeClr val="tx1"/>
            </a:solidFill>
          </a:ln>
          <a:effectLst>
            <a:prstShdw prst="shdw17" dist="17961" dir="2700000">
              <a:srgbClr val="998946"/>
            </a:prstShdw>
          </a:effectLst>
          <a:extLst/>
        </p:spPr>
        <p:txBody>
          <a:bodyPr lIns="0" tIns="0" rIns="0" bIns="0" anchor="ctr"/>
          <a:lstStyle/>
          <a:p>
            <a:pPr algn="ctr" eaLnBrk="0" fontAlgn="base" hangingPunct="0">
              <a:spcBef>
                <a:spcPct val="0"/>
              </a:spcBef>
              <a:spcAft>
                <a:spcPct val="0"/>
              </a:spcAft>
              <a:defRPr/>
            </a:pPr>
            <a:r>
              <a:rPr lang="en-US" sz="800" b="1" dirty="0" smtClean="0">
                <a:solidFill>
                  <a:schemeClr val="bg1"/>
                </a:solidFill>
                <a:latin typeface="Calibri" pitchFamily="34" charset="0"/>
              </a:rPr>
              <a:t>HBase API</a:t>
            </a:r>
            <a:endParaRPr lang="en-US" sz="800" b="1" dirty="0">
              <a:solidFill>
                <a:schemeClr val="bg1"/>
              </a:solidFill>
              <a:latin typeface="Calibri" pitchFamily="34" charset="0"/>
            </a:endParaRPr>
          </a:p>
        </p:txBody>
      </p:sp>
      <p:sp>
        <p:nvSpPr>
          <p:cNvPr id="35" name="Rectangle 5045"/>
          <p:cNvSpPr>
            <a:spLocks noChangeArrowheads="1"/>
          </p:cNvSpPr>
          <p:nvPr/>
        </p:nvSpPr>
        <p:spPr bwMode="auto">
          <a:xfrm rot="5400000">
            <a:off x="4821758" y="3198720"/>
            <a:ext cx="684219" cy="357908"/>
          </a:xfrm>
          <a:prstGeom prst="rect">
            <a:avLst/>
          </a:prstGeom>
          <a:solidFill>
            <a:srgbClr val="00B0F0"/>
          </a:solidFill>
          <a:ln w="3175" cmpd="sng">
            <a:solidFill>
              <a:schemeClr val="tx1"/>
            </a:solidFill>
            <a:headEnd/>
            <a:tailEnd/>
          </a:ln>
          <a:extLst/>
        </p:spPr>
        <p:style>
          <a:lnRef idx="3">
            <a:schemeClr val="lt1"/>
          </a:lnRef>
          <a:fillRef idx="1">
            <a:schemeClr val="accent6"/>
          </a:fillRef>
          <a:effectRef idx="1">
            <a:schemeClr val="accent6"/>
          </a:effectRef>
          <a:fontRef idx="minor">
            <a:schemeClr val="lt1"/>
          </a:fontRef>
        </p:style>
        <p:txBody>
          <a:bodyPr anchor="ctr"/>
          <a:lstStyle/>
          <a:p>
            <a:pPr eaLnBrk="0" fontAlgn="base" hangingPunct="0">
              <a:spcBef>
                <a:spcPct val="0"/>
              </a:spcBef>
              <a:spcAft>
                <a:spcPct val="0"/>
              </a:spcAft>
            </a:pPr>
            <a:r>
              <a:rPr lang="en-US" sz="800" b="1" dirty="0" smtClean="0">
                <a:solidFill>
                  <a:schemeClr val="bg1"/>
                </a:solidFill>
                <a:latin typeface="Calibri" panose="020F0502020204030204" pitchFamily="34" charset="0"/>
                <a:cs typeface="Calibri" panose="020F0502020204030204" pitchFamily="34" charset="0"/>
              </a:rPr>
              <a:t>HBase Plugin</a:t>
            </a:r>
            <a:endParaRPr lang="en-US" sz="800" b="1" dirty="0">
              <a:solidFill>
                <a:schemeClr val="bg1"/>
              </a:solidFill>
              <a:latin typeface="Calibri" panose="020F0502020204030204" pitchFamily="34" charset="0"/>
              <a:cs typeface="Calibri" panose="020F0502020204030204" pitchFamily="34" charset="0"/>
            </a:endParaRPr>
          </a:p>
        </p:txBody>
      </p:sp>
      <p:cxnSp>
        <p:nvCxnSpPr>
          <p:cNvPr id="36" name="Straight Arrow Connector 35"/>
          <p:cNvCxnSpPr/>
          <p:nvPr/>
        </p:nvCxnSpPr>
        <p:spPr>
          <a:xfrm>
            <a:off x="5704619" y="3001542"/>
            <a:ext cx="256672" cy="783"/>
          </a:xfrm>
          <a:prstGeom prst="straightConnector1">
            <a:avLst/>
          </a:prstGeom>
          <a:ln w="3175" cmpd="sng">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0" name="Flowchart: Magnetic Disk 109"/>
          <p:cNvSpPr/>
          <p:nvPr/>
        </p:nvSpPr>
        <p:spPr>
          <a:xfrm>
            <a:off x="5949850" y="2556130"/>
            <a:ext cx="1149450" cy="801535"/>
          </a:xfrm>
          <a:prstGeom prst="flowChartMagneticDisk">
            <a:avLst/>
          </a:prstGeom>
          <a:solidFill>
            <a:srgbClr val="00B0F0"/>
          </a:solidFill>
          <a:ln w="31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HBase Cluster</a:t>
            </a:r>
            <a:endParaRPr lang="en-US" sz="1000" b="1" dirty="0"/>
          </a:p>
        </p:txBody>
      </p:sp>
      <p:cxnSp>
        <p:nvCxnSpPr>
          <p:cNvPr id="41" name="Straight Arrow Connector 40"/>
          <p:cNvCxnSpPr/>
          <p:nvPr/>
        </p:nvCxnSpPr>
        <p:spPr>
          <a:xfrm flipH="1">
            <a:off x="3642846" y="4135811"/>
            <a:ext cx="12319" cy="481436"/>
          </a:xfrm>
          <a:prstGeom prst="straightConnector1">
            <a:avLst/>
          </a:prstGeom>
          <a:ln w="31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47" idx="1"/>
            <a:endCxn id="6" idx="2"/>
          </p:cNvCxnSpPr>
          <p:nvPr/>
        </p:nvCxnSpPr>
        <p:spPr>
          <a:xfrm>
            <a:off x="3975312" y="4575290"/>
            <a:ext cx="1781153" cy="4739"/>
          </a:xfrm>
          <a:prstGeom prst="straightConnector1">
            <a:avLst/>
          </a:prstGeom>
          <a:ln w="31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686146" y="2747210"/>
            <a:ext cx="1014915" cy="858697"/>
          </a:xfrm>
          <a:prstGeom prst="rect">
            <a:avLst/>
          </a:prstGeom>
          <a:noFill/>
          <a:ln>
            <a:solidFill>
              <a:schemeClr val="tx2"/>
            </a:solidFill>
          </a:ln>
        </p:spPr>
        <p:txBody>
          <a:bodyPr wrap="square" tIns="91440" bIns="91440" rtlCol="0" anchor="ctr" anchorCtr="1">
            <a:spAutoFit/>
          </a:bodyPr>
          <a:lstStyle/>
          <a:p>
            <a:pPr algn="ctr">
              <a:lnSpc>
                <a:spcPct val="90000"/>
              </a:lnSpc>
              <a:spcBef>
                <a:spcPts val="600"/>
              </a:spcBef>
              <a:spcAft>
                <a:spcPts val="0"/>
              </a:spcAft>
            </a:pPr>
            <a:r>
              <a:rPr lang="en-US" sz="800" dirty="0" smtClean="0">
                <a:solidFill>
                  <a:schemeClr val="bg2"/>
                </a:solidFill>
              </a:rPr>
              <a:t>Gateway</a:t>
            </a:r>
          </a:p>
          <a:p>
            <a:pPr algn="ctr">
              <a:lnSpc>
                <a:spcPct val="90000"/>
              </a:lnSpc>
              <a:spcBef>
                <a:spcPts val="600"/>
              </a:spcBef>
              <a:spcAft>
                <a:spcPts val="0"/>
              </a:spcAft>
            </a:pPr>
            <a:r>
              <a:rPr lang="en-US" sz="800" dirty="0" smtClean="0">
                <a:solidFill>
                  <a:schemeClr val="bg2"/>
                </a:solidFill>
              </a:rPr>
              <a:t>and</a:t>
            </a:r>
          </a:p>
          <a:p>
            <a:pPr algn="ctr">
              <a:lnSpc>
                <a:spcPct val="90000"/>
              </a:lnSpc>
              <a:spcBef>
                <a:spcPts val="600"/>
              </a:spcBef>
              <a:spcAft>
                <a:spcPts val="0"/>
              </a:spcAft>
            </a:pPr>
            <a:r>
              <a:rPr lang="en-US" sz="800" dirty="0" smtClean="0">
                <a:solidFill>
                  <a:schemeClr val="bg2"/>
                </a:solidFill>
              </a:rPr>
              <a:t>Load</a:t>
            </a:r>
          </a:p>
          <a:p>
            <a:pPr algn="ctr">
              <a:lnSpc>
                <a:spcPct val="90000"/>
              </a:lnSpc>
              <a:spcBef>
                <a:spcPts val="600"/>
              </a:spcBef>
              <a:spcAft>
                <a:spcPts val="0"/>
              </a:spcAft>
            </a:pPr>
            <a:r>
              <a:rPr lang="en-US" sz="800" dirty="0" smtClean="0">
                <a:solidFill>
                  <a:schemeClr val="bg2"/>
                </a:solidFill>
              </a:rPr>
              <a:t>Balancer</a:t>
            </a:r>
          </a:p>
        </p:txBody>
      </p:sp>
    </p:spTree>
    <p:extLst>
      <p:ext uri="{BB962C8B-B14F-4D97-AF65-F5344CB8AC3E}">
        <p14:creationId xmlns:p14="http://schemas.microsoft.com/office/powerpoint/2010/main" val="9381677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075180"/>
            <a:ext cx="8686800" cy="732508"/>
          </a:xfrm>
        </p:spPr>
        <p:txBody>
          <a:bodyPr/>
          <a:lstStyle/>
          <a:p>
            <a:pPr algn="ctr"/>
            <a:r>
              <a:rPr lang="en-US" dirty="0" smtClean="0"/>
              <a:t>Availability – </a:t>
            </a:r>
            <a:br>
              <a:rPr lang="en-US" dirty="0" smtClean="0"/>
            </a:br>
            <a:r>
              <a:rPr lang="en-US" dirty="0" smtClean="0"/>
              <a:t>Do you use an incompletely baked feature in </a:t>
            </a:r>
            <a:r>
              <a:rPr lang="en-US" dirty="0" err="1" smtClean="0"/>
              <a:t>HBase</a:t>
            </a:r>
            <a:r>
              <a:rPr lang="en-US" dirty="0" smtClean="0"/>
              <a:t>? </a:t>
            </a:r>
            <a:endParaRPr lang="en-US" dirty="0"/>
          </a:p>
        </p:txBody>
      </p:sp>
    </p:spTree>
    <p:extLst>
      <p:ext uri="{BB962C8B-B14F-4D97-AF65-F5344CB8AC3E}">
        <p14:creationId xmlns:p14="http://schemas.microsoft.com/office/powerpoint/2010/main" val="5601210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used 2 data centers to get availability</a:t>
            </a:r>
            <a:endParaRPr lang="en-US" dirty="0"/>
          </a:p>
        </p:txBody>
      </p:sp>
      <p:sp>
        <p:nvSpPr>
          <p:cNvPr id="4" name="TextBox 3"/>
          <p:cNvSpPr txBox="1"/>
          <p:nvPr/>
        </p:nvSpPr>
        <p:spPr>
          <a:xfrm>
            <a:off x="1612183" y="1030059"/>
            <a:ext cx="1472326" cy="760208"/>
          </a:xfrm>
          <a:prstGeom prst="rect">
            <a:avLst/>
          </a:prstGeom>
          <a:noFill/>
          <a:ln>
            <a:solidFill>
              <a:schemeClr val="tx2"/>
            </a:solidFill>
          </a:ln>
        </p:spPr>
        <p:txBody>
          <a:bodyPr wrap="none" tIns="91440" bIns="91440" rtlCol="0" anchor="ctr" anchorCtr="1">
            <a:spAutoFit/>
          </a:bodyPr>
          <a:lstStyle/>
          <a:p>
            <a:pPr algn="ctr">
              <a:lnSpc>
                <a:spcPct val="90000"/>
              </a:lnSpc>
              <a:spcBef>
                <a:spcPts val="600"/>
              </a:spcBef>
              <a:spcAft>
                <a:spcPts val="0"/>
              </a:spcAft>
            </a:pPr>
            <a:r>
              <a:rPr lang="en-US" dirty="0" smtClean="0">
                <a:solidFill>
                  <a:schemeClr val="bg2"/>
                </a:solidFill>
                <a:latin typeface="+mn-lt"/>
              </a:rPr>
              <a:t>Data Center 1</a:t>
            </a:r>
          </a:p>
          <a:p>
            <a:pPr algn="ctr">
              <a:lnSpc>
                <a:spcPct val="90000"/>
              </a:lnSpc>
              <a:spcBef>
                <a:spcPts val="600"/>
              </a:spcBef>
              <a:spcAft>
                <a:spcPts val="0"/>
              </a:spcAft>
            </a:pPr>
            <a:r>
              <a:rPr lang="en-US" dirty="0" smtClean="0">
                <a:solidFill>
                  <a:schemeClr val="bg2"/>
                </a:solidFill>
              </a:rPr>
              <a:t>Streams</a:t>
            </a:r>
            <a:endParaRPr lang="en-US" dirty="0" smtClean="0">
              <a:solidFill>
                <a:schemeClr val="bg2"/>
              </a:solidFill>
              <a:latin typeface="+mn-lt"/>
            </a:endParaRPr>
          </a:p>
        </p:txBody>
      </p:sp>
      <p:sp>
        <p:nvSpPr>
          <p:cNvPr id="5" name="TextBox 4"/>
          <p:cNvSpPr txBox="1"/>
          <p:nvPr/>
        </p:nvSpPr>
        <p:spPr>
          <a:xfrm>
            <a:off x="1612183" y="3053825"/>
            <a:ext cx="1472326" cy="760208"/>
          </a:xfrm>
          <a:prstGeom prst="rect">
            <a:avLst/>
          </a:prstGeom>
          <a:noFill/>
          <a:ln>
            <a:solidFill>
              <a:schemeClr val="tx2"/>
            </a:solidFill>
          </a:ln>
        </p:spPr>
        <p:txBody>
          <a:bodyPr wrap="none" tIns="91440" bIns="91440" rtlCol="0" anchor="ctr" anchorCtr="1">
            <a:spAutoFit/>
          </a:bodyPr>
          <a:lstStyle/>
          <a:p>
            <a:pPr algn="ctr">
              <a:lnSpc>
                <a:spcPct val="90000"/>
              </a:lnSpc>
              <a:spcBef>
                <a:spcPts val="600"/>
              </a:spcBef>
              <a:spcAft>
                <a:spcPts val="0"/>
              </a:spcAft>
            </a:pPr>
            <a:r>
              <a:rPr lang="en-US" dirty="0" smtClean="0">
                <a:solidFill>
                  <a:schemeClr val="bg2"/>
                </a:solidFill>
                <a:latin typeface="+mn-lt"/>
              </a:rPr>
              <a:t>Data Center 2</a:t>
            </a:r>
          </a:p>
          <a:p>
            <a:pPr algn="ctr">
              <a:lnSpc>
                <a:spcPct val="90000"/>
              </a:lnSpc>
              <a:spcBef>
                <a:spcPts val="600"/>
              </a:spcBef>
              <a:spcAft>
                <a:spcPts val="0"/>
              </a:spcAft>
            </a:pPr>
            <a:r>
              <a:rPr lang="en-US" dirty="0" smtClean="0">
                <a:solidFill>
                  <a:schemeClr val="bg2"/>
                </a:solidFill>
              </a:rPr>
              <a:t>Streams</a:t>
            </a:r>
            <a:endParaRPr lang="en-US" dirty="0" smtClean="0">
              <a:solidFill>
                <a:schemeClr val="bg2"/>
              </a:solidFill>
              <a:latin typeface="+mn-lt"/>
            </a:endParaRPr>
          </a:p>
        </p:txBody>
      </p:sp>
      <p:cxnSp>
        <p:nvCxnSpPr>
          <p:cNvPr id="8" name="Straight Arrow Connector 7"/>
          <p:cNvCxnSpPr>
            <a:stCxn id="4" idx="2"/>
            <a:endCxn id="5" idx="0"/>
          </p:cNvCxnSpPr>
          <p:nvPr/>
        </p:nvCxnSpPr>
        <p:spPr bwMode="auto">
          <a:xfrm>
            <a:off x="2348346" y="1790267"/>
            <a:ext cx="0" cy="1263558"/>
          </a:xfrm>
          <a:prstGeom prst="straightConnector1">
            <a:avLst/>
          </a:prstGeom>
          <a:solidFill>
            <a:schemeClr val="tx2"/>
          </a:solidFill>
          <a:ln w="9525" cap="flat" cmpd="sng" algn="ctr">
            <a:solidFill>
              <a:schemeClr val="tx2"/>
            </a:solidFill>
            <a:prstDash val="solid"/>
            <a:round/>
            <a:headEnd type="triangle"/>
            <a:tailEnd type="triangle"/>
          </a:ln>
          <a:effectLst/>
        </p:spPr>
      </p:cxnSp>
      <p:sp>
        <p:nvSpPr>
          <p:cNvPr id="10" name="TextBox 9"/>
          <p:cNvSpPr txBox="1"/>
          <p:nvPr/>
        </p:nvSpPr>
        <p:spPr>
          <a:xfrm>
            <a:off x="2331640" y="1912241"/>
            <a:ext cx="1472070" cy="932563"/>
          </a:xfrm>
          <a:prstGeom prst="rect">
            <a:avLst/>
          </a:prstGeom>
          <a:noFill/>
        </p:spPr>
        <p:txBody>
          <a:bodyPr wrap="none" tIns="91440" bIns="91440" rtlCol="0" anchor="ctr" anchorCtr="1">
            <a:spAutoFit/>
          </a:bodyPr>
          <a:lstStyle/>
          <a:p>
            <a:pPr>
              <a:lnSpc>
                <a:spcPct val="90000"/>
              </a:lnSpc>
              <a:spcBef>
                <a:spcPts val="600"/>
              </a:spcBef>
              <a:spcAft>
                <a:spcPts val="0"/>
              </a:spcAft>
            </a:pPr>
            <a:r>
              <a:rPr lang="en-US" dirty="0" smtClean="0">
                <a:solidFill>
                  <a:schemeClr val="bg2"/>
                </a:solidFill>
                <a:latin typeface="+mn-lt"/>
              </a:rPr>
              <a:t>Replication of</a:t>
            </a:r>
            <a:br>
              <a:rPr lang="en-US" dirty="0" smtClean="0">
                <a:solidFill>
                  <a:schemeClr val="bg2"/>
                </a:solidFill>
                <a:latin typeface="+mn-lt"/>
              </a:rPr>
            </a:br>
            <a:r>
              <a:rPr lang="en-US" dirty="0" smtClean="0">
                <a:solidFill>
                  <a:schemeClr val="bg2"/>
                </a:solidFill>
                <a:latin typeface="+mn-lt"/>
              </a:rPr>
              <a:t>non-native</a:t>
            </a:r>
            <a:br>
              <a:rPr lang="en-US" dirty="0" smtClean="0">
                <a:solidFill>
                  <a:schemeClr val="bg2"/>
                </a:solidFill>
                <a:latin typeface="+mn-lt"/>
              </a:rPr>
            </a:br>
            <a:r>
              <a:rPr lang="en-US" dirty="0" smtClean="0">
                <a:solidFill>
                  <a:schemeClr val="bg2"/>
                </a:solidFill>
                <a:latin typeface="+mn-lt"/>
              </a:rPr>
              <a:t>streams </a:t>
            </a:r>
          </a:p>
        </p:txBody>
      </p:sp>
      <p:grpSp>
        <p:nvGrpSpPr>
          <p:cNvPr id="14" name="Group 13"/>
          <p:cNvGrpSpPr/>
          <p:nvPr/>
        </p:nvGrpSpPr>
        <p:grpSpPr>
          <a:xfrm>
            <a:off x="4572000" y="1103441"/>
            <a:ext cx="905283" cy="613443"/>
            <a:chOff x="7306048" y="4215698"/>
            <a:chExt cx="905283" cy="613443"/>
          </a:xfrm>
        </p:grpSpPr>
        <p:sp>
          <p:nvSpPr>
            <p:cNvPr id="15" name="Flowchart: Magnetic Disk 25"/>
            <p:cNvSpPr/>
            <p:nvPr/>
          </p:nvSpPr>
          <p:spPr>
            <a:xfrm>
              <a:off x="7306048" y="4215698"/>
              <a:ext cx="905283" cy="613443"/>
            </a:xfrm>
            <a:prstGeom prst="flowChartMagneticDisk">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16" name="Picture 1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0207" y="4464935"/>
              <a:ext cx="454315" cy="203601"/>
            </a:xfrm>
            <a:prstGeom prst="rect">
              <a:avLst/>
            </a:prstGeom>
            <a:noFill/>
            <a:ln>
              <a:noFill/>
            </a:ln>
          </p:spPr>
        </p:pic>
      </p:grpSp>
      <p:grpSp>
        <p:nvGrpSpPr>
          <p:cNvPr id="17" name="Group 16"/>
          <p:cNvGrpSpPr/>
          <p:nvPr/>
        </p:nvGrpSpPr>
        <p:grpSpPr>
          <a:xfrm>
            <a:off x="4650674" y="3159527"/>
            <a:ext cx="905283" cy="613443"/>
            <a:chOff x="7306048" y="4215698"/>
            <a:chExt cx="905283" cy="613443"/>
          </a:xfrm>
        </p:grpSpPr>
        <p:sp>
          <p:nvSpPr>
            <p:cNvPr id="18" name="Flowchart: Magnetic Disk 25"/>
            <p:cNvSpPr/>
            <p:nvPr/>
          </p:nvSpPr>
          <p:spPr>
            <a:xfrm>
              <a:off x="7306048" y="4215698"/>
              <a:ext cx="905283" cy="613443"/>
            </a:xfrm>
            <a:prstGeom prst="flowChartMagneticDisk">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19" name="Picture 1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0207" y="4464935"/>
              <a:ext cx="454315" cy="203601"/>
            </a:xfrm>
            <a:prstGeom prst="rect">
              <a:avLst/>
            </a:prstGeom>
            <a:noFill/>
            <a:ln>
              <a:noFill/>
            </a:ln>
          </p:spPr>
        </p:pic>
      </p:grpSp>
      <p:cxnSp>
        <p:nvCxnSpPr>
          <p:cNvPr id="21" name="Straight Arrow Connector 20"/>
          <p:cNvCxnSpPr/>
          <p:nvPr/>
        </p:nvCxnSpPr>
        <p:spPr bwMode="auto">
          <a:xfrm>
            <a:off x="3356264" y="1352678"/>
            <a:ext cx="955963" cy="0"/>
          </a:xfrm>
          <a:prstGeom prst="straightConnector1">
            <a:avLst/>
          </a:prstGeom>
          <a:solidFill>
            <a:schemeClr val="tx2"/>
          </a:solidFill>
          <a:ln w="9525" cap="flat" cmpd="sng" algn="ctr">
            <a:solidFill>
              <a:schemeClr val="tx2"/>
            </a:solidFill>
            <a:prstDash val="solid"/>
            <a:round/>
            <a:headEnd type="none" w="med" len="med"/>
            <a:tailEnd type="triangle"/>
          </a:ln>
          <a:effectLst/>
        </p:spPr>
      </p:cxnSp>
      <p:cxnSp>
        <p:nvCxnSpPr>
          <p:cNvPr id="22" name="Straight Arrow Connector 21"/>
          <p:cNvCxnSpPr/>
          <p:nvPr/>
        </p:nvCxnSpPr>
        <p:spPr bwMode="auto">
          <a:xfrm>
            <a:off x="3356264" y="3466249"/>
            <a:ext cx="955963" cy="0"/>
          </a:xfrm>
          <a:prstGeom prst="straightConnector1">
            <a:avLst/>
          </a:prstGeom>
          <a:solidFill>
            <a:schemeClr val="tx2"/>
          </a:solidFill>
          <a:ln w="9525" cap="flat" cmpd="sng" algn="ctr">
            <a:solidFill>
              <a:schemeClr val="tx2"/>
            </a:solidFill>
            <a:prstDash val="solid"/>
            <a:round/>
            <a:headEnd type="none" w="med" len="med"/>
            <a:tailEnd type="triangle"/>
          </a:ln>
          <a:effectLst/>
        </p:spPr>
      </p:cxnSp>
      <p:sp>
        <p:nvSpPr>
          <p:cNvPr id="23" name="TextBox 22"/>
          <p:cNvSpPr txBox="1"/>
          <p:nvPr/>
        </p:nvSpPr>
        <p:spPr>
          <a:xfrm>
            <a:off x="4312227" y="1953422"/>
            <a:ext cx="4679871" cy="1181862"/>
          </a:xfrm>
          <a:prstGeom prst="rect">
            <a:avLst/>
          </a:prstGeom>
          <a:noFill/>
        </p:spPr>
        <p:txBody>
          <a:bodyPr wrap="none" tIns="91440" bIns="91440" rtlCol="0" anchor="ctr" anchorCtr="1">
            <a:spAutoFit/>
          </a:bodyPr>
          <a:lstStyle/>
          <a:p>
            <a:pPr>
              <a:lnSpc>
                <a:spcPct val="90000"/>
              </a:lnSpc>
              <a:spcBef>
                <a:spcPts val="600"/>
              </a:spcBef>
              <a:spcAft>
                <a:spcPts val="0"/>
              </a:spcAft>
            </a:pPr>
            <a:r>
              <a:rPr lang="en-US" dirty="0" smtClean="0">
                <a:solidFill>
                  <a:schemeClr val="bg2"/>
                </a:solidFill>
                <a:latin typeface="+mn-lt"/>
              </a:rPr>
              <a:t>We use shadow tables to write for the other</a:t>
            </a:r>
            <a:br>
              <a:rPr lang="en-US" dirty="0" smtClean="0">
                <a:solidFill>
                  <a:schemeClr val="bg2"/>
                </a:solidFill>
                <a:latin typeface="+mn-lt"/>
              </a:rPr>
            </a:br>
            <a:r>
              <a:rPr lang="en-US" dirty="0" smtClean="0">
                <a:solidFill>
                  <a:schemeClr val="bg2"/>
                </a:solidFill>
                <a:latin typeface="+mn-lt"/>
              </a:rPr>
              <a:t>when the other is down, and drain the  shadow </a:t>
            </a:r>
            <a:br>
              <a:rPr lang="en-US" dirty="0" smtClean="0">
                <a:solidFill>
                  <a:schemeClr val="bg2"/>
                </a:solidFill>
                <a:latin typeface="+mn-lt"/>
              </a:rPr>
            </a:br>
            <a:r>
              <a:rPr lang="en-US" dirty="0" smtClean="0">
                <a:solidFill>
                  <a:schemeClr val="bg2"/>
                </a:solidFill>
                <a:latin typeface="+mn-lt"/>
              </a:rPr>
              <a:t>tables for the other to catch-up</a:t>
            </a:r>
            <a:br>
              <a:rPr lang="en-US" dirty="0" smtClean="0">
                <a:solidFill>
                  <a:schemeClr val="bg2"/>
                </a:solidFill>
                <a:latin typeface="+mn-lt"/>
              </a:rPr>
            </a:br>
            <a:endParaRPr lang="en-US" dirty="0" smtClean="0">
              <a:solidFill>
                <a:schemeClr val="bg2"/>
              </a:solidFill>
              <a:latin typeface="+mn-lt"/>
            </a:endParaRPr>
          </a:p>
        </p:txBody>
      </p:sp>
    </p:spTree>
    <p:extLst>
      <p:ext uri="{BB962C8B-B14F-4D97-AF65-F5344CB8AC3E}">
        <p14:creationId xmlns:p14="http://schemas.microsoft.com/office/powerpoint/2010/main" val="400587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of a mobile offering</a:t>
            </a:r>
            <a:endParaRPr lang="en-US" dirty="0"/>
          </a:p>
        </p:txBody>
      </p:sp>
      <p:pic>
        <p:nvPicPr>
          <p:cNvPr id="6" name="Picture 5"/>
          <p:cNvPicPr>
            <a:picLocks noChangeAspect="1"/>
          </p:cNvPicPr>
          <p:nvPr/>
        </p:nvPicPr>
        <p:blipFill>
          <a:blip r:embed="rId2"/>
          <a:stretch>
            <a:fillRect/>
          </a:stretch>
        </p:blipFill>
        <p:spPr>
          <a:xfrm>
            <a:off x="762000" y="1200150"/>
            <a:ext cx="1600200" cy="1066800"/>
          </a:xfrm>
          <a:prstGeom prst="rect">
            <a:avLst/>
          </a:prstGeom>
        </p:spPr>
      </p:pic>
      <p:pic>
        <p:nvPicPr>
          <p:cNvPr id="7" name="Picture 6"/>
          <p:cNvPicPr>
            <a:picLocks noChangeAspect="1"/>
          </p:cNvPicPr>
          <p:nvPr/>
        </p:nvPicPr>
        <p:blipFill>
          <a:blip r:embed="rId3"/>
          <a:stretch>
            <a:fillRect/>
          </a:stretch>
        </p:blipFill>
        <p:spPr>
          <a:xfrm>
            <a:off x="11914" y="2724150"/>
            <a:ext cx="2241228" cy="2114550"/>
          </a:xfrm>
          <a:prstGeom prst="rect">
            <a:avLst/>
          </a:prstGeom>
        </p:spPr>
      </p:pic>
      <p:pic>
        <p:nvPicPr>
          <p:cNvPr id="9" name="Picture 8"/>
          <p:cNvPicPr>
            <a:picLocks noChangeAspect="1"/>
          </p:cNvPicPr>
          <p:nvPr/>
        </p:nvPicPr>
        <p:blipFill>
          <a:blip r:embed="rId4"/>
          <a:stretch>
            <a:fillRect/>
          </a:stretch>
        </p:blipFill>
        <p:spPr>
          <a:xfrm>
            <a:off x="5838202" y="267134"/>
            <a:ext cx="3048000" cy="2286000"/>
          </a:xfrm>
          <a:prstGeom prst="rect">
            <a:avLst/>
          </a:prstGeom>
        </p:spPr>
      </p:pic>
      <p:cxnSp>
        <p:nvCxnSpPr>
          <p:cNvPr id="10" name="Straight Arrow Connector 9"/>
          <p:cNvCxnSpPr>
            <a:stCxn id="7" idx="2"/>
          </p:cNvCxnSpPr>
          <p:nvPr/>
        </p:nvCxnSpPr>
        <p:spPr bwMode="auto">
          <a:xfrm flipH="1">
            <a:off x="1295400" y="2266950"/>
            <a:ext cx="266700" cy="381000"/>
          </a:xfrm>
          <a:prstGeom prst="straightConnector1">
            <a:avLst/>
          </a:prstGeom>
          <a:solidFill>
            <a:schemeClr val="tx2"/>
          </a:solidFill>
          <a:ln w="12700" cap="flat" cmpd="sng" algn="ctr">
            <a:solidFill>
              <a:schemeClr val="tx2"/>
            </a:solidFill>
            <a:prstDash val="solid"/>
            <a:round/>
            <a:headEnd type="none" w="med" len="med"/>
            <a:tailEnd type="arrow"/>
          </a:ln>
          <a:effectLst/>
        </p:spPr>
      </p:cxnSp>
      <p:sp>
        <p:nvSpPr>
          <p:cNvPr id="11" name="TextBox 10"/>
          <p:cNvSpPr txBox="1"/>
          <p:nvPr/>
        </p:nvSpPr>
        <p:spPr>
          <a:xfrm>
            <a:off x="1447800" y="2266950"/>
            <a:ext cx="2032315" cy="438582"/>
          </a:xfrm>
          <a:prstGeom prst="rect">
            <a:avLst/>
          </a:prstGeom>
          <a:noFill/>
        </p:spPr>
        <p:txBody>
          <a:bodyPr wrap="none" tIns="91440" bIns="91440" rtlCol="0" anchor="ctr" anchorCtr="0">
            <a:spAutoFit/>
          </a:bodyPr>
          <a:lstStyle/>
          <a:p>
            <a:pPr algn="ctr">
              <a:lnSpc>
                <a:spcPct val="90000"/>
              </a:lnSpc>
              <a:spcBef>
                <a:spcPts val="660"/>
              </a:spcBef>
              <a:spcAft>
                <a:spcPts val="660"/>
              </a:spcAft>
            </a:pPr>
            <a:r>
              <a:rPr lang="en-US" dirty="0" smtClean="0">
                <a:solidFill>
                  <a:schemeClr val="bg2"/>
                </a:solidFill>
                <a:latin typeface="+mn-lt"/>
              </a:rPr>
              <a:t>Add card to wallet</a:t>
            </a:r>
          </a:p>
        </p:txBody>
      </p:sp>
      <p:cxnSp>
        <p:nvCxnSpPr>
          <p:cNvPr id="12" name="Straight Arrow Connector 11"/>
          <p:cNvCxnSpPr>
            <a:endCxn id="5" idx="1"/>
          </p:cNvCxnSpPr>
          <p:nvPr/>
        </p:nvCxnSpPr>
        <p:spPr bwMode="auto">
          <a:xfrm>
            <a:off x="2253142" y="3781425"/>
            <a:ext cx="1264211" cy="403284"/>
          </a:xfrm>
          <a:prstGeom prst="straightConnector1">
            <a:avLst/>
          </a:prstGeom>
          <a:solidFill>
            <a:schemeClr val="tx2"/>
          </a:solidFill>
          <a:ln w="12700" cap="flat" cmpd="sng" algn="ctr">
            <a:solidFill>
              <a:schemeClr val="tx2"/>
            </a:solidFill>
            <a:prstDash val="solid"/>
            <a:round/>
            <a:headEnd type="none" w="med" len="med"/>
            <a:tailEnd type="arrow"/>
          </a:ln>
          <a:effectLst/>
        </p:spPr>
      </p:cxnSp>
      <p:sp>
        <p:nvSpPr>
          <p:cNvPr id="13" name="TextBox 12"/>
          <p:cNvSpPr txBox="1"/>
          <p:nvPr/>
        </p:nvSpPr>
        <p:spPr>
          <a:xfrm>
            <a:off x="1676400" y="3333750"/>
            <a:ext cx="1159843" cy="1275734"/>
          </a:xfrm>
          <a:prstGeom prst="rect">
            <a:avLst/>
          </a:prstGeom>
          <a:noFill/>
        </p:spPr>
        <p:txBody>
          <a:bodyPr wrap="none" tIns="91440" bIns="91440" rtlCol="0" anchor="ctr" anchorCtr="0">
            <a:spAutoFit/>
          </a:bodyPr>
          <a:lstStyle/>
          <a:p>
            <a:pPr algn="ctr">
              <a:lnSpc>
                <a:spcPct val="90000"/>
              </a:lnSpc>
              <a:spcBef>
                <a:spcPts val="660"/>
              </a:spcBef>
              <a:spcAft>
                <a:spcPts val="660"/>
              </a:spcAft>
            </a:pPr>
            <a:r>
              <a:rPr lang="en-US" dirty="0" smtClean="0">
                <a:solidFill>
                  <a:schemeClr val="bg2"/>
                </a:solidFill>
                <a:latin typeface="+mn-lt"/>
              </a:rPr>
              <a:t>Pay</a:t>
            </a:r>
          </a:p>
          <a:p>
            <a:pPr algn="ctr">
              <a:lnSpc>
                <a:spcPct val="90000"/>
              </a:lnSpc>
              <a:spcBef>
                <a:spcPts val="660"/>
              </a:spcBef>
              <a:spcAft>
                <a:spcPts val="660"/>
              </a:spcAft>
            </a:pPr>
            <a:r>
              <a:rPr lang="en-US" dirty="0" smtClean="0">
                <a:solidFill>
                  <a:schemeClr val="bg2"/>
                </a:solidFill>
              </a:rPr>
              <a:t>For</a:t>
            </a:r>
          </a:p>
          <a:p>
            <a:pPr algn="ctr">
              <a:lnSpc>
                <a:spcPct val="90000"/>
              </a:lnSpc>
              <a:spcBef>
                <a:spcPts val="660"/>
              </a:spcBef>
              <a:spcAft>
                <a:spcPts val="660"/>
              </a:spcAft>
            </a:pPr>
            <a:r>
              <a:rPr lang="en-US" dirty="0" smtClean="0">
                <a:solidFill>
                  <a:schemeClr val="bg2"/>
                </a:solidFill>
                <a:latin typeface="+mn-lt"/>
              </a:rPr>
              <a:t>Purchase</a:t>
            </a:r>
          </a:p>
        </p:txBody>
      </p:sp>
      <p:cxnSp>
        <p:nvCxnSpPr>
          <p:cNvPr id="14" name="Straight Arrow Connector 13"/>
          <p:cNvCxnSpPr>
            <a:stCxn id="5" idx="3"/>
          </p:cNvCxnSpPr>
          <p:nvPr/>
        </p:nvCxnSpPr>
        <p:spPr bwMode="auto">
          <a:xfrm flipV="1">
            <a:off x="5417771" y="2724150"/>
            <a:ext cx="1440229" cy="1460559"/>
          </a:xfrm>
          <a:prstGeom prst="straightConnector1">
            <a:avLst/>
          </a:prstGeom>
          <a:solidFill>
            <a:schemeClr val="tx2"/>
          </a:solidFill>
          <a:ln w="12700" cap="flat" cmpd="sng" algn="ctr">
            <a:solidFill>
              <a:schemeClr val="tx2"/>
            </a:solidFill>
            <a:prstDash val="solid"/>
            <a:round/>
            <a:headEnd type="none" w="med" len="med"/>
            <a:tailEnd type="arrow"/>
          </a:ln>
          <a:effectLst/>
        </p:spPr>
      </p:cxnSp>
      <p:sp>
        <p:nvSpPr>
          <p:cNvPr id="15" name="TextBox 14"/>
          <p:cNvSpPr txBox="1"/>
          <p:nvPr/>
        </p:nvSpPr>
        <p:spPr>
          <a:xfrm>
            <a:off x="6725767" y="2657311"/>
            <a:ext cx="2109103" cy="1181862"/>
          </a:xfrm>
          <a:prstGeom prst="rect">
            <a:avLst/>
          </a:prstGeom>
          <a:noFill/>
        </p:spPr>
        <p:txBody>
          <a:bodyPr wrap="none" tIns="91440" bIns="91440" rtlCol="0" anchor="ctr" anchorCtr="0">
            <a:spAutoFit/>
          </a:bodyPr>
          <a:lstStyle/>
          <a:p>
            <a:pPr algn="ctr">
              <a:lnSpc>
                <a:spcPct val="90000"/>
              </a:lnSpc>
              <a:spcBef>
                <a:spcPts val="660"/>
              </a:spcBef>
              <a:spcAft>
                <a:spcPts val="660"/>
              </a:spcAft>
            </a:pPr>
            <a:r>
              <a:rPr lang="en-US" dirty="0" smtClean="0">
                <a:solidFill>
                  <a:schemeClr val="bg2"/>
                </a:solidFill>
                <a:latin typeface="+mn-lt"/>
              </a:rPr>
              <a:t>See your transaction</a:t>
            </a:r>
            <a:br>
              <a:rPr lang="en-US" dirty="0" smtClean="0">
                <a:solidFill>
                  <a:schemeClr val="bg2"/>
                </a:solidFill>
                <a:latin typeface="+mn-lt"/>
              </a:rPr>
            </a:br>
            <a:r>
              <a:rPr lang="en-US" dirty="0" smtClean="0">
                <a:solidFill>
                  <a:schemeClr val="bg2"/>
                </a:solidFill>
              </a:rPr>
              <a:t>Right away </a:t>
            </a:r>
            <a:br>
              <a:rPr lang="en-US" dirty="0" smtClean="0">
                <a:solidFill>
                  <a:schemeClr val="bg2"/>
                </a:solidFill>
              </a:rPr>
            </a:br>
            <a:r>
              <a:rPr lang="en-US" dirty="0" smtClean="0">
                <a:solidFill>
                  <a:schemeClr val="bg2"/>
                </a:solidFill>
              </a:rPr>
              <a:t>a</a:t>
            </a:r>
            <a:r>
              <a:rPr lang="en-US" dirty="0" smtClean="0">
                <a:solidFill>
                  <a:schemeClr val="bg2"/>
                </a:solidFill>
                <a:latin typeface="+mn-lt"/>
              </a:rPr>
              <a:t>long with </a:t>
            </a:r>
            <a:br>
              <a:rPr lang="en-US" dirty="0" smtClean="0">
                <a:solidFill>
                  <a:schemeClr val="bg2"/>
                </a:solidFill>
                <a:latin typeface="+mn-lt"/>
              </a:rPr>
            </a:br>
            <a:r>
              <a:rPr lang="en-US" dirty="0" smtClean="0">
                <a:solidFill>
                  <a:schemeClr val="bg2"/>
                </a:solidFill>
                <a:latin typeface="+mn-lt"/>
              </a:rPr>
              <a:t>recent history</a:t>
            </a:r>
          </a:p>
        </p:txBody>
      </p:sp>
      <p:sp>
        <p:nvSpPr>
          <p:cNvPr id="33" name="Rounded Rectangular Callout 32"/>
          <p:cNvSpPr/>
          <p:nvPr/>
        </p:nvSpPr>
        <p:spPr bwMode="auto">
          <a:xfrm>
            <a:off x="4338482" y="1995054"/>
            <a:ext cx="1121984" cy="984405"/>
          </a:xfrm>
          <a:prstGeom prst="wedgeRoundRectCallout">
            <a:avLst>
              <a:gd name="adj1" fmla="val 126641"/>
              <a:gd name="adj2" fmla="val 91600"/>
              <a:gd name="adj3" fmla="val 16667"/>
            </a:avLst>
          </a:prstGeom>
          <a:solidFill>
            <a:schemeClr val="tx2"/>
          </a:solidFill>
          <a:ln w="9525" cap="flat" cmpd="sng" algn="ctr">
            <a:solidFill>
              <a:schemeClr val="tx2"/>
            </a:solid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90000"/>
              </a:lnSpc>
              <a:spcBef>
                <a:spcPts val="600"/>
              </a:spcBef>
              <a:spcAft>
                <a:spcPts val="0"/>
              </a:spcAft>
              <a:buClrTx/>
              <a:buSzTx/>
              <a:buFontTx/>
              <a:buNone/>
              <a:tabLst/>
            </a:pPr>
            <a:r>
              <a:rPr kumimoji="0" lang="en-US" b="0" i="0" u="none" strike="noStrike" cap="none" normalizeH="0" baseline="0" dirty="0" smtClean="0">
                <a:ln>
                  <a:noFill/>
                </a:ln>
                <a:solidFill>
                  <a:schemeClr val="bg1"/>
                </a:solidFill>
                <a:effectLst/>
                <a:latin typeface="+mn-lt"/>
              </a:rPr>
              <a:t>Need</a:t>
            </a:r>
          </a:p>
          <a:p>
            <a:pPr marL="0" marR="0" indent="0" algn="ctr" defTabSz="914400" rtl="0" eaLnBrk="0" fontAlgn="base" latinLnBrk="0" hangingPunct="0">
              <a:lnSpc>
                <a:spcPct val="90000"/>
              </a:lnSpc>
              <a:spcBef>
                <a:spcPts val="600"/>
              </a:spcBef>
              <a:spcAft>
                <a:spcPts val="0"/>
              </a:spcAft>
              <a:buClrTx/>
              <a:buSzTx/>
              <a:buFontTx/>
              <a:buNone/>
              <a:tabLst/>
            </a:pPr>
            <a:r>
              <a:rPr lang="en-US" dirty="0" smtClean="0">
                <a:solidFill>
                  <a:schemeClr val="bg1"/>
                </a:solidFill>
              </a:rPr>
              <a:t>NoSQL</a:t>
            </a:r>
          </a:p>
          <a:p>
            <a:pPr marL="0" marR="0" indent="0" algn="ctr" defTabSz="914400" rtl="0" eaLnBrk="0" fontAlgn="base" latinLnBrk="0" hangingPunct="0">
              <a:lnSpc>
                <a:spcPct val="90000"/>
              </a:lnSpc>
              <a:spcBef>
                <a:spcPts val="600"/>
              </a:spcBef>
              <a:spcAft>
                <a:spcPts val="0"/>
              </a:spcAft>
              <a:buClrTx/>
              <a:buSzTx/>
              <a:buFontTx/>
              <a:buNone/>
              <a:tabLst/>
            </a:pPr>
            <a:r>
              <a:rPr kumimoji="0" lang="en-US" b="0" i="0" u="none" strike="noStrike" cap="none" normalizeH="0" baseline="0" dirty="0" smtClean="0">
                <a:ln>
                  <a:noFill/>
                </a:ln>
                <a:solidFill>
                  <a:schemeClr val="bg1"/>
                </a:solidFill>
                <a:effectLst/>
                <a:latin typeface="+mn-lt"/>
              </a:rPr>
              <a:t>Here</a:t>
            </a:r>
          </a:p>
        </p:txBody>
      </p:sp>
      <p:sp>
        <p:nvSpPr>
          <p:cNvPr id="4" name="Rectangle 3"/>
          <p:cNvSpPr/>
          <p:nvPr/>
        </p:nvSpPr>
        <p:spPr bwMode="auto">
          <a:xfrm>
            <a:off x="7215187" y="542360"/>
            <a:ext cx="200025" cy="192580"/>
          </a:xfrm>
          <a:prstGeom prst="rect">
            <a:avLst/>
          </a:prstGeom>
          <a:solidFill>
            <a:schemeClr val="tx2"/>
          </a:solidFill>
          <a:ln w="9525" cap="flat" cmpd="sng" algn="ctr">
            <a:solidFill>
              <a:schemeClr val="tx2"/>
            </a:solidFill>
            <a:prstDash val="solid"/>
            <a:round/>
            <a:headEnd type="none" w="med" len="med"/>
            <a:tailEnd type="none" w="med" len="med"/>
          </a:ln>
          <a:effectLst>
            <a:softEdge rad="12700"/>
          </a:effectLst>
          <a:scene3d>
            <a:camera prst="orthographicFront">
              <a:rot lat="0" lon="0" rev="3600000"/>
            </a:camera>
            <a:lightRig rig="threePt" dir="t"/>
          </a:scene3d>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90000"/>
              </a:lnSpc>
              <a:spcBef>
                <a:spcPts val="600"/>
              </a:spcBef>
              <a:spcAft>
                <a:spcPts val="0"/>
              </a:spcAft>
              <a:buClrTx/>
              <a:buSzTx/>
              <a:buFontTx/>
              <a:buNone/>
              <a:tabLst/>
            </a:pPr>
            <a:endParaRPr kumimoji="0" lang="en-US" b="0" i="0" u="none" strike="noStrike" cap="none" normalizeH="0" baseline="0" dirty="0" smtClean="0">
              <a:ln>
                <a:noFill/>
              </a:ln>
              <a:solidFill>
                <a:schemeClr val="bg1"/>
              </a:solidFill>
              <a:effectLst/>
              <a:latin typeface="+mn-lt"/>
            </a:endParaRPr>
          </a:p>
        </p:txBody>
      </p:sp>
      <p:sp>
        <p:nvSpPr>
          <p:cNvPr id="16" name="Rectangle 15"/>
          <p:cNvSpPr/>
          <p:nvPr/>
        </p:nvSpPr>
        <p:spPr bwMode="auto">
          <a:xfrm>
            <a:off x="7415212" y="674568"/>
            <a:ext cx="200025" cy="216182"/>
          </a:xfrm>
          <a:prstGeom prst="rect">
            <a:avLst/>
          </a:prstGeom>
          <a:solidFill>
            <a:schemeClr val="bg1"/>
          </a:solidFill>
          <a:ln w="9525" cap="flat" cmpd="sng" algn="ctr">
            <a:noFill/>
            <a:prstDash val="solid"/>
            <a:round/>
            <a:headEnd type="none" w="med" len="med"/>
            <a:tailEnd type="none" w="med" len="med"/>
          </a:ln>
          <a:effectLst/>
          <a:scene3d>
            <a:camera prst="orthographicFront">
              <a:rot lat="0" lon="0" rev="3600000"/>
            </a:camera>
            <a:lightRig rig="threePt" dir="t"/>
          </a:scene3d>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90000"/>
              </a:lnSpc>
              <a:spcBef>
                <a:spcPts val="600"/>
              </a:spcBef>
              <a:spcAft>
                <a:spcPts val="0"/>
              </a:spcAft>
              <a:buClrTx/>
              <a:buSzTx/>
              <a:buFontTx/>
              <a:buNone/>
              <a:tabLst/>
            </a:pPr>
            <a:endParaRPr kumimoji="0" lang="en-US" b="0" i="0" u="none" strike="noStrike" cap="none" normalizeH="0" baseline="0" dirty="0" smtClean="0">
              <a:ln>
                <a:noFill/>
              </a:ln>
              <a:solidFill>
                <a:schemeClr val="bg1"/>
              </a:solidFill>
              <a:effectLst/>
              <a:latin typeface="+mn-lt"/>
            </a:endParaRPr>
          </a:p>
        </p:txBody>
      </p:sp>
      <p:pic>
        <p:nvPicPr>
          <p:cNvPr id="5" name="Picture 4"/>
          <p:cNvPicPr>
            <a:picLocks noChangeAspect="1"/>
          </p:cNvPicPr>
          <p:nvPr/>
        </p:nvPicPr>
        <p:blipFill>
          <a:blip r:embed="rId5"/>
          <a:stretch>
            <a:fillRect/>
          </a:stretch>
        </p:blipFill>
        <p:spPr>
          <a:xfrm>
            <a:off x="3517353" y="3508434"/>
            <a:ext cx="1900418" cy="1352550"/>
          </a:xfrm>
          <a:prstGeom prst="rect">
            <a:avLst/>
          </a:prstGeom>
        </p:spPr>
      </p:pic>
    </p:spTree>
    <p:extLst>
      <p:ext uri="{BB962C8B-B14F-4D97-AF65-F5344CB8AC3E}">
        <p14:creationId xmlns:p14="http://schemas.microsoft.com/office/powerpoint/2010/main" val="19866379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446" y="1754668"/>
            <a:ext cx="8686800" cy="1255728"/>
          </a:xfrm>
        </p:spPr>
        <p:txBody>
          <a:bodyPr/>
          <a:lstStyle/>
          <a:p>
            <a:pPr algn="ctr"/>
            <a:r>
              <a:rPr lang="en-US" sz="4800" dirty="0" smtClean="0"/>
              <a:t>Learnings as a shadow in the Data center </a:t>
            </a:r>
            <a:endParaRPr lang="en-US" sz="4800" dirty="0"/>
          </a:p>
        </p:txBody>
      </p:sp>
    </p:spTree>
    <p:extLst>
      <p:ext uri="{BB962C8B-B14F-4D97-AF65-F5344CB8AC3E}">
        <p14:creationId xmlns:p14="http://schemas.microsoft.com/office/powerpoint/2010/main" val="8781010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075180"/>
            <a:ext cx="8686800" cy="366254"/>
          </a:xfrm>
        </p:spPr>
        <p:txBody>
          <a:bodyPr/>
          <a:lstStyle/>
          <a:p>
            <a:pPr algn="ctr"/>
            <a:r>
              <a:rPr lang="en-US" dirty="0" smtClean="0"/>
              <a:t>Learning your Data Center clock </a:t>
            </a:r>
            <a:endParaRPr lang="en-US" dirty="0"/>
          </a:p>
        </p:txBody>
      </p:sp>
    </p:spTree>
    <p:extLst>
      <p:ext uri="{BB962C8B-B14F-4D97-AF65-F5344CB8AC3E}">
        <p14:creationId xmlns:p14="http://schemas.microsoft.com/office/powerpoint/2010/main" val="6042921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HBase is sensitive to clock skew</a:t>
            </a:r>
            <a:r>
              <a:rPr lang="is-IS" dirty="0" smtClean="0"/>
              <a:t>…</a:t>
            </a:r>
            <a:endParaRPr lang="en-US" dirty="0"/>
          </a:p>
        </p:txBody>
      </p:sp>
      <p:sp>
        <p:nvSpPr>
          <p:cNvPr id="3" name="Content Placeholder 2"/>
          <p:cNvSpPr>
            <a:spLocks noGrp="1"/>
          </p:cNvSpPr>
          <p:nvPr>
            <p:ph idx="1"/>
          </p:nvPr>
        </p:nvSpPr>
        <p:spPr>
          <a:xfrm>
            <a:off x="228600" y="1060704"/>
            <a:ext cx="8686800" cy="626838"/>
          </a:xfrm>
        </p:spPr>
        <p:txBody>
          <a:bodyPr/>
          <a:lstStyle/>
          <a:p>
            <a:r>
              <a:rPr lang="en-US" dirty="0" smtClean="0"/>
              <a:t>Kerberos services do not tolerate more than a few minutes of clock skew.</a:t>
            </a:r>
          </a:p>
          <a:p>
            <a:r>
              <a:rPr lang="en-US" dirty="0" smtClean="0"/>
              <a:t>Warnings are generated for a small skews, large skews kill region-servers.</a:t>
            </a:r>
          </a:p>
        </p:txBody>
      </p:sp>
    </p:spTree>
    <p:extLst>
      <p:ext uri="{BB962C8B-B14F-4D97-AF65-F5344CB8AC3E}">
        <p14:creationId xmlns:p14="http://schemas.microsoft.com/office/powerpoint/2010/main" val="5980560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075180"/>
            <a:ext cx="8686800" cy="366254"/>
          </a:xfrm>
        </p:spPr>
        <p:txBody>
          <a:bodyPr/>
          <a:lstStyle/>
          <a:p>
            <a:pPr algn="ctr"/>
            <a:r>
              <a:rPr lang="en-US" dirty="0" smtClean="0"/>
              <a:t>Client retries</a:t>
            </a:r>
            <a:endParaRPr lang="en-US" dirty="0"/>
          </a:p>
        </p:txBody>
      </p:sp>
    </p:spTree>
    <p:extLst>
      <p:ext uri="{BB962C8B-B14F-4D97-AF65-F5344CB8AC3E}">
        <p14:creationId xmlns:p14="http://schemas.microsoft.com/office/powerpoint/2010/main" val="9903991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Client </a:t>
            </a:r>
            <a:r>
              <a:rPr lang="en-US" dirty="0" smtClean="0"/>
              <a:t>retries &amp; IOExceptions</a:t>
            </a:r>
            <a:endParaRPr lang="en-US" dirty="0"/>
          </a:p>
        </p:txBody>
      </p:sp>
      <p:sp>
        <p:nvSpPr>
          <p:cNvPr id="3" name="Content Placeholder 2"/>
          <p:cNvSpPr>
            <a:spLocks noGrp="1"/>
          </p:cNvSpPr>
          <p:nvPr>
            <p:ph idx="1"/>
          </p:nvPr>
        </p:nvSpPr>
        <p:spPr>
          <a:xfrm>
            <a:off x="228600" y="697424"/>
            <a:ext cx="8686800" cy="3837974"/>
          </a:xfrm>
        </p:spPr>
        <p:txBody>
          <a:bodyPr/>
          <a:lstStyle/>
          <a:p>
            <a:r>
              <a:rPr lang="en-US" dirty="0" smtClean="0"/>
              <a:t>Default HBase timeout/retries settings can take tens of minutes to timeout:</a:t>
            </a:r>
          </a:p>
          <a:p>
            <a:pPr lvl="1"/>
            <a:r>
              <a:rPr lang="en-US" dirty="0" smtClean="0"/>
              <a:t>hbase.rpc.timeout:		60 sec</a:t>
            </a:r>
          </a:p>
          <a:p>
            <a:pPr lvl="1"/>
            <a:r>
              <a:rPr lang="en-US" dirty="0" smtClean="0"/>
              <a:t>hbase.client.retries.number:	35</a:t>
            </a:r>
          </a:p>
          <a:p>
            <a:pPr lvl="1"/>
            <a:r>
              <a:rPr lang="en-US" dirty="0" smtClean="0"/>
              <a:t>hbase.client.pause:		100 msec  (grows to 10 sec quickly after back-off) </a:t>
            </a:r>
          </a:p>
          <a:p>
            <a:pPr lvl="1"/>
            <a:r>
              <a:rPr lang="en-US" dirty="0" smtClean="0"/>
              <a:t>Longer when factor in potential retries by zookeeper! </a:t>
            </a:r>
          </a:p>
          <a:p>
            <a:pPr lvl="1"/>
            <a:r>
              <a:rPr lang="en-US" dirty="0" smtClean="0"/>
              <a:t>Blogs by Lars </a:t>
            </a:r>
            <a:r>
              <a:rPr lang="en-US" dirty="0"/>
              <a:t>Hofhansl: </a:t>
            </a:r>
            <a:r>
              <a:rPr lang="en-US" dirty="0" smtClean="0"/>
              <a:t> “</a:t>
            </a:r>
            <a:r>
              <a:rPr lang="en-US" dirty="0"/>
              <a:t>HBase Client timeouts</a:t>
            </a:r>
            <a:r>
              <a:rPr lang="en-US" dirty="0" smtClean="0"/>
              <a:t>”, “HBase client response times”</a:t>
            </a:r>
          </a:p>
          <a:p>
            <a:r>
              <a:rPr lang="en-US" dirty="0" smtClean="0"/>
              <a:t>We choose Fail Fast strategy, as end </a:t>
            </a:r>
            <a:r>
              <a:rPr lang="en-US" dirty="0"/>
              <a:t>user device will </a:t>
            </a:r>
            <a:r>
              <a:rPr lang="en-US" dirty="0" smtClean="0"/>
              <a:t>do end-to-end retry.</a:t>
            </a:r>
          </a:p>
          <a:p>
            <a:r>
              <a:rPr lang="en-US" dirty="0" smtClean="0"/>
              <a:t>Timeout/retries settings: 1 sec timeout, 3 total tries.</a:t>
            </a:r>
          </a:p>
          <a:p>
            <a:pPr lvl="1"/>
            <a:r>
              <a:rPr lang="en-US" dirty="0" smtClean="0"/>
              <a:t>Works well for the same data center, as well as across data centers</a:t>
            </a:r>
          </a:p>
          <a:p>
            <a:r>
              <a:rPr lang="en-US" dirty="0" smtClean="0"/>
              <a:t>However, once a while, clients see </a:t>
            </a:r>
            <a:r>
              <a:rPr lang="en-US" b="1" dirty="0" smtClean="0"/>
              <a:t>IOExceptions</a:t>
            </a:r>
            <a:r>
              <a:rPr lang="en-US" dirty="0" smtClean="0"/>
              <a:t>!</a:t>
            </a:r>
          </a:p>
          <a:p>
            <a:pPr lvl="1"/>
            <a:r>
              <a:rPr lang="en-US" dirty="0"/>
              <a:t>Caused by Region Server (busy in GC, major/minor compaction, … ?)</a:t>
            </a:r>
          </a:p>
          <a:p>
            <a:pPr lvl="1"/>
            <a:r>
              <a:rPr lang="en-US" dirty="0"/>
              <a:t>Or the Network? </a:t>
            </a:r>
          </a:p>
          <a:p>
            <a:pPr lvl="1"/>
            <a:r>
              <a:rPr lang="en-US" dirty="0"/>
              <a:t>Or the Client itself?</a:t>
            </a:r>
          </a:p>
        </p:txBody>
      </p:sp>
    </p:spTree>
    <p:extLst>
      <p:ext uri="{BB962C8B-B14F-4D97-AF65-F5344CB8AC3E}">
        <p14:creationId xmlns:p14="http://schemas.microsoft.com/office/powerpoint/2010/main" val="2123473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075180"/>
            <a:ext cx="8686800" cy="366254"/>
          </a:xfrm>
        </p:spPr>
        <p:txBody>
          <a:bodyPr/>
          <a:lstStyle/>
          <a:p>
            <a:pPr algn="ctr"/>
            <a:r>
              <a:rPr lang="en-US" dirty="0" smtClean="0"/>
              <a:t>Correlating client exceptions </a:t>
            </a:r>
            <a:endParaRPr lang="en-US" dirty="0"/>
          </a:p>
        </p:txBody>
      </p:sp>
    </p:spTree>
    <p:extLst>
      <p:ext uri="{BB962C8B-B14F-4D97-AF65-F5344CB8AC3E}">
        <p14:creationId xmlns:p14="http://schemas.microsoft.com/office/powerpoint/2010/main" val="17678947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Correlating client exceptions </a:t>
            </a:r>
          </a:p>
        </p:txBody>
      </p:sp>
      <p:sp>
        <p:nvSpPr>
          <p:cNvPr id="3" name="Content Placeholder 2"/>
          <p:cNvSpPr>
            <a:spLocks noGrp="1"/>
          </p:cNvSpPr>
          <p:nvPr>
            <p:ph idx="1"/>
          </p:nvPr>
        </p:nvSpPr>
        <p:spPr>
          <a:xfrm>
            <a:off x="228600" y="673768"/>
            <a:ext cx="8686800" cy="2831544"/>
          </a:xfrm>
        </p:spPr>
        <p:txBody>
          <a:bodyPr/>
          <a:lstStyle/>
          <a:p>
            <a:r>
              <a:rPr lang="en-US" dirty="0" smtClean="0"/>
              <a:t>Client side:</a:t>
            </a:r>
          </a:p>
          <a:p>
            <a:pPr lvl="1"/>
            <a:r>
              <a:rPr lang="en-US" dirty="0" smtClean="0"/>
              <a:t>Turn on hbase client debugging:</a:t>
            </a:r>
          </a:p>
          <a:p>
            <a:pPr lvl="2"/>
            <a:r>
              <a:rPr lang="en-US" dirty="0" smtClean="0"/>
              <a:t>log4j.logger.org.apache.hbase.client=DEBUG</a:t>
            </a:r>
          </a:p>
          <a:p>
            <a:pPr lvl="2"/>
            <a:r>
              <a:rPr lang="en-US" dirty="0" smtClean="0"/>
              <a:t>log4j.logger.org.apache.hbase.ipc=DEBUG</a:t>
            </a:r>
            <a:endParaRPr lang="en-US" dirty="0"/>
          </a:p>
          <a:p>
            <a:pPr lvl="1"/>
            <a:r>
              <a:rPr lang="en-US" dirty="0" smtClean="0"/>
              <a:t>Catch the exceptions to print out specific Region Server name: </a:t>
            </a:r>
          </a:p>
          <a:p>
            <a:pPr lvl="2"/>
            <a:r>
              <a:rPr lang="en-US" dirty="0" smtClean="0"/>
              <a:t>IOException, RetriesExhaustedWithDetailsException</a:t>
            </a:r>
          </a:p>
          <a:p>
            <a:r>
              <a:rPr lang="en-US" dirty="0" smtClean="0"/>
              <a:t>Server side:</a:t>
            </a:r>
          </a:p>
          <a:p>
            <a:pPr lvl="1"/>
            <a:r>
              <a:rPr lang="en-US" dirty="0" smtClean="0"/>
              <a:t>Then look into the specific Region Server log of that server.</a:t>
            </a:r>
          </a:p>
          <a:p>
            <a:r>
              <a:rPr lang="en-US" dirty="0" smtClean="0"/>
              <a:t>Works well when you know the specific server causing the IOExceptions.</a:t>
            </a:r>
          </a:p>
          <a:p>
            <a:pPr lvl="1"/>
            <a:r>
              <a:rPr lang="en-US" dirty="0" smtClean="0"/>
              <a:t>What if not?</a:t>
            </a:r>
            <a:endParaRPr lang="en-US" dirty="0"/>
          </a:p>
        </p:txBody>
      </p:sp>
    </p:spTree>
    <p:extLst>
      <p:ext uri="{BB962C8B-B14F-4D97-AF65-F5344CB8AC3E}">
        <p14:creationId xmlns:p14="http://schemas.microsoft.com/office/powerpoint/2010/main" val="16180910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Correlating client exceptions </a:t>
            </a:r>
          </a:p>
        </p:txBody>
      </p:sp>
      <p:sp>
        <p:nvSpPr>
          <p:cNvPr id="3" name="Content Placeholder 2"/>
          <p:cNvSpPr>
            <a:spLocks noGrp="1"/>
          </p:cNvSpPr>
          <p:nvPr>
            <p:ph idx="1"/>
          </p:nvPr>
        </p:nvSpPr>
        <p:spPr>
          <a:xfrm>
            <a:off x="228600" y="711388"/>
            <a:ext cx="8686800" cy="4650504"/>
          </a:xfrm>
        </p:spPr>
        <p:txBody>
          <a:bodyPr/>
          <a:lstStyle/>
          <a:p>
            <a:r>
              <a:rPr lang="en-US" dirty="0" smtClean="0"/>
              <a:t>Build Root Cause Analysis software to:</a:t>
            </a:r>
          </a:p>
          <a:p>
            <a:pPr lvl="1"/>
            <a:r>
              <a:rPr lang="en-US" dirty="0" smtClean="0"/>
              <a:t>Collect the relevant logs from the sources:</a:t>
            </a:r>
          </a:p>
          <a:p>
            <a:pPr lvl="2"/>
            <a:r>
              <a:rPr lang="en-US" dirty="0" smtClean="0"/>
              <a:t>Client:  </a:t>
            </a:r>
            <a:r>
              <a:rPr lang="en-US" dirty="0"/>
              <a:t>application </a:t>
            </a:r>
            <a:r>
              <a:rPr lang="en-US" dirty="0" smtClean="0"/>
              <a:t>logs, hbase client logs, GC </a:t>
            </a:r>
            <a:r>
              <a:rPr lang="en-US" dirty="0"/>
              <a:t>logs</a:t>
            </a:r>
          </a:p>
          <a:p>
            <a:pPr lvl="2"/>
            <a:r>
              <a:rPr lang="en-US" dirty="0" smtClean="0"/>
              <a:t>Hadoop server: HBase, HDFS, Zookeeper server and GC logs</a:t>
            </a:r>
          </a:p>
          <a:p>
            <a:pPr lvl="2"/>
            <a:r>
              <a:rPr lang="en-US" dirty="0" smtClean="0"/>
              <a:t>Cluster events:  Cloudera Manage API</a:t>
            </a:r>
          </a:p>
          <a:p>
            <a:pPr lvl="2"/>
            <a:r>
              <a:rPr lang="en-US" dirty="0" smtClean="0"/>
              <a:t>Other logs: KDC logs, Kerberos canary, network latency monitoring</a:t>
            </a:r>
          </a:p>
          <a:p>
            <a:pPr lvl="1"/>
            <a:r>
              <a:rPr lang="en-US" dirty="0" smtClean="0"/>
              <a:t>Parse the logs (single line, multi-line text, json, xml) into csv files.</a:t>
            </a:r>
          </a:p>
          <a:p>
            <a:pPr lvl="1"/>
            <a:r>
              <a:rPr lang="en-US" dirty="0" smtClean="0"/>
              <a:t>Normalize data and time format, apply date and time range filtering.</a:t>
            </a:r>
          </a:p>
          <a:p>
            <a:pPr lvl="1"/>
            <a:r>
              <a:rPr lang="en-US" dirty="0" smtClean="0"/>
              <a:t>Apply text filtering and text reduction on verbose lines.</a:t>
            </a:r>
          </a:p>
          <a:p>
            <a:pPr lvl="1"/>
            <a:r>
              <a:rPr lang="en-US" dirty="0" smtClean="0"/>
              <a:t>Output: events csv, sorted by time and server,  suitable for grep/awk/sort, hive/sql.</a:t>
            </a:r>
            <a:endParaRPr lang="en-US" dirty="0"/>
          </a:p>
          <a:p>
            <a:r>
              <a:rPr lang="en-US" dirty="0" smtClean="0"/>
              <a:t>Quickly get an total view of the sequence of events of various services.</a:t>
            </a:r>
          </a:p>
          <a:p>
            <a:r>
              <a:rPr lang="en-US" dirty="0" smtClean="0"/>
              <a:t>Sometime can identify the smoking gun (e.g. exception caused by GC ).</a:t>
            </a:r>
          </a:p>
          <a:p>
            <a:r>
              <a:rPr lang="en-US" dirty="0" smtClean="0"/>
              <a:t>Still useful in the few cases when no smoking gun can be found!  </a:t>
            </a:r>
          </a:p>
          <a:p>
            <a:pPr lvl="1"/>
            <a:r>
              <a:rPr lang="en-US" dirty="0" smtClean="0"/>
              <a:t>Trouble-shooting is also a process of elimination.</a:t>
            </a:r>
          </a:p>
          <a:p>
            <a:pPr marL="0" indent="0">
              <a:buNone/>
            </a:pPr>
            <a:endParaRPr lang="en-US" dirty="0" smtClean="0"/>
          </a:p>
          <a:p>
            <a:pPr lvl="1"/>
            <a:endParaRPr lang="en-US" dirty="0"/>
          </a:p>
        </p:txBody>
      </p:sp>
    </p:spTree>
    <p:extLst>
      <p:ext uri="{BB962C8B-B14F-4D97-AF65-F5344CB8AC3E}">
        <p14:creationId xmlns:p14="http://schemas.microsoft.com/office/powerpoint/2010/main" val="12298778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075180"/>
            <a:ext cx="8686800" cy="366254"/>
          </a:xfrm>
        </p:spPr>
        <p:txBody>
          <a:bodyPr/>
          <a:lstStyle/>
          <a:p>
            <a:pPr algn="ctr"/>
            <a:r>
              <a:rPr lang="en-US" dirty="0" smtClean="0"/>
              <a:t>Kerberos Gotchas </a:t>
            </a:r>
            <a:endParaRPr lang="en-US" dirty="0"/>
          </a:p>
        </p:txBody>
      </p:sp>
    </p:spTree>
    <p:extLst>
      <p:ext uri="{BB962C8B-B14F-4D97-AF65-F5344CB8AC3E}">
        <p14:creationId xmlns:p14="http://schemas.microsoft.com/office/powerpoint/2010/main" val="12489424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Kerberos Gotchas – what we have learned</a:t>
            </a:r>
            <a:endParaRPr lang="en-US" dirty="0"/>
          </a:p>
        </p:txBody>
      </p:sp>
      <p:sp>
        <p:nvSpPr>
          <p:cNvPr id="3" name="Content Placeholder 2"/>
          <p:cNvSpPr>
            <a:spLocks noGrp="1"/>
          </p:cNvSpPr>
          <p:nvPr>
            <p:ph idx="1"/>
          </p:nvPr>
        </p:nvSpPr>
        <p:spPr>
          <a:xfrm>
            <a:off x="160587" y="707479"/>
            <a:ext cx="8686800" cy="5460982"/>
          </a:xfrm>
        </p:spPr>
        <p:txBody>
          <a:bodyPr/>
          <a:lstStyle/>
          <a:p>
            <a:r>
              <a:rPr lang="en-US" sz="1600" dirty="0" smtClean="0"/>
              <a:t>Hostname uses FQDN (Fully Qualified Domain Name, like server123.abc.com)</a:t>
            </a:r>
          </a:p>
          <a:p>
            <a:r>
              <a:rPr lang="en-US" sz="1600" dirty="0" smtClean="0"/>
              <a:t>Use TCP rather than UDP (set udp_preference_limit</a:t>
            </a:r>
            <a:r>
              <a:rPr lang="en-US" sz="1600" dirty="0"/>
              <a:t> </a:t>
            </a:r>
            <a:r>
              <a:rPr lang="en-US" sz="1600" dirty="0" smtClean="0"/>
              <a:t>= 1 in krb5.conf)</a:t>
            </a:r>
          </a:p>
          <a:p>
            <a:r>
              <a:rPr lang="en-US" sz="1600" dirty="0" smtClean="0"/>
              <a:t>KDC (MIT Kerberos) server: </a:t>
            </a:r>
            <a:endParaRPr lang="en-US" sz="1600" dirty="0"/>
          </a:p>
          <a:p>
            <a:pPr lvl="1"/>
            <a:r>
              <a:rPr lang="en-US" dirty="0" smtClean="0"/>
              <a:t>Configure to start up several kdc processes </a:t>
            </a:r>
            <a:r>
              <a:rPr lang="en-US" dirty="0"/>
              <a:t>to handle bursty </a:t>
            </a:r>
            <a:r>
              <a:rPr lang="en-US" dirty="0" smtClean="0"/>
              <a:t>traffic (use –w option).</a:t>
            </a:r>
            <a:endParaRPr lang="en-US" dirty="0"/>
          </a:p>
          <a:p>
            <a:pPr lvl="1"/>
            <a:r>
              <a:rPr lang="en-US" dirty="0" smtClean="0"/>
              <a:t>Set </a:t>
            </a:r>
            <a:r>
              <a:rPr lang="en-US" dirty="0"/>
              <a:t>up a backup kdc for higher </a:t>
            </a:r>
            <a:r>
              <a:rPr lang="en-US" dirty="0" smtClean="0"/>
              <a:t>availability.</a:t>
            </a:r>
          </a:p>
          <a:p>
            <a:r>
              <a:rPr lang="en-US" sz="1600" dirty="0" smtClean="0"/>
              <a:t>Debugging </a:t>
            </a:r>
            <a:r>
              <a:rPr lang="en-US" sz="1600" dirty="0"/>
              <a:t>tips:</a:t>
            </a:r>
          </a:p>
          <a:p>
            <a:pPr lvl="1"/>
            <a:r>
              <a:rPr lang="en-US" dirty="0"/>
              <a:t>$ export KRB5_TRACE=/dev/stderr (or to a file) </a:t>
            </a:r>
          </a:p>
          <a:p>
            <a:pPr lvl="1"/>
            <a:r>
              <a:rPr lang="en-US" dirty="0"/>
              <a:t>$ log4j: -Dsun.security.krb5.debug=true </a:t>
            </a:r>
            <a:endParaRPr lang="en-US" dirty="0" smtClean="0"/>
          </a:p>
          <a:p>
            <a:r>
              <a:rPr lang="en-US" sz="1600" dirty="0" smtClean="0"/>
              <a:t>Kerberos support is built into the Java JRE, using internal classes:</a:t>
            </a:r>
          </a:p>
          <a:p>
            <a:pPr lvl="1"/>
            <a:r>
              <a:rPr lang="en-US" dirty="0" smtClean="0"/>
              <a:t>Oracle JDK: </a:t>
            </a:r>
            <a:r>
              <a:rPr lang="en-US" dirty="0" err="1" smtClean="0"/>
              <a:t>com.sun</a:t>
            </a:r>
            <a:r>
              <a:rPr lang="en-US" dirty="0"/>
              <a:t> </a:t>
            </a:r>
            <a:r>
              <a:rPr lang="en-US" dirty="0" smtClean="0"/>
              <a:t>classes; on IBM AIX: </a:t>
            </a:r>
            <a:r>
              <a:rPr lang="en-US" dirty="0" err="1" smtClean="0"/>
              <a:t>com.ibm</a:t>
            </a:r>
            <a:endParaRPr lang="en-US" dirty="0" smtClean="0"/>
          </a:p>
          <a:p>
            <a:pPr lvl="1"/>
            <a:r>
              <a:rPr lang="en-US" dirty="0" smtClean="0"/>
              <a:t>Hadoop is built and tested against Oracle JDK (</a:t>
            </a:r>
            <a:r>
              <a:rPr lang="en-US" dirty="0" smtClean="0">
                <a:sym typeface="Wingdings" panose="05000000000000000000" pitchFamily="2" charset="2"/>
              </a:rPr>
              <a:t> mileage on AIX JDK varies).</a:t>
            </a:r>
            <a:endParaRPr lang="en-US" dirty="0" smtClean="0"/>
          </a:p>
          <a:p>
            <a:r>
              <a:rPr lang="en-US" sz="1600" dirty="0" smtClean="0"/>
              <a:t>Good references (besides the usual documents on Kerberos, and HBase User mailing list):</a:t>
            </a:r>
            <a:endParaRPr lang="en-US" sz="1600" dirty="0"/>
          </a:p>
          <a:p>
            <a:pPr lvl="1"/>
            <a:r>
              <a:rPr lang="en-US" dirty="0"/>
              <a:t>Steve </a:t>
            </a:r>
            <a:r>
              <a:rPr lang="en-US" dirty="0" err="1" smtClean="0"/>
              <a:t>Loughran</a:t>
            </a:r>
            <a:r>
              <a:rPr lang="en-US" dirty="0" smtClean="0"/>
              <a:t>:   </a:t>
            </a:r>
            <a:r>
              <a:rPr lang="en-US" dirty="0"/>
              <a:t>Hadoop and Kerberos: The Madness beyond the </a:t>
            </a:r>
            <a:r>
              <a:rPr lang="en-US" dirty="0" smtClean="0"/>
              <a:t>Gate.</a:t>
            </a:r>
            <a:endParaRPr lang="en-US" dirty="0"/>
          </a:p>
          <a:p>
            <a:pPr lvl="1"/>
            <a:r>
              <a:rPr lang="en-US" dirty="0" smtClean="0"/>
              <a:t>HBase and Hadoop </a:t>
            </a:r>
            <a:r>
              <a:rPr lang="en-US" dirty="0"/>
              <a:t>common source code: </a:t>
            </a:r>
            <a:r>
              <a:rPr lang="en-US" sz="1600" dirty="0" smtClean="0"/>
              <a:t>UserGroupInformation.java. </a:t>
            </a:r>
            <a:endParaRPr lang="en-US" sz="1600" dirty="0"/>
          </a:p>
          <a:p>
            <a:endParaRPr lang="en-US" sz="2000" dirty="0"/>
          </a:p>
          <a:p>
            <a:pPr lvl="1"/>
            <a:endParaRPr lang="en-US" sz="1800" dirty="0" smtClean="0"/>
          </a:p>
          <a:p>
            <a:pPr lvl="1"/>
            <a:endParaRPr lang="en-US" sz="1800" dirty="0" smtClean="0"/>
          </a:p>
          <a:p>
            <a:pPr lvl="1"/>
            <a:endParaRPr lang="en-US" sz="1800" dirty="0"/>
          </a:p>
        </p:txBody>
      </p:sp>
    </p:spTree>
    <p:extLst>
      <p:ext uri="{BB962C8B-B14F-4D97-AF65-F5344CB8AC3E}">
        <p14:creationId xmlns:p14="http://schemas.microsoft.com/office/powerpoint/2010/main" val="2132040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Traditional IT Process</a:t>
            </a:r>
            <a:endParaRPr lang="en-US" dirty="0"/>
          </a:p>
        </p:txBody>
      </p:sp>
      <p:graphicFrame>
        <p:nvGraphicFramePr>
          <p:cNvPr id="3" name="Diagram 2"/>
          <p:cNvGraphicFramePr/>
          <p:nvPr>
            <p:extLst>
              <p:ext uri="{D42A27DB-BD31-4B8C-83A1-F6EECF244321}">
                <p14:modId xmlns:p14="http://schemas.microsoft.com/office/powerpoint/2010/main" val="1447236174"/>
              </p:ext>
            </p:extLst>
          </p:nvPr>
        </p:nvGraphicFramePr>
        <p:xfrm>
          <a:off x="352425" y="606425"/>
          <a:ext cx="3952875" cy="134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323813190"/>
              </p:ext>
            </p:extLst>
          </p:nvPr>
        </p:nvGraphicFramePr>
        <p:xfrm>
          <a:off x="352425" y="2343150"/>
          <a:ext cx="7705725" cy="2743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3" name="TextBox 42"/>
          <p:cNvSpPr txBox="1"/>
          <p:nvPr/>
        </p:nvSpPr>
        <p:spPr>
          <a:xfrm>
            <a:off x="158196" y="1770667"/>
            <a:ext cx="8366680" cy="1335750"/>
          </a:xfrm>
          <a:prstGeom prst="rect">
            <a:avLst/>
          </a:prstGeom>
          <a:noFill/>
        </p:spPr>
        <p:txBody>
          <a:bodyPr wrap="square" tIns="91440" bIns="91440" rtlCol="0" anchor="ctr" anchorCtr="1">
            <a:spAutoFit/>
          </a:bodyPr>
          <a:lstStyle/>
          <a:p>
            <a:pPr marL="285750" indent="-285750">
              <a:lnSpc>
                <a:spcPct val="90000"/>
              </a:lnSpc>
              <a:spcBef>
                <a:spcPts val="600"/>
              </a:spcBef>
              <a:spcAft>
                <a:spcPts val="0"/>
              </a:spcAft>
              <a:buFont typeface="Arial" charset="0"/>
              <a:buChar char="•"/>
            </a:pPr>
            <a:r>
              <a:rPr lang="en-US" dirty="0" smtClean="0">
                <a:solidFill>
                  <a:schemeClr val="bg2"/>
                </a:solidFill>
                <a:latin typeface="+mn-lt"/>
              </a:rPr>
              <a:t>All aspects documented for auditors</a:t>
            </a:r>
          </a:p>
          <a:p>
            <a:pPr marL="285750" indent="-285750">
              <a:lnSpc>
                <a:spcPct val="90000"/>
              </a:lnSpc>
              <a:spcBef>
                <a:spcPts val="600"/>
              </a:spcBef>
              <a:spcAft>
                <a:spcPts val="0"/>
              </a:spcAft>
              <a:buFont typeface="Arial" charset="0"/>
              <a:buChar char="•"/>
            </a:pPr>
            <a:r>
              <a:rPr lang="en-US" dirty="0" smtClean="0">
                <a:solidFill>
                  <a:schemeClr val="bg2"/>
                </a:solidFill>
              </a:rPr>
              <a:t>Every project has a well defined budget and a Project Manager</a:t>
            </a:r>
          </a:p>
          <a:p>
            <a:pPr marL="285750" indent="-285750">
              <a:lnSpc>
                <a:spcPct val="90000"/>
              </a:lnSpc>
              <a:spcBef>
                <a:spcPts val="600"/>
              </a:spcBef>
              <a:spcAft>
                <a:spcPts val="0"/>
              </a:spcAft>
              <a:buFont typeface="Arial" charset="0"/>
              <a:buChar char="•"/>
            </a:pPr>
            <a:r>
              <a:rPr lang="en-US" dirty="0" smtClean="0">
                <a:solidFill>
                  <a:schemeClr val="bg2"/>
                </a:solidFill>
                <a:latin typeface="+mn-lt"/>
              </a:rPr>
              <a:t>Engineering Managers and Operations Managers act as relationship managers with companies providing contingent</a:t>
            </a:r>
            <a:r>
              <a:rPr lang="en-US" dirty="0" smtClean="0">
                <a:solidFill>
                  <a:schemeClr val="bg2"/>
                </a:solidFill>
              </a:rPr>
              <a:t> workers/consultants with specific skills</a:t>
            </a:r>
            <a:endParaRPr lang="en-US" dirty="0" smtClean="0">
              <a:solidFill>
                <a:schemeClr val="bg2"/>
              </a:solidFill>
              <a:latin typeface="+mn-lt"/>
            </a:endParaRPr>
          </a:p>
        </p:txBody>
      </p:sp>
    </p:spTree>
    <p:extLst>
      <p:ext uri="{BB962C8B-B14F-4D97-AF65-F5344CB8AC3E}">
        <p14:creationId xmlns:p14="http://schemas.microsoft.com/office/powerpoint/2010/main" val="13846554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Kerberos Gotchas – what we learned</a:t>
            </a:r>
            <a:endParaRPr lang="en-US" dirty="0"/>
          </a:p>
        </p:txBody>
      </p:sp>
      <p:sp>
        <p:nvSpPr>
          <p:cNvPr id="3" name="Content Placeholder 2"/>
          <p:cNvSpPr>
            <a:spLocks noGrp="1"/>
          </p:cNvSpPr>
          <p:nvPr>
            <p:ph idx="1"/>
          </p:nvPr>
        </p:nvSpPr>
        <p:spPr>
          <a:xfrm>
            <a:off x="228600" y="674177"/>
            <a:ext cx="8686800" cy="4073936"/>
          </a:xfrm>
        </p:spPr>
        <p:txBody>
          <a:bodyPr/>
          <a:lstStyle/>
          <a:p>
            <a:pPr lvl="1"/>
            <a:r>
              <a:rPr lang="en-US" dirty="0" smtClean="0"/>
              <a:t>Renewing a TGT Ticket (Ticket Granting Ticket)</a:t>
            </a:r>
          </a:p>
          <a:p>
            <a:pPr lvl="2"/>
            <a:r>
              <a:rPr lang="en-US" dirty="0" smtClean="0"/>
              <a:t>After kinit successfully, application principal gets a Kerberos TGT ticket. </a:t>
            </a:r>
          </a:p>
          <a:p>
            <a:pPr lvl="2"/>
            <a:r>
              <a:rPr lang="en-US" dirty="0" smtClean="0"/>
              <a:t>By default, the TGT ticket is good for 10 hours.</a:t>
            </a:r>
          </a:p>
          <a:p>
            <a:pPr lvl="2"/>
            <a:r>
              <a:rPr lang="en-US" dirty="0" smtClean="0"/>
              <a:t>For long-running applications, 10 hours obviously is not enough: need to renew TGT.</a:t>
            </a:r>
          </a:p>
          <a:p>
            <a:pPr lvl="2"/>
            <a:r>
              <a:rPr lang="en-US" dirty="0" smtClean="0"/>
              <a:t>Initially uses a process/thread to do a kinit once every few hours.</a:t>
            </a:r>
          </a:p>
          <a:p>
            <a:pPr lvl="3"/>
            <a:r>
              <a:rPr lang="en-US" dirty="0" smtClean="0"/>
              <a:t>Still ran into some IOExceptions at the time of TGT of renewal.</a:t>
            </a:r>
          </a:p>
          <a:p>
            <a:pPr lvl="3"/>
            <a:r>
              <a:rPr lang="en-US" dirty="0" smtClean="0"/>
              <a:t>Not the recommended way for long-running applications.</a:t>
            </a:r>
          </a:p>
          <a:p>
            <a:pPr lvl="2"/>
            <a:r>
              <a:rPr lang="en-US" dirty="0" smtClean="0"/>
              <a:t>Now uses UGI API (</a:t>
            </a:r>
            <a:r>
              <a:rPr lang="en-US" dirty="0" err="1"/>
              <a:t>UserGroupInformation</a:t>
            </a:r>
            <a:r>
              <a:rPr lang="en-US" dirty="0" smtClean="0"/>
              <a:t>): </a:t>
            </a:r>
            <a:r>
              <a:rPr lang="en-US" dirty="0" err="1" smtClean="0"/>
              <a:t>loginUserFromKeytab</a:t>
            </a:r>
            <a:r>
              <a:rPr lang="en-US" dirty="0" smtClean="0"/>
              <a:t>( ).  </a:t>
            </a:r>
            <a:endParaRPr lang="en-US" dirty="0"/>
          </a:p>
          <a:p>
            <a:pPr lvl="3"/>
            <a:r>
              <a:rPr lang="en-US" dirty="0" smtClean="0"/>
              <a:t>Does not require a separate process/thread to do TGT renewal.</a:t>
            </a:r>
          </a:p>
          <a:p>
            <a:pPr lvl="3"/>
            <a:r>
              <a:rPr lang="en-US" dirty="0" smtClean="0"/>
              <a:t>Hadoop/HBase client class library will catch the exception due to TGT expiration, and will do a </a:t>
            </a:r>
            <a:r>
              <a:rPr lang="en-US" dirty="0" err="1" smtClean="0"/>
              <a:t>reloginFromKeytab</a:t>
            </a:r>
            <a:r>
              <a:rPr lang="en-US" dirty="0" smtClean="0"/>
              <a:t>( ) to renew TGT automatically.</a:t>
            </a:r>
          </a:p>
          <a:p>
            <a:pPr lvl="3"/>
            <a:r>
              <a:rPr lang="en-US" dirty="0" smtClean="0"/>
              <a:t>Also considering spawn a thread and proactively invoke </a:t>
            </a:r>
            <a:r>
              <a:rPr lang="en-US" dirty="0" err="1" smtClean="0"/>
              <a:t>CheckTGTAndRelogin</a:t>
            </a:r>
            <a:r>
              <a:rPr lang="en-US" dirty="0" smtClean="0"/>
              <a:t>( ).  </a:t>
            </a:r>
          </a:p>
          <a:p>
            <a:pPr lvl="3"/>
            <a:r>
              <a:rPr lang="en-US" dirty="0" smtClean="0"/>
              <a:t>Ongoing investigation: client occasionally still experiencing momentary IOException around the time ticket renewal.</a:t>
            </a:r>
          </a:p>
          <a:p>
            <a:pPr lvl="1"/>
            <a:r>
              <a:rPr lang="en-US" dirty="0" smtClean="0"/>
              <a:t>Referral Ticket: when on realm is set up to trust another realm, be aware of the additional kdc calls resulted when the kinit principal is from the trusted realm. </a:t>
            </a:r>
          </a:p>
          <a:p>
            <a:pPr lvl="1"/>
            <a:endParaRPr lang="en-US" dirty="0" smtClean="0"/>
          </a:p>
        </p:txBody>
      </p:sp>
    </p:spTree>
    <p:extLst>
      <p:ext uri="{BB962C8B-B14F-4D97-AF65-F5344CB8AC3E}">
        <p14:creationId xmlns:p14="http://schemas.microsoft.com/office/powerpoint/2010/main" val="41158269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075180"/>
            <a:ext cx="8686800" cy="366254"/>
          </a:xfrm>
        </p:spPr>
        <p:txBody>
          <a:bodyPr/>
          <a:lstStyle/>
          <a:p>
            <a:pPr algn="ctr"/>
            <a:r>
              <a:rPr lang="en-US" dirty="0" smtClean="0"/>
              <a:t>Garbage Collection </a:t>
            </a:r>
            <a:endParaRPr lang="en-US" dirty="0"/>
          </a:p>
        </p:txBody>
      </p:sp>
    </p:spTree>
    <p:extLst>
      <p:ext uri="{BB962C8B-B14F-4D97-AF65-F5344CB8AC3E}">
        <p14:creationId xmlns:p14="http://schemas.microsoft.com/office/powerpoint/2010/main" val="13133822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2880"/>
            <a:ext cx="8686800" cy="732508"/>
          </a:xfrm>
        </p:spPr>
        <p:txBody>
          <a:bodyPr/>
          <a:lstStyle/>
          <a:p>
            <a:r>
              <a:rPr lang="en-US" dirty="0"/>
              <a:t>Garbage Collection </a:t>
            </a:r>
            <a:br>
              <a:rPr lang="en-US" dirty="0"/>
            </a:br>
            <a:endParaRPr lang="en-US" dirty="0"/>
          </a:p>
        </p:txBody>
      </p:sp>
      <p:sp>
        <p:nvSpPr>
          <p:cNvPr id="3" name="Content Placeholder 2"/>
          <p:cNvSpPr>
            <a:spLocks noGrp="1"/>
          </p:cNvSpPr>
          <p:nvPr>
            <p:ph idx="1"/>
          </p:nvPr>
        </p:nvSpPr>
        <p:spPr>
          <a:xfrm>
            <a:off x="228600" y="694043"/>
            <a:ext cx="8686800" cy="3044936"/>
          </a:xfrm>
        </p:spPr>
        <p:txBody>
          <a:bodyPr/>
          <a:lstStyle/>
          <a:p>
            <a:r>
              <a:rPr lang="en-US" dirty="0" smtClean="0"/>
              <a:t>Use G1 on Oracle JDK 1.8</a:t>
            </a:r>
          </a:p>
          <a:p>
            <a:r>
              <a:rPr lang="en-US" dirty="0" smtClean="0"/>
              <a:t>Basically using settings as recommended by folks from HBaseCon2015. </a:t>
            </a:r>
          </a:p>
          <a:p>
            <a:pPr lvl="1"/>
            <a:r>
              <a:rPr lang="en-US" dirty="0" smtClean="0"/>
              <a:t>By Eric Kaczmarek, Yanping</a:t>
            </a:r>
            <a:r>
              <a:rPr lang="en-US" dirty="0"/>
              <a:t> Wang, Liqi </a:t>
            </a:r>
            <a:r>
              <a:rPr lang="en-US" dirty="0" smtClean="0"/>
              <a:t>Yi</a:t>
            </a:r>
          </a:p>
          <a:p>
            <a:r>
              <a:rPr lang="en-US" dirty="0" smtClean="0"/>
              <a:t>Set target GC pause to 100 msec; Young Gen to ~1GB.</a:t>
            </a:r>
          </a:p>
          <a:p>
            <a:r>
              <a:rPr lang="en-US" dirty="0" smtClean="0"/>
              <a:t>Observation consistent with their published results: </a:t>
            </a:r>
          </a:p>
          <a:p>
            <a:pPr lvl="1"/>
            <a:r>
              <a:rPr lang="en-US" dirty="0" smtClean="0"/>
              <a:t>Observed gc time in production: </a:t>
            </a:r>
          </a:p>
          <a:p>
            <a:pPr lvl="2"/>
            <a:r>
              <a:rPr lang="en-US" dirty="0" smtClean="0"/>
              <a:t>100 msec or less:  	67%</a:t>
            </a:r>
          </a:p>
          <a:p>
            <a:pPr lvl="2"/>
            <a:r>
              <a:rPr lang="en-US" dirty="0" smtClean="0"/>
              <a:t>400 msec or less: 	99.98%</a:t>
            </a:r>
          </a:p>
          <a:p>
            <a:r>
              <a:rPr lang="en-US" dirty="0" smtClean="0"/>
              <a:t>Important to track the actual production gc time, as Production and Test cluster shows somewhat different distribution.</a:t>
            </a:r>
          </a:p>
        </p:txBody>
      </p:sp>
    </p:spTree>
    <p:extLst>
      <p:ext uri="{BB962C8B-B14F-4D97-AF65-F5344CB8AC3E}">
        <p14:creationId xmlns:p14="http://schemas.microsoft.com/office/powerpoint/2010/main" val="9040615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GC Duration comparison: production vs perf cluster</a:t>
            </a:r>
            <a:endParaRPr lang="en-US" dirty="0"/>
          </a:p>
        </p:txBody>
      </p:sp>
      <p:sp>
        <p:nvSpPr>
          <p:cNvPr id="3" name="Content Placeholder 2"/>
          <p:cNvSpPr>
            <a:spLocks noGrp="1"/>
          </p:cNvSpPr>
          <p:nvPr>
            <p:ph idx="1"/>
          </p:nvPr>
        </p:nvSpPr>
        <p:spPr>
          <a:xfrm>
            <a:off x="228600" y="1077132"/>
            <a:ext cx="3878451" cy="3606115"/>
          </a:xfrm>
        </p:spPr>
        <p:txBody>
          <a:bodyPr/>
          <a:lstStyle/>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pPr marL="0" indent="0">
              <a:buNone/>
            </a:pPr>
            <a:endParaRPr lang="en-US" sz="1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640684"/>
            <a:ext cx="4126424" cy="412642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1003" y="640683"/>
            <a:ext cx="4386021" cy="4178979"/>
          </a:xfrm>
          <a:prstGeom prst="rect">
            <a:avLst/>
          </a:prstGeom>
        </p:spPr>
      </p:pic>
    </p:spTree>
    <p:extLst>
      <p:ext uri="{BB962C8B-B14F-4D97-AF65-F5344CB8AC3E}">
        <p14:creationId xmlns:p14="http://schemas.microsoft.com/office/powerpoint/2010/main" val="2813978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2880"/>
            <a:ext cx="8686800" cy="366254"/>
          </a:xfrm>
        </p:spPr>
        <p:txBody>
          <a:bodyPr/>
          <a:lstStyle/>
          <a:p>
            <a:r>
              <a:rPr lang="en-US" dirty="0" smtClean="0"/>
              <a:t>GC: How Good is MaxGCPauseMillis as a Target?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46911781"/>
              </p:ext>
            </p:extLst>
          </p:nvPr>
        </p:nvGraphicFramePr>
        <p:xfrm>
          <a:off x="247973" y="844658"/>
          <a:ext cx="8686800" cy="3913321"/>
        </p:xfrm>
        <a:graphic>
          <a:graphicData uri="http://schemas.openxmlformats.org/drawingml/2006/table">
            <a:tbl>
              <a:tblPr firstRow="1" bandRow="1">
                <a:tableStyleId>{5C22544A-7EE6-4342-B048-85BDC9FD1C3A}</a:tableStyleId>
              </a:tblPr>
              <a:tblGrid>
                <a:gridCol w="2894308"/>
                <a:gridCol w="2750950"/>
                <a:gridCol w="3041542"/>
              </a:tblGrid>
              <a:tr h="817222">
                <a:tc>
                  <a:txBody>
                    <a:bodyPr/>
                    <a:lstStyle/>
                    <a:p>
                      <a:r>
                        <a:rPr lang="en-US" dirty="0" smtClean="0"/>
                        <a:t>MaxGCPauseMillis = 100 </a:t>
                      </a:r>
                      <a:endParaRPr lang="en-US" dirty="0"/>
                    </a:p>
                  </a:txBody>
                  <a:tcPr/>
                </a:tc>
                <a:tc>
                  <a:txBody>
                    <a:bodyPr/>
                    <a:lstStyle/>
                    <a:p>
                      <a:r>
                        <a:rPr lang="en-US" dirty="0" smtClean="0"/>
                        <a:t>Production Cluster </a:t>
                      </a:r>
                    </a:p>
                    <a:p>
                      <a:r>
                        <a:rPr lang="en-US" dirty="0" smtClean="0"/>
                        <a:t>(gc in msec)</a:t>
                      </a:r>
                      <a:endParaRPr lang="en-US" dirty="0"/>
                    </a:p>
                  </a:txBody>
                  <a:tcPr/>
                </a:tc>
                <a:tc>
                  <a:txBody>
                    <a:bodyPr/>
                    <a:lstStyle/>
                    <a:p>
                      <a:r>
                        <a:rPr lang="en-US" dirty="0" smtClean="0"/>
                        <a:t>Test Cluster </a:t>
                      </a:r>
                    </a:p>
                    <a:p>
                      <a:r>
                        <a:rPr lang="en-US" dirty="0" smtClean="0"/>
                        <a:t>(gc in msec)</a:t>
                      </a:r>
                      <a:endParaRPr lang="en-US" dirty="0"/>
                    </a:p>
                  </a:txBody>
                  <a:tcPr/>
                </a:tc>
              </a:tr>
              <a:tr h="521099">
                <a:tc>
                  <a:txBody>
                    <a:bodyPr/>
                    <a:lstStyle/>
                    <a:p>
                      <a:r>
                        <a:rPr lang="en-US" dirty="0" smtClean="0"/>
                        <a:t># of gc events</a:t>
                      </a:r>
                      <a:endParaRPr lang="en-US" dirty="0"/>
                    </a:p>
                  </a:txBody>
                  <a:tcPr/>
                </a:tc>
                <a:tc>
                  <a:txBody>
                    <a:bodyPr/>
                    <a:lstStyle/>
                    <a:p>
                      <a:r>
                        <a:rPr lang="en-US" dirty="0" smtClean="0"/>
                        <a:t>165192</a:t>
                      </a:r>
                      <a:endParaRPr lang="en-US" dirty="0"/>
                    </a:p>
                  </a:txBody>
                  <a:tcPr/>
                </a:tc>
                <a:tc>
                  <a:txBody>
                    <a:bodyPr/>
                    <a:lstStyle/>
                    <a:p>
                      <a:r>
                        <a:rPr lang="en-US" dirty="0" smtClean="0"/>
                        <a:t>199883</a:t>
                      </a:r>
                      <a:endParaRPr lang="en-US" dirty="0"/>
                    </a:p>
                  </a:txBody>
                  <a:tcPr/>
                </a:tc>
              </a:tr>
              <a:tr h="474667">
                <a:tc>
                  <a:txBody>
                    <a:bodyPr/>
                    <a:lstStyle/>
                    <a:p>
                      <a:r>
                        <a:rPr lang="en-US" dirty="0" smtClean="0"/>
                        <a:t>Avg</a:t>
                      </a:r>
                      <a:r>
                        <a:rPr lang="en-US" baseline="0" dirty="0" smtClean="0"/>
                        <a:t> / Std Dev / Max</a:t>
                      </a:r>
                      <a:endParaRPr lang="en-US" dirty="0"/>
                    </a:p>
                  </a:txBody>
                  <a:tcPr/>
                </a:tc>
                <a:tc>
                  <a:txBody>
                    <a:bodyPr/>
                    <a:lstStyle/>
                    <a:p>
                      <a:r>
                        <a:rPr lang="en-US" dirty="0" smtClean="0"/>
                        <a:t>87.1 / 64.9 / 1530 msec</a:t>
                      </a:r>
                      <a:endParaRPr lang="en-US" dirty="0"/>
                    </a:p>
                  </a:txBody>
                  <a:tcPr/>
                </a:tc>
                <a:tc>
                  <a:txBody>
                    <a:bodyPr/>
                    <a:lstStyle/>
                    <a:p>
                      <a:r>
                        <a:rPr lang="en-US" dirty="0" smtClean="0"/>
                        <a:t>81.9</a:t>
                      </a:r>
                      <a:r>
                        <a:rPr lang="en-US" baseline="0" dirty="0" smtClean="0"/>
                        <a:t> / 37.2 / 1370 msec</a:t>
                      </a:r>
                      <a:endParaRPr lang="en-US" dirty="0"/>
                    </a:p>
                  </a:txBody>
                  <a:tcPr/>
                </a:tc>
              </a:tr>
              <a:tr h="474667">
                <a:tc>
                  <a:txBody>
                    <a:bodyPr/>
                    <a:lstStyle/>
                    <a:p>
                      <a:r>
                        <a:rPr lang="en-US" dirty="0" smtClean="0"/>
                        <a:t>50</a:t>
                      </a:r>
                      <a:r>
                        <a:rPr lang="en-US" baseline="0" dirty="0" smtClean="0"/>
                        <a:t> percentile (median)</a:t>
                      </a:r>
                      <a:endParaRPr lang="en-US" dirty="0"/>
                    </a:p>
                  </a:txBody>
                  <a:tcPr/>
                </a:tc>
                <a:tc>
                  <a:txBody>
                    <a:bodyPr/>
                    <a:lstStyle/>
                    <a:p>
                      <a:r>
                        <a:rPr lang="en-US" dirty="0" smtClean="0"/>
                        <a:t>80 msec</a:t>
                      </a:r>
                      <a:endParaRPr lang="en-US" dirty="0"/>
                    </a:p>
                  </a:txBody>
                  <a:tcPr/>
                </a:tc>
                <a:tc>
                  <a:txBody>
                    <a:bodyPr/>
                    <a:lstStyle/>
                    <a:p>
                      <a:r>
                        <a:rPr lang="en-US" dirty="0" smtClean="0"/>
                        <a:t>90 msec</a:t>
                      </a:r>
                      <a:endParaRPr lang="en-US" dirty="0"/>
                    </a:p>
                  </a:txBody>
                  <a:tcPr/>
                </a:tc>
              </a:tr>
              <a:tr h="812833">
                <a:tc>
                  <a:txBody>
                    <a:bodyPr/>
                    <a:lstStyle/>
                    <a:p>
                      <a:r>
                        <a:rPr lang="en-US" dirty="0" smtClean="0"/>
                        <a:t>95 percentile /</a:t>
                      </a:r>
                    </a:p>
                    <a:p>
                      <a:r>
                        <a:rPr lang="en-US" b="0" dirty="0" smtClean="0"/>
                        <a:t>99%</a:t>
                      </a:r>
                      <a:r>
                        <a:rPr lang="en-US" b="1" dirty="0" smtClean="0"/>
                        <a:t> </a:t>
                      </a:r>
                      <a:r>
                        <a:rPr lang="en-US" dirty="0" smtClean="0"/>
                        <a:t>/ 99.9% / </a:t>
                      </a:r>
                      <a:r>
                        <a:rPr lang="en-US" b="1" i="1" dirty="0" smtClean="0">
                          <a:solidFill>
                            <a:schemeClr val="tx1">
                              <a:lumMod val="50000"/>
                              <a:lumOff val="50000"/>
                            </a:schemeClr>
                          </a:solidFill>
                        </a:rPr>
                        <a:t>99.99%</a:t>
                      </a:r>
                      <a:endParaRPr lang="en-US" b="1" i="1" dirty="0">
                        <a:solidFill>
                          <a:schemeClr val="tx1">
                            <a:lumMod val="50000"/>
                            <a:lumOff val="50000"/>
                          </a:schemeClr>
                        </a:solidFill>
                      </a:endParaRPr>
                    </a:p>
                  </a:txBody>
                  <a:tcPr/>
                </a:tc>
                <a:tc>
                  <a:txBody>
                    <a:bodyPr/>
                    <a:lstStyle/>
                    <a:p>
                      <a:r>
                        <a:rPr lang="en-US" dirty="0" smtClean="0"/>
                        <a:t>210 msec</a:t>
                      </a:r>
                      <a:r>
                        <a:rPr lang="en-US" baseline="0" dirty="0" smtClean="0"/>
                        <a:t> /</a:t>
                      </a:r>
                    </a:p>
                    <a:p>
                      <a:r>
                        <a:rPr lang="en-US" b="0" baseline="0" dirty="0" smtClean="0"/>
                        <a:t>270</a:t>
                      </a:r>
                      <a:r>
                        <a:rPr lang="en-US" baseline="0" dirty="0" smtClean="0"/>
                        <a:t> / 450 / </a:t>
                      </a:r>
                      <a:r>
                        <a:rPr lang="en-US" b="1" baseline="0" dirty="0" smtClean="0">
                          <a:solidFill>
                            <a:schemeClr val="tx1">
                              <a:lumMod val="50000"/>
                              <a:lumOff val="50000"/>
                            </a:schemeClr>
                          </a:solidFill>
                        </a:rPr>
                        <a:t>660 msec</a:t>
                      </a:r>
                      <a:endParaRPr lang="en-US" b="1" dirty="0">
                        <a:solidFill>
                          <a:schemeClr val="tx1">
                            <a:lumMod val="50000"/>
                            <a:lumOff val="50000"/>
                          </a:schemeClr>
                        </a:solidFill>
                      </a:endParaRPr>
                    </a:p>
                  </a:txBody>
                  <a:tcPr/>
                </a:tc>
                <a:tc>
                  <a:txBody>
                    <a:bodyPr/>
                    <a:lstStyle/>
                    <a:p>
                      <a:r>
                        <a:rPr lang="en-US" dirty="0" smtClean="0"/>
                        <a:t>120 msec /</a:t>
                      </a:r>
                    </a:p>
                    <a:p>
                      <a:r>
                        <a:rPr lang="en-US" b="0" dirty="0" smtClean="0"/>
                        <a:t>140</a:t>
                      </a:r>
                      <a:r>
                        <a:rPr lang="en-US" dirty="0" smtClean="0"/>
                        <a:t> / 510 / </a:t>
                      </a:r>
                      <a:r>
                        <a:rPr lang="en-US" b="1" dirty="0" smtClean="0">
                          <a:solidFill>
                            <a:schemeClr val="tx1">
                              <a:lumMod val="50000"/>
                              <a:lumOff val="50000"/>
                            </a:schemeClr>
                          </a:solidFill>
                        </a:rPr>
                        <a:t>780 msec</a:t>
                      </a:r>
                      <a:endParaRPr lang="en-US" b="1" dirty="0">
                        <a:solidFill>
                          <a:schemeClr val="tx1">
                            <a:lumMod val="50000"/>
                            <a:lumOff val="50000"/>
                          </a:schemeClr>
                        </a:solidFill>
                      </a:endParaRPr>
                    </a:p>
                  </a:txBody>
                  <a:tcPr/>
                </a:tc>
              </a:tr>
              <a:tr h="812833">
                <a:tc>
                  <a:txBody>
                    <a:bodyPr/>
                    <a:lstStyle/>
                    <a:p>
                      <a:r>
                        <a:rPr lang="en-US" dirty="0" smtClean="0"/>
                        <a:t>Percentile of</a:t>
                      </a:r>
                      <a:r>
                        <a:rPr lang="en-US" baseline="0" dirty="0" smtClean="0"/>
                        <a:t>: </a:t>
                      </a:r>
                      <a:r>
                        <a:rPr lang="en-US" b="1" baseline="0" dirty="0" smtClean="0">
                          <a:solidFill>
                            <a:schemeClr val="accent1"/>
                          </a:solidFill>
                        </a:rPr>
                        <a:t>100</a:t>
                      </a:r>
                      <a:r>
                        <a:rPr lang="en-US" b="1" baseline="0" dirty="0" smtClean="0"/>
                        <a:t> </a:t>
                      </a:r>
                      <a:r>
                        <a:rPr lang="en-US" b="1" baseline="0" dirty="0" smtClean="0">
                          <a:solidFill>
                            <a:schemeClr val="accent1"/>
                          </a:solidFill>
                        </a:rPr>
                        <a:t>msec</a:t>
                      </a:r>
                      <a:r>
                        <a:rPr lang="en-US" b="1" baseline="0" dirty="0" smtClean="0"/>
                        <a:t> </a:t>
                      </a:r>
                      <a:r>
                        <a:rPr lang="en-US" baseline="0" dirty="0" smtClean="0"/>
                        <a:t>/</a:t>
                      </a:r>
                    </a:p>
                    <a:p>
                      <a:r>
                        <a:rPr lang="en-US" baseline="0" dirty="0" smtClean="0"/>
                        <a:t>200 / 300 / </a:t>
                      </a:r>
                      <a:r>
                        <a:rPr lang="en-US" b="1" baseline="0" dirty="0" smtClean="0">
                          <a:solidFill>
                            <a:schemeClr val="tx1">
                              <a:lumMod val="50000"/>
                              <a:lumOff val="50000"/>
                            </a:schemeClr>
                          </a:solidFill>
                        </a:rPr>
                        <a:t>400 msec</a:t>
                      </a:r>
                      <a:endParaRPr lang="en-US" b="1" dirty="0">
                        <a:solidFill>
                          <a:schemeClr val="tx1">
                            <a:lumMod val="50000"/>
                            <a:lumOff val="50000"/>
                          </a:schemeClr>
                        </a:solidFill>
                      </a:endParaRPr>
                    </a:p>
                  </a:txBody>
                  <a:tcPr/>
                </a:tc>
                <a:tc>
                  <a:txBody>
                    <a:bodyPr/>
                    <a:lstStyle/>
                    <a:p>
                      <a:r>
                        <a:rPr lang="en-US" b="1" dirty="0" smtClean="0">
                          <a:solidFill>
                            <a:schemeClr val="accent1"/>
                          </a:solidFill>
                        </a:rPr>
                        <a:t>67%</a:t>
                      </a:r>
                      <a:r>
                        <a:rPr lang="en-US" dirty="0" smtClean="0">
                          <a:solidFill>
                            <a:schemeClr val="accent1"/>
                          </a:solidFill>
                        </a:rPr>
                        <a:t> </a:t>
                      </a:r>
                      <a:r>
                        <a:rPr lang="en-US" dirty="0" smtClean="0"/>
                        <a:t>/ </a:t>
                      </a:r>
                    </a:p>
                    <a:p>
                      <a:r>
                        <a:rPr lang="en-US" dirty="0" smtClean="0"/>
                        <a:t>95% / 99.4% / </a:t>
                      </a:r>
                      <a:r>
                        <a:rPr lang="en-US" b="1" dirty="0" smtClean="0">
                          <a:solidFill>
                            <a:schemeClr val="tx1">
                              <a:lumMod val="50000"/>
                              <a:lumOff val="50000"/>
                            </a:schemeClr>
                          </a:solidFill>
                        </a:rPr>
                        <a:t>99.8%  </a:t>
                      </a:r>
                      <a:endParaRPr lang="en-US" b="1" dirty="0">
                        <a:solidFill>
                          <a:schemeClr val="tx1">
                            <a:lumMod val="50000"/>
                            <a:lumOff val="50000"/>
                          </a:schemeClr>
                        </a:solidFill>
                      </a:endParaRPr>
                    </a:p>
                  </a:txBody>
                  <a:tcPr/>
                </a:tc>
                <a:tc>
                  <a:txBody>
                    <a:bodyPr/>
                    <a:lstStyle/>
                    <a:p>
                      <a:r>
                        <a:rPr lang="en-US" b="1" dirty="0" smtClean="0">
                          <a:solidFill>
                            <a:schemeClr val="accent1"/>
                          </a:solidFill>
                        </a:rPr>
                        <a:t>85%</a:t>
                      </a:r>
                      <a:r>
                        <a:rPr lang="en-US" baseline="0" dirty="0" smtClean="0">
                          <a:solidFill>
                            <a:schemeClr val="accent1"/>
                          </a:solidFill>
                        </a:rPr>
                        <a:t> </a:t>
                      </a:r>
                      <a:r>
                        <a:rPr lang="en-US" baseline="0" dirty="0" smtClean="0"/>
                        <a:t>/ </a:t>
                      </a:r>
                    </a:p>
                    <a:p>
                      <a:r>
                        <a:rPr lang="en-US" baseline="0" dirty="0" smtClean="0"/>
                        <a:t>99.4% / 99.6% / </a:t>
                      </a:r>
                      <a:r>
                        <a:rPr lang="en-US" b="1" baseline="0" dirty="0" smtClean="0">
                          <a:solidFill>
                            <a:schemeClr val="tx1">
                              <a:lumMod val="50000"/>
                              <a:lumOff val="50000"/>
                            </a:schemeClr>
                          </a:solidFill>
                        </a:rPr>
                        <a:t>99.8%</a:t>
                      </a:r>
                      <a:endParaRPr lang="en-US" b="1" dirty="0">
                        <a:solidFill>
                          <a:schemeClr val="tx1">
                            <a:lumMod val="50000"/>
                            <a:lumOff val="50000"/>
                          </a:schemeClr>
                        </a:solidFill>
                      </a:endParaRPr>
                    </a:p>
                  </a:txBody>
                  <a:tcPr/>
                </a:tc>
              </a:tr>
            </a:tbl>
          </a:graphicData>
        </a:graphic>
      </p:graphicFrame>
    </p:spTree>
    <p:extLst>
      <p:ext uri="{BB962C8B-B14F-4D97-AF65-F5344CB8AC3E}">
        <p14:creationId xmlns:p14="http://schemas.microsoft.com/office/powerpoint/2010/main" val="18761947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075180"/>
            <a:ext cx="8686800" cy="366254"/>
          </a:xfrm>
        </p:spPr>
        <p:txBody>
          <a:bodyPr/>
          <a:lstStyle/>
          <a:p>
            <a:pPr algn="ctr"/>
            <a:r>
              <a:rPr lang="en-US" dirty="0" smtClean="0"/>
              <a:t>In Conclusion</a:t>
            </a:r>
            <a:r>
              <a:rPr lang="is-IS" dirty="0" smtClean="0"/>
              <a:t>…</a:t>
            </a:r>
            <a:r>
              <a:rPr lang="en-US" dirty="0" smtClean="0"/>
              <a:t> </a:t>
            </a:r>
            <a:endParaRPr lang="en-US" dirty="0"/>
          </a:p>
        </p:txBody>
      </p:sp>
    </p:spTree>
    <p:extLst>
      <p:ext uri="{BB962C8B-B14F-4D97-AF65-F5344CB8AC3E}">
        <p14:creationId xmlns:p14="http://schemas.microsoft.com/office/powerpoint/2010/main" val="19745670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Adopting an open source product is a journey</a:t>
            </a:r>
            <a:r>
              <a:rPr lang="is-IS" dirty="0" smtClean="0"/>
              <a:t>…</a:t>
            </a:r>
            <a:endParaRPr lang="en-US" dirty="0">
              <a:solidFill>
                <a:srgbClr val="1A1E5A"/>
              </a:solidFill>
            </a:endParaRPr>
          </a:p>
        </p:txBody>
      </p:sp>
      <p:sp>
        <p:nvSpPr>
          <p:cNvPr id="3" name="Content Placeholder 2"/>
          <p:cNvSpPr>
            <a:spLocks noGrp="1"/>
          </p:cNvSpPr>
          <p:nvPr>
            <p:ph idx="1"/>
          </p:nvPr>
        </p:nvSpPr>
        <p:spPr>
          <a:xfrm>
            <a:off x="228600" y="1060704"/>
            <a:ext cx="8686800" cy="3262432"/>
          </a:xfrm>
        </p:spPr>
        <p:txBody>
          <a:bodyPr/>
          <a:lstStyle/>
          <a:p>
            <a:r>
              <a:rPr lang="en-US" dirty="0" smtClean="0"/>
              <a:t>Learning is the key. Establishing a rhythm of failing, learning, and building on that. </a:t>
            </a:r>
          </a:p>
          <a:p>
            <a:r>
              <a:rPr lang="en-US" dirty="0" smtClean="0"/>
              <a:t>Making only one major technology change at a time is always a good idea.</a:t>
            </a:r>
          </a:p>
          <a:p>
            <a:r>
              <a:rPr lang="en-US" dirty="0"/>
              <a:t>S</a:t>
            </a:r>
            <a:r>
              <a:rPr lang="en-US" dirty="0" smtClean="0"/>
              <a:t>etting up appropriate expectations through team members and agile processes is important. As our business use-case stayed constant, our ”platform as a product” required us to take on new learnings as shaping how our eventual product was going to be.</a:t>
            </a:r>
          </a:p>
          <a:p>
            <a:r>
              <a:rPr lang="en-US" dirty="0" smtClean="0"/>
              <a:t>Going to production scenario early as shadow and learning through frequent releases is helpful.</a:t>
            </a:r>
          </a:p>
          <a:p>
            <a:r>
              <a:rPr lang="en-US" dirty="0" smtClean="0"/>
              <a:t>We believe extra capacity for peak workloads was very helpful.</a:t>
            </a:r>
          </a:p>
          <a:p>
            <a:r>
              <a:rPr lang="en-US" dirty="0" smtClean="0"/>
              <a:t>Having source code is very useful in learning and trouble-shooting.</a:t>
            </a:r>
          </a:p>
          <a:p>
            <a:endParaRPr lang="en-US" dirty="0"/>
          </a:p>
        </p:txBody>
      </p:sp>
    </p:spTree>
    <p:extLst>
      <p:ext uri="{BB962C8B-B14F-4D97-AF65-F5344CB8AC3E}">
        <p14:creationId xmlns:p14="http://schemas.microsoft.com/office/powerpoint/2010/main" val="7728404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Takes a Village!  Thank you!</a:t>
            </a:r>
            <a:endParaRPr lang="en-US" dirty="0"/>
          </a:p>
        </p:txBody>
      </p:sp>
      <p:sp>
        <p:nvSpPr>
          <p:cNvPr id="3" name="Content Placeholder 2"/>
          <p:cNvSpPr>
            <a:spLocks noGrp="1"/>
          </p:cNvSpPr>
          <p:nvPr>
            <p:ph idx="1"/>
          </p:nvPr>
        </p:nvSpPr>
        <p:spPr>
          <a:xfrm>
            <a:off x="556086" y="666792"/>
            <a:ext cx="2747963" cy="4210383"/>
          </a:xfrm>
        </p:spPr>
        <p:txBody>
          <a:bodyPr/>
          <a:lstStyle/>
          <a:p>
            <a:pPr marL="0" indent="0">
              <a:spcBef>
                <a:spcPts val="0"/>
              </a:spcBef>
              <a:buNone/>
            </a:pPr>
            <a:r>
              <a:rPr lang="en-US" sz="1600" dirty="0"/>
              <a:t>Alexandr Peyko</a:t>
            </a:r>
          </a:p>
          <a:p>
            <a:pPr marL="0" indent="0">
              <a:spcBef>
                <a:spcPts val="0"/>
              </a:spcBef>
              <a:buNone/>
            </a:pPr>
            <a:r>
              <a:rPr lang="en-US" sz="1600" dirty="0"/>
              <a:t>Amit Sharma</a:t>
            </a:r>
          </a:p>
          <a:p>
            <a:pPr marL="0" indent="0">
              <a:spcBef>
                <a:spcPts val="0"/>
              </a:spcBef>
              <a:buNone/>
            </a:pPr>
            <a:r>
              <a:rPr lang="en-US" sz="1600" dirty="0"/>
              <a:t>Anthony Chu</a:t>
            </a:r>
          </a:p>
          <a:p>
            <a:pPr marL="0" indent="0">
              <a:spcBef>
                <a:spcPts val="0"/>
              </a:spcBef>
              <a:buNone/>
            </a:pPr>
            <a:r>
              <a:rPr lang="en-US" sz="1600" dirty="0"/>
              <a:t>Arindam Chakraborty</a:t>
            </a:r>
          </a:p>
          <a:p>
            <a:pPr marL="0" indent="0">
              <a:spcBef>
                <a:spcPts val="0"/>
              </a:spcBef>
              <a:buNone/>
            </a:pPr>
            <a:r>
              <a:rPr lang="en-US" sz="1600" dirty="0"/>
              <a:t>Artem Savinov</a:t>
            </a:r>
          </a:p>
          <a:p>
            <a:pPr marL="0" indent="0">
              <a:spcBef>
                <a:spcPts val="0"/>
              </a:spcBef>
              <a:buNone/>
            </a:pPr>
            <a:r>
              <a:rPr lang="en-US" sz="1600" dirty="0"/>
              <a:t>Aviral Agarwal</a:t>
            </a:r>
          </a:p>
          <a:p>
            <a:pPr marL="0" indent="0">
              <a:spcBef>
                <a:spcPts val="0"/>
              </a:spcBef>
              <a:buNone/>
            </a:pPr>
            <a:r>
              <a:rPr lang="en-US" sz="1600" dirty="0"/>
              <a:t>Bala Saravanan Kannan</a:t>
            </a:r>
          </a:p>
          <a:p>
            <a:pPr marL="0" indent="0">
              <a:spcBef>
                <a:spcPts val="0"/>
              </a:spcBef>
              <a:buNone/>
            </a:pPr>
            <a:r>
              <a:rPr lang="en-US" sz="1600" dirty="0"/>
              <a:t>Ben Crane</a:t>
            </a:r>
          </a:p>
          <a:p>
            <a:pPr marL="0" indent="0">
              <a:spcBef>
                <a:spcPts val="0"/>
              </a:spcBef>
              <a:buNone/>
            </a:pPr>
            <a:r>
              <a:rPr lang="en-US" sz="1600" dirty="0"/>
              <a:t>Carl Duque</a:t>
            </a:r>
          </a:p>
          <a:p>
            <a:pPr marL="0" indent="0">
              <a:spcBef>
                <a:spcPts val="0"/>
              </a:spcBef>
              <a:buNone/>
            </a:pPr>
            <a:r>
              <a:rPr lang="en-US" sz="1600" dirty="0"/>
              <a:t>Chetan Talanki</a:t>
            </a:r>
          </a:p>
          <a:p>
            <a:pPr marL="0" indent="0">
              <a:spcBef>
                <a:spcPts val="0"/>
              </a:spcBef>
              <a:buNone/>
            </a:pPr>
            <a:r>
              <a:rPr lang="en-US" sz="1600" dirty="0"/>
              <a:t>Debasis Mullick</a:t>
            </a:r>
          </a:p>
          <a:p>
            <a:pPr marL="0" indent="0">
              <a:spcBef>
                <a:spcPts val="0"/>
              </a:spcBef>
              <a:buNone/>
            </a:pPr>
            <a:r>
              <a:rPr lang="en-US" sz="1600" dirty="0"/>
              <a:t>Deepankar </a:t>
            </a:r>
            <a:r>
              <a:rPr lang="en-US" sz="1600" dirty="0" smtClean="0"/>
              <a:t>Palit</a:t>
            </a:r>
          </a:p>
          <a:p>
            <a:pPr marL="0" indent="0">
              <a:spcBef>
                <a:spcPts val="0"/>
              </a:spcBef>
              <a:buNone/>
            </a:pPr>
            <a:r>
              <a:rPr lang="en-US" sz="1600" dirty="0" smtClean="0"/>
              <a:t>Hong Zhu</a:t>
            </a:r>
            <a:endParaRPr lang="en-US" sz="1600" dirty="0"/>
          </a:p>
          <a:p>
            <a:pPr marL="0" indent="0">
              <a:spcBef>
                <a:spcPts val="0"/>
              </a:spcBef>
              <a:buNone/>
            </a:pPr>
            <a:r>
              <a:rPr lang="en-US" sz="1600" dirty="0"/>
              <a:t>Igor Karpenko</a:t>
            </a:r>
          </a:p>
          <a:p>
            <a:pPr marL="0" indent="0">
              <a:spcBef>
                <a:spcPts val="0"/>
              </a:spcBef>
              <a:buNone/>
            </a:pPr>
            <a:r>
              <a:rPr lang="en-US" sz="1600" dirty="0"/>
              <a:t>Igor Peller</a:t>
            </a:r>
          </a:p>
          <a:p>
            <a:pPr marL="0" indent="0">
              <a:spcBef>
                <a:spcPts val="0"/>
              </a:spcBef>
              <a:buNone/>
            </a:pPr>
            <a:r>
              <a:rPr lang="en-US" sz="1600" dirty="0"/>
              <a:t>Igor Ulianitski</a:t>
            </a:r>
          </a:p>
          <a:p>
            <a:pPr marL="0" indent="0">
              <a:spcBef>
                <a:spcPts val="0"/>
              </a:spcBef>
              <a:buNone/>
            </a:pPr>
            <a:r>
              <a:rPr lang="en-US" sz="1600" dirty="0"/>
              <a:t>Jay Gardner</a:t>
            </a:r>
          </a:p>
          <a:p>
            <a:pPr marL="0" indent="0">
              <a:spcBef>
                <a:spcPts val="0"/>
              </a:spcBef>
              <a:buNone/>
            </a:pPr>
            <a:r>
              <a:rPr lang="en-US" sz="1600" dirty="0"/>
              <a:t>Jim Gordon</a:t>
            </a:r>
          </a:p>
          <a:p>
            <a:pPr marL="0" indent="0">
              <a:spcBef>
                <a:spcPts val="0"/>
              </a:spcBef>
              <a:buNone/>
            </a:pPr>
            <a:r>
              <a:rPr lang="en-US" sz="1600" dirty="0"/>
              <a:t>Karthikeyan  Manickavasagan</a:t>
            </a:r>
          </a:p>
        </p:txBody>
      </p:sp>
      <p:sp>
        <p:nvSpPr>
          <p:cNvPr id="6" name="Content Placeholder 2"/>
          <p:cNvSpPr txBox="1">
            <a:spLocks/>
          </p:cNvSpPr>
          <p:nvPr/>
        </p:nvSpPr>
        <p:spPr>
          <a:xfrm>
            <a:off x="3416531" y="666792"/>
            <a:ext cx="3062288" cy="4210383"/>
          </a:xfrm>
          <a:prstGeom prst="rect">
            <a:avLst/>
          </a:prstGeom>
        </p:spPr>
        <p:txBody>
          <a:bodyPr vert="horz" lIns="0" tIns="0" rIns="0" bIns="0" rtlCol="0">
            <a:spAutoFit/>
          </a:bodyPr>
          <a:lstStyle>
            <a:lvl1pPr marL="201168" indent="-201168" algn="l" defTabSz="914400" rtl="0" eaLnBrk="1" latinLnBrk="0" hangingPunct="1">
              <a:lnSpc>
                <a:spcPct val="90000"/>
              </a:lnSpc>
              <a:spcBef>
                <a:spcPts val="1000"/>
              </a:spcBef>
              <a:buFont typeface="Arial" panose="020B0604020202020204" pitchFamily="34" charset="0"/>
              <a:buChar char="•"/>
              <a:defRPr lang="en-US" sz="1800" kern="1200" smtClean="0">
                <a:solidFill>
                  <a:schemeClr val="bg2"/>
                </a:solidFill>
                <a:latin typeface="+mn-lt"/>
                <a:ea typeface="+mn-ea"/>
                <a:cs typeface="+mn-cs"/>
              </a:defRPr>
            </a:lvl1pPr>
            <a:lvl2pPr marL="460375" indent="-230188" algn="l" defTabSz="914400" rtl="0" eaLnBrk="1" latinLnBrk="0" hangingPunct="1">
              <a:lnSpc>
                <a:spcPct val="90000"/>
              </a:lnSpc>
              <a:spcBef>
                <a:spcPts val="400"/>
              </a:spcBef>
              <a:buFont typeface="Arial" panose="020B0604020202020204" pitchFamily="34" charset="0"/>
              <a:buChar char="–"/>
              <a:defRPr lang="en-US" sz="1600" kern="1200" smtClean="0">
                <a:solidFill>
                  <a:schemeClr val="bg2"/>
                </a:solidFill>
                <a:latin typeface="+mn-lt"/>
                <a:ea typeface="+mn-ea"/>
                <a:cs typeface="+mn-cs"/>
              </a:defRPr>
            </a:lvl2pPr>
            <a:lvl3pPr marL="658368" indent="-174625" algn="l" defTabSz="914400" rtl="0" eaLnBrk="1" latinLnBrk="0" hangingPunct="1">
              <a:lnSpc>
                <a:spcPct val="90000"/>
              </a:lnSpc>
              <a:spcBef>
                <a:spcPts val="400"/>
              </a:spcBef>
              <a:buFont typeface="Arial" panose="020B0604020202020204" pitchFamily="34" charset="0"/>
              <a:buChar char="•"/>
              <a:defRPr lang="en-US" sz="1400" kern="1200" smtClean="0">
                <a:solidFill>
                  <a:schemeClr val="bg2"/>
                </a:solidFill>
                <a:latin typeface="+mn-lt"/>
                <a:ea typeface="+mn-ea"/>
                <a:cs typeface="+mn-cs"/>
              </a:defRPr>
            </a:lvl3pPr>
            <a:lvl4pPr marL="914400" indent="-227013" algn="l" defTabSz="914400" rtl="0" eaLnBrk="1" latinLnBrk="0" hangingPunct="1">
              <a:lnSpc>
                <a:spcPct val="90000"/>
              </a:lnSpc>
              <a:spcBef>
                <a:spcPts val="400"/>
              </a:spcBef>
              <a:buFont typeface="Arial" panose="020B0604020202020204" pitchFamily="34" charset="0"/>
              <a:buChar char="–"/>
              <a:defRPr lang="en-US" sz="1400" kern="1200" smtClean="0">
                <a:solidFill>
                  <a:schemeClr val="bg2"/>
                </a:solidFill>
                <a:latin typeface="+mn-lt"/>
                <a:ea typeface="+mn-ea"/>
                <a:cs typeface="+mn-cs"/>
              </a:defRPr>
            </a:lvl4pPr>
            <a:lvl5pPr marL="1097280" indent="-174625" algn="l" defTabSz="914400" rtl="0" eaLnBrk="1" latinLnBrk="0" hangingPunct="1">
              <a:lnSpc>
                <a:spcPct val="90000"/>
              </a:lnSpc>
              <a:spcBef>
                <a:spcPts val="400"/>
              </a:spcBef>
              <a:buFont typeface="Arial" panose="020B0604020202020204" pitchFamily="34" charset="0"/>
              <a:buChar char="•"/>
              <a:defRPr lang="en-US" sz="1400" kern="120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sz="1600" dirty="0"/>
              <a:t>Liang Gao</a:t>
            </a:r>
          </a:p>
          <a:p>
            <a:pPr marL="0" indent="0">
              <a:spcBef>
                <a:spcPts val="0"/>
              </a:spcBef>
              <a:buNone/>
            </a:pPr>
            <a:r>
              <a:rPr lang="en-US" sz="1600" dirty="0"/>
              <a:t>Murali Reddy</a:t>
            </a:r>
          </a:p>
          <a:p>
            <a:pPr marL="0" indent="0">
              <a:spcBef>
                <a:spcPts val="0"/>
              </a:spcBef>
              <a:buNone/>
            </a:pPr>
            <a:r>
              <a:rPr lang="en-US" sz="1600" dirty="0" err="1"/>
              <a:t>Nandakumar</a:t>
            </a:r>
            <a:r>
              <a:rPr lang="en-US" sz="1600" dirty="0"/>
              <a:t> Jayakumar</a:t>
            </a:r>
          </a:p>
          <a:p>
            <a:pPr marL="0" indent="0">
              <a:spcBef>
                <a:spcPts val="0"/>
              </a:spcBef>
              <a:buNone/>
            </a:pPr>
            <a:r>
              <a:rPr lang="en-US" sz="1600" dirty="0" err="1"/>
              <a:t>Nimish</a:t>
            </a:r>
            <a:r>
              <a:rPr lang="en-US" sz="1600" dirty="0"/>
              <a:t> Shah</a:t>
            </a:r>
          </a:p>
          <a:p>
            <a:pPr marL="0" indent="0">
              <a:spcBef>
                <a:spcPts val="0"/>
              </a:spcBef>
              <a:buNone/>
            </a:pPr>
            <a:r>
              <a:rPr lang="en-US" sz="1600" dirty="0"/>
              <a:t>Peter Meigs</a:t>
            </a:r>
          </a:p>
          <a:p>
            <a:pPr marL="0" indent="0">
              <a:spcBef>
                <a:spcPts val="0"/>
              </a:spcBef>
              <a:buNone/>
            </a:pPr>
            <a:r>
              <a:rPr lang="en-US" sz="1600" dirty="0"/>
              <a:t>Pradyot Sikdar</a:t>
            </a:r>
          </a:p>
          <a:p>
            <a:pPr marL="0" indent="0">
              <a:spcBef>
                <a:spcPts val="0"/>
              </a:spcBef>
              <a:buNone/>
            </a:pPr>
            <a:r>
              <a:rPr lang="en-US" sz="1600" dirty="0"/>
              <a:t>Praveen Rudraraju</a:t>
            </a:r>
          </a:p>
          <a:p>
            <a:pPr marL="0" indent="0">
              <a:spcBef>
                <a:spcPts val="0"/>
              </a:spcBef>
              <a:buNone/>
            </a:pPr>
            <a:r>
              <a:rPr lang="en-US" sz="1600" dirty="0"/>
              <a:t>Rajat Raj</a:t>
            </a:r>
          </a:p>
          <a:p>
            <a:pPr marL="0" indent="0">
              <a:spcBef>
                <a:spcPts val="0"/>
              </a:spcBef>
              <a:buNone/>
            </a:pPr>
            <a:r>
              <a:rPr lang="en-US" sz="1600" dirty="0"/>
              <a:t>Raj Merchia</a:t>
            </a:r>
          </a:p>
          <a:p>
            <a:pPr marL="0" indent="0">
              <a:spcBef>
                <a:spcPts val="0"/>
              </a:spcBef>
              <a:buNone/>
            </a:pPr>
            <a:r>
              <a:rPr lang="en-US" sz="1600" dirty="0"/>
              <a:t>Ralph Blore</a:t>
            </a:r>
          </a:p>
          <a:p>
            <a:pPr marL="0" indent="0">
              <a:spcBef>
                <a:spcPts val="0"/>
              </a:spcBef>
              <a:buNone/>
            </a:pPr>
            <a:r>
              <a:rPr lang="en-US" sz="1600" dirty="0"/>
              <a:t>Ranjan Dutta</a:t>
            </a:r>
          </a:p>
          <a:p>
            <a:pPr marL="0" indent="0">
              <a:spcBef>
                <a:spcPts val="0"/>
              </a:spcBef>
              <a:buNone/>
            </a:pPr>
            <a:r>
              <a:rPr lang="en-US" sz="1600" dirty="0"/>
              <a:t>Ricardo De Ocampo Domingo</a:t>
            </a:r>
          </a:p>
          <a:p>
            <a:pPr marL="0" indent="0">
              <a:spcBef>
                <a:spcPts val="0"/>
              </a:spcBef>
              <a:buNone/>
            </a:pPr>
            <a:r>
              <a:rPr lang="en-US" sz="1600" dirty="0"/>
              <a:t>Robert Walsh</a:t>
            </a:r>
          </a:p>
          <a:p>
            <a:pPr marL="0" indent="0">
              <a:spcBef>
                <a:spcPts val="0"/>
              </a:spcBef>
              <a:buNone/>
            </a:pPr>
            <a:r>
              <a:rPr lang="en-US" sz="1600" dirty="0"/>
              <a:t>Sabu Peter</a:t>
            </a:r>
          </a:p>
          <a:p>
            <a:pPr marL="0" indent="0">
              <a:spcBef>
                <a:spcPts val="0"/>
              </a:spcBef>
              <a:buNone/>
            </a:pPr>
            <a:r>
              <a:rPr lang="en-US" sz="1600" dirty="0"/>
              <a:t>Sam Hamilton</a:t>
            </a:r>
          </a:p>
          <a:p>
            <a:pPr marL="0" indent="0">
              <a:spcBef>
                <a:spcPts val="0"/>
              </a:spcBef>
              <a:buNone/>
            </a:pPr>
            <a:r>
              <a:rPr lang="en-US" sz="1600" dirty="0"/>
              <a:t>Sandeep </a:t>
            </a:r>
            <a:r>
              <a:rPr lang="en-US" sz="1600" dirty="0" smtClean="0"/>
              <a:t>Reddy</a:t>
            </a:r>
          </a:p>
          <a:p>
            <a:pPr marL="0" indent="0">
              <a:spcBef>
                <a:spcPts val="0"/>
              </a:spcBef>
              <a:buNone/>
            </a:pPr>
            <a:r>
              <a:rPr lang="en-US" sz="1600" dirty="0"/>
              <a:t>Satyaban Nandi</a:t>
            </a:r>
          </a:p>
          <a:p>
            <a:pPr marL="0" indent="0">
              <a:spcBef>
                <a:spcPts val="0"/>
              </a:spcBef>
              <a:buNone/>
            </a:pPr>
            <a:r>
              <a:rPr lang="en-US" sz="1600" dirty="0"/>
              <a:t>Soumya Das</a:t>
            </a:r>
          </a:p>
          <a:p>
            <a:pPr marL="0" indent="0">
              <a:spcBef>
                <a:spcPts val="0"/>
              </a:spcBef>
              <a:buNone/>
            </a:pPr>
            <a:endParaRPr lang="en-US" sz="1600" dirty="0"/>
          </a:p>
        </p:txBody>
      </p:sp>
      <p:sp>
        <p:nvSpPr>
          <p:cNvPr id="7" name="Content Placeholder 2"/>
          <p:cNvSpPr txBox="1">
            <a:spLocks/>
          </p:cNvSpPr>
          <p:nvPr/>
        </p:nvSpPr>
        <p:spPr>
          <a:xfrm>
            <a:off x="6591301" y="666792"/>
            <a:ext cx="2552699" cy="3988784"/>
          </a:xfrm>
          <a:prstGeom prst="rect">
            <a:avLst/>
          </a:prstGeom>
        </p:spPr>
        <p:txBody>
          <a:bodyPr vert="horz" wrap="square" lIns="0" tIns="0" rIns="0" bIns="0" rtlCol="0">
            <a:spAutoFit/>
          </a:bodyPr>
          <a:lstStyle>
            <a:lvl1pPr marL="201168" indent="-201168" algn="l" defTabSz="914400" rtl="0" eaLnBrk="1" latinLnBrk="0" hangingPunct="1">
              <a:lnSpc>
                <a:spcPct val="90000"/>
              </a:lnSpc>
              <a:spcBef>
                <a:spcPts val="1000"/>
              </a:spcBef>
              <a:buFont typeface="Arial" panose="020B0604020202020204" pitchFamily="34" charset="0"/>
              <a:buChar char="•"/>
              <a:defRPr lang="en-US" sz="1800" kern="1200" smtClean="0">
                <a:solidFill>
                  <a:schemeClr val="bg2"/>
                </a:solidFill>
                <a:latin typeface="+mn-lt"/>
                <a:ea typeface="+mn-ea"/>
                <a:cs typeface="+mn-cs"/>
              </a:defRPr>
            </a:lvl1pPr>
            <a:lvl2pPr marL="460375" indent="-230188" algn="l" defTabSz="914400" rtl="0" eaLnBrk="1" latinLnBrk="0" hangingPunct="1">
              <a:lnSpc>
                <a:spcPct val="90000"/>
              </a:lnSpc>
              <a:spcBef>
                <a:spcPts val="400"/>
              </a:spcBef>
              <a:buFont typeface="Arial" panose="020B0604020202020204" pitchFamily="34" charset="0"/>
              <a:buChar char="–"/>
              <a:defRPr lang="en-US" sz="1600" kern="1200" smtClean="0">
                <a:solidFill>
                  <a:schemeClr val="bg2"/>
                </a:solidFill>
                <a:latin typeface="+mn-lt"/>
                <a:ea typeface="+mn-ea"/>
                <a:cs typeface="+mn-cs"/>
              </a:defRPr>
            </a:lvl2pPr>
            <a:lvl3pPr marL="658368" indent="-174625" algn="l" defTabSz="914400" rtl="0" eaLnBrk="1" latinLnBrk="0" hangingPunct="1">
              <a:lnSpc>
                <a:spcPct val="90000"/>
              </a:lnSpc>
              <a:spcBef>
                <a:spcPts val="400"/>
              </a:spcBef>
              <a:buFont typeface="Arial" panose="020B0604020202020204" pitchFamily="34" charset="0"/>
              <a:buChar char="•"/>
              <a:defRPr lang="en-US" sz="1400" kern="1200" smtClean="0">
                <a:solidFill>
                  <a:schemeClr val="bg2"/>
                </a:solidFill>
                <a:latin typeface="+mn-lt"/>
                <a:ea typeface="+mn-ea"/>
                <a:cs typeface="+mn-cs"/>
              </a:defRPr>
            </a:lvl3pPr>
            <a:lvl4pPr marL="914400" indent="-227013" algn="l" defTabSz="914400" rtl="0" eaLnBrk="1" latinLnBrk="0" hangingPunct="1">
              <a:lnSpc>
                <a:spcPct val="90000"/>
              </a:lnSpc>
              <a:spcBef>
                <a:spcPts val="400"/>
              </a:spcBef>
              <a:buFont typeface="Arial" panose="020B0604020202020204" pitchFamily="34" charset="0"/>
              <a:buChar char="–"/>
              <a:defRPr lang="en-US" sz="1400" kern="1200" smtClean="0">
                <a:solidFill>
                  <a:schemeClr val="bg2"/>
                </a:solidFill>
                <a:latin typeface="+mn-lt"/>
                <a:ea typeface="+mn-ea"/>
                <a:cs typeface="+mn-cs"/>
              </a:defRPr>
            </a:lvl4pPr>
            <a:lvl5pPr marL="1097280" indent="-174625" algn="l" defTabSz="914400" rtl="0" eaLnBrk="1" latinLnBrk="0" hangingPunct="1">
              <a:lnSpc>
                <a:spcPct val="90000"/>
              </a:lnSpc>
              <a:spcBef>
                <a:spcPts val="400"/>
              </a:spcBef>
              <a:buFont typeface="Arial" panose="020B0604020202020204" pitchFamily="34" charset="0"/>
              <a:buChar char="•"/>
              <a:defRPr lang="en-US" sz="1400" kern="120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sz="1600" dirty="0"/>
              <a:t>Srijoy Aditya</a:t>
            </a:r>
          </a:p>
          <a:p>
            <a:pPr marL="0" indent="0">
              <a:spcBef>
                <a:spcPts val="0"/>
              </a:spcBef>
              <a:buNone/>
            </a:pPr>
            <a:r>
              <a:rPr lang="en-US" sz="1600" dirty="0"/>
              <a:t>Srinivas Reddy Surasani</a:t>
            </a:r>
          </a:p>
          <a:p>
            <a:pPr marL="0" indent="0">
              <a:spcBef>
                <a:spcPts val="0"/>
              </a:spcBef>
              <a:buNone/>
            </a:pPr>
            <a:r>
              <a:rPr lang="en-US" sz="1600" dirty="0"/>
              <a:t>Suchismita Nayak</a:t>
            </a:r>
          </a:p>
          <a:p>
            <a:pPr marL="0" indent="0">
              <a:spcBef>
                <a:spcPts val="0"/>
              </a:spcBef>
              <a:buNone/>
            </a:pPr>
            <a:r>
              <a:rPr lang="en-US" sz="1600" dirty="0" smtClean="0"/>
              <a:t>Suresh </a:t>
            </a:r>
            <a:r>
              <a:rPr lang="en-US" sz="1600" dirty="0"/>
              <a:t>Pulikara</a:t>
            </a:r>
          </a:p>
          <a:p>
            <a:pPr marL="0" indent="0">
              <a:spcBef>
                <a:spcPts val="0"/>
              </a:spcBef>
              <a:buNone/>
            </a:pPr>
            <a:r>
              <a:rPr lang="en-US" sz="1600" dirty="0"/>
              <a:t>Ujjwal Kumar</a:t>
            </a:r>
          </a:p>
          <a:p>
            <a:pPr marL="0" indent="0">
              <a:spcBef>
                <a:spcPts val="0"/>
              </a:spcBef>
              <a:buNone/>
            </a:pPr>
            <a:r>
              <a:rPr lang="en-US" sz="1600" dirty="0"/>
              <a:t>Vikash Talanki</a:t>
            </a:r>
          </a:p>
          <a:p>
            <a:pPr marL="0" indent="0">
              <a:spcBef>
                <a:spcPts val="0"/>
              </a:spcBef>
              <a:buNone/>
            </a:pPr>
            <a:r>
              <a:rPr lang="en-US" sz="1600" dirty="0"/>
              <a:t>Vinay Sarda</a:t>
            </a:r>
          </a:p>
          <a:p>
            <a:pPr marL="0" indent="0">
              <a:spcBef>
                <a:spcPts val="0"/>
              </a:spcBef>
              <a:buNone/>
            </a:pPr>
            <a:r>
              <a:rPr lang="en-US" sz="1600" dirty="0"/>
              <a:t>Waqar Hasan</a:t>
            </a:r>
          </a:p>
          <a:p>
            <a:pPr marL="0" indent="0">
              <a:spcBef>
                <a:spcPts val="0"/>
              </a:spcBef>
              <a:buNone/>
            </a:pPr>
            <a:r>
              <a:rPr lang="en-US" sz="1600" dirty="0"/>
              <a:t>Winnie Chau</a:t>
            </a:r>
          </a:p>
          <a:p>
            <a:pPr marL="0" indent="0">
              <a:spcBef>
                <a:spcPts val="0"/>
              </a:spcBef>
              <a:buNone/>
            </a:pPr>
            <a:r>
              <a:rPr lang="en-US" sz="1600" dirty="0"/>
              <a:t>Xuepeng (Hans) Li</a:t>
            </a:r>
          </a:p>
          <a:p>
            <a:pPr marL="0" indent="0">
              <a:spcBef>
                <a:spcPts val="0"/>
              </a:spcBef>
              <a:buNone/>
            </a:pPr>
            <a:r>
              <a:rPr lang="en-US" sz="1600" dirty="0"/>
              <a:t>Yanyan Hao</a:t>
            </a:r>
          </a:p>
          <a:p>
            <a:pPr marL="0" indent="0">
              <a:spcBef>
                <a:spcPts val="0"/>
              </a:spcBef>
              <a:buNone/>
            </a:pPr>
            <a:r>
              <a:rPr lang="en-US" sz="1600" dirty="0"/>
              <a:t>Yusuf Rahaman</a:t>
            </a:r>
          </a:p>
          <a:p>
            <a:pPr marL="0" indent="0">
              <a:spcBef>
                <a:spcPts val="0"/>
              </a:spcBef>
              <a:buNone/>
            </a:pPr>
            <a:endParaRPr lang="en-US" sz="1600" dirty="0"/>
          </a:p>
          <a:p>
            <a:pPr marL="0" indent="0">
              <a:spcBef>
                <a:spcPts val="0"/>
              </a:spcBef>
              <a:buNone/>
            </a:pPr>
            <a:r>
              <a:rPr lang="en-US" sz="1600" dirty="0" smtClean="0"/>
              <a:t>Amandeep </a:t>
            </a:r>
            <a:r>
              <a:rPr lang="en-US" sz="1600" dirty="0" err="1"/>
              <a:t>Khurana</a:t>
            </a:r>
            <a:endParaRPr lang="en-US" sz="1600" dirty="0"/>
          </a:p>
          <a:p>
            <a:pPr marL="0" indent="0">
              <a:spcBef>
                <a:spcPts val="0"/>
              </a:spcBef>
              <a:buNone/>
            </a:pPr>
            <a:r>
              <a:rPr lang="en-US" sz="1600" dirty="0" smtClean="0"/>
              <a:t>Jeongho </a:t>
            </a:r>
            <a:r>
              <a:rPr lang="en-US" sz="1600" dirty="0"/>
              <a:t>Park</a:t>
            </a:r>
          </a:p>
          <a:p>
            <a:pPr marL="0" indent="0">
              <a:spcBef>
                <a:spcPts val="0"/>
              </a:spcBef>
              <a:buNone/>
            </a:pPr>
            <a:r>
              <a:rPr lang="en-US" sz="1600" dirty="0" smtClean="0"/>
              <a:t>Jugoslav </a:t>
            </a:r>
            <a:r>
              <a:rPr lang="en-US" sz="1600" dirty="0"/>
              <a:t>Djajic</a:t>
            </a:r>
          </a:p>
          <a:p>
            <a:pPr marL="0" indent="0">
              <a:spcBef>
                <a:spcPts val="0"/>
              </a:spcBef>
              <a:buNone/>
            </a:pPr>
            <a:r>
              <a:rPr lang="en-US" sz="1600" dirty="0" smtClean="0"/>
              <a:t>Justin </a:t>
            </a:r>
            <a:r>
              <a:rPr lang="en-US" sz="1600" dirty="0"/>
              <a:t>Hayes</a:t>
            </a:r>
          </a:p>
          <a:p>
            <a:pPr marL="0" indent="0">
              <a:spcBef>
                <a:spcPts val="0"/>
              </a:spcBef>
              <a:buNone/>
            </a:pPr>
            <a:r>
              <a:rPr lang="en-US" sz="1600" dirty="0" smtClean="0"/>
              <a:t>Michael </a:t>
            </a:r>
            <a:r>
              <a:rPr lang="en-US" sz="1600" dirty="0"/>
              <a:t>Stack</a:t>
            </a:r>
          </a:p>
        </p:txBody>
      </p:sp>
    </p:spTree>
    <p:extLst>
      <p:ext uri="{BB962C8B-B14F-4D97-AF65-F5344CB8AC3E}">
        <p14:creationId xmlns:p14="http://schemas.microsoft.com/office/powerpoint/2010/main" val="1184411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comes open source</a:t>
            </a:r>
            <a:r>
              <a:rPr lang="is-IS" dirty="0" smtClean="0"/>
              <a:t>…</a:t>
            </a:r>
            <a:endParaRPr lang="en-US" dirty="0"/>
          </a:p>
        </p:txBody>
      </p:sp>
      <p:sp>
        <p:nvSpPr>
          <p:cNvPr id="3" name="Content Placeholder 2"/>
          <p:cNvSpPr>
            <a:spLocks noGrp="1"/>
          </p:cNvSpPr>
          <p:nvPr>
            <p:ph idx="1"/>
          </p:nvPr>
        </p:nvSpPr>
        <p:spPr>
          <a:xfrm>
            <a:off x="228600" y="1060704"/>
            <a:ext cx="8686800" cy="3255250"/>
          </a:xfrm>
        </p:spPr>
        <p:txBody>
          <a:bodyPr/>
          <a:lstStyle/>
          <a:p>
            <a:r>
              <a:rPr lang="en-US" dirty="0" smtClean="0"/>
              <a:t>Enterprise vendors have a hard time keeping up </a:t>
            </a:r>
            <a:r>
              <a:rPr lang="is-IS" dirty="0" smtClean="0"/>
              <a:t>… by the time they have packaged an offering, the stack has moved on to more ambitious stuff</a:t>
            </a:r>
          </a:p>
          <a:p>
            <a:r>
              <a:rPr lang="is-IS" dirty="0" smtClean="0"/>
              <a:t>Open source software especially Hadoop is an ecosystem play – containers of deployment and management, mechanisms of deployment and management, members possible in each container all march on relentlessly </a:t>
            </a:r>
          </a:p>
          <a:p>
            <a:r>
              <a:rPr lang="is-IS" dirty="0" smtClean="0"/>
              <a:t>Enterprise license based companies start using the “cloud” as a way to take away management and give guarantees of services – internally they look for ways to adopt open source software and derive operational efficiency</a:t>
            </a:r>
          </a:p>
          <a:p>
            <a:r>
              <a:rPr lang="is-IS" dirty="0" smtClean="0"/>
              <a:t>Agile processes are adopted by these enterprise companies to keep up with open source software changes “behind the cloud”</a:t>
            </a:r>
          </a:p>
          <a:p>
            <a:pPr marL="0" indent="0">
              <a:buNone/>
            </a:pPr>
            <a:r>
              <a:rPr lang="is-IS" b="1" i="1" dirty="0" smtClean="0"/>
              <a:t>What if a company with traditional IT processes cannot go to the cloud?</a:t>
            </a:r>
            <a:endParaRPr lang="en-US" b="1" i="1" dirty="0"/>
          </a:p>
        </p:txBody>
      </p:sp>
    </p:spTree>
    <p:extLst>
      <p:ext uri="{BB962C8B-B14F-4D97-AF65-F5344CB8AC3E}">
        <p14:creationId xmlns:p14="http://schemas.microsoft.com/office/powerpoint/2010/main" val="1183286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glimpse into social capital</a:t>
            </a:r>
            <a:endParaRPr lang="en-US" dirty="0"/>
          </a:p>
        </p:txBody>
      </p:sp>
      <p:pic>
        <p:nvPicPr>
          <p:cNvPr id="5" name="Picture 4"/>
          <p:cNvPicPr>
            <a:picLocks noChangeAspect="1"/>
          </p:cNvPicPr>
          <p:nvPr/>
        </p:nvPicPr>
        <p:blipFill>
          <a:blip r:embed="rId2"/>
          <a:stretch>
            <a:fillRect/>
          </a:stretch>
        </p:blipFill>
        <p:spPr>
          <a:xfrm>
            <a:off x="619125" y="854076"/>
            <a:ext cx="1476375" cy="1094978"/>
          </a:xfrm>
          <a:prstGeom prst="rect">
            <a:avLst/>
          </a:prstGeom>
          <a:ln>
            <a:solidFill>
              <a:schemeClr val="accent1"/>
            </a:solidFill>
          </a:ln>
        </p:spPr>
      </p:pic>
      <p:pic>
        <p:nvPicPr>
          <p:cNvPr id="6" name="Picture 5"/>
          <p:cNvPicPr>
            <a:picLocks noChangeAspect="1"/>
          </p:cNvPicPr>
          <p:nvPr/>
        </p:nvPicPr>
        <p:blipFill>
          <a:blip r:embed="rId2"/>
          <a:stretch>
            <a:fillRect/>
          </a:stretch>
        </p:blipFill>
        <p:spPr>
          <a:xfrm>
            <a:off x="619124" y="2359026"/>
            <a:ext cx="1476375" cy="1094978"/>
          </a:xfrm>
          <a:prstGeom prst="rect">
            <a:avLst/>
          </a:prstGeom>
          <a:ln>
            <a:solidFill>
              <a:schemeClr val="accent1"/>
            </a:solidFill>
          </a:ln>
        </p:spPr>
      </p:pic>
      <p:pic>
        <p:nvPicPr>
          <p:cNvPr id="7" name="Picture 6"/>
          <p:cNvPicPr>
            <a:picLocks noChangeAspect="1"/>
          </p:cNvPicPr>
          <p:nvPr/>
        </p:nvPicPr>
        <p:blipFill>
          <a:blip r:embed="rId2"/>
          <a:stretch>
            <a:fillRect/>
          </a:stretch>
        </p:blipFill>
        <p:spPr>
          <a:xfrm>
            <a:off x="2809875" y="654051"/>
            <a:ext cx="1476375" cy="1094978"/>
          </a:xfrm>
          <a:prstGeom prst="rect">
            <a:avLst/>
          </a:prstGeom>
          <a:ln>
            <a:solidFill>
              <a:schemeClr val="accent1"/>
            </a:solidFill>
          </a:ln>
        </p:spPr>
      </p:pic>
      <p:sp>
        <p:nvSpPr>
          <p:cNvPr id="8" name="Smiley Face 7"/>
          <p:cNvSpPr/>
          <p:nvPr/>
        </p:nvSpPr>
        <p:spPr bwMode="auto">
          <a:xfrm>
            <a:off x="2657475" y="2359026"/>
            <a:ext cx="219075" cy="212724"/>
          </a:xfrm>
          <a:prstGeom prst="smileyFace">
            <a:avLst/>
          </a:prstGeom>
          <a:solidFill>
            <a:schemeClr val="tx2"/>
          </a:solidFill>
          <a:ln w="9525" cap="flat" cmpd="sng" algn="ctr">
            <a:solidFill>
              <a:schemeClr val="tx2"/>
            </a:solid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90000"/>
              </a:lnSpc>
              <a:spcBef>
                <a:spcPts val="600"/>
              </a:spcBef>
              <a:spcAft>
                <a:spcPts val="0"/>
              </a:spcAft>
              <a:buClrTx/>
              <a:buSzTx/>
              <a:buFontTx/>
              <a:buNone/>
              <a:tabLst/>
            </a:pPr>
            <a:endParaRPr kumimoji="0" lang="en-US" b="0" i="0" u="none" strike="noStrike" cap="none" normalizeH="0" baseline="0" dirty="0" err="1" smtClean="0">
              <a:ln>
                <a:noFill/>
              </a:ln>
              <a:solidFill>
                <a:schemeClr val="bg1"/>
              </a:solidFill>
              <a:effectLst/>
              <a:latin typeface="+mn-lt"/>
            </a:endParaRPr>
          </a:p>
        </p:txBody>
      </p:sp>
      <p:cxnSp>
        <p:nvCxnSpPr>
          <p:cNvPr id="10" name="Straight Connector 9"/>
          <p:cNvCxnSpPr>
            <a:stCxn id="8" idx="7"/>
          </p:cNvCxnSpPr>
          <p:nvPr/>
        </p:nvCxnSpPr>
        <p:spPr bwMode="auto">
          <a:xfrm flipV="1">
            <a:off x="2844467" y="1749029"/>
            <a:ext cx="108283" cy="641150"/>
          </a:xfrm>
          <a:prstGeom prst="line">
            <a:avLst/>
          </a:prstGeom>
          <a:solidFill>
            <a:schemeClr val="tx2"/>
          </a:solidFill>
          <a:ln w="9525" cap="flat" cmpd="sng" algn="ctr">
            <a:solidFill>
              <a:schemeClr val="tx2"/>
            </a:solidFill>
            <a:prstDash val="solid"/>
            <a:round/>
            <a:headEnd type="none" w="med" len="med"/>
            <a:tailEnd type="none" w="med" len="med"/>
          </a:ln>
          <a:effectLst/>
        </p:spPr>
      </p:cxnSp>
      <p:cxnSp>
        <p:nvCxnSpPr>
          <p:cNvPr id="12" name="Straight Connector 11"/>
          <p:cNvCxnSpPr>
            <a:stCxn id="8" idx="0"/>
          </p:cNvCxnSpPr>
          <p:nvPr/>
        </p:nvCxnSpPr>
        <p:spPr bwMode="auto">
          <a:xfrm flipH="1" flipV="1">
            <a:off x="2009775" y="1647825"/>
            <a:ext cx="757238" cy="711201"/>
          </a:xfrm>
          <a:prstGeom prst="line">
            <a:avLst/>
          </a:prstGeom>
          <a:solidFill>
            <a:schemeClr val="tx2"/>
          </a:solidFill>
          <a:ln w="9525" cap="flat" cmpd="sng" algn="ctr">
            <a:solidFill>
              <a:schemeClr val="tx2"/>
            </a:solidFill>
            <a:prstDash val="solid"/>
            <a:round/>
            <a:headEnd type="none" w="med" len="med"/>
            <a:tailEnd type="none" w="med" len="med"/>
          </a:ln>
          <a:effectLst/>
        </p:spPr>
      </p:cxnSp>
      <p:cxnSp>
        <p:nvCxnSpPr>
          <p:cNvPr id="14" name="Straight Connector 13"/>
          <p:cNvCxnSpPr>
            <a:stCxn id="8" idx="2"/>
          </p:cNvCxnSpPr>
          <p:nvPr/>
        </p:nvCxnSpPr>
        <p:spPr bwMode="auto">
          <a:xfrm flipH="1">
            <a:off x="2009775" y="2465388"/>
            <a:ext cx="647700" cy="230187"/>
          </a:xfrm>
          <a:prstGeom prst="line">
            <a:avLst/>
          </a:prstGeom>
          <a:solidFill>
            <a:schemeClr val="tx2"/>
          </a:solidFill>
          <a:ln w="9525" cap="flat" cmpd="sng" algn="ctr">
            <a:solidFill>
              <a:schemeClr val="tx2"/>
            </a:solidFill>
            <a:prstDash val="solid"/>
            <a:round/>
            <a:headEnd type="none" w="med" len="med"/>
            <a:tailEnd type="none" w="med" len="med"/>
          </a:ln>
          <a:effectLst/>
        </p:spPr>
      </p:cxnSp>
      <p:cxnSp>
        <p:nvCxnSpPr>
          <p:cNvPr id="16" name="Straight Connector 15"/>
          <p:cNvCxnSpPr>
            <a:endCxn id="8" idx="3"/>
          </p:cNvCxnSpPr>
          <p:nvPr/>
        </p:nvCxnSpPr>
        <p:spPr bwMode="auto">
          <a:xfrm flipV="1">
            <a:off x="2095499" y="2540597"/>
            <a:ext cx="594059" cy="555028"/>
          </a:xfrm>
          <a:prstGeom prst="line">
            <a:avLst/>
          </a:prstGeom>
          <a:solidFill>
            <a:schemeClr val="tx2"/>
          </a:solidFill>
          <a:ln w="9525" cap="flat" cmpd="sng" algn="ctr">
            <a:solidFill>
              <a:schemeClr val="tx2"/>
            </a:solidFill>
            <a:prstDash val="solid"/>
            <a:round/>
            <a:headEnd type="none" w="med" len="med"/>
            <a:tailEnd type="none" w="med" len="med"/>
          </a:ln>
          <a:effectLst/>
        </p:spPr>
      </p:cxnSp>
      <p:cxnSp>
        <p:nvCxnSpPr>
          <p:cNvPr id="18" name="Straight Connector 17"/>
          <p:cNvCxnSpPr>
            <a:stCxn id="8" idx="6"/>
          </p:cNvCxnSpPr>
          <p:nvPr/>
        </p:nvCxnSpPr>
        <p:spPr bwMode="auto">
          <a:xfrm flipV="1">
            <a:off x="2876550" y="1552575"/>
            <a:ext cx="671512" cy="912813"/>
          </a:xfrm>
          <a:prstGeom prst="line">
            <a:avLst/>
          </a:prstGeom>
          <a:solidFill>
            <a:schemeClr val="tx2"/>
          </a:solidFill>
          <a:ln w="9525" cap="flat" cmpd="sng" algn="ctr">
            <a:solidFill>
              <a:schemeClr val="tx2"/>
            </a:solidFill>
            <a:prstDash val="solid"/>
            <a:round/>
            <a:headEnd type="none" w="med" len="med"/>
            <a:tailEnd type="none" w="med" len="med"/>
          </a:ln>
          <a:effectLst/>
        </p:spPr>
      </p:cxnSp>
      <p:pic>
        <p:nvPicPr>
          <p:cNvPr id="19" name="Picture 18"/>
          <p:cNvPicPr>
            <a:picLocks noChangeAspect="1"/>
          </p:cNvPicPr>
          <p:nvPr/>
        </p:nvPicPr>
        <p:blipFill>
          <a:blip r:embed="rId2"/>
          <a:stretch>
            <a:fillRect/>
          </a:stretch>
        </p:blipFill>
        <p:spPr>
          <a:xfrm>
            <a:off x="2844467" y="3444380"/>
            <a:ext cx="1476375" cy="1094978"/>
          </a:xfrm>
          <a:prstGeom prst="rect">
            <a:avLst/>
          </a:prstGeom>
          <a:ln>
            <a:solidFill>
              <a:schemeClr val="accent1"/>
            </a:solidFill>
          </a:ln>
        </p:spPr>
      </p:pic>
      <p:sp>
        <p:nvSpPr>
          <p:cNvPr id="20" name="Smiley Face 19"/>
          <p:cNvSpPr/>
          <p:nvPr/>
        </p:nvSpPr>
        <p:spPr bwMode="auto">
          <a:xfrm>
            <a:off x="3767137" y="2465388"/>
            <a:ext cx="219075" cy="212724"/>
          </a:xfrm>
          <a:prstGeom prst="smileyFace">
            <a:avLst/>
          </a:prstGeom>
          <a:solidFill>
            <a:schemeClr val="tx2"/>
          </a:solidFill>
          <a:ln w="9525" cap="flat" cmpd="sng" algn="ctr">
            <a:solidFill>
              <a:schemeClr val="tx2"/>
            </a:solid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90000"/>
              </a:lnSpc>
              <a:spcBef>
                <a:spcPts val="600"/>
              </a:spcBef>
              <a:spcAft>
                <a:spcPts val="0"/>
              </a:spcAft>
              <a:buClrTx/>
              <a:buSzTx/>
              <a:buFontTx/>
              <a:buNone/>
              <a:tabLst/>
            </a:pPr>
            <a:endParaRPr kumimoji="0" lang="en-US" b="0" i="0" u="none" strike="noStrike" cap="none" normalizeH="0" baseline="0" dirty="0" err="1" smtClean="0">
              <a:ln>
                <a:noFill/>
              </a:ln>
              <a:solidFill>
                <a:schemeClr val="bg1"/>
              </a:solidFill>
              <a:effectLst/>
              <a:latin typeface="+mn-lt"/>
            </a:endParaRPr>
          </a:p>
        </p:txBody>
      </p:sp>
      <p:cxnSp>
        <p:nvCxnSpPr>
          <p:cNvPr id="24" name="Straight Connector 23"/>
          <p:cNvCxnSpPr>
            <a:stCxn id="20" idx="0"/>
          </p:cNvCxnSpPr>
          <p:nvPr/>
        </p:nvCxnSpPr>
        <p:spPr bwMode="auto">
          <a:xfrm flipH="1" flipV="1">
            <a:off x="3695700" y="1476375"/>
            <a:ext cx="180975" cy="989013"/>
          </a:xfrm>
          <a:prstGeom prst="line">
            <a:avLst/>
          </a:prstGeom>
          <a:solidFill>
            <a:schemeClr val="tx2"/>
          </a:solidFill>
          <a:ln w="9525" cap="flat" cmpd="sng" algn="ctr">
            <a:solidFill>
              <a:schemeClr val="tx2"/>
            </a:solidFill>
            <a:prstDash val="solid"/>
            <a:round/>
            <a:headEnd type="none" w="med" len="med"/>
            <a:tailEnd type="none" w="med" len="med"/>
          </a:ln>
          <a:effectLst/>
        </p:spPr>
      </p:cxnSp>
      <p:cxnSp>
        <p:nvCxnSpPr>
          <p:cNvPr id="26" name="Straight Connector 25"/>
          <p:cNvCxnSpPr>
            <a:stCxn id="20" idx="3"/>
          </p:cNvCxnSpPr>
          <p:nvPr/>
        </p:nvCxnSpPr>
        <p:spPr bwMode="auto">
          <a:xfrm flipH="1">
            <a:off x="3400425" y="2646959"/>
            <a:ext cx="398795" cy="807045"/>
          </a:xfrm>
          <a:prstGeom prst="line">
            <a:avLst/>
          </a:prstGeom>
          <a:solidFill>
            <a:schemeClr val="tx2"/>
          </a:solidFill>
          <a:ln w="9525" cap="flat" cmpd="sng" algn="ctr">
            <a:solidFill>
              <a:schemeClr val="tx2"/>
            </a:solidFill>
            <a:prstDash val="solid"/>
            <a:round/>
            <a:headEnd type="none" w="med" len="med"/>
            <a:tailEnd type="none" w="med" len="med"/>
          </a:ln>
          <a:effectLst/>
        </p:spPr>
      </p:cxnSp>
      <p:sp>
        <p:nvSpPr>
          <p:cNvPr id="28" name="TextBox 27"/>
          <p:cNvSpPr txBox="1"/>
          <p:nvPr/>
        </p:nvSpPr>
        <p:spPr>
          <a:xfrm>
            <a:off x="619124" y="3430011"/>
            <a:ext cx="1335103" cy="433965"/>
          </a:xfrm>
          <a:prstGeom prst="rect">
            <a:avLst/>
          </a:prstGeom>
          <a:noFill/>
        </p:spPr>
        <p:txBody>
          <a:bodyPr wrap="square" tIns="91440" bIns="91440" rtlCol="0" anchor="ctr" anchorCtr="1">
            <a:spAutoFit/>
          </a:bodyPr>
          <a:lstStyle/>
          <a:p>
            <a:pPr algn="ctr">
              <a:lnSpc>
                <a:spcPct val="90000"/>
              </a:lnSpc>
              <a:spcBef>
                <a:spcPts val="600"/>
              </a:spcBef>
              <a:spcAft>
                <a:spcPts val="0"/>
              </a:spcAft>
            </a:pPr>
            <a:r>
              <a:rPr lang="en-US" sz="900" dirty="0" smtClean="0">
                <a:solidFill>
                  <a:schemeClr val="bg2"/>
                </a:solidFill>
                <a:latin typeface="+mn-lt"/>
              </a:rPr>
              <a:t>Tech company adopting open source</a:t>
            </a:r>
          </a:p>
        </p:txBody>
      </p:sp>
      <p:sp>
        <p:nvSpPr>
          <p:cNvPr id="30" name="TextBox 29"/>
          <p:cNvSpPr txBox="1"/>
          <p:nvPr/>
        </p:nvSpPr>
        <p:spPr>
          <a:xfrm>
            <a:off x="2844467" y="4457504"/>
            <a:ext cx="1335103" cy="433965"/>
          </a:xfrm>
          <a:prstGeom prst="rect">
            <a:avLst/>
          </a:prstGeom>
          <a:noFill/>
        </p:spPr>
        <p:txBody>
          <a:bodyPr wrap="square" tIns="91440" bIns="91440" rtlCol="0" anchor="ctr" anchorCtr="1">
            <a:spAutoFit/>
          </a:bodyPr>
          <a:lstStyle/>
          <a:p>
            <a:pPr algn="ctr">
              <a:lnSpc>
                <a:spcPct val="90000"/>
              </a:lnSpc>
              <a:spcBef>
                <a:spcPts val="600"/>
              </a:spcBef>
              <a:spcAft>
                <a:spcPts val="0"/>
              </a:spcAft>
            </a:pPr>
            <a:r>
              <a:rPr lang="en-US" sz="900" dirty="0" smtClean="0">
                <a:solidFill>
                  <a:schemeClr val="bg2"/>
                </a:solidFill>
                <a:latin typeface="+mn-lt"/>
              </a:rPr>
              <a:t>Tech company adopting open source</a:t>
            </a:r>
          </a:p>
        </p:txBody>
      </p:sp>
      <p:sp>
        <p:nvSpPr>
          <p:cNvPr id="31" name="TextBox 30"/>
          <p:cNvSpPr txBox="1"/>
          <p:nvPr/>
        </p:nvSpPr>
        <p:spPr>
          <a:xfrm>
            <a:off x="689759" y="1871880"/>
            <a:ext cx="1335103" cy="433965"/>
          </a:xfrm>
          <a:prstGeom prst="rect">
            <a:avLst/>
          </a:prstGeom>
          <a:noFill/>
        </p:spPr>
        <p:txBody>
          <a:bodyPr wrap="square" tIns="91440" bIns="91440" rtlCol="0" anchor="ctr" anchorCtr="1">
            <a:spAutoFit/>
          </a:bodyPr>
          <a:lstStyle/>
          <a:p>
            <a:pPr algn="ctr">
              <a:lnSpc>
                <a:spcPct val="90000"/>
              </a:lnSpc>
              <a:spcBef>
                <a:spcPts val="600"/>
              </a:spcBef>
              <a:spcAft>
                <a:spcPts val="0"/>
              </a:spcAft>
            </a:pPr>
            <a:r>
              <a:rPr lang="en-US" sz="900" dirty="0" smtClean="0">
                <a:solidFill>
                  <a:schemeClr val="bg2"/>
                </a:solidFill>
                <a:latin typeface="+mn-lt"/>
              </a:rPr>
              <a:t>Tech company adopting open source</a:t>
            </a:r>
          </a:p>
        </p:txBody>
      </p:sp>
      <p:sp>
        <p:nvSpPr>
          <p:cNvPr id="32" name="TextBox 31"/>
          <p:cNvSpPr txBox="1"/>
          <p:nvPr/>
        </p:nvSpPr>
        <p:spPr>
          <a:xfrm>
            <a:off x="2819400" y="1661744"/>
            <a:ext cx="1335103" cy="433965"/>
          </a:xfrm>
          <a:prstGeom prst="rect">
            <a:avLst/>
          </a:prstGeom>
          <a:noFill/>
        </p:spPr>
        <p:txBody>
          <a:bodyPr wrap="square" tIns="91440" bIns="91440" rtlCol="0" anchor="ctr" anchorCtr="1">
            <a:spAutoFit/>
          </a:bodyPr>
          <a:lstStyle/>
          <a:p>
            <a:pPr algn="ctr">
              <a:lnSpc>
                <a:spcPct val="90000"/>
              </a:lnSpc>
              <a:spcBef>
                <a:spcPts val="600"/>
              </a:spcBef>
              <a:spcAft>
                <a:spcPts val="0"/>
              </a:spcAft>
            </a:pPr>
            <a:r>
              <a:rPr lang="en-US" sz="900" dirty="0" smtClean="0">
                <a:solidFill>
                  <a:schemeClr val="bg2"/>
                </a:solidFill>
                <a:latin typeface="+mn-lt"/>
              </a:rPr>
              <a:t>Tech company adopting open source</a:t>
            </a:r>
          </a:p>
        </p:txBody>
      </p:sp>
      <p:sp>
        <p:nvSpPr>
          <p:cNvPr id="33" name="TextBox 32"/>
          <p:cNvSpPr txBox="1"/>
          <p:nvPr/>
        </p:nvSpPr>
        <p:spPr>
          <a:xfrm>
            <a:off x="3904090" y="2553062"/>
            <a:ext cx="805028" cy="433965"/>
          </a:xfrm>
          <a:prstGeom prst="rect">
            <a:avLst/>
          </a:prstGeom>
          <a:noFill/>
        </p:spPr>
        <p:txBody>
          <a:bodyPr wrap="none" tIns="91440" bIns="91440" rtlCol="0" anchor="ctr" anchorCtr="1">
            <a:spAutoFit/>
          </a:bodyPr>
          <a:lstStyle/>
          <a:p>
            <a:pPr algn="ctr">
              <a:lnSpc>
                <a:spcPct val="90000"/>
              </a:lnSpc>
              <a:spcBef>
                <a:spcPts val="600"/>
              </a:spcBef>
              <a:spcAft>
                <a:spcPts val="0"/>
              </a:spcAft>
            </a:pPr>
            <a:r>
              <a:rPr lang="en-US" sz="900" dirty="0" smtClean="0">
                <a:solidFill>
                  <a:schemeClr val="bg2"/>
                </a:solidFill>
                <a:latin typeface="+mn-lt"/>
              </a:rPr>
              <a:t>Open source </a:t>
            </a:r>
            <a:br>
              <a:rPr lang="en-US" sz="900" dirty="0" smtClean="0">
                <a:solidFill>
                  <a:schemeClr val="bg2"/>
                </a:solidFill>
                <a:latin typeface="+mn-lt"/>
              </a:rPr>
            </a:br>
            <a:r>
              <a:rPr lang="en-US" sz="900" dirty="0" smtClean="0">
                <a:solidFill>
                  <a:schemeClr val="bg2"/>
                </a:solidFill>
                <a:latin typeface="+mn-lt"/>
              </a:rPr>
              <a:t>project 1</a:t>
            </a:r>
          </a:p>
        </p:txBody>
      </p:sp>
      <p:sp>
        <p:nvSpPr>
          <p:cNvPr id="34" name="TextBox 33"/>
          <p:cNvSpPr txBox="1"/>
          <p:nvPr/>
        </p:nvSpPr>
        <p:spPr>
          <a:xfrm>
            <a:off x="2466975" y="2501884"/>
            <a:ext cx="805028" cy="433965"/>
          </a:xfrm>
          <a:prstGeom prst="rect">
            <a:avLst/>
          </a:prstGeom>
          <a:noFill/>
        </p:spPr>
        <p:txBody>
          <a:bodyPr wrap="none" tIns="91440" bIns="91440" rtlCol="0" anchor="ctr" anchorCtr="1">
            <a:spAutoFit/>
          </a:bodyPr>
          <a:lstStyle/>
          <a:p>
            <a:pPr algn="ctr">
              <a:lnSpc>
                <a:spcPct val="90000"/>
              </a:lnSpc>
              <a:spcBef>
                <a:spcPts val="600"/>
              </a:spcBef>
              <a:spcAft>
                <a:spcPts val="0"/>
              </a:spcAft>
            </a:pPr>
            <a:r>
              <a:rPr lang="en-US" sz="900" dirty="0" smtClean="0">
                <a:solidFill>
                  <a:schemeClr val="bg2"/>
                </a:solidFill>
                <a:latin typeface="+mn-lt"/>
              </a:rPr>
              <a:t>Open source </a:t>
            </a:r>
            <a:br>
              <a:rPr lang="en-US" sz="900" dirty="0" smtClean="0">
                <a:solidFill>
                  <a:schemeClr val="bg2"/>
                </a:solidFill>
                <a:latin typeface="+mn-lt"/>
              </a:rPr>
            </a:br>
            <a:r>
              <a:rPr lang="en-US" sz="900" dirty="0" smtClean="0">
                <a:solidFill>
                  <a:schemeClr val="bg2"/>
                </a:solidFill>
                <a:latin typeface="+mn-lt"/>
              </a:rPr>
              <a:t>project 2</a:t>
            </a:r>
          </a:p>
        </p:txBody>
      </p:sp>
      <p:pic>
        <p:nvPicPr>
          <p:cNvPr id="35" name="Picture 34"/>
          <p:cNvPicPr>
            <a:picLocks noChangeAspect="1"/>
          </p:cNvPicPr>
          <p:nvPr/>
        </p:nvPicPr>
        <p:blipFill>
          <a:blip r:embed="rId2"/>
          <a:stretch>
            <a:fillRect/>
          </a:stretch>
        </p:blipFill>
        <p:spPr>
          <a:xfrm>
            <a:off x="7130717" y="347105"/>
            <a:ext cx="1476375" cy="1094978"/>
          </a:xfrm>
          <a:prstGeom prst="rect">
            <a:avLst/>
          </a:prstGeom>
          <a:ln>
            <a:solidFill>
              <a:schemeClr val="accent1"/>
            </a:solidFill>
          </a:ln>
        </p:spPr>
      </p:pic>
      <p:pic>
        <p:nvPicPr>
          <p:cNvPr id="36" name="Picture 35"/>
          <p:cNvPicPr>
            <a:picLocks noChangeAspect="1"/>
          </p:cNvPicPr>
          <p:nvPr/>
        </p:nvPicPr>
        <p:blipFill>
          <a:blip r:embed="rId2"/>
          <a:stretch>
            <a:fillRect/>
          </a:stretch>
        </p:blipFill>
        <p:spPr>
          <a:xfrm>
            <a:off x="7130717" y="1811537"/>
            <a:ext cx="1476375" cy="1094978"/>
          </a:xfrm>
          <a:prstGeom prst="rect">
            <a:avLst/>
          </a:prstGeom>
          <a:ln>
            <a:solidFill>
              <a:schemeClr val="accent1"/>
            </a:solidFill>
          </a:ln>
        </p:spPr>
      </p:pic>
      <p:pic>
        <p:nvPicPr>
          <p:cNvPr id="37" name="Picture 36"/>
          <p:cNvPicPr>
            <a:picLocks noChangeAspect="1"/>
          </p:cNvPicPr>
          <p:nvPr/>
        </p:nvPicPr>
        <p:blipFill>
          <a:blip r:embed="rId2"/>
          <a:stretch>
            <a:fillRect/>
          </a:stretch>
        </p:blipFill>
        <p:spPr>
          <a:xfrm>
            <a:off x="7130717" y="3338453"/>
            <a:ext cx="1476375" cy="1094978"/>
          </a:xfrm>
          <a:prstGeom prst="rect">
            <a:avLst/>
          </a:prstGeom>
          <a:ln>
            <a:solidFill>
              <a:schemeClr val="accent1"/>
            </a:solidFill>
          </a:ln>
        </p:spPr>
      </p:pic>
      <p:pic>
        <p:nvPicPr>
          <p:cNvPr id="39" name="Picture 38"/>
          <p:cNvPicPr>
            <a:picLocks noChangeAspect="1"/>
          </p:cNvPicPr>
          <p:nvPr/>
        </p:nvPicPr>
        <p:blipFill>
          <a:blip r:embed="rId2"/>
          <a:stretch>
            <a:fillRect/>
          </a:stretch>
        </p:blipFill>
        <p:spPr>
          <a:xfrm>
            <a:off x="5099727" y="898726"/>
            <a:ext cx="1476375" cy="1094978"/>
          </a:xfrm>
          <a:prstGeom prst="rect">
            <a:avLst/>
          </a:prstGeom>
          <a:ln>
            <a:solidFill>
              <a:schemeClr val="accent1"/>
            </a:solidFill>
          </a:ln>
        </p:spPr>
      </p:pic>
      <p:pic>
        <p:nvPicPr>
          <p:cNvPr id="40" name="Picture 39"/>
          <p:cNvPicPr>
            <a:picLocks noChangeAspect="1"/>
          </p:cNvPicPr>
          <p:nvPr/>
        </p:nvPicPr>
        <p:blipFill>
          <a:blip r:embed="rId2"/>
          <a:stretch>
            <a:fillRect/>
          </a:stretch>
        </p:blipFill>
        <p:spPr>
          <a:xfrm>
            <a:off x="5099727" y="2862761"/>
            <a:ext cx="1476375" cy="1094978"/>
          </a:xfrm>
          <a:prstGeom prst="rect">
            <a:avLst/>
          </a:prstGeom>
          <a:ln>
            <a:solidFill>
              <a:schemeClr val="accent1"/>
            </a:solidFill>
          </a:ln>
        </p:spPr>
      </p:pic>
      <p:sp>
        <p:nvSpPr>
          <p:cNvPr id="44" name="TextBox 43"/>
          <p:cNvSpPr txBox="1"/>
          <p:nvPr/>
        </p:nvSpPr>
        <p:spPr>
          <a:xfrm>
            <a:off x="5189173" y="1948260"/>
            <a:ext cx="1335103" cy="433965"/>
          </a:xfrm>
          <a:prstGeom prst="rect">
            <a:avLst/>
          </a:prstGeom>
          <a:noFill/>
        </p:spPr>
        <p:txBody>
          <a:bodyPr wrap="square" tIns="91440" bIns="91440" rtlCol="0" anchor="ctr" anchorCtr="1">
            <a:spAutoFit/>
          </a:bodyPr>
          <a:lstStyle/>
          <a:p>
            <a:pPr algn="ctr">
              <a:lnSpc>
                <a:spcPct val="90000"/>
              </a:lnSpc>
              <a:spcBef>
                <a:spcPts val="600"/>
              </a:spcBef>
              <a:spcAft>
                <a:spcPts val="0"/>
              </a:spcAft>
            </a:pPr>
            <a:r>
              <a:rPr lang="en-US" sz="900" dirty="0" smtClean="0">
                <a:solidFill>
                  <a:schemeClr val="bg2"/>
                </a:solidFill>
              </a:rPr>
              <a:t>Enterprise Technology &amp; Service Provider</a:t>
            </a:r>
            <a:endParaRPr lang="en-US" sz="900" dirty="0" smtClean="0">
              <a:solidFill>
                <a:schemeClr val="bg2"/>
              </a:solidFill>
              <a:latin typeface="+mn-lt"/>
            </a:endParaRPr>
          </a:p>
        </p:txBody>
      </p:sp>
      <p:sp>
        <p:nvSpPr>
          <p:cNvPr id="45" name="TextBox 44"/>
          <p:cNvSpPr txBox="1"/>
          <p:nvPr/>
        </p:nvSpPr>
        <p:spPr>
          <a:xfrm>
            <a:off x="5099727" y="3885942"/>
            <a:ext cx="1335103" cy="433965"/>
          </a:xfrm>
          <a:prstGeom prst="rect">
            <a:avLst/>
          </a:prstGeom>
          <a:noFill/>
        </p:spPr>
        <p:txBody>
          <a:bodyPr wrap="square" tIns="91440" bIns="91440" rtlCol="0" anchor="ctr" anchorCtr="1">
            <a:spAutoFit/>
          </a:bodyPr>
          <a:lstStyle/>
          <a:p>
            <a:pPr algn="ctr">
              <a:lnSpc>
                <a:spcPct val="90000"/>
              </a:lnSpc>
              <a:spcBef>
                <a:spcPts val="600"/>
              </a:spcBef>
              <a:spcAft>
                <a:spcPts val="0"/>
              </a:spcAft>
            </a:pPr>
            <a:r>
              <a:rPr lang="en-US" sz="900" dirty="0" smtClean="0">
                <a:solidFill>
                  <a:schemeClr val="bg2"/>
                </a:solidFill>
              </a:rPr>
              <a:t>Enterprise Technology &amp; </a:t>
            </a:r>
            <a:r>
              <a:rPr lang="en-US" sz="900" smtClean="0">
                <a:solidFill>
                  <a:schemeClr val="bg2"/>
                </a:solidFill>
              </a:rPr>
              <a:t>Service Provider</a:t>
            </a:r>
            <a:endParaRPr lang="en-US" sz="900" dirty="0" smtClean="0">
              <a:solidFill>
                <a:schemeClr val="bg2"/>
              </a:solidFill>
              <a:latin typeface="+mn-lt"/>
            </a:endParaRPr>
          </a:p>
        </p:txBody>
      </p:sp>
      <p:sp>
        <p:nvSpPr>
          <p:cNvPr id="47" name="TextBox 46"/>
          <p:cNvSpPr txBox="1"/>
          <p:nvPr/>
        </p:nvSpPr>
        <p:spPr>
          <a:xfrm>
            <a:off x="7201352" y="1315064"/>
            <a:ext cx="1335103" cy="433965"/>
          </a:xfrm>
          <a:prstGeom prst="rect">
            <a:avLst/>
          </a:prstGeom>
          <a:noFill/>
        </p:spPr>
        <p:txBody>
          <a:bodyPr wrap="square" tIns="91440" bIns="91440" rtlCol="0" anchor="ctr" anchorCtr="1">
            <a:spAutoFit/>
          </a:bodyPr>
          <a:lstStyle/>
          <a:p>
            <a:pPr algn="ctr">
              <a:lnSpc>
                <a:spcPct val="90000"/>
              </a:lnSpc>
              <a:spcBef>
                <a:spcPts val="600"/>
              </a:spcBef>
              <a:spcAft>
                <a:spcPts val="0"/>
              </a:spcAft>
            </a:pPr>
            <a:r>
              <a:rPr lang="en-US" sz="900" dirty="0" smtClean="0">
                <a:solidFill>
                  <a:schemeClr val="bg2"/>
                </a:solidFill>
              </a:rPr>
              <a:t>IT Department/ Company 1</a:t>
            </a:r>
            <a:endParaRPr lang="en-US" sz="900" dirty="0" smtClean="0">
              <a:solidFill>
                <a:schemeClr val="bg2"/>
              </a:solidFill>
              <a:latin typeface="+mn-lt"/>
            </a:endParaRPr>
          </a:p>
        </p:txBody>
      </p:sp>
      <p:sp>
        <p:nvSpPr>
          <p:cNvPr id="48" name="TextBox 47"/>
          <p:cNvSpPr txBox="1"/>
          <p:nvPr/>
        </p:nvSpPr>
        <p:spPr>
          <a:xfrm>
            <a:off x="7130717" y="2800436"/>
            <a:ext cx="1335103" cy="433965"/>
          </a:xfrm>
          <a:prstGeom prst="rect">
            <a:avLst/>
          </a:prstGeom>
          <a:noFill/>
        </p:spPr>
        <p:txBody>
          <a:bodyPr wrap="square" tIns="91440" bIns="91440" rtlCol="0" anchor="ctr" anchorCtr="1">
            <a:spAutoFit/>
          </a:bodyPr>
          <a:lstStyle/>
          <a:p>
            <a:pPr algn="ctr">
              <a:lnSpc>
                <a:spcPct val="90000"/>
              </a:lnSpc>
              <a:spcBef>
                <a:spcPts val="600"/>
              </a:spcBef>
              <a:spcAft>
                <a:spcPts val="0"/>
              </a:spcAft>
            </a:pPr>
            <a:r>
              <a:rPr lang="en-US" sz="900" dirty="0" smtClean="0">
                <a:solidFill>
                  <a:schemeClr val="bg2"/>
                </a:solidFill>
              </a:rPr>
              <a:t>IT Department/ Company </a:t>
            </a:r>
            <a:r>
              <a:rPr lang="en-US" sz="900" dirty="0">
                <a:solidFill>
                  <a:schemeClr val="bg2"/>
                </a:solidFill>
              </a:rPr>
              <a:t>2</a:t>
            </a:r>
            <a:endParaRPr lang="en-US" sz="900" dirty="0" smtClean="0">
              <a:solidFill>
                <a:schemeClr val="bg2"/>
              </a:solidFill>
              <a:latin typeface="+mn-lt"/>
            </a:endParaRPr>
          </a:p>
        </p:txBody>
      </p:sp>
      <p:sp>
        <p:nvSpPr>
          <p:cNvPr id="49" name="TextBox 48"/>
          <p:cNvSpPr txBox="1"/>
          <p:nvPr/>
        </p:nvSpPr>
        <p:spPr>
          <a:xfrm>
            <a:off x="7130716" y="4320500"/>
            <a:ext cx="1335103" cy="433965"/>
          </a:xfrm>
          <a:prstGeom prst="rect">
            <a:avLst/>
          </a:prstGeom>
          <a:noFill/>
        </p:spPr>
        <p:txBody>
          <a:bodyPr wrap="square" tIns="91440" bIns="91440" rtlCol="0" anchor="ctr" anchorCtr="1">
            <a:spAutoFit/>
          </a:bodyPr>
          <a:lstStyle/>
          <a:p>
            <a:pPr algn="ctr">
              <a:lnSpc>
                <a:spcPct val="90000"/>
              </a:lnSpc>
              <a:spcBef>
                <a:spcPts val="600"/>
              </a:spcBef>
              <a:spcAft>
                <a:spcPts val="0"/>
              </a:spcAft>
            </a:pPr>
            <a:r>
              <a:rPr lang="en-US" sz="900" dirty="0" smtClean="0">
                <a:solidFill>
                  <a:schemeClr val="bg2"/>
                </a:solidFill>
              </a:rPr>
              <a:t>IT Department/ Company 3</a:t>
            </a:r>
            <a:endParaRPr lang="en-US" sz="900" dirty="0" smtClean="0">
              <a:solidFill>
                <a:schemeClr val="bg2"/>
              </a:solidFill>
              <a:latin typeface="+mn-lt"/>
            </a:endParaRPr>
          </a:p>
        </p:txBody>
      </p:sp>
      <p:cxnSp>
        <p:nvCxnSpPr>
          <p:cNvPr id="51" name="Straight Connector 50"/>
          <p:cNvCxnSpPr>
            <a:stCxn id="39" idx="3"/>
            <a:endCxn id="35" idx="1"/>
          </p:cNvCxnSpPr>
          <p:nvPr/>
        </p:nvCxnSpPr>
        <p:spPr bwMode="auto">
          <a:xfrm flipV="1">
            <a:off x="6576102" y="894594"/>
            <a:ext cx="554615" cy="551621"/>
          </a:xfrm>
          <a:prstGeom prst="line">
            <a:avLst/>
          </a:prstGeom>
          <a:solidFill>
            <a:schemeClr val="tx2"/>
          </a:solidFill>
          <a:ln w="9525" cap="flat" cmpd="sng" algn="ctr">
            <a:solidFill>
              <a:schemeClr val="tx2"/>
            </a:solidFill>
            <a:prstDash val="solid"/>
            <a:round/>
            <a:headEnd type="none" w="med" len="med"/>
            <a:tailEnd type="none" w="med" len="med"/>
          </a:ln>
          <a:effectLst/>
        </p:spPr>
      </p:cxnSp>
      <p:cxnSp>
        <p:nvCxnSpPr>
          <p:cNvPr id="53" name="Straight Connector 52"/>
          <p:cNvCxnSpPr>
            <a:stCxn id="39" idx="3"/>
            <a:endCxn id="36" idx="1"/>
          </p:cNvCxnSpPr>
          <p:nvPr/>
        </p:nvCxnSpPr>
        <p:spPr bwMode="auto">
          <a:xfrm>
            <a:off x="6576102" y="1446215"/>
            <a:ext cx="554615" cy="912811"/>
          </a:xfrm>
          <a:prstGeom prst="line">
            <a:avLst/>
          </a:prstGeom>
          <a:solidFill>
            <a:schemeClr val="tx2"/>
          </a:solidFill>
          <a:ln w="9525" cap="flat" cmpd="sng" algn="ctr">
            <a:solidFill>
              <a:schemeClr val="tx2"/>
            </a:solidFill>
            <a:prstDash val="solid"/>
            <a:round/>
            <a:headEnd type="none" w="med" len="med"/>
            <a:tailEnd type="none" w="med" len="med"/>
          </a:ln>
          <a:effectLst/>
        </p:spPr>
      </p:cxnSp>
      <p:cxnSp>
        <p:nvCxnSpPr>
          <p:cNvPr id="55" name="Straight Connector 54"/>
          <p:cNvCxnSpPr>
            <a:stCxn id="39" idx="3"/>
            <a:endCxn id="37" idx="1"/>
          </p:cNvCxnSpPr>
          <p:nvPr/>
        </p:nvCxnSpPr>
        <p:spPr bwMode="auto">
          <a:xfrm>
            <a:off x="6576102" y="1446215"/>
            <a:ext cx="554615" cy="2439727"/>
          </a:xfrm>
          <a:prstGeom prst="line">
            <a:avLst/>
          </a:prstGeom>
          <a:solidFill>
            <a:schemeClr val="tx2"/>
          </a:solidFill>
          <a:ln w="9525" cap="flat" cmpd="sng" algn="ctr">
            <a:solidFill>
              <a:schemeClr val="tx2"/>
            </a:solidFill>
            <a:prstDash val="solid"/>
            <a:round/>
            <a:headEnd type="none" w="med" len="med"/>
            <a:tailEnd type="none" w="med" len="med"/>
          </a:ln>
          <a:effectLst/>
        </p:spPr>
      </p:cxnSp>
      <p:cxnSp>
        <p:nvCxnSpPr>
          <p:cNvPr id="57" name="Straight Connector 56"/>
          <p:cNvCxnSpPr>
            <a:stCxn id="40" idx="3"/>
            <a:endCxn id="35" idx="1"/>
          </p:cNvCxnSpPr>
          <p:nvPr/>
        </p:nvCxnSpPr>
        <p:spPr bwMode="auto">
          <a:xfrm flipV="1">
            <a:off x="6576102" y="894594"/>
            <a:ext cx="554615" cy="2515656"/>
          </a:xfrm>
          <a:prstGeom prst="line">
            <a:avLst/>
          </a:prstGeom>
          <a:solidFill>
            <a:schemeClr val="tx2"/>
          </a:solidFill>
          <a:ln w="9525" cap="flat" cmpd="sng" algn="ctr">
            <a:solidFill>
              <a:schemeClr val="tx2"/>
            </a:solidFill>
            <a:prstDash val="solid"/>
            <a:round/>
            <a:headEnd type="none" w="med" len="med"/>
            <a:tailEnd type="none" w="med" len="med"/>
          </a:ln>
          <a:effectLst/>
        </p:spPr>
      </p:cxnSp>
      <p:cxnSp>
        <p:nvCxnSpPr>
          <p:cNvPr id="59" name="Straight Connector 58"/>
          <p:cNvCxnSpPr>
            <a:stCxn id="40" idx="3"/>
            <a:endCxn id="36" idx="1"/>
          </p:cNvCxnSpPr>
          <p:nvPr/>
        </p:nvCxnSpPr>
        <p:spPr bwMode="auto">
          <a:xfrm flipV="1">
            <a:off x="6576102" y="2359026"/>
            <a:ext cx="554615" cy="1051224"/>
          </a:xfrm>
          <a:prstGeom prst="line">
            <a:avLst/>
          </a:prstGeom>
          <a:solidFill>
            <a:schemeClr val="tx2"/>
          </a:solidFill>
          <a:ln w="9525" cap="flat" cmpd="sng" algn="ctr">
            <a:solidFill>
              <a:schemeClr val="tx2"/>
            </a:solidFill>
            <a:prstDash val="solid"/>
            <a:round/>
            <a:headEnd type="none" w="med" len="med"/>
            <a:tailEnd type="none" w="med" len="med"/>
          </a:ln>
          <a:effectLst/>
        </p:spPr>
      </p:cxnSp>
      <p:cxnSp>
        <p:nvCxnSpPr>
          <p:cNvPr id="61" name="Straight Connector 60"/>
          <p:cNvCxnSpPr>
            <a:stCxn id="40" idx="3"/>
            <a:endCxn id="37" idx="1"/>
          </p:cNvCxnSpPr>
          <p:nvPr/>
        </p:nvCxnSpPr>
        <p:spPr bwMode="auto">
          <a:xfrm>
            <a:off x="6576102" y="3410250"/>
            <a:ext cx="554615" cy="475692"/>
          </a:xfrm>
          <a:prstGeom prst="line">
            <a:avLst/>
          </a:prstGeom>
          <a:solidFill>
            <a:schemeClr val="tx2"/>
          </a:solidFill>
          <a:ln w="9525" cap="flat" cmpd="sng" algn="ctr">
            <a:solidFill>
              <a:schemeClr val="tx2"/>
            </a:solidFill>
            <a:prstDash val="solid"/>
            <a:round/>
            <a:headEnd type="none" w="med" len="med"/>
            <a:tailEnd type="none" w="med" len="med"/>
          </a:ln>
          <a:effectLst/>
        </p:spPr>
      </p:cxnSp>
      <p:cxnSp>
        <p:nvCxnSpPr>
          <p:cNvPr id="65" name="Straight Connector 64"/>
          <p:cNvCxnSpPr>
            <a:stCxn id="39" idx="1"/>
            <a:endCxn id="7" idx="3"/>
          </p:cNvCxnSpPr>
          <p:nvPr/>
        </p:nvCxnSpPr>
        <p:spPr bwMode="auto">
          <a:xfrm flipH="1" flipV="1">
            <a:off x="4286250" y="1201540"/>
            <a:ext cx="813477" cy="244675"/>
          </a:xfrm>
          <a:prstGeom prst="line">
            <a:avLst/>
          </a:prstGeom>
          <a:solidFill>
            <a:schemeClr val="tx2"/>
          </a:solidFill>
          <a:ln w="9525" cap="flat" cmpd="sng" algn="ctr">
            <a:solidFill>
              <a:schemeClr val="tx2"/>
            </a:solidFill>
            <a:prstDash val="solid"/>
            <a:round/>
            <a:headEnd type="none" w="med" len="med"/>
            <a:tailEnd type="none" w="med" len="med"/>
          </a:ln>
          <a:effectLst/>
        </p:spPr>
      </p:cxnSp>
      <p:cxnSp>
        <p:nvCxnSpPr>
          <p:cNvPr id="67" name="Straight Connector 66"/>
          <p:cNvCxnSpPr>
            <a:stCxn id="39" idx="1"/>
            <a:endCxn id="19" idx="3"/>
          </p:cNvCxnSpPr>
          <p:nvPr/>
        </p:nvCxnSpPr>
        <p:spPr bwMode="auto">
          <a:xfrm flipH="1">
            <a:off x="4320842" y="1446215"/>
            <a:ext cx="778885" cy="2545654"/>
          </a:xfrm>
          <a:prstGeom prst="line">
            <a:avLst/>
          </a:prstGeom>
          <a:solidFill>
            <a:schemeClr val="tx2"/>
          </a:solidFill>
          <a:ln w="952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90146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2880"/>
            <a:ext cx="8686800" cy="732508"/>
          </a:xfrm>
        </p:spPr>
        <p:txBody>
          <a:bodyPr/>
          <a:lstStyle/>
          <a:p>
            <a:r>
              <a:rPr lang="en-US" dirty="0" smtClean="0"/>
              <a:t>A tech company disintegrates liberating talent with “bridge” capital</a:t>
            </a:r>
            <a:endParaRPr lang="en-US" dirty="0"/>
          </a:p>
        </p:txBody>
      </p:sp>
      <p:pic>
        <p:nvPicPr>
          <p:cNvPr id="5" name="Picture 4"/>
          <p:cNvPicPr>
            <a:picLocks noChangeAspect="1"/>
          </p:cNvPicPr>
          <p:nvPr/>
        </p:nvPicPr>
        <p:blipFill>
          <a:blip r:embed="rId2"/>
          <a:stretch>
            <a:fillRect/>
          </a:stretch>
        </p:blipFill>
        <p:spPr>
          <a:xfrm>
            <a:off x="514350" y="928886"/>
            <a:ext cx="1476375" cy="1094978"/>
          </a:xfrm>
          <a:prstGeom prst="rect">
            <a:avLst/>
          </a:prstGeom>
          <a:ln>
            <a:solidFill>
              <a:schemeClr val="accent1"/>
            </a:solidFill>
          </a:ln>
        </p:spPr>
      </p:pic>
      <p:sp>
        <p:nvSpPr>
          <p:cNvPr id="8" name="Smiley Face 7"/>
          <p:cNvSpPr/>
          <p:nvPr/>
        </p:nvSpPr>
        <p:spPr bwMode="auto">
          <a:xfrm>
            <a:off x="2657475" y="2359026"/>
            <a:ext cx="219075" cy="212724"/>
          </a:xfrm>
          <a:prstGeom prst="smileyFace">
            <a:avLst/>
          </a:prstGeom>
          <a:solidFill>
            <a:schemeClr val="tx2"/>
          </a:solidFill>
          <a:ln w="9525" cap="flat" cmpd="sng" algn="ctr">
            <a:solidFill>
              <a:schemeClr val="tx2"/>
            </a:solid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90000"/>
              </a:lnSpc>
              <a:spcBef>
                <a:spcPts val="600"/>
              </a:spcBef>
              <a:spcAft>
                <a:spcPts val="0"/>
              </a:spcAft>
              <a:buClrTx/>
              <a:buSzTx/>
              <a:buFontTx/>
              <a:buNone/>
              <a:tabLst/>
            </a:pPr>
            <a:endParaRPr kumimoji="0" lang="en-US" b="0" i="0" u="none" strike="noStrike" cap="none" normalizeH="0" baseline="0" dirty="0" err="1" smtClean="0">
              <a:ln>
                <a:noFill/>
              </a:ln>
              <a:solidFill>
                <a:schemeClr val="bg1"/>
              </a:solidFill>
              <a:effectLst/>
              <a:latin typeface="+mn-lt"/>
            </a:endParaRPr>
          </a:p>
        </p:txBody>
      </p:sp>
      <p:cxnSp>
        <p:nvCxnSpPr>
          <p:cNvPr id="10" name="Straight Connector 9"/>
          <p:cNvCxnSpPr>
            <a:stCxn id="8" idx="7"/>
          </p:cNvCxnSpPr>
          <p:nvPr/>
        </p:nvCxnSpPr>
        <p:spPr bwMode="auto">
          <a:xfrm flipV="1">
            <a:off x="2844467" y="1749029"/>
            <a:ext cx="108283" cy="641150"/>
          </a:xfrm>
          <a:prstGeom prst="line">
            <a:avLst/>
          </a:prstGeom>
          <a:solidFill>
            <a:schemeClr val="tx2"/>
          </a:solidFill>
          <a:ln w="9525" cap="flat" cmpd="sng" algn="ctr">
            <a:solidFill>
              <a:schemeClr val="tx2"/>
            </a:solidFill>
            <a:prstDash val="solid"/>
            <a:round/>
            <a:headEnd type="none" w="med" len="med"/>
            <a:tailEnd type="none" w="med" len="med"/>
          </a:ln>
          <a:effectLst/>
        </p:spPr>
      </p:cxnSp>
      <p:cxnSp>
        <p:nvCxnSpPr>
          <p:cNvPr id="12" name="Straight Connector 11"/>
          <p:cNvCxnSpPr>
            <a:stCxn id="8" idx="0"/>
          </p:cNvCxnSpPr>
          <p:nvPr/>
        </p:nvCxnSpPr>
        <p:spPr bwMode="auto">
          <a:xfrm flipH="1" flipV="1">
            <a:off x="1943100" y="1736724"/>
            <a:ext cx="823913" cy="622302"/>
          </a:xfrm>
          <a:prstGeom prst="line">
            <a:avLst/>
          </a:prstGeom>
          <a:solidFill>
            <a:schemeClr val="tx2"/>
          </a:solidFill>
          <a:ln w="9525" cap="flat" cmpd="sng" algn="ctr">
            <a:solidFill>
              <a:schemeClr val="tx2"/>
            </a:solidFill>
            <a:prstDash val="solid"/>
            <a:round/>
            <a:headEnd type="none" w="med" len="med"/>
            <a:tailEnd type="none" w="med" len="med"/>
          </a:ln>
          <a:effectLst/>
        </p:spPr>
      </p:cxnSp>
      <p:cxnSp>
        <p:nvCxnSpPr>
          <p:cNvPr id="14" name="Straight Connector 13"/>
          <p:cNvCxnSpPr>
            <a:stCxn id="8" idx="2"/>
          </p:cNvCxnSpPr>
          <p:nvPr/>
        </p:nvCxnSpPr>
        <p:spPr bwMode="auto">
          <a:xfrm flipH="1">
            <a:off x="2009775" y="2465388"/>
            <a:ext cx="647700" cy="230187"/>
          </a:xfrm>
          <a:prstGeom prst="line">
            <a:avLst/>
          </a:prstGeom>
          <a:solidFill>
            <a:schemeClr val="tx2"/>
          </a:solidFill>
          <a:ln w="9525" cap="flat" cmpd="sng" algn="ctr">
            <a:solidFill>
              <a:schemeClr val="tx2"/>
            </a:solidFill>
            <a:prstDash val="solid"/>
            <a:round/>
            <a:headEnd type="none" w="med" len="med"/>
            <a:tailEnd type="none" w="med" len="med"/>
          </a:ln>
          <a:effectLst/>
        </p:spPr>
      </p:cxnSp>
      <p:cxnSp>
        <p:nvCxnSpPr>
          <p:cNvPr id="16" name="Straight Connector 15"/>
          <p:cNvCxnSpPr>
            <a:endCxn id="8" idx="3"/>
          </p:cNvCxnSpPr>
          <p:nvPr/>
        </p:nvCxnSpPr>
        <p:spPr bwMode="auto">
          <a:xfrm flipV="1">
            <a:off x="2095499" y="2540597"/>
            <a:ext cx="594059" cy="555028"/>
          </a:xfrm>
          <a:prstGeom prst="line">
            <a:avLst/>
          </a:prstGeom>
          <a:solidFill>
            <a:schemeClr val="tx2"/>
          </a:solidFill>
          <a:ln w="9525" cap="flat" cmpd="sng" algn="ctr">
            <a:solidFill>
              <a:schemeClr val="tx2"/>
            </a:solidFill>
            <a:prstDash val="solid"/>
            <a:round/>
            <a:headEnd type="none" w="med" len="med"/>
            <a:tailEnd type="none" w="med" len="med"/>
          </a:ln>
          <a:effectLst/>
        </p:spPr>
      </p:cxnSp>
      <p:cxnSp>
        <p:nvCxnSpPr>
          <p:cNvPr id="18" name="Straight Connector 17"/>
          <p:cNvCxnSpPr>
            <a:stCxn id="8" idx="6"/>
          </p:cNvCxnSpPr>
          <p:nvPr/>
        </p:nvCxnSpPr>
        <p:spPr bwMode="auto">
          <a:xfrm flipV="1">
            <a:off x="2876550" y="1552575"/>
            <a:ext cx="671512" cy="912813"/>
          </a:xfrm>
          <a:prstGeom prst="line">
            <a:avLst/>
          </a:prstGeom>
          <a:solidFill>
            <a:schemeClr val="tx2"/>
          </a:solidFill>
          <a:ln w="9525" cap="flat" cmpd="sng" algn="ctr">
            <a:solidFill>
              <a:schemeClr val="tx2"/>
            </a:solidFill>
            <a:prstDash val="solid"/>
            <a:round/>
            <a:headEnd type="none" w="med" len="med"/>
            <a:tailEnd type="none" w="med" len="med"/>
          </a:ln>
          <a:effectLst/>
        </p:spPr>
      </p:cxnSp>
      <p:sp>
        <p:nvSpPr>
          <p:cNvPr id="20" name="Smiley Face 19"/>
          <p:cNvSpPr/>
          <p:nvPr/>
        </p:nvSpPr>
        <p:spPr bwMode="auto">
          <a:xfrm>
            <a:off x="3767137" y="2465388"/>
            <a:ext cx="219075" cy="212724"/>
          </a:xfrm>
          <a:prstGeom prst="smileyFace">
            <a:avLst/>
          </a:prstGeom>
          <a:solidFill>
            <a:schemeClr val="tx2"/>
          </a:solidFill>
          <a:ln w="9525" cap="flat" cmpd="sng" algn="ctr">
            <a:solidFill>
              <a:schemeClr val="tx2"/>
            </a:solid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90000"/>
              </a:lnSpc>
              <a:spcBef>
                <a:spcPts val="600"/>
              </a:spcBef>
              <a:spcAft>
                <a:spcPts val="0"/>
              </a:spcAft>
              <a:buClrTx/>
              <a:buSzTx/>
              <a:buFontTx/>
              <a:buNone/>
              <a:tabLst/>
            </a:pPr>
            <a:endParaRPr kumimoji="0" lang="en-US" b="0" i="0" u="none" strike="noStrike" cap="none" normalizeH="0" baseline="0" dirty="0" err="1" smtClean="0">
              <a:ln>
                <a:noFill/>
              </a:ln>
              <a:solidFill>
                <a:schemeClr val="bg1"/>
              </a:solidFill>
              <a:effectLst/>
              <a:latin typeface="+mn-lt"/>
            </a:endParaRPr>
          </a:p>
        </p:txBody>
      </p:sp>
      <p:cxnSp>
        <p:nvCxnSpPr>
          <p:cNvPr id="24" name="Straight Connector 23"/>
          <p:cNvCxnSpPr>
            <a:stCxn id="20" idx="0"/>
          </p:cNvCxnSpPr>
          <p:nvPr/>
        </p:nvCxnSpPr>
        <p:spPr bwMode="auto">
          <a:xfrm flipH="1" flipV="1">
            <a:off x="3695700" y="1476375"/>
            <a:ext cx="180975" cy="989013"/>
          </a:xfrm>
          <a:prstGeom prst="line">
            <a:avLst/>
          </a:prstGeom>
          <a:solidFill>
            <a:schemeClr val="tx2"/>
          </a:solidFill>
          <a:ln w="9525" cap="flat" cmpd="sng" algn="ctr">
            <a:solidFill>
              <a:schemeClr val="tx2"/>
            </a:solidFill>
            <a:prstDash val="solid"/>
            <a:round/>
            <a:headEnd type="none" w="med" len="med"/>
            <a:tailEnd type="none" w="med" len="med"/>
          </a:ln>
          <a:effectLst/>
        </p:spPr>
      </p:cxnSp>
      <p:cxnSp>
        <p:nvCxnSpPr>
          <p:cNvPr id="26" name="Straight Connector 25"/>
          <p:cNvCxnSpPr>
            <a:stCxn id="20" idx="3"/>
          </p:cNvCxnSpPr>
          <p:nvPr/>
        </p:nvCxnSpPr>
        <p:spPr bwMode="auto">
          <a:xfrm flipH="1">
            <a:off x="3400425" y="2646959"/>
            <a:ext cx="398795" cy="807045"/>
          </a:xfrm>
          <a:prstGeom prst="line">
            <a:avLst/>
          </a:prstGeom>
          <a:solidFill>
            <a:schemeClr val="tx2"/>
          </a:solidFill>
          <a:ln w="9525" cap="flat" cmpd="sng" algn="ctr">
            <a:solidFill>
              <a:schemeClr val="tx2"/>
            </a:solidFill>
            <a:prstDash val="solid"/>
            <a:round/>
            <a:headEnd type="none" w="med" len="med"/>
            <a:tailEnd type="none" w="med" len="med"/>
          </a:ln>
          <a:effectLst/>
        </p:spPr>
      </p:cxnSp>
      <p:sp>
        <p:nvSpPr>
          <p:cNvPr id="31" name="TextBox 30"/>
          <p:cNvSpPr txBox="1"/>
          <p:nvPr/>
        </p:nvSpPr>
        <p:spPr>
          <a:xfrm>
            <a:off x="631356" y="1925061"/>
            <a:ext cx="1335103" cy="433965"/>
          </a:xfrm>
          <a:prstGeom prst="rect">
            <a:avLst/>
          </a:prstGeom>
          <a:noFill/>
        </p:spPr>
        <p:txBody>
          <a:bodyPr wrap="square" tIns="91440" bIns="91440" rtlCol="0" anchor="ctr" anchorCtr="1">
            <a:spAutoFit/>
          </a:bodyPr>
          <a:lstStyle/>
          <a:p>
            <a:pPr algn="ctr">
              <a:lnSpc>
                <a:spcPct val="90000"/>
              </a:lnSpc>
              <a:spcBef>
                <a:spcPts val="600"/>
              </a:spcBef>
              <a:spcAft>
                <a:spcPts val="0"/>
              </a:spcAft>
            </a:pPr>
            <a:r>
              <a:rPr lang="en-US" sz="900" dirty="0" smtClean="0">
                <a:solidFill>
                  <a:schemeClr val="bg2"/>
                </a:solidFill>
                <a:latin typeface="+mn-lt"/>
              </a:rPr>
              <a:t>Tech company adopting open source</a:t>
            </a:r>
          </a:p>
        </p:txBody>
      </p:sp>
      <p:sp>
        <p:nvSpPr>
          <p:cNvPr id="33" name="TextBox 32"/>
          <p:cNvSpPr txBox="1"/>
          <p:nvPr/>
        </p:nvSpPr>
        <p:spPr>
          <a:xfrm>
            <a:off x="3904090" y="2553062"/>
            <a:ext cx="805028" cy="433965"/>
          </a:xfrm>
          <a:prstGeom prst="rect">
            <a:avLst/>
          </a:prstGeom>
          <a:noFill/>
        </p:spPr>
        <p:txBody>
          <a:bodyPr wrap="none" tIns="91440" bIns="91440" rtlCol="0" anchor="ctr" anchorCtr="1">
            <a:spAutoFit/>
          </a:bodyPr>
          <a:lstStyle/>
          <a:p>
            <a:pPr algn="ctr">
              <a:lnSpc>
                <a:spcPct val="90000"/>
              </a:lnSpc>
              <a:spcBef>
                <a:spcPts val="600"/>
              </a:spcBef>
              <a:spcAft>
                <a:spcPts val="0"/>
              </a:spcAft>
            </a:pPr>
            <a:r>
              <a:rPr lang="en-US" sz="900" dirty="0" smtClean="0">
                <a:solidFill>
                  <a:schemeClr val="bg2"/>
                </a:solidFill>
                <a:latin typeface="+mn-lt"/>
              </a:rPr>
              <a:t>Open source </a:t>
            </a:r>
            <a:br>
              <a:rPr lang="en-US" sz="900" dirty="0" smtClean="0">
                <a:solidFill>
                  <a:schemeClr val="bg2"/>
                </a:solidFill>
                <a:latin typeface="+mn-lt"/>
              </a:rPr>
            </a:br>
            <a:r>
              <a:rPr lang="en-US" sz="900" dirty="0" smtClean="0">
                <a:solidFill>
                  <a:schemeClr val="bg2"/>
                </a:solidFill>
                <a:latin typeface="+mn-lt"/>
              </a:rPr>
              <a:t>project 1</a:t>
            </a:r>
          </a:p>
        </p:txBody>
      </p:sp>
      <p:sp>
        <p:nvSpPr>
          <p:cNvPr id="34" name="TextBox 33"/>
          <p:cNvSpPr txBox="1"/>
          <p:nvPr/>
        </p:nvSpPr>
        <p:spPr>
          <a:xfrm>
            <a:off x="2466975" y="2501884"/>
            <a:ext cx="805028" cy="433965"/>
          </a:xfrm>
          <a:prstGeom prst="rect">
            <a:avLst/>
          </a:prstGeom>
          <a:noFill/>
        </p:spPr>
        <p:txBody>
          <a:bodyPr wrap="none" tIns="91440" bIns="91440" rtlCol="0" anchor="ctr" anchorCtr="1">
            <a:spAutoFit/>
          </a:bodyPr>
          <a:lstStyle/>
          <a:p>
            <a:pPr algn="ctr">
              <a:lnSpc>
                <a:spcPct val="90000"/>
              </a:lnSpc>
              <a:spcBef>
                <a:spcPts val="600"/>
              </a:spcBef>
              <a:spcAft>
                <a:spcPts val="0"/>
              </a:spcAft>
            </a:pPr>
            <a:r>
              <a:rPr lang="en-US" sz="900" dirty="0" smtClean="0">
                <a:solidFill>
                  <a:schemeClr val="bg2"/>
                </a:solidFill>
                <a:latin typeface="+mn-lt"/>
              </a:rPr>
              <a:t>Open source </a:t>
            </a:r>
            <a:br>
              <a:rPr lang="en-US" sz="900" dirty="0" smtClean="0">
                <a:solidFill>
                  <a:schemeClr val="bg2"/>
                </a:solidFill>
                <a:latin typeface="+mn-lt"/>
              </a:rPr>
            </a:br>
            <a:r>
              <a:rPr lang="en-US" sz="900" dirty="0" smtClean="0">
                <a:solidFill>
                  <a:schemeClr val="bg2"/>
                </a:solidFill>
                <a:latin typeface="+mn-lt"/>
              </a:rPr>
              <a:t>project 2</a:t>
            </a:r>
          </a:p>
        </p:txBody>
      </p:sp>
      <p:cxnSp>
        <p:nvCxnSpPr>
          <p:cNvPr id="4" name="Straight Arrow Connector 3"/>
          <p:cNvCxnSpPr>
            <a:stCxn id="5" idx="3"/>
          </p:cNvCxnSpPr>
          <p:nvPr/>
        </p:nvCxnSpPr>
        <p:spPr bwMode="auto">
          <a:xfrm flipV="1">
            <a:off x="1990725" y="1189235"/>
            <a:ext cx="2533650" cy="287140"/>
          </a:xfrm>
          <a:prstGeom prst="straightConnector1">
            <a:avLst/>
          </a:prstGeom>
          <a:solidFill>
            <a:schemeClr val="tx2"/>
          </a:solidFill>
          <a:ln w="9525" cap="flat" cmpd="sng" algn="ctr">
            <a:solidFill>
              <a:schemeClr val="tx2"/>
            </a:solidFill>
            <a:prstDash val="solid"/>
            <a:round/>
            <a:headEnd type="none" w="med" len="med"/>
            <a:tailEnd type="triangle"/>
          </a:ln>
          <a:effectLst/>
        </p:spPr>
      </p:cxnSp>
      <p:cxnSp>
        <p:nvCxnSpPr>
          <p:cNvPr id="11" name="Straight Arrow Connector 10"/>
          <p:cNvCxnSpPr/>
          <p:nvPr/>
        </p:nvCxnSpPr>
        <p:spPr bwMode="auto">
          <a:xfrm>
            <a:off x="1298908" y="2037362"/>
            <a:ext cx="453692" cy="1848838"/>
          </a:xfrm>
          <a:prstGeom prst="straightConnector1">
            <a:avLst/>
          </a:prstGeom>
          <a:solidFill>
            <a:schemeClr val="tx2"/>
          </a:solidFill>
          <a:ln w="9525" cap="flat" cmpd="sng" algn="ctr">
            <a:solidFill>
              <a:schemeClr val="tx2"/>
            </a:solidFill>
            <a:prstDash val="solid"/>
            <a:round/>
            <a:headEnd type="none" w="med" len="med"/>
            <a:tailEnd type="triangle"/>
          </a:ln>
          <a:effectLst/>
        </p:spPr>
      </p:cxnSp>
      <p:cxnSp>
        <p:nvCxnSpPr>
          <p:cNvPr id="15" name="Straight Arrow Connector 14"/>
          <p:cNvCxnSpPr>
            <a:stCxn id="5" idx="1"/>
            <a:endCxn id="25" idx="0"/>
          </p:cNvCxnSpPr>
          <p:nvPr/>
        </p:nvCxnSpPr>
        <p:spPr bwMode="auto">
          <a:xfrm flipH="1">
            <a:off x="407979" y="1476375"/>
            <a:ext cx="106371" cy="2965450"/>
          </a:xfrm>
          <a:prstGeom prst="straightConnector1">
            <a:avLst/>
          </a:prstGeom>
          <a:solidFill>
            <a:schemeClr val="tx2"/>
          </a:solidFill>
          <a:ln w="9525" cap="flat" cmpd="sng" algn="ctr">
            <a:solidFill>
              <a:schemeClr val="tx2"/>
            </a:solidFill>
            <a:prstDash val="solid"/>
            <a:round/>
            <a:headEnd type="none" w="med" len="med"/>
            <a:tailEnd type="triangle"/>
          </a:ln>
          <a:effectLst/>
        </p:spPr>
      </p:cxnSp>
      <p:pic>
        <p:nvPicPr>
          <p:cNvPr id="23" name="Picture 22"/>
          <p:cNvPicPr>
            <a:picLocks noChangeAspect="1"/>
          </p:cNvPicPr>
          <p:nvPr/>
        </p:nvPicPr>
        <p:blipFill>
          <a:blip r:embed="rId3"/>
          <a:stretch>
            <a:fillRect/>
          </a:stretch>
        </p:blipFill>
        <p:spPr>
          <a:xfrm>
            <a:off x="1547019" y="3907833"/>
            <a:ext cx="411162" cy="411162"/>
          </a:xfrm>
          <a:prstGeom prst="rect">
            <a:avLst/>
          </a:prstGeom>
        </p:spPr>
      </p:pic>
      <p:pic>
        <p:nvPicPr>
          <p:cNvPr id="25" name="Picture 24"/>
          <p:cNvPicPr>
            <a:picLocks noChangeAspect="1"/>
          </p:cNvPicPr>
          <p:nvPr/>
        </p:nvPicPr>
        <p:blipFill>
          <a:blip r:embed="rId4"/>
          <a:stretch>
            <a:fillRect/>
          </a:stretch>
        </p:blipFill>
        <p:spPr>
          <a:xfrm>
            <a:off x="233362" y="4441825"/>
            <a:ext cx="349233" cy="349233"/>
          </a:xfrm>
          <a:prstGeom prst="rect">
            <a:avLst/>
          </a:prstGeom>
        </p:spPr>
      </p:pic>
      <p:pic>
        <p:nvPicPr>
          <p:cNvPr id="29" name="Picture 28"/>
          <p:cNvPicPr>
            <a:picLocks noChangeAspect="1"/>
          </p:cNvPicPr>
          <p:nvPr/>
        </p:nvPicPr>
        <p:blipFill>
          <a:blip r:embed="rId5"/>
          <a:stretch>
            <a:fillRect/>
          </a:stretch>
        </p:blipFill>
        <p:spPr>
          <a:xfrm>
            <a:off x="4524375" y="877677"/>
            <a:ext cx="576054" cy="576054"/>
          </a:xfrm>
          <a:prstGeom prst="rect">
            <a:avLst/>
          </a:prstGeom>
        </p:spPr>
      </p:pic>
      <p:cxnSp>
        <p:nvCxnSpPr>
          <p:cNvPr id="41" name="Straight Arrow Connector 40"/>
          <p:cNvCxnSpPr/>
          <p:nvPr/>
        </p:nvCxnSpPr>
        <p:spPr bwMode="auto">
          <a:xfrm>
            <a:off x="914400" y="2238375"/>
            <a:ext cx="57150" cy="1333500"/>
          </a:xfrm>
          <a:prstGeom prst="straightConnector1">
            <a:avLst/>
          </a:prstGeom>
          <a:solidFill>
            <a:schemeClr val="tx2"/>
          </a:solidFill>
          <a:ln w="9525" cap="flat" cmpd="sng" algn="ctr">
            <a:solidFill>
              <a:schemeClr val="tx2"/>
            </a:solidFill>
            <a:prstDash val="solid"/>
            <a:round/>
            <a:headEnd type="none" w="med" len="med"/>
            <a:tailEnd type="triangle"/>
          </a:ln>
          <a:effectLst/>
        </p:spPr>
      </p:cxnSp>
      <p:cxnSp>
        <p:nvCxnSpPr>
          <p:cNvPr id="43" name="Straight Arrow Connector 42"/>
          <p:cNvCxnSpPr/>
          <p:nvPr/>
        </p:nvCxnSpPr>
        <p:spPr bwMode="auto">
          <a:xfrm flipV="1">
            <a:off x="2095499" y="877677"/>
            <a:ext cx="952501" cy="208173"/>
          </a:xfrm>
          <a:prstGeom prst="straightConnector1">
            <a:avLst/>
          </a:prstGeom>
          <a:solidFill>
            <a:schemeClr val="tx2"/>
          </a:solidFill>
          <a:ln w="9525" cap="flat" cmpd="sng" algn="ctr">
            <a:solidFill>
              <a:schemeClr val="tx2"/>
            </a:solidFill>
            <a:prstDash val="solid"/>
            <a:round/>
            <a:headEnd type="none" w="med" len="med"/>
            <a:tailEnd type="triangle"/>
          </a:ln>
          <a:effectLst/>
        </p:spPr>
      </p:cxnSp>
      <p:sp>
        <p:nvSpPr>
          <p:cNvPr id="52" name="TextBox 51"/>
          <p:cNvSpPr txBox="1"/>
          <p:nvPr/>
        </p:nvSpPr>
        <p:spPr>
          <a:xfrm>
            <a:off x="5172075" y="972988"/>
            <a:ext cx="3632201" cy="4154984"/>
          </a:xfrm>
          <a:prstGeom prst="rect">
            <a:avLst/>
          </a:prstGeom>
          <a:noFill/>
        </p:spPr>
        <p:txBody>
          <a:bodyPr wrap="square" tIns="91440" bIns="91440" rtlCol="0" anchor="ctr" anchorCtr="1">
            <a:spAutoFit/>
          </a:bodyPr>
          <a:lstStyle/>
          <a:p>
            <a:pPr marL="285750" indent="-285750">
              <a:lnSpc>
                <a:spcPct val="90000"/>
              </a:lnSpc>
              <a:spcBef>
                <a:spcPts val="600"/>
              </a:spcBef>
              <a:spcAft>
                <a:spcPts val="0"/>
              </a:spcAft>
              <a:buFont typeface="Arial" charset="0"/>
              <a:buChar char="•"/>
            </a:pPr>
            <a:r>
              <a:rPr lang="en-US" dirty="0" smtClean="0">
                <a:solidFill>
                  <a:schemeClr val="bg2"/>
                </a:solidFill>
                <a:latin typeface="+mn-lt"/>
              </a:rPr>
              <a:t>These are folks with usual “architect level” knowledge of how particular open source projects fit together in a business – and also, in some cases, being open source</a:t>
            </a:r>
            <a:r>
              <a:rPr lang="en-US" dirty="0">
                <a:solidFill>
                  <a:schemeClr val="bg2"/>
                </a:solidFill>
              </a:rPr>
              <a:t> </a:t>
            </a:r>
            <a:r>
              <a:rPr lang="en-US" dirty="0" smtClean="0">
                <a:solidFill>
                  <a:schemeClr val="bg2"/>
                </a:solidFill>
              </a:rPr>
              <a:t>contributors, deep knowledge of the drawbacks and merits of each project</a:t>
            </a:r>
          </a:p>
          <a:p>
            <a:pPr marL="285750" indent="-285750">
              <a:lnSpc>
                <a:spcPct val="90000"/>
              </a:lnSpc>
              <a:spcBef>
                <a:spcPts val="600"/>
              </a:spcBef>
              <a:spcAft>
                <a:spcPts val="0"/>
              </a:spcAft>
              <a:buFont typeface="Arial" charset="0"/>
              <a:buChar char="•"/>
            </a:pPr>
            <a:r>
              <a:rPr lang="en-US" dirty="0" smtClean="0">
                <a:solidFill>
                  <a:schemeClr val="bg2"/>
                </a:solidFill>
              </a:rPr>
              <a:t>They amass again in small groups in different roles – one of them being bringing change to traditional IT based organizations embracing open source</a:t>
            </a:r>
          </a:p>
          <a:p>
            <a:pPr marL="285750" indent="-285750">
              <a:lnSpc>
                <a:spcPct val="90000"/>
              </a:lnSpc>
              <a:spcBef>
                <a:spcPts val="600"/>
              </a:spcBef>
              <a:spcAft>
                <a:spcPts val="0"/>
              </a:spcAft>
              <a:buFont typeface="Arial" charset="0"/>
              <a:buChar char="•"/>
            </a:pPr>
            <a:endParaRPr lang="en-US" dirty="0" smtClean="0">
              <a:solidFill>
                <a:schemeClr val="bg2"/>
              </a:solidFill>
            </a:endParaRPr>
          </a:p>
          <a:p>
            <a:pPr marL="285750" indent="-285750">
              <a:lnSpc>
                <a:spcPct val="90000"/>
              </a:lnSpc>
              <a:spcBef>
                <a:spcPts val="600"/>
              </a:spcBef>
              <a:spcAft>
                <a:spcPts val="0"/>
              </a:spcAft>
              <a:buFont typeface="Arial" charset="0"/>
              <a:buChar char="•"/>
            </a:pPr>
            <a:endParaRPr lang="en-US" dirty="0" smtClean="0">
              <a:solidFill>
                <a:schemeClr val="bg2"/>
              </a:solidFill>
              <a:latin typeface="+mn-lt"/>
            </a:endParaRPr>
          </a:p>
        </p:txBody>
      </p:sp>
    </p:spTree>
    <p:extLst>
      <p:ext uri="{BB962C8B-B14F-4D97-AF65-F5344CB8AC3E}">
        <p14:creationId xmlns:p14="http://schemas.microsoft.com/office/powerpoint/2010/main" val="600306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2880"/>
            <a:ext cx="8686800" cy="366254"/>
          </a:xfrm>
        </p:spPr>
        <p:txBody>
          <a:bodyPr/>
          <a:lstStyle/>
          <a:p>
            <a:r>
              <a:rPr lang="en-US" dirty="0" smtClean="0"/>
              <a:t>So first order challenge : Rebuilding “bridges”</a:t>
            </a:r>
            <a:endParaRPr lang="en-US" dirty="0"/>
          </a:p>
        </p:txBody>
      </p:sp>
      <p:pic>
        <p:nvPicPr>
          <p:cNvPr id="5" name="Picture 4"/>
          <p:cNvPicPr>
            <a:picLocks noChangeAspect="1"/>
          </p:cNvPicPr>
          <p:nvPr/>
        </p:nvPicPr>
        <p:blipFill>
          <a:blip r:embed="rId2"/>
          <a:stretch>
            <a:fillRect/>
          </a:stretch>
        </p:blipFill>
        <p:spPr>
          <a:xfrm>
            <a:off x="521273" y="927499"/>
            <a:ext cx="1476375" cy="1094978"/>
          </a:xfrm>
          <a:prstGeom prst="rect">
            <a:avLst/>
          </a:prstGeom>
          <a:ln>
            <a:solidFill>
              <a:schemeClr val="accent1"/>
            </a:solidFill>
          </a:ln>
        </p:spPr>
      </p:pic>
      <p:sp>
        <p:nvSpPr>
          <p:cNvPr id="8" name="Smiley Face 7"/>
          <p:cNvSpPr/>
          <p:nvPr/>
        </p:nvSpPr>
        <p:spPr bwMode="auto">
          <a:xfrm>
            <a:off x="2657475" y="2359026"/>
            <a:ext cx="219075" cy="212724"/>
          </a:xfrm>
          <a:prstGeom prst="smileyFace">
            <a:avLst/>
          </a:prstGeom>
          <a:solidFill>
            <a:schemeClr val="tx2"/>
          </a:solidFill>
          <a:ln w="9525" cap="flat" cmpd="sng" algn="ctr">
            <a:solidFill>
              <a:schemeClr val="tx2"/>
            </a:solid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90000"/>
              </a:lnSpc>
              <a:spcBef>
                <a:spcPts val="600"/>
              </a:spcBef>
              <a:spcAft>
                <a:spcPts val="0"/>
              </a:spcAft>
              <a:buClrTx/>
              <a:buSzTx/>
              <a:buFontTx/>
              <a:buNone/>
              <a:tabLst/>
            </a:pPr>
            <a:endParaRPr kumimoji="0" lang="en-US" b="0" i="0" u="none" strike="noStrike" cap="none" normalizeH="0" baseline="0" dirty="0" err="1" smtClean="0">
              <a:ln>
                <a:noFill/>
              </a:ln>
              <a:solidFill>
                <a:schemeClr val="bg1"/>
              </a:solidFill>
              <a:effectLst/>
              <a:latin typeface="+mn-lt"/>
            </a:endParaRPr>
          </a:p>
        </p:txBody>
      </p:sp>
      <p:cxnSp>
        <p:nvCxnSpPr>
          <p:cNvPr id="10" name="Straight Connector 9"/>
          <p:cNvCxnSpPr>
            <a:stCxn id="8" idx="7"/>
          </p:cNvCxnSpPr>
          <p:nvPr/>
        </p:nvCxnSpPr>
        <p:spPr bwMode="auto">
          <a:xfrm flipH="1" flipV="1">
            <a:off x="1870952" y="1311479"/>
            <a:ext cx="973515" cy="1078700"/>
          </a:xfrm>
          <a:prstGeom prst="line">
            <a:avLst/>
          </a:prstGeom>
          <a:solidFill>
            <a:schemeClr val="tx2"/>
          </a:solidFill>
          <a:ln w="9525" cap="flat" cmpd="sng" algn="ctr">
            <a:solidFill>
              <a:schemeClr val="tx2"/>
            </a:solidFill>
            <a:prstDash val="solid"/>
            <a:round/>
            <a:headEnd type="none" w="med" len="med"/>
            <a:tailEnd type="none" w="med" len="med"/>
          </a:ln>
          <a:effectLst/>
        </p:spPr>
      </p:cxnSp>
      <p:cxnSp>
        <p:nvCxnSpPr>
          <p:cNvPr id="12" name="Straight Connector 11"/>
          <p:cNvCxnSpPr>
            <a:stCxn id="8" idx="0"/>
          </p:cNvCxnSpPr>
          <p:nvPr/>
        </p:nvCxnSpPr>
        <p:spPr bwMode="auto">
          <a:xfrm flipH="1" flipV="1">
            <a:off x="1986507" y="1723077"/>
            <a:ext cx="780506" cy="635949"/>
          </a:xfrm>
          <a:prstGeom prst="line">
            <a:avLst/>
          </a:prstGeom>
          <a:solidFill>
            <a:schemeClr val="tx2"/>
          </a:solidFill>
          <a:ln w="9525" cap="flat" cmpd="sng" algn="ctr">
            <a:solidFill>
              <a:schemeClr val="tx2"/>
            </a:solidFill>
            <a:prstDash val="solid"/>
            <a:round/>
            <a:headEnd type="none" w="med" len="med"/>
            <a:tailEnd type="none" w="med" len="med"/>
          </a:ln>
          <a:effectLst/>
        </p:spPr>
      </p:cxnSp>
      <p:cxnSp>
        <p:nvCxnSpPr>
          <p:cNvPr id="14" name="Straight Connector 13"/>
          <p:cNvCxnSpPr>
            <a:stCxn id="8" idx="2"/>
          </p:cNvCxnSpPr>
          <p:nvPr/>
        </p:nvCxnSpPr>
        <p:spPr bwMode="auto">
          <a:xfrm flipH="1" flipV="1">
            <a:off x="1778711" y="1850829"/>
            <a:ext cx="878764" cy="614559"/>
          </a:xfrm>
          <a:prstGeom prst="line">
            <a:avLst/>
          </a:prstGeom>
          <a:solidFill>
            <a:schemeClr val="tx2"/>
          </a:solidFill>
          <a:ln w="9525" cap="flat" cmpd="sng" algn="ctr">
            <a:solidFill>
              <a:schemeClr val="tx2"/>
            </a:solidFill>
            <a:prstDash val="solid"/>
            <a:round/>
            <a:headEnd type="none" w="med" len="med"/>
            <a:tailEnd type="none" w="med" len="med"/>
          </a:ln>
          <a:effectLst/>
        </p:spPr>
      </p:cxnSp>
      <p:cxnSp>
        <p:nvCxnSpPr>
          <p:cNvPr id="16" name="Straight Connector 15"/>
          <p:cNvCxnSpPr>
            <a:endCxn id="8" idx="7"/>
          </p:cNvCxnSpPr>
          <p:nvPr/>
        </p:nvCxnSpPr>
        <p:spPr bwMode="auto">
          <a:xfrm>
            <a:off x="1701256" y="1310133"/>
            <a:ext cx="1143211" cy="1080046"/>
          </a:xfrm>
          <a:prstGeom prst="line">
            <a:avLst/>
          </a:prstGeom>
          <a:solidFill>
            <a:schemeClr val="tx2"/>
          </a:solidFill>
          <a:ln w="9525" cap="flat" cmpd="sng" algn="ctr">
            <a:solidFill>
              <a:schemeClr val="tx2"/>
            </a:solidFill>
            <a:prstDash val="solid"/>
            <a:round/>
            <a:headEnd type="none" w="med" len="med"/>
            <a:tailEnd type="none" w="med" len="med"/>
          </a:ln>
          <a:effectLst/>
        </p:spPr>
      </p:cxnSp>
      <p:cxnSp>
        <p:nvCxnSpPr>
          <p:cNvPr id="18" name="Straight Connector 17"/>
          <p:cNvCxnSpPr/>
          <p:nvPr/>
        </p:nvCxnSpPr>
        <p:spPr bwMode="auto">
          <a:xfrm flipH="1" flipV="1">
            <a:off x="1591719" y="1579969"/>
            <a:ext cx="1077884" cy="854549"/>
          </a:xfrm>
          <a:prstGeom prst="line">
            <a:avLst/>
          </a:prstGeom>
          <a:solidFill>
            <a:schemeClr val="tx2"/>
          </a:solidFill>
          <a:ln w="9525" cap="flat" cmpd="sng" algn="ctr">
            <a:solidFill>
              <a:schemeClr val="tx2"/>
            </a:solidFill>
            <a:prstDash val="solid"/>
            <a:round/>
            <a:headEnd type="none" w="med" len="med"/>
            <a:tailEnd type="none" w="med" len="med"/>
          </a:ln>
          <a:effectLst/>
        </p:spPr>
      </p:cxnSp>
      <p:sp>
        <p:nvSpPr>
          <p:cNvPr id="20" name="Smiley Face 19"/>
          <p:cNvSpPr/>
          <p:nvPr/>
        </p:nvSpPr>
        <p:spPr bwMode="auto">
          <a:xfrm>
            <a:off x="2904625" y="1289070"/>
            <a:ext cx="219075" cy="212724"/>
          </a:xfrm>
          <a:prstGeom prst="smileyFace">
            <a:avLst/>
          </a:prstGeom>
          <a:solidFill>
            <a:schemeClr val="tx2"/>
          </a:solidFill>
          <a:ln w="9525" cap="flat" cmpd="sng" algn="ctr">
            <a:solidFill>
              <a:schemeClr val="tx2"/>
            </a:solid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90000"/>
              </a:lnSpc>
              <a:spcBef>
                <a:spcPts val="600"/>
              </a:spcBef>
              <a:spcAft>
                <a:spcPts val="0"/>
              </a:spcAft>
              <a:buClrTx/>
              <a:buSzTx/>
              <a:buFontTx/>
              <a:buNone/>
              <a:tabLst/>
            </a:pPr>
            <a:endParaRPr kumimoji="0" lang="en-US" b="0" i="0" u="none" strike="noStrike" cap="none" normalizeH="0" baseline="0" dirty="0" err="1" smtClean="0">
              <a:ln>
                <a:noFill/>
              </a:ln>
              <a:solidFill>
                <a:schemeClr val="bg1"/>
              </a:solidFill>
              <a:effectLst/>
              <a:latin typeface="+mn-lt"/>
            </a:endParaRPr>
          </a:p>
        </p:txBody>
      </p:sp>
      <p:cxnSp>
        <p:nvCxnSpPr>
          <p:cNvPr id="24" name="Straight Connector 23"/>
          <p:cNvCxnSpPr>
            <a:stCxn id="20" idx="3"/>
          </p:cNvCxnSpPr>
          <p:nvPr/>
        </p:nvCxnSpPr>
        <p:spPr bwMode="auto">
          <a:xfrm flipH="1" flipV="1">
            <a:off x="1298907" y="1265794"/>
            <a:ext cx="1637801" cy="204847"/>
          </a:xfrm>
          <a:prstGeom prst="line">
            <a:avLst/>
          </a:prstGeom>
          <a:solidFill>
            <a:schemeClr val="tx2"/>
          </a:solidFill>
          <a:ln w="9525" cap="flat" cmpd="sng" algn="ctr">
            <a:solidFill>
              <a:schemeClr val="tx2"/>
            </a:solidFill>
            <a:prstDash val="solid"/>
            <a:round/>
            <a:headEnd type="none" w="med" len="med"/>
            <a:tailEnd type="none" w="med" len="med"/>
          </a:ln>
          <a:effectLst/>
        </p:spPr>
      </p:cxnSp>
      <p:cxnSp>
        <p:nvCxnSpPr>
          <p:cNvPr id="26" name="Straight Connector 25"/>
          <p:cNvCxnSpPr>
            <a:stCxn id="20" idx="2"/>
          </p:cNvCxnSpPr>
          <p:nvPr/>
        </p:nvCxnSpPr>
        <p:spPr bwMode="auto">
          <a:xfrm flipH="1" flipV="1">
            <a:off x="1446027" y="1090021"/>
            <a:ext cx="1458598" cy="305411"/>
          </a:xfrm>
          <a:prstGeom prst="line">
            <a:avLst/>
          </a:prstGeom>
          <a:solidFill>
            <a:schemeClr val="tx2"/>
          </a:solidFill>
          <a:ln w="9525" cap="flat" cmpd="sng" algn="ctr">
            <a:solidFill>
              <a:schemeClr val="tx2"/>
            </a:solidFill>
            <a:prstDash val="solid"/>
            <a:round/>
            <a:headEnd type="none" w="med" len="med"/>
            <a:tailEnd type="none" w="med" len="med"/>
          </a:ln>
          <a:effectLst/>
        </p:spPr>
      </p:cxnSp>
      <p:sp>
        <p:nvSpPr>
          <p:cNvPr id="31" name="TextBox 30"/>
          <p:cNvSpPr txBox="1"/>
          <p:nvPr/>
        </p:nvSpPr>
        <p:spPr>
          <a:xfrm>
            <a:off x="489190" y="2016004"/>
            <a:ext cx="1335103" cy="2237536"/>
          </a:xfrm>
          <a:prstGeom prst="rect">
            <a:avLst/>
          </a:prstGeom>
          <a:noFill/>
        </p:spPr>
        <p:txBody>
          <a:bodyPr wrap="square" tIns="91440" bIns="91440" rtlCol="0" anchor="ctr" anchorCtr="1">
            <a:spAutoFit/>
          </a:bodyPr>
          <a:lstStyle/>
          <a:p>
            <a:pPr>
              <a:lnSpc>
                <a:spcPct val="90000"/>
              </a:lnSpc>
              <a:spcBef>
                <a:spcPts val="600"/>
              </a:spcBef>
              <a:spcAft>
                <a:spcPts val="0"/>
              </a:spcAft>
            </a:pPr>
            <a:r>
              <a:rPr lang="en-US" sz="900" dirty="0" smtClean="0">
                <a:solidFill>
                  <a:schemeClr val="bg2"/>
                </a:solidFill>
                <a:latin typeface="+mn-lt"/>
              </a:rPr>
              <a:t>Tech company providing open source products through various services:</a:t>
            </a:r>
          </a:p>
          <a:p>
            <a:pPr marL="228600" indent="-228600">
              <a:lnSpc>
                <a:spcPct val="90000"/>
              </a:lnSpc>
              <a:spcBef>
                <a:spcPts val="600"/>
              </a:spcBef>
              <a:spcAft>
                <a:spcPts val="0"/>
              </a:spcAft>
              <a:buAutoNum type="arabicPeriod"/>
            </a:pPr>
            <a:r>
              <a:rPr lang="en-US" sz="900" dirty="0" smtClean="0">
                <a:solidFill>
                  <a:schemeClr val="bg2"/>
                </a:solidFill>
              </a:rPr>
              <a:t>Distributions</a:t>
            </a:r>
          </a:p>
          <a:p>
            <a:pPr marL="228600" indent="-228600">
              <a:lnSpc>
                <a:spcPct val="90000"/>
              </a:lnSpc>
              <a:spcBef>
                <a:spcPts val="600"/>
              </a:spcBef>
              <a:spcAft>
                <a:spcPts val="0"/>
              </a:spcAft>
              <a:buAutoNum type="arabicPeriod"/>
            </a:pPr>
            <a:r>
              <a:rPr lang="en-US" sz="900" dirty="0" smtClean="0">
                <a:solidFill>
                  <a:schemeClr val="bg2"/>
                </a:solidFill>
                <a:latin typeface="+mn-lt"/>
              </a:rPr>
              <a:t>Various kinds of support - engineering, design consulting, operations</a:t>
            </a:r>
          </a:p>
          <a:p>
            <a:pPr marL="228600" indent="-228600">
              <a:lnSpc>
                <a:spcPct val="90000"/>
              </a:lnSpc>
              <a:spcBef>
                <a:spcPts val="600"/>
              </a:spcBef>
              <a:spcAft>
                <a:spcPts val="0"/>
              </a:spcAft>
              <a:buAutoNum type="arabicPeriod"/>
            </a:pPr>
            <a:r>
              <a:rPr lang="en-US" sz="900" dirty="0" smtClean="0">
                <a:solidFill>
                  <a:schemeClr val="bg2"/>
                </a:solidFill>
              </a:rPr>
              <a:t>Conferences for the open source community</a:t>
            </a:r>
          </a:p>
          <a:p>
            <a:pPr marL="228600" indent="-228600">
              <a:lnSpc>
                <a:spcPct val="90000"/>
              </a:lnSpc>
              <a:spcBef>
                <a:spcPts val="600"/>
              </a:spcBef>
              <a:spcAft>
                <a:spcPts val="0"/>
              </a:spcAft>
              <a:buAutoNum type="arabicPeriod"/>
            </a:pPr>
            <a:r>
              <a:rPr lang="en-US" sz="900" dirty="0" smtClean="0">
                <a:solidFill>
                  <a:schemeClr val="bg2"/>
                </a:solidFill>
                <a:latin typeface="+mn-lt"/>
              </a:rPr>
              <a:t>Training</a:t>
            </a:r>
          </a:p>
        </p:txBody>
      </p:sp>
      <p:sp>
        <p:nvSpPr>
          <p:cNvPr id="33" name="TextBox 32"/>
          <p:cNvSpPr txBox="1"/>
          <p:nvPr/>
        </p:nvSpPr>
        <p:spPr>
          <a:xfrm>
            <a:off x="2611648" y="1509171"/>
            <a:ext cx="805028" cy="433965"/>
          </a:xfrm>
          <a:prstGeom prst="rect">
            <a:avLst/>
          </a:prstGeom>
          <a:noFill/>
        </p:spPr>
        <p:txBody>
          <a:bodyPr wrap="none" tIns="91440" bIns="91440" rtlCol="0" anchor="ctr" anchorCtr="1">
            <a:spAutoFit/>
          </a:bodyPr>
          <a:lstStyle/>
          <a:p>
            <a:pPr algn="ctr">
              <a:lnSpc>
                <a:spcPct val="90000"/>
              </a:lnSpc>
              <a:spcBef>
                <a:spcPts val="600"/>
              </a:spcBef>
              <a:spcAft>
                <a:spcPts val="0"/>
              </a:spcAft>
            </a:pPr>
            <a:r>
              <a:rPr lang="en-US" sz="900" dirty="0" smtClean="0">
                <a:solidFill>
                  <a:schemeClr val="bg2"/>
                </a:solidFill>
                <a:latin typeface="+mn-lt"/>
              </a:rPr>
              <a:t>Open source </a:t>
            </a:r>
            <a:br>
              <a:rPr lang="en-US" sz="900" dirty="0" smtClean="0">
                <a:solidFill>
                  <a:schemeClr val="bg2"/>
                </a:solidFill>
                <a:latin typeface="+mn-lt"/>
              </a:rPr>
            </a:br>
            <a:r>
              <a:rPr lang="en-US" sz="900" dirty="0" smtClean="0">
                <a:solidFill>
                  <a:schemeClr val="bg2"/>
                </a:solidFill>
                <a:latin typeface="+mn-lt"/>
              </a:rPr>
              <a:t>project 1</a:t>
            </a:r>
          </a:p>
        </p:txBody>
      </p:sp>
      <p:sp>
        <p:nvSpPr>
          <p:cNvPr id="34" name="TextBox 33"/>
          <p:cNvSpPr txBox="1"/>
          <p:nvPr/>
        </p:nvSpPr>
        <p:spPr>
          <a:xfrm>
            <a:off x="2466975" y="2501884"/>
            <a:ext cx="805028" cy="433965"/>
          </a:xfrm>
          <a:prstGeom prst="rect">
            <a:avLst/>
          </a:prstGeom>
          <a:noFill/>
        </p:spPr>
        <p:txBody>
          <a:bodyPr wrap="none" tIns="91440" bIns="91440" rtlCol="0" anchor="ctr" anchorCtr="1">
            <a:spAutoFit/>
          </a:bodyPr>
          <a:lstStyle/>
          <a:p>
            <a:pPr algn="ctr">
              <a:lnSpc>
                <a:spcPct val="90000"/>
              </a:lnSpc>
              <a:spcBef>
                <a:spcPts val="600"/>
              </a:spcBef>
              <a:spcAft>
                <a:spcPts val="0"/>
              </a:spcAft>
            </a:pPr>
            <a:r>
              <a:rPr lang="en-US" sz="900" dirty="0" smtClean="0">
                <a:solidFill>
                  <a:schemeClr val="bg2"/>
                </a:solidFill>
                <a:latin typeface="+mn-lt"/>
              </a:rPr>
              <a:t>Open source </a:t>
            </a:r>
            <a:br>
              <a:rPr lang="en-US" sz="900" dirty="0" smtClean="0">
                <a:solidFill>
                  <a:schemeClr val="bg2"/>
                </a:solidFill>
                <a:latin typeface="+mn-lt"/>
              </a:rPr>
            </a:br>
            <a:r>
              <a:rPr lang="en-US" sz="900" dirty="0" smtClean="0">
                <a:solidFill>
                  <a:schemeClr val="bg2"/>
                </a:solidFill>
                <a:latin typeface="+mn-lt"/>
              </a:rPr>
              <a:t>project 2</a:t>
            </a:r>
          </a:p>
        </p:txBody>
      </p:sp>
      <p:pic>
        <p:nvPicPr>
          <p:cNvPr id="23" name="Picture 22"/>
          <p:cNvPicPr>
            <a:picLocks noChangeAspect="1"/>
          </p:cNvPicPr>
          <p:nvPr/>
        </p:nvPicPr>
        <p:blipFill>
          <a:blip r:embed="rId3"/>
          <a:stretch>
            <a:fillRect/>
          </a:stretch>
        </p:blipFill>
        <p:spPr>
          <a:xfrm>
            <a:off x="6228715" y="2366169"/>
            <a:ext cx="411162" cy="411162"/>
          </a:xfrm>
          <a:prstGeom prst="rect">
            <a:avLst/>
          </a:prstGeom>
        </p:spPr>
      </p:pic>
      <p:pic>
        <p:nvPicPr>
          <p:cNvPr id="25" name="Picture 24"/>
          <p:cNvPicPr>
            <a:picLocks noChangeAspect="1"/>
          </p:cNvPicPr>
          <p:nvPr/>
        </p:nvPicPr>
        <p:blipFill>
          <a:blip r:embed="rId4"/>
          <a:stretch>
            <a:fillRect/>
          </a:stretch>
        </p:blipFill>
        <p:spPr>
          <a:xfrm>
            <a:off x="6300806" y="3729321"/>
            <a:ext cx="349233" cy="349233"/>
          </a:xfrm>
          <a:prstGeom prst="rect">
            <a:avLst/>
          </a:prstGeom>
        </p:spPr>
      </p:pic>
      <p:pic>
        <p:nvPicPr>
          <p:cNvPr id="29" name="Picture 28"/>
          <p:cNvPicPr>
            <a:picLocks noChangeAspect="1"/>
          </p:cNvPicPr>
          <p:nvPr/>
        </p:nvPicPr>
        <p:blipFill>
          <a:blip r:embed="rId5"/>
          <a:stretch>
            <a:fillRect/>
          </a:stretch>
        </p:blipFill>
        <p:spPr>
          <a:xfrm>
            <a:off x="6108675" y="1032196"/>
            <a:ext cx="576054" cy="576054"/>
          </a:xfrm>
          <a:prstGeom prst="rect">
            <a:avLst/>
          </a:prstGeom>
        </p:spPr>
      </p:pic>
      <p:cxnSp>
        <p:nvCxnSpPr>
          <p:cNvPr id="30" name="Straight Connector 29"/>
          <p:cNvCxnSpPr>
            <a:stCxn id="20" idx="1"/>
          </p:cNvCxnSpPr>
          <p:nvPr/>
        </p:nvCxnSpPr>
        <p:spPr bwMode="auto">
          <a:xfrm flipH="1" flipV="1">
            <a:off x="2767012" y="810705"/>
            <a:ext cx="169696" cy="509518"/>
          </a:xfrm>
          <a:prstGeom prst="line">
            <a:avLst/>
          </a:prstGeom>
          <a:solidFill>
            <a:schemeClr val="tx2"/>
          </a:solidFill>
          <a:ln w="9525" cap="flat" cmpd="sng" algn="ctr">
            <a:solidFill>
              <a:schemeClr val="tx2"/>
            </a:solidFill>
            <a:prstDash val="solid"/>
            <a:round/>
            <a:headEnd type="none" w="med" len="med"/>
            <a:tailEnd type="none" w="med" len="med"/>
          </a:ln>
          <a:effectLst/>
        </p:spPr>
      </p:cxnSp>
      <p:cxnSp>
        <p:nvCxnSpPr>
          <p:cNvPr id="35" name="Straight Connector 34"/>
          <p:cNvCxnSpPr>
            <a:stCxn id="20" idx="7"/>
          </p:cNvCxnSpPr>
          <p:nvPr/>
        </p:nvCxnSpPr>
        <p:spPr bwMode="auto">
          <a:xfrm flipV="1">
            <a:off x="3091617" y="1107882"/>
            <a:ext cx="215357" cy="212341"/>
          </a:xfrm>
          <a:prstGeom prst="line">
            <a:avLst/>
          </a:prstGeom>
          <a:solidFill>
            <a:schemeClr val="tx2"/>
          </a:solidFill>
          <a:ln w="9525" cap="flat" cmpd="sng" algn="ctr">
            <a:solidFill>
              <a:schemeClr val="tx2"/>
            </a:solidFill>
            <a:prstDash val="solid"/>
            <a:round/>
            <a:headEnd type="none" w="med" len="med"/>
            <a:tailEnd type="none" w="med" len="med"/>
          </a:ln>
          <a:effectLst/>
        </p:spPr>
      </p:cxnSp>
      <p:cxnSp>
        <p:nvCxnSpPr>
          <p:cNvPr id="37" name="Straight Connector 36"/>
          <p:cNvCxnSpPr>
            <a:stCxn id="8" idx="6"/>
          </p:cNvCxnSpPr>
          <p:nvPr/>
        </p:nvCxnSpPr>
        <p:spPr bwMode="auto">
          <a:xfrm flipV="1">
            <a:off x="2876550" y="2434518"/>
            <a:ext cx="322745" cy="30870"/>
          </a:xfrm>
          <a:prstGeom prst="line">
            <a:avLst/>
          </a:prstGeom>
          <a:solidFill>
            <a:schemeClr val="tx2"/>
          </a:solidFill>
          <a:ln w="9525" cap="flat" cmpd="sng" algn="ctr">
            <a:solidFill>
              <a:schemeClr val="tx2"/>
            </a:solidFill>
            <a:prstDash val="solid"/>
            <a:round/>
            <a:headEnd type="none" w="med" len="med"/>
            <a:tailEnd type="none" w="med" len="med"/>
          </a:ln>
          <a:effectLst/>
        </p:spPr>
      </p:cxnSp>
      <p:cxnSp>
        <p:nvCxnSpPr>
          <p:cNvPr id="39" name="Straight Connector 38"/>
          <p:cNvCxnSpPr>
            <a:stCxn id="8" idx="7"/>
          </p:cNvCxnSpPr>
          <p:nvPr/>
        </p:nvCxnSpPr>
        <p:spPr bwMode="auto">
          <a:xfrm flipV="1">
            <a:off x="2844467" y="2132084"/>
            <a:ext cx="169695" cy="258095"/>
          </a:xfrm>
          <a:prstGeom prst="line">
            <a:avLst/>
          </a:prstGeom>
          <a:solidFill>
            <a:schemeClr val="tx2"/>
          </a:solidFill>
          <a:ln w="9525" cap="flat" cmpd="sng" algn="ctr">
            <a:solidFill>
              <a:schemeClr val="tx2"/>
            </a:solidFill>
            <a:prstDash val="solid"/>
            <a:round/>
            <a:headEnd type="none" w="med" len="med"/>
            <a:tailEnd type="none" w="med" len="med"/>
          </a:ln>
          <a:effectLst/>
        </p:spPr>
      </p:cxnSp>
      <p:pic>
        <p:nvPicPr>
          <p:cNvPr id="42" name="Picture 41"/>
          <p:cNvPicPr>
            <a:picLocks noChangeAspect="1"/>
          </p:cNvPicPr>
          <p:nvPr/>
        </p:nvPicPr>
        <p:blipFill>
          <a:blip r:embed="rId6"/>
          <a:stretch>
            <a:fillRect/>
          </a:stretch>
        </p:blipFill>
        <p:spPr>
          <a:xfrm>
            <a:off x="3586981" y="3046757"/>
            <a:ext cx="1089026" cy="1089026"/>
          </a:xfrm>
          <a:prstGeom prst="rect">
            <a:avLst/>
          </a:prstGeom>
        </p:spPr>
      </p:pic>
      <p:pic>
        <p:nvPicPr>
          <p:cNvPr id="45" name="Picture 44"/>
          <p:cNvPicPr>
            <a:picLocks noChangeAspect="1"/>
          </p:cNvPicPr>
          <p:nvPr/>
        </p:nvPicPr>
        <p:blipFill>
          <a:blip r:embed="rId2"/>
          <a:stretch>
            <a:fillRect/>
          </a:stretch>
        </p:blipFill>
        <p:spPr>
          <a:xfrm>
            <a:off x="6986942" y="542532"/>
            <a:ext cx="1476375" cy="1094978"/>
          </a:xfrm>
          <a:prstGeom prst="rect">
            <a:avLst/>
          </a:prstGeom>
          <a:ln>
            <a:solidFill>
              <a:schemeClr val="accent1"/>
            </a:solidFill>
          </a:ln>
        </p:spPr>
      </p:pic>
      <p:pic>
        <p:nvPicPr>
          <p:cNvPr id="46" name="Picture 45"/>
          <p:cNvPicPr>
            <a:picLocks noChangeAspect="1"/>
          </p:cNvPicPr>
          <p:nvPr/>
        </p:nvPicPr>
        <p:blipFill>
          <a:blip r:embed="rId2"/>
          <a:stretch>
            <a:fillRect/>
          </a:stretch>
        </p:blipFill>
        <p:spPr>
          <a:xfrm>
            <a:off x="7004464" y="2006812"/>
            <a:ext cx="1476375" cy="1094978"/>
          </a:xfrm>
          <a:prstGeom prst="rect">
            <a:avLst/>
          </a:prstGeom>
          <a:ln>
            <a:solidFill>
              <a:schemeClr val="accent1"/>
            </a:solidFill>
          </a:ln>
        </p:spPr>
      </p:pic>
      <p:pic>
        <p:nvPicPr>
          <p:cNvPr id="47" name="Picture 46"/>
          <p:cNvPicPr>
            <a:picLocks noChangeAspect="1"/>
          </p:cNvPicPr>
          <p:nvPr/>
        </p:nvPicPr>
        <p:blipFill>
          <a:blip r:embed="rId2"/>
          <a:stretch>
            <a:fillRect/>
          </a:stretch>
        </p:blipFill>
        <p:spPr>
          <a:xfrm>
            <a:off x="7006941" y="3455298"/>
            <a:ext cx="1476375" cy="1094978"/>
          </a:xfrm>
          <a:prstGeom prst="rect">
            <a:avLst/>
          </a:prstGeom>
          <a:ln>
            <a:solidFill>
              <a:schemeClr val="accent1"/>
            </a:solidFill>
          </a:ln>
        </p:spPr>
      </p:pic>
      <p:sp>
        <p:nvSpPr>
          <p:cNvPr id="44" name="TextBox 43"/>
          <p:cNvSpPr txBox="1"/>
          <p:nvPr/>
        </p:nvSpPr>
        <p:spPr>
          <a:xfrm>
            <a:off x="6928326" y="324733"/>
            <a:ext cx="1297150" cy="309315"/>
          </a:xfrm>
          <a:prstGeom prst="rect">
            <a:avLst/>
          </a:prstGeom>
          <a:noFill/>
        </p:spPr>
        <p:txBody>
          <a:bodyPr wrap="none" tIns="91440" bIns="91440" rtlCol="0" anchor="ctr" anchorCtr="1">
            <a:spAutoFit/>
          </a:bodyPr>
          <a:lstStyle/>
          <a:p>
            <a:pPr algn="ctr">
              <a:lnSpc>
                <a:spcPct val="90000"/>
              </a:lnSpc>
              <a:spcBef>
                <a:spcPts val="600"/>
              </a:spcBef>
              <a:spcAft>
                <a:spcPts val="0"/>
              </a:spcAft>
            </a:pPr>
            <a:r>
              <a:rPr lang="en-US" sz="900" dirty="0" smtClean="0">
                <a:solidFill>
                  <a:schemeClr val="bg2"/>
                </a:solidFill>
                <a:latin typeface="+mn-lt"/>
              </a:rPr>
              <a:t>IT DBA / Systems Group</a:t>
            </a:r>
          </a:p>
        </p:txBody>
      </p:sp>
      <p:sp>
        <p:nvSpPr>
          <p:cNvPr id="49" name="TextBox 48"/>
          <p:cNvSpPr txBox="1"/>
          <p:nvPr/>
        </p:nvSpPr>
        <p:spPr>
          <a:xfrm>
            <a:off x="6900273" y="1763794"/>
            <a:ext cx="1561646" cy="309315"/>
          </a:xfrm>
          <a:prstGeom prst="rect">
            <a:avLst/>
          </a:prstGeom>
          <a:noFill/>
        </p:spPr>
        <p:txBody>
          <a:bodyPr wrap="none" tIns="91440" bIns="91440" rtlCol="0" anchor="ctr" anchorCtr="1">
            <a:spAutoFit/>
          </a:bodyPr>
          <a:lstStyle/>
          <a:p>
            <a:pPr algn="ctr">
              <a:lnSpc>
                <a:spcPct val="90000"/>
              </a:lnSpc>
              <a:spcBef>
                <a:spcPts val="600"/>
              </a:spcBef>
              <a:spcAft>
                <a:spcPts val="0"/>
              </a:spcAft>
            </a:pPr>
            <a:r>
              <a:rPr lang="en-US" sz="900" dirty="0" smtClean="0">
                <a:solidFill>
                  <a:schemeClr val="bg2"/>
                </a:solidFill>
                <a:latin typeface="+mn-lt"/>
              </a:rPr>
              <a:t>IT Design/Architecture Group</a:t>
            </a:r>
          </a:p>
        </p:txBody>
      </p:sp>
      <p:sp>
        <p:nvSpPr>
          <p:cNvPr id="50" name="TextBox 49"/>
          <p:cNvSpPr txBox="1"/>
          <p:nvPr/>
        </p:nvSpPr>
        <p:spPr>
          <a:xfrm>
            <a:off x="7069806" y="3225241"/>
            <a:ext cx="1138453" cy="309315"/>
          </a:xfrm>
          <a:prstGeom prst="rect">
            <a:avLst/>
          </a:prstGeom>
          <a:noFill/>
        </p:spPr>
        <p:txBody>
          <a:bodyPr wrap="none" tIns="91440" bIns="91440" rtlCol="0" anchor="ctr" anchorCtr="1">
            <a:spAutoFit/>
          </a:bodyPr>
          <a:lstStyle/>
          <a:p>
            <a:pPr algn="ctr">
              <a:lnSpc>
                <a:spcPct val="90000"/>
              </a:lnSpc>
              <a:spcBef>
                <a:spcPts val="600"/>
              </a:spcBef>
              <a:spcAft>
                <a:spcPts val="0"/>
              </a:spcAft>
            </a:pPr>
            <a:r>
              <a:rPr lang="en-US" sz="900" dirty="0" smtClean="0">
                <a:solidFill>
                  <a:schemeClr val="bg2"/>
                </a:solidFill>
                <a:latin typeface="+mn-lt"/>
              </a:rPr>
              <a:t>IT Operations Group</a:t>
            </a:r>
          </a:p>
        </p:txBody>
      </p:sp>
      <p:sp>
        <p:nvSpPr>
          <p:cNvPr id="48" name="TextBox 47"/>
          <p:cNvSpPr txBox="1"/>
          <p:nvPr/>
        </p:nvSpPr>
        <p:spPr>
          <a:xfrm>
            <a:off x="3578136" y="2486167"/>
            <a:ext cx="919931" cy="594009"/>
          </a:xfrm>
          <a:prstGeom prst="rect">
            <a:avLst/>
          </a:prstGeom>
          <a:noFill/>
        </p:spPr>
        <p:txBody>
          <a:bodyPr wrap="none" tIns="91440" bIns="91440" rtlCol="0" anchor="ctr" anchorCtr="1">
            <a:spAutoFit/>
          </a:bodyPr>
          <a:lstStyle/>
          <a:p>
            <a:pPr algn="ctr">
              <a:lnSpc>
                <a:spcPct val="90000"/>
              </a:lnSpc>
              <a:spcBef>
                <a:spcPts val="600"/>
              </a:spcBef>
              <a:spcAft>
                <a:spcPts val="0"/>
              </a:spcAft>
            </a:pPr>
            <a:r>
              <a:rPr lang="en-US" sz="1200" dirty="0" smtClean="0">
                <a:solidFill>
                  <a:schemeClr val="bg2"/>
                </a:solidFill>
              </a:rPr>
              <a:t>Architect as</a:t>
            </a:r>
          </a:p>
          <a:p>
            <a:pPr algn="ctr">
              <a:lnSpc>
                <a:spcPct val="90000"/>
              </a:lnSpc>
              <a:spcBef>
                <a:spcPts val="600"/>
              </a:spcBef>
              <a:spcAft>
                <a:spcPts val="0"/>
              </a:spcAft>
            </a:pPr>
            <a:r>
              <a:rPr lang="en-US" sz="1200" dirty="0" smtClean="0">
                <a:solidFill>
                  <a:schemeClr val="bg2"/>
                </a:solidFill>
              </a:rPr>
              <a:t>Tech Lead </a:t>
            </a:r>
          </a:p>
        </p:txBody>
      </p:sp>
      <p:sp>
        <p:nvSpPr>
          <p:cNvPr id="51" name="Rectangle 50"/>
          <p:cNvSpPr/>
          <p:nvPr/>
        </p:nvSpPr>
        <p:spPr bwMode="auto">
          <a:xfrm>
            <a:off x="6125593" y="927499"/>
            <a:ext cx="559136" cy="3326041"/>
          </a:xfrm>
          <a:prstGeom prst="rect">
            <a:avLst/>
          </a:prstGeom>
          <a:solidFill>
            <a:schemeClr val="tx2">
              <a:alpha val="0"/>
            </a:schemeClr>
          </a:solidFill>
          <a:ln w="9525" cap="flat" cmpd="sng" algn="ctr">
            <a:solidFill>
              <a:schemeClr val="tx2"/>
            </a:solid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90000"/>
              </a:lnSpc>
              <a:spcBef>
                <a:spcPts val="600"/>
              </a:spcBef>
              <a:spcAft>
                <a:spcPts val="0"/>
              </a:spcAft>
              <a:buClrTx/>
              <a:buSzTx/>
              <a:buFontTx/>
              <a:buNone/>
              <a:tabLst/>
            </a:pPr>
            <a:endParaRPr kumimoji="0" lang="en-US" b="0" i="0" u="none" strike="noStrike" cap="none" normalizeH="0" baseline="0" dirty="0" err="1" smtClean="0">
              <a:ln>
                <a:noFill/>
              </a:ln>
              <a:solidFill>
                <a:schemeClr val="bg1"/>
              </a:solidFill>
              <a:effectLst/>
              <a:latin typeface="+mn-lt"/>
            </a:endParaRPr>
          </a:p>
        </p:txBody>
      </p:sp>
      <p:cxnSp>
        <p:nvCxnSpPr>
          <p:cNvPr id="54" name="Straight Arrow Connector 53"/>
          <p:cNvCxnSpPr>
            <a:stCxn id="45" idx="1"/>
          </p:cNvCxnSpPr>
          <p:nvPr/>
        </p:nvCxnSpPr>
        <p:spPr bwMode="auto">
          <a:xfrm flipH="1">
            <a:off x="6639877" y="1090021"/>
            <a:ext cx="347065" cy="175773"/>
          </a:xfrm>
          <a:prstGeom prst="straightConnector1">
            <a:avLst/>
          </a:prstGeom>
          <a:solidFill>
            <a:schemeClr val="tx2"/>
          </a:solidFill>
          <a:ln w="9525" cap="flat" cmpd="sng" algn="ctr">
            <a:solidFill>
              <a:schemeClr val="tx2"/>
            </a:solidFill>
            <a:prstDash val="solid"/>
            <a:round/>
            <a:headEnd type="none" w="med" len="med"/>
            <a:tailEnd type="triangle"/>
          </a:ln>
          <a:effectLst/>
        </p:spPr>
      </p:cxnSp>
      <p:cxnSp>
        <p:nvCxnSpPr>
          <p:cNvPr id="56" name="Straight Arrow Connector 55"/>
          <p:cNvCxnSpPr>
            <a:stCxn id="46" idx="1"/>
          </p:cNvCxnSpPr>
          <p:nvPr/>
        </p:nvCxnSpPr>
        <p:spPr bwMode="auto">
          <a:xfrm flipH="1" flipV="1">
            <a:off x="6561056" y="2543846"/>
            <a:ext cx="443408" cy="10455"/>
          </a:xfrm>
          <a:prstGeom prst="straightConnector1">
            <a:avLst/>
          </a:prstGeom>
          <a:solidFill>
            <a:schemeClr val="tx2"/>
          </a:solidFill>
          <a:ln w="9525" cap="flat" cmpd="sng" algn="ctr">
            <a:solidFill>
              <a:schemeClr val="tx2"/>
            </a:solidFill>
            <a:prstDash val="solid"/>
            <a:round/>
            <a:headEnd type="none" w="med" len="med"/>
            <a:tailEnd type="triangle"/>
          </a:ln>
          <a:effectLst/>
        </p:spPr>
      </p:cxnSp>
      <p:cxnSp>
        <p:nvCxnSpPr>
          <p:cNvPr id="58" name="Straight Arrow Connector 57"/>
          <p:cNvCxnSpPr>
            <a:stCxn id="47" idx="1"/>
          </p:cNvCxnSpPr>
          <p:nvPr/>
        </p:nvCxnSpPr>
        <p:spPr bwMode="auto">
          <a:xfrm flipH="1" flipV="1">
            <a:off x="6650039" y="3903937"/>
            <a:ext cx="356902" cy="98850"/>
          </a:xfrm>
          <a:prstGeom prst="straightConnector1">
            <a:avLst/>
          </a:prstGeom>
          <a:solidFill>
            <a:schemeClr val="tx2"/>
          </a:solidFill>
          <a:ln w="9525" cap="flat" cmpd="sng" algn="ctr">
            <a:solidFill>
              <a:schemeClr val="tx2"/>
            </a:solidFill>
            <a:prstDash val="solid"/>
            <a:round/>
            <a:headEnd type="none" w="med" len="med"/>
            <a:tailEnd type="triangle"/>
          </a:ln>
          <a:effectLst/>
        </p:spPr>
      </p:cxnSp>
      <p:pic>
        <p:nvPicPr>
          <p:cNvPr id="59" name="Picture 58"/>
          <p:cNvPicPr>
            <a:picLocks noChangeAspect="1"/>
          </p:cNvPicPr>
          <p:nvPr/>
        </p:nvPicPr>
        <p:blipFill>
          <a:blip r:embed="rId7"/>
          <a:stretch>
            <a:fillRect/>
          </a:stretch>
        </p:blipFill>
        <p:spPr>
          <a:xfrm>
            <a:off x="6219870" y="3025038"/>
            <a:ext cx="430260" cy="430260"/>
          </a:xfrm>
          <a:prstGeom prst="rect">
            <a:avLst/>
          </a:prstGeom>
        </p:spPr>
      </p:pic>
      <p:pic>
        <p:nvPicPr>
          <p:cNvPr id="61" name="Picture 60"/>
          <p:cNvPicPr>
            <a:picLocks noChangeAspect="1"/>
          </p:cNvPicPr>
          <p:nvPr/>
        </p:nvPicPr>
        <p:blipFill>
          <a:blip r:embed="rId8"/>
          <a:stretch>
            <a:fillRect/>
          </a:stretch>
        </p:blipFill>
        <p:spPr>
          <a:xfrm>
            <a:off x="6194610" y="1682640"/>
            <a:ext cx="455105" cy="431463"/>
          </a:xfrm>
          <a:prstGeom prst="rect">
            <a:avLst/>
          </a:prstGeom>
        </p:spPr>
      </p:pic>
      <p:cxnSp>
        <p:nvCxnSpPr>
          <p:cNvPr id="63" name="Straight Arrow Connector 62"/>
          <p:cNvCxnSpPr>
            <a:stCxn id="68" idx="3"/>
            <a:endCxn id="61" idx="2"/>
          </p:cNvCxnSpPr>
          <p:nvPr/>
        </p:nvCxnSpPr>
        <p:spPr bwMode="auto">
          <a:xfrm flipV="1">
            <a:off x="5777327" y="2114103"/>
            <a:ext cx="644836" cy="320415"/>
          </a:xfrm>
          <a:prstGeom prst="straightConnector1">
            <a:avLst/>
          </a:prstGeom>
          <a:solidFill>
            <a:schemeClr val="tx2"/>
          </a:solidFill>
          <a:ln w="9525" cap="flat" cmpd="sng" algn="ctr">
            <a:solidFill>
              <a:schemeClr val="tx2"/>
            </a:solidFill>
            <a:prstDash val="solid"/>
            <a:round/>
            <a:headEnd type="none" w="med" len="med"/>
            <a:tailEnd type="triangle"/>
          </a:ln>
          <a:effectLst/>
        </p:spPr>
      </p:cxnSp>
      <p:cxnSp>
        <p:nvCxnSpPr>
          <p:cNvPr id="65" name="Straight Arrow Connector 64"/>
          <p:cNvCxnSpPr>
            <a:stCxn id="68" idx="3"/>
            <a:endCxn id="59" idx="1"/>
          </p:cNvCxnSpPr>
          <p:nvPr/>
        </p:nvCxnSpPr>
        <p:spPr bwMode="auto">
          <a:xfrm>
            <a:off x="5777327" y="2434518"/>
            <a:ext cx="442543" cy="805650"/>
          </a:xfrm>
          <a:prstGeom prst="straightConnector1">
            <a:avLst/>
          </a:prstGeom>
          <a:solidFill>
            <a:schemeClr val="tx2"/>
          </a:solidFill>
          <a:ln w="9525" cap="flat" cmpd="sng" algn="ctr">
            <a:solidFill>
              <a:schemeClr val="tx2"/>
            </a:solidFill>
            <a:prstDash val="solid"/>
            <a:round/>
            <a:headEnd type="none" w="med" len="med"/>
            <a:tailEnd type="triangle"/>
          </a:ln>
          <a:effectLst/>
        </p:spPr>
      </p:cxnSp>
      <p:sp>
        <p:nvSpPr>
          <p:cNvPr id="68" name="TextBox 67"/>
          <p:cNvSpPr txBox="1"/>
          <p:nvPr/>
        </p:nvSpPr>
        <p:spPr>
          <a:xfrm>
            <a:off x="5007489" y="2155211"/>
            <a:ext cx="769838" cy="558614"/>
          </a:xfrm>
          <a:prstGeom prst="rect">
            <a:avLst/>
          </a:prstGeom>
          <a:noFill/>
        </p:spPr>
        <p:txBody>
          <a:bodyPr wrap="square" tIns="91440" bIns="91440" rtlCol="0" anchor="ctr" anchorCtr="1">
            <a:spAutoFit/>
          </a:bodyPr>
          <a:lstStyle/>
          <a:p>
            <a:pPr algn="ctr">
              <a:lnSpc>
                <a:spcPct val="90000"/>
              </a:lnSpc>
              <a:spcBef>
                <a:spcPts val="600"/>
              </a:spcBef>
              <a:spcAft>
                <a:spcPts val="0"/>
              </a:spcAft>
            </a:pPr>
            <a:r>
              <a:rPr lang="en-US" sz="900" dirty="0" smtClean="0">
                <a:solidFill>
                  <a:schemeClr val="bg2"/>
                </a:solidFill>
              </a:rPr>
              <a:t>New </a:t>
            </a:r>
            <a:br>
              <a:rPr lang="en-US" sz="900" dirty="0" smtClean="0">
                <a:solidFill>
                  <a:schemeClr val="bg2"/>
                </a:solidFill>
              </a:rPr>
            </a:br>
            <a:r>
              <a:rPr lang="en-US" sz="900" dirty="0" smtClean="0">
                <a:solidFill>
                  <a:schemeClr val="bg2"/>
                </a:solidFill>
              </a:rPr>
              <a:t>Java developers</a:t>
            </a:r>
          </a:p>
        </p:txBody>
      </p:sp>
      <p:cxnSp>
        <p:nvCxnSpPr>
          <p:cNvPr id="77" name="Elbow Connector 76"/>
          <p:cNvCxnSpPr/>
          <p:nvPr/>
        </p:nvCxnSpPr>
        <p:spPr bwMode="auto">
          <a:xfrm>
            <a:off x="1778711" y="3134772"/>
            <a:ext cx="1891042" cy="1345710"/>
          </a:xfrm>
          <a:prstGeom prst="bentConnector3">
            <a:avLst>
              <a:gd name="adj1" fmla="val 50000"/>
            </a:avLst>
          </a:prstGeom>
          <a:solidFill>
            <a:schemeClr val="tx2"/>
          </a:solidFill>
          <a:ln w="9525" cap="flat" cmpd="sng" algn="ctr">
            <a:solidFill>
              <a:schemeClr val="tx2"/>
            </a:solidFill>
            <a:prstDash val="solid"/>
            <a:round/>
            <a:headEnd type="none" w="med" len="med"/>
            <a:tailEnd type="triangle"/>
          </a:ln>
          <a:effectLst/>
        </p:spPr>
      </p:cxnSp>
      <p:cxnSp>
        <p:nvCxnSpPr>
          <p:cNvPr id="82" name="Elbow Connector 81"/>
          <p:cNvCxnSpPr/>
          <p:nvPr/>
        </p:nvCxnSpPr>
        <p:spPr bwMode="auto">
          <a:xfrm rot="10800000" flipV="1">
            <a:off x="4485849" y="4002787"/>
            <a:ext cx="1639744" cy="465882"/>
          </a:xfrm>
          <a:prstGeom prst="bentConnector3">
            <a:avLst>
              <a:gd name="adj1" fmla="val 50000"/>
            </a:avLst>
          </a:prstGeom>
          <a:solidFill>
            <a:schemeClr val="tx2"/>
          </a:solidFill>
          <a:ln w="9525" cap="flat" cmpd="sng" algn="ctr">
            <a:solidFill>
              <a:schemeClr val="tx2"/>
            </a:solidFill>
            <a:prstDash val="solid"/>
            <a:round/>
            <a:headEnd type="none" w="med" len="med"/>
            <a:tailEnd type="triangle"/>
          </a:ln>
          <a:effectLst/>
        </p:spPr>
      </p:cxnSp>
      <p:sp>
        <p:nvSpPr>
          <p:cNvPr id="101" name="TextBox 100"/>
          <p:cNvSpPr txBox="1"/>
          <p:nvPr/>
        </p:nvSpPr>
        <p:spPr>
          <a:xfrm>
            <a:off x="3569717" y="4096062"/>
            <a:ext cx="1086735" cy="683264"/>
          </a:xfrm>
          <a:prstGeom prst="rect">
            <a:avLst/>
          </a:prstGeom>
          <a:noFill/>
        </p:spPr>
        <p:txBody>
          <a:bodyPr wrap="square" tIns="91440" bIns="91440" rtlCol="0" anchor="ctr" anchorCtr="1">
            <a:spAutoFit/>
          </a:bodyPr>
          <a:lstStyle/>
          <a:p>
            <a:pPr algn="ctr">
              <a:lnSpc>
                <a:spcPct val="90000"/>
              </a:lnSpc>
              <a:spcBef>
                <a:spcPts val="600"/>
              </a:spcBef>
              <a:spcAft>
                <a:spcPts val="0"/>
              </a:spcAft>
            </a:pPr>
            <a:r>
              <a:rPr lang="en-US" sz="900" dirty="0" smtClean="0">
                <a:solidFill>
                  <a:schemeClr val="bg2"/>
                </a:solidFill>
              </a:rPr>
              <a:t>Product or Platform Delivery through agile processes</a:t>
            </a:r>
          </a:p>
        </p:txBody>
      </p:sp>
      <p:sp>
        <p:nvSpPr>
          <p:cNvPr id="102" name="TextBox 101"/>
          <p:cNvSpPr txBox="1"/>
          <p:nvPr/>
        </p:nvSpPr>
        <p:spPr>
          <a:xfrm>
            <a:off x="5184833" y="645685"/>
            <a:ext cx="1664238" cy="309315"/>
          </a:xfrm>
          <a:prstGeom prst="rect">
            <a:avLst/>
          </a:prstGeom>
          <a:noFill/>
        </p:spPr>
        <p:txBody>
          <a:bodyPr wrap="none" tIns="91440" bIns="91440" rtlCol="0" anchor="ctr" anchorCtr="1">
            <a:spAutoFit/>
          </a:bodyPr>
          <a:lstStyle/>
          <a:p>
            <a:pPr algn="ctr">
              <a:lnSpc>
                <a:spcPct val="90000"/>
              </a:lnSpc>
              <a:spcBef>
                <a:spcPts val="600"/>
              </a:spcBef>
              <a:spcAft>
                <a:spcPts val="0"/>
              </a:spcAft>
            </a:pPr>
            <a:r>
              <a:rPr lang="en-US" sz="900" dirty="0" smtClean="0">
                <a:solidFill>
                  <a:schemeClr val="bg2"/>
                </a:solidFill>
              </a:rPr>
              <a:t>Cross Functional </a:t>
            </a:r>
            <a:r>
              <a:rPr lang="en-US" sz="900" dirty="0" err="1" smtClean="0">
                <a:solidFill>
                  <a:schemeClr val="bg2"/>
                </a:solidFill>
              </a:rPr>
              <a:t>DevOps</a:t>
            </a:r>
            <a:r>
              <a:rPr lang="en-US" sz="900" dirty="0" smtClean="0">
                <a:solidFill>
                  <a:schemeClr val="bg2"/>
                </a:solidFill>
                <a:latin typeface="+mn-lt"/>
              </a:rPr>
              <a:t> Group</a:t>
            </a:r>
          </a:p>
        </p:txBody>
      </p:sp>
      <p:sp>
        <p:nvSpPr>
          <p:cNvPr id="117" name="TextBox 116"/>
          <p:cNvSpPr txBox="1"/>
          <p:nvPr/>
        </p:nvSpPr>
        <p:spPr>
          <a:xfrm>
            <a:off x="753425" y="656047"/>
            <a:ext cx="806631" cy="309315"/>
          </a:xfrm>
          <a:prstGeom prst="rect">
            <a:avLst/>
          </a:prstGeom>
          <a:noFill/>
        </p:spPr>
        <p:txBody>
          <a:bodyPr wrap="none" tIns="91440" bIns="91440" rtlCol="0" anchor="ctr" anchorCtr="1">
            <a:spAutoFit/>
          </a:bodyPr>
          <a:lstStyle/>
          <a:p>
            <a:pPr algn="ctr">
              <a:lnSpc>
                <a:spcPct val="90000"/>
              </a:lnSpc>
              <a:spcBef>
                <a:spcPts val="600"/>
              </a:spcBef>
              <a:spcAft>
                <a:spcPts val="0"/>
              </a:spcAft>
            </a:pPr>
            <a:r>
              <a:rPr lang="en-US" sz="900" smtClean="0">
                <a:solidFill>
                  <a:schemeClr val="bg2"/>
                </a:solidFill>
              </a:rPr>
              <a:t>OSAS Vendor</a:t>
            </a:r>
            <a:endParaRPr lang="en-US" sz="900" dirty="0" smtClean="0">
              <a:solidFill>
                <a:schemeClr val="bg2"/>
              </a:solidFill>
              <a:latin typeface="+mn-lt"/>
            </a:endParaRPr>
          </a:p>
        </p:txBody>
      </p:sp>
    </p:spTree>
    <p:extLst>
      <p:ext uri="{BB962C8B-B14F-4D97-AF65-F5344CB8AC3E}">
        <p14:creationId xmlns:p14="http://schemas.microsoft.com/office/powerpoint/2010/main" val="11463244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844435"/>
            <a:ext cx="8686800" cy="377026"/>
          </a:xfrm>
        </p:spPr>
        <p:txBody>
          <a:bodyPr/>
          <a:lstStyle/>
          <a:p>
            <a:r>
              <a:rPr lang="en-US" dirty="0" smtClean="0"/>
              <a:t>We chose HBase as a NoSQL solution.</a:t>
            </a:r>
            <a:endParaRPr lang="en-US" dirty="0"/>
          </a:p>
        </p:txBody>
      </p:sp>
      <p:sp>
        <p:nvSpPr>
          <p:cNvPr id="4" name="Title 1"/>
          <p:cNvSpPr txBox="1">
            <a:spLocks/>
          </p:cNvSpPr>
          <p:nvPr/>
        </p:nvSpPr>
        <p:spPr bwMode="gray">
          <a:xfrm>
            <a:off x="215900" y="1680326"/>
            <a:ext cx="8686800" cy="743280"/>
          </a:xfrm>
          <a:prstGeom prst="rect">
            <a:avLst/>
          </a:prstGeom>
        </p:spPr>
        <p:txBody>
          <a:bodyPr vert="horz" lIns="0" tIns="0" rIns="0" bIns="0" rtlCol="0" anchor="t">
            <a:spAutoFit/>
          </a:bodyPr>
          <a:lstStyle>
            <a:lvl1pPr algn="l" defTabSz="914400" rtl="0" eaLnBrk="1" latinLnBrk="0" hangingPunct="1">
              <a:lnSpc>
                <a:spcPct val="85000"/>
              </a:lnSpc>
              <a:spcBef>
                <a:spcPct val="0"/>
              </a:spcBef>
              <a:buNone/>
              <a:defRPr sz="2800" kern="1200">
                <a:solidFill>
                  <a:schemeClr val="tx2"/>
                </a:solidFill>
                <a:latin typeface="+mj-lt"/>
                <a:ea typeface="+mj-ea"/>
                <a:cs typeface="+mj-cs"/>
              </a:defRPr>
            </a:lvl1pPr>
          </a:lstStyle>
          <a:p>
            <a:r>
              <a:rPr lang="en-US" dirty="0" smtClean="0"/>
              <a:t>We built a scalable and real-time Transaction History Service.</a:t>
            </a:r>
            <a:endParaRPr lang="en-US" dirty="0"/>
          </a:p>
        </p:txBody>
      </p:sp>
      <p:sp>
        <p:nvSpPr>
          <p:cNvPr id="5" name="Title 1"/>
          <p:cNvSpPr txBox="1">
            <a:spLocks/>
          </p:cNvSpPr>
          <p:nvPr/>
        </p:nvSpPr>
        <p:spPr bwMode="gray">
          <a:xfrm>
            <a:off x="215900" y="2723924"/>
            <a:ext cx="8686800" cy="732508"/>
          </a:xfrm>
          <a:prstGeom prst="rect">
            <a:avLst/>
          </a:prstGeom>
        </p:spPr>
        <p:txBody>
          <a:bodyPr vert="horz" lIns="0" tIns="0" rIns="0" bIns="0" rtlCol="0" anchor="t">
            <a:spAutoFit/>
          </a:bodyPr>
          <a:lstStyle>
            <a:lvl1pPr algn="l" defTabSz="914400" rtl="0" eaLnBrk="1" latinLnBrk="0" hangingPunct="1">
              <a:lnSpc>
                <a:spcPct val="85000"/>
              </a:lnSpc>
              <a:spcBef>
                <a:spcPct val="0"/>
              </a:spcBef>
              <a:buNone/>
              <a:defRPr sz="2800" kern="1200">
                <a:solidFill>
                  <a:schemeClr val="tx2"/>
                </a:solidFill>
                <a:latin typeface="+mj-lt"/>
                <a:ea typeface="+mj-ea"/>
                <a:cs typeface="+mj-cs"/>
              </a:defRPr>
            </a:lvl1pPr>
          </a:lstStyle>
          <a:p>
            <a:r>
              <a:rPr lang="en-US" dirty="0" smtClean="0"/>
              <a:t>We migrated prominent Mobile wallet offerings to the Service.</a:t>
            </a:r>
            <a:endParaRPr lang="en-US" dirty="0"/>
          </a:p>
        </p:txBody>
      </p:sp>
      <p:sp>
        <p:nvSpPr>
          <p:cNvPr id="6" name="Title 1"/>
          <p:cNvSpPr txBox="1">
            <a:spLocks/>
          </p:cNvSpPr>
          <p:nvPr/>
        </p:nvSpPr>
        <p:spPr bwMode="gray">
          <a:xfrm>
            <a:off x="215900" y="3756751"/>
            <a:ext cx="8686800" cy="732508"/>
          </a:xfrm>
          <a:prstGeom prst="rect">
            <a:avLst/>
          </a:prstGeom>
        </p:spPr>
        <p:txBody>
          <a:bodyPr vert="horz" lIns="0" tIns="0" rIns="0" bIns="0" rtlCol="0" anchor="t">
            <a:spAutoFit/>
          </a:bodyPr>
          <a:lstStyle>
            <a:lvl1pPr algn="l" defTabSz="914400" rtl="0" eaLnBrk="1" latinLnBrk="0" hangingPunct="1">
              <a:lnSpc>
                <a:spcPct val="85000"/>
              </a:lnSpc>
              <a:spcBef>
                <a:spcPct val="0"/>
              </a:spcBef>
              <a:buNone/>
              <a:defRPr sz="2800" kern="1200">
                <a:solidFill>
                  <a:schemeClr val="tx2"/>
                </a:solidFill>
                <a:latin typeface="+mj-lt"/>
                <a:ea typeface="+mj-ea"/>
                <a:cs typeface="+mj-cs"/>
              </a:defRPr>
            </a:lvl1pPr>
          </a:lstStyle>
          <a:p>
            <a:r>
              <a:rPr lang="en-US" dirty="0" smtClean="0"/>
              <a:t>This talk is about our learnings over the last year with me as the “bridge”.</a:t>
            </a:r>
            <a:endParaRPr lang="en-US" dirty="0"/>
          </a:p>
        </p:txBody>
      </p:sp>
    </p:spTree>
    <p:extLst>
      <p:ext uri="{BB962C8B-B14F-4D97-AF65-F5344CB8AC3E}">
        <p14:creationId xmlns:p14="http://schemas.microsoft.com/office/powerpoint/2010/main" val="398372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theme/theme1.xml><?xml version="1.0" encoding="utf-8"?>
<a:theme xmlns:a="http://schemas.openxmlformats.org/drawingml/2006/main" name="Visa widescreen presentation template">
  <a:themeElements>
    <a:clrScheme name="Visa Inc.">
      <a:dk1>
        <a:srgbClr val="000000"/>
      </a:dk1>
      <a:lt1>
        <a:srgbClr val="FFFFFF"/>
      </a:lt1>
      <a:dk2>
        <a:srgbClr val="1A1F71"/>
      </a:dk2>
      <a:lt2>
        <a:srgbClr val="5C5C5C"/>
      </a:lt2>
      <a:accent1>
        <a:srgbClr val="003EA9"/>
      </a:accent1>
      <a:accent2>
        <a:srgbClr val="0065EA"/>
      </a:accent2>
      <a:accent3>
        <a:srgbClr val="F7B600"/>
      </a:accent3>
      <a:accent4>
        <a:srgbClr val="FFD700"/>
      </a:accent4>
      <a:accent5>
        <a:srgbClr val="EF8400"/>
      </a:accent5>
      <a:accent6>
        <a:srgbClr val="75787B"/>
      </a:accent6>
      <a:hlink>
        <a:srgbClr val="F7B600"/>
      </a:hlink>
      <a:folHlink>
        <a:srgbClr val="F68920"/>
      </a:folHlink>
    </a:clrScheme>
    <a:fontScheme name="Visa 2013 Event Templat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cap="flat" cmpd="sng" algn="ctr">
          <a:solidFill>
            <a:schemeClr val="tx2"/>
          </a:solidFill>
          <a:prstDash val="solid"/>
          <a:round/>
          <a:headEnd type="none" w="med" len="med"/>
          <a:tailEnd type="none" w="med" len="med"/>
        </a:ln>
        <a:effectLst/>
      </a:spPr>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defPPr marL="0" marR="0" indent="0" algn="ctr" defTabSz="914400" rtl="0" eaLnBrk="0" fontAlgn="base" latinLnBrk="0" hangingPunct="0">
          <a:lnSpc>
            <a:spcPct val="90000"/>
          </a:lnSpc>
          <a:spcBef>
            <a:spcPts val="600"/>
          </a:spcBef>
          <a:spcAft>
            <a:spcPts val="0"/>
          </a:spcAft>
          <a:buClrTx/>
          <a:buSzTx/>
          <a:buFontTx/>
          <a:buNone/>
          <a:tabLst/>
          <a:defRPr kumimoji="0" b="0" i="0" u="none" strike="noStrike" cap="none" normalizeH="0" baseline="0" dirty="0" err="1" smtClean="0">
            <a:ln>
              <a:noFill/>
            </a:ln>
            <a:solidFill>
              <a:schemeClr val="bg1"/>
            </a:solidFill>
            <a:effectLst/>
            <a:latin typeface="+mn-lt"/>
          </a:defRPr>
        </a:defPPr>
      </a:lstStyle>
    </a:spDef>
    <a:lnDef>
      <a:spPr bwMode="auto">
        <a:solidFill>
          <a:schemeClr val="tx2"/>
        </a:solidFill>
        <a:ln w="9525" cap="flat" cmpd="sng" algn="ctr">
          <a:solidFill>
            <a:schemeClr val="tx2"/>
          </a:solidFill>
          <a:prstDash val="solid"/>
          <a:round/>
          <a:headEnd type="none" w="med" len="med"/>
          <a:tailEnd type="none" w="med" len="med"/>
        </a:ln>
        <a:effectLst/>
      </a:spPr>
      <a:bodyPr/>
      <a:lstStyle/>
    </a:lnDef>
    <a:txDef>
      <a:spPr>
        <a:noFill/>
      </a:spPr>
      <a:bodyPr wrap="none" tIns="91440" bIns="91440" rtlCol="0" anchor="ctr" anchorCtr="1">
        <a:spAutoFit/>
      </a:bodyPr>
      <a:lstStyle>
        <a:defPPr algn="ctr">
          <a:lnSpc>
            <a:spcPct val="90000"/>
          </a:lnSpc>
          <a:spcBef>
            <a:spcPts val="600"/>
          </a:spcBef>
          <a:spcAft>
            <a:spcPts val="0"/>
          </a:spcAft>
          <a:defRPr dirty="0" smtClean="0">
            <a:solidFill>
              <a:schemeClr val="bg2"/>
            </a:solidFill>
            <a:latin typeface="+mn-lt"/>
          </a:defRPr>
        </a:defPPr>
      </a:lstStyle>
    </a:txDef>
  </a:objectDefaults>
  <a:extraClrSchemeLst>
    <a:extraClrScheme>
      <a:clrScheme name="Visa Inc.">
        <a:dk1>
          <a:srgbClr val="000000"/>
        </a:dk1>
        <a:lt1>
          <a:srgbClr val="FFFFFF"/>
        </a:lt1>
        <a:dk2>
          <a:srgbClr val="1A1F71"/>
        </a:dk2>
        <a:lt2>
          <a:srgbClr val="5C5C5C"/>
        </a:lt2>
        <a:accent1>
          <a:srgbClr val="003EA9"/>
        </a:accent1>
        <a:accent2>
          <a:srgbClr val="0065EA"/>
        </a:accent2>
        <a:accent3>
          <a:srgbClr val="F7B600"/>
        </a:accent3>
        <a:accent4>
          <a:srgbClr val="FFD700"/>
        </a:accent4>
        <a:accent5>
          <a:srgbClr val="EF8400"/>
        </a:accent5>
        <a:accent6>
          <a:srgbClr val="75787B"/>
        </a:accent6>
        <a:hlink>
          <a:srgbClr val="F7B600"/>
        </a:hlink>
        <a:folHlink>
          <a:srgbClr val="F68920"/>
        </a:folHlink>
      </a:clrScheme>
      <a:clrMap bg1="lt1" tx1="dk1" bg2="lt2" tx2="dk2" accent1="accent1" accent2="accent2" accent3="accent3" accent4="accent4" accent5="accent5" accent6="accent6" hlink="hlink" folHlink="folHlink"/>
    </a:extraClrScheme>
  </a:extraClrSchemeLst>
  <a:custClrLst>
    <a:custClr name="BerryFlat">
      <a:srgbClr val="A5225E"/>
    </a:custClr>
    <a:custClr name="CanopyFlat">
      <a:srgbClr val="0C7D34"/>
    </a:custClr>
    <a:custClr name="DaylightFlat">
      <a:srgbClr val="6ECCF6"/>
    </a:custClr>
    <a:custClr name="TwilightFlat">
      <a:srgbClr val="602D62"/>
    </a:custClr>
    <a:custClr name="BeachFlat">
      <a:srgbClr val="B7A78B"/>
    </a:custClr>
    <a:custClr name="TideFlat">
      <a:srgbClr val="61BF9D"/>
    </a:custClr>
    <a:custClr name="GrassFlat">
      <a:srgbClr val="85BD43"/>
    </a:custClr>
    <a:custClr name="ClayFlat">
      <a:srgbClr val="D14A1F"/>
    </a:custClr>
    <a:custClr name="White">
      <a:srgbClr val="FFFFFF"/>
    </a:custClr>
    <a:custClr name="White">
      <a:srgbClr val="FFFFFF"/>
    </a:custClr>
    <a:custClr name="PrimaryBlueGradient1">
      <a:srgbClr val="1A1E5A"/>
    </a:custClr>
    <a:custClr name="PrimaryBlueGradient2">
      <a:srgbClr val="122D98"/>
    </a:custClr>
    <a:custClr name="PrimaryGoldGradient1">
      <a:srgbClr val="FA9B00"/>
    </a:custClr>
    <a:custClr name="PrimaryGoldGradient2">
      <a:srgbClr val="F4CA12"/>
    </a:custClr>
    <a:custClr name="OverlapBlueGradient1">
      <a:srgbClr val="00329E"/>
    </a:custClr>
    <a:custClr name="OverlapBlueGradient2">
      <a:srgbClr val="0050B9"/>
    </a:custClr>
    <a:custClr name="OverlapOrangeGradient1">
      <a:srgbClr val="F26800"/>
    </a:custClr>
    <a:custClr name="OverlapOrangeGradient2">
      <a:srgbClr val="FA9800"/>
    </a:custClr>
    <a:custClr name="OverlapYellowGradient1">
      <a:srgbClr val="FFCB00"/>
    </a:custClr>
    <a:custClr name="OverlapYellowGradient2">
      <a:srgbClr val="FBE112"/>
    </a:custClr>
  </a:custClrLst>
  <a:extLst>
    <a:ext uri="{05A4C25C-085E-4340-85A3-A5531E510DB2}">
      <thm15:themeFamily xmlns:thm15="http://schemas.microsoft.com/office/thememl/2012/main" name="TEST2.potx" id="{578F7A28-1720-4966-BB31-7E5800494F7C}" vid="{59468320-53A0-4462-9060-84CF27093BCF}"/>
    </a:ext>
  </a:extLst>
</a:theme>
</file>

<file path=ppt/theme/theme2.xml><?xml version="1.0" encoding="utf-8"?>
<a:theme xmlns:a="http://schemas.openxmlformats.org/drawingml/2006/main" name="Office Theme">
  <a:themeElements>
    <a:clrScheme name="Visa new">
      <a:dk1>
        <a:srgbClr val="000000"/>
      </a:dk1>
      <a:lt1>
        <a:srgbClr val="FFFFFF"/>
      </a:lt1>
      <a:dk2>
        <a:srgbClr val="1A1F71"/>
      </a:dk2>
      <a:lt2>
        <a:srgbClr val="5C5C5C"/>
      </a:lt2>
      <a:accent1>
        <a:srgbClr val="003EA9"/>
      </a:accent1>
      <a:accent2>
        <a:srgbClr val="0065EA"/>
      </a:accent2>
      <a:accent3>
        <a:srgbClr val="F7B600"/>
      </a:accent3>
      <a:accent4>
        <a:srgbClr val="FFD700"/>
      </a:accent4>
      <a:accent5>
        <a:srgbClr val="EF8400"/>
      </a:accent5>
      <a:accent6>
        <a:srgbClr val="75787B"/>
      </a:accent6>
      <a:hlink>
        <a:srgbClr val="F7B600"/>
      </a:hlink>
      <a:folHlink>
        <a:srgbClr val="EF8400"/>
      </a:folHlink>
    </a:clrScheme>
    <a:fontScheme name="Custom 8">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isa new">
      <a:dk1>
        <a:srgbClr val="000000"/>
      </a:dk1>
      <a:lt1>
        <a:srgbClr val="FFFFFF"/>
      </a:lt1>
      <a:dk2>
        <a:srgbClr val="1A1F71"/>
      </a:dk2>
      <a:lt2>
        <a:srgbClr val="5C5C5C"/>
      </a:lt2>
      <a:accent1>
        <a:srgbClr val="003EA9"/>
      </a:accent1>
      <a:accent2>
        <a:srgbClr val="0065EA"/>
      </a:accent2>
      <a:accent3>
        <a:srgbClr val="F7B600"/>
      </a:accent3>
      <a:accent4>
        <a:srgbClr val="FFD700"/>
      </a:accent4>
      <a:accent5>
        <a:srgbClr val="EF8400"/>
      </a:accent5>
      <a:accent6>
        <a:srgbClr val="75787B"/>
      </a:accent6>
      <a:hlink>
        <a:srgbClr val="F7B600"/>
      </a:hlink>
      <a:folHlink>
        <a:srgbClr val="EF8400"/>
      </a:folHlink>
    </a:clrScheme>
    <a:fontScheme name="Custom 8">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EmailTo xmlns="http://schemas.microsoft.com/sharepoint/v3" xsi:nil="true"/>
    <EmailHeaders xmlns="http://schemas.microsoft.com/sharepoint/v4" xsi:nil="true"/>
    <EmailSender xmlns="http://schemas.microsoft.com/sharepoint/v3" xsi:nil="true"/>
    <EmailFrom xmlns="http://schemas.microsoft.com/sharepoint/v3" xsi:nil="true"/>
    <EmailSubject xmlns="http://schemas.microsoft.com/sharepoint/v3" xsi:nil="true"/>
    <EmailCc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DBCC94E2A67FD4680F638E4FA53C3CA" ma:contentTypeVersion="6" ma:contentTypeDescription="Create a new document." ma:contentTypeScope="" ma:versionID="ad2613eaa739bb84d853fa8fb01fd65c">
  <xsd:schema xmlns:xsd="http://www.w3.org/2001/XMLSchema" xmlns:xs="http://www.w3.org/2001/XMLSchema" xmlns:p="http://schemas.microsoft.com/office/2006/metadata/properties" xmlns:ns1="http://schemas.microsoft.com/sharepoint/v3" xmlns:ns2="http://schemas.microsoft.com/sharepoint/v4" targetNamespace="http://schemas.microsoft.com/office/2006/metadata/properties" ma:root="true" ma:fieldsID="8c9cc3a6dcc5bf39f56c49cae08a97c1" ns1:_="" ns2:_="">
    <xsd:import namespace="http://schemas.microsoft.com/sharepoint/v3"/>
    <xsd:import namespace="http://schemas.microsoft.com/sharepoint/v4"/>
    <xsd:element name="properties">
      <xsd:complexType>
        <xsd:sequence>
          <xsd:element name="documentManagement">
            <xsd:complexType>
              <xsd:all>
                <xsd:element ref="ns1:EmailSender" minOccurs="0"/>
                <xsd:element ref="ns1:EmailTo" minOccurs="0"/>
                <xsd:element ref="ns1:EmailCc" minOccurs="0"/>
                <xsd:element ref="ns1:EmailFrom" minOccurs="0"/>
                <xsd:element ref="ns1:EmailSubject" minOccurs="0"/>
                <xsd:element ref="ns2:EmailHead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8" nillable="true" ma:displayName="E-Mail Sender" ma:hidden="true" ma:internalName="EmailSender">
      <xsd:simpleType>
        <xsd:restriction base="dms:Note">
          <xsd:maxLength value="255"/>
        </xsd:restriction>
      </xsd:simpleType>
    </xsd:element>
    <xsd:element name="EmailTo" ma:index="9" nillable="true" ma:displayName="E-Mail To" ma:hidden="true" ma:internalName="EmailTo">
      <xsd:simpleType>
        <xsd:restriction base="dms:Note">
          <xsd:maxLength value="255"/>
        </xsd:restriction>
      </xsd:simpleType>
    </xsd:element>
    <xsd:element name="EmailCc" ma:index="10" nillable="true" ma:displayName="E-Mail Cc" ma:hidden="true" ma:internalName="EmailCc">
      <xsd:simpleType>
        <xsd:restriction base="dms:Note">
          <xsd:maxLength value="255"/>
        </xsd:restriction>
      </xsd:simpleType>
    </xsd:element>
    <xsd:element name="EmailFrom" ma:index="11" nillable="true" ma:displayName="E-Mail From" ma:hidden="true" ma:internalName="EmailFrom">
      <xsd:simpleType>
        <xsd:restriction base="dms:Text"/>
      </xsd:simpleType>
    </xsd:element>
    <xsd:element name="EmailSubject" ma:index="12" nillable="true" ma:displayName="E-Mail Subject"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EmailHeaders" ma:index="13" nillable="true" ma:displayName="E-Mail Headers" ma:hidden="true" ma:internalName="EmailHeader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D89F9B-0BD1-450A-AC57-49FB85374E0B}">
  <ds:schemaRefs>
    <ds:schemaRef ds:uri="http://schemas.microsoft.com/sharepoint/v3/contenttype/forms"/>
  </ds:schemaRefs>
</ds:datastoreItem>
</file>

<file path=customXml/itemProps2.xml><?xml version="1.0" encoding="utf-8"?>
<ds:datastoreItem xmlns:ds="http://schemas.openxmlformats.org/officeDocument/2006/customXml" ds:itemID="{45E849F6-589E-47DA-95FB-CD341463815D}">
  <ds:schemaRefs>
    <ds:schemaRef ds:uri="http://schemas.microsoft.com/sharepoint/v3"/>
    <ds:schemaRef ds:uri="http://purl.org/dc/elements/1.1/"/>
    <ds:schemaRef ds:uri="http://purl.org/dc/dcmitype/"/>
    <ds:schemaRef ds:uri="http://schemas.microsoft.com/office/2006/documentManagement/types"/>
    <ds:schemaRef ds:uri="http://schemas.openxmlformats.org/package/2006/metadata/core-properties"/>
    <ds:schemaRef ds:uri="http://www.w3.org/XML/1998/namespace"/>
    <ds:schemaRef ds:uri="http://schemas.microsoft.com/sharepoint/v4"/>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9532BE8D-C4BE-4702-AC4D-9F96CB1E54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Visa widescreen presentation template</Template>
  <TotalTime>27411</TotalTime>
  <Words>2322</Words>
  <Application>Microsoft Macintosh PowerPoint</Application>
  <PresentationFormat>On-screen Show (16:9)</PresentationFormat>
  <Paragraphs>433</Paragraphs>
  <Slides>47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Calibri</vt:lpstr>
      <vt:lpstr>ＭＳ Ｐゴシック</vt:lpstr>
      <vt:lpstr>Segoe UI</vt:lpstr>
      <vt:lpstr>SimSun</vt:lpstr>
      <vt:lpstr>Times New Roman</vt:lpstr>
      <vt:lpstr>Wingdings</vt:lpstr>
      <vt:lpstr>Visa widescreen presentation template</vt:lpstr>
      <vt:lpstr>Architects as change agents: The case of Apache HBase adoption at Visa </vt:lpstr>
      <vt:lpstr>What this talk is about – A choice of NoSQL at Visa</vt:lpstr>
      <vt:lpstr>An example of a mobile offering</vt:lpstr>
      <vt:lpstr>The Traditional IT Process</vt:lpstr>
      <vt:lpstr>In comes open source…</vt:lpstr>
      <vt:lpstr>A glimpse into social capital</vt:lpstr>
      <vt:lpstr>A tech company disintegrates liberating talent with “bridge” capital</vt:lpstr>
      <vt:lpstr>So first order challenge : Rebuilding “bridges”</vt:lpstr>
      <vt:lpstr>We chose HBase as a NoSQL solution.</vt:lpstr>
      <vt:lpstr>How do you create hands-on learning</vt:lpstr>
      <vt:lpstr>Jumpstarting the team…</vt:lpstr>
      <vt:lpstr>We built a Continuous Integration and Learning Environment</vt:lpstr>
      <vt:lpstr>We went to Production in shadow mode as soon as we could</vt:lpstr>
      <vt:lpstr>We allocated one developer for 1 day/week to monitor production problems …</vt:lpstr>
      <vt:lpstr>We looked to the wisdom of the community several times</vt:lpstr>
      <vt:lpstr>Is YCSB a good way to compare NoSQL options?</vt:lpstr>
      <vt:lpstr>It is actually not…</vt:lpstr>
      <vt:lpstr>Our YCSB experience…</vt:lpstr>
      <vt:lpstr>Should you design yourself out of major compactions?</vt:lpstr>
      <vt:lpstr>Not worth the trouble when you are starting…</vt:lpstr>
      <vt:lpstr>Does your design need transactional support?</vt:lpstr>
      <vt:lpstr>We analyzed our secondary and primary key read/writes.</vt:lpstr>
      <vt:lpstr>Decisions at the bridge</vt:lpstr>
      <vt:lpstr>Loading data in real-time as it is read – Do you throw another open source project at it?</vt:lpstr>
      <vt:lpstr>We used a micro-batch approach</vt:lpstr>
      <vt:lpstr>Reading via Web Servers – Do we go for the latest and best? </vt:lpstr>
      <vt:lpstr>The web-services Front End</vt:lpstr>
      <vt:lpstr>Availability –  Do you use an incompletely baked feature in HBase? </vt:lpstr>
      <vt:lpstr>We used 2 data centers to get availability</vt:lpstr>
      <vt:lpstr>Learnings as a shadow in the Data center </vt:lpstr>
      <vt:lpstr>Learning your Data Center clock </vt:lpstr>
      <vt:lpstr>HBase is sensitive to clock skew…</vt:lpstr>
      <vt:lpstr>Client retries</vt:lpstr>
      <vt:lpstr>Client retries &amp; IOExceptions</vt:lpstr>
      <vt:lpstr>Correlating client exceptions </vt:lpstr>
      <vt:lpstr>Correlating client exceptions </vt:lpstr>
      <vt:lpstr>Correlating client exceptions </vt:lpstr>
      <vt:lpstr>Kerberos Gotchas </vt:lpstr>
      <vt:lpstr>Kerberos Gotchas – what we have learned</vt:lpstr>
      <vt:lpstr>Kerberos Gotchas – what we learned</vt:lpstr>
      <vt:lpstr>Garbage Collection </vt:lpstr>
      <vt:lpstr>Garbage Collection  </vt:lpstr>
      <vt:lpstr>GC Duration comparison: production vs perf cluster</vt:lpstr>
      <vt:lpstr>GC: How Good is MaxGCPauseMillis as a Target?</vt:lpstr>
      <vt:lpstr>In Conclusion… </vt:lpstr>
      <vt:lpstr>Adopting an open source product is a journey…</vt:lpstr>
      <vt:lpstr>It Takes a Village!  Thank you!</vt:lpstr>
    </vt:vector>
  </TitlesOfParts>
  <Company>Visa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VisaNet</dc:title>
  <dc:creator>pasaha@visa.com</dc:creator>
  <cp:keywords>Visa Widescreen Presentation Template</cp:keywords>
  <cp:lastModifiedBy>Microsoft Office User</cp:lastModifiedBy>
  <cp:revision>693</cp:revision>
  <cp:lastPrinted>2016-05-16T23:03:05Z</cp:lastPrinted>
  <dcterms:created xsi:type="dcterms:W3CDTF">2015-04-17T11:46:30Z</dcterms:created>
  <dcterms:modified xsi:type="dcterms:W3CDTF">2016-11-15T00:47:26Z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0x0101008DBCC94E2A67FD4680F638E4FA53C3CA</vt:lpwstr>
  </property>
</Properties>
</file>