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7" r:id="rId1"/>
  </p:sldMasterIdLst>
  <p:notesMasterIdLst>
    <p:notesMasterId r:id="rId6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39" d="100"/>
          <a:sy n="139" d="100"/>
        </p:scale>
        <p:origin x="-768" y="-104"/>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presProps" Target="presProps.xml"/><Relationship Id="rId64" Type="http://schemas.openxmlformats.org/officeDocument/2006/relationships/viewProps" Target="viewProps.xml"/><Relationship Id="rId65" Type="http://schemas.openxmlformats.org/officeDocument/2006/relationships/theme" Target="theme/theme1.xml"/><Relationship Id="rId66"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notesMaster" Target="notesMasters/notesMaster1.xml"/><Relationship Id="rId62" Type="http://schemas.openxmlformats.org/officeDocument/2006/relationships/printerSettings" Target="printerSettings/printerSettings1.bin"/><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2253857249"/>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3" Type="http://schemas.openxmlformats.org/officeDocument/2006/relationships/hyperlink" Target="https://plus.google.com/+JohnMueller/posts/PY1xCWbeDVC" TargetMode="External"/><Relationship Id="rId4" Type="http://schemas.openxmlformats.org/officeDocument/2006/relationships/hyperlink" Target="https://plus.google.com/+GoogleWebmasters/posts/eYmUYvNNT5J" TargetMode="External"/><Relationship Id="rId5" Type="http://schemas.openxmlformats.org/officeDocument/2006/relationships/hyperlink" Target="https://developers.google.com/web/fundamentals/security/encrypt-in-transit/why-https" TargetMode="External"/><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5" name="Shape 8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Shape 161"/>
          <p:cNvSpPr txBox="1">
            <a:spLocks noGrp="1"/>
          </p:cNvSpPr>
          <p:nvPr>
            <p:ph type="body" idx="1"/>
          </p:nvPr>
        </p:nvSpPr>
        <p:spPr>
          <a:xfrm>
            <a:off x="914400" y="4343400"/>
            <a:ext cx="5029200" cy="4114800"/>
          </a:xfrm>
          <a:prstGeom prst="rect">
            <a:avLst/>
          </a:prstGeom>
          <a:noFill/>
          <a:ln>
            <a:noFill/>
          </a:ln>
        </p:spPr>
        <p:txBody>
          <a:bodyPr lIns="91425" tIns="91425" rIns="91425" bIns="91425" anchor="ctr" anchorCtr="0">
            <a:noAutofit/>
          </a:bodyPr>
          <a:lstStyle/>
          <a:p>
            <a:pPr lvl="0" rtl="0">
              <a:spcBef>
                <a:spcPts val="0"/>
              </a:spcBef>
              <a:buClr>
                <a:schemeClr val="dk1"/>
              </a:buClr>
              <a:buSzPct val="61111"/>
              <a:buFont typeface="Arial"/>
              <a:buNone/>
            </a:pPr>
            <a:r>
              <a:rPr lang="en" sz="1800">
                <a:solidFill>
                  <a:schemeClr val="dk1"/>
                </a:solidFill>
              </a:rPr>
              <a:t>HTTPS has been around for about 20 years, but for most of that time, adoption has been hindered by the challenges involved with HTTPS migrations. When you see this green lock, you might think [CLICK] that it represents a financial burden, or a performance cost.</a:t>
            </a:r>
          </a:p>
          <a:p>
            <a:pPr lvl="0" rtl="0">
              <a:spcBef>
                <a:spcPts val="0"/>
              </a:spcBef>
              <a:buClr>
                <a:schemeClr val="dk1"/>
              </a:buClr>
              <a:buSzPct val="61111"/>
              <a:buFont typeface="Arial"/>
              <a:buNone/>
            </a:pPr>
            <a:r>
              <a:rPr lang="en" sz="1800">
                <a:solidFill>
                  <a:schemeClr val="dk1"/>
                </a:solidFill>
              </a:rPr>
              <a:t>And many of these associations really were true 5 or 10 years ago, but many of them are no longer true today. And that’s because people all over the world, and across the web ecosystem, have been interested in promoting a safe future for the web where HTTPS is everywhere.</a:t>
            </a:r>
          </a:p>
          <a:p>
            <a:pPr lvl="0" rtl="0">
              <a:spcBef>
                <a:spcPts val="0"/>
              </a:spcBef>
              <a:buNone/>
            </a:pPr>
            <a:r>
              <a:rPr lang="en" sz="1800">
                <a:solidFill>
                  <a:schemeClr val="dk1"/>
                </a:solidFill>
              </a:rPr>
              <a:t>And because of all of these changes,</a:t>
            </a:r>
          </a:p>
        </p:txBody>
      </p:sp>
      <p:sp>
        <p:nvSpPr>
          <p:cNvPr id="162" name="Shape 16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Shape 17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1" name="Shape 17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Clr>
                <a:schemeClr val="dk1"/>
              </a:buClr>
              <a:buSzPct val="61111"/>
              <a:buFont typeface="Arial"/>
              <a:buNone/>
            </a:pPr>
            <a:r>
              <a:rPr lang="en" sz="1800">
                <a:solidFill>
                  <a:schemeClr val="dk1"/>
                </a:solidFill>
              </a:rPr>
              <a:t>We must change the way we talk about HTTPS, and we must change the way we ask our management to prioritize HTTPS. And so what I’m going to do in this talk,</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Shape 17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6" name="Shape 1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Clr>
                <a:schemeClr val="dk1"/>
              </a:buClr>
              <a:buSzPct val="61111"/>
              <a:buFont typeface="Arial"/>
              <a:buNone/>
            </a:pPr>
            <a:r>
              <a:rPr lang="en" sz="1800"/>
              <a:t>is I’m going to teach you how to </a:t>
            </a:r>
            <a:r>
              <a:rPr lang="en" sz="1800" b="1"/>
              <a:t>convince your management</a:t>
            </a:r>
            <a:r>
              <a:rPr lang="en" sz="1800"/>
              <a:t> to migrate your company site to HTTPS, by explaining the </a:t>
            </a:r>
            <a:r>
              <a:rPr lang="en" sz="1800" b="1"/>
              <a:t>business benefits</a:t>
            </a:r>
            <a:r>
              <a:rPr lang="en" sz="1800"/>
              <a:t> of HTTPS, and i’m going to teach you how to </a:t>
            </a:r>
            <a:r>
              <a:rPr lang="en" sz="1800" b="1"/>
              <a:t>convince them</a:t>
            </a:r>
            <a:r>
              <a:rPr lang="en" sz="1800"/>
              <a:t> to prioritize this seemingly scary migration that they’ve been continually putting off, by explaining the </a:t>
            </a:r>
            <a:r>
              <a:rPr lang="en" sz="1800" b="1"/>
              <a:t>urgency</a:t>
            </a:r>
            <a:r>
              <a:rPr lang="en" sz="1800"/>
              <a:t> and the </a:t>
            </a:r>
            <a:r>
              <a:rPr lang="en" sz="1800" b="1"/>
              <a:t>required planning</a:t>
            </a:r>
            <a:r>
              <a:rPr lang="en" sz="1800"/>
              <a:t> involved with the migration. Along the way, I’ll do a bit of HTTPS mythbusting, separating fact from fiction, and use case studies of sites who have moved, to take a realistic look at what the actual challenges will be, and what should be left behind as an HTTPS myth.</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Shape 18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2" name="Shape 18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sz="1800"/>
              <a:t>So, step one is all about money.</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Shape 18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8" name="Shape 18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sz="1800">
                <a:solidFill>
                  <a:schemeClr val="dk1"/>
                </a:solidFill>
              </a:rPr>
              <a:t>We are no longer in a world where we constantly have to defend HTTPS for being too expensive.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Shape 19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3" name="Shape 19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sz="1800">
                <a:solidFill>
                  <a:schemeClr val="dk1"/>
                </a:solidFill>
              </a:rPr>
              <a:t>There are real business benefits to migrating to HTTPS.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Shape 19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8" name="Shape 19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sz="1800">
                <a:solidFill>
                  <a:schemeClr val="dk1"/>
                </a:solidFill>
              </a:rPr>
              <a:t>We are now in a world [click] where HTTPS </a:t>
            </a:r>
            <a:r>
              <a:rPr lang="en" sz="1800" b="1">
                <a:solidFill>
                  <a:schemeClr val="dk1"/>
                </a:solidFill>
              </a:rPr>
              <a:t>unlocks features</a:t>
            </a:r>
            <a:r>
              <a:rPr lang="en" sz="1800">
                <a:solidFill>
                  <a:schemeClr val="dk1"/>
                </a:solidFill>
              </a:rPr>
              <a:t> that </a:t>
            </a:r>
            <a:r>
              <a:rPr lang="en" sz="1800" b="1">
                <a:solidFill>
                  <a:schemeClr val="dk1"/>
                </a:solidFill>
              </a:rPr>
              <a:t>measurably benefit</a:t>
            </a:r>
            <a:r>
              <a:rPr lang="en" sz="1800">
                <a:solidFill>
                  <a:schemeClr val="dk1"/>
                </a:solidFill>
              </a:rPr>
              <a:t> site conversions. A world [click] where HTTPS is </a:t>
            </a:r>
            <a:r>
              <a:rPr lang="en" sz="1800" b="1">
                <a:solidFill>
                  <a:schemeClr val="dk1"/>
                </a:solidFill>
              </a:rPr>
              <a:t>required</a:t>
            </a:r>
            <a:r>
              <a:rPr lang="en" sz="1800">
                <a:solidFill>
                  <a:schemeClr val="dk1"/>
                </a:solidFill>
              </a:rPr>
              <a:t> for the best performance that the web offers. And we are now in a world [click] where there are </a:t>
            </a:r>
            <a:r>
              <a:rPr lang="en" sz="1800" b="1">
                <a:solidFill>
                  <a:schemeClr val="dk1"/>
                </a:solidFill>
              </a:rPr>
              <a:t>ways to mitigate</a:t>
            </a:r>
            <a:r>
              <a:rPr lang="en" sz="1800">
                <a:solidFill>
                  <a:schemeClr val="dk1"/>
                </a:solidFill>
              </a:rPr>
              <a:t> what were once real and unavoidable expenses of setting up HTTPS.</a:t>
            </a:r>
          </a:p>
          <a:p>
            <a:pPr lvl="0" rtl="0">
              <a:spcBef>
                <a:spcPts val="0"/>
              </a:spcBef>
              <a:buNone/>
            </a:pPr>
            <a:endParaRPr sz="1800">
              <a:solidFill>
                <a:schemeClr val="dk1"/>
              </a:solidFill>
            </a:endParaRPr>
          </a:p>
          <a:p>
            <a:pPr lvl="0" rtl="0">
              <a:spcBef>
                <a:spcPts val="0"/>
              </a:spcBef>
              <a:buNone/>
            </a:pPr>
            <a:r>
              <a:rPr lang="en" sz="1800">
                <a:solidFill>
                  <a:schemeClr val="dk1"/>
                </a:solidFill>
              </a:rPr>
              <a:t>I’ll step through these </a:t>
            </a:r>
            <a:r>
              <a:rPr lang="en" sz="1800" b="1">
                <a:solidFill>
                  <a:schemeClr val="dk1"/>
                </a:solidFill>
              </a:rPr>
              <a:t>three key points</a:t>
            </a:r>
            <a:r>
              <a:rPr lang="en" sz="1800">
                <a:solidFill>
                  <a:schemeClr val="dk1"/>
                </a:solidFill>
              </a:rPr>
              <a:t> to building your business case for HTTPS.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Shape 20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4" name="Shape 20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sz="1800">
                <a:solidFill>
                  <a:schemeClr val="dk1"/>
                </a:solidFill>
              </a:rPr>
              <a:t>The first point is all about website features and functionality.</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Shape 20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0" name="Shape 21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sz="1800"/>
              <a:t>Chrome and other browsers have a mission to bring the web, and especially the mobile web, into the </a:t>
            </a:r>
            <a:r>
              <a:rPr lang="en" sz="1800" b="1"/>
              <a:t>future</a:t>
            </a:r>
            <a:r>
              <a:rPr lang="en" sz="1800"/>
              <a:t>. What this means is designing new functionality and new APIs to give websites </a:t>
            </a:r>
            <a:r>
              <a:rPr lang="en" sz="1800" b="1"/>
              <a:t>superpowers</a:t>
            </a:r>
            <a:r>
              <a:rPr lang="en" sz="1800"/>
              <a:t> that they never had before. And many of these new capabilities are simply too powerful for non-secure HTTP, so browsers are requiring HTTPS for these features to work. </a:t>
            </a:r>
          </a:p>
          <a:p>
            <a:pPr lvl="0" rtl="0">
              <a:spcBef>
                <a:spcPts val="0"/>
              </a:spcBef>
              <a:buNone/>
            </a:pPr>
            <a:r>
              <a:rPr lang="en" sz="1800"/>
              <a:t>ServiceWorkers allow web sites to work offline, push notifications can keep users coming back and engaged. Add to Home Screen allows sites to feel like installed apps, accessible form the home screen. Credit card autofill and the payments API make buying things online much easier, and the credential management API allows users to save passwords across devices and stay signed in. These new features all measurably benefit things like site conversions and user engagement, and these new features are all only accessible if your page is HTTPS. I’ll give you a couple case studies of sites that have seen measurable benefits with these features.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Shape 21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6" name="Shape 21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sz="1800">
                <a:solidFill>
                  <a:schemeClr val="dk1"/>
                </a:solidFill>
                <a:latin typeface="Roboto"/>
                <a:ea typeface="Roboto"/>
                <a:cs typeface="Roboto"/>
                <a:sym typeface="Roboto"/>
              </a:rPr>
              <a:t>Flipkart, India’s largest e-commerce site, migrated to HTTPS in order to rebuild their mobile site using ServiceWorker, Push Notifications, and Add to Home Screen, and they have seen a 70% greater conversion rate and 3x more time spent on site with their new web app. That’s a lot.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3" name="Shape 9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Clr>
                <a:schemeClr val="dk1"/>
              </a:buClr>
              <a:buSzPct val="61111"/>
              <a:buFont typeface="Arial"/>
              <a:buNone/>
            </a:pPr>
            <a:r>
              <a:rPr lang="en" sz="1800">
                <a:solidFill>
                  <a:schemeClr val="dk1"/>
                </a:solidFill>
              </a:rPr>
              <a:t>Hi everyone, my name is Emily Schechter. I’m the product manager for the Chrome security team, and today I’m going to talk about HTTPS.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Shape 22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3" name="Shape 22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sz="1800">
                <a:solidFill>
                  <a:schemeClr val="dk1"/>
                </a:solidFill>
                <a:latin typeface="Roboto"/>
                <a:ea typeface="Roboto"/>
                <a:cs typeface="Roboto"/>
                <a:sym typeface="Roboto"/>
              </a:rPr>
              <a:t>Housing.com, one of India’s top startups, also migrated to HTTPS in to rebuild a mobile web app using ServiceWorker, Push Notifications, and Add to Home Screen. They saw a 38% increase in total conversions across browsers, with higher-value users, who spent 10% longer per session and returning more often.</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Shape 22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0" name="Shape 23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sz="1800"/>
              <a:t>AliExpress is a Chinese e-commerce site, who migrated their mobile website to HTTPS and started using the Credential Management API, which is called SmartLock, and since users are now signed-in across platforms, they saw an 11% increase in conversions from using this API.</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Shape 23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7" name="Shape 23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Clr>
                <a:schemeClr val="accent2"/>
              </a:buClr>
              <a:buSzPct val="61111"/>
              <a:buFont typeface="Arial"/>
              <a:buNone/>
            </a:pPr>
            <a:r>
              <a:rPr lang="en" sz="1800">
                <a:solidFill>
                  <a:srgbClr val="333333"/>
                </a:solidFill>
              </a:rPr>
              <a:t>Not only are these impactful new features being designed to require HTTPS, but Chrome and other browsers, are actually </a:t>
            </a:r>
            <a:r>
              <a:rPr lang="en" sz="1800" b="1">
                <a:solidFill>
                  <a:srgbClr val="333333"/>
                </a:solidFill>
              </a:rPr>
              <a:t>removing</a:t>
            </a:r>
            <a:r>
              <a:rPr lang="en" sz="1800">
                <a:solidFill>
                  <a:srgbClr val="333333"/>
                </a:solidFill>
              </a:rPr>
              <a:t> support from current APIs that are again too powerful to be used over non-secure HTTP. </a:t>
            </a:r>
          </a:p>
          <a:p>
            <a:pPr lvl="0" rtl="0">
              <a:spcBef>
                <a:spcPts val="0"/>
              </a:spcBef>
              <a:buClr>
                <a:schemeClr val="accent2"/>
              </a:buClr>
              <a:buSzPct val="61111"/>
              <a:buFont typeface="Arial"/>
              <a:buNone/>
            </a:pPr>
            <a:r>
              <a:rPr lang="en" sz="1800">
                <a:solidFill>
                  <a:srgbClr val="333333"/>
                </a:solidFill>
              </a:rPr>
              <a:t>So what does “</a:t>
            </a:r>
            <a:r>
              <a:rPr lang="en" sz="1800" b="1">
                <a:solidFill>
                  <a:srgbClr val="333333"/>
                </a:solidFill>
              </a:rPr>
              <a:t>too powerful</a:t>
            </a:r>
            <a:r>
              <a:rPr lang="en" sz="1800">
                <a:solidFill>
                  <a:srgbClr val="333333"/>
                </a:solidFill>
              </a:rPr>
              <a:t>” mean? Think about Geolocation, as an example. If a site knows where I am, it also knows where I live, where I work, where my doctor is, maybe where my kids go to school -- that’s a lot of information to know about me, right, and that’s information that I’m only trusting this site to know. We need HTTPS to guarantee that the site I think I’m giving this permission to, is the site it says it is, and to guarantee that no one else on the network, can see this data.</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Shape 24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7" name="Shape 24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Clr>
                <a:schemeClr val="accent2"/>
              </a:buClr>
              <a:buSzPct val="61111"/>
              <a:buFont typeface="Arial"/>
              <a:buNone/>
            </a:pPr>
            <a:r>
              <a:rPr lang="en" sz="1800">
                <a:solidFill>
                  <a:srgbClr val="333333"/>
                </a:solidFill>
              </a:rPr>
              <a:t>So there are a list of powerful features that have already been removed when accessed over non secure HTTP, like Geolocation, and there are a few more that are coming down the pipeline.</a:t>
            </a:r>
          </a:p>
          <a:p>
            <a:pPr lvl="0" rtl="0">
              <a:spcBef>
                <a:spcPts val="0"/>
              </a:spcBef>
              <a:buClr>
                <a:schemeClr val="accent2"/>
              </a:buClr>
              <a:buSzPct val="61111"/>
              <a:buFont typeface="Arial"/>
              <a:buNone/>
            </a:pPr>
            <a:r>
              <a:rPr lang="en" sz="1800" b="1">
                <a:solidFill>
                  <a:srgbClr val="333333"/>
                </a:solidFill>
              </a:rPr>
              <a:t>EME</a:t>
            </a:r>
            <a:r>
              <a:rPr lang="en" sz="1800">
                <a:solidFill>
                  <a:srgbClr val="333333"/>
                </a:solidFill>
              </a:rPr>
              <a:t> and </a:t>
            </a:r>
            <a:r>
              <a:rPr lang="en" sz="1800" b="1">
                <a:solidFill>
                  <a:srgbClr val="333333"/>
                </a:solidFill>
              </a:rPr>
              <a:t>AppCache </a:t>
            </a:r>
            <a:r>
              <a:rPr lang="en" sz="1800">
                <a:solidFill>
                  <a:srgbClr val="333333"/>
                </a:solidFill>
              </a:rPr>
              <a:t>specifically are coming up next. Non-secure usage of EME has actually already been removed from the spec. We don’t have specific public timelines for these removals yet, but they </a:t>
            </a:r>
            <a:r>
              <a:rPr lang="en" sz="1800" b="1">
                <a:solidFill>
                  <a:srgbClr val="333333"/>
                </a:solidFill>
              </a:rPr>
              <a:t>are</a:t>
            </a:r>
            <a:r>
              <a:rPr lang="en" sz="1800">
                <a:solidFill>
                  <a:srgbClr val="333333"/>
                </a:solidFill>
              </a:rPr>
              <a:t> coming up next. We’ll be sure to be responsible with announcing timelines and adding a notification in Chrome Dev Console before deprecations, but if you know that your HTTP site relies on any of these features, we encourage you to starting thinking about HTTPS now.</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Shape 25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7" name="Shape 25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sz="1800"/>
              <a:t>The BBC quoted this deprecation of powerful functionality as one their main reasons for migrating to HTTPS, that key features of certain products would stop working if they didn’t enable HTTPS.</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Shape 26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3" name="Shape 26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sz="1800"/>
              <a:t>And of course, this is not just about Chrome. Across browsers and operating systems, we’ve seen announcements about tighter restrictions on non-secure HTTP to usher us into the world of HTTPS everywhere.</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Shape 27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1" name="Shape 27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sz="1800">
                <a:solidFill>
                  <a:schemeClr val="dk1"/>
                </a:solidFill>
              </a:rPr>
              <a:t>So all of these new and existing powerful features, have proven their real business impact, and you can’t get any of it, if you’re not on HTTPS.</a:t>
            </a:r>
          </a:p>
          <a:p>
            <a:pPr lvl="0" rtl="0">
              <a:spcBef>
                <a:spcPts val="0"/>
              </a:spcBef>
              <a:buNone/>
            </a:pPr>
            <a:endParaRPr sz="1800">
              <a:solidFill>
                <a:schemeClr val="dk1"/>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Shape 27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7" name="Shape 27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sz="1800">
                <a:solidFill>
                  <a:schemeClr val="dk1"/>
                </a:solidFill>
              </a:rPr>
              <a:t>Next, I’ll talk about performance. And when we talk about performance and HTTPS, we use to talk about it in a completely different way. People used to ask, but won’t HTTPS hurt the performance of my site? Won’t TLS require extra round trips, that will hurt how fast my site loads?</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Shape 28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3" name="Shape 28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sz="1800">
                <a:solidFill>
                  <a:schemeClr val="dk1"/>
                </a:solidFill>
              </a:rPr>
              <a:t>It’s time to change the way we talk about HTTPS and performance. HTTPS is now required for the best performance available on the web.</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Shape 28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8" name="Shape 28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lnSpc>
                <a:spcPct val="115000"/>
              </a:lnSpc>
              <a:spcBef>
                <a:spcPts val="0"/>
              </a:spcBef>
              <a:buNone/>
            </a:pPr>
            <a:r>
              <a:rPr lang="en" sz="1800"/>
              <a:t>This is thanks to a number of performance enhancements become available when HTTPS is used; these improvements are limited to TLS-encrypted connections for very practical reasons, because intermediaries like proxies otherwise might corrupt traffic using them.</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9" name="Shape 9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sz="1800"/>
              <a:t>And specifically, I’m going to talk about </a:t>
            </a:r>
            <a:r>
              <a:rPr lang="en" sz="1800" b="1"/>
              <a:t>why</a:t>
            </a:r>
            <a:r>
              <a:rPr lang="en" sz="1800"/>
              <a:t> and </a:t>
            </a:r>
            <a:r>
              <a:rPr lang="en" sz="1800" b="1"/>
              <a:t>how</a:t>
            </a:r>
            <a:r>
              <a:rPr lang="en" sz="1800"/>
              <a:t> we try to convince people that HTTPS should be </a:t>
            </a:r>
            <a:r>
              <a:rPr lang="en" sz="1800" b="1"/>
              <a:t>everywhere</a:t>
            </a:r>
            <a:r>
              <a:rPr lang="en" sz="1800"/>
              <a:t>.</a:t>
            </a:r>
          </a:p>
          <a:p>
            <a:pPr lvl="0" rtl="0">
              <a:spcBef>
                <a:spcPts val="0"/>
              </a:spcBef>
              <a:buNone/>
            </a:pPr>
            <a:endParaRPr sz="1800"/>
          </a:p>
          <a:p>
            <a:pPr lvl="0" rtl="0">
              <a:spcBef>
                <a:spcPts val="0"/>
              </a:spcBef>
              <a:buNone/>
            </a:pPr>
            <a:r>
              <a:rPr lang="en" sz="1800">
                <a:solidFill>
                  <a:schemeClr val="dk1"/>
                </a:solidFill>
              </a:rPr>
              <a:t>I'm going to start off with an imagination exercise. Imagine that you're on the security team for a company, and your company has some </a:t>
            </a:r>
            <a:r>
              <a:rPr lang="en" sz="1800" b="1">
                <a:solidFill>
                  <a:schemeClr val="dk1"/>
                </a:solidFill>
              </a:rPr>
              <a:t>online website</a:t>
            </a:r>
            <a:r>
              <a:rPr lang="en" sz="1800">
                <a:solidFill>
                  <a:schemeClr val="dk1"/>
                </a:solidFill>
              </a:rPr>
              <a:t>, probably not that hard to imagine. Let’s say your company is an online medical supply retailer. Your company has a </a:t>
            </a:r>
            <a:r>
              <a:rPr lang="en" sz="1800" b="1">
                <a:solidFill>
                  <a:schemeClr val="dk1"/>
                </a:solidFill>
              </a:rPr>
              <a:t>website</a:t>
            </a:r>
            <a:r>
              <a:rPr lang="en" sz="1800">
                <a:solidFill>
                  <a:schemeClr val="dk1"/>
                </a:solidFill>
              </a:rPr>
              <a:t>...</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Shape 29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4" name="Shape 29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lnSpc>
                <a:spcPct val="115000"/>
              </a:lnSpc>
              <a:spcBef>
                <a:spcPts val="0"/>
              </a:spcBef>
              <a:buNone/>
            </a:pPr>
            <a:r>
              <a:rPr lang="en" sz="1800">
                <a:solidFill>
                  <a:schemeClr val="dk1"/>
                </a:solidFill>
              </a:rPr>
              <a:t>In terms of raw TLS performance costs, </a:t>
            </a:r>
            <a:r>
              <a:rPr lang="en" sz="1800">
                <a:solidFill>
                  <a:srgbClr val="222222"/>
                </a:solidFill>
                <a:highlight>
                  <a:srgbClr val="FFFFFF"/>
                </a:highlight>
                <a:latin typeface="Source Sans Pro"/>
                <a:ea typeface="Source Sans Pro"/>
                <a:cs typeface="Source Sans Pro"/>
                <a:sym typeface="Source Sans Pro"/>
              </a:rPr>
              <a:t>the good news is, modern hardware has made great improvements in recent years, and there are multiple ways to tune your TLS setup to optimize away remaining small costs. In 2010, when Google migrated Gmail to HTTPS, we saw a basically negligible performance overhead.</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Shape 30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1" name="Shape 30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lnSpc>
                <a:spcPct val="115000"/>
              </a:lnSpc>
              <a:spcBef>
                <a:spcPts val="0"/>
              </a:spcBef>
              <a:buNone/>
            </a:pPr>
            <a:r>
              <a:rPr lang="en" sz="1800" b="1">
                <a:solidFill>
                  <a:schemeClr val="dk1"/>
                </a:solidFill>
              </a:rPr>
              <a:t>HTTP/2, which requires HTTPS, </a:t>
            </a:r>
            <a:r>
              <a:rPr lang="en" sz="1800">
                <a:solidFill>
                  <a:schemeClr val="dk1"/>
                </a:solidFill>
              </a:rPr>
              <a:t>blows this overhead out of the water by introducing compression of headers, and multiplexing of requests and responses. Weather.com turned on HTTP/2 after migrating to HTTPS and saw a significant performance improvement.</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Shape 30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8" name="Shape 30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sz="1800"/>
              <a:t>Service Workers, also only available over HTTPS, enable offline support and respond to network requests using previously cached content. This graph is actually from this year’s Google I/O Web App. When the app was using the Service Worker, shown here in blue, it had a much smaller page load time across platforms than when the site was not using the service worker.</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Shape 31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5" name="Shape 31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sz="1800">
                <a:solidFill>
                  <a:schemeClr val="dk1"/>
                </a:solidFill>
              </a:rPr>
              <a:t>So HTTPS is actually required to achieve the best performance possible today.</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Shape 32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1" name="Shape 32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sz="1800">
                <a:solidFill>
                  <a:schemeClr val="dk1"/>
                </a:solidFill>
              </a:rPr>
              <a:t>The last step is mythbusting perceptions. Since HTTPS has been around for so long, and since it honestly used to be pretty expensive to turn on HTTPS, it’s important to make sure that your management knows that HTTPS no longer actually has to cost you money. Here I’ll mention three ways that it’s traditionally been expensive, and those are certificate pricing, ads, and CDN expenses.</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Shape 32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7" name="Shape 32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sz="1800"/>
              <a:t>To turn on HTTPS, you have to get a certificate from a Certificate Authority, and traditionally you had to buy one. But the good news is, this is no longer the case. Let’s Encrypt is a free and automated Certificate Authority that even provides command line tools to make renewing your certificates easy and automated. And sites like WordPress and Squarespace are using Let’s Encrypt to give free automatic certificates at scale to even custom domains.</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Shape 33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2" name="Shape 33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sz="1800"/>
              <a:t>Let’s Encrypt has now issued over 5 million certificates, and they do have a crowdfunding campaign going on right now if you’re interested in donating to keep this graph going up and to the right. Besides Let’s Encrypt, there are now many other low-cost options that won’t break the bank for even more fancy types of certificates. So, spending money on certificates is really no longer a reason to not migrate to HTTPS.</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Shape 33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8" name="Shape 33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sz="1800"/>
              <a:t>Another piece of the revenue story is ads, because historically sites were afraid of losing ad revenue when migrating to HTTPS, or afraid that their ad partners would refuse to support HTTPS. </a:t>
            </a:r>
            <a:r>
              <a:rPr lang="en" sz="1800">
                <a:solidFill>
                  <a:schemeClr val="dk1"/>
                </a:solidFill>
              </a:rPr>
              <a:t>Ad support for HTTPS really was once a huge issue, but because of work done across the ads ecosystem, the situation is now much better. </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Shape 34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4" name="Shape 34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Clr>
                <a:schemeClr val="accent2"/>
              </a:buClr>
              <a:buSzPct val="61111"/>
              <a:buFont typeface="Arial"/>
              <a:buNone/>
            </a:pPr>
            <a:r>
              <a:rPr lang="en" sz="1800"/>
              <a:t>In terms of Google ads specifically, for most users all ads that come from any Google source always support HTTPS, including AdWords, AdSense or DoubleClick Ad Exchange. This means there will be no change to the ads that appear on a site after migrating to HTTPS. The same ads compete in the auction, so switching your site to HTTPS will have no effect on the ads most users see, or on auction pressure. </a:t>
            </a:r>
          </a:p>
          <a:p>
            <a:pPr lvl="0" rtl="0">
              <a:spcBef>
                <a:spcPts val="0"/>
              </a:spcBef>
              <a:buClr>
                <a:schemeClr val="dk1"/>
              </a:buClr>
              <a:buSzPct val="61111"/>
              <a:buFont typeface="Arial"/>
              <a:buNone/>
            </a:pPr>
            <a:r>
              <a:rPr lang="en" sz="1800">
                <a:solidFill>
                  <a:schemeClr val="dk1"/>
                </a:solidFill>
              </a:rPr>
              <a:t>Here is a graph of support for HTTPS at Google, broken down by Google products, and you can see the blue line, which represents HTTPS traffic to our ads servers, has significantly increased from 2014 to the current situation in 2016.</a:t>
            </a:r>
          </a:p>
          <a:p>
            <a:pPr lvl="0" rtl="0">
              <a:spcBef>
                <a:spcPts val="0"/>
              </a:spcBef>
              <a:buClr>
                <a:schemeClr val="dk1"/>
              </a:buClr>
              <a:buSzPct val="61111"/>
              <a:buFont typeface="Arial"/>
              <a:buNone/>
            </a:pPr>
            <a:r>
              <a:rPr lang="en" sz="1800">
                <a:solidFill>
                  <a:schemeClr val="dk1"/>
                </a:solidFill>
              </a:rPr>
              <a:t>Keep in mind that for direct deals, such as those via DoubleClick for publishers, ads still have to be created to be HTTPS friendly.</a:t>
            </a:r>
          </a:p>
          <a:p>
            <a:pPr lvl="0" rtl="0">
              <a:spcBef>
                <a:spcPts val="0"/>
              </a:spcBef>
              <a:buClr>
                <a:schemeClr val="accent2"/>
              </a:buClr>
              <a:buSzPct val="61111"/>
              <a:buFont typeface="Arial"/>
              <a:buNone/>
            </a:pPr>
            <a:endParaRPr sz="1800"/>
          </a:p>
          <a:p>
            <a:pPr lvl="0" rtl="0">
              <a:spcBef>
                <a:spcPts val="0"/>
              </a:spcBef>
              <a:buNone/>
            </a:pPr>
            <a:endParaRPr sz="180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Shape 34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0" name="Shape 35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sz="1800"/>
              <a:t>The Washington Post is a good case study here. They migrated to HTTPS and measured their ad revenue, and found that there was no material impact to their AdX revenue.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7" name="Shape 10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sz="1800"/>
              <a:t>Your designers worked really hard to give you an interesting and unique UI, as you can see. And let’s say your site has HTTPS on the checkout page, but </a:t>
            </a:r>
            <a:r>
              <a:rPr lang="en" sz="1800" b="1"/>
              <a:t>not</a:t>
            </a:r>
            <a:r>
              <a:rPr lang="en" sz="1800"/>
              <a:t> on any of the main shopping pages. </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Shape 35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5" name="Shape 35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lnSpc>
                <a:spcPct val="115000"/>
              </a:lnSpc>
              <a:spcBef>
                <a:spcPts val="0"/>
              </a:spcBef>
              <a:spcAft>
                <a:spcPts val="1600"/>
              </a:spcAft>
              <a:buNone/>
            </a:pPr>
            <a:r>
              <a:rPr lang="en" sz="1800">
                <a:latin typeface="Roboto"/>
                <a:ea typeface="Roboto"/>
                <a:cs typeface="Roboto"/>
                <a:sym typeface="Roboto"/>
              </a:rPr>
              <a:t>Outside of Google, things are looking good too. The IAB said in a blog post that broad support for HTTPS on public servers is a best practice for the industry, and by the end of 2014 80% of member ad systems supported HTTPS.</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Shape 35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0" name="Shape 36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sz="1800"/>
              <a:t>Here’s another fun topic when we talk about the potential cost of HTTPS. CDNs. Sometimes, sites tell me that increased CDN pricing is keeping them from moving to HTTPS. It turns out that some CDNs are actually great partners in getting sites on HTTPS. For example, Cloudflare now has one-click and free SSL. Other CDNs will advertise bundled prices that make the cost of HTTPS seem much higher. If this is a problem for your site, as a best practice, it’s good to ask about TLS pricing specifically.</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Shape 36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6" name="Shape 36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sz="1800">
                <a:solidFill>
                  <a:schemeClr val="dk1"/>
                </a:solidFill>
              </a:rPr>
              <a:t>As you’ve seen, HTTPS is required for new and existing powerful features and the fastest web performance, plus, many of the old perceptions about HTTPS being expensive are now myths. So with those 3 points, you’ve argued that HTTPS will actually bring business benefit to your site, besides the benefit of increased privacy and security for your users. </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Shape 37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2" name="Shape 37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sz="1800">
                <a:solidFill>
                  <a:schemeClr val="dk1"/>
                </a:solidFill>
              </a:rPr>
              <a:t>But wait… there’s more… No business case is really quite as effective as one that also includes a ticking time bomb, an argument that sets a tone of such urgency, that your company will prioritize this HTTPS migration over the other millions of things that your company is doing.</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Shape 37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8" name="Shape 37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sz="1800">
                <a:solidFill>
                  <a:schemeClr val="dk1"/>
                </a:solidFill>
              </a:rPr>
              <a:t>So here are 3 points that set that tone of urgency.</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Shape 38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4" name="Shape 38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sz="1800">
                <a:solidFill>
                  <a:schemeClr val="dk1"/>
                </a:solidFill>
              </a:rPr>
              <a:t>The first is… don’t get left behind.</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Shape 38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90" name="Shape 39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sz="1800"/>
              <a:t>Because it looks like everyone else is doing it. Firefox and Chrome have both released telemetry stats that show that more than 50% of desktop page loads are now over HTTPS. Chrome also just released time-based statistics that show that desktop users now spend more than two-thirds of their time on HTTPS sites. And all of these graphs show a strong upwards trajectory. So HTTPS everywhere is not some far-off future -- it’s the the new normal, and its happening now.  </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Shape 39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96" name="Shape 39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sz="1800">
                <a:solidFill>
                  <a:schemeClr val="dk1"/>
                </a:solidFill>
              </a:rPr>
              <a:t>The second point really falls under the umbrella of “ticking time bomb”. And thats the Browser UI -- the indicator that browsers will show to accompany HTTP pages.</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Shape 40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02" name="Shape 40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sz="1800"/>
              <a:t>Browsers want to </a:t>
            </a:r>
            <a:r>
              <a:rPr lang="en" sz="1800">
                <a:solidFill>
                  <a:schemeClr val="dk1"/>
                </a:solidFill>
              </a:rPr>
              <a:t>ease users into the idea that HTTP is bad, without scaring or confusing the average web user.</a:t>
            </a:r>
          </a:p>
          <a:p>
            <a:pPr lvl="0" rtl="0">
              <a:lnSpc>
                <a:spcPct val="115000"/>
              </a:lnSpc>
              <a:spcBef>
                <a:spcPts val="0"/>
              </a:spcBef>
              <a:buNone/>
            </a:pPr>
            <a:r>
              <a:rPr lang="en" sz="1800">
                <a:solidFill>
                  <a:schemeClr val="dk1"/>
                </a:solidFill>
              </a:rPr>
              <a:t>This is the new UI treatment for *some* insecure http sites that we’ll be launching with Chrome 56 in January, specifically those that collect passwords or credit card information over insecure HTTP. This feature is still in development, so it’s subject to change, but you can try it in Chrome Canary today by flipping the flag shown here, and visiting any HTTP page with a login. We encourage you to try out your own site with this flag right now to see if your users will see omnibox warnings in January, and if they will, show this live demo to your boss, to hammer that last nail into the HTTP coffin. </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Shape 40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09" name="Shape 40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lnSpc>
                <a:spcPct val="115000"/>
              </a:lnSpc>
              <a:spcBef>
                <a:spcPts val="0"/>
              </a:spcBef>
              <a:buNone/>
            </a:pPr>
            <a:r>
              <a:rPr lang="en" sz="1800">
                <a:solidFill>
                  <a:schemeClr val="dk1"/>
                </a:solidFill>
              </a:rPr>
              <a:t>As HTTPS becomes more prevalent, we plan to continue to use more and more signals to know when it’s important to warn the user about the lack of connection security, to gradually transition to a world where Chrome is fully honest with users about what it means to not use HTTPS.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6" name="Shape 11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sz="1800">
                <a:solidFill>
                  <a:schemeClr val="dk1"/>
                </a:solidFill>
              </a:rPr>
              <a:t>So one day, your management sees </a:t>
            </a:r>
            <a:r>
              <a:rPr lang="en" sz="1800" b="1">
                <a:solidFill>
                  <a:schemeClr val="dk1"/>
                </a:solidFill>
              </a:rPr>
              <a:t>some</a:t>
            </a:r>
            <a:r>
              <a:rPr lang="en" sz="1800">
                <a:solidFill>
                  <a:schemeClr val="dk1"/>
                </a:solidFill>
              </a:rPr>
              <a:t> recent headline about security [CLICK], and they're pretty terrified, and they ask you, what more can we do for the security of our users and our website? And you tell them, like you've been telling them every year, that they should consider migrating your main site to HTTPS. And they say... welll..... We already have HTTPS on our checkout page. I don’t think we’ll need it for our main site.. And you grumble a little bit, then say, ok fine, and go back to your day job.</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Shape 41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15" name="Shape 41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sz="1800">
                <a:solidFill>
                  <a:schemeClr val="dk1"/>
                </a:solidFill>
              </a:rPr>
              <a:t>The last piece in your case for HTTPS migration urgency, is the cold truth about site migrations. An HTTPS migration is a full site migration, and like all major site changes, you can’t just turn it on and hope for the best. You need to plan to do it right.  And if you start that now… you’ll avoid a lot of pain later.</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Shape 42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21" name="Shape 42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sz="1800">
                <a:solidFill>
                  <a:schemeClr val="dk1"/>
                </a:solidFill>
                <a:latin typeface="Roboto"/>
                <a:ea typeface="Roboto"/>
                <a:cs typeface="Roboto"/>
                <a:sym typeface="Roboto"/>
              </a:rPr>
              <a:t>As with all major site migrations, there are certain steps webmasters must take to ensure that search ranking transitions are smooth when moving to HTTPS. To help with this, we’ve posted </a:t>
            </a:r>
            <a:r>
              <a:rPr lang="en" sz="1800">
                <a:solidFill>
                  <a:srgbClr val="4184F3"/>
                </a:solidFill>
                <a:latin typeface="Roboto"/>
                <a:ea typeface="Roboto"/>
                <a:cs typeface="Roboto"/>
                <a:sym typeface="Roboto"/>
                <a:hlinkClick r:id="rId3"/>
              </a:rPr>
              <a:t>two</a:t>
            </a:r>
            <a:r>
              <a:rPr lang="en" sz="1800">
                <a:solidFill>
                  <a:schemeClr val="dk1"/>
                </a:solidFill>
                <a:latin typeface="Roboto"/>
                <a:ea typeface="Roboto"/>
                <a:cs typeface="Roboto"/>
                <a:sym typeface="Roboto"/>
              </a:rPr>
              <a:t> </a:t>
            </a:r>
            <a:r>
              <a:rPr lang="en" sz="1800">
                <a:solidFill>
                  <a:srgbClr val="4184F3"/>
                </a:solidFill>
                <a:latin typeface="Roboto"/>
                <a:ea typeface="Roboto"/>
                <a:cs typeface="Roboto"/>
                <a:sym typeface="Roboto"/>
                <a:hlinkClick r:id="rId4"/>
              </a:rPr>
              <a:t>FAQs</a:t>
            </a:r>
            <a:r>
              <a:rPr lang="en" sz="1800">
                <a:solidFill>
                  <a:schemeClr val="dk1"/>
                </a:solidFill>
                <a:latin typeface="Roboto"/>
                <a:ea typeface="Roboto"/>
                <a:cs typeface="Roboto"/>
                <a:sym typeface="Roboto"/>
              </a:rPr>
              <a:t> to help sites transition correctly, and will continue to improve our </a:t>
            </a:r>
            <a:r>
              <a:rPr lang="en" sz="1800">
                <a:solidFill>
                  <a:srgbClr val="4184F3"/>
                </a:solidFill>
                <a:latin typeface="Roboto"/>
                <a:ea typeface="Roboto"/>
                <a:cs typeface="Roboto"/>
                <a:sym typeface="Roboto"/>
                <a:hlinkClick r:id="rId5"/>
              </a:rPr>
              <a:t>web fundamentals guidance</a:t>
            </a:r>
            <a:r>
              <a:rPr lang="en" sz="1800">
                <a:solidFill>
                  <a:schemeClr val="dk1"/>
                </a:solidFill>
                <a:latin typeface="Roboto"/>
                <a:ea typeface="Roboto"/>
                <a:cs typeface="Roboto"/>
                <a:sym typeface="Roboto"/>
              </a:rPr>
              <a:t>. Careful planning and implementation is super important to avoid impact. I have the links to these resources in my speaker notes on this slide deck.</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Shape 42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27" name="Shape 42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sz="1800">
                <a:solidFill>
                  <a:schemeClr val="dk1"/>
                </a:solidFill>
                <a:latin typeface="Roboto"/>
                <a:ea typeface="Roboto"/>
                <a:cs typeface="Roboto"/>
                <a:sym typeface="Roboto"/>
              </a:rPr>
              <a:t>We have seen many sites successfully transition with negligible effect on their search ranking and traffic. Wayfar.com, and online retailer, migrated to HTTPS in the last month and saw no meaningful impact to rankings or search traffic.</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Shape 43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2" name="Shape 43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sz="1800"/>
              <a:t>CNET also migrated very recently, and similarly saw no change in their rankings or trafffic.</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Shape 43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7" name="Shape 43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Clr>
                <a:schemeClr val="dk1"/>
              </a:buClr>
              <a:buSzPct val="61111"/>
              <a:buFont typeface="Arial"/>
              <a:buNone/>
            </a:pPr>
            <a:r>
              <a:rPr lang="en" sz="1800">
                <a:solidFill>
                  <a:schemeClr val="dk1"/>
                </a:solidFill>
              </a:rPr>
              <a:t>And finally, mixed content is the problem of loading nonsecure HTTP content on an HTTPS site. And this is important, because non-secure subresources can actually compromise the security of a secure HTTPS site. So if you try to load insecure scripts or iFrames or other </a:t>
            </a:r>
            <a:r>
              <a:rPr lang="en" sz="1800" b="1">
                <a:solidFill>
                  <a:schemeClr val="dk1"/>
                </a:solidFill>
              </a:rPr>
              <a:t>active</a:t>
            </a:r>
            <a:r>
              <a:rPr lang="en" sz="1800">
                <a:solidFill>
                  <a:schemeClr val="dk1"/>
                </a:solidFill>
              </a:rPr>
              <a:t> content like that on an HTTPS site, browsers will actually block it, because that content is too powerful and would completely wipe out all the security of that HTTPS site. </a:t>
            </a:r>
          </a:p>
          <a:p>
            <a:pPr lvl="0" rtl="0">
              <a:spcBef>
                <a:spcPts val="0"/>
              </a:spcBef>
              <a:buClr>
                <a:schemeClr val="dk1"/>
              </a:buClr>
              <a:buSzPct val="61111"/>
              <a:buFont typeface="Arial"/>
              <a:buNone/>
            </a:pPr>
            <a:r>
              <a:rPr lang="en" sz="1800">
                <a:solidFill>
                  <a:schemeClr val="dk1"/>
                </a:solidFill>
              </a:rPr>
              <a:t>Preventing mixed content is a real challenge for many sites in the migration process, especially for publishers, who often have lots of old news articles that link to old 3rd party images that aren’t available over HTTPS. We call images </a:t>
            </a:r>
            <a:r>
              <a:rPr lang="en" sz="1800" b="1">
                <a:solidFill>
                  <a:schemeClr val="dk1"/>
                </a:solidFill>
              </a:rPr>
              <a:t>passive content</a:t>
            </a:r>
            <a:r>
              <a:rPr lang="en" sz="1800">
                <a:solidFill>
                  <a:schemeClr val="dk1"/>
                </a:solidFill>
              </a:rPr>
              <a:t>, and browsers will allow them to load, so the site won’t be completely broken, but the green lock goes away.</a:t>
            </a:r>
          </a:p>
          <a:p>
            <a:pPr lvl="0" rtl="0">
              <a:spcBef>
                <a:spcPts val="0"/>
              </a:spcBef>
              <a:buNone/>
            </a:pP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Shape 442"/>
          <p:cNvSpPr txBox="1">
            <a:spLocks noGrp="1"/>
          </p:cNvSpPr>
          <p:nvPr>
            <p:ph type="body" idx="1"/>
          </p:nvPr>
        </p:nvSpPr>
        <p:spPr>
          <a:xfrm>
            <a:off x="914400" y="4343400"/>
            <a:ext cx="5029200" cy="4114800"/>
          </a:xfrm>
          <a:prstGeom prst="rect">
            <a:avLst/>
          </a:prstGeom>
          <a:noFill/>
          <a:ln>
            <a:noFill/>
          </a:ln>
        </p:spPr>
        <p:txBody>
          <a:bodyPr lIns="91425" tIns="91425" rIns="91425" bIns="91425" anchor="ctr" anchorCtr="0">
            <a:noAutofit/>
          </a:bodyPr>
          <a:lstStyle/>
          <a:p>
            <a:pPr lvl="0" rtl="0">
              <a:spcBef>
                <a:spcPts val="0"/>
              </a:spcBef>
              <a:buClr>
                <a:schemeClr val="dk1"/>
              </a:buClr>
              <a:buSzPct val="61111"/>
              <a:buFont typeface="Arial"/>
              <a:buNone/>
            </a:pPr>
            <a:r>
              <a:rPr lang="en" sz="1800">
                <a:solidFill>
                  <a:schemeClr val="dk1"/>
                </a:solidFill>
              </a:rPr>
              <a:t>Fortunately, you can serve a Content Security Policy header to receive reports about mixed content. This header is basically a way for you to assert to the browser that all content should be loaded over HTTPS, and that you want to receive reports about any content that isn’t. And that allows you to go find and fixe mixed content on all your millions of pages. This means that you don’t have to rely on users to report broken behavior; you’ll be able to find and fix problems quickly as soon as they arise.</a:t>
            </a:r>
          </a:p>
        </p:txBody>
      </p:sp>
      <p:sp>
        <p:nvSpPr>
          <p:cNvPr id="443" name="Shape 44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Shape 44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48" name="Shape 44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sz="1800"/>
              <a:t>You can also use the upgrade-insecure-requests CSP directive to ensure that any requests you overlook are seamlessly upgraded to HTTPS. </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Shape 45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53" name="Shape 45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sz="1800">
                <a:solidFill>
                  <a:schemeClr val="dk1"/>
                </a:solidFill>
              </a:rPr>
              <a:t>So between those Browser UI changes, and the required planning involved with an HTTPS migration, it’s pretty clear that sites cannot keep putting this off.</a:t>
            </a: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Shape 45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59" name="Shape 45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sz="1800">
                <a:solidFill>
                  <a:schemeClr val="dk1"/>
                </a:solidFill>
              </a:rPr>
              <a:t>Let’s come back to that conversation with your boss, where you once unsuccessfully argued for HTTPS. After proving real business benefit, and proving why this has to be done now, I hope your management will agree with me that it’s both important, and beneficial, for every page of every site on our powerful web today, to use HTTPS.</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Shape 46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64" name="Shape 46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6" name="Shape 12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sz="1800">
                <a:solidFill>
                  <a:schemeClr val="dk1"/>
                </a:solidFill>
              </a:rPr>
              <a:t>And a few weeks later, your management opens their morning news again and sees </a:t>
            </a:r>
            <a:r>
              <a:rPr lang="en" sz="1800" b="1">
                <a:solidFill>
                  <a:schemeClr val="dk1"/>
                </a:solidFill>
              </a:rPr>
              <a:t>another </a:t>
            </a:r>
            <a:r>
              <a:rPr lang="en" sz="1800">
                <a:solidFill>
                  <a:schemeClr val="dk1"/>
                </a:solidFill>
              </a:rPr>
              <a:t>security related headline [CLICK], and they're terrified, and they ask you, what more can we do for the security of our site? And you tell them again, that they should consider migrating your main site to HTTPS, because it will protect the privacy of your users, because your users deserve to have an experience where no one else can see what they're shopping for.</a:t>
            </a:r>
          </a:p>
          <a:p>
            <a:pPr lvl="0" rtl="0">
              <a:spcBef>
                <a:spcPts val="0"/>
              </a:spcBef>
              <a:buNone/>
            </a:pPr>
            <a:r>
              <a:rPr lang="en" sz="1800">
                <a:solidFill>
                  <a:schemeClr val="dk1"/>
                </a:solidFill>
              </a:rPr>
              <a:t>And your management says welllll... okay, I've looked into since the last time you asked, and it sounds like an </a:t>
            </a:r>
            <a:r>
              <a:rPr lang="en" sz="1800" b="1">
                <a:solidFill>
                  <a:schemeClr val="dk1"/>
                </a:solidFill>
              </a:rPr>
              <a:t>ok idea</a:t>
            </a:r>
            <a:r>
              <a:rPr lang="en" sz="1800">
                <a:solidFill>
                  <a:schemeClr val="dk1"/>
                </a:solidFill>
              </a:rPr>
              <a:t>, but it looks like it might be kind of </a:t>
            </a:r>
            <a:r>
              <a:rPr lang="en" sz="1800" b="1">
                <a:solidFill>
                  <a:schemeClr val="dk1"/>
                </a:solidFill>
              </a:rPr>
              <a:t>expensive</a:t>
            </a:r>
            <a:r>
              <a:rPr lang="en" sz="1800">
                <a:solidFill>
                  <a:schemeClr val="dk1"/>
                </a:solidFill>
              </a:rPr>
              <a:t>.... so, we might do it in a couple years, we'll put it on the roadmap, after we slim down the company, and start getting more profitable. And you know this means it will </a:t>
            </a:r>
            <a:r>
              <a:rPr lang="en" sz="1800" b="1">
                <a:solidFill>
                  <a:schemeClr val="dk1"/>
                </a:solidFill>
              </a:rPr>
              <a:t>probably never happen</a:t>
            </a:r>
            <a:r>
              <a:rPr lang="en" sz="1800">
                <a:solidFill>
                  <a:schemeClr val="dk1"/>
                </a:solidFill>
              </a:rPr>
              <a:t>.</a:t>
            </a:r>
          </a:p>
          <a:p>
            <a:pPr lvl="0" rtl="0">
              <a:spcBef>
                <a:spcPts val="0"/>
              </a:spcBef>
              <a:buNone/>
            </a:pPr>
            <a:endParaRPr sz="18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txBox="1">
            <a:spLocks noGrp="1"/>
          </p:cNvSpPr>
          <p:nvPr>
            <p:ph type="body" idx="1"/>
          </p:nvPr>
        </p:nvSpPr>
        <p:spPr>
          <a:xfrm>
            <a:off x="914400" y="4343400"/>
            <a:ext cx="5029200" cy="4114800"/>
          </a:xfrm>
          <a:prstGeom prst="rect">
            <a:avLst/>
          </a:prstGeom>
          <a:noFill/>
          <a:ln>
            <a:noFill/>
          </a:ln>
        </p:spPr>
        <p:txBody>
          <a:bodyPr lIns="91425" tIns="91425" rIns="91425" bIns="91425" anchor="ctr" anchorCtr="0">
            <a:noAutofit/>
          </a:bodyPr>
          <a:lstStyle/>
          <a:p>
            <a:pPr lvl="0" rtl="0">
              <a:spcBef>
                <a:spcPts val="0"/>
              </a:spcBef>
              <a:buNone/>
            </a:pPr>
            <a:r>
              <a:rPr lang="en" sz="1800">
                <a:solidFill>
                  <a:schemeClr val="dk1"/>
                </a:solidFill>
              </a:rPr>
              <a:t>And so, you’re feeling pretty exasperated, and pretty upset, because you know</a:t>
            </a:r>
            <a:r>
              <a:rPr lang="en" sz="1800"/>
              <a:t> if your site doesn’t have HTTPS, your users will continue typing in their passwords on your login page, and they’ll continue shopping for solutions for sensitive medical conditions, in a such a way that an attacker eavesdropping on the network can see all the data that they’re sending back and forth.</a:t>
            </a:r>
          </a:p>
        </p:txBody>
      </p:sp>
      <p:sp>
        <p:nvSpPr>
          <p:cNvPr id="137" name="Shape 13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Shape 14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6" name="Shape 14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sz="1800">
                <a:solidFill>
                  <a:srgbClr val="333333"/>
                </a:solidFill>
              </a:rPr>
              <a:t>And you’re also feeling pretty upset, because your site’s front end developers are spending tons of money and time and energy crafting the perfect user experience, and your site could deliver that perfect user experience and have some ISP or a wifi provider, or some other intermediary on the network injecting obnoxious ads like this.</a:t>
            </a:r>
          </a:p>
          <a:p>
            <a:pPr lvl="0" rtl="0">
              <a:spcBef>
                <a:spcPts val="0"/>
              </a:spcBef>
              <a:buNone/>
            </a:pPr>
            <a:r>
              <a:rPr lang="en" sz="1800">
                <a:solidFill>
                  <a:srgbClr val="333333"/>
                </a:solidFill>
              </a:rPr>
              <a:t>And isn't hypothetical -- we see major ISPs injecting ads or other content all the time.</a:t>
            </a:r>
          </a:p>
          <a:p>
            <a:pPr lvl="0" rtl="0">
              <a:spcBef>
                <a:spcPts val="0"/>
              </a:spcBef>
              <a:buNone/>
            </a:pPr>
            <a:r>
              <a:rPr lang="en" sz="1800">
                <a:solidFill>
                  <a:srgbClr val="333333"/>
                </a:solidFill>
              </a:rPr>
              <a:t>And if this was your company site, you’d probably be pretty sad, right, because this interferes with that perfect user experience, and it might even trick your users into downloading and installing malware on their computers.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txBox="1">
            <a:spLocks noGrp="1"/>
          </p:cNvSpPr>
          <p:nvPr>
            <p:ph type="body" idx="1"/>
          </p:nvPr>
        </p:nvSpPr>
        <p:spPr>
          <a:xfrm>
            <a:off x="914400" y="4343400"/>
            <a:ext cx="5029200" cy="4114800"/>
          </a:xfrm>
          <a:prstGeom prst="rect">
            <a:avLst/>
          </a:prstGeom>
          <a:noFill/>
          <a:ln>
            <a:noFill/>
          </a:ln>
        </p:spPr>
        <p:txBody>
          <a:bodyPr lIns="91425" tIns="91425" rIns="91425" bIns="91425" anchor="ctr" anchorCtr="0">
            <a:noAutofit/>
          </a:bodyPr>
          <a:lstStyle/>
          <a:p>
            <a:pPr lvl="0" rtl="0">
              <a:spcBef>
                <a:spcPts val="0"/>
              </a:spcBef>
              <a:buNone/>
            </a:pPr>
            <a:r>
              <a:rPr lang="en" sz="1800">
                <a:solidFill>
                  <a:srgbClr val="333333"/>
                </a:solidFill>
              </a:rPr>
              <a:t>And so, when your boss asked what you should do to improve the security of your site, you recommended HTTPS, because you want your site to be protected from this kind of snooping and tampering. </a:t>
            </a:r>
            <a:r>
              <a:rPr lang="en" sz="1800">
                <a:solidFill>
                  <a:schemeClr val="dk1"/>
                </a:solidFill>
              </a:rPr>
              <a:t>And that’s what we get from HTTPS.</a:t>
            </a:r>
          </a:p>
          <a:p>
            <a:pPr lvl="0" rtl="0">
              <a:spcBef>
                <a:spcPts val="0"/>
              </a:spcBef>
              <a:buNone/>
            </a:pPr>
            <a:r>
              <a:rPr lang="en" sz="1800">
                <a:solidFill>
                  <a:schemeClr val="dk1"/>
                </a:solidFill>
              </a:rPr>
              <a:t>That’s what this green lock signifies, and we’re hoping to move towards a web, where this green lock is so ubiquitous, that we might not even need to show it at all, because it’s just the default that users have come to expect as the bare minimum in terms of security for any site on the web today.</a:t>
            </a:r>
          </a:p>
        </p:txBody>
      </p:sp>
      <p:sp>
        <p:nvSpPr>
          <p:cNvPr id="156" name="Shape 15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lIns="91425" tIns="91425" rIns="91425" bIns="91425" anchor="b" anchorCtr="0"/>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
        <p:nvSpPr>
          <p:cNvPr id="12" name="Shape 1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106125"/>
            <a:ext cx="8520600" cy="1963500"/>
          </a:xfrm>
          <a:prstGeom prst="rect">
            <a:avLst/>
          </a:prstGeom>
        </p:spPr>
        <p:txBody>
          <a:bodyPr lIns="91425" tIns="91425" rIns="91425" bIns="91425"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46" name="Shape 46"/>
          <p:cNvSpPr txBox="1">
            <a:spLocks noGrp="1"/>
          </p:cNvSpPr>
          <p:nvPr>
            <p:ph type="body" idx="1"/>
          </p:nvPr>
        </p:nvSpPr>
        <p:spPr>
          <a:xfrm>
            <a:off x="311700" y="3152225"/>
            <a:ext cx="8520600" cy="13008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47" name="Shape 4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lank 1">
    <p:spTree>
      <p:nvGrpSpPr>
        <p:cNvPr id="1" name="Shape 50"/>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Photo blank">
    <p:bg>
      <p:bgPr>
        <a:solidFill>
          <a:srgbClr val="222222"/>
        </a:solidFill>
        <a:effectLst/>
      </p:bgPr>
    </p:bg>
    <p:spTree>
      <p:nvGrpSpPr>
        <p:cNvPr id="1" name="Shape 51"/>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Custom Layout 6">
    <p:spTree>
      <p:nvGrpSpPr>
        <p:cNvPr id="1" name="Shape 52"/>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Green Footer - Title &amp; Body">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167100" y="522375"/>
            <a:ext cx="6614100" cy="755700"/>
          </a:xfrm>
          <a:prstGeom prst="rect">
            <a:avLst/>
          </a:prstGeom>
        </p:spPr>
        <p:txBody>
          <a:bodyPr lIns="91425" tIns="91425" rIns="91425" bIns="91425" anchor="t" anchorCtr="0"/>
          <a:lstStyle>
            <a:lvl1pPr marL="0" marR="0" lvl="0" indent="-69850" algn="l" rtl="0">
              <a:lnSpc>
                <a:spcPct val="100000"/>
              </a:lnSpc>
              <a:spcBef>
                <a:spcPts val="0"/>
              </a:spcBef>
              <a:spcAft>
                <a:spcPts val="0"/>
              </a:spcAft>
              <a:defRPr sz="2600">
                <a:solidFill>
                  <a:srgbClr val="666666"/>
                </a:solidFill>
                <a:latin typeface="Roboto"/>
                <a:ea typeface="Roboto"/>
                <a:cs typeface="Roboto"/>
                <a:sym typeface="Roboto"/>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55" name="Shape 55"/>
          <p:cNvSpPr/>
          <p:nvPr/>
        </p:nvSpPr>
        <p:spPr>
          <a:xfrm>
            <a:off x="81075" y="4617750"/>
            <a:ext cx="9088625" cy="548375"/>
          </a:xfrm>
          <a:custGeom>
            <a:avLst/>
            <a:gdLst/>
            <a:ahLst/>
            <a:cxnLst/>
            <a:rect l="0" t="0" r="0" b="0"/>
            <a:pathLst>
              <a:path w="363545" h="21935" extrusionOk="0">
                <a:moveTo>
                  <a:pt x="363545" y="21935"/>
                </a:moveTo>
                <a:lnTo>
                  <a:pt x="363036" y="0"/>
                </a:lnTo>
                <a:lnTo>
                  <a:pt x="0" y="12743"/>
                </a:lnTo>
                <a:lnTo>
                  <a:pt x="869" y="20673"/>
                </a:lnTo>
                <a:close/>
              </a:path>
            </a:pathLst>
          </a:custGeom>
          <a:solidFill>
            <a:srgbClr val="349351"/>
          </a:solidFill>
          <a:ln>
            <a:noFill/>
          </a:ln>
        </p:spPr>
      </p:sp>
      <p:sp>
        <p:nvSpPr>
          <p:cNvPr id="56" name="Shape 56"/>
          <p:cNvSpPr/>
          <p:nvPr/>
        </p:nvSpPr>
        <p:spPr>
          <a:xfrm flipH="1">
            <a:off x="-12535" y="4686832"/>
            <a:ext cx="4769785" cy="473975"/>
          </a:xfrm>
          <a:custGeom>
            <a:avLst/>
            <a:gdLst/>
            <a:ahLst/>
            <a:cxnLst/>
            <a:rect l="0" t="0" r="0" b="0"/>
            <a:pathLst>
              <a:path w="366343" h="18959" extrusionOk="0">
                <a:moveTo>
                  <a:pt x="0" y="18521"/>
                </a:moveTo>
                <a:lnTo>
                  <a:pt x="366343" y="0"/>
                </a:lnTo>
                <a:lnTo>
                  <a:pt x="366052" y="18959"/>
                </a:lnTo>
                <a:close/>
              </a:path>
            </a:pathLst>
          </a:custGeom>
          <a:solidFill>
            <a:srgbClr val="34A853"/>
          </a:solidFill>
          <a:ln>
            <a:noFill/>
          </a:ln>
        </p:spPr>
      </p:sp>
      <p:pic>
        <p:nvPicPr>
          <p:cNvPr id="57" name="Shape 57" descr="Google_Logo_2015_gr.png"/>
          <p:cNvPicPr preferRelativeResize="0"/>
          <p:nvPr/>
        </p:nvPicPr>
        <p:blipFill>
          <a:blip r:embed="rId2">
            <a:alphaModFix/>
          </a:blip>
          <a:stretch>
            <a:fillRect/>
          </a:stretch>
        </p:blipFill>
        <p:spPr>
          <a:xfrm>
            <a:off x="176219" y="4841764"/>
            <a:ext cx="555424" cy="171122"/>
          </a:xfrm>
          <a:prstGeom prst="rect">
            <a:avLst/>
          </a:prstGeom>
          <a:noFill/>
          <a:ln>
            <a:noFill/>
          </a:ln>
        </p:spPr>
      </p:pic>
      <p:sp>
        <p:nvSpPr>
          <p:cNvPr id="58" name="Shape 58"/>
          <p:cNvSpPr txBox="1"/>
          <p:nvPr/>
        </p:nvSpPr>
        <p:spPr>
          <a:xfrm>
            <a:off x="7934700" y="218775"/>
            <a:ext cx="1209300" cy="303600"/>
          </a:xfrm>
          <a:prstGeom prst="rect">
            <a:avLst/>
          </a:prstGeom>
          <a:noFill/>
          <a:ln>
            <a:noFill/>
          </a:ln>
        </p:spPr>
        <p:txBody>
          <a:bodyPr lIns="91425" tIns="91425" rIns="91425" bIns="91425" anchor="t" anchorCtr="0">
            <a:noAutofit/>
          </a:bodyPr>
          <a:lstStyle/>
          <a:p>
            <a:pPr lvl="0" rtl="0">
              <a:spcBef>
                <a:spcPts val="0"/>
              </a:spcBef>
              <a:buNone/>
            </a:pPr>
            <a:r>
              <a:rPr lang="en" sz="600">
                <a:solidFill>
                  <a:srgbClr val="D9D9D9"/>
                </a:solidFill>
                <a:latin typeface="Roboto"/>
                <a:ea typeface="Roboto"/>
                <a:cs typeface="Roboto"/>
                <a:sym typeface="Roboto"/>
              </a:rPr>
              <a:t>Proprietary + Confidential</a:t>
            </a:r>
          </a:p>
        </p:txBody>
      </p:sp>
      <p:sp>
        <p:nvSpPr>
          <p:cNvPr id="59" name="Shape 59"/>
          <p:cNvSpPr txBox="1">
            <a:spLocks noGrp="1"/>
          </p:cNvSpPr>
          <p:nvPr>
            <p:ph type="body" idx="1"/>
          </p:nvPr>
        </p:nvSpPr>
        <p:spPr>
          <a:xfrm>
            <a:off x="176225" y="1305875"/>
            <a:ext cx="7758600" cy="2606700"/>
          </a:xfrm>
          <a:prstGeom prst="rect">
            <a:avLst/>
          </a:prstGeom>
        </p:spPr>
        <p:txBody>
          <a:bodyPr lIns="91425" tIns="91425" rIns="91425" bIns="91425" anchor="t" anchorCtr="0"/>
          <a:lstStyle>
            <a:lvl1pPr lvl="0" rtl="0">
              <a:lnSpc>
                <a:spcPct val="100000"/>
              </a:lnSpc>
              <a:spcBef>
                <a:spcPts val="0"/>
              </a:spcBef>
              <a:spcAft>
                <a:spcPts val="1000"/>
              </a:spcAft>
              <a:buSzPct val="100000"/>
              <a:buFont typeface="Roboto"/>
              <a:buChar char="●"/>
              <a:defRPr sz="1400">
                <a:latin typeface="Roboto"/>
                <a:ea typeface="Roboto"/>
                <a:cs typeface="Roboto"/>
                <a:sym typeface="Roboto"/>
              </a:defRPr>
            </a:lvl1pPr>
            <a:lvl2pPr lvl="1" rtl="0">
              <a:lnSpc>
                <a:spcPct val="100000"/>
              </a:lnSpc>
              <a:spcBef>
                <a:spcPts val="0"/>
              </a:spcBef>
              <a:spcAft>
                <a:spcPts val="1000"/>
              </a:spcAft>
              <a:buFont typeface="Roboto"/>
              <a:buChar char="○"/>
              <a:defRPr>
                <a:latin typeface="Roboto"/>
                <a:ea typeface="Roboto"/>
                <a:cs typeface="Roboto"/>
                <a:sym typeface="Roboto"/>
              </a:defRPr>
            </a:lvl2pPr>
            <a:lvl3pPr lvl="2" rtl="0">
              <a:lnSpc>
                <a:spcPct val="100000"/>
              </a:lnSpc>
              <a:spcBef>
                <a:spcPts val="0"/>
              </a:spcBef>
              <a:spcAft>
                <a:spcPts val="1000"/>
              </a:spcAft>
              <a:buFont typeface="Roboto"/>
              <a:buChar char="■"/>
              <a:defRPr>
                <a:latin typeface="Roboto"/>
                <a:ea typeface="Roboto"/>
                <a:cs typeface="Roboto"/>
                <a:sym typeface="Roboto"/>
              </a:defRPr>
            </a:lvl3pPr>
            <a:lvl4pPr lvl="3" rtl="0">
              <a:lnSpc>
                <a:spcPct val="100000"/>
              </a:lnSpc>
              <a:spcBef>
                <a:spcPts val="0"/>
              </a:spcBef>
              <a:spcAft>
                <a:spcPts val="1000"/>
              </a:spcAft>
              <a:buFont typeface="Roboto"/>
              <a:buChar char="●"/>
              <a:defRPr>
                <a:latin typeface="Roboto"/>
                <a:ea typeface="Roboto"/>
                <a:cs typeface="Roboto"/>
                <a:sym typeface="Roboto"/>
              </a:defRPr>
            </a:lvl4pPr>
            <a:lvl5pPr lvl="4" rtl="0">
              <a:lnSpc>
                <a:spcPct val="100000"/>
              </a:lnSpc>
              <a:spcBef>
                <a:spcPts val="0"/>
              </a:spcBef>
              <a:spcAft>
                <a:spcPts val="1000"/>
              </a:spcAft>
              <a:buFont typeface="Roboto"/>
              <a:buChar char="○"/>
              <a:defRPr>
                <a:latin typeface="Roboto"/>
                <a:ea typeface="Roboto"/>
                <a:cs typeface="Roboto"/>
                <a:sym typeface="Roboto"/>
              </a:defRPr>
            </a:lvl5pPr>
            <a:lvl6pPr lvl="5" rtl="0">
              <a:lnSpc>
                <a:spcPct val="100000"/>
              </a:lnSpc>
              <a:spcBef>
                <a:spcPts val="0"/>
              </a:spcBef>
              <a:spcAft>
                <a:spcPts val="1000"/>
              </a:spcAft>
              <a:buFont typeface="Roboto"/>
              <a:buChar char="■"/>
              <a:defRPr>
                <a:latin typeface="Roboto"/>
                <a:ea typeface="Roboto"/>
                <a:cs typeface="Roboto"/>
                <a:sym typeface="Roboto"/>
              </a:defRPr>
            </a:lvl6pPr>
            <a:lvl7pPr lvl="6" rtl="0">
              <a:lnSpc>
                <a:spcPct val="100000"/>
              </a:lnSpc>
              <a:spcBef>
                <a:spcPts val="0"/>
              </a:spcBef>
              <a:spcAft>
                <a:spcPts val="1000"/>
              </a:spcAft>
              <a:buFont typeface="Roboto"/>
              <a:buChar char="●"/>
              <a:defRPr>
                <a:latin typeface="Roboto"/>
                <a:ea typeface="Roboto"/>
                <a:cs typeface="Roboto"/>
                <a:sym typeface="Roboto"/>
              </a:defRPr>
            </a:lvl7pPr>
            <a:lvl8pPr lvl="7" rtl="0">
              <a:lnSpc>
                <a:spcPct val="100000"/>
              </a:lnSpc>
              <a:spcBef>
                <a:spcPts val="0"/>
              </a:spcBef>
              <a:spcAft>
                <a:spcPts val="1000"/>
              </a:spcAft>
              <a:buFont typeface="Roboto"/>
              <a:buChar char="○"/>
              <a:defRPr>
                <a:latin typeface="Roboto"/>
                <a:ea typeface="Roboto"/>
                <a:cs typeface="Roboto"/>
                <a:sym typeface="Roboto"/>
              </a:defRPr>
            </a:lvl8pPr>
            <a:lvl9pPr lvl="8" rtl="0">
              <a:lnSpc>
                <a:spcPct val="100000"/>
              </a:lnSpc>
              <a:spcBef>
                <a:spcPts val="0"/>
              </a:spcBef>
              <a:spcAft>
                <a:spcPts val="1000"/>
              </a:spcAft>
              <a:buFont typeface="Roboto"/>
              <a:buChar char="■"/>
              <a:defRPr>
                <a:latin typeface="Roboto"/>
                <a:ea typeface="Roboto"/>
                <a:cs typeface="Roboto"/>
                <a:sym typeface="Roboto"/>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Yellow Footer - Title &amp; Body">
    <p:spTree>
      <p:nvGrpSpPr>
        <p:cNvPr id="1" name="Shape 60"/>
        <p:cNvGrpSpPr/>
        <p:nvPr/>
      </p:nvGrpSpPr>
      <p:grpSpPr>
        <a:xfrm>
          <a:off x="0" y="0"/>
          <a:ext cx="0" cy="0"/>
          <a:chOff x="0" y="0"/>
          <a:chExt cx="0" cy="0"/>
        </a:xfrm>
      </p:grpSpPr>
      <p:sp>
        <p:nvSpPr>
          <p:cNvPr id="61" name="Shape 61"/>
          <p:cNvSpPr txBox="1">
            <a:spLocks noGrp="1"/>
          </p:cNvSpPr>
          <p:nvPr>
            <p:ph type="title"/>
          </p:nvPr>
        </p:nvSpPr>
        <p:spPr>
          <a:xfrm>
            <a:off x="176225" y="208475"/>
            <a:ext cx="6614100" cy="755700"/>
          </a:xfrm>
          <a:prstGeom prst="rect">
            <a:avLst/>
          </a:prstGeom>
        </p:spPr>
        <p:txBody>
          <a:bodyPr lIns="91425" tIns="91425" rIns="91425" bIns="91425" anchor="t" anchorCtr="0"/>
          <a:lstStyle>
            <a:lvl1pPr marL="0" marR="0" lvl="0" indent="-69850" algn="l" rtl="0">
              <a:lnSpc>
                <a:spcPct val="100000"/>
              </a:lnSpc>
              <a:spcBef>
                <a:spcPts val="0"/>
              </a:spcBef>
              <a:spcAft>
                <a:spcPts val="0"/>
              </a:spcAft>
              <a:defRPr sz="2600">
                <a:solidFill>
                  <a:srgbClr val="666666"/>
                </a:solidFill>
                <a:latin typeface="Roboto"/>
                <a:ea typeface="Roboto"/>
                <a:cs typeface="Roboto"/>
                <a:sym typeface="Roboto"/>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62" name="Shape 62"/>
          <p:cNvSpPr/>
          <p:nvPr/>
        </p:nvSpPr>
        <p:spPr>
          <a:xfrm flipH="1">
            <a:off x="25825" y="4617750"/>
            <a:ext cx="9143874" cy="548377"/>
          </a:xfrm>
          <a:custGeom>
            <a:avLst/>
            <a:gdLst/>
            <a:ahLst/>
            <a:cxnLst/>
            <a:rect l="0" t="0" r="0" b="0"/>
            <a:pathLst>
              <a:path w="367556" h="19840" extrusionOk="0">
                <a:moveTo>
                  <a:pt x="0" y="19840"/>
                </a:moveTo>
                <a:lnTo>
                  <a:pt x="515" y="0"/>
                </a:lnTo>
                <a:lnTo>
                  <a:pt x="367556" y="11270"/>
                </a:lnTo>
                <a:lnTo>
                  <a:pt x="367044" y="18698"/>
                </a:lnTo>
                <a:close/>
              </a:path>
            </a:pathLst>
          </a:custGeom>
          <a:solidFill>
            <a:srgbClr val="FBBC05"/>
          </a:solidFill>
          <a:ln>
            <a:noFill/>
          </a:ln>
        </p:spPr>
      </p:sp>
      <p:sp>
        <p:nvSpPr>
          <p:cNvPr id="63" name="Shape 63"/>
          <p:cNvSpPr txBox="1">
            <a:spLocks noGrp="1"/>
          </p:cNvSpPr>
          <p:nvPr>
            <p:ph type="body" idx="1"/>
          </p:nvPr>
        </p:nvSpPr>
        <p:spPr>
          <a:xfrm>
            <a:off x="519175" y="834275"/>
            <a:ext cx="8162100" cy="3729600"/>
          </a:xfrm>
          <a:prstGeom prst="rect">
            <a:avLst/>
          </a:prstGeom>
        </p:spPr>
        <p:txBody>
          <a:bodyPr lIns="91425" tIns="91425" rIns="91425" bIns="91425" anchor="t" anchorCtr="0"/>
          <a:lstStyle>
            <a:lvl1pPr lvl="0" rtl="0">
              <a:lnSpc>
                <a:spcPct val="115000"/>
              </a:lnSpc>
              <a:spcBef>
                <a:spcPts val="0"/>
              </a:spcBef>
              <a:spcAft>
                <a:spcPts val="0"/>
              </a:spcAft>
              <a:buFont typeface="Roboto"/>
              <a:buChar char="●"/>
              <a:defRPr/>
            </a:lvl1pPr>
            <a:lvl2pPr lvl="1" rtl="0">
              <a:lnSpc>
                <a:spcPct val="100000"/>
              </a:lnSpc>
              <a:spcBef>
                <a:spcPts val="0"/>
              </a:spcBef>
              <a:spcAft>
                <a:spcPts val="1000"/>
              </a:spcAft>
              <a:buFont typeface="Roboto"/>
              <a:buChar char="○"/>
              <a:defRPr>
                <a:latin typeface="Roboto"/>
                <a:ea typeface="Roboto"/>
                <a:cs typeface="Roboto"/>
                <a:sym typeface="Roboto"/>
              </a:defRPr>
            </a:lvl2pPr>
            <a:lvl3pPr lvl="2" rtl="0">
              <a:lnSpc>
                <a:spcPct val="100000"/>
              </a:lnSpc>
              <a:spcBef>
                <a:spcPts val="0"/>
              </a:spcBef>
              <a:spcAft>
                <a:spcPts val="1000"/>
              </a:spcAft>
              <a:buFont typeface="Roboto"/>
              <a:buChar char="■"/>
              <a:defRPr>
                <a:latin typeface="Roboto"/>
                <a:ea typeface="Roboto"/>
                <a:cs typeface="Roboto"/>
                <a:sym typeface="Roboto"/>
              </a:defRPr>
            </a:lvl3pPr>
            <a:lvl4pPr lvl="3" rtl="0">
              <a:lnSpc>
                <a:spcPct val="100000"/>
              </a:lnSpc>
              <a:spcBef>
                <a:spcPts val="0"/>
              </a:spcBef>
              <a:spcAft>
                <a:spcPts val="1000"/>
              </a:spcAft>
              <a:buFont typeface="Roboto"/>
              <a:buChar char="●"/>
              <a:defRPr>
                <a:latin typeface="Roboto"/>
                <a:ea typeface="Roboto"/>
                <a:cs typeface="Roboto"/>
                <a:sym typeface="Roboto"/>
              </a:defRPr>
            </a:lvl4pPr>
            <a:lvl5pPr lvl="4" rtl="0">
              <a:lnSpc>
                <a:spcPct val="100000"/>
              </a:lnSpc>
              <a:spcBef>
                <a:spcPts val="0"/>
              </a:spcBef>
              <a:spcAft>
                <a:spcPts val="1000"/>
              </a:spcAft>
              <a:buFont typeface="Roboto"/>
              <a:buChar char="○"/>
              <a:defRPr>
                <a:latin typeface="Roboto"/>
                <a:ea typeface="Roboto"/>
                <a:cs typeface="Roboto"/>
                <a:sym typeface="Roboto"/>
              </a:defRPr>
            </a:lvl5pPr>
            <a:lvl6pPr lvl="5" rtl="0">
              <a:lnSpc>
                <a:spcPct val="100000"/>
              </a:lnSpc>
              <a:spcBef>
                <a:spcPts val="0"/>
              </a:spcBef>
              <a:spcAft>
                <a:spcPts val="1000"/>
              </a:spcAft>
              <a:buFont typeface="Roboto"/>
              <a:buChar char="■"/>
              <a:defRPr>
                <a:latin typeface="Roboto"/>
                <a:ea typeface="Roboto"/>
                <a:cs typeface="Roboto"/>
                <a:sym typeface="Roboto"/>
              </a:defRPr>
            </a:lvl6pPr>
            <a:lvl7pPr lvl="6" rtl="0">
              <a:lnSpc>
                <a:spcPct val="100000"/>
              </a:lnSpc>
              <a:spcBef>
                <a:spcPts val="0"/>
              </a:spcBef>
              <a:spcAft>
                <a:spcPts val="1000"/>
              </a:spcAft>
              <a:buFont typeface="Roboto"/>
              <a:buChar char="●"/>
              <a:defRPr>
                <a:latin typeface="Roboto"/>
                <a:ea typeface="Roboto"/>
                <a:cs typeface="Roboto"/>
                <a:sym typeface="Roboto"/>
              </a:defRPr>
            </a:lvl7pPr>
            <a:lvl8pPr lvl="7" rtl="0">
              <a:lnSpc>
                <a:spcPct val="100000"/>
              </a:lnSpc>
              <a:spcBef>
                <a:spcPts val="0"/>
              </a:spcBef>
              <a:spcAft>
                <a:spcPts val="1000"/>
              </a:spcAft>
              <a:buFont typeface="Roboto"/>
              <a:buChar char="○"/>
              <a:defRPr>
                <a:latin typeface="Roboto"/>
                <a:ea typeface="Roboto"/>
                <a:cs typeface="Roboto"/>
                <a:sym typeface="Roboto"/>
              </a:defRPr>
            </a:lvl8pPr>
            <a:lvl9pPr lvl="8" rtl="0">
              <a:lnSpc>
                <a:spcPct val="100000"/>
              </a:lnSpc>
              <a:spcBef>
                <a:spcPts val="0"/>
              </a:spcBef>
              <a:spcAft>
                <a:spcPts val="1000"/>
              </a:spcAft>
              <a:buFont typeface="Roboto"/>
              <a:buChar char="■"/>
              <a:defRPr>
                <a:latin typeface="Roboto"/>
                <a:ea typeface="Roboto"/>
                <a:cs typeface="Roboto"/>
                <a:sym typeface="Roboto"/>
              </a:defRPr>
            </a:lvl9pPr>
          </a:lstStyle>
          <a:p>
            <a:endParaRPr/>
          </a:p>
        </p:txBody>
      </p:sp>
      <p:sp>
        <p:nvSpPr>
          <p:cNvPr id="64" name="Shape 64"/>
          <p:cNvSpPr/>
          <p:nvPr/>
        </p:nvSpPr>
        <p:spPr>
          <a:xfrm flipH="1">
            <a:off x="-12535" y="4677825"/>
            <a:ext cx="4769785" cy="473975"/>
          </a:xfrm>
          <a:custGeom>
            <a:avLst/>
            <a:gdLst/>
            <a:ahLst/>
            <a:cxnLst/>
            <a:rect l="0" t="0" r="0" b="0"/>
            <a:pathLst>
              <a:path w="366343" h="18959" extrusionOk="0">
                <a:moveTo>
                  <a:pt x="0" y="18521"/>
                </a:moveTo>
                <a:lnTo>
                  <a:pt x="366343" y="0"/>
                </a:lnTo>
                <a:lnTo>
                  <a:pt x="366052" y="18959"/>
                </a:lnTo>
                <a:close/>
              </a:path>
            </a:pathLst>
          </a:custGeom>
          <a:solidFill>
            <a:srgbClr val="FFCC50"/>
          </a:solidFill>
          <a:ln>
            <a:noFill/>
          </a:ln>
        </p:spPr>
      </p:sp>
      <p:pic>
        <p:nvPicPr>
          <p:cNvPr id="65" name="Shape 65" descr="Google_Logo_2015_gr.png"/>
          <p:cNvPicPr preferRelativeResize="0"/>
          <p:nvPr/>
        </p:nvPicPr>
        <p:blipFill>
          <a:blip r:embed="rId2">
            <a:alphaModFix/>
          </a:blip>
          <a:stretch>
            <a:fillRect/>
          </a:stretch>
        </p:blipFill>
        <p:spPr>
          <a:xfrm>
            <a:off x="176219" y="4841764"/>
            <a:ext cx="555424" cy="171122"/>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Blank Green Footer">
    <p:spTree>
      <p:nvGrpSpPr>
        <p:cNvPr id="1" name="Shape 66"/>
        <p:cNvGrpSpPr/>
        <p:nvPr/>
      </p:nvGrpSpPr>
      <p:grpSpPr>
        <a:xfrm>
          <a:off x="0" y="0"/>
          <a:ext cx="0" cy="0"/>
          <a:chOff x="0" y="0"/>
          <a:chExt cx="0" cy="0"/>
        </a:xfrm>
      </p:grpSpPr>
      <p:sp>
        <p:nvSpPr>
          <p:cNvPr id="67" name="Shape 67"/>
          <p:cNvSpPr/>
          <p:nvPr/>
        </p:nvSpPr>
        <p:spPr>
          <a:xfrm flipH="1">
            <a:off x="71770" y="4617750"/>
            <a:ext cx="9097929" cy="548377"/>
          </a:xfrm>
          <a:custGeom>
            <a:avLst/>
            <a:gdLst/>
            <a:ahLst/>
            <a:cxnLst/>
            <a:rect l="0" t="0" r="0" b="0"/>
            <a:pathLst>
              <a:path w="367556" h="19840" extrusionOk="0">
                <a:moveTo>
                  <a:pt x="0" y="19840"/>
                </a:moveTo>
                <a:lnTo>
                  <a:pt x="515" y="0"/>
                </a:lnTo>
                <a:lnTo>
                  <a:pt x="367556" y="11270"/>
                </a:lnTo>
                <a:lnTo>
                  <a:pt x="367044" y="18698"/>
                </a:lnTo>
                <a:close/>
              </a:path>
            </a:pathLst>
          </a:custGeom>
          <a:solidFill>
            <a:srgbClr val="349351"/>
          </a:solidFill>
          <a:ln>
            <a:noFill/>
          </a:ln>
        </p:spPr>
      </p:sp>
      <p:sp>
        <p:nvSpPr>
          <p:cNvPr id="68" name="Shape 68"/>
          <p:cNvSpPr/>
          <p:nvPr/>
        </p:nvSpPr>
        <p:spPr>
          <a:xfrm flipH="1">
            <a:off x="-12535" y="4686832"/>
            <a:ext cx="4769785" cy="473975"/>
          </a:xfrm>
          <a:custGeom>
            <a:avLst/>
            <a:gdLst/>
            <a:ahLst/>
            <a:cxnLst/>
            <a:rect l="0" t="0" r="0" b="0"/>
            <a:pathLst>
              <a:path w="366343" h="18959" extrusionOk="0">
                <a:moveTo>
                  <a:pt x="0" y="18521"/>
                </a:moveTo>
                <a:lnTo>
                  <a:pt x="366343" y="0"/>
                </a:lnTo>
                <a:lnTo>
                  <a:pt x="366052" y="18959"/>
                </a:lnTo>
                <a:close/>
              </a:path>
            </a:pathLst>
          </a:custGeom>
          <a:solidFill>
            <a:srgbClr val="34A853"/>
          </a:solidFill>
          <a:ln>
            <a:noFill/>
          </a:ln>
        </p:spPr>
      </p:sp>
      <p:sp>
        <p:nvSpPr>
          <p:cNvPr id="69" name="Shape 69"/>
          <p:cNvSpPr txBox="1"/>
          <p:nvPr/>
        </p:nvSpPr>
        <p:spPr>
          <a:xfrm>
            <a:off x="7934700" y="218775"/>
            <a:ext cx="1209300" cy="303600"/>
          </a:xfrm>
          <a:prstGeom prst="rect">
            <a:avLst/>
          </a:prstGeom>
          <a:noFill/>
          <a:ln>
            <a:noFill/>
          </a:ln>
        </p:spPr>
        <p:txBody>
          <a:bodyPr lIns="91425" tIns="91425" rIns="91425" bIns="91425" anchor="t" anchorCtr="0">
            <a:noAutofit/>
          </a:bodyPr>
          <a:lstStyle/>
          <a:p>
            <a:pPr lvl="0" rtl="0">
              <a:spcBef>
                <a:spcPts val="0"/>
              </a:spcBef>
              <a:buNone/>
            </a:pPr>
            <a:r>
              <a:rPr lang="en" sz="600">
                <a:solidFill>
                  <a:srgbClr val="D9D9D9"/>
                </a:solidFill>
                <a:latin typeface="Roboto"/>
                <a:ea typeface="Roboto"/>
                <a:cs typeface="Roboto"/>
                <a:sym typeface="Roboto"/>
              </a:rPr>
              <a:t>Proprietary + Confidential</a:t>
            </a:r>
          </a:p>
        </p:txBody>
      </p:sp>
      <p:pic>
        <p:nvPicPr>
          <p:cNvPr id="70" name="Shape 70" descr="Google_Logo_2015_gr.png"/>
          <p:cNvPicPr preferRelativeResize="0"/>
          <p:nvPr/>
        </p:nvPicPr>
        <p:blipFill>
          <a:blip r:embed="rId2">
            <a:alphaModFix/>
          </a:blip>
          <a:stretch>
            <a:fillRect/>
          </a:stretch>
        </p:blipFill>
        <p:spPr>
          <a:xfrm>
            <a:off x="176219" y="4841764"/>
            <a:ext cx="555424" cy="171122"/>
          </a:xfrm>
          <a:prstGeom prst="rect">
            <a:avLst/>
          </a:prstGeom>
          <a:noFill/>
          <a:ln>
            <a:noFill/>
          </a:ln>
        </p:spPr>
      </p:pic>
      <p:sp>
        <p:nvSpPr>
          <p:cNvPr id="71" name="Shape 71"/>
          <p:cNvSpPr txBox="1">
            <a:spLocks noGrp="1"/>
          </p:cNvSpPr>
          <p:nvPr>
            <p:ph type="title"/>
          </p:nvPr>
        </p:nvSpPr>
        <p:spPr>
          <a:xfrm>
            <a:off x="167100" y="522375"/>
            <a:ext cx="6614100" cy="755700"/>
          </a:xfrm>
          <a:prstGeom prst="rect">
            <a:avLst/>
          </a:prstGeom>
        </p:spPr>
        <p:txBody>
          <a:bodyPr lIns="91425" tIns="91425" rIns="91425" bIns="91425" anchor="t" anchorCtr="0"/>
          <a:lstStyle>
            <a:lvl1pPr marL="0" marR="0" lvl="0" indent="-69850" algn="l" rtl="0">
              <a:lnSpc>
                <a:spcPct val="100000"/>
              </a:lnSpc>
              <a:spcBef>
                <a:spcPts val="0"/>
              </a:spcBef>
              <a:spcAft>
                <a:spcPts val="0"/>
              </a:spcAft>
              <a:defRPr>
                <a:solidFill>
                  <a:srgbClr val="666666"/>
                </a:solidFill>
                <a:latin typeface="Roboto"/>
                <a:ea typeface="Roboto"/>
                <a:cs typeface="Roboto"/>
                <a:sym typeface="Roboto"/>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Sample Light Slide">
    <p:spTree>
      <p:nvGrpSpPr>
        <p:cNvPr id="1" name="Shape 72"/>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Section Header Blue">
    <p:bg>
      <p:bgPr>
        <a:solidFill>
          <a:srgbClr val="4285F4"/>
        </a:solidFill>
        <a:effectLst/>
      </p:bgPr>
    </p:bg>
    <p:spTree>
      <p:nvGrpSpPr>
        <p:cNvPr id="1" name="Shape 73"/>
        <p:cNvGrpSpPr/>
        <p:nvPr/>
      </p:nvGrpSpPr>
      <p:grpSpPr>
        <a:xfrm>
          <a:off x="0" y="0"/>
          <a:ext cx="0" cy="0"/>
          <a:chOff x="0" y="0"/>
          <a:chExt cx="0" cy="0"/>
        </a:xfrm>
      </p:grpSpPr>
      <p:sp>
        <p:nvSpPr>
          <p:cNvPr id="74" name="Shape 74"/>
          <p:cNvSpPr/>
          <p:nvPr/>
        </p:nvSpPr>
        <p:spPr>
          <a:xfrm flipH="1">
            <a:off x="3450350" y="767950"/>
            <a:ext cx="5693700" cy="4375500"/>
          </a:xfrm>
          <a:prstGeom prst="rtTriangle">
            <a:avLst/>
          </a:prstGeom>
          <a:solidFill>
            <a:srgbClr val="7BAAF7"/>
          </a:solidFill>
          <a:ln>
            <a:noFill/>
          </a:ln>
        </p:spPr>
        <p:txBody>
          <a:bodyPr lIns="91425" tIns="91425" rIns="91425" bIns="91425" anchor="ctr" anchorCtr="0">
            <a:noAutofit/>
          </a:bodyPr>
          <a:lstStyle/>
          <a:p>
            <a:pPr lvl="0">
              <a:spcBef>
                <a:spcPts val="0"/>
              </a:spcBef>
              <a:buNone/>
            </a:pPr>
            <a:endParaRPr/>
          </a:p>
        </p:txBody>
      </p:sp>
      <p:sp>
        <p:nvSpPr>
          <p:cNvPr id="75" name="Shape 7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
        <p:nvSpPr>
          <p:cNvPr id="76" name="Shape 76"/>
          <p:cNvSpPr txBox="1"/>
          <p:nvPr/>
        </p:nvSpPr>
        <p:spPr>
          <a:xfrm>
            <a:off x="7934700" y="4675875"/>
            <a:ext cx="1209300" cy="303600"/>
          </a:xfrm>
          <a:prstGeom prst="rect">
            <a:avLst/>
          </a:prstGeom>
          <a:noFill/>
          <a:ln>
            <a:noFill/>
          </a:ln>
        </p:spPr>
        <p:txBody>
          <a:bodyPr lIns="91425" tIns="91425" rIns="91425" bIns="91425" anchor="t" anchorCtr="0">
            <a:noAutofit/>
          </a:bodyPr>
          <a:lstStyle/>
          <a:p>
            <a:pPr lvl="0" rtl="0">
              <a:spcBef>
                <a:spcPts val="0"/>
              </a:spcBef>
              <a:buNone/>
            </a:pPr>
            <a:r>
              <a:rPr lang="en" sz="600">
                <a:solidFill>
                  <a:srgbClr val="FFFFFF"/>
                </a:solidFill>
                <a:latin typeface="Roboto"/>
                <a:ea typeface="Roboto"/>
                <a:cs typeface="Roboto"/>
                <a:sym typeface="Roboto"/>
              </a:rPr>
              <a:t>Proprietary + Confidential</a:t>
            </a:r>
          </a:p>
        </p:txBody>
      </p:sp>
      <p:sp>
        <p:nvSpPr>
          <p:cNvPr id="77" name="Shape 77"/>
          <p:cNvSpPr txBox="1"/>
          <p:nvPr/>
        </p:nvSpPr>
        <p:spPr>
          <a:xfrm>
            <a:off x="7934700" y="4675875"/>
            <a:ext cx="1209300" cy="303600"/>
          </a:xfrm>
          <a:prstGeom prst="rect">
            <a:avLst/>
          </a:prstGeom>
          <a:noFill/>
          <a:ln>
            <a:noFill/>
          </a:ln>
        </p:spPr>
        <p:txBody>
          <a:bodyPr lIns="91425" tIns="91425" rIns="91425" bIns="91425" anchor="t" anchorCtr="0">
            <a:noAutofit/>
          </a:bodyPr>
          <a:lstStyle/>
          <a:p>
            <a:pPr lvl="0" rtl="0">
              <a:spcBef>
                <a:spcPts val="0"/>
              </a:spcBef>
              <a:buNone/>
            </a:pPr>
            <a:r>
              <a:rPr lang="en" sz="600">
                <a:solidFill>
                  <a:srgbClr val="FFFFFF"/>
                </a:solidFill>
                <a:latin typeface="Roboto"/>
                <a:ea typeface="Roboto"/>
                <a:cs typeface="Roboto"/>
                <a:sym typeface="Roboto"/>
              </a:rPr>
              <a:t>Proprietary + Confidential</a:t>
            </a:r>
          </a:p>
        </p:txBody>
      </p:sp>
      <p:pic>
        <p:nvPicPr>
          <p:cNvPr id="78" name="Shape 78" descr="Google_Logo_2015_gr.png"/>
          <p:cNvPicPr preferRelativeResize="0"/>
          <p:nvPr/>
        </p:nvPicPr>
        <p:blipFill>
          <a:blip r:embed="rId2">
            <a:alphaModFix/>
          </a:blip>
          <a:stretch>
            <a:fillRect/>
          </a:stretch>
        </p:blipFill>
        <p:spPr>
          <a:xfrm>
            <a:off x="176219" y="4841764"/>
            <a:ext cx="555424" cy="171122"/>
          </a:xfrm>
          <a:prstGeom prst="rect">
            <a:avLst/>
          </a:prstGeom>
          <a:noFill/>
          <a:ln>
            <a:noFill/>
          </a:ln>
        </p:spPr>
      </p:pic>
      <p:sp>
        <p:nvSpPr>
          <p:cNvPr id="79" name="Shape 79"/>
          <p:cNvSpPr txBox="1"/>
          <p:nvPr/>
        </p:nvSpPr>
        <p:spPr>
          <a:xfrm>
            <a:off x="7934700" y="218775"/>
            <a:ext cx="1209300" cy="303600"/>
          </a:xfrm>
          <a:prstGeom prst="rect">
            <a:avLst/>
          </a:prstGeom>
          <a:noFill/>
          <a:ln>
            <a:noFill/>
          </a:ln>
        </p:spPr>
        <p:txBody>
          <a:bodyPr lIns="91425" tIns="91425" rIns="91425" bIns="91425" anchor="t" anchorCtr="0">
            <a:noAutofit/>
          </a:bodyPr>
          <a:lstStyle/>
          <a:p>
            <a:pPr lvl="0" rtl="0">
              <a:spcBef>
                <a:spcPts val="0"/>
              </a:spcBef>
              <a:buNone/>
            </a:pPr>
            <a:r>
              <a:rPr lang="en" sz="600">
                <a:solidFill>
                  <a:srgbClr val="FFFFFF"/>
                </a:solidFill>
                <a:latin typeface="Roboto"/>
                <a:ea typeface="Roboto"/>
                <a:cs typeface="Roboto"/>
                <a:sym typeface="Roboto"/>
              </a:rPr>
              <a:t>Proprietary + Confidential</a:t>
            </a:r>
          </a:p>
        </p:txBody>
      </p:sp>
      <p:sp>
        <p:nvSpPr>
          <p:cNvPr id="80" name="Shape 80"/>
          <p:cNvSpPr/>
          <p:nvPr/>
        </p:nvSpPr>
        <p:spPr>
          <a:xfrm rot="10800000">
            <a:off x="3263750" y="0"/>
            <a:ext cx="5880300" cy="2994900"/>
          </a:xfrm>
          <a:prstGeom prst="rtTriangle">
            <a:avLst/>
          </a:prstGeom>
          <a:solidFill>
            <a:srgbClr val="3367D6"/>
          </a:solidFill>
          <a:ln>
            <a:noFill/>
          </a:ln>
        </p:spPr>
        <p:txBody>
          <a:bodyPr lIns="91425" tIns="91425" rIns="91425" bIns="91425" anchor="ctr" anchorCtr="0">
            <a:noAutofit/>
          </a:bodyPr>
          <a:lstStyle/>
          <a:p>
            <a:pPr lvl="0">
              <a:spcBef>
                <a:spcPts val="0"/>
              </a:spcBef>
              <a:buNone/>
            </a:pPr>
            <a:endParaRPr/>
          </a:p>
        </p:txBody>
      </p:sp>
      <p:sp>
        <p:nvSpPr>
          <p:cNvPr id="81" name="Shape 81"/>
          <p:cNvSpPr txBox="1">
            <a:spLocks noGrp="1"/>
          </p:cNvSpPr>
          <p:nvPr>
            <p:ph type="title"/>
          </p:nvPr>
        </p:nvSpPr>
        <p:spPr>
          <a:xfrm>
            <a:off x="176225" y="742275"/>
            <a:ext cx="8222100" cy="1012800"/>
          </a:xfrm>
          <a:prstGeom prst="rect">
            <a:avLst/>
          </a:prstGeom>
        </p:spPr>
        <p:txBody>
          <a:bodyPr lIns="91425" tIns="91425" rIns="91425" bIns="91425" anchor="t" anchorCtr="0"/>
          <a:lstStyle>
            <a:lvl1pPr marL="0" marR="0" lvl="0" indent="-69850" algn="l" rtl="0">
              <a:lnSpc>
                <a:spcPct val="100000"/>
              </a:lnSpc>
              <a:spcBef>
                <a:spcPts val="0"/>
              </a:spcBef>
              <a:spcAft>
                <a:spcPts val="0"/>
              </a:spcAft>
              <a:defRPr sz="3600">
                <a:solidFill>
                  <a:srgbClr val="FFFFFF"/>
                </a:solidFill>
                <a:latin typeface="Roboto"/>
                <a:ea typeface="Roboto"/>
                <a:cs typeface="Roboto"/>
                <a:sym typeface="Roboto"/>
              </a:defRPr>
            </a:lvl1pPr>
            <a:lvl2pPr lvl="1" algn="ctr" rtl="0">
              <a:spcBef>
                <a:spcPts val="0"/>
              </a:spcBef>
              <a:defRPr/>
            </a:lvl2pPr>
            <a:lvl3pPr lvl="2" algn="ctr" rtl="0">
              <a:spcBef>
                <a:spcPts val="0"/>
              </a:spcBef>
              <a:defRPr/>
            </a:lvl3pPr>
            <a:lvl4pPr lvl="3" algn="ctr" rtl="0">
              <a:spcBef>
                <a:spcPts val="0"/>
              </a:spcBef>
              <a:defRPr/>
            </a:lvl4pPr>
            <a:lvl5pPr lvl="4" algn="ctr" rtl="0">
              <a:spcBef>
                <a:spcPts val="0"/>
              </a:spcBef>
              <a:defRPr/>
            </a:lvl5pPr>
            <a:lvl6pPr lvl="5" algn="ctr" rtl="0">
              <a:spcBef>
                <a:spcPts val="0"/>
              </a:spcBef>
              <a:defRPr/>
            </a:lvl6pPr>
            <a:lvl7pPr lvl="6" algn="ctr" rtl="0">
              <a:spcBef>
                <a:spcPts val="0"/>
              </a:spcBef>
              <a:defRPr/>
            </a:lvl7pPr>
            <a:lvl8pPr lvl="7" algn="ctr" rtl="0">
              <a:spcBef>
                <a:spcPts val="0"/>
              </a:spcBef>
              <a:defRPr/>
            </a:lvl8pPr>
            <a:lvl9pPr lvl="8" algn="ctr" rtl="0">
              <a:spcBef>
                <a:spcPts val="0"/>
              </a:spcBef>
              <a:defRPr/>
            </a:lvl9pPr>
          </a:lstStyle>
          <a:p>
            <a:endParaRPr/>
          </a:p>
        </p:txBody>
      </p:sp>
      <p:sp>
        <p:nvSpPr>
          <p:cNvPr id="82" name="Shape 82"/>
          <p:cNvSpPr txBox="1">
            <a:spLocks noGrp="1"/>
          </p:cNvSpPr>
          <p:nvPr>
            <p:ph type="subTitle" idx="1"/>
          </p:nvPr>
        </p:nvSpPr>
        <p:spPr>
          <a:xfrm>
            <a:off x="176225" y="1626325"/>
            <a:ext cx="5620200" cy="977100"/>
          </a:xfrm>
          <a:prstGeom prst="rect">
            <a:avLst/>
          </a:prstGeom>
        </p:spPr>
        <p:txBody>
          <a:bodyPr lIns="91425" tIns="91425" rIns="91425" bIns="91425" anchor="t" anchorCtr="0"/>
          <a:lstStyle>
            <a:lvl1pPr lvl="0" rtl="0">
              <a:spcBef>
                <a:spcPts val="0"/>
              </a:spcBef>
              <a:buNone/>
              <a:defRPr sz="2000">
                <a:solidFill>
                  <a:srgbClr val="FFFFFF"/>
                </a:solidFill>
              </a:defRPr>
            </a:lvl1pPr>
            <a:lvl2pPr lvl="1" rtl="0">
              <a:spcBef>
                <a:spcPts val="0"/>
              </a:spcBef>
              <a:buNone/>
              <a:defRPr>
                <a:solidFill>
                  <a:srgbClr val="FFFFFF"/>
                </a:solidFill>
              </a:defRPr>
            </a:lvl2pPr>
            <a:lvl3pPr lvl="2" rtl="0">
              <a:spcBef>
                <a:spcPts val="0"/>
              </a:spcBef>
              <a:buNone/>
              <a:defRPr>
                <a:solidFill>
                  <a:srgbClr val="FFFFFF"/>
                </a:solidFill>
              </a:defRPr>
            </a:lvl3pPr>
            <a:lvl4pPr lvl="3" rtl="0">
              <a:spcBef>
                <a:spcPts val="0"/>
              </a:spcBef>
              <a:buNone/>
              <a:defRPr>
                <a:solidFill>
                  <a:srgbClr val="FFFFFF"/>
                </a:solidFill>
              </a:defRPr>
            </a:lvl4pPr>
            <a:lvl5pPr lvl="4" rtl="0">
              <a:spcBef>
                <a:spcPts val="0"/>
              </a:spcBef>
              <a:buNone/>
              <a:defRPr>
                <a:solidFill>
                  <a:srgbClr val="FFFFFF"/>
                </a:solidFill>
              </a:defRPr>
            </a:lvl5pPr>
            <a:lvl6pPr lvl="5" rtl="0">
              <a:spcBef>
                <a:spcPts val="0"/>
              </a:spcBef>
              <a:buNone/>
              <a:defRPr>
                <a:solidFill>
                  <a:srgbClr val="FFFFFF"/>
                </a:solidFill>
              </a:defRPr>
            </a:lvl6pPr>
            <a:lvl7pPr lvl="6" rtl="0">
              <a:spcBef>
                <a:spcPts val="0"/>
              </a:spcBef>
              <a:buNone/>
              <a:defRPr>
                <a:solidFill>
                  <a:srgbClr val="FFFFFF"/>
                </a:solidFill>
              </a:defRPr>
            </a:lvl7pPr>
            <a:lvl8pPr lvl="7" rtl="0">
              <a:spcBef>
                <a:spcPts val="0"/>
              </a:spcBef>
              <a:buNone/>
              <a:defRPr>
                <a:solidFill>
                  <a:srgbClr val="FFFFFF"/>
                </a:solidFill>
              </a:defRPr>
            </a:lvl8pPr>
            <a:lvl9pPr lvl="8" rtl="0">
              <a:spcBef>
                <a:spcPts val="0"/>
              </a:spcBef>
              <a:buNone/>
              <a:defRPr>
                <a:solidFill>
                  <a:srgbClr val="FFFFFF"/>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15" name="Shape 1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3" name="Shape 23"/>
          <p:cNvSpPr txBox="1">
            <a:spLocks noGrp="1"/>
          </p:cNvSpPr>
          <p:nvPr>
            <p:ph type="body" idx="2"/>
          </p:nvPr>
        </p:nvSpPr>
        <p:spPr>
          <a:xfrm>
            <a:off x="48324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4" name="Shape 2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1" name="Shape 3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34" name="Shape 3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37" name="Shape 37"/>
          <p:cNvSpPr txBox="1">
            <a:spLocks noGrp="1"/>
          </p:cNvSpPr>
          <p:nvPr>
            <p:ph type="title"/>
          </p:nvPr>
        </p:nvSpPr>
        <p:spPr>
          <a:xfrm>
            <a:off x="265500" y="1233175"/>
            <a:ext cx="4045200" cy="14823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39" name="Shape 39"/>
          <p:cNvSpPr txBox="1">
            <a:spLocks noGrp="1"/>
          </p:cNvSpPr>
          <p:nvPr>
            <p:ph type="body" idx="2"/>
          </p:nvPr>
        </p:nvSpPr>
        <p:spPr>
          <a:xfrm>
            <a:off x="4939500" y="724075"/>
            <a:ext cx="3837000" cy="36951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0" name="Shape 4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43" name="Shape 43"/>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dk2"/>
                </a:solidFill>
              </a:rPr>
              <a:t>‹#›</a:t>
            </a:fld>
            <a:endParaRPr lang="en" sz="1000">
              <a:solidFill>
                <a:schemeClr val="dk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xml"/><Relationship Id="rId3"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 Id="rId3"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 Id="rId3" Type="http://schemas.openxmlformats.org/officeDocument/2006/relationships/image" Target="../media/image1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 Id="rId3" Type="http://schemas.openxmlformats.org/officeDocument/2006/relationships/image" Target="../media/image1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png"/><Relationship Id="rId1" Type="http://schemas.openxmlformats.org/officeDocument/2006/relationships/slideLayout" Target="../slideLayouts/slideLayout1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2.xml"/><Relationship Id="rId3" Type="http://schemas.openxmlformats.org/officeDocument/2006/relationships/image" Target="../media/image1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5.xml"/><Relationship Id="rId3" Type="http://schemas.openxmlformats.org/officeDocument/2006/relationships/image" Target="../media/image2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6.xml"/><Relationship Id="rId3" Type="http://schemas.openxmlformats.org/officeDocument/2006/relationships/image" Target="../media/image2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7.xml"/><Relationship Id="rId3" Type="http://schemas.openxmlformats.org/officeDocument/2006/relationships/image" Target="../media/image22.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8.xml"/><Relationship Id="rId3" Type="http://schemas.openxmlformats.org/officeDocument/2006/relationships/image" Target="../media/image23.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1.xml"/><Relationship Id="rId3" Type="http://schemas.openxmlformats.org/officeDocument/2006/relationships/image" Target="../media/image24.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6.xml"/><Relationship Id="rId3" Type="http://schemas.openxmlformats.org/officeDocument/2006/relationships/image" Target="../media/image25.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8.xml"/><Relationship Id="rId3" Type="http://schemas.openxmlformats.org/officeDocument/2006/relationships/image" Target="../media/image26.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9.xml"/><Relationship Id="rId3" Type="http://schemas.openxmlformats.org/officeDocument/2006/relationships/image" Target="../media/image27.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1.xml"/><Relationship Id="rId3" Type="http://schemas.openxmlformats.org/officeDocument/2006/relationships/image" Target="../media/image28.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4.xml"/><Relationship Id="rId3" Type="http://schemas.openxmlformats.org/officeDocument/2006/relationships/image" Target="../media/image29.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png"/><Relationship Id="rId1" Type="http://schemas.openxmlformats.org/officeDocument/2006/relationships/slideLayout" Target="../slideLayouts/slideLayout1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11.png"/><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 Id="rId3"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74E13"/>
        </a:solidFill>
        <a:effectLst/>
      </p:bgPr>
    </p:bg>
    <p:spTree>
      <p:nvGrpSpPr>
        <p:cNvPr id="1" name="Shape 86"/>
        <p:cNvGrpSpPr/>
        <p:nvPr/>
      </p:nvGrpSpPr>
      <p:grpSpPr>
        <a:xfrm>
          <a:off x="0" y="0"/>
          <a:ext cx="0" cy="0"/>
          <a:chOff x="0" y="0"/>
          <a:chExt cx="0" cy="0"/>
        </a:xfrm>
      </p:grpSpPr>
      <p:sp>
        <p:nvSpPr>
          <p:cNvPr id="87" name="Shape 87"/>
          <p:cNvSpPr txBox="1">
            <a:spLocks noGrp="1"/>
          </p:cNvSpPr>
          <p:nvPr>
            <p:ph type="title" idx="4294967295"/>
          </p:nvPr>
        </p:nvSpPr>
        <p:spPr>
          <a:xfrm>
            <a:off x="473550" y="1034475"/>
            <a:ext cx="8553000" cy="1530000"/>
          </a:xfrm>
          <a:prstGeom prst="rect">
            <a:avLst/>
          </a:prstGeom>
          <a:ln>
            <a:noFill/>
          </a:ln>
        </p:spPr>
        <p:txBody>
          <a:bodyPr lIns="91425" tIns="91425" rIns="91425" bIns="91425" anchor="t" anchorCtr="0">
            <a:noAutofit/>
          </a:bodyPr>
          <a:lstStyle/>
          <a:p>
            <a:pPr lvl="0" algn="ctr" rtl="0">
              <a:spcBef>
                <a:spcPts val="0"/>
              </a:spcBef>
              <a:buNone/>
            </a:pPr>
            <a:r>
              <a:rPr lang="en" sz="7000" b="1">
                <a:solidFill>
                  <a:srgbClr val="FFFFFF"/>
                </a:solidFill>
                <a:latin typeface="Raleway"/>
                <a:ea typeface="Raleway"/>
                <a:cs typeface="Raleway"/>
                <a:sym typeface="Raleway"/>
              </a:rPr>
              <a:t>the case</a:t>
            </a:r>
            <a:r>
              <a:rPr lang="en" sz="7200" b="1">
                <a:solidFill>
                  <a:srgbClr val="FFFFFF"/>
                </a:solidFill>
                <a:latin typeface="Raleway"/>
                <a:ea typeface="Raleway"/>
                <a:cs typeface="Raleway"/>
                <a:sym typeface="Raleway"/>
              </a:rPr>
              <a:t> </a:t>
            </a:r>
            <a:r>
              <a:rPr lang="en" sz="4800" b="1">
                <a:solidFill>
                  <a:srgbClr val="FFFFFF"/>
                </a:solidFill>
                <a:latin typeface="Raleway"/>
                <a:ea typeface="Raleway"/>
                <a:cs typeface="Raleway"/>
                <a:sym typeface="Raleway"/>
              </a:rPr>
              <a:t>for</a:t>
            </a:r>
            <a:r>
              <a:rPr lang="en" sz="7200" b="1">
                <a:solidFill>
                  <a:srgbClr val="FFFFFF"/>
                </a:solidFill>
                <a:latin typeface="Raleway"/>
                <a:ea typeface="Raleway"/>
                <a:cs typeface="Raleway"/>
                <a:sym typeface="Raleway"/>
              </a:rPr>
              <a:t> </a:t>
            </a:r>
          </a:p>
          <a:p>
            <a:pPr lvl="0" algn="ctr" rtl="0">
              <a:spcBef>
                <a:spcPts val="0"/>
              </a:spcBef>
              <a:buNone/>
            </a:pPr>
            <a:endParaRPr sz="7000" b="1">
              <a:solidFill>
                <a:srgbClr val="FFFFFF"/>
              </a:solidFill>
              <a:latin typeface="Raleway"/>
              <a:ea typeface="Raleway"/>
              <a:cs typeface="Raleway"/>
              <a:sym typeface="Raleway"/>
            </a:endParaRPr>
          </a:p>
        </p:txBody>
      </p:sp>
      <p:sp>
        <p:nvSpPr>
          <p:cNvPr id="88" name="Shape 88"/>
          <p:cNvSpPr txBox="1"/>
          <p:nvPr/>
        </p:nvSpPr>
        <p:spPr>
          <a:xfrm>
            <a:off x="524550" y="2564475"/>
            <a:ext cx="8451000" cy="1209300"/>
          </a:xfrm>
          <a:prstGeom prst="rect">
            <a:avLst/>
          </a:prstGeom>
          <a:noFill/>
          <a:ln>
            <a:noFill/>
          </a:ln>
        </p:spPr>
        <p:txBody>
          <a:bodyPr lIns="91425" tIns="91425" rIns="91425" bIns="91425" anchor="t" anchorCtr="0">
            <a:noAutofit/>
          </a:bodyPr>
          <a:lstStyle/>
          <a:p>
            <a:pPr lvl="0" algn="ctr" rtl="0">
              <a:spcBef>
                <a:spcPts val="0"/>
              </a:spcBef>
              <a:buClr>
                <a:schemeClr val="dk1"/>
              </a:buClr>
              <a:buSzPct val="25000"/>
              <a:buFont typeface="Arial"/>
              <a:buNone/>
            </a:pPr>
            <a:r>
              <a:rPr lang="en" sz="7000" b="1">
                <a:solidFill>
                  <a:srgbClr val="FFFFFF"/>
                </a:solidFill>
                <a:latin typeface="Raleway"/>
                <a:ea typeface="Raleway"/>
                <a:cs typeface="Raleway"/>
                <a:sym typeface="Raleway"/>
              </a:rPr>
              <a:t>HTTPS everywhere</a:t>
            </a:r>
          </a:p>
        </p:txBody>
      </p:sp>
      <p:cxnSp>
        <p:nvCxnSpPr>
          <p:cNvPr id="89" name="Shape 89"/>
          <p:cNvCxnSpPr/>
          <p:nvPr/>
        </p:nvCxnSpPr>
        <p:spPr>
          <a:xfrm rot="10800000" flipH="1">
            <a:off x="721200" y="2542575"/>
            <a:ext cx="8057700" cy="21900"/>
          </a:xfrm>
          <a:prstGeom prst="straightConnector1">
            <a:avLst/>
          </a:prstGeom>
          <a:noFill/>
          <a:ln w="28575" cap="flat" cmpd="sng">
            <a:solidFill>
              <a:srgbClr val="FFFFFF"/>
            </a:solidFill>
            <a:prstDash val="solid"/>
            <a:round/>
            <a:headEnd type="none" w="lg" len="lg"/>
            <a:tailEnd type="none" w="lg" len="lg"/>
          </a:ln>
        </p:spPr>
      </p:cxnSp>
      <p:cxnSp>
        <p:nvCxnSpPr>
          <p:cNvPr id="90" name="Shape 90"/>
          <p:cNvCxnSpPr/>
          <p:nvPr/>
        </p:nvCxnSpPr>
        <p:spPr>
          <a:xfrm rot="10800000" flipH="1">
            <a:off x="721200" y="3962650"/>
            <a:ext cx="8057700" cy="21900"/>
          </a:xfrm>
          <a:prstGeom prst="straightConnector1">
            <a:avLst/>
          </a:prstGeom>
          <a:noFill/>
          <a:ln w="28575" cap="flat" cmpd="sng">
            <a:solidFill>
              <a:srgbClr val="FFFFFF"/>
            </a:solidFill>
            <a:prstDash val="solid"/>
            <a:round/>
            <a:headEnd type="none" w="lg" len="lg"/>
            <a:tailEnd type="none" w="lg" len="lg"/>
          </a:ln>
        </p:spPr>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63"/>
        <p:cNvGrpSpPr/>
        <p:nvPr/>
      </p:nvGrpSpPr>
      <p:grpSpPr>
        <a:xfrm>
          <a:off x="0" y="0"/>
          <a:ext cx="0" cy="0"/>
          <a:chOff x="0" y="0"/>
          <a:chExt cx="0" cy="0"/>
        </a:xfrm>
      </p:grpSpPr>
      <p:sp>
        <p:nvSpPr>
          <p:cNvPr id="164" name="Shape 164"/>
          <p:cNvSpPr txBox="1"/>
          <p:nvPr/>
        </p:nvSpPr>
        <p:spPr>
          <a:xfrm>
            <a:off x="4894312" y="2518781"/>
            <a:ext cx="6876000" cy="802200"/>
          </a:xfrm>
          <a:prstGeom prst="rect">
            <a:avLst/>
          </a:prstGeom>
          <a:noFill/>
          <a:ln>
            <a:noFill/>
          </a:ln>
        </p:spPr>
        <p:txBody>
          <a:bodyPr lIns="34275" tIns="34275" rIns="34275" bIns="34275" anchor="t" anchorCtr="0">
            <a:noAutofit/>
          </a:bodyPr>
          <a:lstStyle/>
          <a:p>
            <a:pPr lvl="0">
              <a:spcBef>
                <a:spcPts val="0"/>
              </a:spcBef>
              <a:buNone/>
            </a:pPr>
            <a:endParaRPr/>
          </a:p>
        </p:txBody>
      </p:sp>
      <p:pic>
        <p:nvPicPr>
          <p:cNvPr id="165" name="Shape 165" descr="lockexample.png"/>
          <p:cNvPicPr preferRelativeResize="0"/>
          <p:nvPr/>
        </p:nvPicPr>
        <p:blipFill rotWithShape="1">
          <a:blip r:embed="rId3">
            <a:alphaModFix/>
          </a:blip>
          <a:srcRect b="67179"/>
          <a:stretch/>
        </p:blipFill>
        <p:spPr>
          <a:xfrm>
            <a:off x="998825" y="1853075"/>
            <a:ext cx="7458824" cy="1187849"/>
          </a:xfrm>
          <a:prstGeom prst="rect">
            <a:avLst/>
          </a:prstGeom>
          <a:noFill/>
          <a:ln>
            <a:noFill/>
          </a:ln>
        </p:spPr>
      </p:pic>
      <p:sp>
        <p:nvSpPr>
          <p:cNvPr id="166" name="Shape 166"/>
          <p:cNvSpPr txBox="1"/>
          <p:nvPr/>
        </p:nvSpPr>
        <p:spPr>
          <a:xfrm>
            <a:off x="1472950" y="332600"/>
            <a:ext cx="2185800" cy="891000"/>
          </a:xfrm>
          <a:prstGeom prst="rect">
            <a:avLst/>
          </a:prstGeom>
          <a:noFill/>
          <a:ln>
            <a:noFill/>
          </a:ln>
        </p:spPr>
        <p:txBody>
          <a:bodyPr lIns="91425" tIns="91425" rIns="91425" bIns="91425" anchor="t" anchorCtr="0">
            <a:noAutofit/>
          </a:bodyPr>
          <a:lstStyle/>
          <a:p>
            <a:pPr lvl="0" rtl="0">
              <a:spcBef>
                <a:spcPts val="0"/>
              </a:spcBef>
              <a:buNone/>
            </a:pPr>
            <a:r>
              <a:rPr lang="en" sz="4800">
                <a:solidFill>
                  <a:srgbClr val="274E13"/>
                </a:solidFill>
                <a:latin typeface="Raleway"/>
                <a:ea typeface="Raleway"/>
                <a:cs typeface="Raleway"/>
                <a:sym typeface="Raleway"/>
              </a:rPr>
              <a:t>$$$??</a:t>
            </a:r>
          </a:p>
        </p:txBody>
      </p:sp>
      <p:sp>
        <p:nvSpPr>
          <p:cNvPr id="167" name="Shape 167"/>
          <p:cNvSpPr txBox="1"/>
          <p:nvPr/>
        </p:nvSpPr>
        <p:spPr>
          <a:xfrm>
            <a:off x="2410887" y="3614725"/>
            <a:ext cx="4634700" cy="891000"/>
          </a:xfrm>
          <a:prstGeom prst="rect">
            <a:avLst/>
          </a:prstGeom>
          <a:noFill/>
          <a:ln>
            <a:noFill/>
          </a:ln>
        </p:spPr>
        <p:txBody>
          <a:bodyPr lIns="91425" tIns="91425" rIns="91425" bIns="91425" anchor="t" anchorCtr="0">
            <a:noAutofit/>
          </a:bodyPr>
          <a:lstStyle/>
          <a:p>
            <a:pPr lvl="0" rtl="0">
              <a:spcBef>
                <a:spcPts val="0"/>
              </a:spcBef>
              <a:buNone/>
            </a:pPr>
            <a:r>
              <a:rPr lang="en" sz="4800">
                <a:solidFill>
                  <a:srgbClr val="274E13"/>
                </a:solidFill>
                <a:latin typeface="Raleway"/>
                <a:ea typeface="Raleway"/>
                <a:cs typeface="Raleway"/>
                <a:sym typeface="Raleway"/>
              </a:rPr>
              <a:t>Maintenance??</a:t>
            </a:r>
          </a:p>
        </p:txBody>
      </p:sp>
      <p:sp>
        <p:nvSpPr>
          <p:cNvPr id="168" name="Shape 168"/>
          <p:cNvSpPr txBox="1"/>
          <p:nvPr/>
        </p:nvSpPr>
        <p:spPr>
          <a:xfrm>
            <a:off x="4533650" y="768025"/>
            <a:ext cx="4634700" cy="891000"/>
          </a:xfrm>
          <a:prstGeom prst="rect">
            <a:avLst/>
          </a:prstGeom>
          <a:noFill/>
          <a:ln>
            <a:noFill/>
          </a:ln>
        </p:spPr>
        <p:txBody>
          <a:bodyPr lIns="91425" tIns="91425" rIns="91425" bIns="91425" anchor="t" anchorCtr="0">
            <a:noAutofit/>
          </a:bodyPr>
          <a:lstStyle/>
          <a:p>
            <a:pPr lvl="0" rtl="0">
              <a:spcBef>
                <a:spcPts val="0"/>
              </a:spcBef>
              <a:buNone/>
            </a:pPr>
            <a:r>
              <a:rPr lang="en" sz="4800">
                <a:solidFill>
                  <a:srgbClr val="274E13"/>
                </a:solidFill>
                <a:latin typeface="Raleway"/>
                <a:ea typeface="Raleway"/>
                <a:cs typeface="Raleway"/>
                <a:sym typeface="Raleway"/>
              </a:rPr>
              <a:t>Performance?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Shape 173"/>
          <p:cNvSpPr txBox="1"/>
          <p:nvPr/>
        </p:nvSpPr>
        <p:spPr>
          <a:xfrm>
            <a:off x="510300" y="1301375"/>
            <a:ext cx="8255700" cy="1134000"/>
          </a:xfrm>
          <a:prstGeom prst="rect">
            <a:avLst/>
          </a:prstGeom>
          <a:noFill/>
          <a:ln>
            <a:noFill/>
          </a:ln>
        </p:spPr>
        <p:txBody>
          <a:bodyPr lIns="91425" tIns="91425" rIns="91425" bIns="91425" anchor="t" anchorCtr="0">
            <a:noAutofit/>
          </a:bodyPr>
          <a:lstStyle/>
          <a:p>
            <a:pPr lvl="0" algn="ctr" rtl="0">
              <a:spcBef>
                <a:spcPts val="0"/>
              </a:spcBef>
              <a:buNone/>
            </a:pPr>
            <a:r>
              <a:rPr lang="en" sz="4800">
                <a:solidFill>
                  <a:srgbClr val="274E13"/>
                </a:solidFill>
                <a:latin typeface="Raleway"/>
                <a:ea typeface="Raleway"/>
                <a:cs typeface="Raleway"/>
                <a:sym typeface="Raleway"/>
              </a:rPr>
              <a:t>we must </a:t>
            </a:r>
            <a:r>
              <a:rPr lang="en" sz="4800" b="1">
                <a:solidFill>
                  <a:srgbClr val="274E13"/>
                </a:solidFill>
                <a:latin typeface="Raleway"/>
                <a:ea typeface="Raleway"/>
                <a:cs typeface="Raleway"/>
                <a:sym typeface="Raleway"/>
              </a:rPr>
              <a:t>change</a:t>
            </a:r>
            <a:r>
              <a:rPr lang="en" sz="4800">
                <a:solidFill>
                  <a:srgbClr val="274E13"/>
                </a:solidFill>
                <a:latin typeface="Raleway"/>
                <a:ea typeface="Raleway"/>
                <a:cs typeface="Raleway"/>
                <a:sym typeface="Raleway"/>
              </a:rPr>
              <a:t> </a:t>
            </a:r>
          </a:p>
          <a:p>
            <a:pPr lvl="0" algn="ctr" rtl="0">
              <a:spcBef>
                <a:spcPts val="0"/>
              </a:spcBef>
              <a:buNone/>
            </a:pPr>
            <a:r>
              <a:rPr lang="en" sz="4800">
                <a:solidFill>
                  <a:srgbClr val="274E13"/>
                </a:solidFill>
                <a:latin typeface="Raleway"/>
                <a:ea typeface="Raleway"/>
                <a:cs typeface="Raleway"/>
                <a:sym typeface="Raleway"/>
              </a:rPr>
              <a:t>the way we talk about HTTPS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274E13"/>
        </a:solidFill>
        <a:effectLst/>
      </p:bgPr>
    </p:bg>
    <p:spTree>
      <p:nvGrpSpPr>
        <p:cNvPr id="1" name="Shape 177"/>
        <p:cNvGrpSpPr/>
        <p:nvPr/>
      </p:nvGrpSpPr>
      <p:grpSpPr>
        <a:xfrm>
          <a:off x="0" y="0"/>
          <a:ext cx="0" cy="0"/>
          <a:chOff x="0" y="0"/>
          <a:chExt cx="0" cy="0"/>
        </a:xfrm>
      </p:grpSpPr>
      <p:sp>
        <p:nvSpPr>
          <p:cNvPr id="178" name="Shape 178"/>
          <p:cNvSpPr txBox="1"/>
          <p:nvPr/>
        </p:nvSpPr>
        <p:spPr>
          <a:xfrm>
            <a:off x="384775" y="655225"/>
            <a:ext cx="8255700" cy="2287500"/>
          </a:xfrm>
          <a:prstGeom prst="rect">
            <a:avLst/>
          </a:prstGeom>
          <a:noFill/>
          <a:ln>
            <a:noFill/>
          </a:ln>
        </p:spPr>
        <p:txBody>
          <a:bodyPr lIns="91425" tIns="91425" rIns="91425" bIns="91425" anchor="t" anchorCtr="0">
            <a:noAutofit/>
          </a:bodyPr>
          <a:lstStyle/>
          <a:p>
            <a:pPr lvl="0" algn="ctr" rtl="0">
              <a:spcBef>
                <a:spcPts val="0"/>
              </a:spcBef>
              <a:buNone/>
            </a:pPr>
            <a:r>
              <a:rPr lang="en" sz="6000" b="1">
                <a:solidFill>
                  <a:srgbClr val="FFFFFF"/>
                </a:solidFill>
                <a:latin typeface="Raleway"/>
                <a:ea typeface="Raleway"/>
                <a:cs typeface="Raleway"/>
                <a:sym typeface="Raleway"/>
              </a:rPr>
              <a:t>convince your boss!</a:t>
            </a:r>
          </a:p>
        </p:txBody>
      </p:sp>
      <p:sp>
        <p:nvSpPr>
          <p:cNvPr id="179" name="Shape 179"/>
          <p:cNvSpPr txBox="1"/>
          <p:nvPr/>
        </p:nvSpPr>
        <p:spPr>
          <a:xfrm>
            <a:off x="2233200" y="2114425"/>
            <a:ext cx="5844300" cy="2494500"/>
          </a:xfrm>
          <a:prstGeom prst="rect">
            <a:avLst/>
          </a:prstGeom>
          <a:noFill/>
          <a:ln>
            <a:noFill/>
          </a:ln>
        </p:spPr>
        <p:txBody>
          <a:bodyPr lIns="91425" tIns="91425" rIns="91425" bIns="91425" anchor="t" anchorCtr="0">
            <a:noAutofit/>
          </a:bodyPr>
          <a:lstStyle/>
          <a:p>
            <a:pPr lvl="0" rtl="0">
              <a:spcBef>
                <a:spcPts val="0"/>
              </a:spcBef>
              <a:buNone/>
            </a:pPr>
            <a:r>
              <a:rPr lang="en" sz="4800">
                <a:solidFill>
                  <a:srgbClr val="FFFFFF"/>
                </a:solidFill>
                <a:latin typeface="Raleway"/>
                <a:ea typeface="Raleway"/>
                <a:cs typeface="Raleway"/>
                <a:sym typeface="Raleway"/>
              </a:rPr>
              <a:t>step one: $$</a:t>
            </a:r>
          </a:p>
          <a:p>
            <a:pPr lvl="0" rtl="0">
              <a:spcBef>
                <a:spcPts val="0"/>
              </a:spcBef>
              <a:buNone/>
            </a:pPr>
            <a:r>
              <a:rPr lang="en" sz="4800">
                <a:solidFill>
                  <a:srgbClr val="FFFFFF"/>
                </a:solidFill>
                <a:latin typeface="Raleway"/>
                <a:ea typeface="Raleway"/>
                <a:cs typeface="Raleway"/>
                <a:sym typeface="Raleway"/>
              </a:rPr>
              <a:t>step two: now!!</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73763"/>
        </a:solidFill>
        <a:effectLst/>
      </p:bgPr>
    </p:bg>
    <p:spTree>
      <p:nvGrpSpPr>
        <p:cNvPr id="1" name="Shape 183"/>
        <p:cNvGrpSpPr/>
        <p:nvPr/>
      </p:nvGrpSpPr>
      <p:grpSpPr>
        <a:xfrm>
          <a:off x="0" y="0"/>
          <a:ext cx="0" cy="0"/>
          <a:chOff x="0" y="0"/>
          <a:chExt cx="0" cy="0"/>
        </a:xfrm>
      </p:grpSpPr>
      <p:sp>
        <p:nvSpPr>
          <p:cNvPr id="184" name="Shape 184"/>
          <p:cNvSpPr txBox="1"/>
          <p:nvPr/>
        </p:nvSpPr>
        <p:spPr>
          <a:xfrm>
            <a:off x="384775" y="655225"/>
            <a:ext cx="8255700" cy="2287500"/>
          </a:xfrm>
          <a:prstGeom prst="rect">
            <a:avLst/>
          </a:prstGeom>
          <a:noFill/>
          <a:ln>
            <a:noFill/>
          </a:ln>
        </p:spPr>
        <p:txBody>
          <a:bodyPr lIns="91425" tIns="91425" rIns="91425" bIns="91425" anchor="t" anchorCtr="0">
            <a:noAutofit/>
          </a:bodyPr>
          <a:lstStyle/>
          <a:p>
            <a:pPr lvl="0" algn="ctr" rtl="0">
              <a:spcBef>
                <a:spcPts val="0"/>
              </a:spcBef>
              <a:buNone/>
            </a:pPr>
            <a:r>
              <a:rPr lang="en" sz="6000" b="1">
                <a:solidFill>
                  <a:srgbClr val="FFFFFF"/>
                </a:solidFill>
                <a:latin typeface="Raleway"/>
                <a:ea typeface="Raleway"/>
                <a:cs typeface="Raleway"/>
                <a:sym typeface="Raleway"/>
              </a:rPr>
              <a:t>convince your boss!</a:t>
            </a:r>
          </a:p>
        </p:txBody>
      </p:sp>
      <p:sp>
        <p:nvSpPr>
          <p:cNvPr id="185" name="Shape 185"/>
          <p:cNvSpPr txBox="1"/>
          <p:nvPr/>
        </p:nvSpPr>
        <p:spPr>
          <a:xfrm>
            <a:off x="2233200" y="2114425"/>
            <a:ext cx="5844300" cy="2494500"/>
          </a:xfrm>
          <a:prstGeom prst="rect">
            <a:avLst/>
          </a:prstGeom>
          <a:noFill/>
          <a:ln>
            <a:noFill/>
          </a:ln>
        </p:spPr>
        <p:txBody>
          <a:bodyPr lIns="91425" tIns="91425" rIns="91425" bIns="91425" anchor="t" anchorCtr="0">
            <a:noAutofit/>
          </a:bodyPr>
          <a:lstStyle/>
          <a:p>
            <a:pPr lvl="0" rtl="0">
              <a:spcBef>
                <a:spcPts val="0"/>
              </a:spcBef>
              <a:buNone/>
            </a:pPr>
            <a:r>
              <a:rPr lang="en" sz="4800" b="1">
                <a:solidFill>
                  <a:srgbClr val="FFFFFF"/>
                </a:solidFill>
                <a:latin typeface="Raleway"/>
                <a:ea typeface="Raleway"/>
                <a:cs typeface="Raleway"/>
                <a:sym typeface="Raleway"/>
              </a:rPr>
              <a:t>step one: $$</a:t>
            </a:r>
          </a:p>
          <a:p>
            <a:pPr lvl="0" rtl="0">
              <a:spcBef>
                <a:spcPts val="0"/>
              </a:spcBef>
              <a:buNone/>
            </a:pPr>
            <a:r>
              <a:rPr lang="en" sz="4800">
                <a:solidFill>
                  <a:srgbClr val="B7B7B7"/>
                </a:solidFill>
                <a:latin typeface="Raleway"/>
                <a:ea typeface="Raleway"/>
                <a:cs typeface="Raleway"/>
                <a:sym typeface="Raleway"/>
              </a:rPr>
              <a:t>step two: now!!</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89"/>
        <p:cNvGrpSpPr/>
        <p:nvPr/>
      </p:nvGrpSpPr>
      <p:grpSpPr>
        <a:xfrm>
          <a:off x="0" y="0"/>
          <a:ext cx="0" cy="0"/>
          <a:chOff x="0" y="0"/>
          <a:chExt cx="0" cy="0"/>
        </a:xfrm>
      </p:grpSpPr>
      <p:sp>
        <p:nvSpPr>
          <p:cNvPr id="190" name="Shape 190"/>
          <p:cNvSpPr txBox="1"/>
          <p:nvPr/>
        </p:nvSpPr>
        <p:spPr>
          <a:xfrm>
            <a:off x="490650" y="808725"/>
            <a:ext cx="8162700" cy="3159300"/>
          </a:xfrm>
          <a:prstGeom prst="rect">
            <a:avLst/>
          </a:prstGeom>
          <a:noFill/>
          <a:ln>
            <a:noFill/>
          </a:ln>
        </p:spPr>
        <p:txBody>
          <a:bodyPr lIns="91425" tIns="91425" rIns="91425" bIns="91425" anchor="t" anchorCtr="0">
            <a:noAutofit/>
          </a:bodyPr>
          <a:lstStyle/>
          <a:p>
            <a:pPr lvl="0" algn="ctr" rtl="0">
              <a:spcBef>
                <a:spcPts val="0"/>
              </a:spcBef>
              <a:buNone/>
            </a:pPr>
            <a:r>
              <a:rPr lang="en" sz="4800" b="1">
                <a:solidFill>
                  <a:srgbClr val="073763"/>
                </a:solidFill>
                <a:latin typeface="Raleway"/>
                <a:ea typeface="Raleway"/>
                <a:cs typeface="Raleway"/>
                <a:sym typeface="Raleway"/>
              </a:rPr>
              <a:t>step one: $$</a:t>
            </a:r>
          </a:p>
          <a:p>
            <a:pPr lvl="0" algn="ctr" rtl="0">
              <a:spcBef>
                <a:spcPts val="0"/>
              </a:spcBef>
              <a:buNone/>
            </a:pPr>
            <a:endParaRPr sz="4800">
              <a:solidFill>
                <a:srgbClr val="073763"/>
              </a:solidFill>
              <a:latin typeface="Raleway"/>
              <a:ea typeface="Raleway"/>
              <a:cs typeface="Raleway"/>
              <a:sym typeface="Raleway"/>
            </a:endParaRPr>
          </a:p>
          <a:p>
            <a:pPr lvl="0" algn="ctr" rtl="0">
              <a:spcBef>
                <a:spcPts val="0"/>
              </a:spcBef>
              <a:buNone/>
            </a:pPr>
            <a:endParaRPr sz="4800">
              <a:solidFill>
                <a:srgbClr val="073763"/>
              </a:solidFill>
              <a:latin typeface="Raleway"/>
              <a:ea typeface="Raleway"/>
              <a:cs typeface="Raleway"/>
              <a:sym typeface="Raleway"/>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94"/>
        <p:cNvGrpSpPr/>
        <p:nvPr/>
      </p:nvGrpSpPr>
      <p:grpSpPr>
        <a:xfrm>
          <a:off x="0" y="0"/>
          <a:ext cx="0" cy="0"/>
          <a:chOff x="0" y="0"/>
          <a:chExt cx="0" cy="0"/>
        </a:xfrm>
      </p:grpSpPr>
      <p:sp>
        <p:nvSpPr>
          <p:cNvPr id="195" name="Shape 195"/>
          <p:cNvSpPr txBox="1"/>
          <p:nvPr/>
        </p:nvSpPr>
        <p:spPr>
          <a:xfrm>
            <a:off x="490650" y="808725"/>
            <a:ext cx="8162700" cy="3159300"/>
          </a:xfrm>
          <a:prstGeom prst="rect">
            <a:avLst/>
          </a:prstGeom>
          <a:noFill/>
          <a:ln>
            <a:noFill/>
          </a:ln>
        </p:spPr>
        <p:txBody>
          <a:bodyPr lIns="91425" tIns="91425" rIns="91425" bIns="91425" anchor="t" anchorCtr="0">
            <a:noAutofit/>
          </a:bodyPr>
          <a:lstStyle/>
          <a:p>
            <a:pPr lvl="0" algn="ctr" rtl="0">
              <a:spcBef>
                <a:spcPts val="0"/>
              </a:spcBef>
              <a:buNone/>
            </a:pPr>
            <a:r>
              <a:rPr lang="en" sz="4800" b="1">
                <a:solidFill>
                  <a:srgbClr val="073763"/>
                </a:solidFill>
                <a:latin typeface="Raleway"/>
                <a:ea typeface="Raleway"/>
                <a:cs typeface="Raleway"/>
                <a:sym typeface="Raleway"/>
              </a:rPr>
              <a:t>step one: $$</a:t>
            </a:r>
          </a:p>
          <a:p>
            <a:pPr lvl="0" algn="ctr" rtl="0">
              <a:spcBef>
                <a:spcPts val="0"/>
              </a:spcBef>
              <a:buNone/>
            </a:pPr>
            <a:endParaRPr sz="4800">
              <a:solidFill>
                <a:srgbClr val="073763"/>
              </a:solidFill>
              <a:latin typeface="Raleway"/>
              <a:ea typeface="Raleway"/>
              <a:cs typeface="Raleway"/>
              <a:sym typeface="Raleway"/>
            </a:endParaRPr>
          </a:p>
          <a:p>
            <a:pPr lvl="0" algn="ctr" rtl="0">
              <a:spcBef>
                <a:spcPts val="0"/>
              </a:spcBef>
              <a:buNone/>
            </a:pPr>
            <a:r>
              <a:rPr lang="en" sz="3600">
                <a:solidFill>
                  <a:srgbClr val="073763"/>
                </a:solidFill>
                <a:latin typeface="Raleway"/>
                <a:ea typeface="Raleway"/>
                <a:cs typeface="Raleway"/>
                <a:sym typeface="Raleway"/>
              </a:rPr>
              <a:t>there are </a:t>
            </a:r>
            <a:r>
              <a:rPr lang="en" sz="3600" b="1">
                <a:solidFill>
                  <a:srgbClr val="073763"/>
                </a:solidFill>
                <a:latin typeface="Raleway"/>
                <a:ea typeface="Raleway"/>
                <a:cs typeface="Raleway"/>
                <a:sym typeface="Raleway"/>
              </a:rPr>
              <a:t>business benefits</a:t>
            </a:r>
            <a:r>
              <a:rPr lang="en" sz="3600">
                <a:solidFill>
                  <a:srgbClr val="073763"/>
                </a:solidFill>
                <a:latin typeface="Raleway"/>
                <a:ea typeface="Raleway"/>
                <a:cs typeface="Raleway"/>
                <a:sym typeface="Raleway"/>
              </a:rPr>
              <a:t> </a:t>
            </a:r>
          </a:p>
          <a:p>
            <a:pPr lvl="0" algn="ctr" rtl="0">
              <a:spcBef>
                <a:spcPts val="0"/>
              </a:spcBef>
              <a:buNone/>
            </a:pPr>
            <a:r>
              <a:rPr lang="en" sz="3600">
                <a:solidFill>
                  <a:srgbClr val="073763"/>
                </a:solidFill>
                <a:latin typeface="Raleway"/>
                <a:ea typeface="Raleway"/>
                <a:cs typeface="Raleway"/>
                <a:sym typeface="Raleway"/>
              </a:rPr>
              <a:t>of migrating to HTTPS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99"/>
        <p:cNvGrpSpPr/>
        <p:nvPr/>
      </p:nvGrpSpPr>
      <p:grpSpPr>
        <a:xfrm>
          <a:off x="0" y="0"/>
          <a:ext cx="0" cy="0"/>
          <a:chOff x="0" y="0"/>
          <a:chExt cx="0" cy="0"/>
        </a:xfrm>
      </p:grpSpPr>
      <p:sp>
        <p:nvSpPr>
          <p:cNvPr id="200" name="Shape 200"/>
          <p:cNvSpPr txBox="1"/>
          <p:nvPr/>
        </p:nvSpPr>
        <p:spPr>
          <a:xfrm>
            <a:off x="490650" y="808725"/>
            <a:ext cx="8162700" cy="1099800"/>
          </a:xfrm>
          <a:prstGeom prst="rect">
            <a:avLst/>
          </a:prstGeom>
          <a:noFill/>
          <a:ln>
            <a:noFill/>
          </a:ln>
        </p:spPr>
        <p:txBody>
          <a:bodyPr lIns="91425" tIns="91425" rIns="91425" bIns="91425" anchor="t" anchorCtr="0">
            <a:noAutofit/>
          </a:bodyPr>
          <a:lstStyle/>
          <a:p>
            <a:pPr lvl="0" algn="ctr" rtl="0">
              <a:spcBef>
                <a:spcPts val="0"/>
              </a:spcBef>
              <a:buNone/>
            </a:pPr>
            <a:r>
              <a:rPr lang="en" sz="4800" b="1">
                <a:solidFill>
                  <a:srgbClr val="073763"/>
                </a:solidFill>
                <a:latin typeface="Raleway"/>
                <a:ea typeface="Raleway"/>
                <a:cs typeface="Raleway"/>
                <a:sym typeface="Raleway"/>
              </a:rPr>
              <a:t>step one: $$</a:t>
            </a:r>
          </a:p>
          <a:p>
            <a:pPr lvl="0" rtl="0">
              <a:spcBef>
                <a:spcPts val="0"/>
              </a:spcBef>
              <a:buNone/>
            </a:pPr>
            <a:endParaRPr sz="3600">
              <a:solidFill>
                <a:srgbClr val="073763"/>
              </a:solidFill>
              <a:latin typeface="Raleway"/>
              <a:ea typeface="Raleway"/>
              <a:cs typeface="Raleway"/>
              <a:sym typeface="Raleway"/>
            </a:endParaRPr>
          </a:p>
        </p:txBody>
      </p:sp>
      <p:sp>
        <p:nvSpPr>
          <p:cNvPr id="201" name="Shape 201"/>
          <p:cNvSpPr txBox="1"/>
          <p:nvPr/>
        </p:nvSpPr>
        <p:spPr>
          <a:xfrm>
            <a:off x="1908650" y="2038000"/>
            <a:ext cx="5499300" cy="1326300"/>
          </a:xfrm>
          <a:prstGeom prst="rect">
            <a:avLst/>
          </a:prstGeom>
          <a:noFill/>
          <a:ln>
            <a:noFill/>
          </a:ln>
        </p:spPr>
        <p:txBody>
          <a:bodyPr lIns="91425" tIns="91425" rIns="91425" bIns="91425" anchor="t" anchorCtr="0">
            <a:noAutofit/>
          </a:bodyPr>
          <a:lstStyle/>
          <a:p>
            <a:pPr marL="457200" lvl="0" indent="-457200" rtl="0">
              <a:spcBef>
                <a:spcPts val="0"/>
              </a:spcBef>
              <a:buClr>
                <a:srgbClr val="073763"/>
              </a:buClr>
              <a:buSzPct val="100000"/>
              <a:buFont typeface="Raleway"/>
              <a:buAutoNum type="arabicPeriod"/>
            </a:pPr>
            <a:r>
              <a:rPr lang="en" sz="3600">
                <a:solidFill>
                  <a:srgbClr val="073763"/>
                </a:solidFill>
                <a:latin typeface="Raleway"/>
                <a:ea typeface="Raleway"/>
                <a:cs typeface="Raleway"/>
                <a:sym typeface="Raleway"/>
              </a:rPr>
              <a:t>Powerful features</a:t>
            </a:r>
          </a:p>
          <a:p>
            <a:pPr marL="457200" lvl="0" indent="-457200" rtl="0">
              <a:spcBef>
                <a:spcPts val="0"/>
              </a:spcBef>
              <a:buClr>
                <a:srgbClr val="073763"/>
              </a:buClr>
              <a:buSzPct val="100000"/>
              <a:buFont typeface="Raleway"/>
              <a:buAutoNum type="arabicPeriod"/>
            </a:pPr>
            <a:r>
              <a:rPr lang="en" sz="3600">
                <a:solidFill>
                  <a:srgbClr val="073763"/>
                </a:solidFill>
                <a:latin typeface="Raleway"/>
                <a:ea typeface="Raleway"/>
                <a:cs typeface="Raleway"/>
                <a:sym typeface="Raleway"/>
              </a:rPr>
              <a:t>Performance</a:t>
            </a:r>
          </a:p>
          <a:p>
            <a:pPr marL="457200" lvl="0" indent="-457200" rtl="0">
              <a:spcBef>
                <a:spcPts val="0"/>
              </a:spcBef>
              <a:buClr>
                <a:srgbClr val="073763"/>
              </a:buClr>
              <a:buSzPct val="100000"/>
              <a:buFont typeface="Raleway"/>
              <a:buAutoNum type="arabicPeriod"/>
            </a:pPr>
            <a:r>
              <a:rPr lang="en" sz="3600">
                <a:solidFill>
                  <a:srgbClr val="073763"/>
                </a:solidFill>
                <a:latin typeface="Raleway"/>
                <a:ea typeface="Raleway"/>
                <a:cs typeface="Raleway"/>
                <a:sym typeface="Raleway"/>
              </a:rPr>
              <a:t>Mythbust perceptions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05"/>
        <p:cNvGrpSpPr/>
        <p:nvPr/>
      </p:nvGrpSpPr>
      <p:grpSpPr>
        <a:xfrm>
          <a:off x="0" y="0"/>
          <a:ext cx="0" cy="0"/>
          <a:chOff x="0" y="0"/>
          <a:chExt cx="0" cy="0"/>
        </a:xfrm>
      </p:grpSpPr>
      <p:sp>
        <p:nvSpPr>
          <p:cNvPr id="206" name="Shape 206"/>
          <p:cNvSpPr txBox="1"/>
          <p:nvPr/>
        </p:nvSpPr>
        <p:spPr>
          <a:xfrm>
            <a:off x="490650" y="808725"/>
            <a:ext cx="8162700" cy="1099800"/>
          </a:xfrm>
          <a:prstGeom prst="rect">
            <a:avLst/>
          </a:prstGeom>
          <a:noFill/>
          <a:ln>
            <a:noFill/>
          </a:ln>
        </p:spPr>
        <p:txBody>
          <a:bodyPr lIns="91425" tIns="91425" rIns="91425" bIns="91425" anchor="t" anchorCtr="0">
            <a:noAutofit/>
          </a:bodyPr>
          <a:lstStyle/>
          <a:p>
            <a:pPr lvl="0" algn="ctr" rtl="0">
              <a:spcBef>
                <a:spcPts val="0"/>
              </a:spcBef>
              <a:buNone/>
            </a:pPr>
            <a:r>
              <a:rPr lang="en" sz="4800" b="1">
                <a:solidFill>
                  <a:srgbClr val="073763"/>
                </a:solidFill>
                <a:latin typeface="Raleway"/>
                <a:ea typeface="Raleway"/>
                <a:cs typeface="Raleway"/>
                <a:sym typeface="Raleway"/>
              </a:rPr>
              <a:t>step one: $$</a:t>
            </a:r>
          </a:p>
          <a:p>
            <a:pPr lvl="0" rtl="0">
              <a:spcBef>
                <a:spcPts val="0"/>
              </a:spcBef>
              <a:buNone/>
            </a:pPr>
            <a:endParaRPr sz="3600">
              <a:solidFill>
                <a:srgbClr val="073763"/>
              </a:solidFill>
              <a:latin typeface="Raleway"/>
              <a:ea typeface="Raleway"/>
              <a:cs typeface="Raleway"/>
              <a:sym typeface="Raleway"/>
            </a:endParaRPr>
          </a:p>
        </p:txBody>
      </p:sp>
      <p:sp>
        <p:nvSpPr>
          <p:cNvPr id="207" name="Shape 207"/>
          <p:cNvSpPr txBox="1"/>
          <p:nvPr/>
        </p:nvSpPr>
        <p:spPr>
          <a:xfrm>
            <a:off x="1908650" y="2038000"/>
            <a:ext cx="5499300" cy="1326300"/>
          </a:xfrm>
          <a:prstGeom prst="rect">
            <a:avLst/>
          </a:prstGeom>
          <a:noFill/>
          <a:ln>
            <a:noFill/>
          </a:ln>
        </p:spPr>
        <p:txBody>
          <a:bodyPr lIns="91425" tIns="91425" rIns="91425" bIns="91425" anchor="t" anchorCtr="0">
            <a:noAutofit/>
          </a:bodyPr>
          <a:lstStyle/>
          <a:p>
            <a:pPr marL="457200" lvl="0" indent="-457200" rtl="0">
              <a:spcBef>
                <a:spcPts val="0"/>
              </a:spcBef>
              <a:buClr>
                <a:srgbClr val="073763"/>
              </a:buClr>
              <a:buSzPct val="100000"/>
              <a:buFont typeface="Raleway"/>
              <a:buAutoNum type="arabicPeriod"/>
            </a:pPr>
            <a:r>
              <a:rPr lang="en" sz="3600" b="1">
                <a:solidFill>
                  <a:srgbClr val="073763"/>
                </a:solidFill>
                <a:latin typeface="Raleway"/>
                <a:ea typeface="Raleway"/>
                <a:cs typeface="Raleway"/>
                <a:sym typeface="Raleway"/>
              </a:rPr>
              <a:t>Powerful features</a:t>
            </a:r>
          </a:p>
          <a:p>
            <a:pPr marL="457200" lvl="0" indent="-457200" rtl="0">
              <a:spcBef>
                <a:spcPts val="0"/>
              </a:spcBef>
              <a:buClr>
                <a:srgbClr val="073763"/>
              </a:buClr>
              <a:buSzPct val="100000"/>
              <a:buFont typeface="Raleway"/>
              <a:buAutoNum type="arabicPeriod"/>
            </a:pPr>
            <a:r>
              <a:rPr lang="en" sz="3600">
                <a:solidFill>
                  <a:srgbClr val="073763"/>
                </a:solidFill>
                <a:latin typeface="Raleway"/>
                <a:ea typeface="Raleway"/>
                <a:cs typeface="Raleway"/>
                <a:sym typeface="Raleway"/>
              </a:rPr>
              <a:t>Performance</a:t>
            </a:r>
          </a:p>
          <a:p>
            <a:pPr marL="457200" lvl="0" indent="-457200" rtl="0">
              <a:spcBef>
                <a:spcPts val="0"/>
              </a:spcBef>
              <a:buClr>
                <a:srgbClr val="073763"/>
              </a:buClr>
              <a:buSzPct val="100000"/>
              <a:buFont typeface="Raleway"/>
              <a:buAutoNum type="arabicPeriod"/>
            </a:pPr>
            <a:r>
              <a:rPr lang="en" sz="3600">
                <a:solidFill>
                  <a:srgbClr val="073763"/>
                </a:solidFill>
                <a:latin typeface="Raleway"/>
                <a:ea typeface="Raleway"/>
                <a:cs typeface="Raleway"/>
                <a:sym typeface="Raleway"/>
              </a:rPr>
              <a:t>Mythbust perceptions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Shape 212"/>
          <p:cNvSpPr txBox="1">
            <a:spLocks noGrp="1"/>
          </p:cNvSpPr>
          <p:nvPr>
            <p:ph type="title" idx="4294967295"/>
          </p:nvPr>
        </p:nvSpPr>
        <p:spPr>
          <a:xfrm>
            <a:off x="444700" y="522375"/>
            <a:ext cx="7028400" cy="755700"/>
          </a:xfrm>
          <a:prstGeom prst="rect">
            <a:avLst/>
          </a:prstGeom>
        </p:spPr>
        <p:txBody>
          <a:bodyPr lIns="91425" tIns="91425" rIns="91425" bIns="91425" anchor="t" anchorCtr="0">
            <a:noAutofit/>
          </a:bodyPr>
          <a:lstStyle/>
          <a:p>
            <a:pPr lvl="0" rtl="0">
              <a:spcBef>
                <a:spcPts val="0"/>
              </a:spcBef>
              <a:buNone/>
            </a:pPr>
            <a:r>
              <a:rPr lang="en">
                <a:solidFill>
                  <a:srgbClr val="073763"/>
                </a:solidFill>
                <a:latin typeface="Raleway"/>
                <a:ea typeface="Raleway"/>
                <a:cs typeface="Raleway"/>
                <a:sym typeface="Raleway"/>
              </a:rPr>
              <a:t>New features are built to </a:t>
            </a:r>
            <a:r>
              <a:rPr lang="en" b="1">
                <a:solidFill>
                  <a:srgbClr val="073763"/>
                </a:solidFill>
                <a:latin typeface="Raleway"/>
                <a:ea typeface="Raleway"/>
                <a:cs typeface="Raleway"/>
                <a:sym typeface="Raleway"/>
              </a:rPr>
              <a:t>require</a:t>
            </a:r>
            <a:r>
              <a:rPr lang="en">
                <a:solidFill>
                  <a:srgbClr val="073763"/>
                </a:solidFill>
                <a:latin typeface="Raleway"/>
                <a:ea typeface="Raleway"/>
                <a:cs typeface="Raleway"/>
                <a:sym typeface="Raleway"/>
              </a:rPr>
              <a:t> HTTPS</a:t>
            </a:r>
          </a:p>
        </p:txBody>
      </p:sp>
      <p:sp>
        <p:nvSpPr>
          <p:cNvPr id="213" name="Shape 213"/>
          <p:cNvSpPr txBox="1">
            <a:spLocks noGrp="1"/>
          </p:cNvSpPr>
          <p:nvPr>
            <p:ph type="body" idx="4294967295"/>
          </p:nvPr>
        </p:nvSpPr>
        <p:spPr>
          <a:xfrm>
            <a:off x="454396" y="1305875"/>
            <a:ext cx="8244900" cy="2606700"/>
          </a:xfrm>
          <a:prstGeom prst="rect">
            <a:avLst/>
          </a:prstGeom>
        </p:spPr>
        <p:txBody>
          <a:bodyPr lIns="91425" tIns="91425" rIns="91425" bIns="91425" anchor="t" anchorCtr="0">
            <a:noAutofit/>
          </a:bodyPr>
          <a:lstStyle/>
          <a:p>
            <a:pPr marL="457200" lvl="0" indent="-381000" rtl="0">
              <a:spcBef>
                <a:spcPts val="0"/>
              </a:spcBef>
              <a:buClr>
                <a:srgbClr val="073763"/>
              </a:buClr>
              <a:buSzPct val="100000"/>
              <a:buFont typeface="Raleway"/>
            </a:pPr>
            <a:r>
              <a:rPr lang="en" sz="2400">
                <a:solidFill>
                  <a:srgbClr val="073763"/>
                </a:solidFill>
                <a:latin typeface="Raleway"/>
                <a:ea typeface="Raleway"/>
                <a:cs typeface="Raleway"/>
                <a:sym typeface="Raleway"/>
              </a:rPr>
              <a:t>ServiceWorker</a:t>
            </a:r>
          </a:p>
          <a:p>
            <a:pPr marL="457200" lvl="0" indent="-381000" rtl="0">
              <a:spcBef>
                <a:spcPts val="0"/>
              </a:spcBef>
              <a:buClr>
                <a:srgbClr val="073763"/>
              </a:buClr>
              <a:buSzPct val="100000"/>
              <a:buFont typeface="Raleway"/>
            </a:pPr>
            <a:r>
              <a:rPr lang="en" sz="2400">
                <a:solidFill>
                  <a:srgbClr val="073763"/>
                </a:solidFill>
                <a:latin typeface="Raleway"/>
                <a:ea typeface="Raleway"/>
                <a:cs typeface="Raleway"/>
                <a:sym typeface="Raleway"/>
              </a:rPr>
              <a:t>Web Push Notifications</a:t>
            </a:r>
          </a:p>
          <a:p>
            <a:pPr marL="457200" lvl="0" indent="-381000" rtl="0">
              <a:spcBef>
                <a:spcPts val="0"/>
              </a:spcBef>
              <a:buClr>
                <a:srgbClr val="073763"/>
              </a:buClr>
              <a:buSzPct val="100000"/>
              <a:buFont typeface="Raleway"/>
            </a:pPr>
            <a:r>
              <a:rPr lang="en" sz="2400">
                <a:solidFill>
                  <a:srgbClr val="073763"/>
                </a:solidFill>
                <a:latin typeface="Raleway"/>
                <a:ea typeface="Raleway"/>
                <a:cs typeface="Raleway"/>
                <a:sym typeface="Raleway"/>
              </a:rPr>
              <a:t>Add to Home Screen</a:t>
            </a:r>
          </a:p>
          <a:p>
            <a:pPr marL="457200" lvl="0" indent="-381000" rtl="0">
              <a:spcBef>
                <a:spcPts val="0"/>
              </a:spcBef>
              <a:buClr>
                <a:srgbClr val="073763"/>
              </a:buClr>
              <a:buSzPct val="100000"/>
              <a:buFont typeface="Raleway"/>
            </a:pPr>
            <a:r>
              <a:rPr lang="en" sz="2400">
                <a:solidFill>
                  <a:srgbClr val="073763"/>
                </a:solidFill>
                <a:latin typeface="Raleway"/>
                <a:ea typeface="Raleway"/>
                <a:cs typeface="Raleway"/>
                <a:sym typeface="Raleway"/>
              </a:rPr>
              <a:t>Credit Card Autofill</a:t>
            </a:r>
          </a:p>
          <a:p>
            <a:pPr marL="457200" lvl="0" indent="-381000" rtl="0">
              <a:spcBef>
                <a:spcPts val="0"/>
              </a:spcBef>
              <a:buClr>
                <a:srgbClr val="073763"/>
              </a:buClr>
              <a:buSzPct val="100000"/>
              <a:buFont typeface="Raleway"/>
            </a:pPr>
            <a:r>
              <a:rPr lang="en" sz="2400">
                <a:solidFill>
                  <a:srgbClr val="073763"/>
                </a:solidFill>
                <a:latin typeface="Raleway"/>
                <a:ea typeface="Raleway"/>
                <a:cs typeface="Raleway"/>
                <a:sym typeface="Raleway"/>
              </a:rPr>
              <a:t>Payments API</a:t>
            </a:r>
          </a:p>
          <a:p>
            <a:pPr marL="457200" lvl="0" indent="-381000" rtl="0">
              <a:spcBef>
                <a:spcPts val="0"/>
              </a:spcBef>
              <a:buClr>
                <a:srgbClr val="073763"/>
              </a:buClr>
              <a:buSzPct val="100000"/>
              <a:buFont typeface="Raleway"/>
            </a:pPr>
            <a:r>
              <a:rPr lang="en" sz="2400">
                <a:solidFill>
                  <a:srgbClr val="073763"/>
                </a:solidFill>
                <a:latin typeface="Raleway"/>
                <a:ea typeface="Raleway"/>
                <a:cs typeface="Raleway"/>
                <a:sym typeface="Raleway"/>
              </a:rPr>
              <a:t>Credential Management API (SmartLock)</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Shape 218"/>
          <p:cNvSpPr txBox="1">
            <a:spLocks noGrp="1"/>
          </p:cNvSpPr>
          <p:nvPr>
            <p:ph type="title" idx="4294967295"/>
          </p:nvPr>
        </p:nvSpPr>
        <p:spPr>
          <a:xfrm>
            <a:off x="597400" y="468475"/>
            <a:ext cx="6614100" cy="755700"/>
          </a:xfrm>
          <a:prstGeom prst="rect">
            <a:avLst/>
          </a:prstGeom>
        </p:spPr>
        <p:txBody>
          <a:bodyPr lIns="91425" tIns="91425" rIns="91425" bIns="91425" anchor="t" anchorCtr="0">
            <a:noAutofit/>
          </a:bodyPr>
          <a:lstStyle/>
          <a:p>
            <a:pPr lvl="0" rtl="0">
              <a:spcBef>
                <a:spcPts val="0"/>
              </a:spcBef>
              <a:buNone/>
            </a:pPr>
            <a:r>
              <a:rPr lang="en">
                <a:solidFill>
                  <a:srgbClr val="073763"/>
                </a:solidFill>
                <a:latin typeface="Raleway"/>
                <a:ea typeface="Raleway"/>
                <a:cs typeface="Raleway"/>
                <a:sym typeface="Raleway"/>
              </a:rPr>
              <a:t>Flipkart.com</a:t>
            </a:r>
          </a:p>
        </p:txBody>
      </p:sp>
      <p:pic>
        <p:nvPicPr>
          <p:cNvPr id="219" name="Shape 219"/>
          <p:cNvPicPr preferRelativeResize="0"/>
          <p:nvPr/>
        </p:nvPicPr>
        <p:blipFill>
          <a:blip r:embed="rId3">
            <a:alphaModFix/>
          </a:blip>
          <a:stretch>
            <a:fillRect/>
          </a:stretch>
        </p:blipFill>
        <p:spPr>
          <a:xfrm>
            <a:off x="5971925" y="221912"/>
            <a:ext cx="2492099" cy="4699674"/>
          </a:xfrm>
          <a:prstGeom prst="rect">
            <a:avLst/>
          </a:prstGeom>
          <a:noFill/>
          <a:ln>
            <a:noFill/>
          </a:ln>
        </p:spPr>
      </p:pic>
      <p:sp>
        <p:nvSpPr>
          <p:cNvPr id="220" name="Shape 220"/>
          <p:cNvSpPr txBox="1"/>
          <p:nvPr/>
        </p:nvSpPr>
        <p:spPr>
          <a:xfrm>
            <a:off x="597400" y="1413375"/>
            <a:ext cx="4429500" cy="3132600"/>
          </a:xfrm>
          <a:prstGeom prst="rect">
            <a:avLst/>
          </a:prstGeom>
          <a:noFill/>
          <a:ln>
            <a:noFill/>
          </a:ln>
        </p:spPr>
        <p:txBody>
          <a:bodyPr lIns="91425" tIns="91425" rIns="91425" bIns="91425" anchor="t" anchorCtr="0">
            <a:noAutofit/>
          </a:bodyPr>
          <a:lstStyle/>
          <a:p>
            <a:pPr marL="457200" lvl="0" indent="-342900" rtl="0">
              <a:lnSpc>
                <a:spcPct val="115000"/>
              </a:lnSpc>
              <a:spcBef>
                <a:spcPts val="600"/>
              </a:spcBef>
              <a:spcAft>
                <a:spcPts val="600"/>
              </a:spcAft>
              <a:buClr>
                <a:srgbClr val="073763"/>
              </a:buClr>
              <a:buSzPct val="100000"/>
              <a:buFont typeface="Raleway"/>
            </a:pPr>
            <a:r>
              <a:rPr lang="en" sz="1800" b="1">
                <a:solidFill>
                  <a:srgbClr val="073763"/>
                </a:solidFill>
                <a:latin typeface="Raleway"/>
                <a:ea typeface="Raleway"/>
                <a:cs typeface="Raleway"/>
                <a:sym typeface="Raleway"/>
              </a:rPr>
              <a:t>70%</a:t>
            </a:r>
            <a:r>
              <a:rPr lang="en" sz="1800">
                <a:solidFill>
                  <a:srgbClr val="073763"/>
                </a:solidFill>
                <a:latin typeface="Raleway"/>
                <a:ea typeface="Raleway"/>
                <a:cs typeface="Raleway"/>
                <a:sym typeface="Raleway"/>
              </a:rPr>
              <a:t> greater conversion rate</a:t>
            </a:r>
          </a:p>
          <a:p>
            <a:pPr marL="457200" lvl="0" indent="-342900" rtl="0">
              <a:lnSpc>
                <a:spcPct val="115000"/>
              </a:lnSpc>
              <a:spcBef>
                <a:spcPts val="600"/>
              </a:spcBef>
              <a:spcAft>
                <a:spcPts val="600"/>
              </a:spcAft>
              <a:buClr>
                <a:srgbClr val="073763"/>
              </a:buClr>
              <a:buSzPct val="100000"/>
              <a:buFont typeface="Raleway"/>
            </a:pPr>
            <a:r>
              <a:rPr lang="en" sz="1800" b="1">
                <a:solidFill>
                  <a:srgbClr val="073763"/>
                </a:solidFill>
                <a:latin typeface="Raleway"/>
                <a:ea typeface="Raleway"/>
                <a:cs typeface="Raleway"/>
                <a:sym typeface="Raleway"/>
              </a:rPr>
              <a:t>3x</a:t>
            </a:r>
            <a:r>
              <a:rPr lang="en" sz="1800">
                <a:solidFill>
                  <a:srgbClr val="073763"/>
                </a:solidFill>
                <a:latin typeface="Raleway"/>
                <a:ea typeface="Raleway"/>
                <a:cs typeface="Raleway"/>
                <a:sym typeface="Raleway"/>
              </a:rPr>
              <a:t> more time spent on site</a:t>
            </a:r>
          </a:p>
          <a:p>
            <a:pPr marL="457200" lvl="0" indent="-342900" rtl="0">
              <a:lnSpc>
                <a:spcPct val="115000"/>
              </a:lnSpc>
              <a:spcBef>
                <a:spcPts val="600"/>
              </a:spcBef>
              <a:spcAft>
                <a:spcPts val="600"/>
              </a:spcAft>
              <a:buClr>
                <a:srgbClr val="073763"/>
              </a:buClr>
              <a:buSzPct val="100000"/>
              <a:buFont typeface="Raleway"/>
            </a:pPr>
            <a:r>
              <a:rPr lang="en" sz="1800" b="1">
                <a:solidFill>
                  <a:srgbClr val="073763"/>
                </a:solidFill>
                <a:latin typeface="Raleway"/>
                <a:ea typeface="Raleway"/>
                <a:cs typeface="Raleway"/>
                <a:sym typeface="Raleway"/>
              </a:rPr>
              <a:t>40%</a:t>
            </a:r>
            <a:r>
              <a:rPr lang="en" sz="1800">
                <a:solidFill>
                  <a:srgbClr val="073763"/>
                </a:solidFill>
                <a:latin typeface="Raleway"/>
                <a:ea typeface="Raleway"/>
                <a:cs typeface="Raleway"/>
                <a:sym typeface="Raleway"/>
              </a:rPr>
              <a:t> higher re-engagement rate</a:t>
            </a:r>
          </a:p>
          <a:p>
            <a:pPr marL="457200" lvl="0" indent="-342900" rtl="0">
              <a:lnSpc>
                <a:spcPct val="115000"/>
              </a:lnSpc>
              <a:spcBef>
                <a:spcPts val="600"/>
              </a:spcBef>
              <a:spcAft>
                <a:spcPts val="600"/>
              </a:spcAft>
              <a:buClr>
                <a:srgbClr val="073763"/>
              </a:buClr>
              <a:buSzPct val="100000"/>
              <a:buFont typeface="Raleway"/>
            </a:pPr>
            <a:r>
              <a:rPr lang="en" sz="1800" b="1">
                <a:solidFill>
                  <a:srgbClr val="073763"/>
                </a:solidFill>
                <a:latin typeface="Raleway"/>
                <a:ea typeface="Raleway"/>
                <a:cs typeface="Raleway"/>
                <a:sym typeface="Raleway"/>
              </a:rPr>
              <a:t>3x</a:t>
            </a:r>
            <a:r>
              <a:rPr lang="en" sz="1800">
                <a:solidFill>
                  <a:srgbClr val="073763"/>
                </a:solidFill>
                <a:latin typeface="Raleway"/>
                <a:ea typeface="Raleway"/>
                <a:cs typeface="Raleway"/>
                <a:sym typeface="Raleway"/>
              </a:rPr>
              <a:t> lower data usage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74E13"/>
        </a:solidFill>
        <a:effectLst/>
      </p:bgPr>
    </p:bg>
    <p:spTree>
      <p:nvGrpSpPr>
        <p:cNvPr id="1" name="Shape 94"/>
        <p:cNvGrpSpPr/>
        <p:nvPr/>
      </p:nvGrpSpPr>
      <p:grpSpPr>
        <a:xfrm>
          <a:off x="0" y="0"/>
          <a:ext cx="0" cy="0"/>
          <a:chOff x="0" y="0"/>
          <a:chExt cx="0" cy="0"/>
        </a:xfrm>
      </p:grpSpPr>
      <p:sp>
        <p:nvSpPr>
          <p:cNvPr id="95" name="Shape 95"/>
          <p:cNvSpPr txBox="1"/>
          <p:nvPr/>
        </p:nvSpPr>
        <p:spPr>
          <a:xfrm>
            <a:off x="1501375" y="1035125"/>
            <a:ext cx="6469500" cy="2287500"/>
          </a:xfrm>
          <a:prstGeom prst="rect">
            <a:avLst/>
          </a:prstGeom>
          <a:noFill/>
          <a:ln>
            <a:noFill/>
          </a:ln>
        </p:spPr>
        <p:txBody>
          <a:bodyPr lIns="91425" tIns="91425" rIns="91425" bIns="91425" anchor="t" anchorCtr="0">
            <a:noAutofit/>
          </a:bodyPr>
          <a:lstStyle/>
          <a:p>
            <a:pPr lvl="0" algn="ctr" rtl="0">
              <a:spcBef>
                <a:spcPts val="0"/>
              </a:spcBef>
              <a:buNone/>
            </a:pPr>
            <a:r>
              <a:rPr lang="en" sz="6000" b="1">
                <a:solidFill>
                  <a:srgbClr val="FFFFFF"/>
                </a:solidFill>
                <a:latin typeface="Raleway"/>
                <a:ea typeface="Raleway"/>
                <a:cs typeface="Raleway"/>
                <a:sym typeface="Raleway"/>
              </a:rPr>
              <a:t>Emily Schechter</a:t>
            </a:r>
          </a:p>
          <a:p>
            <a:pPr lvl="0" algn="ctr" rtl="0">
              <a:spcBef>
                <a:spcPts val="0"/>
              </a:spcBef>
              <a:buNone/>
            </a:pPr>
            <a:r>
              <a:rPr lang="en" sz="5000">
                <a:solidFill>
                  <a:srgbClr val="FFFFFF"/>
                </a:solidFill>
                <a:latin typeface="Raleway"/>
                <a:ea typeface="Raleway"/>
                <a:cs typeface="Raleway"/>
                <a:sym typeface="Raleway"/>
              </a:rPr>
              <a:t>@emschec</a:t>
            </a:r>
          </a:p>
        </p:txBody>
      </p:sp>
      <p:pic>
        <p:nvPicPr>
          <p:cNvPr id="96" name="Shape 96"/>
          <p:cNvPicPr preferRelativeResize="0"/>
          <p:nvPr/>
        </p:nvPicPr>
        <p:blipFill>
          <a:blip r:embed="rId3">
            <a:alphaModFix/>
          </a:blip>
          <a:stretch>
            <a:fillRect/>
          </a:stretch>
        </p:blipFill>
        <p:spPr>
          <a:xfrm>
            <a:off x="3991972" y="3062097"/>
            <a:ext cx="1488300" cy="1488324"/>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Shape 225"/>
          <p:cNvSpPr txBox="1">
            <a:spLocks noGrp="1"/>
          </p:cNvSpPr>
          <p:nvPr>
            <p:ph type="title" idx="4294967295"/>
          </p:nvPr>
        </p:nvSpPr>
        <p:spPr>
          <a:xfrm>
            <a:off x="522675" y="518325"/>
            <a:ext cx="6614100" cy="755700"/>
          </a:xfrm>
          <a:prstGeom prst="rect">
            <a:avLst/>
          </a:prstGeom>
        </p:spPr>
        <p:txBody>
          <a:bodyPr lIns="91425" tIns="91425" rIns="91425" bIns="91425" anchor="t" anchorCtr="0">
            <a:noAutofit/>
          </a:bodyPr>
          <a:lstStyle/>
          <a:p>
            <a:pPr lvl="0" rtl="0">
              <a:spcBef>
                <a:spcPts val="0"/>
              </a:spcBef>
              <a:buNone/>
            </a:pPr>
            <a:r>
              <a:rPr lang="en">
                <a:solidFill>
                  <a:srgbClr val="073763"/>
                </a:solidFill>
                <a:latin typeface="Raleway"/>
                <a:ea typeface="Raleway"/>
                <a:cs typeface="Raleway"/>
                <a:sym typeface="Raleway"/>
              </a:rPr>
              <a:t>Housing.com</a:t>
            </a:r>
          </a:p>
        </p:txBody>
      </p:sp>
      <p:sp>
        <p:nvSpPr>
          <p:cNvPr id="226" name="Shape 226"/>
          <p:cNvSpPr txBox="1">
            <a:spLocks noGrp="1"/>
          </p:cNvSpPr>
          <p:nvPr>
            <p:ph type="body" idx="4294967295"/>
          </p:nvPr>
        </p:nvSpPr>
        <p:spPr>
          <a:xfrm>
            <a:off x="522675" y="1305875"/>
            <a:ext cx="7758600" cy="2606700"/>
          </a:xfrm>
          <a:prstGeom prst="rect">
            <a:avLst/>
          </a:prstGeom>
        </p:spPr>
        <p:txBody>
          <a:bodyPr lIns="91425" tIns="91425" rIns="91425" bIns="91425" anchor="t" anchorCtr="0">
            <a:noAutofit/>
          </a:bodyPr>
          <a:lstStyle/>
          <a:p>
            <a:pPr marL="457200" lvl="0" indent="-228600" rtl="0">
              <a:lnSpc>
                <a:spcPct val="115000"/>
              </a:lnSpc>
              <a:spcBef>
                <a:spcPts val="1200"/>
              </a:spcBef>
              <a:spcAft>
                <a:spcPts val="1200"/>
              </a:spcAft>
              <a:buClr>
                <a:srgbClr val="073763"/>
              </a:buClr>
              <a:buFont typeface="Raleway"/>
            </a:pPr>
            <a:r>
              <a:rPr lang="en" b="1">
                <a:solidFill>
                  <a:srgbClr val="073763"/>
                </a:solidFill>
                <a:latin typeface="Raleway"/>
                <a:ea typeface="Raleway"/>
                <a:cs typeface="Raleway"/>
                <a:sym typeface="Raleway"/>
              </a:rPr>
              <a:t> 38% </a:t>
            </a:r>
            <a:r>
              <a:rPr lang="en">
                <a:solidFill>
                  <a:srgbClr val="073763"/>
                </a:solidFill>
                <a:latin typeface="Raleway"/>
                <a:ea typeface="Raleway"/>
                <a:cs typeface="Raleway"/>
                <a:sym typeface="Raleway"/>
              </a:rPr>
              <a:t>more conversions</a:t>
            </a:r>
          </a:p>
          <a:p>
            <a:pPr marL="457200" lvl="0" indent="-228600" rtl="0">
              <a:lnSpc>
                <a:spcPct val="115000"/>
              </a:lnSpc>
              <a:spcBef>
                <a:spcPts val="1200"/>
              </a:spcBef>
              <a:spcAft>
                <a:spcPts val="1200"/>
              </a:spcAft>
              <a:buClr>
                <a:srgbClr val="073763"/>
              </a:buClr>
              <a:buFont typeface="Raleway"/>
            </a:pPr>
            <a:r>
              <a:rPr lang="en" b="1">
                <a:solidFill>
                  <a:srgbClr val="073763"/>
                </a:solidFill>
                <a:latin typeface="Raleway"/>
                <a:ea typeface="Raleway"/>
                <a:cs typeface="Raleway"/>
                <a:sym typeface="Raleway"/>
              </a:rPr>
              <a:t> 40%</a:t>
            </a:r>
            <a:r>
              <a:rPr lang="en">
                <a:solidFill>
                  <a:srgbClr val="073763"/>
                </a:solidFill>
                <a:latin typeface="Raleway"/>
                <a:ea typeface="Raleway"/>
                <a:cs typeface="Raleway"/>
                <a:sym typeface="Raleway"/>
              </a:rPr>
              <a:t> lower bounce rate</a:t>
            </a:r>
          </a:p>
          <a:p>
            <a:pPr marL="457200" lvl="0" indent="-228600" rtl="0">
              <a:lnSpc>
                <a:spcPct val="115000"/>
              </a:lnSpc>
              <a:spcBef>
                <a:spcPts val="1200"/>
              </a:spcBef>
              <a:spcAft>
                <a:spcPts val="1200"/>
              </a:spcAft>
              <a:buClr>
                <a:srgbClr val="073763"/>
              </a:buClr>
              <a:buFont typeface="Raleway"/>
            </a:pPr>
            <a:r>
              <a:rPr lang="en" b="1">
                <a:solidFill>
                  <a:srgbClr val="073763"/>
                </a:solidFill>
                <a:latin typeface="Raleway"/>
                <a:ea typeface="Raleway"/>
                <a:cs typeface="Raleway"/>
                <a:sym typeface="Raleway"/>
              </a:rPr>
              <a:t> 10%</a:t>
            </a:r>
            <a:r>
              <a:rPr lang="en">
                <a:solidFill>
                  <a:srgbClr val="073763"/>
                </a:solidFill>
                <a:latin typeface="Raleway"/>
                <a:ea typeface="Raleway"/>
                <a:cs typeface="Raleway"/>
                <a:sym typeface="Raleway"/>
              </a:rPr>
              <a:t> longer average session</a:t>
            </a:r>
          </a:p>
          <a:p>
            <a:pPr marL="457200" lvl="0" indent="-228600" rtl="0">
              <a:lnSpc>
                <a:spcPct val="115000"/>
              </a:lnSpc>
              <a:spcBef>
                <a:spcPts val="1200"/>
              </a:spcBef>
              <a:spcAft>
                <a:spcPts val="1200"/>
              </a:spcAft>
              <a:buClr>
                <a:srgbClr val="073763"/>
              </a:buClr>
              <a:buFont typeface="Raleway"/>
            </a:pPr>
            <a:r>
              <a:rPr lang="en" b="1">
                <a:solidFill>
                  <a:srgbClr val="073763"/>
                </a:solidFill>
                <a:latin typeface="Raleway"/>
                <a:ea typeface="Raleway"/>
                <a:cs typeface="Raleway"/>
                <a:sym typeface="Raleway"/>
              </a:rPr>
              <a:t> 30% </a:t>
            </a:r>
            <a:r>
              <a:rPr lang="en">
                <a:solidFill>
                  <a:srgbClr val="073763"/>
                </a:solidFill>
                <a:latin typeface="Raleway"/>
                <a:ea typeface="Raleway"/>
                <a:cs typeface="Raleway"/>
                <a:sym typeface="Raleway"/>
              </a:rPr>
              <a:t>faster page load</a:t>
            </a:r>
          </a:p>
          <a:p>
            <a:pPr lvl="0" rtl="0">
              <a:spcBef>
                <a:spcPts val="0"/>
              </a:spcBef>
              <a:buNone/>
            </a:pPr>
            <a:endParaRPr>
              <a:solidFill>
                <a:srgbClr val="073763"/>
              </a:solidFill>
              <a:latin typeface="Raleway"/>
              <a:ea typeface="Raleway"/>
              <a:cs typeface="Raleway"/>
              <a:sym typeface="Raleway"/>
            </a:endParaRPr>
          </a:p>
        </p:txBody>
      </p:sp>
      <p:pic>
        <p:nvPicPr>
          <p:cNvPr id="227" name="Shape 227"/>
          <p:cNvPicPr preferRelativeResize="0"/>
          <p:nvPr/>
        </p:nvPicPr>
        <p:blipFill>
          <a:blip r:embed="rId3">
            <a:alphaModFix/>
          </a:blip>
          <a:stretch>
            <a:fillRect/>
          </a:stretch>
        </p:blipFill>
        <p:spPr>
          <a:xfrm>
            <a:off x="5012598" y="518312"/>
            <a:ext cx="2197800" cy="4181823"/>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Shape 232"/>
          <p:cNvSpPr txBox="1">
            <a:spLocks noGrp="1"/>
          </p:cNvSpPr>
          <p:nvPr>
            <p:ph type="title" idx="4294967295"/>
          </p:nvPr>
        </p:nvSpPr>
        <p:spPr>
          <a:xfrm>
            <a:off x="167100" y="522375"/>
            <a:ext cx="6614100" cy="755700"/>
          </a:xfrm>
          <a:prstGeom prst="rect">
            <a:avLst/>
          </a:prstGeom>
        </p:spPr>
        <p:txBody>
          <a:bodyPr lIns="91425" tIns="91425" rIns="91425" bIns="91425" anchor="t" anchorCtr="0">
            <a:noAutofit/>
          </a:bodyPr>
          <a:lstStyle/>
          <a:p>
            <a:pPr lvl="0" rtl="0">
              <a:spcBef>
                <a:spcPts val="0"/>
              </a:spcBef>
              <a:buNone/>
            </a:pPr>
            <a:r>
              <a:rPr lang="en">
                <a:solidFill>
                  <a:srgbClr val="073763"/>
                </a:solidFill>
                <a:latin typeface="Raleway"/>
                <a:ea typeface="Raleway"/>
                <a:cs typeface="Raleway"/>
                <a:sym typeface="Raleway"/>
              </a:rPr>
              <a:t>SmartLock for AliExpress</a:t>
            </a:r>
          </a:p>
        </p:txBody>
      </p:sp>
      <p:pic>
        <p:nvPicPr>
          <p:cNvPr id="233" name="Shape 233"/>
          <p:cNvPicPr preferRelativeResize="0"/>
          <p:nvPr/>
        </p:nvPicPr>
        <p:blipFill>
          <a:blip r:embed="rId3">
            <a:alphaModFix/>
          </a:blip>
          <a:stretch>
            <a:fillRect/>
          </a:stretch>
        </p:blipFill>
        <p:spPr>
          <a:xfrm>
            <a:off x="5549375" y="196125"/>
            <a:ext cx="2799699" cy="4843648"/>
          </a:xfrm>
          <a:prstGeom prst="rect">
            <a:avLst/>
          </a:prstGeom>
          <a:noFill/>
          <a:ln>
            <a:noFill/>
          </a:ln>
        </p:spPr>
      </p:pic>
      <p:sp>
        <p:nvSpPr>
          <p:cNvPr id="234" name="Shape 234"/>
          <p:cNvSpPr txBox="1"/>
          <p:nvPr/>
        </p:nvSpPr>
        <p:spPr>
          <a:xfrm>
            <a:off x="407975" y="1369650"/>
            <a:ext cx="4371300" cy="2870400"/>
          </a:xfrm>
          <a:prstGeom prst="rect">
            <a:avLst/>
          </a:prstGeom>
          <a:noFill/>
          <a:ln>
            <a:noFill/>
          </a:ln>
        </p:spPr>
        <p:txBody>
          <a:bodyPr lIns="91425" tIns="91425" rIns="91425" bIns="91425" anchor="t" anchorCtr="0">
            <a:noAutofit/>
          </a:bodyPr>
          <a:lstStyle/>
          <a:p>
            <a:pPr marL="457200" lvl="0" indent="-342900" rtl="0">
              <a:lnSpc>
                <a:spcPct val="115000"/>
              </a:lnSpc>
              <a:spcBef>
                <a:spcPts val="1200"/>
              </a:spcBef>
              <a:spcAft>
                <a:spcPts val="1200"/>
              </a:spcAft>
              <a:buClr>
                <a:srgbClr val="073763"/>
              </a:buClr>
              <a:buSzPct val="100000"/>
              <a:buFont typeface="Raleway"/>
              <a:buChar char="●"/>
            </a:pPr>
            <a:r>
              <a:rPr lang="en" sz="1800" b="1">
                <a:solidFill>
                  <a:srgbClr val="073763"/>
                </a:solidFill>
                <a:latin typeface="Raleway"/>
                <a:ea typeface="Raleway"/>
                <a:cs typeface="Raleway"/>
                <a:sym typeface="Raleway"/>
              </a:rPr>
              <a:t> 11%</a:t>
            </a:r>
            <a:r>
              <a:rPr lang="en" sz="1800">
                <a:solidFill>
                  <a:srgbClr val="073763"/>
                </a:solidFill>
                <a:latin typeface="Raleway"/>
                <a:ea typeface="Raleway"/>
                <a:cs typeface="Raleway"/>
                <a:sym typeface="Raleway"/>
              </a:rPr>
              <a:t> increase in conversions</a:t>
            </a:r>
          </a:p>
          <a:p>
            <a:pPr marL="457200" lvl="0" indent="-342900" rtl="0">
              <a:lnSpc>
                <a:spcPct val="115000"/>
              </a:lnSpc>
              <a:spcBef>
                <a:spcPts val="1200"/>
              </a:spcBef>
              <a:spcAft>
                <a:spcPts val="1200"/>
              </a:spcAft>
              <a:buClr>
                <a:srgbClr val="073763"/>
              </a:buClr>
              <a:buSzPct val="100000"/>
              <a:buFont typeface="Raleway"/>
              <a:buChar char="●"/>
            </a:pPr>
            <a:r>
              <a:rPr lang="en" sz="1800" b="1">
                <a:solidFill>
                  <a:srgbClr val="073763"/>
                </a:solidFill>
                <a:latin typeface="Raleway"/>
                <a:ea typeface="Raleway"/>
                <a:cs typeface="Raleway"/>
                <a:sym typeface="Raleway"/>
              </a:rPr>
              <a:t> 95%</a:t>
            </a:r>
            <a:r>
              <a:rPr lang="en" sz="1800">
                <a:solidFill>
                  <a:srgbClr val="073763"/>
                </a:solidFill>
                <a:latin typeface="Raleway"/>
                <a:ea typeface="Raleway"/>
                <a:cs typeface="Raleway"/>
                <a:sym typeface="Raleway"/>
              </a:rPr>
              <a:t> of users saved credentials</a:t>
            </a:r>
          </a:p>
          <a:p>
            <a:pPr marL="457200" lvl="0" indent="-342900" rtl="0">
              <a:lnSpc>
                <a:spcPct val="115000"/>
              </a:lnSpc>
              <a:spcBef>
                <a:spcPts val="1200"/>
              </a:spcBef>
              <a:spcAft>
                <a:spcPts val="1200"/>
              </a:spcAft>
              <a:buClr>
                <a:srgbClr val="073763"/>
              </a:buClr>
              <a:buSzPct val="100000"/>
              <a:buFont typeface="Raleway"/>
              <a:buChar char="●"/>
            </a:pPr>
            <a:r>
              <a:rPr lang="en" sz="1800" b="1">
                <a:solidFill>
                  <a:srgbClr val="073763"/>
                </a:solidFill>
                <a:latin typeface="Raleway"/>
                <a:ea typeface="Raleway"/>
                <a:cs typeface="Raleway"/>
                <a:sym typeface="Raleway"/>
              </a:rPr>
              <a:t> 85%</a:t>
            </a:r>
            <a:r>
              <a:rPr lang="en" sz="1800">
                <a:solidFill>
                  <a:srgbClr val="073763"/>
                </a:solidFill>
                <a:latin typeface="Raleway"/>
                <a:ea typeface="Raleway"/>
                <a:cs typeface="Raleway"/>
                <a:sym typeface="Raleway"/>
              </a:rPr>
              <a:t> drop in failures for web sign in</a:t>
            </a:r>
          </a:p>
          <a:p>
            <a:pPr marL="457200" lvl="0" indent="-342900" rtl="0">
              <a:lnSpc>
                <a:spcPct val="115000"/>
              </a:lnSpc>
              <a:spcBef>
                <a:spcPts val="1200"/>
              </a:spcBef>
              <a:spcAft>
                <a:spcPts val="1200"/>
              </a:spcAft>
              <a:buClr>
                <a:srgbClr val="073763"/>
              </a:buClr>
              <a:buSzPct val="100000"/>
              <a:buFont typeface="Raleway"/>
              <a:buChar char="●"/>
            </a:pPr>
            <a:r>
              <a:rPr lang="en" sz="1800" b="1">
                <a:solidFill>
                  <a:srgbClr val="073763"/>
                </a:solidFill>
                <a:latin typeface="Raleway"/>
                <a:ea typeface="Raleway"/>
                <a:cs typeface="Raleway"/>
                <a:sym typeface="Raleway"/>
              </a:rPr>
              <a:t> 60% </a:t>
            </a:r>
            <a:r>
              <a:rPr lang="en" sz="1800">
                <a:solidFill>
                  <a:srgbClr val="073763"/>
                </a:solidFill>
                <a:latin typeface="Raleway"/>
                <a:ea typeface="Raleway"/>
                <a:cs typeface="Raleway"/>
                <a:sym typeface="Raleway"/>
              </a:rPr>
              <a:t>decrease in time to sign in</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Shape 239"/>
          <p:cNvSpPr txBox="1">
            <a:spLocks noGrp="1"/>
          </p:cNvSpPr>
          <p:nvPr>
            <p:ph type="title" idx="4294967295"/>
          </p:nvPr>
        </p:nvSpPr>
        <p:spPr>
          <a:xfrm>
            <a:off x="340775" y="277225"/>
            <a:ext cx="7832400" cy="755700"/>
          </a:xfrm>
          <a:prstGeom prst="rect">
            <a:avLst/>
          </a:prstGeom>
        </p:spPr>
        <p:txBody>
          <a:bodyPr lIns="91425" tIns="91425" rIns="91425" bIns="91425" anchor="t" anchorCtr="0">
            <a:noAutofit/>
          </a:bodyPr>
          <a:lstStyle/>
          <a:p>
            <a:pPr lvl="0" rtl="0">
              <a:spcBef>
                <a:spcPts val="0"/>
              </a:spcBef>
              <a:buNone/>
            </a:pPr>
            <a:r>
              <a:rPr lang="en">
                <a:solidFill>
                  <a:srgbClr val="073763"/>
                </a:solidFill>
                <a:latin typeface="Raleway"/>
                <a:ea typeface="Raleway"/>
                <a:cs typeface="Raleway"/>
                <a:sym typeface="Raleway"/>
              </a:rPr>
              <a:t>Current features </a:t>
            </a:r>
            <a:r>
              <a:rPr lang="en" b="1">
                <a:solidFill>
                  <a:srgbClr val="073763"/>
                </a:solidFill>
                <a:latin typeface="Raleway"/>
                <a:ea typeface="Raleway"/>
                <a:cs typeface="Raleway"/>
                <a:sym typeface="Raleway"/>
              </a:rPr>
              <a:t>deprecated</a:t>
            </a:r>
            <a:r>
              <a:rPr lang="en">
                <a:solidFill>
                  <a:srgbClr val="073763"/>
                </a:solidFill>
                <a:latin typeface="Raleway"/>
                <a:ea typeface="Raleway"/>
                <a:cs typeface="Raleway"/>
                <a:sym typeface="Raleway"/>
              </a:rPr>
              <a:t> over non-HTTPS</a:t>
            </a:r>
          </a:p>
        </p:txBody>
      </p:sp>
      <p:sp>
        <p:nvSpPr>
          <p:cNvPr id="240" name="Shape 240"/>
          <p:cNvSpPr txBox="1"/>
          <p:nvPr/>
        </p:nvSpPr>
        <p:spPr>
          <a:xfrm>
            <a:off x="554025" y="518700"/>
            <a:ext cx="7837500" cy="4624800"/>
          </a:xfrm>
          <a:prstGeom prst="rect">
            <a:avLst/>
          </a:prstGeom>
          <a:noFill/>
          <a:ln>
            <a:noFill/>
          </a:ln>
        </p:spPr>
        <p:txBody>
          <a:bodyPr lIns="34275" tIns="34275" rIns="34275" bIns="34275" anchor="ctr" anchorCtr="0">
            <a:noAutofit/>
          </a:bodyPr>
          <a:lstStyle/>
          <a:p>
            <a:pPr marL="177800" lvl="0" indent="-260350" rtl="0">
              <a:lnSpc>
                <a:spcPct val="150000"/>
              </a:lnSpc>
              <a:spcBef>
                <a:spcPts val="0"/>
              </a:spcBef>
              <a:buClr>
                <a:srgbClr val="990000"/>
              </a:buClr>
              <a:buSzPct val="100000"/>
              <a:buFont typeface="Raleway"/>
              <a:buChar char="●"/>
            </a:pPr>
            <a:r>
              <a:rPr lang="en" sz="2700">
                <a:solidFill>
                  <a:srgbClr val="990000"/>
                </a:solidFill>
                <a:latin typeface="Raleway"/>
                <a:ea typeface="Raleway"/>
                <a:cs typeface="Raleway"/>
                <a:sym typeface="Raleway"/>
              </a:rPr>
              <a:t>Geolocation</a:t>
            </a:r>
          </a:p>
          <a:p>
            <a:pPr marL="177800" lvl="0" indent="-260350" rtl="0">
              <a:lnSpc>
                <a:spcPct val="150000"/>
              </a:lnSpc>
              <a:spcBef>
                <a:spcPts val="0"/>
              </a:spcBef>
              <a:buClr>
                <a:srgbClr val="990000"/>
              </a:buClr>
              <a:buSzPct val="100000"/>
              <a:buFont typeface="Raleway"/>
              <a:buChar char="●"/>
            </a:pPr>
            <a:r>
              <a:rPr lang="en" sz="2700">
                <a:solidFill>
                  <a:srgbClr val="990000"/>
                </a:solidFill>
                <a:latin typeface="Raleway"/>
                <a:ea typeface="Raleway"/>
                <a:cs typeface="Raleway"/>
                <a:sym typeface="Raleway"/>
              </a:rPr>
              <a:t>getUserMedia()</a:t>
            </a:r>
          </a:p>
          <a:p>
            <a:pPr lvl="0" rtl="0">
              <a:lnSpc>
                <a:spcPct val="150000"/>
              </a:lnSpc>
              <a:spcBef>
                <a:spcPts val="0"/>
              </a:spcBef>
              <a:buNone/>
            </a:pPr>
            <a:endParaRPr sz="2700">
              <a:solidFill>
                <a:srgbClr val="304FFE"/>
              </a:solidFill>
              <a:latin typeface="Raleway"/>
              <a:ea typeface="Raleway"/>
              <a:cs typeface="Raleway"/>
              <a:sym typeface="Raleway"/>
            </a:endParaRPr>
          </a:p>
          <a:p>
            <a:pPr marL="177800" lvl="0" indent="-260350" rtl="0">
              <a:lnSpc>
                <a:spcPct val="150000"/>
              </a:lnSpc>
              <a:spcBef>
                <a:spcPts val="0"/>
              </a:spcBef>
              <a:buClr>
                <a:srgbClr val="B45F06"/>
              </a:buClr>
              <a:buSzPct val="100000"/>
              <a:buFont typeface="Raleway"/>
              <a:buChar char="●"/>
            </a:pPr>
            <a:r>
              <a:rPr lang="en" sz="2700">
                <a:solidFill>
                  <a:srgbClr val="B45F06"/>
                </a:solidFill>
                <a:latin typeface="Raleway"/>
                <a:ea typeface="Raleway"/>
                <a:cs typeface="Raleway"/>
                <a:sym typeface="Raleway"/>
              </a:rPr>
              <a:t>Encrypted Media Extensions</a:t>
            </a:r>
          </a:p>
          <a:p>
            <a:pPr marL="177800" lvl="0" indent="-260350" rtl="0">
              <a:lnSpc>
                <a:spcPct val="150000"/>
              </a:lnSpc>
              <a:spcBef>
                <a:spcPts val="0"/>
              </a:spcBef>
              <a:buClr>
                <a:srgbClr val="B45F06"/>
              </a:buClr>
              <a:buSzPct val="100000"/>
              <a:buFont typeface="Raleway"/>
              <a:buChar char="●"/>
            </a:pPr>
            <a:r>
              <a:rPr lang="en" sz="2700">
                <a:solidFill>
                  <a:srgbClr val="B45F06"/>
                </a:solidFill>
                <a:latin typeface="Raleway"/>
                <a:ea typeface="Raleway"/>
                <a:cs typeface="Raleway"/>
                <a:sym typeface="Raleway"/>
              </a:rPr>
              <a:t>AppCache</a:t>
            </a:r>
          </a:p>
        </p:txBody>
      </p:sp>
      <p:sp>
        <p:nvSpPr>
          <p:cNvPr id="241" name="Shape 241"/>
          <p:cNvSpPr txBox="1"/>
          <p:nvPr/>
        </p:nvSpPr>
        <p:spPr>
          <a:xfrm>
            <a:off x="5208372" y="774800"/>
            <a:ext cx="594600" cy="2175300"/>
          </a:xfrm>
          <a:prstGeom prst="rect">
            <a:avLst/>
          </a:prstGeom>
          <a:noFill/>
          <a:ln>
            <a:noFill/>
          </a:ln>
        </p:spPr>
        <p:txBody>
          <a:bodyPr lIns="34275" tIns="34275" rIns="34275" bIns="34275" anchor="t" anchorCtr="0">
            <a:noAutofit/>
          </a:bodyPr>
          <a:lstStyle/>
          <a:p>
            <a:pPr lvl="0" rtl="0">
              <a:spcBef>
                <a:spcPts val="0"/>
              </a:spcBef>
              <a:buNone/>
            </a:pPr>
            <a:r>
              <a:rPr lang="en" sz="13000">
                <a:solidFill>
                  <a:srgbClr val="990000"/>
                </a:solidFill>
                <a:latin typeface="Roboto"/>
                <a:ea typeface="Roboto"/>
                <a:cs typeface="Roboto"/>
                <a:sym typeface="Roboto"/>
              </a:rPr>
              <a:t>}</a:t>
            </a:r>
          </a:p>
        </p:txBody>
      </p:sp>
      <p:sp>
        <p:nvSpPr>
          <p:cNvPr id="242" name="Shape 242"/>
          <p:cNvSpPr txBox="1"/>
          <p:nvPr/>
        </p:nvSpPr>
        <p:spPr>
          <a:xfrm>
            <a:off x="5961496" y="1453340"/>
            <a:ext cx="2129700" cy="1256700"/>
          </a:xfrm>
          <a:prstGeom prst="rect">
            <a:avLst/>
          </a:prstGeom>
          <a:noFill/>
          <a:ln>
            <a:noFill/>
          </a:ln>
        </p:spPr>
        <p:txBody>
          <a:bodyPr lIns="34275" tIns="34275" rIns="34275" bIns="34275" anchor="t" anchorCtr="0">
            <a:noAutofit/>
          </a:bodyPr>
          <a:lstStyle/>
          <a:p>
            <a:pPr lvl="0" rtl="0">
              <a:spcBef>
                <a:spcPts val="0"/>
              </a:spcBef>
              <a:buNone/>
            </a:pPr>
            <a:r>
              <a:rPr lang="en" sz="2400">
                <a:solidFill>
                  <a:srgbClr val="990000"/>
                </a:solidFill>
                <a:latin typeface="Raleway"/>
                <a:ea typeface="Raleway"/>
                <a:cs typeface="Raleway"/>
                <a:sym typeface="Raleway"/>
              </a:rPr>
              <a:t>Only available over HTTPS in Chrome</a:t>
            </a:r>
          </a:p>
        </p:txBody>
      </p:sp>
      <p:sp>
        <p:nvSpPr>
          <p:cNvPr id="243" name="Shape 243"/>
          <p:cNvSpPr txBox="1"/>
          <p:nvPr/>
        </p:nvSpPr>
        <p:spPr>
          <a:xfrm>
            <a:off x="5281215" y="2909318"/>
            <a:ext cx="801000" cy="2378700"/>
          </a:xfrm>
          <a:prstGeom prst="rect">
            <a:avLst/>
          </a:prstGeom>
          <a:noFill/>
          <a:ln>
            <a:noFill/>
          </a:ln>
        </p:spPr>
        <p:txBody>
          <a:bodyPr lIns="34275" tIns="34275" rIns="34275" bIns="34275" anchor="t" anchorCtr="0">
            <a:noAutofit/>
          </a:bodyPr>
          <a:lstStyle/>
          <a:p>
            <a:pPr lvl="0" rtl="0">
              <a:spcBef>
                <a:spcPts val="0"/>
              </a:spcBef>
              <a:buNone/>
            </a:pPr>
            <a:r>
              <a:rPr lang="en" sz="9400">
                <a:solidFill>
                  <a:srgbClr val="B45F06"/>
                </a:solidFill>
                <a:latin typeface="Roboto"/>
                <a:ea typeface="Roboto"/>
                <a:cs typeface="Roboto"/>
                <a:sym typeface="Roboto"/>
              </a:rPr>
              <a:t>}</a:t>
            </a:r>
          </a:p>
        </p:txBody>
      </p:sp>
      <p:sp>
        <p:nvSpPr>
          <p:cNvPr id="244" name="Shape 244"/>
          <p:cNvSpPr txBox="1"/>
          <p:nvPr/>
        </p:nvSpPr>
        <p:spPr>
          <a:xfrm>
            <a:off x="5961509" y="3226337"/>
            <a:ext cx="2129700" cy="1256700"/>
          </a:xfrm>
          <a:prstGeom prst="rect">
            <a:avLst/>
          </a:prstGeom>
          <a:noFill/>
          <a:ln>
            <a:noFill/>
          </a:ln>
        </p:spPr>
        <p:txBody>
          <a:bodyPr lIns="34275" tIns="34275" rIns="34275" bIns="34275" anchor="t" anchorCtr="0">
            <a:noAutofit/>
          </a:bodyPr>
          <a:lstStyle/>
          <a:p>
            <a:pPr lvl="0" rtl="0">
              <a:spcBef>
                <a:spcPts val="0"/>
              </a:spcBef>
              <a:buNone/>
            </a:pPr>
            <a:r>
              <a:rPr lang="en" sz="2400">
                <a:solidFill>
                  <a:srgbClr val="B45F06"/>
                </a:solidFill>
                <a:latin typeface="Raleway"/>
                <a:ea typeface="Raleway"/>
                <a:cs typeface="Raleway"/>
                <a:sym typeface="Raleway"/>
              </a:rPr>
              <a:t>Soon to be removed on HTTP</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Shape 249"/>
          <p:cNvSpPr txBox="1">
            <a:spLocks noGrp="1"/>
          </p:cNvSpPr>
          <p:nvPr>
            <p:ph type="title" idx="4294967295"/>
          </p:nvPr>
        </p:nvSpPr>
        <p:spPr>
          <a:xfrm>
            <a:off x="340775" y="277225"/>
            <a:ext cx="7832400" cy="755700"/>
          </a:xfrm>
          <a:prstGeom prst="rect">
            <a:avLst/>
          </a:prstGeom>
        </p:spPr>
        <p:txBody>
          <a:bodyPr lIns="91425" tIns="91425" rIns="91425" bIns="91425" anchor="t" anchorCtr="0">
            <a:noAutofit/>
          </a:bodyPr>
          <a:lstStyle/>
          <a:p>
            <a:pPr lvl="0" rtl="0">
              <a:spcBef>
                <a:spcPts val="0"/>
              </a:spcBef>
              <a:buNone/>
            </a:pPr>
            <a:r>
              <a:rPr lang="en">
                <a:solidFill>
                  <a:srgbClr val="073763"/>
                </a:solidFill>
                <a:latin typeface="Raleway"/>
                <a:ea typeface="Raleway"/>
                <a:cs typeface="Raleway"/>
                <a:sym typeface="Raleway"/>
              </a:rPr>
              <a:t>Current features </a:t>
            </a:r>
            <a:r>
              <a:rPr lang="en" b="1">
                <a:solidFill>
                  <a:srgbClr val="073763"/>
                </a:solidFill>
                <a:latin typeface="Raleway"/>
                <a:ea typeface="Raleway"/>
                <a:cs typeface="Raleway"/>
                <a:sym typeface="Raleway"/>
              </a:rPr>
              <a:t>deprecated</a:t>
            </a:r>
            <a:r>
              <a:rPr lang="en">
                <a:solidFill>
                  <a:srgbClr val="073763"/>
                </a:solidFill>
                <a:latin typeface="Raleway"/>
                <a:ea typeface="Raleway"/>
                <a:cs typeface="Raleway"/>
                <a:sym typeface="Raleway"/>
              </a:rPr>
              <a:t> over non-HTTPS</a:t>
            </a:r>
          </a:p>
        </p:txBody>
      </p:sp>
      <p:sp>
        <p:nvSpPr>
          <p:cNvPr id="250" name="Shape 250"/>
          <p:cNvSpPr txBox="1"/>
          <p:nvPr/>
        </p:nvSpPr>
        <p:spPr>
          <a:xfrm>
            <a:off x="554025" y="518700"/>
            <a:ext cx="7837500" cy="4624800"/>
          </a:xfrm>
          <a:prstGeom prst="rect">
            <a:avLst/>
          </a:prstGeom>
          <a:noFill/>
          <a:ln>
            <a:noFill/>
          </a:ln>
        </p:spPr>
        <p:txBody>
          <a:bodyPr lIns="34275" tIns="34275" rIns="34275" bIns="34275" anchor="ctr" anchorCtr="0">
            <a:noAutofit/>
          </a:bodyPr>
          <a:lstStyle/>
          <a:p>
            <a:pPr marL="177800" lvl="0" indent="-260350" rtl="0">
              <a:lnSpc>
                <a:spcPct val="150000"/>
              </a:lnSpc>
              <a:spcBef>
                <a:spcPts val="0"/>
              </a:spcBef>
              <a:buClr>
                <a:srgbClr val="990000"/>
              </a:buClr>
              <a:buSzPct val="100000"/>
              <a:buFont typeface="Raleway"/>
              <a:buChar char="●"/>
            </a:pPr>
            <a:r>
              <a:rPr lang="en" sz="2700">
                <a:solidFill>
                  <a:srgbClr val="990000"/>
                </a:solidFill>
                <a:latin typeface="Raleway"/>
                <a:ea typeface="Raleway"/>
                <a:cs typeface="Raleway"/>
                <a:sym typeface="Raleway"/>
              </a:rPr>
              <a:t>Geolocation</a:t>
            </a:r>
          </a:p>
          <a:p>
            <a:pPr marL="177800" lvl="0" indent="-260350" rtl="0">
              <a:lnSpc>
                <a:spcPct val="150000"/>
              </a:lnSpc>
              <a:spcBef>
                <a:spcPts val="0"/>
              </a:spcBef>
              <a:buClr>
                <a:srgbClr val="990000"/>
              </a:buClr>
              <a:buSzPct val="100000"/>
              <a:buFont typeface="Raleway"/>
              <a:buChar char="●"/>
            </a:pPr>
            <a:r>
              <a:rPr lang="en" sz="2700">
                <a:solidFill>
                  <a:srgbClr val="990000"/>
                </a:solidFill>
                <a:latin typeface="Raleway"/>
                <a:ea typeface="Raleway"/>
                <a:cs typeface="Raleway"/>
                <a:sym typeface="Raleway"/>
              </a:rPr>
              <a:t>getUserMedia()</a:t>
            </a:r>
          </a:p>
          <a:p>
            <a:pPr lvl="0" rtl="0">
              <a:lnSpc>
                <a:spcPct val="150000"/>
              </a:lnSpc>
              <a:spcBef>
                <a:spcPts val="0"/>
              </a:spcBef>
              <a:buNone/>
            </a:pPr>
            <a:endParaRPr sz="2700">
              <a:solidFill>
                <a:srgbClr val="304FFE"/>
              </a:solidFill>
              <a:latin typeface="Raleway"/>
              <a:ea typeface="Raleway"/>
              <a:cs typeface="Raleway"/>
              <a:sym typeface="Raleway"/>
            </a:endParaRPr>
          </a:p>
          <a:p>
            <a:pPr marL="177800" lvl="0" indent="-260350" rtl="0">
              <a:lnSpc>
                <a:spcPct val="150000"/>
              </a:lnSpc>
              <a:spcBef>
                <a:spcPts val="0"/>
              </a:spcBef>
              <a:buClr>
                <a:srgbClr val="B45F06"/>
              </a:buClr>
              <a:buSzPct val="100000"/>
              <a:buFont typeface="Raleway"/>
              <a:buChar char="●"/>
            </a:pPr>
            <a:r>
              <a:rPr lang="en" sz="2700">
                <a:solidFill>
                  <a:srgbClr val="B45F06"/>
                </a:solidFill>
                <a:latin typeface="Raleway"/>
                <a:ea typeface="Raleway"/>
                <a:cs typeface="Raleway"/>
                <a:sym typeface="Raleway"/>
              </a:rPr>
              <a:t>Encrypted Media Extensions</a:t>
            </a:r>
          </a:p>
          <a:p>
            <a:pPr marL="177800" lvl="0" indent="-260350" rtl="0">
              <a:lnSpc>
                <a:spcPct val="150000"/>
              </a:lnSpc>
              <a:spcBef>
                <a:spcPts val="0"/>
              </a:spcBef>
              <a:buClr>
                <a:srgbClr val="B45F06"/>
              </a:buClr>
              <a:buSzPct val="100000"/>
              <a:buFont typeface="Raleway"/>
              <a:buChar char="●"/>
            </a:pPr>
            <a:r>
              <a:rPr lang="en" sz="2700">
                <a:solidFill>
                  <a:srgbClr val="B45F06"/>
                </a:solidFill>
                <a:latin typeface="Raleway"/>
                <a:ea typeface="Raleway"/>
                <a:cs typeface="Raleway"/>
                <a:sym typeface="Raleway"/>
              </a:rPr>
              <a:t>AppCache</a:t>
            </a:r>
          </a:p>
        </p:txBody>
      </p:sp>
      <p:sp>
        <p:nvSpPr>
          <p:cNvPr id="251" name="Shape 251"/>
          <p:cNvSpPr txBox="1"/>
          <p:nvPr/>
        </p:nvSpPr>
        <p:spPr>
          <a:xfrm>
            <a:off x="5208372" y="774800"/>
            <a:ext cx="594600" cy="2175300"/>
          </a:xfrm>
          <a:prstGeom prst="rect">
            <a:avLst/>
          </a:prstGeom>
          <a:noFill/>
          <a:ln>
            <a:noFill/>
          </a:ln>
        </p:spPr>
        <p:txBody>
          <a:bodyPr lIns="34275" tIns="34275" rIns="34275" bIns="34275" anchor="t" anchorCtr="0">
            <a:noAutofit/>
          </a:bodyPr>
          <a:lstStyle/>
          <a:p>
            <a:pPr lvl="0" rtl="0">
              <a:spcBef>
                <a:spcPts val="0"/>
              </a:spcBef>
              <a:buNone/>
            </a:pPr>
            <a:r>
              <a:rPr lang="en" sz="13000">
                <a:solidFill>
                  <a:srgbClr val="990000"/>
                </a:solidFill>
                <a:latin typeface="Roboto"/>
                <a:ea typeface="Roboto"/>
                <a:cs typeface="Roboto"/>
                <a:sym typeface="Roboto"/>
              </a:rPr>
              <a:t>}</a:t>
            </a:r>
          </a:p>
        </p:txBody>
      </p:sp>
      <p:sp>
        <p:nvSpPr>
          <p:cNvPr id="252" name="Shape 252"/>
          <p:cNvSpPr txBox="1"/>
          <p:nvPr/>
        </p:nvSpPr>
        <p:spPr>
          <a:xfrm>
            <a:off x="5961496" y="1453340"/>
            <a:ext cx="2129700" cy="1256700"/>
          </a:xfrm>
          <a:prstGeom prst="rect">
            <a:avLst/>
          </a:prstGeom>
          <a:noFill/>
          <a:ln>
            <a:noFill/>
          </a:ln>
        </p:spPr>
        <p:txBody>
          <a:bodyPr lIns="34275" tIns="34275" rIns="34275" bIns="34275" anchor="t" anchorCtr="0">
            <a:noAutofit/>
          </a:bodyPr>
          <a:lstStyle/>
          <a:p>
            <a:pPr lvl="0" rtl="0">
              <a:spcBef>
                <a:spcPts val="0"/>
              </a:spcBef>
              <a:buNone/>
            </a:pPr>
            <a:r>
              <a:rPr lang="en" sz="2400">
                <a:solidFill>
                  <a:srgbClr val="990000"/>
                </a:solidFill>
                <a:latin typeface="Raleway"/>
                <a:ea typeface="Raleway"/>
                <a:cs typeface="Raleway"/>
                <a:sym typeface="Raleway"/>
              </a:rPr>
              <a:t>Only available over HTTPS in Chrome</a:t>
            </a:r>
          </a:p>
        </p:txBody>
      </p:sp>
      <p:sp>
        <p:nvSpPr>
          <p:cNvPr id="253" name="Shape 253"/>
          <p:cNvSpPr txBox="1"/>
          <p:nvPr/>
        </p:nvSpPr>
        <p:spPr>
          <a:xfrm>
            <a:off x="5281215" y="2909318"/>
            <a:ext cx="801000" cy="2378700"/>
          </a:xfrm>
          <a:prstGeom prst="rect">
            <a:avLst/>
          </a:prstGeom>
          <a:noFill/>
          <a:ln>
            <a:noFill/>
          </a:ln>
        </p:spPr>
        <p:txBody>
          <a:bodyPr lIns="34275" tIns="34275" rIns="34275" bIns="34275" anchor="t" anchorCtr="0">
            <a:noAutofit/>
          </a:bodyPr>
          <a:lstStyle/>
          <a:p>
            <a:pPr lvl="0" rtl="0">
              <a:spcBef>
                <a:spcPts val="0"/>
              </a:spcBef>
              <a:buNone/>
            </a:pPr>
            <a:r>
              <a:rPr lang="en" sz="9400">
                <a:solidFill>
                  <a:srgbClr val="B45F06"/>
                </a:solidFill>
                <a:latin typeface="Roboto"/>
                <a:ea typeface="Roboto"/>
                <a:cs typeface="Roboto"/>
                <a:sym typeface="Roboto"/>
              </a:rPr>
              <a:t>}</a:t>
            </a:r>
          </a:p>
        </p:txBody>
      </p:sp>
      <p:sp>
        <p:nvSpPr>
          <p:cNvPr id="254" name="Shape 254"/>
          <p:cNvSpPr txBox="1"/>
          <p:nvPr/>
        </p:nvSpPr>
        <p:spPr>
          <a:xfrm>
            <a:off x="5961509" y="3226337"/>
            <a:ext cx="2129700" cy="1256700"/>
          </a:xfrm>
          <a:prstGeom prst="rect">
            <a:avLst/>
          </a:prstGeom>
          <a:noFill/>
          <a:ln>
            <a:noFill/>
          </a:ln>
        </p:spPr>
        <p:txBody>
          <a:bodyPr lIns="34275" tIns="34275" rIns="34275" bIns="34275" anchor="t" anchorCtr="0">
            <a:noAutofit/>
          </a:bodyPr>
          <a:lstStyle/>
          <a:p>
            <a:pPr lvl="0" rtl="0">
              <a:spcBef>
                <a:spcPts val="0"/>
              </a:spcBef>
              <a:buNone/>
            </a:pPr>
            <a:r>
              <a:rPr lang="en" sz="2400">
                <a:solidFill>
                  <a:srgbClr val="B45F06"/>
                </a:solidFill>
                <a:latin typeface="Raleway"/>
                <a:ea typeface="Raleway"/>
                <a:cs typeface="Raleway"/>
                <a:sym typeface="Raleway"/>
              </a:rPr>
              <a:t>Soon to be removed on HTTP</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Shape 259"/>
          <p:cNvSpPr txBox="1"/>
          <p:nvPr/>
        </p:nvSpPr>
        <p:spPr>
          <a:xfrm>
            <a:off x="927350" y="905775"/>
            <a:ext cx="7526400" cy="1024500"/>
          </a:xfrm>
          <a:prstGeom prst="rect">
            <a:avLst/>
          </a:prstGeom>
          <a:noFill/>
          <a:ln>
            <a:noFill/>
          </a:ln>
        </p:spPr>
        <p:txBody>
          <a:bodyPr lIns="91425" tIns="91425" rIns="91425" bIns="91425" anchor="t" anchorCtr="0">
            <a:noAutofit/>
          </a:bodyPr>
          <a:lstStyle/>
          <a:p>
            <a:pPr lvl="0" rtl="0">
              <a:spcBef>
                <a:spcPts val="0"/>
              </a:spcBef>
              <a:buNone/>
            </a:pPr>
            <a:r>
              <a:rPr lang="en" sz="2400" b="1">
                <a:solidFill>
                  <a:srgbClr val="073763"/>
                </a:solidFill>
                <a:latin typeface="Raleway"/>
                <a:ea typeface="Raleway"/>
                <a:cs typeface="Raleway"/>
                <a:sym typeface="Raleway"/>
              </a:rPr>
              <a:t>Key features</a:t>
            </a:r>
            <a:r>
              <a:rPr lang="en" sz="2400">
                <a:solidFill>
                  <a:srgbClr val="073763"/>
                </a:solidFill>
                <a:latin typeface="Raleway"/>
                <a:ea typeface="Raleway"/>
                <a:cs typeface="Raleway"/>
                <a:sym typeface="Raleway"/>
              </a:rPr>
              <a:t> of certain products, such as the location-finding feature within the Homepage, Travel News and Weather sites, would </a:t>
            </a:r>
            <a:r>
              <a:rPr lang="en" sz="2400" b="1">
                <a:solidFill>
                  <a:srgbClr val="073763"/>
                </a:solidFill>
                <a:latin typeface="Raleway"/>
                <a:ea typeface="Raleway"/>
                <a:cs typeface="Raleway"/>
                <a:sym typeface="Raleway"/>
              </a:rPr>
              <a:t>stop working</a:t>
            </a:r>
            <a:r>
              <a:rPr lang="en" sz="2400">
                <a:solidFill>
                  <a:srgbClr val="073763"/>
                </a:solidFill>
                <a:latin typeface="Raleway"/>
                <a:ea typeface="Raleway"/>
                <a:cs typeface="Raleway"/>
                <a:sym typeface="Raleway"/>
              </a:rPr>
              <a:t> </a:t>
            </a:r>
            <a:r>
              <a:rPr lang="en" sz="2400" b="1">
                <a:solidFill>
                  <a:srgbClr val="073763"/>
                </a:solidFill>
                <a:latin typeface="Raleway"/>
                <a:ea typeface="Raleway"/>
                <a:cs typeface="Raleway"/>
                <a:sym typeface="Raleway"/>
              </a:rPr>
              <a:t>if we didn’t enable HTTPS</a:t>
            </a:r>
            <a:r>
              <a:rPr lang="en" sz="2400">
                <a:solidFill>
                  <a:srgbClr val="073763"/>
                </a:solidFill>
                <a:latin typeface="Raleway"/>
                <a:ea typeface="Raleway"/>
                <a:cs typeface="Raleway"/>
                <a:sym typeface="Raleway"/>
              </a:rPr>
              <a:t> for those services.</a:t>
            </a:r>
          </a:p>
        </p:txBody>
      </p:sp>
      <p:sp>
        <p:nvSpPr>
          <p:cNvPr id="260" name="Shape 260"/>
          <p:cNvSpPr txBox="1"/>
          <p:nvPr/>
        </p:nvSpPr>
        <p:spPr>
          <a:xfrm>
            <a:off x="3573850" y="3306234"/>
            <a:ext cx="5131200" cy="697800"/>
          </a:xfrm>
          <a:prstGeom prst="rect">
            <a:avLst/>
          </a:prstGeom>
          <a:noFill/>
          <a:ln>
            <a:noFill/>
          </a:ln>
        </p:spPr>
        <p:txBody>
          <a:bodyPr lIns="91425" tIns="91425" rIns="91425" bIns="91425" anchor="t" anchorCtr="0">
            <a:noAutofit/>
          </a:bodyPr>
          <a:lstStyle/>
          <a:p>
            <a:pPr marL="457200" lvl="0" indent="-330200" rtl="0">
              <a:spcBef>
                <a:spcPts val="0"/>
              </a:spcBef>
              <a:buClr>
                <a:srgbClr val="073763"/>
              </a:buClr>
              <a:buSzPct val="100000"/>
              <a:buFont typeface="Raleway"/>
              <a:buChar char="-"/>
            </a:pPr>
            <a:r>
              <a:rPr lang="en" sz="1600">
                <a:solidFill>
                  <a:srgbClr val="073763"/>
                </a:solidFill>
                <a:latin typeface="Raleway"/>
                <a:ea typeface="Raleway"/>
                <a:cs typeface="Raleway"/>
                <a:sym typeface="Raleway"/>
              </a:rPr>
              <a:t>BBC.co.uk Internet Blog </a:t>
            </a:r>
            <a:r>
              <a:rPr lang="en" sz="1100">
                <a:solidFill>
                  <a:srgbClr val="073763"/>
                </a:solidFill>
                <a:latin typeface="Raleway"/>
                <a:ea typeface="Raleway"/>
                <a:cs typeface="Raleway"/>
                <a:sym typeface="Raleway"/>
              </a:rPr>
              <a:t>(http://www.bbc.co.uk/blogs/internet/entries/f6f50d1f-a879-4999-bc6d-6634a71e2e60)</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Shape 265"/>
          <p:cNvSpPr txBox="1">
            <a:spLocks noGrp="1"/>
          </p:cNvSpPr>
          <p:nvPr>
            <p:ph type="title" idx="4294967295"/>
          </p:nvPr>
        </p:nvSpPr>
        <p:spPr>
          <a:xfrm>
            <a:off x="1264950" y="448300"/>
            <a:ext cx="6614100" cy="755700"/>
          </a:xfrm>
          <a:prstGeom prst="rect">
            <a:avLst/>
          </a:prstGeom>
        </p:spPr>
        <p:txBody>
          <a:bodyPr lIns="91425" tIns="91425" rIns="91425" bIns="91425" anchor="t" anchorCtr="0">
            <a:noAutofit/>
          </a:bodyPr>
          <a:lstStyle/>
          <a:p>
            <a:pPr lvl="0" algn="ctr" rtl="0">
              <a:spcBef>
                <a:spcPts val="0"/>
              </a:spcBef>
              <a:buNone/>
            </a:pPr>
            <a:r>
              <a:rPr lang="en">
                <a:solidFill>
                  <a:srgbClr val="073763"/>
                </a:solidFill>
                <a:latin typeface="Raleway"/>
                <a:ea typeface="Raleway"/>
                <a:cs typeface="Raleway"/>
                <a:sym typeface="Raleway"/>
              </a:rPr>
              <a:t>It’s not just Chrome!</a:t>
            </a:r>
          </a:p>
        </p:txBody>
      </p:sp>
      <p:pic>
        <p:nvPicPr>
          <p:cNvPr id="266" name="Shape 266"/>
          <p:cNvPicPr preferRelativeResize="0"/>
          <p:nvPr/>
        </p:nvPicPr>
        <p:blipFill>
          <a:blip r:embed="rId3">
            <a:alphaModFix/>
          </a:blip>
          <a:stretch>
            <a:fillRect/>
          </a:stretch>
        </p:blipFill>
        <p:spPr>
          <a:xfrm>
            <a:off x="291125" y="1369375"/>
            <a:ext cx="6219825" cy="2076450"/>
          </a:xfrm>
          <a:prstGeom prst="rect">
            <a:avLst/>
          </a:prstGeom>
          <a:noFill/>
          <a:ln w="28575" cap="flat" cmpd="sng">
            <a:solidFill>
              <a:schemeClr val="dk2"/>
            </a:solidFill>
            <a:prstDash val="solid"/>
            <a:round/>
            <a:headEnd type="none" w="med" len="med"/>
            <a:tailEnd type="none" w="med" len="med"/>
          </a:ln>
        </p:spPr>
      </p:pic>
      <p:pic>
        <p:nvPicPr>
          <p:cNvPr id="267" name="Shape 267"/>
          <p:cNvPicPr preferRelativeResize="0"/>
          <p:nvPr/>
        </p:nvPicPr>
        <p:blipFill>
          <a:blip r:embed="rId4">
            <a:alphaModFix/>
          </a:blip>
          <a:stretch>
            <a:fillRect/>
          </a:stretch>
        </p:blipFill>
        <p:spPr>
          <a:xfrm>
            <a:off x="2068474" y="1993670"/>
            <a:ext cx="5785775" cy="1966550"/>
          </a:xfrm>
          <a:prstGeom prst="rect">
            <a:avLst/>
          </a:prstGeom>
          <a:noFill/>
          <a:ln w="28575" cap="flat" cmpd="sng">
            <a:solidFill>
              <a:schemeClr val="dk2"/>
            </a:solidFill>
            <a:prstDash val="solid"/>
            <a:round/>
            <a:headEnd type="none" w="med" len="med"/>
            <a:tailEnd type="none" w="med" len="med"/>
          </a:ln>
        </p:spPr>
      </p:pic>
      <p:pic>
        <p:nvPicPr>
          <p:cNvPr id="268" name="Shape 268"/>
          <p:cNvPicPr preferRelativeResize="0"/>
          <p:nvPr/>
        </p:nvPicPr>
        <p:blipFill>
          <a:blip r:embed="rId5">
            <a:alphaModFix/>
          </a:blip>
          <a:stretch>
            <a:fillRect/>
          </a:stretch>
        </p:blipFill>
        <p:spPr>
          <a:xfrm>
            <a:off x="5151900" y="3495425"/>
            <a:ext cx="3369074" cy="1203749"/>
          </a:xfrm>
          <a:prstGeom prst="rect">
            <a:avLst/>
          </a:prstGeom>
          <a:noFill/>
          <a:ln w="28575" cap="flat" cmpd="sng">
            <a:solidFill>
              <a:srgbClr val="000000"/>
            </a:solidFill>
            <a:prstDash val="solid"/>
            <a:round/>
            <a:headEnd type="none" w="med" len="med"/>
            <a:tailEnd type="none" w="med" len="me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72"/>
        <p:cNvGrpSpPr/>
        <p:nvPr/>
      </p:nvGrpSpPr>
      <p:grpSpPr>
        <a:xfrm>
          <a:off x="0" y="0"/>
          <a:ext cx="0" cy="0"/>
          <a:chOff x="0" y="0"/>
          <a:chExt cx="0" cy="0"/>
        </a:xfrm>
      </p:grpSpPr>
      <p:sp>
        <p:nvSpPr>
          <p:cNvPr id="273" name="Shape 273"/>
          <p:cNvSpPr txBox="1"/>
          <p:nvPr/>
        </p:nvSpPr>
        <p:spPr>
          <a:xfrm>
            <a:off x="490650" y="808725"/>
            <a:ext cx="8162700" cy="1099800"/>
          </a:xfrm>
          <a:prstGeom prst="rect">
            <a:avLst/>
          </a:prstGeom>
          <a:noFill/>
          <a:ln>
            <a:noFill/>
          </a:ln>
        </p:spPr>
        <p:txBody>
          <a:bodyPr lIns="91425" tIns="91425" rIns="91425" bIns="91425" anchor="t" anchorCtr="0">
            <a:noAutofit/>
          </a:bodyPr>
          <a:lstStyle/>
          <a:p>
            <a:pPr lvl="0" algn="ctr" rtl="0">
              <a:spcBef>
                <a:spcPts val="0"/>
              </a:spcBef>
              <a:buNone/>
            </a:pPr>
            <a:r>
              <a:rPr lang="en" sz="4800" b="1">
                <a:solidFill>
                  <a:srgbClr val="073763"/>
                </a:solidFill>
                <a:latin typeface="Raleway"/>
                <a:ea typeface="Raleway"/>
                <a:cs typeface="Raleway"/>
                <a:sym typeface="Raleway"/>
              </a:rPr>
              <a:t>step one: $$</a:t>
            </a:r>
          </a:p>
          <a:p>
            <a:pPr lvl="0" rtl="0">
              <a:spcBef>
                <a:spcPts val="0"/>
              </a:spcBef>
              <a:buNone/>
            </a:pPr>
            <a:endParaRPr sz="3600">
              <a:solidFill>
                <a:srgbClr val="073763"/>
              </a:solidFill>
              <a:latin typeface="Raleway"/>
              <a:ea typeface="Raleway"/>
              <a:cs typeface="Raleway"/>
              <a:sym typeface="Raleway"/>
            </a:endParaRPr>
          </a:p>
        </p:txBody>
      </p:sp>
      <p:sp>
        <p:nvSpPr>
          <p:cNvPr id="274" name="Shape 274"/>
          <p:cNvSpPr txBox="1"/>
          <p:nvPr/>
        </p:nvSpPr>
        <p:spPr>
          <a:xfrm>
            <a:off x="1908650" y="2038000"/>
            <a:ext cx="5499300" cy="1326300"/>
          </a:xfrm>
          <a:prstGeom prst="rect">
            <a:avLst/>
          </a:prstGeom>
          <a:noFill/>
          <a:ln>
            <a:noFill/>
          </a:ln>
        </p:spPr>
        <p:txBody>
          <a:bodyPr lIns="91425" tIns="91425" rIns="91425" bIns="91425" anchor="t" anchorCtr="0">
            <a:noAutofit/>
          </a:bodyPr>
          <a:lstStyle/>
          <a:p>
            <a:pPr marL="457200" lvl="0" indent="-457200" rtl="0">
              <a:spcBef>
                <a:spcPts val="0"/>
              </a:spcBef>
              <a:buClr>
                <a:srgbClr val="073763"/>
              </a:buClr>
              <a:buSzPct val="100000"/>
              <a:buFont typeface="Raleway"/>
              <a:buAutoNum type="arabicPeriod"/>
            </a:pPr>
            <a:r>
              <a:rPr lang="en" sz="3600" b="1">
                <a:solidFill>
                  <a:srgbClr val="073763"/>
                </a:solidFill>
                <a:latin typeface="Raleway"/>
                <a:ea typeface="Raleway"/>
                <a:cs typeface="Raleway"/>
                <a:sym typeface="Raleway"/>
              </a:rPr>
              <a:t>Powerful features</a:t>
            </a:r>
          </a:p>
          <a:p>
            <a:pPr marL="457200" lvl="0" indent="-457200" rtl="0">
              <a:spcBef>
                <a:spcPts val="0"/>
              </a:spcBef>
              <a:buClr>
                <a:srgbClr val="073763"/>
              </a:buClr>
              <a:buSzPct val="100000"/>
              <a:buFont typeface="Raleway"/>
              <a:buAutoNum type="arabicPeriod"/>
            </a:pPr>
            <a:r>
              <a:rPr lang="en" sz="3600">
                <a:solidFill>
                  <a:srgbClr val="073763"/>
                </a:solidFill>
                <a:latin typeface="Raleway"/>
                <a:ea typeface="Raleway"/>
                <a:cs typeface="Raleway"/>
                <a:sym typeface="Raleway"/>
              </a:rPr>
              <a:t>Performance</a:t>
            </a:r>
          </a:p>
          <a:p>
            <a:pPr marL="457200" lvl="0" indent="-457200" rtl="0">
              <a:spcBef>
                <a:spcPts val="0"/>
              </a:spcBef>
              <a:buClr>
                <a:srgbClr val="073763"/>
              </a:buClr>
              <a:buSzPct val="100000"/>
              <a:buFont typeface="Raleway"/>
              <a:buAutoNum type="arabicPeriod"/>
            </a:pPr>
            <a:r>
              <a:rPr lang="en" sz="3600">
                <a:solidFill>
                  <a:srgbClr val="073763"/>
                </a:solidFill>
                <a:latin typeface="Raleway"/>
                <a:ea typeface="Raleway"/>
                <a:cs typeface="Raleway"/>
                <a:sym typeface="Raleway"/>
              </a:rPr>
              <a:t>Mythbust perceptions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78"/>
        <p:cNvGrpSpPr/>
        <p:nvPr/>
      </p:nvGrpSpPr>
      <p:grpSpPr>
        <a:xfrm>
          <a:off x="0" y="0"/>
          <a:ext cx="0" cy="0"/>
          <a:chOff x="0" y="0"/>
          <a:chExt cx="0" cy="0"/>
        </a:xfrm>
      </p:grpSpPr>
      <p:sp>
        <p:nvSpPr>
          <p:cNvPr id="279" name="Shape 279"/>
          <p:cNvSpPr txBox="1"/>
          <p:nvPr/>
        </p:nvSpPr>
        <p:spPr>
          <a:xfrm>
            <a:off x="490650" y="808725"/>
            <a:ext cx="8162700" cy="1099800"/>
          </a:xfrm>
          <a:prstGeom prst="rect">
            <a:avLst/>
          </a:prstGeom>
          <a:noFill/>
          <a:ln>
            <a:noFill/>
          </a:ln>
        </p:spPr>
        <p:txBody>
          <a:bodyPr lIns="91425" tIns="91425" rIns="91425" bIns="91425" anchor="t" anchorCtr="0">
            <a:noAutofit/>
          </a:bodyPr>
          <a:lstStyle/>
          <a:p>
            <a:pPr lvl="0" algn="ctr" rtl="0">
              <a:spcBef>
                <a:spcPts val="0"/>
              </a:spcBef>
              <a:buNone/>
            </a:pPr>
            <a:r>
              <a:rPr lang="en" sz="4800" b="1">
                <a:solidFill>
                  <a:srgbClr val="073763"/>
                </a:solidFill>
                <a:latin typeface="Raleway"/>
                <a:ea typeface="Raleway"/>
                <a:cs typeface="Raleway"/>
                <a:sym typeface="Raleway"/>
              </a:rPr>
              <a:t>step one: $$</a:t>
            </a:r>
          </a:p>
          <a:p>
            <a:pPr lvl="0" rtl="0">
              <a:spcBef>
                <a:spcPts val="0"/>
              </a:spcBef>
              <a:buNone/>
            </a:pPr>
            <a:endParaRPr sz="3600">
              <a:solidFill>
                <a:srgbClr val="073763"/>
              </a:solidFill>
              <a:latin typeface="Raleway"/>
              <a:ea typeface="Raleway"/>
              <a:cs typeface="Raleway"/>
              <a:sym typeface="Raleway"/>
            </a:endParaRPr>
          </a:p>
        </p:txBody>
      </p:sp>
      <p:sp>
        <p:nvSpPr>
          <p:cNvPr id="280" name="Shape 280"/>
          <p:cNvSpPr txBox="1"/>
          <p:nvPr/>
        </p:nvSpPr>
        <p:spPr>
          <a:xfrm>
            <a:off x="1908650" y="2038000"/>
            <a:ext cx="5499300" cy="1326300"/>
          </a:xfrm>
          <a:prstGeom prst="rect">
            <a:avLst/>
          </a:prstGeom>
          <a:noFill/>
          <a:ln>
            <a:noFill/>
          </a:ln>
        </p:spPr>
        <p:txBody>
          <a:bodyPr lIns="91425" tIns="91425" rIns="91425" bIns="91425" anchor="t" anchorCtr="0">
            <a:noAutofit/>
          </a:bodyPr>
          <a:lstStyle/>
          <a:p>
            <a:pPr marL="457200" lvl="0" indent="-457200" rtl="0">
              <a:spcBef>
                <a:spcPts val="0"/>
              </a:spcBef>
              <a:buClr>
                <a:srgbClr val="073763"/>
              </a:buClr>
              <a:buSzPct val="100000"/>
              <a:buFont typeface="Raleway"/>
              <a:buAutoNum type="arabicPeriod"/>
            </a:pPr>
            <a:r>
              <a:rPr lang="en" sz="3600">
                <a:solidFill>
                  <a:srgbClr val="073763"/>
                </a:solidFill>
                <a:latin typeface="Raleway"/>
                <a:ea typeface="Raleway"/>
                <a:cs typeface="Raleway"/>
                <a:sym typeface="Raleway"/>
              </a:rPr>
              <a:t>Powerful features</a:t>
            </a:r>
          </a:p>
          <a:p>
            <a:pPr marL="457200" lvl="0" indent="-457200" rtl="0">
              <a:spcBef>
                <a:spcPts val="0"/>
              </a:spcBef>
              <a:buClr>
                <a:srgbClr val="073763"/>
              </a:buClr>
              <a:buSzPct val="100000"/>
              <a:buFont typeface="Raleway"/>
              <a:buAutoNum type="arabicPeriod"/>
            </a:pPr>
            <a:r>
              <a:rPr lang="en" sz="3600" b="1">
                <a:solidFill>
                  <a:srgbClr val="073763"/>
                </a:solidFill>
                <a:latin typeface="Raleway"/>
                <a:ea typeface="Raleway"/>
                <a:cs typeface="Raleway"/>
                <a:sym typeface="Raleway"/>
              </a:rPr>
              <a:t>Performance</a:t>
            </a:r>
          </a:p>
          <a:p>
            <a:pPr marL="457200" lvl="0" indent="-457200" rtl="0">
              <a:spcBef>
                <a:spcPts val="0"/>
              </a:spcBef>
              <a:buClr>
                <a:srgbClr val="073763"/>
              </a:buClr>
              <a:buSzPct val="100000"/>
              <a:buFont typeface="Raleway"/>
              <a:buAutoNum type="arabicPeriod"/>
            </a:pPr>
            <a:r>
              <a:rPr lang="en" sz="3600">
                <a:solidFill>
                  <a:srgbClr val="073763"/>
                </a:solidFill>
                <a:latin typeface="Raleway"/>
                <a:ea typeface="Raleway"/>
                <a:cs typeface="Raleway"/>
                <a:sym typeface="Raleway"/>
              </a:rPr>
              <a:t>Mythbust perceptions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84"/>
        <p:cNvGrpSpPr/>
        <p:nvPr/>
      </p:nvGrpSpPr>
      <p:grpSpPr>
        <a:xfrm>
          <a:off x="0" y="0"/>
          <a:ext cx="0" cy="0"/>
          <a:chOff x="0" y="0"/>
          <a:chExt cx="0" cy="0"/>
        </a:xfrm>
      </p:grpSpPr>
      <p:sp>
        <p:nvSpPr>
          <p:cNvPr id="285" name="Shape 285"/>
          <p:cNvSpPr txBox="1"/>
          <p:nvPr/>
        </p:nvSpPr>
        <p:spPr>
          <a:xfrm>
            <a:off x="1876300" y="1660575"/>
            <a:ext cx="5696400" cy="1725300"/>
          </a:xfrm>
          <a:prstGeom prst="rect">
            <a:avLst/>
          </a:prstGeom>
          <a:noFill/>
          <a:ln>
            <a:noFill/>
          </a:ln>
        </p:spPr>
        <p:txBody>
          <a:bodyPr lIns="91425" tIns="91425" rIns="91425" bIns="91425" anchor="t" anchorCtr="0">
            <a:noAutofit/>
          </a:bodyPr>
          <a:lstStyle/>
          <a:p>
            <a:pPr lvl="0" algn="ctr" rtl="0">
              <a:spcBef>
                <a:spcPts val="0"/>
              </a:spcBef>
              <a:buNone/>
            </a:pPr>
            <a:r>
              <a:rPr lang="en" sz="3600">
                <a:solidFill>
                  <a:srgbClr val="20124D"/>
                </a:solidFill>
                <a:latin typeface="Raleway"/>
                <a:ea typeface="Raleway"/>
                <a:cs typeface="Raleway"/>
                <a:sym typeface="Raleway"/>
              </a:rPr>
              <a:t>HTTPS is </a:t>
            </a:r>
            <a:r>
              <a:rPr lang="en" sz="3600" b="1">
                <a:solidFill>
                  <a:srgbClr val="20124D"/>
                </a:solidFill>
                <a:latin typeface="Raleway"/>
                <a:ea typeface="Raleway"/>
                <a:cs typeface="Raleway"/>
                <a:sym typeface="Raleway"/>
              </a:rPr>
              <a:t>required</a:t>
            </a:r>
            <a:r>
              <a:rPr lang="en" sz="3600">
                <a:solidFill>
                  <a:srgbClr val="20124D"/>
                </a:solidFill>
                <a:latin typeface="Raleway"/>
                <a:ea typeface="Raleway"/>
                <a:cs typeface="Raleway"/>
                <a:sym typeface="Raleway"/>
              </a:rPr>
              <a:t> for the best performance available on today’s web.</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Shape 290"/>
          <p:cNvSpPr txBox="1">
            <a:spLocks noGrp="1"/>
          </p:cNvSpPr>
          <p:nvPr>
            <p:ph type="body" idx="4294967295"/>
          </p:nvPr>
        </p:nvSpPr>
        <p:spPr>
          <a:xfrm>
            <a:off x="2764150" y="1198050"/>
            <a:ext cx="4201800" cy="2606700"/>
          </a:xfrm>
          <a:prstGeom prst="rect">
            <a:avLst/>
          </a:prstGeom>
        </p:spPr>
        <p:txBody>
          <a:bodyPr lIns="91425" tIns="91425" rIns="91425" bIns="91425" anchor="ctr" anchorCtr="0">
            <a:noAutofit/>
          </a:bodyPr>
          <a:lstStyle/>
          <a:p>
            <a:pPr marL="457200" lvl="0" indent="-419100" rtl="0">
              <a:lnSpc>
                <a:spcPct val="150000"/>
              </a:lnSpc>
              <a:spcBef>
                <a:spcPts val="0"/>
              </a:spcBef>
              <a:buClr>
                <a:srgbClr val="20124D"/>
              </a:buClr>
              <a:buSzPct val="100000"/>
              <a:buFont typeface="Raleway"/>
            </a:pPr>
            <a:r>
              <a:rPr lang="en" sz="3000">
                <a:solidFill>
                  <a:srgbClr val="20124D"/>
                </a:solidFill>
                <a:latin typeface="Raleway"/>
                <a:ea typeface="Raleway"/>
                <a:cs typeface="Raleway"/>
                <a:sym typeface="Raleway"/>
              </a:rPr>
              <a:t>HTTP/2</a:t>
            </a:r>
          </a:p>
          <a:p>
            <a:pPr marL="457200" lvl="0" indent="-419100" rtl="0">
              <a:lnSpc>
                <a:spcPct val="150000"/>
              </a:lnSpc>
              <a:spcBef>
                <a:spcPts val="0"/>
              </a:spcBef>
              <a:buClr>
                <a:srgbClr val="20124D"/>
              </a:buClr>
              <a:buSzPct val="100000"/>
              <a:buFont typeface="Raleway"/>
            </a:pPr>
            <a:r>
              <a:rPr lang="en" sz="3000">
                <a:solidFill>
                  <a:srgbClr val="20124D"/>
                </a:solidFill>
                <a:latin typeface="Raleway"/>
                <a:ea typeface="Raleway"/>
                <a:cs typeface="Raleway"/>
                <a:sym typeface="Raleway"/>
              </a:rPr>
              <a:t>Service Workers</a:t>
            </a:r>
          </a:p>
          <a:p>
            <a:pPr marL="457200" lvl="0" indent="-419100" rtl="0">
              <a:lnSpc>
                <a:spcPct val="150000"/>
              </a:lnSpc>
              <a:spcBef>
                <a:spcPts val="0"/>
              </a:spcBef>
              <a:buClr>
                <a:srgbClr val="20124D"/>
              </a:buClr>
              <a:buSzPct val="100000"/>
              <a:buFont typeface="Raleway"/>
            </a:pPr>
            <a:r>
              <a:rPr lang="en" sz="3000">
                <a:solidFill>
                  <a:srgbClr val="20124D"/>
                </a:solidFill>
                <a:latin typeface="Raleway"/>
                <a:ea typeface="Raleway"/>
                <a:cs typeface="Raleway"/>
                <a:sym typeface="Raleway"/>
              </a:rPr>
              <a:t>Brotli compression</a:t>
            </a:r>
          </a:p>
          <a:p>
            <a:pPr marL="457200" lvl="0" indent="-419100" rtl="0">
              <a:lnSpc>
                <a:spcPct val="150000"/>
              </a:lnSpc>
              <a:spcBef>
                <a:spcPts val="0"/>
              </a:spcBef>
              <a:buClr>
                <a:srgbClr val="20124D"/>
              </a:buClr>
              <a:buSzPct val="100000"/>
              <a:buFont typeface="Raleway"/>
            </a:pPr>
            <a:r>
              <a:rPr lang="en" sz="3000">
                <a:solidFill>
                  <a:srgbClr val="20124D"/>
                </a:solidFill>
                <a:latin typeface="Raleway"/>
                <a:ea typeface="Raleway"/>
                <a:cs typeface="Raleway"/>
                <a:sym typeface="Raleway"/>
              </a:rPr>
              <a:t>TLS/1.3</a:t>
            </a:r>
          </a:p>
        </p:txBody>
      </p:sp>
      <p:sp>
        <p:nvSpPr>
          <p:cNvPr id="291" name="Shape 291"/>
          <p:cNvSpPr txBox="1"/>
          <p:nvPr/>
        </p:nvSpPr>
        <p:spPr>
          <a:xfrm>
            <a:off x="6144000" y="4823375"/>
            <a:ext cx="3000000" cy="320100"/>
          </a:xfrm>
          <a:prstGeom prst="rect">
            <a:avLst/>
          </a:prstGeom>
          <a:noFill/>
          <a:ln>
            <a:noFill/>
          </a:ln>
        </p:spPr>
        <p:txBody>
          <a:bodyPr lIns="91425" tIns="91425" rIns="91425" bIns="91425" anchor="ctr" anchorCtr="0">
            <a:noAutofit/>
          </a:bodyPr>
          <a:lstStyle/>
          <a:p>
            <a:pPr lvl="0" algn="r" rtl="0">
              <a:lnSpc>
                <a:spcPct val="115000"/>
              </a:lnSpc>
              <a:spcBef>
                <a:spcPts val="0"/>
              </a:spcBef>
              <a:spcAft>
                <a:spcPts val="1000"/>
              </a:spcAft>
              <a:buNone/>
            </a:pPr>
            <a:r>
              <a:rPr lang="en" sz="1800">
                <a:solidFill>
                  <a:schemeClr val="lt1"/>
                </a:solidFill>
                <a:latin typeface="Roboto"/>
                <a:ea typeface="Roboto"/>
                <a:cs typeface="Roboto"/>
                <a:sym typeface="Roboto"/>
              </a:rPr>
              <a:t>istlsfastyet.com</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274E13"/>
        </a:solidFill>
        <a:effectLst/>
      </p:bgPr>
    </p:bg>
    <p:spTree>
      <p:nvGrpSpPr>
        <p:cNvPr id="1" name="Shape 100"/>
        <p:cNvGrpSpPr/>
        <p:nvPr/>
      </p:nvGrpSpPr>
      <p:grpSpPr>
        <a:xfrm>
          <a:off x="0" y="0"/>
          <a:ext cx="0" cy="0"/>
          <a:chOff x="0" y="0"/>
          <a:chExt cx="0" cy="0"/>
        </a:xfrm>
      </p:grpSpPr>
      <p:sp>
        <p:nvSpPr>
          <p:cNvPr id="101" name="Shape 101"/>
          <p:cNvSpPr txBox="1">
            <a:spLocks noGrp="1"/>
          </p:cNvSpPr>
          <p:nvPr>
            <p:ph type="title" idx="4294967295"/>
          </p:nvPr>
        </p:nvSpPr>
        <p:spPr>
          <a:xfrm>
            <a:off x="473550" y="1034475"/>
            <a:ext cx="8553000" cy="1530000"/>
          </a:xfrm>
          <a:prstGeom prst="rect">
            <a:avLst/>
          </a:prstGeom>
          <a:ln>
            <a:noFill/>
          </a:ln>
        </p:spPr>
        <p:txBody>
          <a:bodyPr lIns="91425" tIns="91425" rIns="91425" bIns="91425" anchor="t" anchorCtr="0">
            <a:noAutofit/>
          </a:bodyPr>
          <a:lstStyle/>
          <a:p>
            <a:pPr lvl="0" algn="ctr" rtl="0">
              <a:spcBef>
                <a:spcPts val="0"/>
              </a:spcBef>
              <a:buNone/>
            </a:pPr>
            <a:r>
              <a:rPr lang="en" sz="7000" b="1">
                <a:solidFill>
                  <a:srgbClr val="FFFFFF"/>
                </a:solidFill>
                <a:latin typeface="Raleway"/>
                <a:ea typeface="Raleway"/>
                <a:cs typeface="Raleway"/>
                <a:sym typeface="Raleway"/>
              </a:rPr>
              <a:t>the case</a:t>
            </a:r>
            <a:r>
              <a:rPr lang="en" sz="7200" b="1">
                <a:solidFill>
                  <a:srgbClr val="FFFFFF"/>
                </a:solidFill>
                <a:latin typeface="Raleway"/>
                <a:ea typeface="Raleway"/>
                <a:cs typeface="Raleway"/>
                <a:sym typeface="Raleway"/>
              </a:rPr>
              <a:t> </a:t>
            </a:r>
            <a:r>
              <a:rPr lang="en" sz="4800" b="1">
                <a:solidFill>
                  <a:srgbClr val="FFFFFF"/>
                </a:solidFill>
                <a:latin typeface="Raleway"/>
                <a:ea typeface="Raleway"/>
                <a:cs typeface="Raleway"/>
                <a:sym typeface="Raleway"/>
              </a:rPr>
              <a:t>for</a:t>
            </a:r>
            <a:r>
              <a:rPr lang="en" sz="7200" b="1">
                <a:solidFill>
                  <a:srgbClr val="FFFFFF"/>
                </a:solidFill>
                <a:latin typeface="Raleway"/>
                <a:ea typeface="Raleway"/>
                <a:cs typeface="Raleway"/>
                <a:sym typeface="Raleway"/>
              </a:rPr>
              <a:t> </a:t>
            </a:r>
          </a:p>
          <a:p>
            <a:pPr lvl="0" algn="ctr" rtl="0">
              <a:spcBef>
                <a:spcPts val="0"/>
              </a:spcBef>
              <a:buNone/>
            </a:pPr>
            <a:endParaRPr sz="7000" b="1">
              <a:solidFill>
                <a:srgbClr val="FFFFFF"/>
              </a:solidFill>
              <a:latin typeface="Raleway"/>
              <a:ea typeface="Raleway"/>
              <a:cs typeface="Raleway"/>
              <a:sym typeface="Raleway"/>
            </a:endParaRPr>
          </a:p>
        </p:txBody>
      </p:sp>
      <p:sp>
        <p:nvSpPr>
          <p:cNvPr id="102" name="Shape 102"/>
          <p:cNvSpPr txBox="1"/>
          <p:nvPr/>
        </p:nvSpPr>
        <p:spPr>
          <a:xfrm>
            <a:off x="524550" y="2564475"/>
            <a:ext cx="8451000" cy="1209300"/>
          </a:xfrm>
          <a:prstGeom prst="rect">
            <a:avLst/>
          </a:prstGeom>
          <a:noFill/>
          <a:ln>
            <a:noFill/>
          </a:ln>
        </p:spPr>
        <p:txBody>
          <a:bodyPr lIns="91425" tIns="91425" rIns="91425" bIns="91425" anchor="t" anchorCtr="0">
            <a:noAutofit/>
          </a:bodyPr>
          <a:lstStyle/>
          <a:p>
            <a:pPr lvl="0" algn="ctr" rtl="0">
              <a:spcBef>
                <a:spcPts val="0"/>
              </a:spcBef>
              <a:buNone/>
            </a:pPr>
            <a:r>
              <a:rPr lang="en" sz="7000" b="1">
                <a:solidFill>
                  <a:srgbClr val="FFFFFF"/>
                </a:solidFill>
                <a:latin typeface="Raleway"/>
                <a:ea typeface="Raleway"/>
                <a:cs typeface="Raleway"/>
                <a:sym typeface="Raleway"/>
              </a:rPr>
              <a:t>HTTPS everywhere</a:t>
            </a:r>
          </a:p>
        </p:txBody>
      </p:sp>
      <p:cxnSp>
        <p:nvCxnSpPr>
          <p:cNvPr id="103" name="Shape 103"/>
          <p:cNvCxnSpPr/>
          <p:nvPr/>
        </p:nvCxnSpPr>
        <p:spPr>
          <a:xfrm rot="10800000" flipH="1">
            <a:off x="721200" y="2542575"/>
            <a:ext cx="8057700" cy="21900"/>
          </a:xfrm>
          <a:prstGeom prst="straightConnector1">
            <a:avLst/>
          </a:prstGeom>
          <a:noFill/>
          <a:ln w="28575" cap="flat" cmpd="sng">
            <a:solidFill>
              <a:srgbClr val="FFFFFF"/>
            </a:solidFill>
            <a:prstDash val="solid"/>
            <a:round/>
            <a:headEnd type="none" w="lg" len="lg"/>
            <a:tailEnd type="none" w="lg" len="lg"/>
          </a:ln>
        </p:spPr>
      </p:cxnSp>
      <p:cxnSp>
        <p:nvCxnSpPr>
          <p:cNvPr id="104" name="Shape 104"/>
          <p:cNvCxnSpPr/>
          <p:nvPr/>
        </p:nvCxnSpPr>
        <p:spPr>
          <a:xfrm rot="10800000" flipH="1">
            <a:off x="721200" y="3962650"/>
            <a:ext cx="8057700" cy="21900"/>
          </a:xfrm>
          <a:prstGeom prst="straightConnector1">
            <a:avLst/>
          </a:prstGeom>
          <a:noFill/>
          <a:ln w="28575" cap="flat" cmpd="sng">
            <a:solidFill>
              <a:srgbClr val="FFFFFF"/>
            </a:solidFill>
            <a:prstDash val="solid"/>
            <a:round/>
            <a:headEnd type="none" w="lg" len="lg"/>
            <a:tailEnd type="none" w="lg" len="lg"/>
          </a:ln>
        </p:spPr>
      </p:cxn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Shape 296"/>
          <p:cNvSpPr txBox="1">
            <a:spLocks noGrp="1"/>
          </p:cNvSpPr>
          <p:nvPr>
            <p:ph type="title" idx="4294967295"/>
          </p:nvPr>
        </p:nvSpPr>
        <p:spPr>
          <a:xfrm>
            <a:off x="1264950" y="442825"/>
            <a:ext cx="6614100" cy="755700"/>
          </a:xfrm>
          <a:prstGeom prst="rect">
            <a:avLst/>
          </a:prstGeom>
        </p:spPr>
        <p:txBody>
          <a:bodyPr lIns="91425" tIns="91425" rIns="91425" bIns="91425" anchor="t" anchorCtr="0">
            <a:noAutofit/>
          </a:bodyPr>
          <a:lstStyle/>
          <a:p>
            <a:pPr lvl="0" algn="ctr" rtl="0">
              <a:spcBef>
                <a:spcPts val="0"/>
              </a:spcBef>
              <a:buNone/>
            </a:pPr>
            <a:r>
              <a:rPr lang="en" b="1">
                <a:solidFill>
                  <a:srgbClr val="073763"/>
                </a:solidFill>
                <a:latin typeface="Raleway"/>
                <a:ea typeface="Raleway"/>
                <a:cs typeface="Raleway"/>
                <a:sym typeface="Raleway"/>
              </a:rPr>
              <a:t>Raw TLS</a:t>
            </a:r>
          </a:p>
        </p:txBody>
      </p:sp>
      <p:sp>
        <p:nvSpPr>
          <p:cNvPr id="297" name="Shape 297"/>
          <p:cNvSpPr txBox="1"/>
          <p:nvPr/>
        </p:nvSpPr>
        <p:spPr>
          <a:xfrm>
            <a:off x="824975" y="1019275"/>
            <a:ext cx="7651200" cy="2274900"/>
          </a:xfrm>
          <a:prstGeom prst="rect">
            <a:avLst/>
          </a:prstGeom>
          <a:noFill/>
          <a:ln>
            <a:noFill/>
          </a:ln>
        </p:spPr>
        <p:txBody>
          <a:bodyPr lIns="91425" tIns="91425" rIns="91425" bIns="91425" anchor="t" anchorCtr="0">
            <a:noAutofit/>
          </a:bodyPr>
          <a:lstStyle/>
          <a:p>
            <a:pPr lvl="0" algn="l" rtl="0">
              <a:lnSpc>
                <a:spcPct val="90000"/>
              </a:lnSpc>
              <a:spcBef>
                <a:spcPts val="0"/>
              </a:spcBef>
              <a:buNone/>
            </a:pPr>
            <a:endParaRPr sz="3000" i="1">
              <a:solidFill>
                <a:srgbClr val="445863"/>
              </a:solidFill>
              <a:latin typeface="Roboto"/>
              <a:ea typeface="Roboto"/>
              <a:cs typeface="Roboto"/>
              <a:sym typeface="Roboto"/>
            </a:endParaRPr>
          </a:p>
          <a:p>
            <a:pPr lvl="0" rtl="0">
              <a:lnSpc>
                <a:spcPct val="90000"/>
              </a:lnSpc>
              <a:spcBef>
                <a:spcPts val="0"/>
              </a:spcBef>
              <a:buClr>
                <a:schemeClr val="dk1"/>
              </a:buClr>
              <a:buSzPct val="25000"/>
              <a:buFont typeface="Arial"/>
              <a:buNone/>
            </a:pPr>
            <a:r>
              <a:rPr lang="en" sz="3000" i="1">
                <a:solidFill>
                  <a:srgbClr val="445863"/>
                </a:solidFill>
                <a:latin typeface="Roboto"/>
                <a:ea typeface="Roboto"/>
                <a:cs typeface="Roboto"/>
                <a:sym typeface="Roboto"/>
              </a:rPr>
              <a:t>“TLS accounts for</a:t>
            </a:r>
          </a:p>
          <a:p>
            <a:pPr lvl="0" indent="457200" rtl="0">
              <a:lnSpc>
                <a:spcPct val="90000"/>
              </a:lnSpc>
              <a:spcBef>
                <a:spcPts val="0"/>
              </a:spcBef>
              <a:buClr>
                <a:schemeClr val="dk1"/>
              </a:buClr>
              <a:buSzPct val="25000"/>
              <a:buFont typeface="Arial"/>
              <a:buNone/>
            </a:pPr>
            <a:r>
              <a:rPr lang="en" sz="3000" b="1" i="1">
                <a:solidFill>
                  <a:srgbClr val="445863"/>
                </a:solidFill>
                <a:latin typeface="Roboto"/>
                <a:ea typeface="Roboto"/>
                <a:cs typeface="Roboto"/>
                <a:sym typeface="Roboto"/>
              </a:rPr>
              <a:t>less than 1%</a:t>
            </a:r>
            <a:r>
              <a:rPr lang="en" sz="3000" i="1">
                <a:solidFill>
                  <a:srgbClr val="445863"/>
                </a:solidFill>
                <a:latin typeface="Roboto"/>
                <a:ea typeface="Roboto"/>
                <a:cs typeface="Roboto"/>
                <a:sym typeface="Roboto"/>
              </a:rPr>
              <a:t> of the CPU load,</a:t>
            </a:r>
          </a:p>
          <a:p>
            <a:pPr marL="457200" lvl="0" indent="0" rtl="0">
              <a:lnSpc>
                <a:spcPct val="90000"/>
              </a:lnSpc>
              <a:spcBef>
                <a:spcPts val="0"/>
              </a:spcBef>
              <a:buClr>
                <a:schemeClr val="dk1"/>
              </a:buClr>
              <a:buSzPct val="25000"/>
              <a:buFont typeface="Arial"/>
              <a:buNone/>
            </a:pPr>
            <a:r>
              <a:rPr lang="en" sz="3000" b="1" i="1">
                <a:solidFill>
                  <a:srgbClr val="445863"/>
                </a:solidFill>
                <a:latin typeface="Roboto"/>
                <a:ea typeface="Roboto"/>
                <a:cs typeface="Roboto"/>
                <a:sym typeface="Roboto"/>
              </a:rPr>
              <a:t>less than 10KB</a:t>
            </a:r>
            <a:r>
              <a:rPr lang="en" sz="3000" i="1">
                <a:solidFill>
                  <a:srgbClr val="445863"/>
                </a:solidFill>
                <a:latin typeface="Roboto"/>
                <a:ea typeface="Roboto"/>
                <a:cs typeface="Roboto"/>
                <a:sym typeface="Roboto"/>
              </a:rPr>
              <a:t> of memory per connection</a:t>
            </a:r>
          </a:p>
          <a:p>
            <a:pPr marL="457200" lvl="0" indent="0" rtl="0">
              <a:lnSpc>
                <a:spcPct val="90000"/>
              </a:lnSpc>
              <a:spcBef>
                <a:spcPts val="0"/>
              </a:spcBef>
              <a:buClr>
                <a:schemeClr val="dk1"/>
              </a:buClr>
              <a:buSzPct val="25000"/>
              <a:buFont typeface="Arial"/>
              <a:buNone/>
            </a:pPr>
            <a:r>
              <a:rPr lang="en" sz="3000" b="1" i="1">
                <a:solidFill>
                  <a:srgbClr val="445863"/>
                </a:solidFill>
                <a:latin typeface="Roboto"/>
                <a:ea typeface="Roboto"/>
                <a:cs typeface="Roboto"/>
                <a:sym typeface="Roboto"/>
              </a:rPr>
              <a:t>less than 2%</a:t>
            </a:r>
            <a:r>
              <a:rPr lang="en" sz="3000" i="1">
                <a:solidFill>
                  <a:srgbClr val="445863"/>
                </a:solidFill>
                <a:latin typeface="Roboto"/>
                <a:ea typeface="Roboto"/>
                <a:cs typeface="Roboto"/>
                <a:sym typeface="Roboto"/>
              </a:rPr>
              <a:t> of network overhead.”</a:t>
            </a:r>
          </a:p>
        </p:txBody>
      </p:sp>
      <p:sp>
        <p:nvSpPr>
          <p:cNvPr id="298" name="Shape 298"/>
          <p:cNvSpPr txBox="1"/>
          <p:nvPr/>
        </p:nvSpPr>
        <p:spPr>
          <a:xfrm>
            <a:off x="5339650" y="3785425"/>
            <a:ext cx="3345900" cy="429900"/>
          </a:xfrm>
          <a:prstGeom prst="rect">
            <a:avLst/>
          </a:prstGeom>
          <a:noFill/>
          <a:ln>
            <a:noFill/>
          </a:ln>
        </p:spPr>
        <p:txBody>
          <a:bodyPr lIns="91425" tIns="91425" rIns="91425" bIns="91425" anchor="t" anchorCtr="0">
            <a:noAutofit/>
          </a:bodyPr>
          <a:lstStyle/>
          <a:p>
            <a:pPr lvl="0" rtl="0">
              <a:lnSpc>
                <a:spcPct val="90000"/>
              </a:lnSpc>
              <a:spcBef>
                <a:spcPts val="0"/>
              </a:spcBef>
              <a:buNone/>
            </a:pPr>
            <a:r>
              <a:rPr lang="en" sz="1800" i="1">
                <a:solidFill>
                  <a:srgbClr val="445863"/>
                </a:solidFill>
                <a:latin typeface="Raleway"/>
                <a:ea typeface="Raleway"/>
                <a:cs typeface="Raleway"/>
                <a:sym typeface="Raleway"/>
              </a:rPr>
              <a:t>Adam Langley, Google (2010)</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Shape 303"/>
          <p:cNvSpPr txBox="1">
            <a:spLocks noGrp="1"/>
          </p:cNvSpPr>
          <p:nvPr>
            <p:ph type="title" idx="4294967295"/>
          </p:nvPr>
        </p:nvSpPr>
        <p:spPr>
          <a:xfrm>
            <a:off x="1292050" y="512575"/>
            <a:ext cx="6614100" cy="755700"/>
          </a:xfrm>
          <a:prstGeom prst="rect">
            <a:avLst/>
          </a:prstGeom>
        </p:spPr>
        <p:txBody>
          <a:bodyPr lIns="91425" tIns="91425" rIns="91425" bIns="91425" anchor="t" anchorCtr="0">
            <a:noAutofit/>
          </a:bodyPr>
          <a:lstStyle/>
          <a:p>
            <a:pPr lvl="0" algn="ctr" rtl="0">
              <a:spcBef>
                <a:spcPts val="0"/>
              </a:spcBef>
              <a:buNone/>
            </a:pPr>
            <a:r>
              <a:rPr lang="en" b="1">
                <a:solidFill>
                  <a:srgbClr val="073763"/>
                </a:solidFill>
                <a:latin typeface="Raleway"/>
                <a:ea typeface="Raleway"/>
                <a:cs typeface="Raleway"/>
                <a:sym typeface="Raleway"/>
              </a:rPr>
              <a:t>HTTP/2</a:t>
            </a:r>
          </a:p>
        </p:txBody>
      </p:sp>
      <p:sp>
        <p:nvSpPr>
          <p:cNvPr id="304" name="Shape 304"/>
          <p:cNvSpPr txBox="1"/>
          <p:nvPr/>
        </p:nvSpPr>
        <p:spPr>
          <a:xfrm>
            <a:off x="490600" y="1402925"/>
            <a:ext cx="8217000" cy="2274900"/>
          </a:xfrm>
          <a:prstGeom prst="rect">
            <a:avLst/>
          </a:prstGeom>
          <a:noFill/>
          <a:ln>
            <a:noFill/>
          </a:ln>
        </p:spPr>
        <p:txBody>
          <a:bodyPr lIns="91425" tIns="91425" rIns="91425" bIns="91425" anchor="t" anchorCtr="0">
            <a:noAutofit/>
          </a:bodyPr>
          <a:lstStyle/>
          <a:p>
            <a:pPr lvl="0" algn="l" rtl="0">
              <a:lnSpc>
                <a:spcPct val="90000"/>
              </a:lnSpc>
              <a:spcBef>
                <a:spcPts val="0"/>
              </a:spcBef>
              <a:buNone/>
            </a:pPr>
            <a:endParaRPr sz="3000" i="1">
              <a:solidFill>
                <a:srgbClr val="445863"/>
              </a:solidFill>
              <a:latin typeface="Roboto"/>
              <a:ea typeface="Roboto"/>
              <a:cs typeface="Roboto"/>
              <a:sym typeface="Roboto"/>
            </a:endParaRPr>
          </a:p>
          <a:p>
            <a:pPr lvl="0" algn="ctr" rtl="0">
              <a:lnSpc>
                <a:spcPct val="90000"/>
              </a:lnSpc>
              <a:spcBef>
                <a:spcPts val="0"/>
              </a:spcBef>
              <a:buClr>
                <a:schemeClr val="dk1"/>
              </a:buClr>
              <a:buSzPct val="36666"/>
              <a:buFont typeface="Arial"/>
              <a:buNone/>
            </a:pPr>
            <a:r>
              <a:rPr lang="en" sz="3000" i="1">
                <a:solidFill>
                  <a:srgbClr val="445863"/>
                </a:solidFill>
                <a:latin typeface="Roboto"/>
                <a:ea typeface="Roboto"/>
                <a:cs typeface="Roboto"/>
                <a:sym typeface="Roboto"/>
              </a:rPr>
              <a:t>“We activated HTTP/2... and saw an overall drop of </a:t>
            </a:r>
            <a:r>
              <a:rPr lang="en" sz="3000" b="1" i="1">
                <a:solidFill>
                  <a:srgbClr val="445863"/>
                </a:solidFill>
                <a:latin typeface="Roboto"/>
                <a:ea typeface="Roboto"/>
                <a:cs typeface="Roboto"/>
                <a:sym typeface="Roboto"/>
              </a:rPr>
              <a:t>~250ms</a:t>
            </a:r>
            <a:r>
              <a:rPr lang="en" sz="3000" i="1">
                <a:solidFill>
                  <a:srgbClr val="445863"/>
                </a:solidFill>
                <a:latin typeface="Roboto"/>
                <a:ea typeface="Roboto"/>
                <a:cs typeface="Roboto"/>
                <a:sym typeface="Roboto"/>
              </a:rPr>
              <a:t> per pageview on supported devices.”</a:t>
            </a:r>
          </a:p>
        </p:txBody>
      </p:sp>
      <p:sp>
        <p:nvSpPr>
          <p:cNvPr id="305" name="Shape 305"/>
          <p:cNvSpPr txBox="1"/>
          <p:nvPr/>
        </p:nvSpPr>
        <p:spPr>
          <a:xfrm>
            <a:off x="6336700" y="3247925"/>
            <a:ext cx="2431500" cy="429900"/>
          </a:xfrm>
          <a:prstGeom prst="rect">
            <a:avLst/>
          </a:prstGeom>
          <a:noFill/>
          <a:ln>
            <a:noFill/>
          </a:ln>
        </p:spPr>
        <p:txBody>
          <a:bodyPr lIns="91425" tIns="91425" rIns="91425" bIns="91425" anchor="t" anchorCtr="0">
            <a:noAutofit/>
          </a:bodyPr>
          <a:lstStyle/>
          <a:p>
            <a:pPr lvl="0" rtl="0">
              <a:lnSpc>
                <a:spcPct val="90000"/>
              </a:lnSpc>
              <a:spcBef>
                <a:spcPts val="0"/>
              </a:spcBef>
              <a:buNone/>
            </a:pPr>
            <a:r>
              <a:rPr lang="en" sz="1800" i="1">
                <a:solidFill>
                  <a:srgbClr val="445863"/>
                </a:solidFill>
                <a:latin typeface="Raleway"/>
                <a:ea typeface="Raleway"/>
                <a:cs typeface="Raleway"/>
                <a:sym typeface="Raleway"/>
              </a:rPr>
              <a:t>Weather.com</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Shape 310"/>
          <p:cNvSpPr txBox="1">
            <a:spLocks noGrp="1"/>
          </p:cNvSpPr>
          <p:nvPr>
            <p:ph type="title" idx="4294967295"/>
          </p:nvPr>
        </p:nvSpPr>
        <p:spPr>
          <a:xfrm>
            <a:off x="1353250" y="430850"/>
            <a:ext cx="6614100" cy="755700"/>
          </a:xfrm>
          <a:prstGeom prst="rect">
            <a:avLst/>
          </a:prstGeom>
        </p:spPr>
        <p:txBody>
          <a:bodyPr lIns="91425" tIns="91425" rIns="91425" bIns="91425" anchor="t" anchorCtr="0">
            <a:noAutofit/>
          </a:bodyPr>
          <a:lstStyle/>
          <a:p>
            <a:pPr lvl="0" algn="ctr" rtl="0">
              <a:spcBef>
                <a:spcPts val="0"/>
              </a:spcBef>
              <a:buNone/>
            </a:pPr>
            <a:r>
              <a:rPr lang="en" b="1">
                <a:solidFill>
                  <a:srgbClr val="20124D"/>
                </a:solidFill>
                <a:latin typeface="Raleway"/>
                <a:ea typeface="Raleway"/>
                <a:cs typeface="Raleway"/>
                <a:sym typeface="Raleway"/>
              </a:rPr>
              <a:t>Service Worker</a:t>
            </a:r>
          </a:p>
        </p:txBody>
      </p:sp>
      <p:sp>
        <p:nvSpPr>
          <p:cNvPr id="311" name="Shape 311"/>
          <p:cNvSpPr txBox="1"/>
          <p:nvPr/>
        </p:nvSpPr>
        <p:spPr>
          <a:xfrm>
            <a:off x="201550" y="1010700"/>
            <a:ext cx="8917500" cy="1063500"/>
          </a:xfrm>
          <a:prstGeom prst="rect">
            <a:avLst/>
          </a:prstGeom>
          <a:noFill/>
          <a:ln>
            <a:noFill/>
          </a:ln>
        </p:spPr>
        <p:txBody>
          <a:bodyPr lIns="91425" tIns="91425" rIns="91425" bIns="91425" anchor="t" anchorCtr="0">
            <a:noAutofit/>
          </a:bodyPr>
          <a:lstStyle/>
          <a:p>
            <a:pPr lvl="0" rtl="0">
              <a:spcBef>
                <a:spcPts val="0"/>
              </a:spcBef>
              <a:buNone/>
            </a:pPr>
            <a:r>
              <a:rPr lang="en" sz="1800" b="1">
                <a:solidFill>
                  <a:srgbClr val="20124D"/>
                </a:solidFill>
                <a:latin typeface="Raleway"/>
                <a:ea typeface="Raleway"/>
                <a:cs typeface="Raleway"/>
                <a:sym typeface="Raleway"/>
              </a:rPr>
              <a:t>enable offline</a:t>
            </a:r>
            <a:r>
              <a:rPr lang="en" sz="1800">
                <a:solidFill>
                  <a:srgbClr val="20124D"/>
                </a:solidFill>
                <a:latin typeface="Raleway"/>
                <a:ea typeface="Raleway"/>
                <a:cs typeface="Raleway"/>
                <a:sym typeface="Raleway"/>
              </a:rPr>
              <a:t> and respond to network requests using previously-cached content</a:t>
            </a:r>
          </a:p>
        </p:txBody>
      </p:sp>
      <p:pic>
        <p:nvPicPr>
          <p:cNvPr id="312" name="Shape 312"/>
          <p:cNvPicPr preferRelativeResize="0"/>
          <p:nvPr/>
        </p:nvPicPr>
        <p:blipFill>
          <a:blip r:embed="rId3">
            <a:alphaModFix/>
          </a:blip>
          <a:stretch>
            <a:fillRect/>
          </a:stretch>
        </p:blipFill>
        <p:spPr>
          <a:xfrm>
            <a:off x="1940112" y="1622300"/>
            <a:ext cx="5263775" cy="2951549"/>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16"/>
        <p:cNvGrpSpPr/>
        <p:nvPr/>
      </p:nvGrpSpPr>
      <p:grpSpPr>
        <a:xfrm>
          <a:off x="0" y="0"/>
          <a:ext cx="0" cy="0"/>
          <a:chOff x="0" y="0"/>
          <a:chExt cx="0" cy="0"/>
        </a:xfrm>
      </p:grpSpPr>
      <p:sp>
        <p:nvSpPr>
          <p:cNvPr id="317" name="Shape 317"/>
          <p:cNvSpPr txBox="1"/>
          <p:nvPr/>
        </p:nvSpPr>
        <p:spPr>
          <a:xfrm>
            <a:off x="490650" y="808725"/>
            <a:ext cx="8162700" cy="1099800"/>
          </a:xfrm>
          <a:prstGeom prst="rect">
            <a:avLst/>
          </a:prstGeom>
          <a:noFill/>
          <a:ln>
            <a:noFill/>
          </a:ln>
        </p:spPr>
        <p:txBody>
          <a:bodyPr lIns="91425" tIns="91425" rIns="91425" bIns="91425" anchor="t" anchorCtr="0">
            <a:noAutofit/>
          </a:bodyPr>
          <a:lstStyle/>
          <a:p>
            <a:pPr lvl="0" algn="ctr" rtl="0">
              <a:spcBef>
                <a:spcPts val="0"/>
              </a:spcBef>
              <a:buNone/>
            </a:pPr>
            <a:r>
              <a:rPr lang="en" sz="4800" b="1">
                <a:solidFill>
                  <a:srgbClr val="073763"/>
                </a:solidFill>
                <a:latin typeface="Raleway"/>
                <a:ea typeface="Raleway"/>
                <a:cs typeface="Raleway"/>
                <a:sym typeface="Raleway"/>
              </a:rPr>
              <a:t>step one: $$</a:t>
            </a:r>
          </a:p>
          <a:p>
            <a:pPr lvl="0" rtl="0">
              <a:spcBef>
                <a:spcPts val="0"/>
              </a:spcBef>
              <a:buNone/>
            </a:pPr>
            <a:endParaRPr sz="3600">
              <a:solidFill>
                <a:srgbClr val="073763"/>
              </a:solidFill>
              <a:latin typeface="Raleway"/>
              <a:ea typeface="Raleway"/>
              <a:cs typeface="Raleway"/>
              <a:sym typeface="Raleway"/>
            </a:endParaRPr>
          </a:p>
        </p:txBody>
      </p:sp>
      <p:sp>
        <p:nvSpPr>
          <p:cNvPr id="318" name="Shape 318"/>
          <p:cNvSpPr txBox="1"/>
          <p:nvPr/>
        </p:nvSpPr>
        <p:spPr>
          <a:xfrm>
            <a:off x="1908650" y="2038000"/>
            <a:ext cx="5499300" cy="1326300"/>
          </a:xfrm>
          <a:prstGeom prst="rect">
            <a:avLst/>
          </a:prstGeom>
          <a:noFill/>
          <a:ln>
            <a:noFill/>
          </a:ln>
        </p:spPr>
        <p:txBody>
          <a:bodyPr lIns="91425" tIns="91425" rIns="91425" bIns="91425" anchor="t" anchorCtr="0">
            <a:noAutofit/>
          </a:bodyPr>
          <a:lstStyle/>
          <a:p>
            <a:pPr marL="457200" lvl="0" indent="-457200" rtl="0">
              <a:spcBef>
                <a:spcPts val="0"/>
              </a:spcBef>
              <a:buClr>
                <a:srgbClr val="073763"/>
              </a:buClr>
              <a:buSzPct val="100000"/>
              <a:buFont typeface="Raleway"/>
              <a:buAutoNum type="arabicPeriod"/>
            </a:pPr>
            <a:r>
              <a:rPr lang="en" sz="3600">
                <a:solidFill>
                  <a:srgbClr val="073763"/>
                </a:solidFill>
                <a:latin typeface="Raleway"/>
                <a:ea typeface="Raleway"/>
                <a:cs typeface="Raleway"/>
                <a:sym typeface="Raleway"/>
              </a:rPr>
              <a:t>Powerful features</a:t>
            </a:r>
          </a:p>
          <a:p>
            <a:pPr marL="457200" lvl="0" indent="-457200" rtl="0">
              <a:spcBef>
                <a:spcPts val="0"/>
              </a:spcBef>
              <a:buClr>
                <a:srgbClr val="073763"/>
              </a:buClr>
              <a:buSzPct val="100000"/>
              <a:buFont typeface="Raleway"/>
              <a:buAutoNum type="arabicPeriod"/>
            </a:pPr>
            <a:r>
              <a:rPr lang="en" sz="3600" b="1">
                <a:solidFill>
                  <a:srgbClr val="073763"/>
                </a:solidFill>
                <a:latin typeface="Raleway"/>
                <a:ea typeface="Raleway"/>
                <a:cs typeface="Raleway"/>
                <a:sym typeface="Raleway"/>
              </a:rPr>
              <a:t>Performance</a:t>
            </a:r>
          </a:p>
          <a:p>
            <a:pPr marL="457200" lvl="0" indent="-457200" rtl="0">
              <a:spcBef>
                <a:spcPts val="0"/>
              </a:spcBef>
              <a:buClr>
                <a:srgbClr val="073763"/>
              </a:buClr>
              <a:buSzPct val="100000"/>
              <a:buFont typeface="Raleway"/>
              <a:buAutoNum type="arabicPeriod"/>
            </a:pPr>
            <a:r>
              <a:rPr lang="en" sz="3600">
                <a:solidFill>
                  <a:srgbClr val="073763"/>
                </a:solidFill>
                <a:latin typeface="Raleway"/>
                <a:ea typeface="Raleway"/>
                <a:cs typeface="Raleway"/>
                <a:sym typeface="Raleway"/>
              </a:rPr>
              <a:t>Mythbust perceptions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22"/>
        <p:cNvGrpSpPr/>
        <p:nvPr/>
      </p:nvGrpSpPr>
      <p:grpSpPr>
        <a:xfrm>
          <a:off x="0" y="0"/>
          <a:ext cx="0" cy="0"/>
          <a:chOff x="0" y="0"/>
          <a:chExt cx="0" cy="0"/>
        </a:xfrm>
      </p:grpSpPr>
      <p:sp>
        <p:nvSpPr>
          <p:cNvPr id="323" name="Shape 323"/>
          <p:cNvSpPr txBox="1"/>
          <p:nvPr/>
        </p:nvSpPr>
        <p:spPr>
          <a:xfrm>
            <a:off x="490650" y="808725"/>
            <a:ext cx="8162700" cy="1099800"/>
          </a:xfrm>
          <a:prstGeom prst="rect">
            <a:avLst/>
          </a:prstGeom>
          <a:noFill/>
          <a:ln>
            <a:noFill/>
          </a:ln>
        </p:spPr>
        <p:txBody>
          <a:bodyPr lIns="91425" tIns="91425" rIns="91425" bIns="91425" anchor="t" anchorCtr="0">
            <a:noAutofit/>
          </a:bodyPr>
          <a:lstStyle/>
          <a:p>
            <a:pPr lvl="0" algn="ctr" rtl="0">
              <a:spcBef>
                <a:spcPts val="0"/>
              </a:spcBef>
              <a:buNone/>
            </a:pPr>
            <a:r>
              <a:rPr lang="en" sz="4800" b="1">
                <a:solidFill>
                  <a:srgbClr val="073763"/>
                </a:solidFill>
                <a:latin typeface="Raleway"/>
                <a:ea typeface="Raleway"/>
                <a:cs typeface="Raleway"/>
                <a:sym typeface="Raleway"/>
              </a:rPr>
              <a:t>step one: $$</a:t>
            </a:r>
          </a:p>
          <a:p>
            <a:pPr lvl="0" rtl="0">
              <a:spcBef>
                <a:spcPts val="0"/>
              </a:spcBef>
              <a:buNone/>
            </a:pPr>
            <a:endParaRPr sz="3600">
              <a:solidFill>
                <a:srgbClr val="073763"/>
              </a:solidFill>
              <a:latin typeface="Raleway"/>
              <a:ea typeface="Raleway"/>
              <a:cs typeface="Raleway"/>
              <a:sym typeface="Raleway"/>
            </a:endParaRPr>
          </a:p>
        </p:txBody>
      </p:sp>
      <p:sp>
        <p:nvSpPr>
          <p:cNvPr id="324" name="Shape 324"/>
          <p:cNvSpPr txBox="1"/>
          <p:nvPr/>
        </p:nvSpPr>
        <p:spPr>
          <a:xfrm>
            <a:off x="1908650" y="2038000"/>
            <a:ext cx="5499300" cy="1326300"/>
          </a:xfrm>
          <a:prstGeom prst="rect">
            <a:avLst/>
          </a:prstGeom>
          <a:noFill/>
          <a:ln>
            <a:noFill/>
          </a:ln>
        </p:spPr>
        <p:txBody>
          <a:bodyPr lIns="91425" tIns="91425" rIns="91425" bIns="91425" anchor="t" anchorCtr="0">
            <a:noAutofit/>
          </a:bodyPr>
          <a:lstStyle/>
          <a:p>
            <a:pPr marL="457200" lvl="0" indent="-457200" rtl="0">
              <a:spcBef>
                <a:spcPts val="0"/>
              </a:spcBef>
              <a:buClr>
                <a:srgbClr val="073763"/>
              </a:buClr>
              <a:buSzPct val="100000"/>
              <a:buFont typeface="Raleway"/>
              <a:buAutoNum type="arabicPeriod"/>
            </a:pPr>
            <a:r>
              <a:rPr lang="en" sz="3600">
                <a:solidFill>
                  <a:srgbClr val="073763"/>
                </a:solidFill>
                <a:latin typeface="Raleway"/>
                <a:ea typeface="Raleway"/>
                <a:cs typeface="Raleway"/>
                <a:sym typeface="Raleway"/>
              </a:rPr>
              <a:t>Powerful features</a:t>
            </a:r>
          </a:p>
          <a:p>
            <a:pPr marL="457200" lvl="0" indent="-457200" rtl="0">
              <a:spcBef>
                <a:spcPts val="0"/>
              </a:spcBef>
              <a:buClr>
                <a:srgbClr val="073763"/>
              </a:buClr>
              <a:buSzPct val="100000"/>
              <a:buFont typeface="Raleway"/>
              <a:buAutoNum type="arabicPeriod"/>
            </a:pPr>
            <a:r>
              <a:rPr lang="en" sz="3600">
                <a:solidFill>
                  <a:srgbClr val="073763"/>
                </a:solidFill>
                <a:latin typeface="Raleway"/>
                <a:ea typeface="Raleway"/>
                <a:cs typeface="Raleway"/>
                <a:sym typeface="Raleway"/>
              </a:rPr>
              <a:t>Performance</a:t>
            </a:r>
          </a:p>
          <a:p>
            <a:pPr marL="457200" lvl="0" indent="-457200" rtl="0">
              <a:spcBef>
                <a:spcPts val="0"/>
              </a:spcBef>
              <a:buClr>
                <a:srgbClr val="073763"/>
              </a:buClr>
              <a:buSzPct val="100000"/>
              <a:buFont typeface="Raleway"/>
              <a:buAutoNum type="arabicPeriod"/>
            </a:pPr>
            <a:r>
              <a:rPr lang="en" sz="3600" b="1">
                <a:solidFill>
                  <a:srgbClr val="073763"/>
                </a:solidFill>
                <a:latin typeface="Raleway"/>
                <a:ea typeface="Raleway"/>
                <a:cs typeface="Raleway"/>
                <a:sym typeface="Raleway"/>
              </a:rPr>
              <a:t>Mythbust perceptions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pic>
        <p:nvPicPr>
          <p:cNvPr id="329" name="Shape 329"/>
          <p:cNvPicPr preferRelativeResize="0"/>
          <p:nvPr/>
        </p:nvPicPr>
        <p:blipFill>
          <a:blip r:embed="rId3">
            <a:alphaModFix/>
          </a:blip>
          <a:stretch>
            <a:fillRect/>
          </a:stretch>
        </p:blipFill>
        <p:spPr>
          <a:xfrm>
            <a:off x="2112087" y="637149"/>
            <a:ext cx="4571374" cy="3771399"/>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pic>
        <p:nvPicPr>
          <p:cNvPr id="334" name="Shape 334"/>
          <p:cNvPicPr preferRelativeResize="0"/>
          <p:nvPr/>
        </p:nvPicPr>
        <p:blipFill>
          <a:blip r:embed="rId3">
            <a:alphaModFix/>
          </a:blip>
          <a:stretch>
            <a:fillRect/>
          </a:stretch>
        </p:blipFill>
        <p:spPr>
          <a:xfrm>
            <a:off x="1479025" y="740075"/>
            <a:ext cx="6185949" cy="3663350"/>
          </a:xfrm>
          <a:prstGeom prst="rect">
            <a:avLst/>
          </a:prstGeom>
          <a:noFill/>
          <a:ln>
            <a:noFill/>
          </a:ln>
        </p:spPr>
      </p:pic>
      <p:sp>
        <p:nvSpPr>
          <p:cNvPr id="335" name="Shape 335"/>
          <p:cNvSpPr txBox="1"/>
          <p:nvPr/>
        </p:nvSpPr>
        <p:spPr>
          <a:xfrm>
            <a:off x="5030875" y="4738000"/>
            <a:ext cx="4113000" cy="405600"/>
          </a:xfrm>
          <a:prstGeom prst="rect">
            <a:avLst/>
          </a:prstGeom>
          <a:noFill/>
          <a:ln>
            <a:noFill/>
          </a:ln>
        </p:spPr>
        <p:txBody>
          <a:bodyPr lIns="91425" tIns="91425" rIns="91425" bIns="91425" anchor="ctr" anchorCtr="0">
            <a:noAutofit/>
          </a:bodyPr>
          <a:lstStyle/>
          <a:p>
            <a:pPr lvl="0" algn="r" rtl="0">
              <a:spcBef>
                <a:spcPts val="0"/>
              </a:spcBef>
              <a:buNone/>
            </a:pPr>
            <a:r>
              <a:rPr lang="en" sz="1800">
                <a:solidFill>
                  <a:schemeClr val="lt1"/>
                </a:solidFill>
                <a:latin typeface="Roboto"/>
                <a:ea typeface="Roboto"/>
                <a:cs typeface="Roboto"/>
                <a:sym typeface="Roboto"/>
              </a:rPr>
              <a:t>letsencrypt.org</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Shape 340"/>
          <p:cNvSpPr txBox="1"/>
          <p:nvPr/>
        </p:nvSpPr>
        <p:spPr>
          <a:xfrm>
            <a:off x="2921650" y="1882775"/>
            <a:ext cx="6294900" cy="975300"/>
          </a:xfrm>
          <a:prstGeom prst="rect">
            <a:avLst/>
          </a:prstGeom>
          <a:noFill/>
          <a:ln>
            <a:noFill/>
          </a:ln>
        </p:spPr>
        <p:txBody>
          <a:bodyPr lIns="91425" tIns="91425" rIns="91425" bIns="91425" anchor="t" anchorCtr="0">
            <a:noAutofit/>
          </a:bodyPr>
          <a:lstStyle/>
          <a:p>
            <a:pPr lvl="0" algn="ctr" rtl="0">
              <a:spcBef>
                <a:spcPts val="0"/>
              </a:spcBef>
              <a:buNone/>
            </a:pPr>
            <a:r>
              <a:rPr lang="en" sz="4800" b="1">
                <a:solidFill>
                  <a:srgbClr val="4C1130"/>
                </a:solidFill>
                <a:latin typeface="Raleway"/>
                <a:ea typeface="Raleway"/>
                <a:cs typeface="Raleway"/>
                <a:sym typeface="Raleway"/>
              </a:rPr>
              <a:t>ads!</a:t>
            </a:r>
          </a:p>
          <a:p>
            <a:pPr lvl="0" rtl="0">
              <a:spcBef>
                <a:spcPts val="0"/>
              </a:spcBef>
              <a:buNone/>
            </a:pPr>
            <a:endParaRPr sz="3600">
              <a:solidFill>
                <a:srgbClr val="4C1130"/>
              </a:solidFill>
              <a:latin typeface="Raleway"/>
              <a:ea typeface="Raleway"/>
              <a:cs typeface="Raleway"/>
              <a:sym typeface="Raleway"/>
            </a:endParaRPr>
          </a:p>
        </p:txBody>
      </p:sp>
      <p:pic>
        <p:nvPicPr>
          <p:cNvPr id="341" name="Shape 341"/>
          <p:cNvPicPr preferRelativeResize="0"/>
          <p:nvPr/>
        </p:nvPicPr>
        <p:blipFill>
          <a:blip r:embed="rId3">
            <a:alphaModFix/>
          </a:blip>
          <a:stretch>
            <a:fillRect/>
          </a:stretch>
        </p:blipFill>
        <p:spPr>
          <a:xfrm>
            <a:off x="1486850" y="1295675"/>
            <a:ext cx="2286000" cy="228600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Shape 346"/>
          <p:cNvSpPr txBox="1">
            <a:spLocks noGrp="1"/>
          </p:cNvSpPr>
          <p:nvPr>
            <p:ph type="body" idx="4294967295"/>
          </p:nvPr>
        </p:nvSpPr>
        <p:spPr>
          <a:xfrm>
            <a:off x="649000" y="717500"/>
            <a:ext cx="8210100" cy="1503600"/>
          </a:xfrm>
          <a:prstGeom prst="rect">
            <a:avLst/>
          </a:prstGeom>
        </p:spPr>
        <p:txBody>
          <a:bodyPr lIns="91425" tIns="91425" rIns="91425" bIns="91425" anchor="t" anchorCtr="0">
            <a:noAutofit/>
          </a:bodyPr>
          <a:lstStyle/>
          <a:p>
            <a:pPr lvl="0" rtl="0">
              <a:spcBef>
                <a:spcPts val="0"/>
              </a:spcBef>
              <a:buNone/>
            </a:pPr>
            <a:r>
              <a:rPr lang="en" sz="2400">
                <a:latin typeface="Raleway"/>
                <a:ea typeface="Raleway"/>
                <a:cs typeface="Raleway"/>
                <a:sym typeface="Raleway"/>
              </a:rPr>
              <a:t>For most users, all ads that come from any Google source always support HTTPS, including AdWords, AdSense or DoubleClick Ad Exchange. </a:t>
            </a:r>
          </a:p>
          <a:p>
            <a:pPr lvl="0" rtl="0">
              <a:spcBef>
                <a:spcPts val="0"/>
              </a:spcBef>
              <a:buNone/>
            </a:pPr>
            <a:endParaRPr sz="2400">
              <a:latin typeface="Raleway"/>
              <a:ea typeface="Raleway"/>
              <a:cs typeface="Raleway"/>
              <a:sym typeface="Raleway"/>
            </a:endParaRPr>
          </a:p>
        </p:txBody>
      </p:sp>
      <p:pic>
        <p:nvPicPr>
          <p:cNvPr id="347" name="Shape 347"/>
          <p:cNvPicPr preferRelativeResize="0"/>
          <p:nvPr/>
        </p:nvPicPr>
        <p:blipFill rotWithShape="1">
          <a:blip r:embed="rId3">
            <a:alphaModFix/>
          </a:blip>
          <a:srcRect t="16491" b="13952"/>
          <a:stretch/>
        </p:blipFill>
        <p:spPr>
          <a:xfrm>
            <a:off x="1206875" y="2615474"/>
            <a:ext cx="6578449" cy="1820699"/>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Shape 352"/>
          <p:cNvSpPr txBox="1">
            <a:spLocks noGrp="1"/>
          </p:cNvSpPr>
          <p:nvPr>
            <p:ph type="body" idx="4294967295"/>
          </p:nvPr>
        </p:nvSpPr>
        <p:spPr>
          <a:xfrm>
            <a:off x="1205350" y="1028825"/>
            <a:ext cx="6904800" cy="3729600"/>
          </a:xfrm>
          <a:prstGeom prst="rect">
            <a:avLst/>
          </a:prstGeom>
        </p:spPr>
        <p:txBody>
          <a:bodyPr lIns="91425" tIns="91425" rIns="91425" bIns="91425" anchor="t" anchorCtr="0">
            <a:noAutofit/>
          </a:bodyPr>
          <a:lstStyle/>
          <a:p>
            <a:pPr lvl="0" rtl="0">
              <a:spcBef>
                <a:spcPts val="0"/>
              </a:spcBef>
              <a:buNone/>
            </a:pPr>
            <a:r>
              <a:rPr lang="en" sz="3000">
                <a:solidFill>
                  <a:srgbClr val="4C1130"/>
                </a:solidFill>
                <a:latin typeface="Raleway"/>
                <a:ea typeface="Raleway"/>
                <a:cs typeface="Raleway"/>
                <a:sym typeface="Raleway"/>
              </a:rPr>
              <a:t>“We saw </a:t>
            </a:r>
            <a:r>
              <a:rPr lang="en" sz="3000" b="1">
                <a:solidFill>
                  <a:srgbClr val="4C1130"/>
                </a:solidFill>
                <a:latin typeface="Raleway"/>
                <a:ea typeface="Raleway"/>
                <a:cs typeface="Raleway"/>
                <a:sym typeface="Raleway"/>
              </a:rPr>
              <a:t>no material impact</a:t>
            </a:r>
            <a:r>
              <a:rPr lang="en" sz="3000">
                <a:solidFill>
                  <a:srgbClr val="4C1130"/>
                </a:solidFill>
                <a:latin typeface="Raleway"/>
                <a:ea typeface="Raleway"/>
                <a:cs typeface="Raleway"/>
                <a:sym typeface="Raleway"/>
              </a:rPr>
              <a:t> to AdX revenue with the transition to SSL.”</a:t>
            </a:r>
          </a:p>
          <a:p>
            <a:pPr lvl="0" rtl="0">
              <a:spcBef>
                <a:spcPts val="0"/>
              </a:spcBef>
              <a:buNone/>
            </a:pPr>
            <a:endParaRPr sz="2400">
              <a:solidFill>
                <a:srgbClr val="4C1130"/>
              </a:solidFill>
              <a:latin typeface="Raleway"/>
              <a:ea typeface="Raleway"/>
              <a:cs typeface="Raleway"/>
              <a:sym typeface="Raleway"/>
            </a:endParaRPr>
          </a:p>
          <a:p>
            <a:pPr marL="457200" lvl="0" indent="-381000" rtl="0">
              <a:spcBef>
                <a:spcPts val="0"/>
              </a:spcBef>
              <a:buClr>
                <a:srgbClr val="4C1130"/>
              </a:buClr>
              <a:buSzPct val="100000"/>
              <a:buFont typeface="Raleway"/>
              <a:buChar char="-"/>
            </a:pPr>
            <a:r>
              <a:rPr lang="en" sz="2400">
                <a:solidFill>
                  <a:srgbClr val="4C1130"/>
                </a:solidFill>
                <a:latin typeface="Raleway"/>
                <a:ea typeface="Raleway"/>
                <a:cs typeface="Raleway"/>
                <a:sym typeface="Raleway"/>
              </a:rPr>
              <a:t>Jason Tollestrup, Director of Programmatic Advertising for the Washington Post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08"/>
        <p:cNvGrpSpPr/>
        <p:nvPr/>
      </p:nvGrpSpPr>
      <p:grpSpPr>
        <a:xfrm>
          <a:off x="0" y="0"/>
          <a:ext cx="0" cy="0"/>
          <a:chOff x="0" y="0"/>
          <a:chExt cx="0" cy="0"/>
        </a:xfrm>
      </p:grpSpPr>
      <p:pic>
        <p:nvPicPr>
          <p:cNvPr id="109" name="Shape 109"/>
          <p:cNvPicPr preferRelativeResize="0"/>
          <p:nvPr/>
        </p:nvPicPr>
        <p:blipFill>
          <a:blip r:embed="rId3">
            <a:alphaModFix/>
          </a:blip>
          <a:stretch>
            <a:fillRect/>
          </a:stretch>
        </p:blipFill>
        <p:spPr>
          <a:xfrm>
            <a:off x="955128" y="0"/>
            <a:ext cx="7438291" cy="5143499"/>
          </a:xfrm>
          <a:prstGeom prst="rect">
            <a:avLst/>
          </a:prstGeom>
          <a:noFill/>
          <a:ln>
            <a:noFill/>
          </a:ln>
        </p:spPr>
      </p:pic>
      <p:sp>
        <p:nvSpPr>
          <p:cNvPr id="110" name="Shape 110"/>
          <p:cNvSpPr/>
          <p:nvPr/>
        </p:nvSpPr>
        <p:spPr>
          <a:xfrm>
            <a:off x="1423350" y="1193975"/>
            <a:ext cx="6399000" cy="2411400"/>
          </a:xfrm>
          <a:prstGeom prst="rect">
            <a:avLst/>
          </a:prstGeom>
          <a:solidFill>
            <a:srgbClr val="FFFFFF"/>
          </a:solidFill>
          <a:ln>
            <a:noFill/>
          </a:ln>
        </p:spPr>
        <p:txBody>
          <a:bodyPr lIns="91425" tIns="91425" rIns="91425" bIns="91425" anchor="ctr" anchorCtr="0">
            <a:noAutofit/>
          </a:bodyPr>
          <a:lstStyle/>
          <a:p>
            <a:pPr lvl="0">
              <a:spcBef>
                <a:spcPts val="0"/>
              </a:spcBef>
              <a:buNone/>
            </a:pPr>
            <a:endParaRPr/>
          </a:p>
        </p:txBody>
      </p:sp>
      <p:sp>
        <p:nvSpPr>
          <p:cNvPr id="111" name="Shape 111"/>
          <p:cNvSpPr txBox="1"/>
          <p:nvPr/>
        </p:nvSpPr>
        <p:spPr>
          <a:xfrm>
            <a:off x="2465125" y="656500"/>
            <a:ext cx="2329500" cy="209700"/>
          </a:xfrm>
          <a:prstGeom prst="rect">
            <a:avLst/>
          </a:prstGeom>
          <a:solidFill>
            <a:srgbClr val="FFFFFF"/>
          </a:solidFill>
          <a:ln>
            <a:noFill/>
          </a:ln>
        </p:spPr>
        <p:txBody>
          <a:bodyPr lIns="91425" tIns="91425" rIns="91425" bIns="91425" anchor="ctr" anchorCtr="0">
            <a:noAutofit/>
          </a:bodyPr>
          <a:lstStyle/>
          <a:p>
            <a:pPr lvl="0" rtl="0">
              <a:spcBef>
                <a:spcPts val="0"/>
              </a:spcBef>
              <a:buNone/>
            </a:pPr>
            <a:r>
              <a:rPr lang="en" sz="1100"/>
              <a:t>medical-stuff.example.com</a:t>
            </a:r>
          </a:p>
        </p:txBody>
      </p:sp>
      <p:pic>
        <p:nvPicPr>
          <p:cNvPr id="112" name="Shape 112"/>
          <p:cNvPicPr preferRelativeResize="0"/>
          <p:nvPr/>
        </p:nvPicPr>
        <p:blipFill>
          <a:blip r:embed="rId4">
            <a:alphaModFix/>
          </a:blip>
          <a:stretch>
            <a:fillRect/>
          </a:stretch>
        </p:blipFill>
        <p:spPr>
          <a:xfrm>
            <a:off x="2280023" y="2173484"/>
            <a:ext cx="5137997" cy="2196314"/>
          </a:xfrm>
          <a:prstGeom prst="rect">
            <a:avLst/>
          </a:prstGeom>
          <a:noFill/>
          <a:ln>
            <a:noFill/>
          </a:ln>
        </p:spPr>
      </p:pic>
      <p:pic>
        <p:nvPicPr>
          <p:cNvPr id="113" name="Shape 113"/>
          <p:cNvPicPr preferRelativeResize="0"/>
          <p:nvPr/>
        </p:nvPicPr>
        <p:blipFill>
          <a:blip r:embed="rId5">
            <a:alphaModFix/>
          </a:blip>
          <a:stretch>
            <a:fillRect/>
          </a:stretch>
        </p:blipFill>
        <p:spPr>
          <a:xfrm>
            <a:off x="2180800" y="1210100"/>
            <a:ext cx="5557289" cy="619462"/>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Shape 357"/>
          <p:cNvSpPr txBox="1"/>
          <p:nvPr/>
        </p:nvSpPr>
        <p:spPr>
          <a:xfrm>
            <a:off x="1015050" y="916575"/>
            <a:ext cx="7227600" cy="3000000"/>
          </a:xfrm>
          <a:prstGeom prst="rect">
            <a:avLst/>
          </a:prstGeom>
          <a:noFill/>
          <a:ln>
            <a:noFill/>
          </a:ln>
        </p:spPr>
        <p:txBody>
          <a:bodyPr lIns="91425" tIns="91425" rIns="91425" bIns="91425" anchor="ctr" anchorCtr="0">
            <a:noAutofit/>
          </a:bodyPr>
          <a:lstStyle/>
          <a:p>
            <a:pPr lvl="0" rtl="0">
              <a:lnSpc>
                <a:spcPct val="115000"/>
              </a:lnSpc>
              <a:spcBef>
                <a:spcPts val="0"/>
              </a:spcBef>
              <a:spcAft>
                <a:spcPts val="1600"/>
              </a:spcAft>
              <a:buNone/>
            </a:pPr>
            <a:r>
              <a:rPr lang="en" sz="3000">
                <a:solidFill>
                  <a:srgbClr val="4C1130"/>
                </a:solidFill>
                <a:latin typeface="Raleway"/>
                <a:ea typeface="Raleway"/>
                <a:cs typeface="Raleway"/>
                <a:sym typeface="Raleway"/>
              </a:rPr>
              <a:t>By the end of 2014, </a:t>
            </a:r>
            <a:r>
              <a:rPr lang="en" sz="3000" b="1">
                <a:solidFill>
                  <a:srgbClr val="4C1130"/>
                </a:solidFill>
                <a:latin typeface="Raleway"/>
                <a:ea typeface="Raleway"/>
                <a:cs typeface="Raleway"/>
                <a:sym typeface="Raleway"/>
              </a:rPr>
              <a:t>80%</a:t>
            </a:r>
            <a:r>
              <a:rPr lang="en" sz="3000">
                <a:solidFill>
                  <a:srgbClr val="4C1130"/>
                </a:solidFill>
                <a:latin typeface="Raleway"/>
                <a:ea typeface="Raleway"/>
                <a:cs typeface="Raleway"/>
                <a:sym typeface="Raleway"/>
              </a:rPr>
              <a:t> of IAB member ad delivery systems supported HTTPS.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Shape 362"/>
          <p:cNvSpPr txBox="1">
            <a:spLocks noGrp="1"/>
          </p:cNvSpPr>
          <p:nvPr>
            <p:ph type="title" idx="4294967295"/>
          </p:nvPr>
        </p:nvSpPr>
        <p:spPr>
          <a:xfrm>
            <a:off x="1994275" y="706000"/>
            <a:ext cx="6614100" cy="755700"/>
          </a:xfrm>
          <a:prstGeom prst="rect">
            <a:avLst/>
          </a:prstGeom>
        </p:spPr>
        <p:txBody>
          <a:bodyPr lIns="91425" tIns="91425" rIns="91425" bIns="91425" anchor="t" anchorCtr="0">
            <a:noAutofit/>
          </a:bodyPr>
          <a:lstStyle/>
          <a:p>
            <a:pPr lvl="0" rtl="0">
              <a:spcBef>
                <a:spcPts val="0"/>
              </a:spcBef>
              <a:buNone/>
            </a:pPr>
            <a:r>
              <a:rPr lang="en">
                <a:solidFill>
                  <a:srgbClr val="4C1130"/>
                </a:solidFill>
                <a:latin typeface="Raleway"/>
                <a:ea typeface="Raleway"/>
                <a:cs typeface="Raleway"/>
                <a:sym typeface="Raleway"/>
              </a:rPr>
              <a:t>Content Delivery Networks</a:t>
            </a:r>
          </a:p>
        </p:txBody>
      </p:sp>
      <p:pic>
        <p:nvPicPr>
          <p:cNvPr id="363" name="Shape 363"/>
          <p:cNvPicPr preferRelativeResize="0"/>
          <p:nvPr/>
        </p:nvPicPr>
        <p:blipFill>
          <a:blip r:embed="rId3">
            <a:alphaModFix/>
          </a:blip>
          <a:stretch>
            <a:fillRect/>
          </a:stretch>
        </p:blipFill>
        <p:spPr>
          <a:xfrm>
            <a:off x="2718050" y="1691520"/>
            <a:ext cx="3492174" cy="2172524"/>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67"/>
        <p:cNvGrpSpPr/>
        <p:nvPr/>
      </p:nvGrpSpPr>
      <p:grpSpPr>
        <a:xfrm>
          <a:off x="0" y="0"/>
          <a:ext cx="0" cy="0"/>
          <a:chOff x="0" y="0"/>
          <a:chExt cx="0" cy="0"/>
        </a:xfrm>
      </p:grpSpPr>
      <p:sp>
        <p:nvSpPr>
          <p:cNvPr id="368" name="Shape 368"/>
          <p:cNvSpPr txBox="1"/>
          <p:nvPr/>
        </p:nvSpPr>
        <p:spPr>
          <a:xfrm>
            <a:off x="490650" y="808725"/>
            <a:ext cx="8162700" cy="1099800"/>
          </a:xfrm>
          <a:prstGeom prst="rect">
            <a:avLst/>
          </a:prstGeom>
          <a:noFill/>
          <a:ln>
            <a:noFill/>
          </a:ln>
        </p:spPr>
        <p:txBody>
          <a:bodyPr lIns="91425" tIns="91425" rIns="91425" bIns="91425" anchor="t" anchorCtr="0">
            <a:noAutofit/>
          </a:bodyPr>
          <a:lstStyle/>
          <a:p>
            <a:pPr lvl="0" algn="ctr" rtl="0">
              <a:spcBef>
                <a:spcPts val="0"/>
              </a:spcBef>
              <a:buNone/>
            </a:pPr>
            <a:r>
              <a:rPr lang="en" sz="4800" b="1">
                <a:solidFill>
                  <a:srgbClr val="073763"/>
                </a:solidFill>
                <a:latin typeface="Raleway"/>
                <a:ea typeface="Raleway"/>
                <a:cs typeface="Raleway"/>
                <a:sym typeface="Raleway"/>
              </a:rPr>
              <a:t>step one: $$</a:t>
            </a:r>
          </a:p>
          <a:p>
            <a:pPr lvl="0" rtl="0">
              <a:spcBef>
                <a:spcPts val="0"/>
              </a:spcBef>
              <a:buNone/>
            </a:pPr>
            <a:endParaRPr sz="3600">
              <a:solidFill>
                <a:srgbClr val="073763"/>
              </a:solidFill>
              <a:latin typeface="Raleway"/>
              <a:ea typeface="Raleway"/>
              <a:cs typeface="Raleway"/>
              <a:sym typeface="Raleway"/>
            </a:endParaRPr>
          </a:p>
        </p:txBody>
      </p:sp>
      <p:sp>
        <p:nvSpPr>
          <p:cNvPr id="369" name="Shape 369"/>
          <p:cNvSpPr txBox="1"/>
          <p:nvPr/>
        </p:nvSpPr>
        <p:spPr>
          <a:xfrm>
            <a:off x="1908650" y="2038000"/>
            <a:ext cx="5499300" cy="1326300"/>
          </a:xfrm>
          <a:prstGeom prst="rect">
            <a:avLst/>
          </a:prstGeom>
          <a:noFill/>
          <a:ln>
            <a:noFill/>
          </a:ln>
        </p:spPr>
        <p:txBody>
          <a:bodyPr lIns="91425" tIns="91425" rIns="91425" bIns="91425" anchor="t" anchorCtr="0">
            <a:noAutofit/>
          </a:bodyPr>
          <a:lstStyle/>
          <a:p>
            <a:pPr marL="457200" lvl="0" indent="-457200" rtl="0">
              <a:spcBef>
                <a:spcPts val="0"/>
              </a:spcBef>
              <a:buClr>
                <a:srgbClr val="073763"/>
              </a:buClr>
              <a:buSzPct val="100000"/>
              <a:buFont typeface="Raleway"/>
              <a:buAutoNum type="arabicPeriod"/>
            </a:pPr>
            <a:r>
              <a:rPr lang="en" sz="3600">
                <a:solidFill>
                  <a:srgbClr val="073763"/>
                </a:solidFill>
                <a:latin typeface="Raleway"/>
                <a:ea typeface="Raleway"/>
                <a:cs typeface="Raleway"/>
                <a:sym typeface="Raleway"/>
              </a:rPr>
              <a:t>Powerful features</a:t>
            </a:r>
          </a:p>
          <a:p>
            <a:pPr marL="457200" lvl="0" indent="-457200" rtl="0">
              <a:spcBef>
                <a:spcPts val="0"/>
              </a:spcBef>
              <a:buClr>
                <a:srgbClr val="073763"/>
              </a:buClr>
              <a:buSzPct val="100000"/>
              <a:buFont typeface="Raleway"/>
              <a:buAutoNum type="arabicPeriod"/>
            </a:pPr>
            <a:r>
              <a:rPr lang="en" sz="3600">
                <a:solidFill>
                  <a:srgbClr val="073763"/>
                </a:solidFill>
                <a:latin typeface="Raleway"/>
                <a:ea typeface="Raleway"/>
                <a:cs typeface="Raleway"/>
                <a:sym typeface="Raleway"/>
              </a:rPr>
              <a:t>Performance</a:t>
            </a:r>
          </a:p>
          <a:p>
            <a:pPr marL="457200" lvl="0" indent="-457200" rtl="0">
              <a:spcBef>
                <a:spcPts val="0"/>
              </a:spcBef>
              <a:buClr>
                <a:srgbClr val="073763"/>
              </a:buClr>
              <a:buSzPct val="100000"/>
              <a:buFont typeface="Raleway"/>
              <a:buAutoNum type="arabicPeriod"/>
            </a:pPr>
            <a:r>
              <a:rPr lang="en" sz="3600">
                <a:solidFill>
                  <a:srgbClr val="073763"/>
                </a:solidFill>
                <a:latin typeface="Raleway"/>
                <a:ea typeface="Raleway"/>
                <a:cs typeface="Raleway"/>
                <a:sym typeface="Raleway"/>
              </a:rPr>
              <a:t>Mythbust perceptions</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4C1130"/>
        </a:solidFill>
        <a:effectLst/>
      </p:bgPr>
    </p:bg>
    <p:spTree>
      <p:nvGrpSpPr>
        <p:cNvPr id="1" name="Shape 373"/>
        <p:cNvGrpSpPr/>
        <p:nvPr/>
      </p:nvGrpSpPr>
      <p:grpSpPr>
        <a:xfrm>
          <a:off x="0" y="0"/>
          <a:ext cx="0" cy="0"/>
          <a:chOff x="0" y="0"/>
          <a:chExt cx="0" cy="0"/>
        </a:xfrm>
      </p:grpSpPr>
      <p:sp>
        <p:nvSpPr>
          <p:cNvPr id="374" name="Shape 374"/>
          <p:cNvSpPr txBox="1"/>
          <p:nvPr/>
        </p:nvSpPr>
        <p:spPr>
          <a:xfrm>
            <a:off x="384775" y="655225"/>
            <a:ext cx="8255700" cy="2287500"/>
          </a:xfrm>
          <a:prstGeom prst="rect">
            <a:avLst/>
          </a:prstGeom>
          <a:noFill/>
          <a:ln>
            <a:noFill/>
          </a:ln>
        </p:spPr>
        <p:txBody>
          <a:bodyPr lIns="91425" tIns="91425" rIns="91425" bIns="91425" anchor="t" anchorCtr="0">
            <a:noAutofit/>
          </a:bodyPr>
          <a:lstStyle/>
          <a:p>
            <a:pPr lvl="0" algn="ctr" rtl="0">
              <a:spcBef>
                <a:spcPts val="0"/>
              </a:spcBef>
              <a:buNone/>
            </a:pPr>
            <a:r>
              <a:rPr lang="en" sz="6000" b="1">
                <a:solidFill>
                  <a:srgbClr val="FFFFFF"/>
                </a:solidFill>
                <a:latin typeface="Raleway"/>
                <a:ea typeface="Raleway"/>
                <a:cs typeface="Raleway"/>
                <a:sym typeface="Raleway"/>
              </a:rPr>
              <a:t>convince your boss!</a:t>
            </a:r>
          </a:p>
        </p:txBody>
      </p:sp>
      <p:sp>
        <p:nvSpPr>
          <p:cNvPr id="375" name="Shape 375"/>
          <p:cNvSpPr txBox="1"/>
          <p:nvPr/>
        </p:nvSpPr>
        <p:spPr>
          <a:xfrm>
            <a:off x="2233200" y="2114425"/>
            <a:ext cx="5844300" cy="2494500"/>
          </a:xfrm>
          <a:prstGeom prst="rect">
            <a:avLst/>
          </a:prstGeom>
          <a:noFill/>
          <a:ln>
            <a:noFill/>
          </a:ln>
        </p:spPr>
        <p:txBody>
          <a:bodyPr lIns="91425" tIns="91425" rIns="91425" bIns="91425" anchor="t" anchorCtr="0">
            <a:noAutofit/>
          </a:bodyPr>
          <a:lstStyle/>
          <a:p>
            <a:pPr lvl="0" rtl="0">
              <a:spcBef>
                <a:spcPts val="0"/>
              </a:spcBef>
              <a:buNone/>
            </a:pPr>
            <a:r>
              <a:rPr lang="en" sz="4800">
                <a:solidFill>
                  <a:srgbClr val="FFFFFF"/>
                </a:solidFill>
                <a:latin typeface="Raleway"/>
                <a:ea typeface="Raleway"/>
                <a:cs typeface="Raleway"/>
                <a:sym typeface="Raleway"/>
              </a:rPr>
              <a:t>step one: $$</a:t>
            </a:r>
          </a:p>
          <a:p>
            <a:pPr lvl="0" rtl="0">
              <a:spcBef>
                <a:spcPts val="0"/>
              </a:spcBef>
              <a:buNone/>
            </a:pPr>
            <a:r>
              <a:rPr lang="en" sz="4800" b="1">
                <a:solidFill>
                  <a:srgbClr val="FFFFFF"/>
                </a:solidFill>
                <a:latin typeface="Raleway"/>
                <a:ea typeface="Raleway"/>
                <a:cs typeface="Raleway"/>
                <a:sym typeface="Raleway"/>
              </a:rPr>
              <a:t>step two: now!!</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79"/>
        <p:cNvGrpSpPr/>
        <p:nvPr/>
      </p:nvGrpSpPr>
      <p:grpSpPr>
        <a:xfrm>
          <a:off x="0" y="0"/>
          <a:ext cx="0" cy="0"/>
          <a:chOff x="0" y="0"/>
          <a:chExt cx="0" cy="0"/>
        </a:xfrm>
      </p:grpSpPr>
      <p:sp>
        <p:nvSpPr>
          <p:cNvPr id="380" name="Shape 380"/>
          <p:cNvSpPr txBox="1"/>
          <p:nvPr/>
        </p:nvSpPr>
        <p:spPr>
          <a:xfrm>
            <a:off x="490650" y="808725"/>
            <a:ext cx="8162700" cy="1099800"/>
          </a:xfrm>
          <a:prstGeom prst="rect">
            <a:avLst/>
          </a:prstGeom>
          <a:noFill/>
          <a:ln>
            <a:noFill/>
          </a:ln>
        </p:spPr>
        <p:txBody>
          <a:bodyPr lIns="91425" tIns="91425" rIns="91425" bIns="91425" anchor="t" anchorCtr="0">
            <a:noAutofit/>
          </a:bodyPr>
          <a:lstStyle/>
          <a:p>
            <a:pPr lvl="0" algn="ctr" rtl="0">
              <a:spcBef>
                <a:spcPts val="0"/>
              </a:spcBef>
              <a:buNone/>
            </a:pPr>
            <a:r>
              <a:rPr lang="en" sz="4800" b="1">
                <a:solidFill>
                  <a:srgbClr val="4C1130"/>
                </a:solidFill>
                <a:latin typeface="Raleway"/>
                <a:ea typeface="Raleway"/>
                <a:cs typeface="Raleway"/>
                <a:sym typeface="Raleway"/>
              </a:rPr>
              <a:t>step two: now!!</a:t>
            </a:r>
          </a:p>
          <a:p>
            <a:pPr lvl="0" rtl="0">
              <a:spcBef>
                <a:spcPts val="0"/>
              </a:spcBef>
              <a:buNone/>
            </a:pPr>
            <a:endParaRPr sz="3600">
              <a:solidFill>
                <a:srgbClr val="4C1130"/>
              </a:solidFill>
              <a:latin typeface="Raleway"/>
              <a:ea typeface="Raleway"/>
              <a:cs typeface="Raleway"/>
              <a:sym typeface="Raleway"/>
            </a:endParaRPr>
          </a:p>
        </p:txBody>
      </p:sp>
      <p:sp>
        <p:nvSpPr>
          <p:cNvPr id="381" name="Shape 381"/>
          <p:cNvSpPr txBox="1"/>
          <p:nvPr/>
        </p:nvSpPr>
        <p:spPr>
          <a:xfrm>
            <a:off x="1908650" y="2038000"/>
            <a:ext cx="5811900" cy="1326300"/>
          </a:xfrm>
          <a:prstGeom prst="rect">
            <a:avLst/>
          </a:prstGeom>
          <a:noFill/>
          <a:ln>
            <a:noFill/>
          </a:ln>
        </p:spPr>
        <p:txBody>
          <a:bodyPr lIns="91425" tIns="91425" rIns="91425" bIns="91425" anchor="t" anchorCtr="0">
            <a:noAutofit/>
          </a:bodyPr>
          <a:lstStyle/>
          <a:p>
            <a:pPr marL="457200" lvl="0" indent="-457200" rtl="0">
              <a:spcBef>
                <a:spcPts val="0"/>
              </a:spcBef>
              <a:buClr>
                <a:srgbClr val="4C1130"/>
              </a:buClr>
              <a:buSzPct val="100000"/>
              <a:buFont typeface="Raleway"/>
              <a:buAutoNum type="arabicPeriod"/>
            </a:pPr>
            <a:r>
              <a:rPr lang="en" sz="3600">
                <a:solidFill>
                  <a:srgbClr val="4C1130"/>
                </a:solidFill>
                <a:latin typeface="Raleway"/>
                <a:ea typeface="Raleway"/>
                <a:cs typeface="Raleway"/>
                <a:sym typeface="Raleway"/>
              </a:rPr>
              <a:t>Don’t get left behind</a:t>
            </a:r>
          </a:p>
          <a:p>
            <a:pPr marL="457200" lvl="0" indent="-457200" rtl="0">
              <a:spcBef>
                <a:spcPts val="0"/>
              </a:spcBef>
              <a:buClr>
                <a:srgbClr val="4C1130"/>
              </a:buClr>
              <a:buSzPct val="100000"/>
              <a:buFont typeface="Raleway"/>
              <a:buAutoNum type="arabicPeriod"/>
            </a:pPr>
            <a:r>
              <a:rPr lang="en" sz="3600">
                <a:solidFill>
                  <a:srgbClr val="4C1130"/>
                </a:solidFill>
                <a:latin typeface="Raleway"/>
                <a:ea typeface="Raleway"/>
                <a:cs typeface="Raleway"/>
                <a:sym typeface="Raleway"/>
              </a:rPr>
              <a:t>Browser UI is coming!</a:t>
            </a:r>
          </a:p>
          <a:p>
            <a:pPr marL="457200" lvl="0" indent="-457200" rtl="0">
              <a:spcBef>
                <a:spcPts val="0"/>
              </a:spcBef>
              <a:buClr>
                <a:srgbClr val="4C1130"/>
              </a:buClr>
              <a:buSzPct val="100000"/>
              <a:buFont typeface="Raleway"/>
              <a:buAutoNum type="arabicPeriod"/>
            </a:pPr>
            <a:r>
              <a:rPr lang="en" sz="3600">
                <a:solidFill>
                  <a:srgbClr val="4C1130"/>
                </a:solidFill>
                <a:latin typeface="Raleway"/>
                <a:ea typeface="Raleway"/>
                <a:cs typeface="Raleway"/>
                <a:sym typeface="Raleway"/>
              </a:rPr>
              <a:t>Plan to avoid challenges</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85"/>
        <p:cNvGrpSpPr/>
        <p:nvPr/>
      </p:nvGrpSpPr>
      <p:grpSpPr>
        <a:xfrm>
          <a:off x="0" y="0"/>
          <a:ext cx="0" cy="0"/>
          <a:chOff x="0" y="0"/>
          <a:chExt cx="0" cy="0"/>
        </a:xfrm>
      </p:grpSpPr>
      <p:sp>
        <p:nvSpPr>
          <p:cNvPr id="386" name="Shape 386"/>
          <p:cNvSpPr txBox="1"/>
          <p:nvPr/>
        </p:nvSpPr>
        <p:spPr>
          <a:xfrm>
            <a:off x="490650" y="808725"/>
            <a:ext cx="8162700" cy="1099800"/>
          </a:xfrm>
          <a:prstGeom prst="rect">
            <a:avLst/>
          </a:prstGeom>
          <a:noFill/>
          <a:ln>
            <a:noFill/>
          </a:ln>
        </p:spPr>
        <p:txBody>
          <a:bodyPr lIns="91425" tIns="91425" rIns="91425" bIns="91425" anchor="t" anchorCtr="0">
            <a:noAutofit/>
          </a:bodyPr>
          <a:lstStyle/>
          <a:p>
            <a:pPr lvl="0" algn="ctr" rtl="0">
              <a:spcBef>
                <a:spcPts val="0"/>
              </a:spcBef>
              <a:buNone/>
            </a:pPr>
            <a:r>
              <a:rPr lang="en" sz="4800" b="1">
                <a:solidFill>
                  <a:srgbClr val="4C1130"/>
                </a:solidFill>
                <a:latin typeface="Raleway"/>
                <a:ea typeface="Raleway"/>
                <a:cs typeface="Raleway"/>
                <a:sym typeface="Raleway"/>
              </a:rPr>
              <a:t>step two: now!!</a:t>
            </a:r>
          </a:p>
          <a:p>
            <a:pPr lvl="0" rtl="0">
              <a:spcBef>
                <a:spcPts val="0"/>
              </a:spcBef>
              <a:buNone/>
            </a:pPr>
            <a:endParaRPr sz="3600">
              <a:solidFill>
                <a:srgbClr val="4C1130"/>
              </a:solidFill>
              <a:latin typeface="Raleway"/>
              <a:ea typeface="Raleway"/>
              <a:cs typeface="Raleway"/>
              <a:sym typeface="Raleway"/>
            </a:endParaRPr>
          </a:p>
        </p:txBody>
      </p:sp>
      <p:sp>
        <p:nvSpPr>
          <p:cNvPr id="387" name="Shape 387"/>
          <p:cNvSpPr txBox="1"/>
          <p:nvPr/>
        </p:nvSpPr>
        <p:spPr>
          <a:xfrm>
            <a:off x="1908650" y="2038000"/>
            <a:ext cx="5811900" cy="1326300"/>
          </a:xfrm>
          <a:prstGeom prst="rect">
            <a:avLst/>
          </a:prstGeom>
          <a:noFill/>
          <a:ln>
            <a:noFill/>
          </a:ln>
        </p:spPr>
        <p:txBody>
          <a:bodyPr lIns="91425" tIns="91425" rIns="91425" bIns="91425" anchor="t" anchorCtr="0">
            <a:noAutofit/>
          </a:bodyPr>
          <a:lstStyle/>
          <a:p>
            <a:pPr marL="457200" lvl="0" indent="-457200" rtl="0">
              <a:spcBef>
                <a:spcPts val="0"/>
              </a:spcBef>
              <a:buClr>
                <a:srgbClr val="4C1130"/>
              </a:buClr>
              <a:buSzPct val="100000"/>
              <a:buFont typeface="Raleway"/>
              <a:buAutoNum type="arabicPeriod"/>
            </a:pPr>
            <a:r>
              <a:rPr lang="en" sz="3600" b="1">
                <a:solidFill>
                  <a:srgbClr val="4C1130"/>
                </a:solidFill>
                <a:latin typeface="Raleway"/>
                <a:ea typeface="Raleway"/>
                <a:cs typeface="Raleway"/>
                <a:sym typeface="Raleway"/>
              </a:rPr>
              <a:t>Don’t get left behind</a:t>
            </a:r>
          </a:p>
          <a:p>
            <a:pPr marL="457200" lvl="0" indent="-457200" rtl="0">
              <a:spcBef>
                <a:spcPts val="0"/>
              </a:spcBef>
              <a:buClr>
                <a:srgbClr val="4C1130"/>
              </a:buClr>
              <a:buSzPct val="100000"/>
              <a:buFont typeface="Raleway"/>
              <a:buAutoNum type="arabicPeriod"/>
            </a:pPr>
            <a:r>
              <a:rPr lang="en" sz="3600">
                <a:solidFill>
                  <a:srgbClr val="4C1130"/>
                </a:solidFill>
                <a:latin typeface="Raleway"/>
                <a:ea typeface="Raleway"/>
                <a:cs typeface="Raleway"/>
                <a:sym typeface="Raleway"/>
              </a:rPr>
              <a:t>Browser UI is coming!</a:t>
            </a:r>
          </a:p>
          <a:p>
            <a:pPr marL="457200" lvl="0" indent="-457200" rtl="0">
              <a:spcBef>
                <a:spcPts val="0"/>
              </a:spcBef>
              <a:buClr>
                <a:srgbClr val="4C1130"/>
              </a:buClr>
              <a:buSzPct val="100000"/>
              <a:buFont typeface="Raleway"/>
              <a:buAutoNum type="arabicPeriod"/>
            </a:pPr>
            <a:r>
              <a:rPr lang="en" sz="3600">
                <a:solidFill>
                  <a:srgbClr val="4C1130"/>
                </a:solidFill>
                <a:latin typeface="Raleway"/>
                <a:ea typeface="Raleway"/>
                <a:cs typeface="Raleway"/>
                <a:sym typeface="Raleway"/>
              </a:rPr>
              <a:t>Plan to avoid challenges</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pic>
        <p:nvPicPr>
          <p:cNvPr id="392" name="Shape 392"/>
          <p:cNvPicPr preferRelativeResize="0"/>
          <p:nvPr/>
        </p:nvPicPr>
        <p:blipFill>
          <a:blip r:embed="rId3">
            <a:alphaModFix/>
          </a:blip>
          <a:stretch>
            <a:fillRect/>
          </a:stretch>
        </p:blipFill>
        <p:spPr>
          <a:xfrm>
            <a:off x="1985962" y="1007437"/>
            <a:ext cx="5172075" cy="3552825"/>
          </a:xfrm>
          <a:prstGeom prst="rect">
            <a:avLst/>
          </a:prstGeom>
          <a:noFill/>
          <a:ln>
            <a:noFill/>
          </a:ln>
        </p:spPr>
      </p:pic>
      <p:sp>
        <p:nvSpPr>
          <p:cNvPr id="393" name="Shape 393"/>
          <p:cNvSpPr txBox="1"/>
          <p:nvPr/>
        </p:nvSpPr>
        <p:spPr>
          <a:xfrm>
            <a:off x="1414650" y="460275"/>
            <a:ext cx="6241800" cy="507600"/>
          </a:xfrm>
          <a:prstGeom prst="rect">
            <a:avLst/>
          </a:prstGeom>
          <a:noFill/>
          <a:ln>
            <a:noFill/>
          </a:ln>
        </p:spPr>
        <p:txBody>
          <a:bodyPr lIns="91425" tIns="91425" rIns="91425" bIns="91425" anchor="t" anchorCtr="0">
            <a:noAutofit/>
          </a:bodyPr>
          <a:lstStyle/>
          <a:p>
            <a:pPr lvl="0" algn="ctr" rtl="0">
              <a:spcBef>
                <a:spcPts val="0"/>
              </a:spcBef>
              <a:buNone/>
            </a:pPr>
            <a:r>
              <a:rPr lang="en" b="1">
                <a:latin typeface="Raleway"/>
                <a:ea typeface="Raleway"/>
                <a:cs typeface="Raleway"/>
                <a:sym typeface="Raleway"/>
              </a:rPr>
              <a:t>Chrome Page Loads over HTTPS</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97"/>
        <p:cNvGrpSpPr/>
        <p:nvPr/>
      </p:nvGrpSpPr>
      <p:grpSpPr>
        <a:xfrm>
          <a:off x="0" y="0"/>
          <a:ext cx="0" cy="0"/>
          <a:chOff x="0" y="0"/>
          <a:chExt cx="0" cy="0"/>
        </a:xfrm>
      </p:grpSpPr>
      <p:sp>
        <p:nvSpPr>
          <p:cNvPr id="398" name="Shape 398"/>
          <p:cNvSpPr txBox="1"/>
          <p:nvPr/>
        </p:nvSpPr>
        <p:spPr>
          <a:xfrm>
            <a:off x="490650" y="808725"/>
            <a:ext cx="8162700" cy="1099800"/>
          </a:xfrm>
          <a:prstGeom prst="rect">
            <a:avLst/>
          </a:prstGeom>
          <a:noFill/>
          <a:ln>
            <a:noFill/>
          </a:ln>
        </p:spPr>
        <p:txBody>
          <a:bodyPr lIns="91425" tIns="91425" rIns="91425" bIns="91425" anchor="t" anchorCtr="0">
            <a:noAutofit/>
          </a:bodyPr>
          <a:lstStyle/>
          <a:p>
            <a:pPr lvl="0" algn="ctr" rtl="0">
              <a:spcBef>
                <a:spcPts val="0"/>
              </a:spcBef>
              <a:buNone/>
            </a:pPr>
            <a:r>
              <a:rPr lang="en" sz="4800" b="1">
                <a:solidFill>
                  <a:srgbClr val="4C1130"/>
                </a:solidFill>
                <a:latin typeface="Raleway"/>
                <a:ea typeface="Raleway"/>
                <a:cs typeface="Raleway"/>
                <a:sym typeface="Raleway"/>
              </a:rPr>
              <a:t>step two: now!!</a:t>
            </a:r>
          </a:p>
          <a:p>
            <a:pPr lvl="0" rtl="0">
              <a:spcBef>
                <a:spcPts val="0"/>
              </a:spcBef>
              <a:buNone/>
            </a:pPr>
            <a:endParaRPr sz="3600">
              <a:solidFill>
                <a:srgbClr val="4C1130"/>
              </a:solidFill>
              <a:latin typeface="Raleway"/>
              <a:ea typeface="Raleway"/>
              <a:cs typeface="Raleway"/>
              <a:sym typeface="Raleway"/>
            </a:endParaRPr>
          </a:p>
        </p:txBody>
      </p:sp>
      <p:sp>
        <p:nvSpPr>
          <p:cNvPr id="399" name="Shape 399"/>
          <p:cNvSpPr txBox="1"/>
          <p:nvPr/>
        </p:nvSpPr>
        <p:spPr>
          <a:xfrm>
            <a:off x="1908650" y="2038000"/>
            <a:ext cx="5811900" cy="1326300"/>
          </a:xfrm>
          <a:prstGeom prst="rect">
            <a:avLst/>
          </a:prstGeom>
          <a:noFill/>
          <a:ln>
            <a:noFill/>
          </a:ln>
        </p:spPr>
        <p:txBody>
          <a:bodyPr lIns="91425" tIns="91425" rIns="91425" bIns="91425" anchor="t" anchorCtr="0">
            <a:noAutofit/>
          </a:bodyPr>
          <a:lstStyle/>
          <a:p>
            <a:pPr marL="457200" lvl="0" indent="-457200" rtl="0">
              <a:spcBef>
                <a:spcPts val="0"/>
              </a:spcBef>
              <a:buClr>
                <a:srgbClr val="4C1130"/>
              </a:buClr>
              <a:buSzPct val="100000"/>
              <a:buFont typeface="Raleway"/>
              <a:buAutoNum type="arabicPeriod"/>
            </a:pPr>
            <a:r>
              <a:rPr lang="en" sz="3600">
                <a:solidFill>
                  <a:srgbClr val="4C1130"/>
                </a:solidFill>
                <a:latin typeface="Raleway"/>
                <a:ea typeface="Raleway"/>
                <a:cs typeface="Raleway"/>
                <a:sym typeface="Raleway"/>
              </a:rPr>
              <a:t>Don’t get left behind</a:t>
            </a:r>
          </a:p>
          <a:p>
            <a:pPr marL="457200" lvl="0" indent="-457200" rtl="0">
              <a:spcBef>
                <a:spcPts val="0"/>
              </a:spcBef>
              <a:buClr>
                <a:srgbClr val="4C1130"/>
              </a:buClr>
              <a:buSzPct val="100000"/>
              <a:buFont typeface="Raleway"/>
              <a:buAutoNum type="arabicPeriod"/>
            </a:pPr>
            <a:r>
              <a:rPr lang="en" sz="3600" b="1">
                <a:solidFill>
                  <a:srgbClr val="4C1130"/>
                </a:solidFill>
                <a:latin typeface="Raleway"/>
                <a:ea typeface="Raleway"/>
                <a:cs typeface="Raleway"/>
                <a:sym typeface="Raleway"/>
              </a:rPr>
              <a:t>Browser UI is coming!</a:t>
            </a:r>
          </a:p>
          <a:p>
            <a:pPr marL="457200" lvl="0" indent="-457200" rtl="0">
              <a:spcBef>
                <a:spcPts val="0"/>
              </a:spcBef>
              <a:buClr>
                <a:srgbClr val="4C1130"/>
              </a:buClr>
              <a:buSzPct val="100000"/>
              <a:buFont typeface="Raleway"/>
              <a:buAutoNum type="arabicPeriod"/>
            </a:pPr>
            <a:r>
              <a:rPr lang="en" sz="3600">
                <a:solidFill>
                  <a:srgbClr val="4C1130"/>
                </a:solidFill>
                <a:latin typeface="Raleway"/>
                <a:ea typeface="Raleway"/>
                <a:cs typeface="Raleway"/>
                <a:sym typeface="Raleway"/>
              </a:rPr>
              <a:t>Plan to avoid challenges</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pic>
        <p:nvPicPr>
          <p:cNvPr id="404" name="Shape 404"/>
          <p:cNvPicPr preferRelativeResize="0"/>
          <p:nvPr/>
        </p:nvPicPr>
        <p:blipFill>
          <a:blip r:embed="rId3">
            <a:alphaModFix/>
          </a:blip>
          <a:stretch>
            <a:fillRect/>
          </a:stretch>
        </p:blipFill>
        <p:spPr>
          <a:xfrm>
            <a:off x="910162" y="922100"/>
            <a:ext cx="7066123" cy="2769049"/>
          </a:xfrm>
          <a:prstGeom prst="rect">
            <a:avLst/>
          </a:prstGeom>
          <a:noFill/>
          <a:ln>
            <a:noFill/>
          </a:ln>
        </p:spPr>
      </p:pic>
      <p:sp>
        <p:nvSpPr>
          <p:cNvPr id="405" name="Shape 405"/>
          <p:cNvSpPr txBox="1"/>
          <p:nvPr/>
        </p:nvSpPr>
        <p:spPr>
          <a:xfrm>
            <a:off x="5011875" y="4877400"/>
            <a:ext cx="4131900" cy="266100"/>
          </a:xfrm>
          <a:prstGeom prst="rect">
            <a:avLst/>
          </a:prstGeom>
          <a:noFill/>
          <a:ln>
            <a:noFill/>
          </a:ln>
        </p:spPr>
        <p:txBody>
          <a:bodyPr lIns="91425" tIns="91425" rIns="91425" bIns="91425" anchor="ctr" anchorCtr="0">
            <a:noAutofit/>
          </a:bodyPr>
          <a:lstStyle/>
          <a:p>
            <a:pPr lvl="0" algn="r" rtl="0">
              <a:spcBef>
                <a:spcPts val="0"/>
              </a:spcBef>
              <a:buNone/>
            </a:pPr>
            <a:r>
              <a:rPr lang="en" sz="1800">
                <a:solidFill>
                  <a:schemeClr val="lt1"/>
                </a:solidFill>
                <a:latin typeface="Roboto"/>
                <a:ea typeface="Roboto"/>
                <a:cs typeface="Roboto"/>
                <a:sym typeface="Roboto"/>
              </a:rPr>
              <a:t>chrome://flags/#mark-non-secure-as</a:t>
            </a:r>
          </a:p>
        </p:txBody>
      </p:sp>
      <p:sp>
        <p:nvSpPr>
          <p:cNvPr id="406" name="Shape 406"/>
          <p:cNvSpPr txBox="1"/>
          <p:nvPr/>
        </p:nvSpPr>
        <p:spPr>
          <a:xfrm>
            <a:off x="869250" y="4172075"/>
            <a:ext cx="7235700" cy="363600"/>
          </a:xfrm>
          <a:prstGeom prst="rect">
            <a:avLst/>
          </a:prstGeom>
          <a:noFill/>
          <a:ln>
            <a:noFill/>
          </a:ln>
        </p:spPr>
        <p:txBody>
          <a:bodyPr lIns="91425" tIns="91425" rIns="91425" bIns="91425" anchor="t" anchorCtr="0">
            <a:noAutofit/>
          </a:bodyPr>
          <a:lstStyle/>
          <a:p>
            <a:pPr lvl="0" algn="ctr" rtl="0">
              <a:lnSpc>
                <a:spcPct val="125000"/>
              </a:lnSpc>
              <a:spcBef>
                <a:spcPts val="0"/>
              </a:spcBef>
              <a:buNone/>
            </a:pPr>
            <a:r>
              <a:rPr lang="en" sz="1700" b="1">
                <a:solidFill>
                  <a:srgbClr val="4C1130"/>
                </a:solidFill>
                <a:latin typeface="Raleway"/>
                <a:ea typeface="Raleway"/>
                <a:cs typeface="Raleway"/>
                <a:sym typeface="Raleway"/>
              </a:rPr>
              <a:t>Chrome Canary flag:</a:t>
            </a:r>
            <a:r>
              <a:rPr lang="en" sz="1700">
                <a:solidFill>
                  <a:srgbClr val="4C1130"/>
                </a:solidFill>
                <a:latin typeface="Raleway"/>
                <a:ea typeface="Raleway"/>
                <a:cs typeface="Raleway"/>
                <a:sym typeface="Raleway"/>
              </a:rPr>
              <a:t> chrome://flags, flip #mark-non-secure-as</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Shape 411"/>
          <p:cNvSpPr txBox="1">
            <a:spLocks noGrp="1"/>
          </p:cNvSpPr>
          <p:nvPr>
            <p:ph type="title" idx="4294967295"/>
          </p:nvPr>
        </p:nvSpPr>
        <p:spPr>
          <a:xfrm>
            <a:off x="176225" y="208475"/>
            <a:ext cx="6614100" cy="755700"/>
          </a:xfrm>
          <a:prstGeom prst="rect">
            <a:avLst/>
          </a:prstGeom>
        </p:spPr>
        <p:txBody>
          <a:bodyPr lIns="91425" tIns="91425" rIns="91425" bIns="91425" anchor="t" anchorCtr="0">
            <a:noAutofit/>
          </a:bodyPr>
          <a:lstStyle/>
          <a:p>
            <a:pPr lvl="0" rtl="0">
              <a:spcBef>
                <a:spcPts val="0"/>
              </a:spcBef>
              <a:buNone/>
            </a:pPr>
            <a:r>
              <a:rPr lang="en" b="1"/>
              <a:t>Not Secure</a:t>
            </a:r>
            <a:r>
              <a:rPr lang="en"/>
              <a:t> Warning in Chrome - </a:t>
            </a:r>
            <a:r>
              <a:rPr lang="en" i="1"/>
              <a:t>Future</a:t>
            </a:r>
          </a:p>
        </p:txBody>
      </p:sp>
      <p:pic>
        <p:nvPicPr>
          <p:cNvPr id="412" name="Shape 412"/>
          <p:cNvPicPr preferRelativeResize="0"/>
          <p:nvPr/>
        </p:nvPicPr>
        <p:blipFill>
          <a:blip r:embed="rId3">
            <a:alphaModFix/>
          </a:blip>
          <a:stretch>
            <a:fillRect/>
          </a:stretch>
        </p:blipFill>
        <p:spPr>
          <a:xfrm>
            <a:off x="1070100" y="856925"/>
            <a:ext cx="7337816" cy="356062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17"/>
        <p:cNvGrpSpPr/>
        <p:nvPr/>
      </p:nvGrpSpPr>
      <p:grpSpPr>
        <a:xfrm>
          <a:off x="0" y="0"/>
          <a:ext cx="0" cy="0"/>
          <a:chOff x="0" y="0"/>
          <a:chExt cx="0" cy="0"/>
        </a:xfrm>
      </p:grpSpPr>
      <p:pic>
        <p:nvPicPr>
          <p:cNvPr id="118" name="Shape 118"/>
          <p:cNvPicPr preferRelativeResize="0"/>
          <p:nvPr/>
        </p:nvPicPr>
        <p:blipFill>
          <a:blip r:embed="rId3">
            <a:alphaModFix/>
          </a:blip>
          <a:stretch>
            <a:fillRect/>
          </a:stretch>
        </p:blipFill>
        <p:spPr>
          <a:xfrm>
            <a:off x="955128" y="0"/>
            <a:ext cx="7438291" cy="5143499"/>
          </a:xfrm>
          <a:prstGeom prst="rect">
            <a:avLst/>
          </a:prstGeom>
          <a:noFill/>
          <a:ln>
            <a:noFill/>
          </a:ln>
        </p:spPr>
      </p:pic>
      <p:sp>
        <p:nvSpPr>
          <p:cNvPr id="119" name="Shape 119"/>
          <p:cNvSpPr/>
          <p:nvPr/>
        </p:nvSpPr>
        <p:spPr>
          <a:xfrm>
            <a:off x="1423350" y="1193975"/>
            <a:ext cx="6399000" cy="2411400"/>
          </a:xfrm>
          <a:prstGeom prst="rect">
            <a:avLst/>
          </a:prstGeom>
          <a:solidFill>
            <a:srgbClr val="FFFFFF"/>
          </a:solidFill>
          <a:ln>
            <a:noFill/>
          </a:ln>
        </p:spPr>
        <p:txBody>
          <a:bodyPr lIns="91425" tIns="91425" rIns="91425" bIns="91425" anchor="ctr" anchorCtr="0">
            <a:noAutofit/>
          </a:bodyPr>
          <a:lstStyle/>
          <a:p>
            <a:pPr lvl="0">
              <a:spcBef>
                <a:spcPts val="0"/>
              </a:spcBef>
              <a:buNone/>
            </a:pPr>
            <a:endParaRPr/>
          </a:p>
        </p:txBody>
      </p:sp>
      <p:sp>
        <p:nvSpPr>
          <p:cNvPr id="120" name="Shape 120"/>
          <p:cNvSpPr txBox="1"/>
          <p:nvPr/>
        </p:nvSpPr>
        <p:spPr>
          <a:xfrm>
            <a:off x="2465125" y="656500"/>
            <a:ext cx="2329500" cy="209700"/>
          </a:xfrm>
          <a:prstGeom prst="rect">
            <a:avLst/>
          </a:prstGeom>
          <a:solidFill>
            <a:srgbClr val="FFFFFF"/>
          </a:solidFill>
          <a:ln>
            <a:noFill/>
          </a:ln>
        </p:spPr>
        <p:txBody>
          <a:bodyPr lIns="91425" tIns="91425" rIns="91425" bIns="91425" anchor="ctr" anchorCtr="0">
            <a:noAutofit/>
          </a:bodyPr>
          <a:lstStyle/>
          <a:p>
            <a:pPr lvl="0" rtl="0">
              <a:spcBef>
                <a:spcPts val="0"/>
              </a:spcBef>
              <a:buNone/>
            </a:pPr>
            <a:r>
              <a:rPr lang="en" sz="1100"/>
              <a:t>medical-stuff.example.com</a:t>
            </a:r>
          </a:p>
        </p:txBody>
      </p:sp>
      <p:pic>
        <p:nvPicPr>
          <p:cNvPr id="121" name="Shape 121"/>
          <p:cNvPicPr preferRelativeResize="0"/>
          <p:nvPr/>
        </p:nvPicPr>
        <p:blipFill>
          <a:blip r:embed="rId4">
            <a:alphaModFix/>
          </a:blip>
          <a:stretch>
            <a:fillRect/>
          </a:stretch>
        </p:blipFill>
        <p:spPr>
          <a:xfrm>
            <a:off x="2280023" y="2173484"/>
            <a:ext cx="5137997" cy="2196314"/>
          </a:xfrm>
          <a:prstGeom prst="rect">
            <a:avLst/>
          </a:prstGeom>
          <a:noFill/>
          <a:ln>
            <a:noFill/>
          </a:ln>
        </p:spPr>
      </p:pic>
      <p:pic>
        <p:nvPicPr>
          <p:cNvPr id="122" name="Shape 122"/>
          <p:cNvPicPr preferRelativeResize="0"/>
          <p:nvPr/>
        </p:nvPicPr>
        <p:blipFill>
          <a:blip r:embed="rId5">
            <a:alphaModFix/>
          </a:blip>
          <a:stretch>
            <a:fillRect/>
          </a:stretch>
        </p:blipFill>
        <p:spPr>
          <a:xfrm>
            <a:off x="2180800" y="1210100"/>
            <a:ext cx="5557289" cy="619462"/>
          </a:xfrm>
          <a:prstGeom prst="rect">
            <a:avLst/>
          </a:prstGeom>
          <a:noFill/>
          <a:ln>
            <a:noFill/>
          </a:ln>
        </p:spPr>
      </p:pic>
      <p:pic>
        <p:nvPicPr>
          <p:cNvPr id="123" name="Shape 123"/>
          <p:cNvPicPr preferRelativeResize="0"/>
          <p:nvPr/>
        </p:nvPicPr>
        <p:blipFill>
          <a:blip r:embed="rId6">
            <a:alphaModFix/>
          </a:blip>
          <a:stretch>
            <a:fillRect/>
          </a:stretch>
        </p:blipFill>
        <p:spPr>
          <a:xfrm rot="-1155707">
            <a:off x="334200" y="1064700"/>
            <a:ext cx="5235998" cy="1427275"/>
          </a:xfrm>
          <a:prstGeom prst="rect">
            <a:avLst/>
          </a:prstGeom>
          <a:noFill/>
          <a:ln w="19050" cap="flat" cmpd="sng">
            <a:solidFill>
              <a:schemeClr val="dk2"/>
            </a:solidFill>
            <a:prstDash val="solid"/>
            <a:round/>
            <a:headEnd type="none" w="med" len="med"/>
            <a:tailEnd type="none" w="med" len="med"/>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16"/>
        <p:cNvGrpSpPr/>
        <p:nvPr/>
      </p:nvGrpSpPr>
      <p:grpSpPr>
        <a:xfrm>
          <a:off x="0" y="0"/>
          <a:ext cx="0" cy="0"/>
          <a:chOff x="0" y="0"/>
          <a:chExt cx="0" cy="0"/>
        </a:xfrm>
      </p:grpSpPr>
      <p:sp>
        <p:nvSpPr>
          <p:cNvPr id="417" name="Shape 417"/>
          <p:cNvSpPr txBox="1"/>
          <p:nvPr/>
        </p:nvSpPr>
        <p:spPr>
          <a:xfrm>
            <a:off x="490650" y="808725"/>
            <a:ext cx="8162700" cy="1099800"/>
          </a:xfrm>
          <a:prstGeom prst="rect">
            <a:avLst/>
          </a:prstGeom>
          <a:noFill/>
          <a:ln>
            <a:noFill/>
          </a:ln>
        </p:spPr>
        <p:txBody>
          <a:bodyPr lIns="91425" tIns="91425" rIns="91425" bIns="91425" anchor="t" anchorCtr="0">
            <a:noAutofit/>
          </a:bodyPr>
          <a:lstStyle/>
          <a:p>
            <a:pPr lvl="0" algn="ctr" rtl="0">
              <a:spcBef>
                <a:spcPts val="0"/>
              </a:spcBef>
              <a:buNone/>
            </a:pPr>
            <a:r>
              <a:rPr lang="en" sz="4800" b="1">
                <a:solidFill>
                  <a:srgbClr val="4C1130"/>
                </a:solidFill>
                <a:latin typeface="Raleway"/>
                <a:ea typeface="Raleway"/>
                <a:cs typeface="Raleway"/>
                <a:sym typeface="Raleway"/>
              </a:rPr>
              <a:t>step two: now!!</a:t>
            </a:r>
          </a:p>
          <a:p>
            <a:pPr lvl="0" rtl="0">
              <a:spcBef>
                <a:spcPts val="0"/>
              </a:spcBef>
              <a:buNone/>
            </a:pPr>
            <a:endParaRPr sz="3600">
              <a:solidFill>
                <a:srgbClr val="4C1130"/>
              </a:solidFill>
              <a:latin typeface="Raleway"/>
              <a:ea typeface="Raleway"/>
              <a:cs typeface="Raleway"/>
              <a:sym typeface="Raleway"/>
            </a:endParaRPr>
          </a:p>
        </p:txBody>
      </p:sp>
      <p:sp>
        <p:nvSpPr>
          <p:cNvPr id="418" name="Shape 418"/>
          <p:cNvSpPr txBox="1"/>
          <p:nvPr/>
        </p:nvSpPr>
        <p:spPr>
          <a:xfrm>
            <a:off x="1908650" y="2038000"/>
            <a:ext cx="6361800" cy="1326300"/>
          </a:xfrm>
          <a:prstGeom prst="rect">
            <a:avLst/>
          </a:prstGeom>
          <a:noFill/>
          <a:ln>
            <a:noFill/>
          </a:ln>
        </p:spPr>
        <p:txBody>
          <a:bodyPr lIns="91425" tIns="91425" rIns="91425" bIns="91425" anchor="t" anchorCtr="0">
            <a:noAutofit/>
          </a:bodyPr>
          <a:lstStyle/>
          <a:p>
            <a:pPr marL="457200" lvl="0" indent="-457200" rtl="0">
              <a:spcBef>
                <a:spcPts val="0"/>
              </a:spcBef>
              <a:buClr>
                <a:srgbClr val="4C1130"/>
              </a:buClr>
              <a:buSzPct val="100000"/>
              <a:buFont typeface="Raleway"/>
              <a:buAutoNum type="arabicPeriod"/>
            </a:pPr>
            <a:r>
              <a:rPr lang="en" sz="3600">
                <a:solidFill>
                  <a:srgbClr val="4C1130"/>
                </a:solidFill>
                <a:latin typeface="Raleway"/>
                <a:ea typeface="Raleway"/>
                <a:cs typeface="Raleway"/>
                <a:sym typeface="Raleway"/>
              </a:rPr>
              <a:t>Don’t get left behind</a:t>
            </a:r>
          </a:p>
          <a:p>
            <a:pPr marL="457200" lvl="0" indent="-457200" rtl="0">
              <a:spcBef>
                <a:spcPts val="0"/>
              </a:spcBef>
              <a:buClr>
                <a:srgbClr val="4C1130"/>
              </a:buClr>
              <a:buSzPct val="100000"/>
              <a:buFont typeface="Raleway"/>
              <a:buAutoNum type="arabicPeriod"/>
            </a:pPr>
            <a:r>
              <a:rPr lang="en" sz="3600">
                <a:solidFill>
                  <a:srgbClr val="4C1130"/>
                </a:solidFill>
                <a:latin typeface="Raleway"/>
                <a:ea typeface="Raleway"/>
                <a:cs typeface="Raleway"/>
                <a:sym typeface="Raleway"/>
              </a:rPr>
              <a:t>Browser UI is coming!</a:t>
            </a:r>
          </a:p>
          <a:p>
            <a:pPr marL="457200" lvl="0" indent="-457200" rtl="0">
              <a:spcBef>
                <a:spcPts val="0"/>
              </a:spcBef>
              <a:buClr>
                <a:srgbClr val="4C1130"/>
              </a:buClr>
              <a:buSzPct val="100000"/>
              <a:buFont typeface="Raleway"/>
              <a:buAutoNum type="arabicPeriod"/>
            </a:pPr>
            <a:r>
              <a:rPr lang="en" sz="3600" b="1">
                <a:solidFill>
                  <a:srgbClr val="4C1130"/>
                </a:solidFill>
                <a:latin typeface="Raleway"/>
                <a:ea typeface="Raleway"/>
                <a:cs typeface="Raleway"/>
                <a:sym typeface="Raleway"/>
              </a:rPr>
              <a:t>Plan to avoid challenges</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4C1130"/>
        </a:solidFill>
        <a:effectLst/>
      </p:bgPr>
    </p:bg>
    <p:spTree>
      <p:nvGrpSpPr>
        <p:cNvPr id="1" name="Shape 422"/>
        <p:cNvGrpSpPr/>
        <p:nvPr/>
      </p:nvGrpSpPr>
      <p:grpSpPr>
        <a:xfrm>
          <a:off x="0" y="0"/>
          <a:ext cx="0" cy="0"/>
          <a:chOff x="0" y="0"/>
          <a:chExt cx="0" cy="0"/>
        </a:xfrm>
      </p:grpSpPr>
      <p:pic>
        <p:nvPicPr>
          <p:cNvPr id="423" name="Shape 423"/>
          <p:cNvPicPr preferRelativeResize="0"/>
          <p:nvPr/>
        </p:nvPicPr>
        <p:blipFill>
          <a:blip r:embed="rId3">
            <a:alphaModFix/>
          </a:blip>
          <a:stretch>
            <a:fillRect/>
          </a:stretch>
        </p:blipFill>
        <p:spPr>
          <a:xfrm>
            <a:off x="5933125" y="1404125"/>
            <a:ext cx="2533650" cy="2533650"/>
          </a:xfrm>
          <a:prstGeom prst="rect">
            <a:avLst/>
          </a:prstGeom>
          <a:noFill/>
          <a:ln>
            <a:noFill/>
          </a:ln>
        </p:spPr>
      </p:pic>
      <p:sp>
        <p:nvSpPr>
          <p:cNvPr id="424" name="Shape 424"/>
          <p:cNvSpPr txBox="1"/>
          <p:nvPr/>
        </p:nvSpPr>
        <p:spPr>
          <a:xfrm>
            <a:off x="-229350" y="1609650"/>
            <a:ext cx="6294900" cy="1924200"/>
          </a:xfrm>
          <a:prstGeom prst="rect">
            <a:avLst/>
          </a:prstGeom>
          <a:noFill/>
          <a:ln>
            <a:noFill/>
          </a:ln>
        </p:spPr>
        <p:txBody>
          <a:bodyPr lIns="91425" tIns="91425" rIns="91425" bIns="91425" anchor="t" anchorCtr="0">
            <a:noAutofit/>
          </a:bodyPr>
          <a:lstStyle/>
          <a:p>
            <a:pPr lvl="0" algn="ctr" rtl="0">
              <a:spcBef>
                <a:spcPts val="0"/>
              </a:spcBef>
              <a:buNone/>
            </a:pPr>
            <a:r>
              <a:rPr lang="en" sz="4800" b="1">
                <a:solidFill>
                  <a:srgbClr val="FFFFFF"/>
                </a:solidFill>
                <a:latin typeface="Raleway"/>
                <a:ea typeface="Raleway"/>
                <a:cs typeface="Raleway"/>
                <a:sym typeface="Raleway"/>
              </a:rPr>
              <a:t>SEO impact??</a:t>
            </a:r>
          </a:p>
          <a:p>
            <a:pPr lvl="0" algn="ctr" rtl="0">
              <a:spcBef>
                <a:spcPts val="0"/>
              </a:spcBef>
              <a:buNone/>
            </a:pPr>
            <a:r>
              <a:rPr lang="en" sz="4800" b="1">
                <a:solidFill>
                  <a:srgbClr val="FFFFFF"/>
                </a:solidFill>
                <a:latin typeface="Raleway"/>
                <a:ea typeface="Raleway"/>
                <a:cs typeface="Raleway"/>
                <a:sym typeface="Raleway"/>
              </a:rPr>
              <a:t>%&amp;#)@)(#*!!</a:t>
            </a:r>
          </a:p>
          <a:p>
            <a:pPr lvl="0" rtl="0">
              <a:spcBef>
                <a:spcPts val="0"/>
              </a:spcBef>
              <a:buNone/>
            </a:pPr>
            <a:endParaRPr sz="3600">
              <a:solidFill>
                <a:srgbClr val="FFFFFF"/>
              </a:solidFill>
              <a:latin typeface="Raleway"/>
              <a:ea typeface="Raleway"/>
              <a:cs typeface="Raleway"/>
              <a:sym typeface="Raleway"/>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Shape 429"/>
          <p:cNvSpPr txBox="1"/>
          <p:nvPr/>
        </p:nvSpPr>
        <p:spPr>
          <a:xfrm>
            <a:off x="625425" y="970475"/>
            <a:ext cx="7871700" cy="3060000"/>
          </a:xfrm>
          <a:prstGeom prst="rect">
            <a:avLst/>
          </a:prstGeom>
          <a:noFill/>
          <a:ln>
            <a:noFill/>
          </a:ln>
        </p:spPr>
        <p:txBody>
          <a:bodyPr lIns="91425" tIns="91425" rIns="91425" bIns="91425" anchor="ctr" anchorCtr="0">
            <a:noAutofit/>
          </a:bodyPr>
          <a:lstStyle/>
          <a:p>
            <a:pPr lvl="0" rtl="0">
              <a:spcBef>
                <a:spcPts val="0"/>
              </a:spcBef>
              <a:buNone/>
            </a:pPr>
            <a:r>
              <a:rPr lang="en" sz="2400">
                <a:solidFill>
                  <a:srgbClr val="4C1130"/>
                </a:solidFill>
                <a:latin typeface="Raleway"/>
                <a:ea typeface="Raleway"/>
                <a:cs typeface="Raleway"/>
                <a:sym typeface="Raleway"/>
              </a:rPr>
              <a:t>We were able to migrate Wayfair.com to HTTPS with </a:t>
            </a:r>
            <a:r>
              <a:rPr lang="en" sz="2400" b="1">
                <a:solidFill>
                  <a:srgbClr val="4C1130"/>
                </a:solidFill>
                <a:latin typeface="Raleway"/>
                <a:ea typeface="Raleway"/>
                <a:cs typeface="Raleway"/>
                <a:sym typeface="Raleway"/>
              </a:rPr>
              <a:t>no meaningful impact</a:t>
            </a:r>
            <a:r>
              <a:rPr lang="en" sz="2400">
                <a:solidFill>
                  <a:srgbClr val="4C1130"/>
                </a:solidFill>
                <a:latin typeface="Raleway"/>
                <a:ea typeface="Raleway"/>
                <a:cs typeface="Raleway"/>
                <a:sym typeface="Raleway"/>
              </a:rPr>
              <a:t> to Google rankings or Google organic search traffic. We are very pleased to say that all Wayfair sites are now fully HTTPS.</a:t>
            </a:r>
          </a:p>
          <a:p>
            <a:pPr lvl="0" rtl="0">
              <a:spcBef>
                <a:spcPts val="0"/>
              </a:spcBef>
              <a:buNone/>
            </a:pPr>
            <a:endParaRPr sz="2400">
              <a:solidFill>
                <a:srgbClr val="4C1130"/>
              </a:solidFill>
              <a:latin typeface="Raleway"/>
              <a:ea typeface="Raleway"/>
              <a:cs typeface="Raleway"/>
              <a:sym typeface="Raleway"/>
            </a:endParaRPr>
          </a:p>
          <a:p>
            <a:pPr marL="457200" lvl="0" indent="-381000" rtl="0">
              <a:spcBef>
                <a:spcPts val="0"/>
              </a:spcBef>
              <a:buClr>
                <a:srgbClr val="4C1130"/>
              </a:buClr>
              <a:buSzPct val="100000"/>
              <a:buFont typeface="Raleway"/>
              <a:buChar char="-"/>
            </a:pPr>
            <a:r>
              <a:rPr lang="en" sz="2400">
                <a:solidFill>
                  <a:srgbClr val="4C1130"/>
                </a:solidFill>
                <a:latin typeface="Raleway"/>
                <a:ea typeface="Raleway"/>
                <a:cs typeface="Raleway"/>
                <a:sym typeface="Raleway"/>
              </a:rPr>
              <a:t>Brian Wood, Director of Marketing SEO at Wayfair</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Shape 434"/>
          <p:cNvSpPr txBox="1">
            <a:spLocks noGrp="1"/>
          </p:cNvSpPr>
          <p:nvPr>
            <p:ph type="title" idx="4294967295"/>
          </p:nvPr>
        </p:nvSpPr>
        <p:spPr>
          <a:xfrm>
            <a:off x="1364000" y="1097100"/>
            <a:ext cx="6614100" cy="2289900"/>
          </a:xfrm>
          <a:prstGeom prst="rect">
            <a:avLst/>
          </a:prstGeom>
        </p:spPr>
        <p:txBody>
          <a:bodyPr lIns="91425" tIns="91425" rIns="91425" bIns="91425" anchor="t" anchorCtr="0">
            <a:noAutofit/>
          </a:bodyPr>
          <a:lstStyle/>
          <a:p>
            <a:pPr lvl="0" rtl="0">
              <a:spcBef>
                <a:spcPts val="0"/>
              </a:spcBef>
              <a:buNone/>
            </a:pPr>
            <a:r>
              <a:rPr lang="en" sz="2400">
                <a:solidFill>
                  <a:srgbClr val="4C1130"/>
                </a:solidFill>
                <a:latin typeface="Raleway"/>
                <a:ea typeface="Raleway"/>
                <a:cs typeface="Raleway"/>
                <a:sym typeface="Raleway"/>
              </a:rPr>
              <a:t>We successfully completed our move of CNET.com to HTTPS last month. Since then, there has been </a:t>
            </a:r>
            <a:r>
              <a:rPr lang="en" sz="2400" b="1">
                <a:solidFill>
                  <a:srgbClr val="4C1130"/>
                </a:solidFill>
                <a:latin typeface="Raleway"/>
                <a:ea typeface="Raleway"/>
                <a:cs typeface="Raleway"/>
                <a:sym typeface="Raleway"/>
              </a:rPr>
              <a:t>no change</a:t>
            </a:r>
            <a:r>
              <a:rPr lang="en" sz="2400">
                <a:solidFill>
                  <a:srgbClr val="4C1130"/>
                </a:solidFill>
                <a:latin typeface="Raleway"/>
                <a:ea typeface="Raleway"/>
                <a:cs typeface="Raleway"/>
                <a:sym typeface="Raleway"/>
              </a:rPr>
              <a:t> in our Google rankings or Google organic search traffic.</a:t>
            </a:r>
          </a:p>
          <a:p>
            <a:pPr lvl="0" rtl="0">
              <a:spcBef>
                <a:spcPts val="0"/>
              </a:spcBef>
              <a:buNone/>
            </a:pPr>
            <a:endParaRPr sz="2400">
              <a:solidFill>
                <a:srgbClr val="4C1130"/>
              </a:solidFill>
              <a:latin typeface="Raleway"/>
              <a:ea typeface="Raleway"/>
              <a:cs typeface="Raleway"/>
              <a:sym typeface="Raleway"/>
            </a:endParaRPr>
          </a:p>
          <a:p>
            <a:pPr marL="457200" lvl="0" indent="-381000" rtl="0">
              <a:spcBef>
                <a:spcPts val="0"/>
              </a:spcBef>
              <a:buClr>
                <a:srgbClr val="4C1130"/>
              </a:buClr>
              <a:buSzPct val="100000"/>
              <a:buFont typeface="Raleway"/>
              <a:buChar char="-"/>
            </a:pPr>
            <a:r>
              <a:rPr lang="en" sz="2400">
                <a:solidFill>
                  <a:srgbClr val="4C1130"/>
                </a:solidFill>
                <a:latin typeface="Raleway"/>
                <a:ea typeface="Raleway"/>
                <a:cs typeface="Raleway"/>
                <a:sym typeface="Raleway"/>
              </a:rPr>
              <a:t>John Sherwood, Vice President of Engineering &amp; Technology at CNET</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4C1130"/>
        </a:solidFill>
        <a:effectLst/>
      </p:bgPr>
    </p:bg>
    <p:spTree>
      <p:nvGrpSpPr>
        <p:cNvPr id="1" name="Shape 438"/>
        <p:cNvGrpSpPr/>
        <p:nvPr/>
      </p:nvGrpSpPr>
      <p:grpSpPr>
        <a:xfrm>
          <a:off x="0" y="0"/>
          <a:ext cx="0" cy="0"/>
          <a:chOff x="0" y="0"/>
          <a:chExt cx="0" cy="0"/>
        </a:xfrm>
      </p:grpSpPr>
      <p:pic>
        <p:nvPicPr>
          <p:cNvPr id="439" name="Shape 439"/>
          <p:cNvPicPr preferRelativeResize="0"/>
          <p:nvPr/>
        </p:nvPicPr>
        <p:blipFill>
          <a:blip r:embed="rId3">
            <a:alphaModFix/>
          </a:blip>
          <a:stretch>
            <a:fillRect/>
          </a:stretch>
        </p:blipFill>
        <p:spPr>
          <a:xfrm>
            <a:off x="539725" y="1191150"/>
            <a:ext cx="2533650" cy="2533650"/>
          </a:xfrm>
          <a:prstGeom prst="rect">
            <a:avLst/>
          </a:prstGeom>
          <a:noFill/>
          <a:ln>
            <a:noFill/>
          </a:ln>
        </p:spPr>
      </p:pic>
      <p:sp>
        <p:nvSpPr>
          <p:cNvPr id="440" name="Shape 440"/>
          <p:cNvSpPr txBox="1"/>
          <p:nvPr/>
        </p:nvSpPr>
        <p:spPr>
          <a:xfrm>
            <a:off x="3073375" y="1495875"/>
            <a:ext cx="6294900" cy="1924200"/>
          </a:xfrm>
          <a:prstGeom prst="rect">
            <a:avLst/>
          </a:prstGeom>
          <a:noFill/>
          <a:ln>
            <a:noFill/>
          </a:ln>
        </p:spPr>
        <p:txBody>
          <a:bodyPr lIns="91425" tIns="91425" rIns="91425" bIns="91425" anchor="t" anchorCtr="0">
            <a:noAutofit/>
          </a:bodyPr>
          <a:lstStyle/>
          <a:p>
            <a:pPr lvl="0" algn="ctr" rtl="0">
              <a:spcBef>
                <a:spcPts val="0"/>
              </a:spcBef>
              <a:buNone/>
            </a:pPr>
            <a:r>
              <a:rPr lang="en" sz="4800" b="1">
                <a:solidFill>
                  <a:srgbClr val="FFFFFF"/>
                </a:solidFill>
                <a:latin typeface="Raleway"/>
                <a:ea typeface="Raleway"/>
                <a:cs typeface="Raleway"/>
                <a:sym typeface="Raleway"/>
              </a:rPr>
              <a:t>oh nooooo,</a:t>
            </a:r>
          </a:p>
          <a:p>
            <a:pPr lvl="0" algn="ctr" rtl="0">
              <a:spcBef>
                <a:spcPts val="0"/>
              </a:spcBef>
              <a:buNone/>
            </a:pPr>
            <a:r>
              <a:rPr lang="en" sz="4800" b="1">
                <a:solidFill>
                  <a:srgbClr val="FFFFFF"/>
                </a:solidFill>
                <a:latin typeface="Raleway"/>
                <a:ea typeface="Raleway"/>
                <a:cs typeface="Raleway"/>
                <a:sym typeface="Raleway"/>
              </a:rPr>
              <a:t>MIXED CONTENT!</a:t>
            </a:r>
          </a:p>
          <a:p>
            <a:pPr lvl="0" rtl="0">
              <a:spcBef>
                <a:spcPts val="0"/>
              </a:spcBef>
              <a:buNone/>
            </a:pPr>
            <a:endParaRPr sz="3600">
              <a:solidFill>
                <a:srgbClr val="FFFFFF"/>
              </a:solidFill>
              <a:latin typeface="Raleway"/>
              <a:ea typeface="Raleway"/>
              <a:cs typeface="Raleway"/>
              <a:sym typeface="Raleway"/>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44"/>
        <p:cNvGrpSpPr/>
        <p:nvPr/>
      </p:nvGrpSpPr>
      <p:grpSpPr>
        <a:xfrm>
          <a:off x="0" y="0"/>
          <a:ext cx="0" cy="0"/>
          <a:chOff x="0" y="0"/>
          <a:chExt cx="0" cy="0"/>
        </a:xfrm>
      </p:grpSpPr>
      <p:sp>
        <p:nvSpPr>
          <p:cNvPr id="445" name="Shape 445"/>
          <p:cNvSpPr txBox="1">
            <a:spLocks noGrp="1"/>
          </p:cNvSpPr>
          <p:nvPr>
            <p:ph type="title" idx="4294967295"/>
          </p:nvPr>
        </p:nvSpPr>
        <p:spPr>
          <a:xfrm>
            <a:off x="2294544" y="1949875"/>
            <a:ext cx="4951800" cy="596400"/>
          </a:xfrm>
          <a:prstGeom prst="rect">
            <a:avLst/>
          </a:prstGeom>
        </p:spPr>
        <p:txBody>
          <a:bodyPr lIns="91425" tIns="91425" rIns="91425" bIns="91425" anchor="t" anchorCtr="0">
            <a:noAutofit/>
          </a:bodyPr>
          <a:lstStyle/>
          <a:p>
            <a:pPr lvl="0" rtl="0">
              <a:spcBef>
                <a:spcPts val="0"/>
              </a:spcBef>
              <a:buNone/>
            </a:pPr>
            <a:r>
              <a:rPr lang="en" sz="2400">
                <a:latin typeface="Courier New"/>
                <a:ea typeface="Courier New"/>
                <a:cs typeface="Courier New"/>
                <a:sym typeface="Courier New"/>
              </a:rPr>
              <a:t>Content-Security-Policy</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Shape 450"/>
          <p:cNvSpPr txBox="1">
            <a:spLocks noGrp="1"/>
          </p:cNvSpPr>
          <p:nvPr>
            <p:ph type="title" idx="4294967295"/>
          </p:nvPr>
        </p:nvSpPr>
        <p:spPr>
          <a:xfrm>
            <a:off x="2096094" y="1784500"/>
            <a:ext cx="4951800" cy="596400"/>
          </a:xfrm>
          <a:prstGeom prst="rect">
            <a:avLst/>
          </a:prstGeom>
        </p:spPr>
        <p:txBody>
          <a:bodyPr lIns="91425" tIns="91425" rIns="91425" bIns="91425" anchor="t" anchorCtr="0">
            <a:noAutofit/>
          </a:bodyPr>
          <a:lstStyle/>
          <a:p>
            <a:pPr lvl="0" rtl="0">
              <a:spcBef>
                <a:spcPts val="0"/>
              </a:spcBef>
              <a:buNone/>
            </a:pPr>
            <a:r>
              <a:rPr lang="en" sz="2400">
                <a:latin typeface="Courier New"/>
                <a:ea typeface="Courier New"/>
                <a:cs typeface="Courier New"/>
                <a:sym typeface="Courier New"/>
              </a:rPr>
              <a:t>upgrade-insecure-requests</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54"/>
        <p:cNvGrpSpPr/>
        <p:nvPr/>
      </p:nvGrpSpPr>
      <p:grpSpPr>
        <a:xfrm>
          <a:off x="0" y="0"/>
          <a:ext cx="0" cy="0"/>
          <a:chOff x="0" y="0"/>
          <a:chExt cx="0" cy="0"/>
        </a:xfrm>
      </p:grpSpPr>
      <p:sp>
        <p:nvSpPr>
          <p:cNvPr id="455" name="Shape 455"/>
          <p:cNvSpPr txBox="1"/>
          <p:nvPr/>
        </p:nvSpPr>
        <p:spPr>
          <a:xfrm>
            <a:off x="490650" y="808725"/>
            <a:ext cx="8162700" cy="1099800"/>
          </a:xfrm>
          <a:prstGeom prst="rect">
            <a:avLst/>
          </a:prstGeom>
          <a:noFill/>
          <a:ln>
            <a:noFill/>
          </a:ln>
        </p:spPr>
        <p:txBody>
          <a:bodyPr lIns="91425" tIns="91425" rIns="91425" bIns="91425" anchor="t" anchorCtr="0">
            <a:noAutofit/>
          </a:bodyPr>
          <a:lstStyle/>
          <a:p>
            <a:pPr lvl="0" algn="ctr" rtl="0">
              <a:spcBef>
                <a:spcPts val="0"/>
              </a:spcBef>
              <a:buNone/>
            </a:pPr>
            <a:r>
              <a:rPr lang="en" sz="4800" b="1">
                <a:solidFill>
                  <a:srgbClr val="4C1130"/>
                </a:solidFill>
                <a:latin typeface="Raleway"/>
                <a:ea typeface="Raleway"/>
                <a:cs typeface="Raleway"/>
                <a:sym typeface="Raleway"/>
              </a:rPr>
              <a:t>step two: now!!</a:t>
            </a:r>
          </a:p>
          <a:p>
            <a:pPr lvl="0" rtl="0">
              <a:spcBef>
                <a:spcPts val="0"/>
              </a:spcBef>
              <a:buNone/>
            </a:pPr>
            <a:endParaRPr sz="3600">
              <a:solidFill>
                <a:srgbClr val="4C1130"/>
              </a:solidFill>
              <a:latin typeface="Raleway"/>
              <a:ea typeface="Raleway"/>
              <a:cs typeface="Raleway"/>
              <a:sym typeface="Raleway"/>
            </a:endParaRPr>
          </a:p>
        </p:txBody>
      </p:sp>
      <p:sp>
        <p:nvSpPr>
          <p:cNvPr id="456" name="Shape 456"/>
          <p:cNvSpPr txBox="1"/>
          <p:nvPr/>
        </p:nvSpPr>
        <p:spPr>
          <a:xfrm>
            <a:off x="1908650" y="2038000"/>
            <a:ext cx="5811900" cy="1326300"/>
          </a:xfrm>
          <a:prstGeom prst="rect">
            <a:avLst/>
          </a:prstGeom>
          <a:noFill/>
          <a:ln>
            <a:noFill/>
          </a:ln>
        </p:spPr>
        <p:txBody>
          <a:bodyPr lIns="91425" tIns="91425" rIns="91425" bIns="91425" anchor="t" anchorCtr="0">
            <a:noAutofit/>
          </a:bodyPr>
          <a:lstStyle/>
          <a:p>
            <a:pPr marL="457200" lvl="0" indent="-457200" rtl="0">
              <a:spcBef>
                <a:spcPts val="0"/>
              </a:spcBef>
              <a:buClr>
                <a:srgbClr val="4C1130"/>
              </a:buClr>
              <a:buSzPct val="100000"/>
              <a:buFont typeface="Raleway"/>
              <a:buAutoNum type="arabicPeriod"/>
            </a:pPr>
            <a:r>
              <a:rPr lang="en" sz="3600">
                <a:solidFill>
                  <a:srgbClr val="4C1130"/>
                </a:solidFill>
                <a:latin typeface="Raleway"/>
                <a:ea typeface="Raleway"/>
                <a:cs typeface="Raleway"/>
                <a:sym typeface="Raleway"/>
              </a:rPr>
              <a:t>Don’t get left behind</a:t>
            </a:r>
          </a:p>
          <a:p>
            <a:pPr marL="457200" lvl="0" indent="-457200" rtl="0">
              <a:spcBef>
                <a:spcPts val="0"/>
              </a:spcBef>
              <a:buClr>
                <a:srgbClr val="4C1130"/>
              </a:buClr>
              <a:buSzPct val="100000"/>
              <a:buFont typeface="Raleway"/>
              <a:buAutoNum type="arabicPeriod"/>
            </a:pPr>
            <a:r>
              <a:rPr lang="en" sz="3600">
                <a:solidFill>
                  <a:srgbClr val="4C1130"/>
                </a:solidFill>
                <a:latin typeface="Raleway"/>
                <a:ea typeface="Raleway"/>
                <a:cs typeface="Raleway"/>
                <a:sym typeface="Raleway"/>
              </a:rPr>
              <a:t>Browser UI is coming!</a:t>
            </a:r>
          </a:p>
          <a:p>
            <a:pPr marL="457200" lvl="0" indent="-457200" rtl="0">
              <a:spcBef>
                <a:spcPts val="0"/>
              </a:spcBef>
              <a:buClr>
                <a:srgbClr val="4C1130"/>
              </a:buClr>
              <a:buSzPct val="100000"/>
              <a:buFont typeface="Raleway"/>
              <a:buAutoNum type="arabicPeriod"/>
            </a:pPr>
            <a:r>
              <a:rPr lang="en" sz="3600">
                <a:solidFill>
                  <a:srgbClr val="4C1130"/>
                </a:solidFill>
                <a:latin typeface="Raleway"/>
                <a:ea typeface="Raleway"/>
                <a:cs typeface="Raleway"/>
                <a:sym typeface="Raleway"/>
              </a:rPr>
              <a:t>Plan to avoid challenges</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274E13"/>
        </a:solidFill>
        <a:effectLst/>
      </p:bgPr>
    </p:bg>
    <p:spTree>
      <p:nvGrpSpPr>
        <p:cNvPr id="1" name="Shape 460"/>
        <p:cNvGrpSpPr/>
        <p:nvPr/>
      </p:nvGrpSpPr>
      <p:grpSpPr>
        <a:xfrm>
          <a:off x="0" y="0"/>
          <a:ext cx="0" cy="0"/>
          <a:chOff x="0" y="0"/>
          <a:chExt cx="0" cy="0"/>
        </a:xfrm>
      </p:grpSpPr>
      <p:sp>
        <p:nvSpPr>
          <p:cNvPr id="461" name="Shape 461"/>
          <p:cNvSpPr txBox="1"/>
          <p:nvPr/>
        </p:nvSpPr>
        <p:spPr>
          <a:xfrm>
            <a:off x="384775" y="1352150"/>
            <a:ext cx="8255700" cy="2287500"/>
          </a:xfrm>
          <a:prstGeom prst="rect">
            <a:avLst/>
          </a:prstGeom>
          <a:noFill/>
          <a:ln>
            <a:noFill/>
          </a:ln>
        </p:spPr>
        <p:txBody>
          <a:bodyPr lIns="91425" tIns="91425" rIns="91425" bIns="91425" anchor="t" anchorCtr="0">
            <a:noAutofit/>
          </a:bodyPr>
          <a:lstStyle/>
          <a:p>
            <a:pPr lvl="0" algn="ctr" rtl="0">
              <a:spcBef>
                <a:spcPts val="0"/>
              </a:spcBef>
              <a:buNone/>
            </a:pPr>
            <a:r>
              <a:rPr lang="en" sz="6000" b="1">
                <a:solidFill>
                  <a:srgbClr val="FFFFFF"/>
                </a:solidFill>
                <a:latin typeface="Raleway"/>
                <a:ea typeface="Raleway"/>
                <a:cs typeface="Raleway"/>
                <a:sym typeface="Raleway"/>
              </a:rPr>
              <a:t>boss: convinced!</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274E13"/>
        </a:solidFill>
        <a:effectLst/>
      </p:bgPr>
    </p:bg>
    <p:spTree>
      <p:nvGrpSpPr>
        <p:cNvPr id="1" name="Shape 465"/>
        <p:cNvGrpSpPr/>
        <p:nvPr/>
      </p:nvGrpSpPr>
      <p:grpSpPr>
        <a:xfrm>
          <a:off x="0" y="0"/>
          <a:ext cx="0" cy="0"/>
          <a:chOff x="0" y="0"/>
          <a:chExt cx="0" cy="0"/>
        </a:xfrm>
      </p:grpSpPr>
      <p:sp>
        <p:nvSpPr>
          <p:cNvPr id="466" name="Shape 466"/>
          <p:cNvSpPr txBox="1"/>
          <p:nvPr/>
        </p:nvSpPr>
        <p:spPr>
          <a:xfrm>
            <a:off x="384775" y="655225"/>
            <a:ext cx="8255700" cy="2287500"/>
          </a:xfrm>
          <a:prstGeom prst="rect">
            <a:avLst/>
          </a:prstGeom>
          <a:noFill/>
          <a:ln>
            <a:noFill/>
          </a:ln>
        </p:spPr>
        <p:txBody>
          <a:bodyPr lIns="91425" tIns="91425" rIns="91425" bIns="91425" anchor="t" anchorCtr="0">
            <a:noAutofit/>
          </a:bodyPr>
          <a:lstStyle/>
          <a:p>
            <a:pPr lvl="0" algn="ctr" rtl="0">
              <a:spcBef>
                <a:spcPts val="0"/>
              </a:spcBef>
              <a:buNone/>
            </a:pPr>
            <a:r>
              <a:rPr lang="en" sz="6000" b="1">
                <a:solidFill>
                  <a:srgbClr val="FFFFFF"/>
                </a:solidFill>
                <a:latin typeface="Raleway"/>
                <a:ea typeface="Raleway"/>
                <a:cs typeface="Raleway"/>
                <a:sym typeface="Raleway"/>
              </a:rPr>
              <a:t>thanks!</a:t>
            </a:r>
          </a:p>
        </p:txBody>
      </p:sp>
      <p:sp>
        <p:nvSpPr>
          <p:cNvPr id="467" name="Shape 467"/>
          <p:cNvSpPr txBox="1"/>
          <p:nvPr/>
        </p:nvSpPr>
        <p:spPr>
          <a:xfrm>
            <a:off x="1590475" y="1806675"/>
            <a:ext cx="5844300" cy="1034100"/>
          </a:xfrm>
          <a:prstGeom prst="rect">
            <a:avLst/>
          </a:prstGeom>
          <a:noFill/>
          <a:ln>
            <a:noFill/>
          </a:ln>
        </p:spPr>
        <p:txBody>
          <a:bodyPr lIns="91425" tIns="91425" rIns="91425" bIns="91425" anchor="t" anchorCtr="0">
            <a:noAutofit/>
          </a:bodyPr>
          <a:lstStyle/>
          <a:p>
            <a:pPr lvl="0" rtl="0">
              <a:spcBef>
                <a:spcPts val="0"/>
              </a:spcBef>
              <a:buNone/>
            </a:pPr>
            <a:r>
              <a:rPr lang="en" sz="4800">
                <a:solidFill>
                  <a:srgbClr val="FFFFFF"/>
                </a:solidFill>
                <a:latin typeface="Raleway"/>
                <a:ea typeface="Raleway"/>
                <a:cs typeface="Raleway"/>
                <a:sym typeface="Raleway"/>
              </a:rPr>
              <a:t>office hours at 14:30</a:t>
            </a:r>
          </a:p>
        </p:txBody>
      </p:sp>
      <p:sp>
        <p:nvSpPr>
          <p:cNvPr id="468" name="Shape 468"/>
          <p:cNvSpPr txBox="1"/>
          <p:nvPr/>
        </p:nvSpPr>
        <p:spPr>
          <a:xfrm>
            <a:off x="1649850" y="3943175"/>
            <a:ext cx="5844300" cy="1034100"/>
          </a:xfrm>
          <a:prstGeom prst="rect">
            <a:avLst/>
          </a:prstGeom>
          <a:noFill/>
          <a:ln>
            <a:noFill/>
          </a:ln>
        </p:spPr>
        <p:txBody>
          <a:bodyPr lIns="91425" tIns="91425" rIns="91425" bIns="91425" anchor="t" anchorCtr="0">
            <a:noAutofit/>
          </a:bodyPr>
          <a:lstStyle/>
          <a:p>
            <a:pPr lvl="0" algn="ctr" rtl="0">
              <a:spcBef>
                <a:spcPts val="0"/>
              </a:spcBef>
              <a:buNone/>
            </a:pPr>
            <a:r>
              <a:rPr lang="en" sz="3000">
                <a:solidFill>
                  <a:srgbClr val="FFFFFF"/>
                </a:solidFill>
                <a:latin typeface="Raleway"/>
                <a:ea typeface="Raleway"/>
                <a:cs typeface="Raleway"/>
                <a:sym typeface="Raleway"/>
              </a:rPr>
              <a:t>Emily Schechter</a:t>
            </a:r>
          </a:p>
          <a:p>
            <a:pPr lvl="0" algn="ctr" rtl="0">
              <a:spcBef>
                <a:spcPts val="0"/>
              </a:spcBef>
              <a:buNone/>
            </a:pPr>
            <a:r>
              <a:rPr lang="en" sz="3000">
                <a:solidFill>
                  <a:srgbClr val="FFFFFF"/>
                </a:solidFill>
                <a:latin typeface="Raleway"/>
                <a:ea typeface="Raleway"/>
                <a:cs typeface="Raleway"/>
                <a:sym typeface="Raleway"/>
              </a:rPr>
              <a:t>@emschec</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27"/>
        <p:cNvGrpSpPr/>
        <p:nvPr/>
      </p:nvGrpSpPr>
      <p:grpSpPr>
        <a:xfrm>
          <a:off x="0" y="0"/>
          <a:ext cx="0" cy="0"/>
          <a:chOff x="0" y="0"/>
          <a:chExt cx="0" cy="0"/>
        </a:xfrm>
      </p:grpSpPr>
      <p:pic>
        <p:nvPicPr>
          <p:cNvPr id="128" name="Shape 128"/>
          <p:cNvPicPr preferRelativeResize="0"/>
          <p:nvPr/>
        </p:nvPicPr>
        <p:blipFill>
          <a:blip r:embed="rId3">
            <a:alphaModFix/>
          </a:blip>
          <a:stretch>
            <a:fillRect/>
          </a:stretch>
        </p:blipFill>
        <p:spPr>
          <a:xfrm>
            <a:off x="955128" y="0"/>
            <a:ext cx="7438291" cy="5143499"/>
          </a:xfrm>
          <a:prstGeom prst="rect">
            <a:avLst/>
          </a:prstGeom>
          <a:noFill/>
          <a:ln>
            <a:noFill/>
          </a:ln>
        </p:spPr>
      </p:pic>
      <p:sp>
        <p:nvSpPr>
          <p:cNvPr id="129" name="Shape 129"/>
          <p:cNvSpPr/>
          <p:nvPr/>
        </p:nvSpPr>
        <p:spPr>
          <a:xfrm>
            <a:off x="1423350" y="1193975"/>
            <a:ext cx="6399000" cy="2411400"/>
          </a:xfrm>
          <a:prstGeom prst="rect">
            <a:avLst/>
          </a:prstGeom>
          <a:solidFill>
            <a:srgbClr val="FFFFFF"/>
          </a:solidFill>
          <a:ln>
            <a:noFill/>
          </a:ln>
        </p:spPr>
        <p:txBody>
          <a:bodyPr lIns="91425" tIns="91425" rIns="91425" bIns="91425" anchor="ctr" anchorCtr="0">
            <a:noAutofit/>
          </a:bodyPr>
          <a:lstStyle/>
          <a:p>
            <a:pPr lvl="0">
              <a:spcBef>
                <a:spcPts val="0"/>
              </a:spcBef>
              <a:buNone/>
            </a:pPr>
            <a:endParaRPr/>
          </a:p>
        </p:txBody>
      </p:sp>
      <p:sp>
        <p:nvSpPr>
          <p:cNvPr id="130" name="Shape 130"/>
          <p:cNvSpPr txBox="1"/>
          <p:nvPr/>
        </p:nvSpPr>
        <p:spPr>
          <a:xfrm>
            <a:off x="2465125" y="656500"/>
            <a:ext cx="2329500" cy="209700"/>
          </a:xfrm>
          <a:prstGeom prst="rect">
            <a:avLst/>
          </a:prstGeom>
          <a:solidFill>
            <a:srgbClr val="FFFFFF"/>
          </a:solidFill>
          <a:ln>
            <a:noFill/>
          </a:ln>
        </p:spPr>
        <p:txBody>
          <a:bodyPr lIns="91425" tIns="91425" rIns="91425" bIns="91425" anchor="ctr" anchorCtr="0">
            <a:noAutofit/>
          </a:bodyPr>
          <a:lstStyle/>
          <a:p>
            <a:pPr lvl="0" rtl="0">
              <a:spcBef>
                <a:spcPts val="0"/>
              </a:spcBef>
              <a:buNone/>
            </a:pPr>
            <a:r>
              <a:rPr lang="en" sz="1100"/>
              <a:t>medical-stuff.example.com</a:t>
            </a:r>
          </a:p>
        </p:txBody>
      </p:sp>
      <p:pic>
        <p:nvPicPr>
          <p:cNvPr id="131" name="Shape 131"/>
          <p:cNvPicPr preferRelativeResize="0"/>
          <p:nvPr/>
        </p:nvPicPr>
        <p:blipFill>
          <a:blip r:embed="rId4">
            <a:alphaModFix/>
          </a:blip>
          <a:stretch>
            <a:fillRect/>
          </a:stretch>
        </p:blipFill>
        <p:spPr>
          <a:xfrm>
            <a:off x="2280023" y="2173484"/>
            <a:ext cx="5137997" cy="2196314"/>
          </a:xfrm>
          <a:prstGeom prst="rect">
            <a:avLst/>
          </a:prstGeom>
          <a:noFill/>
          <a:ln>
            <a:noFill/>
          </a:ln>
        </p:spPr>
      </p:pic>
      <p:pic>
        <p:nvPicPr>
          <p:cNvPr id="132" name="Shape 132"/>
          <p:cNvPicPr preferRelativeResize="0"/>
          <p:nvPr/>
        </p:nvPicPr>
        <p:blipFill>
          <a:blip r:embed="rId5">
            <a:alphaModFix/>
          </a:blip>
          <a:stretch>
            <a:fillRect/>
          </a:stretch>
        </p:blipFill>
        <p:spPr>
          <a:xfrm>
            <a:off x="2180800" y="1210100"/>
            <a:ext cx="5557289" cy="619462"/>
          </a:xfrm>
          <a:prstGeom prst="rect">
            <a:avLst/>
          </a:prstGeom>
          <a:noFill/>
          <a:ln>
            <a:noFill/>
          </a:ln>
        </p:spPr>
      </p:pic>
      <p:pic>
        <p:nvPicPr>
          <p:cNvPr id="133" name="Shape 133"/>
          <p:cNvPicPr preferRelativeResize="0"/>
          <p:nvPr/>
        </p:nvPicPr>
        <p:blipFill>
          <a:blip r:embed="rId6">
            <a:alphaModFix/>
          </a:blip>
          <a:stretch>
            <a:fillRect/>
          </a:stretch>
        </p:blipFill>
        <p:spPr>
          <a:xfrm rot="-1155707">
            <a:off x="334200" y="1064700"/>
            <a:ext cx="5235998" cy="1427275"/>
          </a:xfrm>
          <a:prstGeom prst="rect">
            <a:avLst/>
          </a:prstGeom>
          <a:noFill/>
          <a:ln w="19050" cap="flat" cmpd="sng">
            <a:solidFill>
              <a:schemeClr val="dk2"/>
            </a:solidFill>
            <a:prstDash val="solid"/>
            <a:round/>
            <a:headEnd type="none" w="med" len="med"/>
            <a:tailEnd type="none" w="med" len="med"/>
          </a:ln>
        </p:spPr>
      </p:pic>
      <p:pic>
        <p:nvPicPr>
          <p:cNvPr id="134" name="Shape 134"/>
          <p:cNvPicPr preferRelativeResize="0"/>
          <p:nvPr/>
        </p:nvPicPr>
        <p:blipFill rotWithShape="1">
          <a:blip r:embed="rId7">
            <a:alphaModFix/>
          </a:blip>
          <a:srcRect r="1951"/>
          <a:stretch/>
        </p:blipFill>
        <p:spPr>
          <a:xfrm rot="1021467">
            <a:off x="2146249" y="2848425"/>
            <a:ext cx="6430977" cy="976699"/>
          </a:xfrm>
          <a:prstGeom prst="rect">
            <a:avLst/>
          </a:prstGeom>
          <a:noFill/>
          <a:ln w="19050" cap="flat" cmpd="sng">
            <a:solidFill>
              <a:schemeClr val="dk2"/>
            </a:solidFill>
            <a:prstDash val="solid"/>
            <a:round/>
            <a:headEnd type="none" w="med" len="med"/>
            <a:tailEnd type="none" w="med" len="me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38"/>
        <p:cNvGrpSpPr/>
        <p:nvPr/>
      </p:nvGrpSpPr>
      <p:grpSpPr>
        <a:xfrm>
          <a:off x="0" y="0"/>
          <a:ext cx="0" cy="0"/>
          <a:chOff x="0" y="0"/>
          <a:chExt cx="0" cy="0"/>
        </a:xfrm>
      </p:grpSpPr>
      <p:cxnSp>
        <p:nvCxnSpPr>
          <p:cNvPr id="139" name="Shape 139"/>
          <p:cNvCxnSpPr/>
          <p:nvPr/>
        </p:nvCxnSpPr>
        <p:spPr>
          <a:xfrm>
            <a:off x="2286004" y="2509120"/>
            <a:ext cx="4204500" cy="10200"/>
          </a:xfrm>
          <a:prstGeom prst="straightConnector1">
            <a:avLst/>
          </a:prstGeom>
          <a:noFill/>
          <a:ln w="114300" cap="flat" cmpd="sng">
            <a:solidFill>
              <a:srgbClr val="0E9AAD"/>
            </a:solidFill>
            <a:prstDash val="solid"/>
            <a:round/>
            <a:headEnd type="none" w="lg" len="lg"/>
            <a:tailEnd type="triangle" w="lg" len="lg"/>
          </a:ln>
        </p:spPr>
      </p:cxnSp>
      <p:pic>
        <p:nvPicPr>
          <p:cNvPr id="140" name="Shape 140"/>
          <p:cNvPicPr preferRelativeResize="0"/>
          <p:nvPr/>
        </p:nvPicPr>
        <p:blipFill>
          <a:blip r:embed="rId3">
            <a:alphaModFix/>
          </a:blip>
          <a:stretch>
            <a:fillRect/>
          </a:stretch>
        </p:blipFill>
        <p:spPr>
          <a:xfrm>
            <a:off x="262050" y="1630012"/>
            <a:ext cx="1812075" cy="1812075"/>
          </a:xfrm>
          <a:prstGeom prst="rect">
            <a:avLst/>
          </a:prstGeom>
          <a:noFill/>
          <a:ln>
            <a:noFill/>
          </a:ln>
        </p:spPr>
      </p:pic>
      <p:pic>
        <p:nvPicPr>
          <p:cNvPr id="141" name="Shape 141"/>
          <p:cNvPicPr preferRelativeResize="0"/>
          <p:nvPr/>
        </p:nvPicPr>
        <p:blipFill>
          <a:blip r:embed="rId4">
            <a:alphaModFix/>
          </a:blip>
          <a:stretch>
            <a:fillRect/>
          </a:stretch>
        </p:blipFill>
        <p:spPr>
          <a:xfrm>
            <a:off x="3678020" y="2669399"/>
            <a:ext cx="2021110" cy="2021110"/>
          </a:xfrm>
          <a:prstGeom prst="rect">
            <a:avLst/>
          </a:prstGeom>
          <a:noFill/>
          <a:ln>
            <a:noFill/>
          </a:ln>
        </p:spPr>
      </p:pic>
      <p:pic>
        <p:nvPicPr>
          <p:cNvPr id="142" name="Shape 142"/>
          <p:cNvPicPr preferRelativeResize="0"/>
          <p:nvPr/>
        </p:nvPicPr>
        <p:blipFill>
          <a:blip r:embed="rId5">
            <a:alphaModFix/>
          </a:blip>
          <a:stretch>
            <a:fillRect/>
          </a:stretch>
        </p:blipFill>
        <p:spPr>
          <a:xfrm>
            <a:off x="6702464" y="1228368"/>
            <a:ext cx="1828800" cy="2571750"/>
          </a:xfrm>
          <a:prstGeom prst="rect">
            <a:avLst/>
          </a:prstGeom>
          <a:noFill/>
          <a:ln>
            <a:noFill/>
          </a:ln>
        </p:spPr>
      </p:pic>
      <p:pic>
        <p:nvPicPr>
          <p:cNvPr id="143" name="Shape 143"/>
          <p:cNvPicPr preferRelativeResize="0"/>
          <p:nvPr/>
        </p:nvPicPr>
        <p:blipFill>
          <a:blip r:embed="rId6">
            <a:alphaModFix/>
          </a:blip>
          <a:stretch>
            <a:fillRect/>
          </a:stretch>
        </p:blipFill>
        <p:spPr>
          <a:xfrm>
            <a:off x="3047026" y="827373"/>
            <a:ext cx="1754176" cy="168175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47"/>
        <p:cNvGrpSpPr/>
        <p:nvPr/>
      </p:nvGrpSpPr>
      <p:grpSpPr>
        <a:xfrm>
          <a:off x="0" y="0"/>
          <a:ext cx="0" cy="0"/>
          <a:chOff x="0" y="0"/>
          <a:chExt cx="0" cy="0"/>
        </a:xfrm>
      </p:grpSpPr>
      <p:pic>
        <p:nvPicPr>
          <p:cNvPr id="148" name="Shape 148"/>
          <p:cNvPicPr preferRelativeResize="0"/>
          <p:nvPr/>
        </p:nvPicPr>
        <p:blipFill>
          <a:blip r:embed="rId3">
            <a:alphaModFix/>
          </a:blip>
          <a:stretch>
            <a:fillRect/>
          </a:stretch>
        </p:blipFill>
        <p:spPr>
          <a:xfrm>
            <a:off x="955128" y="0"/>
            <a:ext cx="7438291" cy="5143499"/>
          </a:xfrm>
          <a:prstGeom prst="rect">
            <a:avLst/>
          </a:prstGeom>
          <a:noFill/>
          <a:ln>
            <a:noFill/>
          </a:ln>
        </p:spPr>
      </p:pic>
      <p:sp>
        <p:nvSpPr>
          <p:cNvPr id="149" name="Shape 149"/>
          <p:cNvSpPr/>
          <p:nvPr/>
        </p:nvSpPr>
        <p:spPr>
          <a:xfrm>
            <a:off x="1423350" y="1193975"/>
            <a:ext cx="6399000" cy="2411400"/>
          </a:xfrm>
          <a:prstGeom prst="rect">
            <a:avLst/>
          </a:prstGeom>
          <a:solidFill>
            <a:srgbClr val="FFFFFF"/>
          </a:solidFill>
          <a:ln>
            <a:noFill/>
          </a:ln>
        </p:spPr>
        <p:txBody>
          <a:bodyPr lIns="91425" tIns="91425" rIns="91425" bIns="91425" anchor="ctr" anchorCtr="0">
            <a:noAutofit/>
          </a:bodyPr>
          <a:lstStyle/>
          <a:p>
            <a:pPr lvl="0">
              <a:spcBef>
                <a:spcPts val="0"/>
              </a:spcBef>
              <a:buNone/>
            </a:pPr>
            <a:endParaRPr/>
          </a:p>
        </p:txBody>
      </p:sp>
      <p:sp>
        <p:nvSpPr>
          <p:cNvPr id="150" name="Shape 150"/>
          <p:cNvSpPr txBox="1"/>
          <p:nvPr/>
        </p:nvSpPr>
        <p:spPr>
          <a:xfrm>
            <a:off x="2465125" y="656500"/>
            <a:ext cx="2329500" cy="209700"/>
          </a:xfrm>
          <a:prstGeom prst="rect">
            <a:avLst/>
          </a:prstGeom>
          <a:solidFill>
            <a:srgbClr val="FFFFFF"/>
          </a:solidFill>
          <a:ln>
            <a:noFill/>
          </a:ln>
        </p:spPr>
        <p:txBody>
          <a:bodyPr lIns="91425" tIns="91425" rIns="91425" bIns="91425" anchor="ctr" anchorCtr="0">
            <a:noAutofit/>
          </a:bodyPr>
          <a:lstStyle/>
          <a:p>
            <a:pPr lvl="0" rtl="0">
              <a:spcBef>
                <a:spcPts val="0"/>
              </a:spcBef>
              <a:buNone/>
            </a:pPr>
            <a:r>
              <a:rPr lang="en" sz="1100"/>
              <a:t>medical-stuff.example.com</a:t>
            </a:r>
          </a:p>
        </p:txBody>
      </p:sp>
      <p:pic>
        <p:nvPicPr>
          <p:cNvPr id="151" name="Shape 151"/>
          <p:cNvPicPr preferRelativeResize="0"/>
          <p:nvPr/>
        </p:nvPicPr>
        <p:blipFill>
          <a:blip r:embed="rId4">
            <a:alphaModFix/>
          </a:blip>
          <a:stretch>
            <a:fillRect/>
          </a:stretch>
        </p:blipFill>
        <p:spPr>
          <a:xfrm>
            <a:off x="2280023" y="2173484"/>
            <a:ext cx="5137997" cy="2196314"/>
          </a:xfrm>
          <a:prstGeom prst="rect">
            <a:avLst/>
          </a:prstGeom>
          <a:noFill/>
          <a:ln>
            <a:noFill/>
          </a:ln>
        </p:spPr>
      </p:pic>
      <p:pic>
        <p:nvPicPr>
          <p:cNvPr id="152" name="Shape 152"/>
          <p:cNvPicPr preferRelativeResize="0"/>
          <p:nvPr/>
        </p:nvPicPr>
        <p:blipFill>
          <a:blip r:embed="rId5">
            <a:alphaModFix/>
          </a:blip>
          <a:stretch>
            <a:fillRect/>
          </a:stretch>
        </p:blipFill>
        <p:spPr>
          <a:xfrm>
            <a:off x="2180800" y="1210100"/>
            <a:ext cx="5557289" cy="619462"/>
          </a:xfrm>
          <a:prstGeom prst="rect">
            <a:avLst/>
          </a:prstGeom>
          <a:noFill/>
          <a:ln>
            <a:noFill/>
          </a:ln>
        </p:spPr>
      </p:pic>
      <p:pic>
        <p:nvPicPr>
          <p:cNvPr id="153" name="Shape 153"/>
          <p:cNvPicPr preferRelativeResize="0"/>
          <p:nvPr/>
        </p:nvPicPr>
        <p:blipFill rotWithShape="1">
          <a:blip r:embed="rId6">
            <a:alphaModFix/>
          </a:blip>
          <a:srcRect t="48518" b="5413"/>
          <a:stretch/>
        </p:blipFill>
        <p:spPr>
          <a:xfrm>
            <a:off x="1340650" y="3491700"/>
            <a:ext cx="6759001" cy="102695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57"/>
        <p:cNvGrpSpPr/>
        <p:nvPr/>
      </p:nvGrpSpPr>
      <p:grpSpPr>
        <a:xfrm>
          <a:off x="0" y="0"/>
          <a:ext cx="0" cy="0"/>
          <a:chOff x="0" y="0"/>
          <a:chExt cx="0" cy="0"/>
        </a:xfrm>
      </p:grpSpPr>
      <p:sp>
        <p:nvSpPr>
          <p:cNvPr id="158" name="Shape 158"/>
          <p:cNvSpPr txBox="1"/>
          <p:nvPr/>
        </p:nvSpPr>
        <p:spPr>
          <a:xfrm>
            <a:off x="4894312" y="2518781"/>
            <a:ext cx="6876000" cy="802200"/>
          </a:xfrm>
          <a:prstGeom prst="rect">
            <a:avLst/>
          </a:prstGeom>
          <a:noFill/>
          <a:ln>
            <a:noFill/>
          </a:ln>
        </p:spPr>
        <p:txBody>
          <a:bodyPr lIns="34275" tIns="34275" rIns="34275" bIns="34275" anchor="t" anchorCtr="0">
            <a:noAutofit/>
          </a:bodyPr>
          <a:lstStyle/>
          <a:p>
            <a:pPr lvl="0">
              <a:spcBef>
                <a:spcPts val="0"/>
              </a:spcBef>
              <a:buNone/>
            </a:pPr>
            <a:endParaRPr/>
          </a:p>
        </p:txBody>
      </p:sp>
      <p:pic>
        <p:nvPicPr>
          <p:cNvPr id="159" name="Shape 159" descr="lockexample.png"/>
          <p:cNvPicPr preferRelativeResize="0"/>
          <p:nvPr/>
        </p:nvPicPr>
        <p:blipFill rotWithShape="1">
          <a:blip r:embed="rId3">
            <a:alphaModFix/>
          </a:blip>
          <a:srcRect b="67179"/>
          <a:stretch/>
        </p:blipFill>
        <p:spPr>
          <a:xfrm>
            <a:off x="998825" y="1853075"/>
            <a:ext cx="7458824" cy="1187849"/>
          </a:xfrm>
          <a:prstGeom prst="rect">
            <a:avLst/>
          </a:prstGeom>
          <a:noFill/>
          <a:ln>
            <a:noFill/>
          </a:ln>
        </p:spPr>
      </p:pic>
    </p:spTree>
  </p:cSld>
  <p:clrMapOvr>
    <a:masterClrMapping/>
  </p:clrMapOvr>
</p:sld>
</file>

<file path=ppt/theme/theme1.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4547</Words>
  <Application>Microsoft Macintosh PowerPoint</Application>
  <PresentationFormat>On-screen Show (16:9)</PresentationFormat>
  <Paragraphs>244</Paragraphs>
  <Slides>59</Slides>
  <Notes>59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59</vt:i4>
      </vt:variant>
    </vt:vector>
  </HeadingPairs>
  <TitlesOfParts>
    <vt:vector size="63" baseType="lpstr">
      <vt:lpstr>Raleway</vt:lpstr>
      <vt:lpstr>Roboto</vt:lpstr>
      <vt:lpstr>Source Sans Pro</vt:lpstr>
      <vt:lpstr>simple-light-2</vt:lpstr>
      <vt:lpstr>the case for  </vt:lpstr>
      <vt:lpstr>PowerPoint Presentation</vt:lpstr>
      <vt:lpstr>the case for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New features are built to require HTTPS</vt:lpstr>
      <vt:lpstr>Flipkart.com</vt:lpstr>
      <vt:lpstr>Housing.com</vt:lpstr>
      <vt:lpstr>SmartLock for AliExpress</vt:lpstr>
      <vt:lpstr>Current features deprecated over non-HTTPS</vt:lpstr>
      <vt:lpstr>Current features deprecated over non-HTTPS</vt:lpstr>
      <vt:lpstr>PowerPoint Presentation</vt:lpstr>
      <vt:lpstr>It’s not just Chrome!</vt:lpstr>
      <vt:lpstr>PowerPoint Presentation</vt:lpstr>
      <vt:lpstr>PowerPoint Presentation</vt:lpstr>
      <vt:lpstr>PowerPoint Presentation</vt:lpstr>
      <vt:lpstr>PowerPoint Presentation</vt:lpstr>
      <vt:lpstr>Raw TLS</vt:lpstr>
      <vt:lpstr>HTTP/2</vt:lpstr>
      <vt:lpstr>Service Worker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Content Delivery Networks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Not Secure Warning in Chrome - Future</vt:lpstr>
      <vt:lpstr>PowerPoint Presentation</vt:lpstr>
      <vt:lpstr>PowerPoint Presentation</vt:lpstr>
      <vt:lpstr>PowerPoint Presentation</vt:lpstr>
      <vt:lpstr>We successfully completed our move of CNET.com to HTTPS last month. Since then, there has been no change in our Google rankings or Google organic search traffic.  John Sherwood, Vice President of Engineering &amp; Technology at CNET</vt:lpstr>
      <vt:lpstr>PowerPoint Presentation</vt:lpstr>
      <vt:lpstr>Content-Security-Policy</vt:lpstr>
      <vt:lpstr>upgrade-insecure-requests</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case for  </dc:title>
  <cp:lastModifiedBy>Sophia DeMartini</cp:lastModifiedBy>
  <cp:revision>1</cp:revision>
  <dcterms:modified xsi:type="dcterms:W3CDTF">2016-11-10T09:44:28Z</dcterms:modified>
</cp:coreProperties>
</file>