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5" r:id="rId1"/>
    <p:sldMasterId id="2147483671" r:id="rId2"/>
    <p:sldMasterId id="2147483673" r:id="rId3"/>
    <p:sldMasterId id="2147483675" r:id="rId4"/>
  </p:sldMasterIdLst>
  <p:notesMasterIdLst>
    <p:notesMasterId r:id="rId23"/>
  </p:notesMasterIdLst>
  <p:sldIdLst>
    <p:sldId id="256" r:id="rId5"/>
    <p:sldId id="257" r:id="rId6"/>
    <p:sldId id="260" r:id="rId7"/>
    <p:sldId id="261" r:id="rId8"/>
    <p:sldId id="262" r:id="rId9"/>
    <p:sldId id="263" r:id="rId10"/>
    <p:sldId id="264" r:id="rId11"/>
    <p:sldId id="275" r:id="rId12"/>
    <p:sldId id="274" r:id="rId13"/>
    <p:sldId id="271" r:id="rId14"/>
    <p:sldId id="272" r:id="rId15"/>
    <p:sldId id="273" r:id="rId16"/>
    <p:sldId id="267" r:id="rId17"/>
    <p:sldId id="268" r:id="rId18"/>
    <p:sldId id="269" r:id="rId19"/>
    <p:sldId id="270" r:id="rId20"/>
    <p:sldId id="266" r:id="rId21"/>
    <p:sldId id="265" r:id="rId22"/>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xmlns="">
        <p15:guide id="1" orient="horz" pos="1620" userDrawn="1">
          <p15:clr>
            <a:srgbClr val="A4A3A4"/>
          </p15:clr>
        </p15:guide>
        <p15:guide id="2" pos="2880" userDrawn="1">
          <p15:clr>
            <a:srgbClr val="A4A3A4"/>
          </p15:clr>
        </p15:guide>
        <p15:guide id="3" orient="horz" pos="2338" userDrawn="1">
          <p15:clr>
            <a:srgbClr val="A4A3A4"/>
          </p15:clr>
        </p15:guide>
        <p15:guide id="4" orient="horz" pos="145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ACED"/>
    <a:srgbClr val="F0F0F0"/>
    <a:srgbClr val="55B763"/>
    <a:srgbClr val="FAC34E"/>
    <a:srgbClr val="D31141"/>
    <a:srgbClr val="000000"/>
    <a:srgbClr val="212121"/>
    <a:srgbClr val="00B0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6" autoAdjust="0"/>
    <p:restoredTop sz="94308" autoAdjust="0"/>
  </p:normalViewPr>
  <p:slideViewPr>
    <p:cSldViewPr snapToGrid="0" snapToObjects="1" showGuides="1">
      <p:cViewPr>
        <p:scale>
          <a:sx n="75" d="100"/>
          <a:sy n="75" d="100"/>
        </p:scale>
        <p:origin x="-1952" y="-744"/>
      </p:cViewPr>
      <p:guideLst>
        <p:guide orient="horz" pos="1620"/>
        <p:guide orient="horz" pos="2338"/>
        <p:guide orient="horz" pos="1450"/>
        <p:guide pos="2880"/>
      </p:guideLst>
    </p:cSldViewPr>
  </p:slideViewPr>
  <p:notesTextViewPr>
    <p:cViewPr>
      <p:scale>
        <a:sx n="66" d="100"/>
        <a:sy n="66" d="100"/>
      </p:scale>
      <p:origin x="0" y="0"/>
    </p:cViewPr>
  </p:notesTextViewPr>
  <p:sorterViewPr>
    <p:cViewPr>
      <p:scale>
        <a:sx n="125" d="100"/>
        <a:sy n="125" d="100"/>
      </p:scale>
      <p:origin x="0" y="-34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image" Target="../media/image46.png"/><Relationship Id="rId2"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rot="0"/>
          <a:lstStyle/>
          <a:p>
            <a:pPr>
              <a:defRPr sz="860" b="0" i="0" u="none" strike="noStrike">
                <a:solidFill>
                  <a:srgbClr val="FFFFFF"/>
                </a:solidFill>
                <a:latin typeface="Microsoft YaHei"/>
              </a:defRPr>
            </a:pPr>
            <a:r>
              <a:rPr lang="zh-CN" altLang="en-US" sz="1000" b="0" i="0" u="none" strike="noStrike" dirty="0">
                <a:solidFill>
                  <a:srgbClr val="FFFFFF"/>
                </a:solidFill>
                <a:latin typeface="Microsoft YaHei"/>
              </a:rPr>
              <a:t>免押金住宿合作商户</a:t>
            </a:r>
            <a:r>
              <a:rPr lang="zh-CN" altLang="en-US" sz="1000" b="0" i="0" u="none" strike="noStrike" kern="1200" baseline="0" dirty="0">
                <a:solidFill>
                  <a:srgbClr val="FFFFFF"/>
                </a:solidFill>
                <a:latin typeface="Microsoft YaHei"/>
                <a:ea typeface="+mn-ea"/>
                <a:cs typeface="+mn-cs"/>
              </a:rPr>
              <a:t>订单分布与逾期率曲线</a:t>
            </a:r>
          </a:p>
        </c:rich>
      </c:tx>
      <c:layout>
        <c:manualLayout>
          <c:xMode val="edge"/>
          <c:yMode val="edge"/>
          <c:x val="0.303445627425632"/>
          <c:y val="0.0693129673384945"/>
          <c:w val="0.31321"/>
          <c:h val="0.10892"/>
        </c:manualLayout>
      </c:layout>
      <c:overlay val="1"/>
      <c:spPr>
        <a:noFill/>
        <a:effectLst/>
      </c:spPr>
    </c:title>
    <c:autoTitleDeleted val="0"/>
    <c:plotArea>
      <c:layout>
        <c:manualLayout>
          <c:layoutTarget val="inner"/>
          <c:xMode val="edge"/>
          <c:yMode val="edge"/>
          <c:x val="0.0860797"/>
          <c:y val="0.267349"/>
          <c:w val="0.840067"/>
          <c:h val="0.632612"/>
        </c:manualLayout>
      </c:layout>
      <c:barChart>
        <c:barDir val="col"/>
        <c:grouping val="clustered"/>
        <c:varyColors val="0"/>
        <c:ser>
          <c:idx val="0"/>
          <c:order val="0"/>
          <c:tx>
            <c:strRef>
              <c:f>Sheet1!$B$1</c:f>
              <c:strCache>
                <c:ptCount val="1"/>
                <c:pt idx="0">
                  <c:v>总订单数</c:v>
                </c:pt>
              </c:strCache>
            </c:strRef>
          </c:tx>
          <c:spPr>
            <a:solidFill>
              <a:srgbClr val="00ACED"/>
            </a:solidFill>
            <a:ln w="9525" cap="flat">
              <a:noFill/>
              <a:prstDash val="solid"/>
              <a:round/>
            </a:ln>
            <a:effectLst/>
          </c:spPr>
          <c:invertIfNegative val="0"/>
          <c:cat>
            <c:strRef>
              <c:f>Sheet1!$A$2:$A$6</c:f>
              <c:strCache>
                <c:ptCount val="5"/>
                <c:pt idx="0">
                  <c:v>600-649分</c:v>
                </c:pt>
                <c:pt idx="1">
                  <c:v>650-699分</c:v>
                </c:pt>
                <c:pt idx="2">
                  <c:v>700-749分</c:v>
                </c:pt>
                <c:pt idx="3">
                  <c:v>750-799分</c:v>
                </c:pt>
                <c:pt idx="4">
                  <c:v>800-950分</c:v>
                </c:pt>
              </c:strCache>
            </c:strRef>
          </c:cat>
          <c:val>
            <c:numRef>
              <c:f>Sheet1!$B$2:$B$6</c:f>
              <c:numCache>
                <c:formatCode>General</c:formatCode>
                <c:ptCount val="5"/>
                <c:pt idx="0">
                  <c:v>0.371252</c:v>
                </c:pt>
                <c:pt idx="1">
                  <c:v>0.368578</c:v>
                </c:pt>
                <c:pt idx="2">
                  <c:v>0.204873</c:v>
                </c:pt>
                <c:pt idx="3">
                  <c:v>0.051215</c:v>
                </c:pt>
                <c:pt idx="4">
                  <c:v>0.004081</c:v>
                </c:pt>
              </c:numCache>
            </c:numRef>
          </c:val>
          <c:extLst xmlns:c16r2="http://schemas.microsoft.com/office/drawing/2015/06/chart">
            <c:ext xmlns:c16="http://schemas.microsoft.com/office/drawing/2014/chart" uri="{C3380CC4-5D6E-409C-BE32-E72D297353CC}">
              <c16:uniqueId val="{00000000-259C-49A8-AF0A-75B0AC90C42A}"/>
            </c:ext>
          </c:extLst>
        </c:ser>
        <c:dLbls>
          <c:showLegendKey val="0"/>
          <c:showVal val="0"/>
          <c:showCatName val="0"/>
          <c:showSerName val="0"/>
          <c:showPercent val="0"/>
          <c:showBubbleSize val="0"/>
        </c:dLbls>
        <c:gapWidth val="150"/>
        <c:axId val="-2050891928"/>
        <c:axId val="-2050895656"/>
      </c:barChart>
      <c:lineChart>
        <c:grouping val="standard"/>
        <c:varyColors val="0"/>
        <c:ser>
          <c:idx val="1"/>
          <c:order val="1"/>
          <c:tx>
            <c:strRef>
              <c:f>Sheet1!$C$1</c:f>
              <c:strCache>
                <c:ptCount val="1"/>
                <c:pt idx="0">
                  <c:v>逾期用户占比</c:v>
                </c:pt>
              </c:strCache>
            </c:strRef>
          </c:tx>
          <c:spPr>
            <a:ln w="12700" cap="flat">
              <a:solidFill>
                <a:schemeClr val="bg1"/>
              </a:solidFill>
              <a:prstDash val="solid"/>
              <a:round/>
            </a:ln>
            <a:effectLst/>
          </c:spPr>
          <c:marker>
            <c:symbol val="square"/>
            <c:size val="5"/>
            <c:spPr>
              <a:blipFill>
                <a:blip xmlns:r="http://schemas.openxmlformats.org/officeDocument/2006/relationships" r:embed="rId1"/>
                <a:stretch>
                  <a:fillRect/>
                </a:stretch>
              </a:blipFill>
              <a:ln w="9525">
                <a:noFill/>
              </a:ln>
            </c:spPr>
          </c:marker>
          <c:cat>
            <c:strRef>
              <c:f>Sheet1!$A$2:$A$6</c:f>
              <c:strCache>
                <c:ptCount val="5"/>
                <c:pt idx="0">
                  <c:v>600-649分</c:v>
                </c:pt>
                <c:pt idx="1">
                  <c:v>650-699分</c:v>
                </c:pt>
                <c:pt idx="2">
                  <c:v>700-749分</c:v>
                </c:pt>
                <c:pt idx="3">
                  <c:v>750-799分</c:v>
                </c:pt>
                <c:pt idx="4">
                  <c:v>800-950分</c:v>
                </c:pt>
              </c:strCache>
            </c:strRef>
          </c:cat>
          <c:val>
            <c:numRef>
              <c:f>Sheet1!$C$2:$C$6</c:f>
              <c:numCache>
                <c:formatCode>General</c:formatCode>
                <c:ptCount val="5"/>
                <c:pt idx="0">
                  <c:v>0.0091</c:v>
                </c:pt>
                <c:pt idx="1">
                  <c:v>0.0034</c:v>
                </c:pt>
                <c:pt idx="2">
                  <c:v>0.0009</c:v>
                </c:pt>
                <c:pt idx="3">
                  <c:v>0.0006</c:v>
                </c:pt>
                <c:pt idx="4">
                  <c:v>0.0</c:v>
                </c:pt>
              </c:numCache>
            </c:numRef>
          </c:val>
          <c:smooth val="0"/>
          <c:extLst xmlns:c16r2="http://schemas.microsoft.com/office/drawing/2015/06/chart">
            <c:ext xmlns:c16="http://schemas.microsoft.com/office/drawing/2014/chart" uri="{C3380CC4-5D6E-409C-BE32-E72D297353CC}">
              <c16:uniqueId val="{00000001-259C-49A8-AF0A-75B0AC90C42A}"/>
            </c:ext>
          </c:extLst>
        </c:ser>
        <c:dLbls>
          <c:showLegendKey val="0"/>
          <c:showVal val="0"/>
          <c:showCatName val="0"/>
          <c:showSerName val="0"/>
          <c:showPercent val="0"/>
          <c:showBubbleSize val="0"/>
        </c:dLbls>
        <c:marker val="1"/>
        <c:smooth val="0"/>
        <c:axId val="-2050897400"/>
        <c:axId val="-2050902904"/>
      </c:lineChart>
      <c:catAx>
        <c:axId val="-2050891928"/>
        <c:scaling>
          <c:orientation val="minMax"/>
        </c:scaling>
        <c:delete val="0"/>
        <c:axPos val="b"/>
        <c:numFmt formatCode="General" sourceLinked="0"/>
        <c:majorTickMark val="out"/>
        <c:minorTickMark val="none"/>
        <c:tickLblPos val="low"/>
        <c:spPr>
          <a:ln w="12700" cap="flat">
            <a:solidFill>
              <a:srgbClr val="888888"/>
            </a:solidFill>
            <a:prstDash val="solid"/>
            <a:round/>
          </a:ln>
        </c:spPr>
        <c:txPr>
          <a:bodyPr rot="0"/>
          <a:lstStyle/>
          <a:p>
            <a:pPr>
              <a:defRPr sz="860" b="0" i="0" u="none" strike="noStrike">
                <a:solidFill>
                  <a:srgbClr val="FFFFFF"/>
                </a:solidFill>
                <a:latin typeface="微软雅黑 Light" panose="020B0502040204020203" pitchFamily="34" charset="-122"/>
                <a:ea typeface="微软雅黑 Light" panose="020B0502040204020203" pitchFamily="34" charset="-122"/>
              </a:defRPr>
            </a:pPr>
            <a:endParaRPr lang="zh-CN"/>
          </a:p>
        </c:txPr>
        <c:crossAx val="-2050895656"/>
        <c:crosses val="autoZero"/>
        <c:auto val="1"/>
        <c:lblAlgn val="ctr"/>
        <c:lblOffset val="100"/>
        <c:noMultiLvlLbl val="1"/>
      </c:catAx>
      <c:valAx>
        <c:axId val="-2050895656"/>
        <c:scaling>
          <c:orientation val="minMax"/>
        </c:scaling>
        <c:delete val="0"/>
        <c:axPos val="l"/>
        <c:majorGridlines>
          <c:spPr>
            <a:ln w="12700" cap="flat">
              <a:solidFill>
                <a:srgbClr val="888888"/>
              </a:solidFill>
              <a:prstDash val="solid"/>
              <a:round/>
            </a:ln>
          </c:spPr>
        </c:majorGridlines>
        <c:numFmt formatCode="0.0%" sourceLinked="0"/>
        <c:majorTickMark val="out"/>
        <c:minorTickMark val="none"/>
        <c:tickLblPos val="nextTo"/>
        <c:spPr>
          <a:ln w="12700" cap="flat">
            <a:solidFill>
              <a:srgbClr val="888888"/>
            </a:solidFill>
            <a:prstDash val="solid"/>
            <a:round/>
          </a:ln>
        </c:spPr>
        <c:txPr>
          <a:bodyPr rot="0"/>
          <a:lstStyle/>
          <a:p>
            <a:pPr>
              <a:defRPr sz="860" b="0" i="0" u="none" strike="noStrike">
                <a:solidFill>
                  <a:srgbClr val="FFFFFF"/>
                </a:solidFill>
                <a:latin typeface="微软雅黑 Light" panose="020B0502040204020203" pitchFamily="34" charset="-122"/>
                <a:ea typeface="微软雅黑 Light" panose="020B0502040204020203" pitchFamily="34" charset="-122"/>
              </a:defRPr>
            </a:pPr>
            <a:endParaRPr lang="zh-CN"/>
          </a:p>
        </c:txPr>
        <c:crossAx val="-2050891928"/>
        <c:crosses val="autoZero"/>
        <c:crossBetween val="between"/>
        <c:majorUnit val="0.1"/>
        <c:minorUnit val="0.05"/>
      </c:valAx>
      <c:catAx>
        <c:axId val="-2050897400"/>
        <c:scaling>
          <c:orientation val="minMax"/>
        </c:scaling>
        <c:delete val="0"/>
        <c:axPos val="b"/>
        <c:numFmt formatCode="General" sourceLinked="0"/>
        <c:majorTickMark val="out"/>
        <c:minorTickMark val="none"/>
        <c:tickLblPos val="none"/>
        <c:spPr>
          <a:ln w="12700" cap="flat">
            <a:noFill/>
            <a:prstDash val="solid"/>
            <a:round/>
          </a:ln>
        </c:spPr>
        <c:crossAx val="-2050902904"/>
        <c:crosses val="autoZero"/>
        <c:auto val="1"/>
        <c:lblAlgn val="ctr"/>
        <c:lblOffset val="100"/>
        <c:noMultiLvlLbl val="1"/>
      </c:catAx>
      <c:valAx>
        <c:axId val="-2050902904"/>
        <c:scaling>
          <c:orientation val="minMax"/>
        </c:scaling>
        <c:delete val="0"/>
        <c:axPos val="r"/>
        <c:numFmt formatCode="0.0%" sourceLinked="0"/>
        <c:majorTickMark val="out"/>
        <c:minorTickMark val="none"/>
        <c:tickLblPos val="nextTo"/>
        <c:spPr>
          <a:ln w="12700" cap="flat">
            <a:solidFill>
              <a:srgbClr val="888888"/>
            </a:solidFill>
            <a:prstDash val="solid"/>
            <a:round/>
          </a:ln>
        </c:spPr>
        <c:txPr>
          <a:bodyPr rot="0"/>
          <a:lstStyle/>
          <a:p>
            <a:pPr>
              <a:defRPr sz="860" b="0" i="0" u="none" strike="noStrike">
                <a:solidFill>
                  <a:srgbClr val="FFFFFF"/>
                </a:solidFill>
                <a:latin typeface="微软雅黑 Light" panose="020B0502040204020203" pitchFamily="34" charset="-122"/>
                <a:ea typeface="微软雅黑 Light" panose="020B0502040204020203" pitchFamily="34" charset="-122"/>
              </a:defRPr>
            </a:pPr>
            <a:endParaRPr lang="zh-CN"/>
          </a:p>
        </c:txPr>
        <c:crossAx val="-2050897400"/>
        <c:crosses val="max"/>
        <c:crossBetween val="between"/>
        <c:majorUnit val="0.0025"/>
        <c:minorUnit val="0.00125"/>
      </c:valAx>
      <c:spPr>
        <a:noFill/>
        <a:ln w="12700" cap="flat">
          <a:noFill/>
          <a:miter lim="400000"/>
        </a:ln>
        <a:effectLst/>
      </c:spPr>
    </c:plotArea>
    <c:legend>
      <c:legendPos val="t"/>
      <c:layout>
        <c:manualLayout>
          <c:xMode val="edge"/>
          <c:yMode val="edge"/>
          <c:x val="0.0"/>
          <c:y val="0.0"/>
          <c:w val="0.290441"/>
          <c:h val="0.0794599"/>
        </c:manualLayout>
      </c:layout>
      <c:overlay val="1"/>
      <c:spPr>
        <a:noFill/>
        <a:ln w="12700" cap="flat">
          <a:noFill/>
          <a:miter lim="400000"/>
        </a:ln>
        <a:effectLst/>
      </c:spPr>
      <c:txPr>
        <a:bodyPr rot="0"/>
        <a:lstStyle/>
        <a:p>
          <a:pPr>
            <a:defRPr sz="860" b="0" i="0" u="none" strike="noStrike">
              <a:solidFill>
                <a:srgbClr val="00B0F1"/>
              </a:solidFill>
              <a:latin typeface="Microsoft YaHei"/>
            </a:defRPr>
          </a:pPr>
          <a:endParaRPr lang="zh-CN"/>
        </a:p>
      </c:txPr>
    </c:legend>
    <c:plotVisOnly val="1"/>
    <c:dispBlanksAs val="gap"/>
    <c:showDLblsOverMax val="1"/>
  </c:chart>
  <c:spPr>
    <a:noFill/>
    <a:ln>
      <a:noFill/>
    </a:ln>
    <a:effectLst/>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4" name="Shape 164"/>
          <p:cNvSpPr>
            <a:spLocks noGrp="1" noRot="1" noChangeAspect="1"/>
          </p:cNvSpPr>
          <p:nvPr>
            <p:ph type="sldImg"/>
          </p:nvPr>
        </p:nvSpPr>
        <p:spPr>
          <a:xfrm>
            <a:off x="1143000" y="685800"/>
            <a:ext cx="4572000" cy="3429000"/>
          </a:xfrm>
          <a:prstGeom prst="rect">
            <a:avLst/>
          </a:prstGeom>
        </p:spPr>
        <p:txBody>
          <a:bodyPr/>
          <a:lstStyle/>
          <a:p>
            <a:endParaRPr/>
          </a:p>
        </p:txBody>
      </p:sp>
      <p:sp>
        <p:nvSpPr>
          <p:cNvPr id="165" name="Shape 16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094773031"/>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64977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34332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5330046"/>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31519135"/>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232811"/>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4967222"/>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2.xml"/><Relationship Id="rId3"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3.xml"/><Relationship Id="rId3"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4.xml"/><Relationship Id="rId3"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矩形 3"/>
          <p:cNvSpPr/>
          <p:nvPr userDrawn="1"/>
        </p:nvSpPr>
        <p:spPr bwMode="auto">
          <a:xfrm>
            <a:off x="203914" y="3990340"/>
            <a:ext cx="1360264" cy="702027"/>
          </a:xfrm>
          <a:prstGeom prst="rect">
            <a:avLst/>
          </a:prstGeom>
          <a:solidFill>
            <a:srgbClr val="21212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nvGrpSpPr>
          <p:cNvPr id="2" name="组合 1"/>
          <p:cNvGrpSpPr/>
          <p:nvPr userDrawn="1"/>
        </p:nvGrpSpPr>
        <p:grpSpPr>
          <a:xfrm>
            <a:off x="-27323" y="-1024400"/>
            <a:ext cx="6330465" cy="680132"/>
            <a:chOff x="-1266093" y="-1492348"/>
            <a:chExt cx="8510958" cy="914400"/>
          </a:xfrm>
        </p:grpSpPr>
        <p:sp>
          <p:nvSpPr>
            <p:cNvPr id="3" name="椭圆 2"/>
            <p:cNvSpPr/>
            <p:nvPr userDrawn="1"/>
          </p:nvSpPr>
          <p:spPr>
            <a:xfrm>
              <a:off x="0" y="-1492348"/>
              <a:ext cx="914400" cy="914400"/>
            </a:xfrm>
            <a:prstGeom prst="ellipse">
              <a:avLst/>
            </a:prstGeom>
            <a:solidFill>
              <a:srgbClr val="008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1266093" y="-1492348"/>
              <a:ext cx="914400" cy="914400"/>
            </a:xfrm>
            <a:prstGeom prst="ellipse">
              <a:avLst/>
            </a:prstGeom>
            <a:solidFill>
              <a:srgbClr val="3570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userDrawn="1"/>
          </p:nvSpPr>
          <p:spPr>
            <a:xfrm>
              <a:off x="2532186" y="-1492348"/>
              <a:ext cx="914400" cy="914400"/>
            </a:xfrm>
            <a:prstGeom prst="ellipse">
              <a:avLst/>
            </a:prstGeom>
            <a:solidFill>
              <a:srgbClr val="55B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userDrawn="1"/>
          </p:nvSpPr>
          <p:spPr>
            <a:xfrm>
              <a:off x="3798279" y="-1492348"/>
              <a:ext cx="914400" cy="914400"/>
            </a:xfrm>
            <a:prstGeom prst="ellipse">
              <a:avLst/>
            </a:prstGeom>
            <a:solidFill>
              <a:srgbClr val="FAC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userDrawn="1"/>
          </p:nvSpPr>
          <p:spPr>
            <a:xfrm>
              <a:off x="5064372" y="-1492348"/>
              <a:ext cx="914400" cy="914400"/>
            </a:xfrm>
            <a:prstGeom prst="ellipse">
              <a:avLst/>
            </a:prstGeom>
            <a:solidFill>
              <a:srgbClr val="F45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userDrawn="1"/>
          </p:nvSpPr>
          <p:spPr>
            <a:xfrm>
              <a:off x="6330465" y="-1492348"/>
              <a:ext cx="914400" cy="9144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userDrawn="1"/>
          </p:nvSpPr>
          <p:spPr>
            <a:xfrm>
              <a:off x="-1266093" y="-1492348"/>
              <a:ext cx="914400" cy="914400"/>
            </a:xfrm>
            <a:prstGeom prst="ellipse">
              <a:avLst/>
            </a:prstGeom>
            <a:solidFill>
              <a:srgbClr val="00A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 bg1="lt1" tx1="dk1" bg2="lt2" tx2="dk2" accent1="accent1" accent2="accent2" accent3="accent3" accent4="accent4" accent5="accent5" accent6="accent6" hlink="hlink" folHlink="folHlink"/>
  <p:sldLayoutIdLst>
    <p:sldLayoutId id="2147483678" r:id="rId1"/>
  </p:sldLayoutIdLst>
  <p:transition xmlns:p14="http://schemas.microsoft.com/office/powerpoint/2010/main"/>
  <p:txStyles>
    <p:titleStyle>
      <a:lvl1pPr algn="ctr" rtl="0" eaLnBrk="1" fontAlgn="base" hangingPunct="1">
        <a:lnSpc>
          <a:spcPct val="90000"/>
        </a:lnSpc>
        <a:spcBef>
          <a:spcPct val="0"/>
        </a:spcBef>
        <a:spcAft>
          <a:spcPct val="0"/>
        </a:spcAft>
        <a:defRPr sz="4000" b="1">
          <a:solidFill>
            <a:srgbClr val="FFFFFF"/>
          </a:solidFill>
          <a:latin typeface="+mj-lt"/>
          <a:ea typeface="+mj-ea"/>
          <a:cs typeface="+mj-cs"/>
          <a:sym typeface="Arial" charset="0"/>
        </a:defRPr>
      </a:lvl1pPr>
      <a:lvl2pPr algn="ctr" rtl="0" eaLnBrk="1" fontAlgn="base" hangingPunct="1">
        <a:lnSpc>
          <a:spcPct val="90000"/>
        </a:lnSpc>
        <a:spcBef>
          <a:spcPct val="0"/>
        </a:spcBef>
        <a:spcAft>
          <a:spcPct val="0"/>
        </a:spcAft>
        <a:defRPr sz="4000" b="1">
          <a:solidFill>
            <a:srgbClr val="FFFFFF"/>
          </a:solidFill>
          <a:latin typeface="Arial" charset="0"/>
          <a:ea typeface="ヒラギノ角ゴ ProN W6" charset="0"/>
          <a:cs typeface="ヒラギノ角ゴ ProN W6" charset="0"/>
          <a:sym typeface="Arial" charset="0"/>
        </a:defRPr>
      </a:lvl2pPr>
      <a:lvl3pPr algn="ctr" rtl="0" eaLnBrk="1" fontAlgn="base" hangingPunct="1">
        <a:lnSpc>
          <a:spcPct val="90000"/>
        </a:lnSpc>
        <a:spcBef>
          <a:spcPct val="0"/>
        </a:spcBef>
        <a:spcAft>
          <a:spcPct val="0"/>
        </a:spcAft>
        <a:defRPr sz="4000" b="1">
          <a:solidFill>
            <a:srgbClr val="FFFFFF"/>
          </a:solidFill>
          <a:latin typeface="Arial" charset="0"/>
          <a:ea typeface="ヒラギノ角ゴ ProN W6" charset="0"/>
          <a:cs typeface="ヒラギノ角ゴ ProN W6" charset="0"/>
          <a:sym typeface="Arial" charset="0"/>
        </a:defRPr>
      </a:lvl3pPr>
      <a:lvl4pPr algn="ctr" rtl="0" eaLnBrk="1" fontAlgn="base" hangingPunct="1">
        <a:lnSpc>
          <a:spcPct val="90000"/>
        </a:lnSpc>
        <a:spcBef>
          <a:spcPct val="0"/>
        </a:spcBef>
        <a:spcAft>
          <a:spcPct val="0"/>
        </a:spcAft>
        <a:defRPr sz="4000" b="1">
          <a:solidFill>
            <a:srgbClr val="FFFFFF"/>
          </a:solidFill>
          <a:latin typeface="Arial" charset="0"/>
          <a:ea typeface="ヒラギノ角ゴ ProN W6" charset="0"/>
          <a:cs typeface="ヒラギノ角ゴ ProN W6" charset="0"/>
          <a:sym typeface="Arial" charset="0"/>
        </a:defRPr>
      </a:lvl4pPr>
      <a:lvl5pPr algn="ctr" rtl="0" eaLnBrk="1" fontAlgn="base" hangingPunct="1">
        <a:lnSpc>
          <a:spcPct val="90000"/>
        </a:lnSpc>
        <a:spcBef>
          <a:spcPct val="0"/>
        </a:spcBef>
        <a:spcAft>
          <a:spcPct val="0"/>
        </a:spcAft>
        <a:defRPr sz="4000" b="1">
          <a:solidFill>
            <a:srgbClr val="FFFFFF"/>
          </a:solidFill>
          <a:latin typeface="Arial" charset="0"/>
          <a:ea typeface="ヒラギノ角ゴ ProN W6" charset="0"/>
          <a:cs typeface="ヒラギノ角ゴ ProN W6" charset="0"/>
          <a:sym typeface="Arial" charset="0"/>
        </a:defRPr>
      </a:lvl5pPr>
      <a:lvl6pPr marL="171450" algn="ctr" rtl="0" eaLnBrk="1" fontAlgn="base" hangingPunct="1">
        <a:lnSpc>
          <a:spcPct val="90000"/>
        </a:lnSpc>
        <a:spcBef>
          <a:spcPct val="0"/>
        </a:spcBef>
        <a:spcAft>
          <a:spcPct val="0"/>
        </a:spcAft>
        <a:defRPr sz="4000" b="1">
          <a:solidFill>
            <a:srgbClr val="FFFFFF"/>
          </a:solidFill>
          <a:latin typeface="Arial" charset="0"/>
          <a:ea typeface="ヒラギノ角ゴ ProN W6" charset="0"/>
          <a:cs typeface="ヒラギノ角ゴ ProN W6" charset="0"/>
          <a:sym typeface="Arial" charset="0"/>
        </a:defRPr>
      </a:lvl6pPr>
      <a:lvl7pPr marL="342900" algn="ctr" rtl="0" eaLnBrk="1" fontAlgn="base" hangingPunct="1">
        <a:lnSpc>
          <a:spcPct val="90000"/>
        </a:lnSpc>
        <a:spcBef>
          <a:spcPct val="0"/>
        </a:spcBef>
        <a:spcAft>
          <a:spcPct val="0"/>
        </a:spcAft>
        <a:defRPr sz="4000" b="1">
          <a:solidFill>
            <a:srgbClr val="FFFFFF"/>
          </a:solidFill>
          <a:latin typeface="Arial" charset="0"/>
          <a:ea typeface="ヒラギノ角ゴ ProN W6" charset="0"/>
          <a:cs typeface="ヒラギノ角ゴ ProN W6" charset="0"/>
          <a:sym typeface="Arial" charset="0"/>
        </a:defRPr>
      </a:lvl7pPr>
      <a:lvl8pPr marL="514350" algn="ctr" rtl="0" eaLnBrk="1" fontAlgn="base" hangingPunct="1">
        <a:lnSpc>
          <a:spcPct val="90000"/>
        </a:lnSpc>
        <a:spcBef>
          <a:spcPct val="0"/>
        </a:spcBef>
        <a:spcAft>
          <a:spcPct val="0"/>
        </a:spcAft>
        <a:defRPr sz="4000" b="1">
          <a:solidFill>
            <a:srgbClr val="FFFFFF"/>
          </a:solidFill>
          <a:latin typeface="Arial" charset="0"/>
          <a:ea typeface="ヒラギノ角ゴ ProN W6" charset="0"/>
          <a:cs typeface="ヒラギノ角ゴ ProN W6" charset="0"/>
          <a:sym typeface="Arial" charset="0"/>
        </a:defRPr>
      </a:lvl8pPr>
      <a:lvl9pPr marL="685800" algn="ctr" rtl="0" eaLnBrk="1" fontAlgn="base" hangingPunct="1">
        <a:lnSpc>
          <a:spcPct val="90000"/>
        </a:lnSpc>
        <a:spcBef>
          <a:spcPct val="0"/>
        </a:spcBef>
        <a:spcAft>
          <a:spcPct val="0"/>
        </a:spcAft>
        <a:defRPr sz="4000" b="1">
          <a:solidFill>
            <a:srgbClr val="FFFFFF"/>
          </a:solidFill>
          <a:latin typeface="Arial" charset="0"/>
          <a:ea typeface="ヒラギノ角ゴ ProN W6" charset="0"/>
          <a:cs typeface="ヒラギノ角ゴ ProN W6" charset="0"/>
          <a:sym typeface="Arial" charset="0"/>
        </a:defRPr>
      </a:lvl9pPr>
    </p:titleStyle>
    <p:bodyStyle>
      <a:lvl1pPr marL="128588" indent="-128588" algn="ctr" rtl="0" eaLnBrk="1" fontAlgn="base" hangingPunct="1">
        <a:spcBef>
          <a:spcPts val="713"/>
        </a:spcBef>
        <a:spcAft>
          <a:spcPct val="0"/>
        </a:spcAft>
        <a:defRPr sz="2800">
          <a:solidFill>
            <a:srgbClr val="FFFFFF"/>
          </a:solidFill>
          <a:latin typeface="+mn-lt"/>
          <a:ea typeface="+mn-ea"/>
          <a:cs typeface="+mn-cs"/>
          <a:sym typeface="Arial" charset="0"/>
        </a:defRPr>
      </a:lvl1pPr>
      <a:lvl2pPr marL="278606" indent="-107156" algn="ctr" rtl="0" eaLnBrk="1" fontAlgn="base" hangingPunct="1">
        <a:spcBef>
          <a:spcPct val="0"/>
        </a:spcBef>
        <a:spcAft>
          <a:spcPct val="0"/>
        </a:spcAft>
        <a:defRPr sz="2800">
          <a:solidFill>
            <a:srgbClr val="FFFFFF"/>
          </a:solidFill>
          <a:latin typeface="+mn-lt"/>
          <a:ea typeface="+mn-ea"/>
          <a:cs typeface="+mn-cs"/>
          <a:sym typeface="Arial" charset="0"/>
        </a:defRPr>
      </a:lvl2pPr>
      <a:lvl3pPr marL="428625" indent="-85725" algn="ctr" rtl="0" eaLnBrk="1" fontAlgn="base" hangingPunct="1">
        <a:spcBef>
          <a:spcPct val="0"/>
        </a:spcBef>
        <a:spcAft>
          <a:spcPct val="0"/>
        </a:spcAft>
        <a:defRPr sz="2400">
          <a:solidFill>
            <a:srgbClr val="FFFFFF"/>
          </a:solidFill>
          <a:latin typeface="+mn-lt"/>
          <a:ea typeface="+mn-ea"/>
          <a:cs typeface="+mn-cs"/>
          <a:sym typeface="Arial" charset="0"/>
        </a:defRPr>
      </a:lvl3pPr>
      <a:lvl4pPr marL="600075" indent="-85725" algn="ctr" rtl="0" eaLnBrk="1" fontAlgn="base" hangingPunct="1">
        <a:spcBef>
          <a:spcPct val="0"/>
        </a:spcBef>
        <a:spcAft>
          <a:spcPct val="0"/>
        </a:spcAft>
        <a:defRPr sz="2000">
          <a:solidFill>
            <a:srgbClr val="FFFFFF"/>
          </a:solidFill>
          <a:latin typeface="+mn-lt"/>
          <a:ea typeface="+mn-ea"/>
          <a:cs typeface="+mn-cs"/>
          <a:sym typeface="Arial" charset="0"/>
        </a:defRPr>
      </a:lvl4pPr>
      <a:lvl5pPr marL="771525" indent="-85725" algn="ctr" rtl="0" eaLnBrk="1" fontAlgn="base" hangingPunct="1">
        <a:spcBef>
          <a:spcPct val="0"/>
        </a:spcBef>
        <a:spcAft>
          <a:spcPct val="0"/>
        </a:spcAft>
        <a:defRPr sz="2000">
          <a:solidFill>
            <a:srgbClr val="FFFFFF"/>
          </a:solidFill>
          <a:latin typeface="+mn-lt"/>
          <a:ea typeface="+mn-ea"/>
          <a:cs typeface="+mn-cs"/>
          <a:sym typeface="Arial" charset="0"/>
        </a:defRPr>
      </a:lvl5pPr>
      <a:lvl6pPr marL="171450" algn="ctr" rtl="0" eaLnBrk="1" fontAlgn="base" hangingPunct="1">
        <a:spcBef>
          <a:spcPct val="0"/>
        </a:spcBef>
        <a:spcAft>
          <a:spcPct val="0"/>
        </a:spcAft>
        <a:defRPr sz="2000">
          <a:solidFill>
            <a:srgbClr val="FFFFFF"/>
          </a:solidFill>
          <a:latin typeface="+mn-lt"/>
          <a:ea typeface="+mn-ea"/>
          <a:cs typeface="+mn-cs"/>
          <a:sym typeface="Arial" charset="0"/>
        </a:defRPr>
      </a:lvl6pPr>
      <a:lvl7pPr marL="342900" algn="ctr" rtl="0" eaLnBrk="1" fontAlgn="base" hangingPunct="1">
        <a:spcBef>
          <a:spcPct val="0"/>
        </a:spcBef>
        <a:spcAft>
          <a:spcPct val="0"/>
        </a:spcAft>
        <a:defRPr sz="2000">
          <a:solidFill>
            <a:srgbClr val="FFFFFF"/>
          </a:solidFill>
          <a:latin typeface="+mn-lt"/>
          <a:ea typeface="+mn-ea"/>
          <a:cs typeface="+mn-cs"/>
          <a:sym typeface="Arial" charset="0"/>
        </a:defRPr>
      </a:lvl7pPr>
      <a:lvl8pPr marL="514350" algn="ctr" rtl="0" eaLnBrk="1" fontAlgn="base" hangingPunct="1">
        <a:spcBef>
          <a:spcPct val="0"/>
        </a:spcBef>
        <a:spcAft>
          <a:spcPct val="0"/>
        </a:spcAft>
        <a:defRPr sz="2000">
          <a:solidFill>
            <a:srgbClr val="FFFFFF"/>
          </a:solidFill>
          <a:latin typeface="+mn-lt"/>
          <a:ea typeface="+mn-ea"/>
          <a:cs typeface="+mn-cs"/>
          <a:sym typeface="Arial" charset="0"/>
        </a:defRPr>
      </a:lvl8pPr>
      <a:lvl9pPr marL="685800" algn="ctr" rtl="0" eaLnBrk="1" fontAlgn="base" hangingPunct="1">
        <a:spcBef>
          <a:spcPct val="0"/>
        </a:spcBef>
        <a:spcAft>
          <a:spcPct val="0"/>
        </a:spcAft>
        <a:defRPr sz="2000">
          <a:solidFill>
            <a:srgbClr val="FFFFFF"/>
          </a:solidFill>
          <a:latin typeface="+mn-lt"/>
          <a:ea typeface="+mn-ea"/>
          <a:cs typeface="+mn-cs"/>
          <a:sym typeface="Arial" charset="0"/>
        </a:defRPr>
      </a:lvl9pPr>
    </p:bodyStyle>
    <p:otherStyle>
      <a:defPPr>
        <a:defRPr lang="en-US"/>
      </a:defPPr>
      <a:lvl1pPr marL="0" algn="l" defTabSz="171450" rtl="0" eaLnBrk="1" latinLnBrk="0" hangingPunct="1">
        <a:defRPr sz="700" kern="1200">
          <a:solidFill>
            <a:schemeClr val="tx1"/>
          </a:solidFill>
          <a:latin typeface="+mn-lt"/>
          <a:ea typeface="+mn-ea"/>
          <a:cs typeface="+mn-cs"/>
        </a:defRPr>
      </a:lvl1pPr>
      <a:lvl2pPr marL="171450" algn="l" defTabSz="171450" rtl="0" eaLnBrk="1" latinLnBrk="0" hangingPunct="1">
        <a:defRPr sz="700" kern="1200">
          <a:solidFill>
            <a:schemeClr val="tx1"/>
          </a:solidFill>
          <a:latin typeface="+mn-lt"/>
          <a:ea typeface="+mn-ea"/>
          <a:cs typeface="+mn-cs"/>
        </a:defRPr>
      </a:lvl2pPr>
      <a:lvl3pPr marL="342900" algn="l" defTabSz="171450" rtl="0" eaLnBrk="1" latinLnBrk="0" hangingPunct="1">
        <a:defRPr sz="700" kern="1200">
          <a:solidFill>
            <a:schemeClr val="tx1"/>
          </a:solidFill>
          <a:latin typeface="+mn-lt"/>
          <a:ea typeface="+mn-ea"/>
          <a:cs typeface="+mn-cs"/>
        </a:defRPr>
      </a:lvl3pPr>
      <a:lvl4pPr marL="514350" algn="l" defTabSz="171450" rtl="0" eaLnBrk="1" latinLnBrk="0" hangingPunct="1">
        <a:defRPr sz="700" kern="1200">
          <a:solidFill>
            <a:schemeClr val="tx1"/>
          </a:solidFill>
          <a:latin typeface="+mn-lt"/>
          <a:ea typeface="+mn-ea"/>
          <a:cs typeface="+mn-cs"/>
        </a:defRPr>
      </a:lvl4pPr>
      <a:lvl5pPr marL="685800" algn="l" defTabSz="171450" rtl="0" eaLnBrk="1" latinLnBrk="0" hangingPunct="1">
        <a:defRPr sz="700" kern="1200">
          <a:solidFill>
            <a:schemeClr val="tx1"/>
          </a:solidFill>
          <a:latin typeface="+mn-lt"/>
          <a:ea typeface="+mn-ea"/>
          <a:cs typeface="+mn-cs"/>
        </a:defRPr>
      </a:lvl5pPr>
      <a:lvl6pPr marL="857250" algn="l" defTabSz="171450" rtl="0" eaLnBrk="1" latinLnBrk="0" hangingPunct="1">
        <a:defRPr sz="700" kern="1200">
          <a:solidFill>
            <a:schemeClr val="tx1"/>
          </a:solidFill>
          <a:latin typeface="+mn-lt"/>
          <a:ea typeface="+mn-ea"/>
          <a:cs typeface="+mn-cs"/>
        </a:defRPr>
      </a:lvl6pPr>
      <a:lvl7pPr marL="1028700" algn="l" defTabSz="171450" rtl="0" eaLnBrk="1" latinLnBrk="0" hangingPunct="1">
        <a:defRPr sz="700" kern="1200">
          <a:solidFill>
            <a:schemeClr val="tx1"/>
          </a:solidFill>
          <a:latin typeface="+mn-lt"/>
          <a:ea typeface="+mn-ea"/>
          <a:cs typeface="+mn-cs"/>
        </a:defRPr>
      </a:lvl7pPr>
      <a:lvl8pPr marL="1200150" algn="l" defTabSz="171450" rtl="0" eaLnBrk="1" latinLnBrk="0" hangingPunct="1">
        <a:defRPr sz="700" kern="1200">
          <a:solidFill>
            <a:schemeClr val="tx1"/>
          </a:solidFill>
          <a:latin typeface="+mn-lt"/>
          <a:ea typeface="+mn-ea"/>
          <a:cs typeface="+mn-cs"/>
        </a:defRPr>
      </a:lvl8pPr>
      <a:lvl9pPr marL="1371600" algn="l" defTabSz="171450" rtl="0" eaLnBrk="1" latinLnBrk="0" hangingPunct="1">
        <a:defRPr sz="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矩形 3"/>
          <p:cNvSpPr/>
          <p:nvPr userDrawn="1"/>
        </p:nvSpPr>
        <p:spPr bwMode="auto">
          <a:xfrm>
            <a:off x="148034" y="4655127"/>
            <a:ext cx="1360264" cy="408080"/>
          </a:xfrm>
          <a:prstGeom prst="rect">
            <a:avLst/>
          </a:prstGeom>
          <a:solidFill>
            <a:srgbClr val="21212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nvGrpSpPr>
          <p:cNvPr id="10" name="组合 9"/>
          <p:cNvGrpSpPr/>
          <p:nvPr userDrawn="1"/>
        </p:nvGrpSpPr>
        <p:grpSpPr>
          <a:xfrm>
            <a:off x="-27323" y="-1024400"/>
            <a:ext cx="6330465" cy="680132"/>
            <a:chOff x="-1266093" y="-1492348"/>
            <a:chExt cx="8510958" cy="914400"/>
          </a:xfrm>
        </p:grpSpPr>
        <p:sp>
          <p:nvSpPr>
            <p:cNvPr id="11" name="椭圆 10"/>
            <p:cNvSpPr/>
            <p:nvPr userDrawn="1"/>
          </p:nvSpPr>
          <p:spPr>
            <a:xfrm>
              <a:off x="0" y="-1492348"/>
              <a:ext cx="914400" cy="914400"/>
            </a:xfrm>
            <a:prstGeom prst="ellipse">
              <a:avLst/>
            </a:prstGeom>
            <a:solidFill>
              <a:srgbClr val="008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nvSpPr>
          <p:spPr>
            <a:xfrm>
              <a:off x="1266093" y="-1492348"/>
              <a:ext cx="914400" cy="914400"/>
            </a:xfrm>
            <a:prstGeom prst="ellipse">
              <a:avLst/>
            </a:prstGeom>
            <a:solidFill>
              <a:srgbClr val="3570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nvSpPr>
          <p:spPr>
            <a:xfrm>
              <a:off x="2532186" y="-1492348"/>
              <a:ext cx="914400" cy="914400"/>
            </a:xfrm>
            <a:prstGeom prst="ellipse">
              <a:avLst/>
            </a:prstGeom>
            <a:solidFill>
              <a:srgbClr val="55B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userDrawn="1"/>
          </p:nvSpPr>
          <p:spPr>
            <a:xfrm>
              <a:off x="3798279" y="-1492348"/>
              <a:ext cx="914400" cy="914400"/>
            </a:xfrm>
            <a:prstGeom prst="ellipse">
              <a:avLst/>
            </a:prstGeom>
            <a:solidFill>
              <a:srgbClr val="FAC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userDrawn="1"/>
          </p:nvSpPr>
          <p:spPr>
            <a:xfrm>
              <a:off x="5064372" y="-1492348"/>
              <a:ext cx="914400" cy="914400"/>
            </a:xfrm>
            <a:prstGeom prst="ellipse">
              <a:avLst/>
            </a:prstGeom>
            <a:solidFill>
              <a:srgbClr val="F45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nvSpPr>
          <p:spPr>
            <a:xfrm>
              <a:off x="6330465" y="-1492348"/>
              <a:ext cx="914400" cy="9144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userDrawn="1"/>
          </p:nvSpPr>
          <p:spPr>
            <a:xfrm>
              <a:off x="-1266093" y="-1492348"/>
              <a:ext cx="914400" cy="914400"/>
            </a:xfrm>
            <a:prstGeom prst="ellipse">
              <a:avLst/>
            </a:prstGeom>
            <a:solidFill>
              <a:srgbClr val="00A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 bg1="lt1" tx1="dk1" bg2="lt2" tx2="dk2" accent1="accent1" accent2="accent2" accent3="accent3" accent4="accent4" accent5="accent5" accent6="accent6" hlink="hlink" folHlink="folHlink"/>
  <p:sldLayoutIdLst>
    <p:sldLayoutId id="2147483672" r:id="rId1"/>
  </p:sldLayoutIdLst>
  <p:transition xmlns:p14="http://schemas.microsoft.com/office/powerpoint/2010/main"/>
  <p:txStyles>
    <p:titleStyle>
      <a:lvl1pPr algn="ctr" rtl="0" eaLnBrk="1" fontAlgn="base" hangingPunct="1">
        <a:spcBef>
          <a:spcPct val="0"/>
        </a:spcBef>
        <a:spcAft>
          <a:spcPct val="0"/>
        </a:spcAft>
        <a:defRPr sz="3600" b="1">
          <a:solidFill>
            <a:srgbClr val="FFFFFF"/>
          </a:solidFill>
          <a:latin typeface="+mj-lt"/>
          <a:ea typeface="+mj-ea"/>
          <a:cs typeface="+mj-cs"/>
          <a:sym typeface="Arial" charset="0"/>
        </a:defRPr>
      </a:lvl1pPr>
      <a:lvl2pPr algn="ctr" rtl="0" eaLnBrk="1" fontAlgn="base" hangingPunct="1">
        <a:spcBef>
          <a:spcPct val="0"/>
        </a:spcBef>
        <a:spcAft>
          <a:spcPct val="0"/>
        </a:spcAft>
        <a:defRPr sz="3600" b="1">
          <a:solidFill>
            <a:srgbClr val="FFFFFF"/>
          </a:solidFill>
          <a:latin typeface="Arial" charset="0"/>
          <a:ea typeface="ヒラギノ角ゴ ProN W6" charset="0"/>
          <a:cs typeface="ヒラギノ角ゴ ProN W6" charset="0"/>
          <a:sym typeface="Arial" charset="0"/>
        </a:defRPr>
      </a:lvl2pPr>
      <a:lvl3pPr algn="ctr" rtl="0" eaLnBrk="1" fontAlgn="base" hangingPunct="1">
        <a:spcBef>
          <a:spcPct val="0"/>
        </a:spcBef>
        <a:spcAft>
          <a:spcPct val="0"/>
        </a:spcAft>
        <a:defRPr sz="3600" b="1">
          <a:solidFill>
            <a:srgbClr val="FFFFFF"/>
          </a:solidFill>
          <a:latin typeface="Arial" charset="0"/>
          <a:ea typeface="ヒラギノ角ゴ ProN W6" charset="0"/>
          <a:cs typeface="ヒラギノ角ゴ ProN W6" charset="0"/>
          <a:sym typeface="Arial" charset="0"/>
        </a:defRPr>
      </a:lvl3pPr>
      <a:lvl4pPr algn="ctr" rtl="0" eaLnBrk="1" fontAlgn="base" hangingPunct="1">
        <a:spcBef>
          <a:spcPct val="0"/>
        </a:spcBef>
        <a:spcAft>
          <a:spcPct val="0"/>
        </a:spcAft>
        <a:defRPr sz="3600" b="1">
          <a:solidFill>
            <a:srgbClr val="FFFFFF"/>
          </a:solidFill>
          <a:latin typeface="Arial" charset="0"/>
          <a:ea typeface="ヒラギノ角ゴ ProN W6" charset="0"/>
          <a:cs typeface="ヒラギノ角ゴ ProN W6" charset="0"/>
          <a:sym typeface="Arial" charset="0"/>
        </a:defRPr>
      </a:lvl4pPr>
      <a:lvl5pPr algn="ctr" rtl="0" eaLnBrk="1" fontAlgn="base" hangingPunct="1">
        <a:spcBef>
          <a:spcPct val="0"/>
        </a:spcBef>
        <a:spcAft>
          <a:spcPct val="0"/>
        </a:spcAft>
        <a:defRPr sz="3600" b="1">
          <a:solidFill>
            <a:srgbClr val="FFFFFF"/>
          </a:solidFill>
          <a:latin typeface="Arial" charset="0"/>
          <a:ea typeface="ヒラギノ角ゴ ProN W6" charset="0"/>
          <a:cs typeface="ヒラギノ角ゴ ProN W6" charset="0"/>
          <a:sym typeface="Arial" charset="0"/>
        </a:defRPr>
      </a:lvl5pPr>
      <a:lvl6pPr marL="171446" algn="ctr" rtl="0" eaLnBrk="1" fontAlgn="base" hangingPunct="1">
        <a:spcBef>
          <a:spcPct val="0"/>
        </a:spcBef>
        <a:spcAft>
          <a:spcPct val="0"/>
        </a:spcAft>
        <a:defRPr sz="3600" b="1">
          <a:solidFill>
            <a:srgbClr val="FFFFFF"/>
          </a:solidFill>
          <a:latin typeface="Arial" charset="0"/>
          <a:ea typeface="ヒラギノ角ゴ ProN W6" charset="0"/>
          <a:cs typeface="ヒラギノ角ゴ ProN W6" charset="0"/>
          <a:sym typeface="Arial" charset="0"/>
        </a:defRPr>
      </a:lvl6pPr>
      <a:lvl7pPr marL="342891" algn="ctr" rtl="0" eaLnBrk="1" fontAlgn="base" hangingPunct="1">
        <a:spcBef>
          <a:spcPct val="0"/>
        </a:spcBef>
        <a:spcAft>
          <a:spcPct val="0"/>
        </a:spcAft>
        <a:defRPr sz="3600" b="1">
          <a:solidFill>
            <a:srgbClr val="FFFFFF"/>
          </a:solidFill>
          <a:latin typeface="Arial" charset="0"/>
          <a:ea typeface="ヒラギノ角ゴ ProN W6" charset="0"/>
          <a:cs typeface="ヒラギノ角ゴ ProN W6" charset="0"/>
          <a:sym typeface="Arial" charset="0"/>
        </a:defRPr>
      </a:lvl7pPr>
      <a:lvl8pPr marL="514337" algn="ctr" rtl="0" eaLnBrk="1" fontAlgn="base" hangingPunct="1">
        <a:spcBef>
          <a:spcPct val="0"/>
        </a:spcBef>
        <a:spcAft>
          <a:spcPct val="0"/>
        </a:spcAft>
        <a:defRPr sz="3600" b="1">
          <a:solidFill>
            <a:srgbClr val="FFFFFF"/>
          </a:solidFill>
          <a:latin typeface="Arial" charset="0"/>
          <a:ea typeface="ヒラギノ角ゴ ProN W6" charset="0"/>
          <a:cs typeface="ヒラギノ角ゴ ProN W6" charset="0"/>
          <a:sym typeface="Arial" charset="0"/>
        </a:defRPr>
      </a:lvl8pPr>
      <a:lvl9pPr marL="685783" algn="ctr" rtl="0" eaLnBrk="1" fontAlgn="base" hangingPunct="1">
        <a:spcBef>
          <a:spcPct val="0"/>
        </a:spcBef>
        <a:spcAft>
          <a:spcPct val="0"/>
        </a:spcAft>
        <a:defRPr sz="3600" b="1">
          <a:solidFill>
            <a:srgbClr val="FFFFFF"/>
          </a:solidFill>
          <a:latin typeface="Arial" charset="0"/>
          <a:ea typeface="ヒラギノ角ゴ ProN W6" charset="0"/>
          <a:cs typeface="ヒラギノ角ゴ ProN W6" charset="0"/>
          <a:sym typeface="Arial" charset="0"/>
        </a:defRPr>
      </a:lvl9pPr>
    </p:titleStyle>
    <p:bodyStyle>
      <a:lvl1pPr marL="171446" indent="-171446" algn="l" rtl="0" eaLnBrk="1" fontAlgn="base" hangingPunct="1">
        <a:spcBef>
          <a:spcPts val="788"/>
        </a:spcBef>
        <a:spcAft>
          <a:spcPct val="0"/>
        </a:spcAft>
        <a:buClr>
          <a:srgbClr val="D3002D"/>
        </a:buClr>
        <a:buSzPct val="100000"/>
        <a:buFont typeface="Wingdings" charset="0"/>
        <a:buChar char="§"/>
        <a:defRPr sz="1800">
          <a:solidFill>
            <a:srgbClr val="FFFFFF"/>
          </a:solidFill>
          <a:latin typeface="+mn-lt"/>
          <a:ea typeface="+mn-ea"/>
          <a:cs typeface="+mn-cs"/>
          <a:sym typeface="Arial" charset="0"/>
        </a:defRPr>
      </a:lvl1pPr>
      <a:lvl2pPr marL="328605" indent="-171446" algn="l" rtl="0" eaLnBrk="1" fontAlgn="base" hangingPunct="1">
        <a:spcBef>
          <a:spcPts val="713"/>
        </a:spcBef>
        <a:spcAft>
          <a:spcPct val="0"/>
        </a:spcAft>
        <a:buClr>
          <a:srgbClr val="D3002D"/>
        </a:buClr>
        <a:buSzPct val="100000"/>
        <a:buFont typeface="Arial" charset="0"/>
        <a:buChar char="-"/>
        <a:defRPr sz="1800">
          <a:solidFill>
            <a:srgbClr val="FFFFFF"/>
          </a:solidFill>
          <a:latin typeface="+mn-lt"/>
          <a:ea typeface="+mn-ea"/>
          <a:cs typeface="+mn-cs"/>
          <a:sym typeface="Arial" charset="0"/>
        </a:defRPr>
      </a:lvl2pPr>
      <a:lvl3pPr marL="585773" indent="-171446" algn="l" rtl="0" eaLnBrk="1" fontAlgn="base" hangingPunct="1">
        <a:spcBef>
          <a:spcPts val="600"/>
        </a:spcBef>
        <a:spcAft>
          <a:spcPct val="0"/>
        </a:spcAft>
        <a:buClr>
          <a:srgbClr val="D3002D"/>
        </a:buClr>
        <a:buSzPct val="100000"/>
        <a:buFont typeface="Arial" charset="0"/>
        <a:buChar char="-"/>
        <a:defRPr sz="1800">
          <a:solidFill>
            <a:srgbClr val="FFFFFF"/>
          </a:solidFill>
          <a:latin typeface="+mn-lt"/>
          <a:ea typeface="+mn-ea"/>
          <a:cs typeface="+mn-cs"/>
          <a:sym typeface="Arial" charset="0"/>
        </a:defRPr>
      </a:lvl3pPr>
      <a:lvl4pPr marL="757219" indent="-171446" algn="l" rtl="0" eaLnBrk="1" fontAlgn="base" hangingPunct="1">
        <a:spcBef>
          <a:spcPts val="488"/>
        </a:spcBef>
        <a:spcAft>
          <a:spcPct val="0"/>
        </a:spcAft>
        <a:buClr>
          <a:srgbClr val="D3002D"/>
        </a:buClr>
        <a:buSzPct val="100000"/>
        <a:buFont typeface="Arial" charset="0"/>
        <a:buChar char="-"/>
        <a:defRPr sz="1800">
          <a:solidFill>
            <a:srgbClr val="FFFFFF"/>
          </a:solidFill>
          <a:latin typeface="+mn-lt"/>
          <a:ea typeface="+mn-ea"/>
          <a:cs typeface="+mn-cs"/>
          <a:sym typeface="Arial" charset="0"/>
        </a:defRPr>
      </a:lvl4pPr>
      <a:lvl5pPr marL="928665" indent="-171446" algn="l" rtl="0" eaLnBrk="1" fontAlgn="base" hangingPunct="1">
        <a:spcBef>
          <a:spcPts val="488"/>
        </a:spcBef>
        <a:spcAft>
          <a:spcPct val="0"/>
        </a:spcAft>
        <a:buClr>
          <a:srgbClr val="D3002D"/>
        </a:buClr>
        <a:buSzPct val="100000"/>
        <a:buFont typeface="Arial" charset="0"/>
        <a:buChar char="-"/>
        <a:defRPr sz="1800">
          <a:solidFill>
            <a:srgbClr val="FFFFFF"/>
          </a:solidFill>
          <a:latin typeface="+mn-lt"/>
          <a:ea typeface="+mn-ea"/>
          <a:cs typeface="+mn-cs"/>
          <a:sym typeface="Arial" charset="0"/>
        </a:defRPr>
      </a:lvl5pPr>
      <a:lvl6pPr marL="1100111" indent="-171446" algn="l" rtl="0" eaLnBrk="1" fontAlgn="base" hangingPunct="1">
        <a:spcBef>
          <a:spcPts val="488"/>
        </a:spcBef>
        <a:spcAft>
          <a:spcPct val="0"/>
        </a:spcAft>
        <a:buClr>
          <a:srgbClr val="D3002D"/>
        </a:buClr>
        <a:buSzPct val="100000"/>
        <a:buFont typeface="Arial" charset="0"/>
        <a:buChar char="-"/>
        <a:defRPr sz="1800">
          <a:solidFill>
            <a:srgbClr val="FFFFFF"/>
          </a:solidFill>
          <a:latin typeface="+mn-lt"/>
          <a:ea typeface="+mn-ea"/>
          <a:cs typeface="+mn-cs"/>
          <a:sym typeface="Arial" charset="0"/>
        </a:defRPr>
      </a:lvl6pPr>
      <a:lvl7pPr marL="1271556" indent="-171446" algn="l" rtl="0" eaLnBrk="1" fontAlgn="base" hangingPunct="1">
        <a:spcBef>
          <a:spcPts val="488"/>
        </a:spcBef>
        <a:spcAft>
          <a:spcPct val="0"/>
        </a:spcAft>
        <a:buClr>
          <a:srgbClr val="D3002D"/>
        </a:buClr>
        <a:buSzPct val="100000"/>
        <a:buFont typeface="Arial" charset="0"/>
        <a:buChar char="-"/>
        <a:defRPr sz="1800">
          <a:solidFill>
            <a:srgbClr val="FFFFFF"/>
          </a:solidFill>
          <a:latin typeface="+mn-lt"/>
          <a:ea typeface="+mn-ea"/>
          <a:cs typeface="+mn-cs"/>
          <a:sym typeface="Arial" charset="0"/>
        </a:defRPr>
      </a:lvl7pPr>
      <a:lvl8pPr marL="1443002" indent="-171446" algn="l" rtl="0" eaLnBrk="1" fontAlgn="base" hangingPunct="1">
        <a:spcBef>
          <a:spcPts val="488"/>
        </a:spcBef>
        <a:spcAft>
          <a:spcPct val="0"/>
        </a:spcAft>
        <a:buClr>
          <a:srgbClr val="D3002D"/>
        </a:buClr>
        <a:buSzPct val="100000"/>
        <a:buFont typeface="Arial" charset="0"/>
        <a:buChar char="-"/>
        <a:defRPr sz="1800">
          <a:solidFill>
            <a:srgbClr val="FFFFFF"/>
          </a:solidFill>
          <a:latin typeface="+mn-lt"/>
          <a:ea typeface="+mn-ea"/>
          <a:cs typeface="+mn-cs"/>
          <a:sym typeface="Arial" charset="0"/>
        </a:defRPr>
      </a:lvl8pPr>
      <a:lvl9pPr marL="1614448" indent="-171446" algn="l" rtl="0" eaLnBrk="1" fontAlgn="base" hangingPunct="1">
        <a:spcBef>
          <a:spcPts val="488"/>
        </a:spcBef>
        <a:spcAft>
          <a:spcPct val="0"/>
        </a:spcAft>
        <a:buClr>
          <a:srgbClr val="D3002D"/>
        </a:buClr>
        <a:buSzPct val="100000"/>
        <a:buFont typeface="Arial" charset="0"/>
        <a:buChar char="-"/>
        <a:defRPr sz="1800">
          <a:solidFill>
            <a:srgbClr val="FFFFFF"/>
          </a:solidFill>
          <a:latin typeface="+mn-lt"/>
          <a:ea typeface="+mn-ea"/>
          <a:cs typeface="+mn-cs"/>
          <a:sym typeface="Arial" charset="0"/>
        </a:defRPr>
      </a:lvl9pPr>
    </p:bodyStyle>
    <p:otherStyle>
      <a:defPPr>
        <a:defRPr lang="en-US"/>
      </a:defPPr>
      <a:lvl1pPr marL="0" algn="l" defTabSz="171446" rtl="0" eaLnBrk="1" latinLnBrk="0" hangingPunct="1">
        <a:defRPr sz="700" kern="1200">
          <a:solidFill>
            <a:schemeClr val="tx1"/>
          </a:solidFill>
          <a:latin typeface="+mn-lt"/>
          <a:ea typeface="+mn-ea"/>
          <a:cs typeface="+mn-cs"/>
        </a:defRPr>
      </a:lvl1pPr>
      <a:lvl2pPr marL="171446" algn="l" defTabSz="171446" rtl="0" eaLnBrk="1" latinLnBrk="0" hangingPunct="1">
        <a:defRPr sz="700" kern="1200">
          <a:solidFill>
            <a:schemeClr val="tx1"/>
          </a:solidFill>
          <a:latin typeface="+mn-lt"/>
          <a:ea typeface="+mn-ea"/>
          <a:cs typeface="+mn-cs"/>
        </a:defRPr>
      </a:lvl2pPr>
      <a:lvl3pPr marL="342891" algn="l" defTabSz="171446" rtl="0" eaLnBrk="1" latinLnBrk="0" hangingPunct="1">
        <a:defRPr sz="700" kern="1200">
          <a:solidFill>
            <a:schemeClr val="tx1"/>
          </a:solidFill>
          <a:latin typeface="+mn-lt"/>
          <a:ea typeface="+mn-ea"/>
          <a:cs typeface="+mn-cs"/>
        </a:defRPr>
      </a:lvl3pPr>
      <a:lvl4pPr marL="514337" algn="l" defTabSz="171446" rtl="0" eaLnBrk="1" latinLnBrk="0" hangingPunct="1">
        <a:defRPr sz="700" kern="1200">
          <a:solidFill>
            <a:schemeClr val="tx1"/>
          </a:solidFill>
          <a:latin typeface="+mn-lt"/>
          <a:ea typeface="+mn-ea"/>
          <a:cs typeface="+mn-cs"/>
        </a:defRPr>
      </a:lvl4pPr>
      <a:lvl5pPr marL="685783" algn="l" defTabSz="171446" rtl="0" eaLnBrk="1" latinLnBrk="0" hangingPunct="1">
        <a:defRPr sz="700" kern="1200">
          <a:solidFill>
            <a:schemeClr val="tx1"/>
          </a:solidFill>
          <a:latin typeface="+mn-lt"/>
          <a:ea typeface="+mn-ea"/>
          <a:cs typeface="+mn-cs"/>
        </a:defRPr>
      </a:lvl5pPr>
      <a:lvl6pPr marL="857229" algn="l" defTabSz="171446" rtl="0" eaLnBrk="1" latinLnBrk="0" hangingPunct="1">
        <a:defRPr sz="700" kern="1200">
          <a:solidFill>
            <a:schemeClr val="tx1"/>
          </a:solidFill>
          <a:latin typeface="+mn-lt"/>
          <a:ea typeface="+mn-ea"/>
          <a:cs typeface="+mn-cs"/>
        </a:defRPr>
      </a:lvl6pPr>
      <a:lvl7pPr marL="1028674" algn="l" defTabSz="171446" rtl="0" eaLnBrk="1" latinLnBrk="0" hangingPunct="1">
        <a:defRPr sz="700" kern="1200">
          <a:solidFill>
            <a:schemeClr val="tx1"/>
          </a:solidFill>
          <a:latin typeface="+mn-lt"/>
          <a:ea typeface="+mn-ea"/>
          <a:cs typeface="+mn-cs"/>
        </a:defRPr>
      </a:lvl7pPr>
      <a:lvl8pPr marL="1200120" algn="l" defTabSz="171446" rtl="0" eaLnBrk="1" latinLnBrk="0" hangingPunct="1">
        <a:defRPr sz="700" kern="1200">
          <a:solidFill>
            <a:schemeClr val="tx1"/>
          </a:solidFill>
          <a:latin typeface="+mn-lt"/>
          <a:ea typeface="+mn-ea"/>
          <a:cs typeface="+mn-cs"/>
        </a:defRPr>
      </a:lvl8pPr>
      <a:lvl9pPr marL="1371566" algn="l" defTabSz="171446" rtl="0" eaLnBrk="1" latinLnBrk="0" hangingPunct="1">
        <a:defRPr sz="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矩形 3"/>
          <p:cNvSpPr/>
          <p:nvPr userDrawn="1"/>
        </p:nvSpPr>
        <p:spPr bwMode="auto">
          <a:xfrm>
            <a:off x="203914" y="3990340"/>
            <a:ext cx="1360264" cy="702027"/>
          </a:xfrm>
          <a:prstGeom prst="rect">
            <a:avLst/>
          </a:prstGeom>
          <a:solidFill>
            <a:srgbClr val="21212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nvGrpSpPr>
          <p:cNvPr id="10" name="组合 9"/>
          <p:cNvGrpSpPr/>
          <p:nvPr userDrawn="1"/>
        </p:nvGrpSpPr>
        <p:grpSpPr>
          <a:xfrm>
            <a:off x="-27323" y="-1024400"/>
            <a:ext cx="6330465" cy="680132"/>
            <a:chOff x="-1266093" y="-1492348"/>
            <a:chExt cx="8510958" cy="914400"/>
          </a:xfrm>
        </p:grpSpPr>
        <p:sp>
          <p:nvSpPr>
            <p:cNvPr id="11" name="椭圆 10"/>
            <p:cNvSpPr/>
            <p:nvPr userDrawn="1"/>
          </p:nvSpPr>
          <p:spPr>
            <a:xfrm>
              <a:off x="0" y="-1492348"/>
              <a:ext cx="914400" cy="914400"/>
            </a:xfrm>
            <a:prstGeom prst="ellipse">
              <a:avLst/>
            </a:prstGeom>
            <a:solidFill>
              <a:srgbClr val="008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nvSpPr>
          <p:spPr>
            <a:xfrm>
              <a:off x="1266093" y="-1492348"/>
              <a:ext cx="914400" cy="914400"/>
            </a:xfrm>
            <a:prstGeom prst="ellipse">
              <a:avLst/>
            </a:prstGeom>
            <a:solidFill>
              <a:srgbClr val="3570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nvSpPr>
          <p:spPr>
            <a:xfrm>
              <a:off x="2532186" y="-1492348"/>
              <a:ext cx="914400" cy="914400"/>
            </a:xfrm>
            <a:prstGeom prst="ellipse">
              <a:avLst/>
            </a:prstGeom>
            <a:solidFill>
              <a:srgbClr val="55B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userDrawn="1"/>
          </p:nvSpPr>
          <p:spPr>
            <a:xfrm>
              <a:off x="3798279" y="-1492348"/>
              <a:ext cx="914400" cy="914400"/>
            </a:xfrm>
            <a:prstGeom prst="ellipse">
              <a:avLst/>
            </a:prstGeom>
            <a:solidFill>
              <a:srgbClr val="FAC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userDrawn="1"/>
          </p:nvSpPr>
          <p:spPr>
            <a:xfrm>
              <a:off x="5064372" y="-1492348"/>
              <a:ext cx="914400" cy="914400"/>
            </a:xfrm>
            <a:prstGeom prst="ellipse">
              <a:avLst/>
            </a:prstGeom>
            <a:solidFill>
              <a:srgbClr val="F45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nvSpPr>
          <p:spPr>
            <a:xfrm>
              <a:off x="6330465" y="-1492348"/>
              <a:ext cx="914400" cy="9144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userDrawn="1"/>
          </p:nvSpPr>
          <p:spPr>
            <a:xfrm>
              <a:off x="-1266093" y="-1492348"/>
              <a:ext cx="914400" cy="914400"/>
            </a:xfrm>
            <a:prstGeom prst="ellipse">
              <a:avLst/>
            </a:prstGeom>
            <a:solidFill>
              <a:srgbClr val="00A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 bg1="lt1" tx1="dk1" bg2="lt2" tx2="dk2" accent1="accent1" accent2="accent2" accent3="accent3" accent4="accent4" accent5="accent5" accent6="accent6" hlink="hlink" folHlink="folHlink"/>
  <p:sldLayoutIdLst>
    <p:sldLayoutId id="2147483674" r:id="rId1"/>
  </p:sldLayoutIdLst>
  <p:transition xmlns:p14="http://schemas.microsoft.com/office/powerpoint/2010/main"/>
  <p:txStyles>
    <p:titleStyle>
      <a:lvl1pPr algn="ctr" rtl="0" eaLnBrk="1" fontAlgn="base" hangingPunct="1">
        <a:lnSpc>
          <a:spcPct val="90000"/>
        </a:lnSpc>
        <a:spcBef>
          <a:spcPct val="0"/>
        </a:spcBef>
        <a:spcAft>
          <a:spcPct val="0"/>
        </a:spcAft>
        <a:defRPr sz="4000" b="1">
          <a:solidFill>
            <a:schemeClr val="tx1"/>
          </a:solidFill>
          <a:latin typeface="+mj-lt"/>
          <a:ea typeface="+mj-ea"/>
          <a:cs typeface="+mj-cs"/>
          <a:sym typeface="Arial" charset="0"/>
        </a:defRPr>
      </a:lvl1pPr>
      <a:lvl2pPr algn="ctr" rtl="0" eaLnBrk="1" fontAlgn="base" hangingPunct="1">
        <a:lnSpc>
          <a:spcPct val="90000"/>
        </a:lnSpc>
        <a:spcBef>
          <a:spcPct val="0"/>
        </a:spcBef>
        <a:spcAft>
          <a:spcPct val="0"/>
        </a:spcAft>
        <a:defRPr sz="4000" b="1">
          <a:solidFill>
            <a:schemeClr val="tx1"/>
          </a:solidFill>
          <a:latin typeface="Arial" charset="0"/>
          <a:ea typeface="ヒラギノ角ゴ ProN W6" charset="0"/>
          <a:cs typeface="ヒラギノ角ゴ ProN W6" charset="0"/>
          <a:sym typeface="Arial" charset="0"/>
        </a:defRPr>
      </a:lvl2pPr>
      <a:lvl3pPr algn="ctr" rtl="0" eaLnBrk="1" fontAlgn="base" hangingPunct="1">
        <a:lnSpc>
          <a:spcPct val="90000"/>
        </a:lnSpc>
        <a:spcBef>
          <a:spcPct val="0"/>
        </a:spcBef>
        <a:spcAft>
          <a:spcPct val="0"/>
        </a:spcAft>
        <a:defRPr sz="4000" b="1">
          <a:solidFill>
            <a:schemeClr val="tx1"/>
          </a:solidFill>
          <a:latin typeface="Arial" charset="0"/>
          <a:ea typeface="ヒラギノ角ゴ ProN W6" charset="0"/>
          <a:cs typeface="ヒラギノ角ゴ ProN W6" charset="0"/>
          <a:sym typeface="Arial" charset="0"/>
        </a:defRPr>
      </a:lvl3pPr>
      <a:lvl4pPr algn="ctr" rtl="0" eaLnBrk="1" fontAlgn="base" hangingPunct="1">
        <a:lnSpc>
          <a:spcPct val="90000"/>
        </a:lnSpc>
        <a:spcBef>
          <a:spcPct val="0"/>
        </a:spcBef>
        <a:spcAft>
          <a:spcPct val="0"/>
        </a:spcAft>
        <a:defRPr sz="4000" b="1">
          <a:solidFill>
            <a:schemeClr val="tx1"/>
          </a:solidFill>
          <a:latin typeface="Arial" charset="0"/>
          <a:ea typeface="ヒラギノ角ゴ ProN W6" charset="0"/>
          <a:cs typeface="ヒラギノ角ゴ ProN W6" charset="0"/>
          <a:sym typeface="Arial" charset="0"/>
        </a:defRPr>
      </a:lvl4pPr>
      <a:lvl5pPr algn="ctr" rtl="0" eaLnBrk="1" fontAlgn="base" hangingPunct="1">
        <a:lnSpc>
          <a:spcPct val="90000"/>
        </a:lnSpc>
        <a:spcBef>
          <a:spcPct val="0"/>
        </a:spcBef>
        <a:spcAft>
          <a:spcPct val="0"/>
        </a:spcAft>
        <a:defRPr sz="4000" b="1">
          <a:solidFill>
            <a:schemeClr val="tx1"/>
          </a:solidFill>
          <a:latin typeface="Arial" charset="0"/>
          <a:ea typeface="ヒラギノ角ゴ ProN W6" charset="0"/>
          <a:cs typeface="ヒラギノ角ゴ ProN W6" charset="0"/>
          <a:sym typeface="Arial" charset="0"/>
        </a:defRPr>
      </a:lvl5pPr>
      <a:lvl6pPr marL="171442" algn="ctr" rtl="0" eaLnBrk="1" fontAlgn="base" hangingPunct="1">
        <a:lnSpc>
          <a:spcPct val="90000"/>
        </a:lnSpc>
        <a:spcBef>
          <a:spcPct val="0"/>
        </a:spcBef>
        <a:spcAft>
          <a:spcPct val="0"/>
        </a:spcAft>
        <a:defRPr sz="4000" b="1">
          <a:solidFill>
            <a:schemeClr val="tx1"/>
          </a:solidFill>
          <a:latin typeface="Arial" charset="0"/>
          <a:ea typeface="ヒラギノ角ゴ ProN W6" charset="0"/>
          <a:cs typeface="ヒラギノ角ゴ ProN W6" charset="0"/>
          <a:sym typeface="Arial" charset="0"/>
        </a:defRPr>
      </a:lvl6pPr>
      <a:lvl7pPr marL="342882" algn="ctr" rtl="0" eaLnBrk="1" fontAlgn="base" hangingPunct="1">
        <a:lnSpc>
          <a:spcPct val="90000"/>
        </a:lnSpc>
        <a:spcBef>
          <a:spcPct val="0"/>
        </a:spcBef>
        <a:spcAft>
          <a:spcPct val="0"/>
        </a:spcAft>
        <a:defRPr sz="4000" b="1">
          <a:solidFill>
            <a:schemeClr val="tx1"/>
          </a:solidFill>
          <a:latin typeface="Arial" charset="0"/>
          <a:ea typeface="ヒラギノ角ゴ ProN W6" charset="0"/>
          <a:cs typeface="ヒラギノ角ゴ ProN W6" charset="0"/>
          <a:sym typeface="Arial" charset="0"/>
        </a:defRPr>
      </a:lvl7pPr>
      <a:lvl8pPr marL="514324" algn="ctr" rtl="0" eaLnBrk="1" fontAlgn="base" hangingPunct="1">
        <a:lnSpc>
          <a:spcPct val="90000"/>
        </a:lnSpc>
        <a:spcBef>
          <a:spcPct val="0"/>
        </a:spcBef>
        <a:spcAft>
          <a:spcPct val="0"/>
        </a:spcAft>
        <a:defRPr sz="4000" b="1">
          <a:solidFill>
            <a:schemeClr val="tx1"/>
          </a:solidFill>
          <a:latin typeface="Arial" charset="0"/>
          <a:ea typeface="ヒラギノ角ゴ ProN W6" charset="0"/>
          <a:cs typeface="ヒラギノ角ゴ ProN W6" charset="0"/>
          <a:sym typeface="Arial" charset="0"/>
        </a:defRPr>
      </a:lvl8pPr>
      <a:lvl9pPr marL="685766" algn="ctr" rtl="0" eaLnBrk="1" fontAlgn="base" hangingPunct="1">
        <a:lnSpc>
          <a:spcPct val="90000"/>
        </a:lnSpc>
        <a:spcBef>
          <a:spcPct val="0"/>
        </a:spcBef>
        <a:spcAft>
          <a:spcPct val="0"/>
        </a:spcAft>
        <a:defRPr sz="4000" b="1">
          <a:solidFill>
            <a:schemeClr val="tx1"/>
          </a:solidFill>
          <a:latin typeface="Arial" charset="0"/>
          <a:ea typeface="ヒラギノ角ゴ ProN W6" charset="0"/>
          <a:cs typeface="ヒラギノ角ゴ ProN W6" charset="0"/>
          <a:sym typeface="Arial" charset="0"/>
        </a:defRPr>
      </a:lvl9pPr>
    </p:titleStyle>
    <p:bodyStyle>
      <a:lvl1pPr marL="128582" indent="-128582" algn="ctr" rtl="0" eaLnBrk="1" fontAlgn="base" hangingPunct="1">
        <a:spcBef>
          <a:spcPct val="0"/>
        </a:spcBef>
        <a:spcAft>
          <a:spcPct val="0"/>
        </a:spcAft>
        <a:defRPr sz="2800">
          <a:solidFill>
            <a:schemeClr val="tx1"/>
          </a:solidFill>
          <a:latin typeface="+mn-lt"/>
          <a:ea typeface="+mn-ea"/>
          <a:cs typeface="+mn-cs"/>
          <a:sym typeface="Arial" charset="0"/>
        </a:defRPr>
      </a:lvl1pPr>
      <a:lvl2pPr marL="278592" indent="-107150" algn="ctr" rtl="0" eaLnBrk="1" fontAlgn="base" hangingPunct="1">
        <a:spcBef>
          <a:spcPct val="0"/>
        </a:spcBef>
        <a:spcAft>
          <a:spcPct val="0"/>
        </a:spcAft>
        <a:defRPr sz="2800">
          <a:solidFill>
            <a:schemeClr val="tx1"/>
          </a:solidFill>
          <a:latin typeface="+mn-lt"/>
          <a:ea typeface="+mn-ea"/>
          <a:cs typeface="+mn-cs"/>
          <a:sym typeface="Arial" charset="0"/>
        </a:defRPr>
      </a:lvl2pPr>
      <a:lvl3pPr marL="428603" indent="-85721" algn="ctr" rtl="0" eaLnBrk="1" fontAlgn="base" hangingPunct="1">
        <a:spcBef>
          <a:spcPct val="0"/>
        </a:spcBef>
        <a:spcAft>
          <a:spcPct val="0"/>
        </a:spcAft>
        <a:defRPr sz="2400">
          <a:solidFill>
            <a:schemeClr val="tx1"/>
          </a:solidFill>
          <a:latin typeface="+mn-lt"/>
          <a:ea typeface="+mn-ea"/>
          <a:cs typeface="+mn-cs"/>
          <a:sym typeface="Arial" charset="0"/>
        </a:defRPr>
      </a:lvl3pPr>
      <a:lvl4pPr marL="600045" indent="-85721" algn="ctr" rtl="0" eaLnBrk="1" fontAlgn="base" hangingPunct="1">
        <a:spcBef>
          <a:spcPct val="0"/>
        </a:spcBef>
        <a:spcAft>
          <a:spcPct val="0"/>
        </a:spcAft>
        <a:defRPr sz="2000">
          <a:solidFill>
            <a:schemeClr val="tx1"/>
          </a:solidFill>
          <a:latin typeface="+mn-lt"/>
          <a:ea typeface="+mn-ea"/>
          <a:cs typeface="+mn-cs"/>
          <a:sym typeface="Arial" charset="0"/>
        </a:defRPr>
      </a:lvl4pPr>
      <a:lvl5pPr marL="771487" indent="-85721" algn="ctr" rtl="0" eaLnBrk="1" fontAlgn="base" hangingPunct="1">
        <a:spcBef>
          <a:spcPct val="0"/>
        </a:spcBef>
        <a:spcAft>
          <a:spcPct val="0"/>
        </a:spcAft>
        <a:defRPr sz="2000">
          <a:solidFill>
            <a:schemeClr val="tx1"/>
          </a:solidFill>
          <a:latin typeface="+mn-lt"/>
          <a:ea typeface="+mn-ea"/>
          <a:cs typeface="+mn-cs"/>
          <a:sym typeface="Arial" charset="0"/>
        </a:defRPr>
      </a:lvl5pPr>
      <a:lvl6pPr marL="171442" algn="ctr" rtl="0" eaLnBrk="1" fontAlgn="base" hangingPunct="1">
        <a:spcBef>
          <a:spcPct val="0"/>
        </a:spcBef>
        <a:spcAft>
          <a:spcPct val="0"/>
        </a:spcAft>
        <a:defRPr sz="2000">
          <a:solidFill>
            <a:schemeClr val="tx1"/>
          </a:solidFill>
          <a:latin typeface="+mn-lt"/>
          <a:ea typeface="+mn-ea"/>
          <a:cs typeface="+mn-cs"/>
          <a:sym typeface="Arial" charset="0"/>
        </a:defRPr>
      </a:lvl6pPr>
      <a:lvl7pPr marL="342882" algn="ctr" rtl="0" eaLnBrk="1" fontAlgn="base" hangingPunct="1">
        <a:spcBef>
          <a:spcPct val="0"/>
        </a:spcBef>
        <a:spcAft>
          <a:spcPct val="0"/>
        </a:spcAft>
        <a:defRPr sz="2000">
          <a:solidFill>
            <a:schemeClr val="tx1"/>
          </a:solidFill>
          <a:latin typeface="+mn-lt"/>
          <a:ea typeface="+mn-ea"/>
          <a:cs typeface="+mn-cs"/>
          <a:sym typeface="Arial" charset="0"/>
        </a:defRPr>
      </a:lvl7pPr>
      <a:lvl8pPr marL="514324" algn="ctr" rtl="0" eaLnBrk="1" fontAlgn="base" hangingPunct="1">
        <a:spcBef>
          <a:spcPct val="0"/>
        </a:spcBef>
        <a:spcAft>
          <a:spcPct val="0"/>
        </a:spcAft>
        <a:defRPr sz="2000">
          <a:solidFill>
            <a:schemeClr val="tx1"/>
          </a:solidFill>
          <a:latin typeface="+mn-lt"/>
          <a:ea typeface="+mn-ea"/>
          <a:cs typeface="+mn-cs"/>
          <a:sym typeface="Arial" charset="0"/>
        </a:defRPr>
      </a:lvl8pPr>
      <a:lvl9pPr marL="685766" algn="ctr" rtl="0" eaLnBrk="1" fontAlgn="base" hangingPunct="1">
        <a:spcBef>
          <a:spcPct val="0"/>
        </a:spcBef>
        <a:spcAft>
          <a:spcPct val="0"/>
        </a:spcAft>
        <a:defRPr sz="2000">
          <a:solidFill>
            <a:schemeClr val="tx1"/>
          </a:solidFill>
          <a:latin typeface="+mn-lt"/>
          <a:ea typeface="+mn-ea"/>
          <a:cs typeface="+mn-cs"/>
          <a:sym typeface="Arial" charset="0"/>
        </a:defRPr>
      </a:lvl9pPr>
    </p:bodyStyle>
    <p:otherStyle>
      <a:defPPr>
        <a:defRPr lang="en-US"/>
      </a:defPPr>
      <a:lvl1pPr marL="0" algn="l" defTabSz="171442" rtl="0" eaLnBrk="1" latinLnBrk="0" hangingPunct="1">
        <a:defRPr sz="700" kern="1200">
          <a:solidFill>
            <a:schemeClr val="tx1"/>
          </a:solidFill>
          <a:latin typeface="+mn-lt"/>
          <a:ea typeface="+mn-ea"/>
          <a:cs typeface="+mn-cs"/>
        </a:defRPr>
      </a:lvl1pPr>
      <a:lvl2pPr marL="171442" algn="l" defTabSz="171442" rtl="0" eaLnBrk="1" latinLnBrk="0" hangingPunct="1">
        <a:defRPr sz="700" kern="1200">
          <a:solidFill>
            <a:schemeClr val="tx1"/>
          </a:solidFill>
          <a:latin typeface="+mn-lt"/>
          <a:ea typeface="+mn-ea"/>
          <a:cs typeface="+mn-cs"/>
        </a:defRPr>
      </a:lvl2pPr>
      <a:lvl3pPr marL="342882" algn="l" defTabSz="171442" rtl="0" eaLnBrk="1" latinLnBrk="0" hangingPunct="1">
        <a:defRPr sz="700" kern="1200">
          <a:solidFill>
            <a:schemeClr val="tx1"/>
          </a:solidFill>
          <a:latin typeface="+mn-lt"/>
          <a:ea typeface="+mn-ea"/>
          <a:cs typeface="+mn-cs"/>
        </a:defRPr>
      </a:lvl3pPr>
      <a:lvl4pPr marL="514324" algn="l" defTabSz="171442" rtl="0" eaLnBrk="1" latinLnBrk="0" hangingPunct="1">
        <a:defRPr sz="700" kern="1200">
          <a:solidFill>
            <a:schemeClr val="tx1"/>
          </a:solidFill>
          <a:latin typeface="+mn-lt"/>
          <a:ea typeface="+mn-ea"/>
          <a:cs typeface="+mn-cs"/>
        </a:defRPr>
      </a:lvl4pPr>
      <a:lvl5pPr marL="685766" algn="l" defTabSz="171442" rtl="0" eaLnBrk="1" latinLnBrk="0" hangingPunct="1">
        <a:defRPr sz="700" kern="1200">
          <a:solidFill>
            <a:schemeClr val="tx1"/>
          </a:solidFill>
          <a:latin typeface="+mn-lt"/>
          <a:ea typeface="+mn-ea"/>
          <a:cs typeface="+mn-cs"/>
        </a:defRPr>
      </a:lvl5pPr>
      <a:lvl6pPr marL="857208" algn="l" defTabSz="171442" rtl="0" eaLnBrk="1" latinLnBrk="0" hangingPunct="1">
        <a:defRPr sz="700" kern="1200">
          <a:solidFill>
            <a:schemeClr val="tx1"/>
          </a:solidFill>
          <a:latin typeface="+mn-lt"/>
          <a:ea typeface="+mn-ea"/>
          <a:cs typeface="+mn-cs"/>
        </a:defRPr>
      </a:lvl6pPr>
      <a:lvl7pPr marL="1028648" algn="l" defTabSz="171442" rtl="0" eaLnBrk="1" latinLnBrk="0" hangingPunct="1">
        <a:defRPr sz="700" kern="1200">
          <a:solidFill>
            <a:schemeClr val="tx1"/>
          </a:solidFill>
          <a:latin typeface="+mn-lt"/>
          <a:ea typeface="+mn-ea"/>
          <a:cs typeface="+mn-cs"/>
        </a:defRPr>
      </a:lvl7pPr>
      <a:lvl8pPr marL="1200090" algn="l" defTabSz="171442" rtl="0" eaLnBrk="1" latinLnBrk="0" hangingPunct="1">
        <a:defRPr sz="700" kern="1200">
          <a:solidFill>
            <a:schemeClr val="tx1"/>
          </a:solidFill>
          <a:latin typeface="+mn-lt"/>
          <a:ea typeface="+mn-ea"/>
          <a:cs typeface="+mn-cs"/>
        </a:defRPr>
      </a:lvl8pPr>
      <a:lvl9pPr marL="1371532" algn="l" defTabSz="171442" rtl="0" eaLnBrk="1" latinLnBrk="0" hangingPunct="1">
        <a:defRPr sz="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矩形 3"/>
          <p:cNvSpPr/>
          <p:nvPr userDrawn="1"/>
        </p:nvSpPr>
        <p:spPr bwMode="auto">
          <a:xfrm>
            <a:off x="148034" y="4655127"/>
            <a:ext cx="1360264" cy="408080"/>
          </a:xfrm>
          <a:prstGeom prst="rect">
            <a:avLst/>
          </a:prstGeom>
          <a:solidFill>
            <a:srgbClr val="21212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nvGrpSpPr>
          <p:cNvPr id="10" name="组合 9"/>
          <p:cNvGrpSpPr/>
          <p:nvPr userDrawn="1"/>
        </p:nvGrpSpPr>
        <p:grpSpPr>
          <a:xfrm>
            <a:off x="-27323" y="-1024400"/>
            <a:ext cx="6330465" cy="680132"/>
            <a:chOff x="-1266093" y="-1492348"/>
            <a:chExt cx="8510958" cy="914400"/>
          </a:xfrm>
        </p:grpSpPr>
        <p:sp>
          <p:nvSpPr>
            <p:cNvPr id="11" name="椭圆 10"/>
            <p:cNvSpPr/>
            <p:nvPr userDrawn="1"/>
          </p:nvSpPr>
          <p:spPr>
            <a:xfrm>
              <a:off x="0" y="-1492348"/>
              <a:ext cx="914400" cy="914400"/>
            </a:xfrm>
            <a:prstGeom prst="ellipse">
              <a:avLst/>
            </a:prstGeom>
            <a:solidFill>
              <a:srgbClr val="008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nvSpPr>
          <p:spPr>
            <a:xfrm>
              <a:off x="1266093" y="-1492348"/>
              <a:ext cx="914400" cy="914400"/>
            </a:xfrm>
            <a:prstGeom prst="ellipse">
              <a:avLst/>
            </a:prstGeom>
            <a:solidFill>
              <a:srgbClr val="3570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nvSpPr>
          <p:spPr>
            <a:xfrm>
              <a:off x="2532186" y="-1492348"/>
              <a:ext cx="914400" cy="914400"/>
            </a:xfrm>
            <a:prstGeom prst="ellipse">
              <a:avLst/>
            </a:prstGeom>
            <a:solidFill>
              <a:srgbClr val="55B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userDrawn="1"/>
          </p:nvSpPr>
          <p:spPr>
            <a:xfrm>
              <a:off x="3798279" y="-1492348"/>
              <a:ext cx="914400" cy="914400"/>
            </a:xfrm>
            <a:prstGeom prst="ellipse">
              <a:avLst/>
            </a:prstGeom>
            <a:solidFill>
              <a:srgbClr val="FAC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userDrawn="1"/>
          </p:nvSpPr>
          <p:spPr>
            <a:xfrm>
              <a:off x="5064372" y="-1492348"/>
              <a:ext cx="914400" cy="914400"/>
            </a:xfrm>
            <a:prstGeom prst="ellipse">
              <a:avLst/>
            </a:prstGeom>
            <a:solidFill>
              <a:srgbClr val="F45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nvSpPr>
          <p:spPr>
            <a:xfrm>
              <a:off x="6330465" y="-1492348"/>
              <a:ext cx="914400" cy="9144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userDrawn="1"/>
          </p:nvSpPr>
          <p:spPr>
            <a:xfrm>
              <a:off x="-1266093" y="-1492348"/>
              <a:ext cx="914400" cy="914400"/>
            </a:xfrm>
            <a:prstGeom prst="ellipse">
              <a:avLst/>
            </a:prstGeom>
            <a:solidFill>
              <a:srgbClr val="00A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 bg1="lt1" tx1="dk1" bg2="lt2" tx2="dk2" accent1="accent1" accent2="accent2" accent3="accent3" accent4="accent4" accent5="accent5" accent6="accent6" hlink="hlink" folHlink="folHlink"/>
  <p:sldLayoutIdLst>
    <p:sldLayoutId id="2147483676" r:id="rId1"/>
  </p:sldLayoutIdLst>
  <p:transition xmlns:p14="http://schemas.microsoft.com/office/powerpoint/2010/main"/>
  <p:txStyles>
    <p:titleStyle>
      <a:lvl1pPr algn="ctr" rtl="0" eaLnBrk="1" fontAlgn="base" hangingPunct="1">
        <a:spcBef>
          <a:spcPct val="0"/>
        </a:spcBef>
        <a:spcAft>
          <a:spcPct val="0"/>
        </a:spcAft>
        <a:defRPr sz="3600" b="1">
          <a:solidFill>
            <a:schemeClr val="tx1"/>
          </a:solidFill>
          <a:latin typeface="+mj-lt"/>
          <a:ea typeface="+mj-ea"/>
          <a:cs typeface="+mj-cs"/>
          <a:sym typeface="Arial" charset="0"/>
        </a:defRPr>
      </a:lvl1pPr>
      <a:lvl2pPr algn="ctr" rtl="0" eaLnBrk="1" fontAlgn="base" hangingPunct="1">
        <a:spcBef>
          <a:spcPct val="0"/>
        </a:spcBef>
        <a:spcAft>
          <a:spcPct val="0"/>
        </a:spcAft>
        <a:defRPr sz="3600" b="1">
          <a:solidFill>
            <a:schemeClr val="tx1"/>
          </a:solidFill>
          <a:latin typeface="Arial" charset="0"/>
          <a:ea typeface="ヒラギノ角ゴ ProN W6" charset="0"/>
          <a:cs typeface="ヒラギノ角ゴ ProN W6" charset="0"/>
          <a:sym typeface="Arial" charset="0"/>
        </a:defRPr>
      </a:lvl2pPr>
      <a:lvl3pPr algn="ctr" rtl="0" eaLnBrk="1" fontAlgn="base" hangingPunct="1">
        <a:spcBef>
          <a:spcPct val="0"/>
        </a:spcBef>
        <a:spcAft>
          <a:spcPct val="0"/>
        </a:spcAft>
        <a:defRPr sz="3600" b="1">
          <a:solidFill>
            <a:schemeClr val="tx1"/>
          </a:solidFill>
          <a:latin typeface="Arial" charset="0"/>
          <a:ea typeface="ヒラギノ角ゴ ProN W6" charset="0"/>
          <a:cs typeface="ヒラギノ角ゴ ProN W6" charset="0"/>
          <a:sym typeface="Arial" charset="0"/>
        </a:defRPr>
      </a:lvl3pPr>
      <a:lvl4pPr algn="ctr" rtl="0" eaLnBrk="1" fontAlgn="base" hangingPunct="1">
        <a:spcBef>
          <a:spcPct val="0"/>
        </a:spcBef>
        <a:spcAft>
          <a:spcPct val="0"/>
        </a:spcAft>
        <a:defRPr sz="3600" b="1">
          <a:solidFill>
            <a:schemeClr val="tx1"/>
          </a:solidFill>
          <a:latin typeface="Arial" charset="0"/>
          <a:ea typeface="ヒラギノ角ゴ ProN W6" charset="0"/>
          <a:cs typeface="ヒラギノ角ゴ ProN W6" charset="0"/>
          <a:sym typeface="Arial" charset="0"/>
        </a:defRPr>
      </a:lvl4pPr>
      <a:lvl5pPr algn="ctr" rtl="0" eaLnBrk="1" fontAlgn="base" hangingPunct="1">
        <a:spcBef>
          <a:spcPct val="0"/>
        </a:spcBef>
        <a:spcAft>
          <a:spcPct val="0"/>
        </a:spcAft>
        <a:defRPr sz="3600" b="1">
          <a:solidFill>
            <a:schemeClr val="tx1"/>
          </a:solidFill>
          <a:latin typeface="Arial" charset="0"/>
          <a:ea typeface="ヒラギノ角ゴ ProN W6" charset="0"/>
          <a:cs typeface="ヒラギノ角ゴ ProN W6" charset="0"/>
          <a:sym typeface="Arial" charset="0"/>
        </a:defRPr>
      </a:lvl5pPr>
      <a:lvl6pPr marL="171438" algn="ctr" rtl="0" eaLnBrk="1" fontAlgn="base" hangingPunct="1">
        <a:spcBef>
          <a:spcPct val="0"/>
        </a:spcBef>
        <a:spcAft>
          <a:spcPct val="0"/>
        </a:spcAft>
        <a:defRPr sz="3600" b="1">
          <a:solidFill>
            <a:schemeClr val="tx1"/>
          </a:solidFill>
          <a:latin typeface="Arial" charset="0"/>
          <a:ea typeface="ヒラギノ角ゴ ProN W6" charset="0"/>
          <a:cs typeface="ヒラギノ角ゴ ProN W6" charset="0"/>
          <a:sym typeface="Arial" charset="0"/>
        </a:defRPr>
      </a:lvl6pPr>
      <a:lvl7pPr marL="342873" algn="ctr" rtl="0" eaLnBrk="1" fontAlgn="base" hangingPunct="1">
        <a:spcBef>
          <a:spcPct val="0"/>
        </a:spcBef>
        <a:spcAft>
          <a:spcPct val="0"/>
        </a:spcAft>
        <a:defRPr sz="3600" b="1">
          <a:solidFill>
            <a:schemeClr val="tx1"/>
          </a:solidFill>
          <a:latin typeface="Arial" charset="0"/>
          <a:ea typeface="ヒラギノ角ゴ ProN W6" charset="0"/>
          <a:cs typeface="ヒラギノ角ゴ ProN W6" charset="0"/>
          <a:sym typeface="Arial" charset="0"/>
        </a:defRPr>
      </a:lvl7pPr>
      <a:lvl8pPr marL="514311" algn="ctr" rtl="0" eaLnBrk="1" fontAlgn="base" hangingPunct="1">
        <a:spcBef>
          <a:spcPct val="0"/>
        </a:spcBef>
        <a:spcAft>
          <a:spcPct val="0"/>
        </a:spcAft>
        <a:defRPr sz="3600" b="1">
          <a:solidFill>
            <a:schemeClr val="tx1"/>
          </a:solidFill>
          <a:latin typeface="Arial" charset="0"/>
          <a:ea typeface="ヒラギノ角ゴ ProN W6" charset="0"/>
          <a:cs typeface="ヒラギノ角ゴ ProN W6" charset="0"/>
          <a:sym typeface="Arial" charset="0"/>
        </a:defRPr>
      </a:lvl8pPr>
      <a:lvl9pPr marL="685749" algn="ctr" rtl="0" eaLnBrk="1" fontAlgn="base" hangingPunct="1">
        <a:spcBef>
          <a:spcPct val="0"/>
        </a:spcBef>
        <a:spcAft>
          <a:spcPct val="0"/>
        </a:spcAft>
        <a:defRPr sz="3600" b="1">
          <a:solidFill>
            <a:schemeClr val="tx1"/>
          </a:solidFill>
          <a:latin typeface="Arial" charset="0"/>
          <a:ea typeface="ヒラギノ角ゴ ProN W6" charset="0"/>
          <a:cs typeface="ヒラギノ角ゴ ProN W6" charset="0"/>
          <a:sym typeface="Arial" charset="0"/>
        </a:defRPr>
      </a:lvl9pPr>
    </p:titleStyle>
    <p:bodyStyle>
      <a:lvl1pPr marL="171438" indent="-171438" algn="l" rtl="0" eaLnBrk="1" fontAlgn="base" hangingPunct="1">
        <a:spcBef>
          <a:spcPts val="788"/>
        </a:spcBef>
        <a:spcAft>
          <a:spcPct val="0"/>
        </a:spcAft>
        <a:buClr>
          <a:srgbClr val="D3002D"/>
        </a:buClr>
        <a:buSzPct val="100000"/>
        <a:buFont typeface="Wingdings" charset="0"/>
        <a:buChar char="§"/>
        <a:defRPr sz="1800">
          <a:solidFill>
            <a:schemeClr val="tx1"/>
          </a:solidFill>
          <a:latin typeface="+mn-lt"/>
          <a:ea typeface="+mn-ea"/>
          <a:cs typeface="+mn-cs"/>
          <a:sym typeface="Arial" charset="0"/>
        </a:defRPr>
      </a:lvl1pPr>
      <a:lvl2pPr marL="328589" indent="-171438" algn="l" rtl="0" eaLnBrk="1" fontAlgn="base" hangingPunct="1">
        <a:spcBef>
          <a:spcPts val="713"/>
        </a:spcBef>
        <a:spcAft>
          <a:spcPct val="0"/>
        </a:spcAft>
        <a:buClr>
          <a:srgbClr val="D3002D"/>
        </a:buClr>
        <a:buSzPct val="100000"/>
        <a:buFont typeface="Arial" charset="0"/>
        <a:buChar char="-"/>
        <a:defRPr sz="1800">
          <a:solidFill>
            <a:schemeClr val="tx1"/>
          </a:solidFill>
          <a:latin typeface="+mn-lt"/>
          <a:ea typeface="+mn-ea"/>
          <a:cs typeface="+mn-cs"/>
          <a:sym typeface="Arial" charset="0"/>
        </a:defRPr>
      </a:lvl2pPr>
      <a:lvl3pPr marL="500027" indent="-171438" algn="l" rtl="0" eaLnBrk="1" fontAlgn="base" hangingPunct="1">
        <a:spcBef>
          <a:spcPts val="600"/>
        </a:spcBef>
        <a:spcAft>
          <a:spcPct val="0"/>
        </a:spcAft>
        <a:buClr>
          <a:srgbClr val="D3002D"/>
        </a:buClr>
        <a:buSzPct val="100000"/>
        <a:buFont typeface="Arial" charset="0"/>
        <a:buChar char="-"/>
        <a:defRPr sz="1800">
          <a:solidFill>
            <a:schemeClr val="tx1"/>
          </a:solidFill>
          <a:latin typeface="+mn-lt"/>
          <a:ea typeface="+mn-ea"/>
          <a:cs typeface="+mn-cs"/>
          <a:sym typeface="Arial" charset="0"/>
        </a:defRPr>
      </a:lvl3pPr>
      <a:lvl4pPr marL="671462" indent="-171438" algn="l" rtl="0" eaLnBrk="1" fontAlgn="base" hangingPunct="1">
        <a:spcBef>
          <a:spcPts val="488"/>
        </a:spcBef>
        <a:spcAft>
          <a:spcPct val="0"/>
        </a:spcAft>
        <a:buClr>
          <a:srgbClr val="D3002D"/>
        </a:buClr>
        <a:buSzPct val="100000"/>
        <a:buFont typeface="Arial" charset="0"/>
        <a:buChar char="-"/>
        <a:defRPr sz="1800">
          <a:solidFill>
            <a:schemeClr val="tx1"/>
          </a:solidFill>
          <a:latin typeface="+mn-lt"/>
          <a:ea typeface="+mn-ea"/>
          <a:cs typeface="+mn-cs"/>
          <a:sym typeface="Arial" charset="0"/>
        </a:defRPr>
      </a:lvl4pPr>
      <a:lvl5pPr marL="842900" indent="-171438" algn="l" rtl="0" eaLnBrk="1" fontAlgn="base" hangingPunct="1">
        <a:spcBef>
          <a:spcPts val="488"/>
        </a:spcBef>
        <a:spcAft>
          <a:spcPct val="0"/>
        </a:spcAft>
        <a:buClr>
          <a:srgbClr val="D3002D"/>
        </a:buClr>
        <a:buSzPct val="100000"/>
        <a:buFont typeface="Arial" charset="0"/>
        <a:buChar char="-"/>
        <a:defRPr sz="1800">
          <a:solidFill>
            <a:schemeClr val="tx1"/>
          </a:solidFill>
          <a:latin typeface="+mn-lt"/>
          <a:ea typeface="+mn-ea"/>
          <a:cs typeface="+mn-cs"/>
          <a:sym typeface="Arial" charset="0"/>
        </a:defRPr>
      </a:lvl5pPr>
      <a:lvl6pPr marL="1014338" indent="-171438" algn="l" rtl="0" eaLnBrk="1" fontAlgn="base" hangingPunct="1">
        <a:spcBef>
          <a:spcPts val="488"/>
        </a:spcBef>
        <a:spcAft>
          <a:spcPct val="0"/>
        </a:spcAft>
        <a:buClr>
          <a:srgbClr val="D3002D"/>
        </a:buClr>
        <a:buSzPct val="100000"/>
        <a:buFont typeface="Arial" charset="0"/>
        <a:buChar char="-"/>
        <a:defRPr sz="1800">
          <a:solidFill>
            <a:schemeClr val="tx1"/>
          </a:solidFill>
          <a:latin typeface="+mn-lt"/>
          <a:ea typeface="+mn-ea"/>
          <a:cs typeface="+mn-cs"/>
          <a:sym typeface="Arial" charset="0"/>
        </a:defRPr>
      </a:lvl6pPr>
      <a:lvl7pPr marL="1185773" indent="-171438" algn="l" rtl="0" eaLnBrk="1" fontAlgn="base" hangingPunct="1">
        <a:spcBef>
          <a:spcPts val="488"/>
        </a:spcBef>
        <a:spcAft>
          <a:spcPct val="0"/>
        </a:spcAft>
        <a:buClr>
          <a:srgbClr val="D3002D"/>
        </a:buClr>
        <a:buSzPct val="100000"/>
        <a:buFont typeface="Arial" charset="0"/>
        <a:buChar char="-"/>
        <a:defRPr sz="1800">
          <a:solidFill>
            <a:schemeClr val="tx1"/>
          </a:solidFill>
          <a:latin typeface="+mn-lt"/>
          <a:ea typeface="+mn-ea"/>
          <a:cs typeface="+mn-cs"/>
          <a:sym typeface="Arial" charset="0"/>
        </a:defRPr>
      </a:lvl7pPr>
      <a:lvl8pPr marL="1357211" indent="-171438" algn="l" rtl="0" eaLnBrk="1" fontAlgn="base" hangingPunct="1">
        <a:spcBef>
          <a:spcPts val="488"/>
        </a:spcBef>
        <a:spcAft>
          <a:spcPct val="0"/>
        </a:spcAft>
        <a:buClr>
          <a:srgbClr val="D3002D"/>
        </a:buClr>
        <a:buSzPct val="100000"/>
        <a:buFont typeface="Arial" charset="0"/>
        <a:buChar char="-"/>
        <a:defRPr sz="1800">
          <a:solidFill>
            <a:schemeClr val="tx1"/>
          </a:solidFill>
          <a:latin typeface="+mn-lt"/>
          <a:ea typeface="+mn-ea"/>
          <a:cs typeface="+mn-cs"/>
          <a:sym typeface="Arial" charset="0"/>
        </a:defRPr>
      </a:lvl8pPr>
      <a:lvl9pPr marL="1528649" indent="-171438" algn="l" rtl="0" eaLnBrk="1" fontAlgn="base" hangingPunct="1">
        <a:spcBef>
          <a:spcPts val="488"/>
        </a:spcBef>
        <a:spcAft>
          <a:spcPct val="0"/>
        </a:spcAft>
        <a:buClr>
          <a:srgbClr val="D3002D"/>
        </a:buClr>
        <a:buSzPct val="100000"/>
        <a:buFont typeface="Arial" charset="0"/>
        <a:buChar char="-"/>
        <a:defRPr sz="1800">
          <a:solidFill>
            <a:schemeClr val="tx1"/>
          </a:solidFill>
          <a:latin typeface="+mn-lt"/>
          <a:ea typeface="+mn-ea"/>
          <a:cs typeface="+mn-cs"/>
          <a:sym typeface="Arial" charset="0"/>
        </a:defRPr>
      </a:lvl9pPr>
    </p:bodyStyle>
    <p:otherStyle>
      <a:defPPr>
        <a:defRPr lang="en-US"/>
      </a:defPPr>
      <a:lvl1pPr marL="0" algn="l" defTabSz="171438" rtl="0" eaLnBrk="1" latinLnBrk="0" hangingPunct="1">
        <a:defRPr sz="700" kern="1200">
          <a:solidFill>
            <a:schemeClr val="tx1"/>
          </a:solidFill>
          <a:latin typeface="+mn-lt"/>
          <a:ea typeface="+mn-ea"/>
          <a:cs typeface="+mn-cs"/>
        </a:defRPr>
      </a:lvl1pPr>
      <a:lvl2pPr marL="171438" algn="l" defTabSz="171438" rtl="0" eaLnBrk="1" latinLnBrk="0" hangingPunct="1">
        <a:defRPr sz="700" kern="1200">
          <a:solidFill>
            <a:schemeClr val="tx1"/>
          </a:solidFill>
          <a:latin typeface="+mn-lt"/>
          <a:ea typeface="+mn-ea"/>
          <a:cs typeface="+mn-cs"/>
        </a:defRPr>
      </a:lvl2pPr>
      <a:lvl3pPr marL="342873" algn="l" defTabSz="171438" rtl="0" eaLnBrk="1" latinLnBrk="0" hangingPunct="1">
        <a:defRPr sz="700" kern="1200">
          <a:solidFill>
            <a:schemeClr val="tx1"/>
          </a:solidFill>
          <a:latin typeface="+mn-lt"/>
          <a:ea typeface="+mn-ea"/>
          <a:cs typeface="+mn-cs"/>
        </a:defRPr>
      </a:lvl3pPr>
      <a:lvl4pPr marL="514311" algn="l" defTabSz="171438" rtl="0" eaLnBrk="1" latinLnBrk="0" hangingPunct="1">
        <a:defRPr sz="700" kern="1200">
          <a:solidFill>
            <a:schemeClr val="tx1"/>
          </a:solidFill>
          <a:latin typeface="+mn-lt"/>
          <a:ea typeface="+mn-ea"/>
          <a:cs typeface="+mn-cs"/>
        </a:defRPr>
      </a:lvl4pPr>
      <a:lvl5pPr marL="685749" algn="l" defTabSz="171438" rtl="0" eaLnBrk="1" latinLnBrk="0" hangingPunct="1">
        <a:defRPr sz="700" kern="1200">
          <a:solidFill>
            <a:schemeClr val="tx1"/>
          </a:solidFill>
          <a:latin typeface="+mn-lt"/>
          <a:ea typeface="+mn-ea"/>
          <a:cs typeface="+mn-cs"/>
        </a:defRPr>
      </a:lvl5pPr>
      <a:lvl6pPr marL="857187" algn="l" defTabSz="171438" rtl="0" eaLnBrk="1" latinLnBrk="0" hangingPunct="1">
        <a:defRPr sz="700" kern="1200">
          <a:solidFill>
            <a:schemeClr val="tx1"/>
          </a:solidFill>
          <a:latin typeface="+mn-lt"/>
          <a:ea typeface="+mn-ea"/>
          <a:cs typeface="+mn-cs"/>
        </a:defRPr>
      </a:lvl6pPr>
      <a:lvl7pPr marL="1028622" algn="l" defTabSz="171438" rtl="0" eaLnBrk="1" latinLnBrk="0" hangingPunct="1">
        <a:defRPr sz="700" kern="1200">
          <a:solidFill>
            <a:schemeClr val="tx1"/>
          </a:solidFill>
          <a:latin typeface="+mn-lt"/>
          <a:ea typeface="+mn-ea"/>
          <a:cs typeface="+mn-cs"/>
        </a:defRPr>
      </a:lvl7pPr>
      <a:lvl8pPr marL="1200060" algn="l" defTabSz="171438" rtl="0" eaLnBrk="1" latinLnBrk="0" hangingPunct="1">
        <a:defRPr sz="700" kern="1200">
          <a:solidFill>
            <a:schemeClr val="tx1"/>
          </a:solidFill>
          <a:latin typeface="+mn-lt"/>
          <a:ea typeface="+mn-ea"/>
          <a:cs typeface="+mn-cs"/>
        </a:defRPr>
      </a:lvl8pPr>
      <a:lvl9pPr marL="1371498" algn="l" defTabSz="171438" rtl="0" eaLnBrk="1" latinLnBrk="0" hangingPunct="1">
        <a:defRPr sz="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8.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45.png"/><Relationship Id="rId8" Type="http://schemas.microsoft.com/office/2007/relationships/hdphoto" Target="../media/hdphoto8.wdp"/><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 Id="rId3" Type="http://schemas.openxmlformats.org/officeDocument/2006/relationships/image" Target="../media/image4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4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1.emf"/><Relationship Id="rId4" Type="http://schemas.openxmlformats.org/officeDocument/2006/relationships/image" Target="../media/image52.jpeg"/><Relationship Id="rId5" Type="http://schemas.openxmlformats.org/officeDocument/2006/relationships/image" Target="../media/image53.jpeg"/><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4.jpg"/></Relationships>
</file>

<file path=ppt/slides/_rels/slide2.xml.rels><?xml version="1.0" encoding="UTF-8" standalone="yes"?>
<Relationships xmlns="http://schemas.openxmlformats.org/package/2006/relationships"><Relationship Id="rId11" Type="http://schemas.microsoft.com/office/2007/relationships/hdphoto" Target="../media/hdphoto2.wdp"/><Relationship Id="rId12" Type="http://schemas.openxmlformats.org/officeDocument/2006/relationships/image" Target="../media/image14.png"/><Relationship Id="rId13" Type="http://schemas.microsoft.com/office/2007/relationships/hdphoto" Target="../media/hdphoto3.wdp"/><Relationship Id="rId14" Type="http://schemas.openxmlformats.org/officeDocument/2006/relationships/image" Target="../media/image15.png"/><Relationship Id="rId15" Type="http://schemas.microsoft.com/office/2007/relationships/hdphoto" Target="../media/hdphoto4.wdp"/><Relationship Id="rId16" Type="http://schemas.openxmlformats.org/officeDocument/2006/relationships/image" Target="../media/image16.png"/><Relationship Id="rId17" Type="http://schemas.microsoft.com/office/2007/relationships/hdphoto" Target="../media/hdphoto5.wdp"/><Relationship Id="rId18" Type="http://schemas.openxmlformats.org/officeDocument/2006/relationships/image" Target="../media/image17.png"/><Relationship Id="rId19" Type="http://schemas.microsoft.com/office/2007/relationships/hdphoto" Target="../media/hdphoto6.wdp"/><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microsoft.com/office/2007/relationships/hdphoto" Target="../media/hdphoto1.wdp"/><Relationship Id="rId10"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4" Type="http://schemas.microsoft.com/office/2007/relationships/hdphoto" Target="../media/hdphoto5.wdp"/><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5.xml.rels><?xml version="1.0" encoding="UTF-8" standalone="yes"?>
<Relationships xmlns="http://schemas.openxmlformats.org/package/2006/relationships"><Relationship Id="rId11" Type="http://schemas.openxmlformats.org/officeDocument/2006/relationships/image" Target="../media/image28.png"/><Relationship Id="rId12"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 Id="rId10"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37.jpe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4" Type="http://schemas.microsoft.com/office/2007/relationships/hdphoto" Target="../media/hdphoto7.wdp"/><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image" Target="../media/image42.jpeg"/><Relationship Id="rId8" Type="http://schemas.openxmlformats.org/officeDocument/2006/relationships/image" Target="../media/image43.jpeg"/><Relationship Id="rId1" Type="http://schemas.openxmlformats.org/officeDocument/2006/relationships/slideLayout" Target="../slideLayouts/slideLayout2.xml"/><Relationship Id="rId2"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36krcnd.com/nil_class/aed28123-8d2a-47b7-bede-c45f78061e49/yestone_HD_1901732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3800" y="0"/>
            <a:ext cx="7338060" cy="5503545"/>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bwMode="auto">
          <a:xfrm>
            <a:off x="2463800" y="-1"/>
            <a:ext cx="7338060" cy="5503545"/>
          </a:xfrm>
          <a:prstGeom prst="rect">
            <a:avLst/>
          </a:prstGeom>
          <a:solidFill>
            <a:srgbClr val="212121">
              <a:alpha val="90000"/>
            </a:srgbClr>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1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 name="矩形 1"/>
          <p:cNvSpPr/>
          <p:nvPr/>
        </p:nvSpPr>
        <p:spPr bwMode="auto">
          <a:xfrm>
            <a:off x="2463800" y="-469392"/>
            <a:ext cx="6680200" cy="359664"/>
          </a:xfrm>
          <a:prstGeom prst="rect">
            <a:avLst/>
          </a:prstGeom>
          <a:solidFill>
            <a:srgbClr val="00ACED"/>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 name="矩形 3"/>
          <p:cNvSpPr/>
          <p:nvPr/>
        </p:nvSpPr>
        <p:spPr>
          <a:xfrm>
            <a:off x="3454539" y="1933924"/>
            <a:ext cx="4698723" cy="584775"/>
          </a:xfrm>
          <a:prstGeom prst="rect">
            <a:avLst/>
          </a:prstGeom>
        </p:spPr>
        <p:txBody>
          <a:bodyPr wrap="none" anchor="ctr">
            <a:spAutoFit/>
          </a:bodyPr>
          <a:lstStyle/>
          <a:p>
            <a:pPr algn="ctr"/>
            <a:r>
              <a:rPr lang="zh-CN" altLang="en-US" sz="3200" b="1" dirty="0">
                <a:solidFill>
                  <a:schemeClr val="bg1"/>
                </a:solidFill>
                <a:effectLst>
                  <a:outerShdw dist="38100" dir="5400000" algn="t" rotWithShape="0">
                    <a:srgbClr val="00ACED">
                      <a:alpha val="70000"/>
                    </a:srgbClr>
                  </a:outerShdw>
                </a:effectLst>
                <a:latin typeface="+mj-ea"/>
                <a:ea typeface="+mj-ea"/>
              </a:rPr>
              <a:t>人工智能驱动的金融生活</a:t>
            </a:r>
          </a:p>
        </p:txBody>
      </p:sp>
      <p:sp>
        <p:nvSpPr>
          <p:cNvPr id="7" name="矩形 6"/>
          <p:cNvSpPr/>
          <p:nvPr/>
        </p:nvSpPr>
        <p:spPr>
          <a:xfrm>
            <a:off x="5352494" y="3426345"/>
            <a:ext cx="902811" cy="588944"/>
          </a:xfrm>
          <a:prstGeom prst="rect">
            <a:avLst/>
          </a:prstGeom>
        </p:spPr>
        <p:txBody>
          <a:bodyPr wrap="none" anchor="ctr">
            <a:spAutoFit/>
          </a:bodyPr>
          <a:lstStyle/>
          <a:p>
            <a:pPr algn="ctr">
              <a:lnSpc>
                <a:spcPct val="120000"/>
              </a:lnSpc>
            </a:pPr>
            <a:r>
              <a:rPr lang="zh-CN" altLang="en-US" sz="1400" dirty="0">
                <a:solidFill>
                  <a:schemeClr val="bg1"/>
                </a:solidFill>
                <a:effectLst>
                  <a:outerShdw dist="38100" dir="5400000" algn="t" rotWithShape="0">
                    <a:srgbClr val="00ACED">
                      <a:alpha val="70000"/>
                    </a:srgbClr>
                  </a:outerShdw>
                </a:effectLst>
                <a:latin typeface="+mn-ea"/>
              </a:rPr>
              <a:t>鲁肃</a:t>
            </a:r>
          </a:p>
          <a:p>
            <a:pPr algn="ctr">
              <a:lnSpc>
                <a:spcPct val="120000"/>
              </a:lnSpc>
            </a:pPr>
            <a:r>
              <a:rPr lang="zh-CN" altLang="en-US" sz="1400" dirty="0">
                <a:solidFill>
                  <a:schemeClr val="bg1"/>
                </a:solidFill>
                <a:effectLst>
                  <a:outerShdw dist="38100" dir="5400000" algn="t" rotWithShape="0">
                    <a:srgbClr val="00ACED">
                      <a:alpha val="70000"/>
                    </a:srgbClr>
                  </a:outerShdw>
                </a:effectLst>
                <a:latin typeface="+mn-ea"/>
              </a:rPr>
              <a:t>蚂蚁金服</a:t>
            </a:r>
          </a:p>
        </p:txBody>
      </p:sp>
    </p:spTree>
    <p:extLst>
      <p:ext uri="{BB962C8B-B14F-4D97-AF65-F5344CB8AC3E}">
        <p14:creationId xmlns:p14="http://schemas.microsoft.com/office/powerpoint/2010/main" val="11818135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8492" y="298163"/>
            <a:ext cx="4107018" cy="523220"/>
          </a:xfrm>
          <a:prstGeom prst="rect">
            <a:avLst/>
          </a:prstGeom>
        </p:spPr>
        <p:txBody>
          <a:bodyPr wrap="square" anchor="t">
            <a:spAutoFit/>
          </a:bodyPr>
          <a:lstStyle/>
          <a:p>
            <a:pPr algn="ctr"/>
            <a:r>
              <a:rPr lang="zh-CN" altLang="en-US" sz="2800" b="1" dirty="0">
                <a:solidFill>
                  <a:schemeClr val="bg1"/>
                </a:solidFill>
                <a:effectLst>
                  <a:outerShdw dist="38100" dir="5400000" algn="t" rotWithShape="0">
                    <a:srgbClr val="00ACED">
                      <a:alpha val="70000"/>
                    </a:srgbClr>
                  </a:outerShdw>
                </a:effectLst>
                <a:latin typeface="+mj-ea"/>
                <a:ea typeface="+mj-ea"/>
              </a:rPr>
              <a:t>案例</a:t>
            </a:r>
            <a:r>
              <a:rPr lang="en-US" altLang="zh-CN" sz="2800" b="1" dirty="0">
                <a:solidFill>
                  <a:schemeClr val="bg1"/>
                </a:solidFill>
                <a:effectLst>
                  <a:outerShdw dist="38100" dir="5400000" algn="t" rotWithShape="0">
                    <a:srgbClr val="00ACED">
                      <a:alpha val="70000"/>
                    </a:srgbClr>
                  </a:outerShdw>
                </a:effectLst>
                <a:latin typeface="+mj-ea"/>
                <a:ea typeface="+mj-ea"/>
              </a:rPr>
              <a:t>3: </a:t>
            </a:r>
            <a:r>
              <a:rPr lang="zh-CN" altLang="en-US" sz="2800" b="1" dirty="0">
                <a:solidFill>
                  <a:schemeClr val="bg1"/>
                </a:solidFill>
                <a:effectLst>
                  <a:outerShdw dist="38100" dir="5400000" algn="t" rotWithShape="0">
                    <a:srgbClr val="00ACED">
                      <a:alpha val="70000"/>
                    </a:srgbClr>
                  </a:outerShdw>
                </a:effectLst>
                <a:latin typeface="+mj-ea"/>
                <a:ea typeface="+mj-ea"/>
              </a:rPr>
              <a:t>大数据征信</a:t>
            </a:r>
          </a:p>
        </p:txBody>
      </p:sp>
      <p:grpSp>
        <p:nvGrpSpPr>
          <p:cNvPr id="6" name="组合 5"/>
          <p:cNvGrpSpPr/>
          <p:nvPr/>
        </p:nvGrpSpPr>
        <p:grpSpPr>
          <a:xfrm>
            <a:off x="0" y="888146"/>
            <a:ext cx="9143999" cy="338554"/>
            <a:chOff x="0" y="1851727"/>
            <a:chExt cx="9143999" cy="451405"/>
          </a:xfrm>
        </p:grpSpPr>
        <p:sp>
          <p:nvSpPr>
            <p:cNvPr id="39" name="Shape 834"/>
            <p:cNvSpPr/>
            <p:nvPr/>
          </p:nvSpPr>
          <p:spPr>
            <a:xfrm>
              <a:off x="0" y="2077431"/>
              <a:ext cx="2764455" cy="0"/>
            </a:xfrm>
            <a:prstGeom prst="line">
              <a:avLst/>
            </a:prstGeom>
            <a:noFill/>
            <a:ln w="12700" cap="rnd">
              <a:solidFill>
                <a:schemeClr val="bg1">
                  <a:alpha val="30000"/>
                </a:schemeClr>
              </a:solidFill>
              <a:prstDash val="solid"/>
              <a:round/>
            </a:ln>
            <a:effectLst/>
          </p:spPr>
          <p:txBody>
            <a:bodyPr wrap="square" lIns="65023" tIns="65023" rIns="65023" bIns="65023" numCol="1" anchor="t">
              <a:noAutofit/>
            </a:bodyPr>
            <a:lstStyle/>
            <a:p>
              <a:pPr algn="ctr"/>
              <a:endParaRPr sz="4000"/>
            </a:p>
          </p:txBody>
        </p:sp>
        <p:sp>
          <p:nvSpPr>
            <p:cNvPr id="40" name="Shape 834"/>
            <p:cNvSpPr/>
            <p:nvPr/>
          </p:nvSpPr>
          <p:spPr>
            <a:xfrm>
              <a:off x="6379546" y="2077431"/>
              <a:ext cx="2764453" cy="0"/>
            </a:xfrm>
            <a:prstGeom prst="line">
              <a:avLst/>
            </a:prstGeom>
            <a:noFill/>
            <a:ln w="12700" cap="rnd">
              <a:solidFill>
                <a:schemeClr val="bg1">
                  <a:alpha val="30000"/>
                </a:schemeClr>
              </a:solidFill>
              <a:prstDash val="solid"/>
              <a:round/>
            </a:ln>
            <a:effectLst/>
          </p:spPr>
          <p:txBody>
            <a:bodyPr wrap="square" lIns="65023" tIns="65023" rIns="65023" bIns="65023" numCol="1" anchor="t">
              <a:noAutofit/>
            </a:bodyPr>
            <a:lstStyle/>
            <a:p>
              <a:pPr algn="ctr"/>
              <a:endParaRPr sz="4000"/>
            </a:p>
          </p:txBody>
        </p:sp>
        <p:sp>
          <p:nvSpPr>
            <p:cNvPr id="41" name="矩形 40"/>
            <p:cNvSpPr/>
            <p:nvPr/>
          </p:nvSpPr>
          <p:spPr>
            <a:xfrm>
              <a:off x="2764455" y="1851727"/>
              <a:ext cx="3615092" cy="451405"/>
            </a:xfrm>
            <a:prstGeom prst="rect">
              <a:avLst/>
            </a:prstGeom>
          </p:spPr>
          <p:txBody>
            <a:bodyPr wrap="none" anchor="ctr">
              <a:spAutoFit/>
            </a:bodyPr>
            <a:lstStyle/>
            <a:p>
              <a:pPr algn="ctr"/>
              <a:r>
                <a:rPr lang="zh-CN" altLang="en-US" sz="1600" dirty="0">
                  <a:solidFill>
                    <a:srgbClr val="00ACED"/>
                  </a:solidFill>
                </a:rPr>
                <a:t>“传统信用评估与创新信用评估的融合”</a:t>
              </a:r>
            </a:p>
          </p:txBody>
        </p:sp>
      </p:grpSp>
      <p:grpSp>
        <p:nvGrpSpPr>
          <p:cNvPr id="93" name="组合 92"/>
          <p:cNvGrpSpPr/>
          <p:nvPr/>
        </p:nvGrpSpPr>
        <p:grpSpPr>
          <a:xfrm>
            <a:off x="1391825" y="2158545"/>
            <a:ext cx="6342517" cy="610528"/>
            <a:chOff x="1855766" y="2985839"/>
            <a:chExt cx="8456689" cy="814037"/>
          </a:xfrm>
        </p:grpSpPr>
        <p:grpSp>
          <p:nvGrpSpPr>
            <p:cNvPr id="167" name="组合 166"/>
            <p:cNvGrpSpPr/>
            <p:nvPr/>
          </p:nvGrpSpPr>
          <p:grpSpPr>
            <a:xfrm>
              <a:off x="1855766" y="3230880"/>
              <a:ext cx="8456689" cy="452376"/>
              <a:chOff x="1855766" y="3230880"/>
              <a:chExt cx="8456689" cy="452376"/>
            </a:xfrm>
          </p:grpSpPr>
          <p:grpSp>
            <p:nvGrpSpPr>
              <p:cNvPr id="170" name="组合 169"/>
              <p:cNvGrpSpPr/>
              <p:nvPr/>
            </p:nvGrpSpPr>
            <p:grpSpPr>
              <a:xfrm>
                <a:off x="1855766" y="3230880"/>
                <a:ext cx="2108228" cy="452376"/>
                <a:chOff x="1855766" y="2985839"/>
                <a:chExt cx="2108228" cy="697417"/>
              </a:xfrm>
            </p:grpSpPr>
            <p:cxnSp>
              <p:nvCxnSpPr>
                <p:cNvPr id="174" name="直接连接符 173"/>
                <p:cNvCxnSpPr/>
                <p:nvPr/>
              </p:nvCxnSpPr>
              <p:spPr>
                <a:xfrm>
                  <a:off x="3963994" y="2985839"/>
                  <a:ext cx="0" cy="69741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5" name="直接连接符 174"/>
                <p:cNvCxnSpPr/>
                <p:nvPr/>
              </p:nvCxnSpPr>
              <p:spPr>
                <a:xfrm>
                  <a:off x="1855766" y="2985839"/>
                  <a:ext cx="0" cy="69741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71" name="组合 170"/>
              <p:cNvGrpSpPr/>
              <p:nvPr/>
            </p:nvGrpSpPr>
            <p:grpSpPr>
              <a:xfrm>
                <a:off x="8204227" y="3230880"/>
                <a:ext cx="2108228" cy="452376"/>
                <a:chOff x="8204227" y="3230880"/>
                <a:chExt cx="2108228" cy="452376"/>
              </a:xfrm>
            </p:grpSpPr>
            <p:cxnSp>
              <p:nvCxnSpPr>
                <p:cNvPr id="172" name="直接连接符 171"/>
                <p:cNvCxnSpPr/>
                <p:nvPr/>
              </p:nvCxnSpPr>
              <p:spPr>
                <a:xfrm>
                  <a:off x="10312455" y="3230880"/>
                  <a:ext cx="0" cy="45237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3" name="直接连接符 172"/>
                <p:cNvCxnSpPr/>
                <p:nvPr/>
              </p:nvCxnSpPr>
              <p:spPr>
                <a:xfrm>
                  <a:off x="8204227" y="3230880"/>
                  <a:ext cx="0" cy="45237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cxnSp>
          <p:nvCxnSpPr>
            <p:cNvPr id="168" name="直接连接符 167"/>
            <p:cNvCxnSpPr>
              <a:stCxn id="96" idx="2"/>
            </p:cNvCxnSpPr>
            <p:nvPr/>
          </p:nvCxnSpPr>
          <p:spPr>
            <a:xfrm>
              <a:off x="6095999" y="2985839"/>
              <a:ext cx="1" cy="81403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p:nvCxnSpPr>
          <p:spPr>
            <a:xfrm>
              <a:off x="1855766" y="3230880"/>
              <a:ext cx="8456689"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5" name="矩形 94"/>
          <p:cNvSpPr/>
          <p:nvPr/>
        </p:nvSpPr>
        <p:spPr>
          <a:xfrm>
            <a:off x="3429000" y="1247347"/>
            <a:ext cx="2286000" cy="395875"/>
          </a:xfrm>
          <a:prstGeom prst="rect">
            <a:avLst/>
          </a:prstGeom>
          <a:solidFill>
            <a:srgbClr val="00ACED"/>
          </a:solidFill>
          <a:ln>
            <a:noFill/>
          </a:ln>
          <a:effectLst>
            <a:outerShdw dist="63500" dir="2700000" algn="tl" rotWithShape="0">
              <a:prstClr val="black">
                <a:alpha val="15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zh-CN" altLang="en-US" sz="1400" dirty="0">
                <a:solidFill>
                  <a:schemeClr val="bg1"/>
                </a:solidFill>
              </a:rPr>
              <a:t>芝麻分</a:t>
            </a:r>
            <a:r>
              <a:rPr kumimoji="1" lang="en-US" altLang="zh-CN" sz="1400" dirty="0">
                <a:solidFill>
                  <a:schemeClr val="bg1"/>
                </a:solidFill>
              </a:rPr>
              <a:t>-</a:t>
            </a:r>
            <a:r>
              <a:rPr kumimoji="1" lang="zh-CN" altLang="en-US" sz="1400" dirty="0">
                <a:solidFill>
                  <a:schemeClr val="bg1"/>
                </a:solidFill>
              </a:rPr>
              <a:t>最终</a:t>
            </a:r>
          </a:p>
        </p:txBody>
      </p:sp>
      <p:sp>
        <p:nvSpPr>
          <p:cNvPr id="96" name="矩形 95"/>
          <p:cNvSpPr/>
          <p:nvPr/>
        </p:nvSpPr>
        <p:spPr>
          <a:xfrm>
            <a:off x="3429000" y="1762670"/>
            <a:ext cx="2286000" cy="395875"/>
          </a:xfrm>
          <a:prstGeom prst="rect">
            <a:avLst/>
          </a:prstGeom>
          <a:solidFill>
            <a:srgbClr val="00ACED"/>
          </a:solidFill>
          <a:ln>
            <a:noFill/>
          </a:ln>
          <a:effectLst>
            <a:outerShdw dist="63500" dir="2700000" algn="tl" rotWithShape="0">
              <a:prstClr val="black">
                <a:alpha val="15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zh-CN" altLang="en-US" sz="1400" dirty="0">
                <a:solidFill>
                  <a:schemeClr val="bg1"/>
                </a:solidFill>
              </a:rPr>
              <a:t>芝麻分</a:t>
            </a:r>
            <a:r>
              <a:rPr kumimoji="1" lang="en-US" altLang="zh-CN" sz="1400" dirty="0">
                <a:solidFill>
                  <a:schemeClr val="bg1"/>
                </a:solidFill>
              </a:rPr>
              <a:t>-</a:t>
            </a:r>
            <a:r>
              <a:rPr kumimoji="1" lang="zh-CN" altLang="en-US" sz="1400" dirty="0">
                <a:solidFill>
                  <a:schemeClr val="bg1"/>
                </a:solidFill>
              </a:rPr>
              <a:t>基础</a:t>
            </a:r>
          </a:p>
        </p:txBody>
      </p:sp>
      <p:grpSp>
        <p:nvGrpSpPr>
          <p:cNvPr id="97" name="组合 96"/>
          <p:cNvGrpSpPr/>
          <p:nvPr/>
        </p:nvGrpSpPr>
        <p:grpSpPr>
          <a:xfrm>
            <a:off x="640885" y="2496772"/>
            <a:ext cx="1501880" cy="2041757"/>
            <a:chOff x="1043610" y="3553428"/>
            <a:chExt cx="2002506" cy="2722342"/>
          </a:xfrm>
        </p:grpSpPr>
        <p:sp>
          <p:nvSpPr>
            <p:cNvPr id="162" name="矩形 161"/>
            <p:cNvSpPr/>
            <p:nvPr/>
          </p:nvSpPr>
          <p:spPr>
            <a:xfrm>
              <a:off x="1043610" y="3553428"/>
              <a:ext cx="2002506" cy="2722342"/>
            </a:xfrm>
            <a:prstGeom prst="rect">
              <a:avLst/>
            </a:prstGeom>
            <a:solidFill>
              <a:srgbClr val="00ACED"/>
            </a:solidFill>
            <a:ln>
              <a:noFill/>
            </a:ln>
            <a:effectLst>
              <a:outerShdw dist="63500" dir="2700000" algn="tl" rotWithShape="0">
                <a:prstClr val="black">
                  <a:alpha val="15000"/>
                </a:prstClr>
              </a:outerShdw>
            </a:effectLst>
          </p:spPr>
          <p:style>
            <a:lnRef idx="1">
              <a:schemeClr val="accent3"/>
            </a:lnRef>
            <a:fillRef idx="2">
              <a:schemeClr val="accent3"/>
            </a:fillRef>
            <a:effectRef idx="1">
              <a:schemeClr val="accent3"/>
            </a:effectRef>
            <a:fontRef idx="minor">
              <a:schemeClr val="dk1"/>
            </a:fontRef>
          </p:style>
          <p:txBody>
            <a:bodyPr rtlCol="0" anchor="b"/>
            <a:lstStyle/>
            <a:p>
              <a:pPr algn="ctr"/>
              <a:endParaRPr kumimoji="1" lang="en-US" altLang="zh-CN" sz="1400" dirty="0">
                <a:solidFill>
                  <a:schemeClr val="bg1"/>
                </a:solidFill>
              </a:endParaRPr>
            </a:p>
          </p:txBody>
        </p:sp>
        <p:grpSp>
          <p:nvGrpSpPr>
            <p:cNvPr id="163" name="组合 162"/>
            <p:cNvGrpSpPr/>
            <p:nvPr/>
          </p:nvGrpSpPr>
          <p:grpSpPr>
            <a:xfrm>
              <a:off x="1159634" y="3980773"/>
              <a:ext cx="1770456" cy="2007916"/>
              <a:chOff x="1159634" y="3980773"/>
              <a:chExt cx="1770456" cy="2007916"/>
            </a:xfrm>
          </p:grpSpPr>
          <p:sp>
            <p:nvSpPr>
              <p:cNvPr id="164" name="矩形 163"/>
              <p:cNvSpPr/>
              <p:nvPr/>
            </p:nvSpPr>
            <p:spPr>
              <a:xfrm>
                <a:off x="1159634" y="3980773"/>
                <a:ext cx="1770456" cy="348813"/>
              </a:xfrm>
              <a:prstGeom prst="rect">
                <a:avLst/>
              </a:prstGeom>
            </p:spPr>
            <p:txBody>
              <a:bodyPr wrap="square" anchor="b">
                <a:spAutoFit/>
              </a:bodyPr>
              <a:lstStyle/>
              <a:p>
                <a:pPr algn="ctr"/>
                <a:r>
                  <a:rPr lang="zh-CN" altLang="en-US" sz="1100" dirty="0">
                    <a:solidFill>
                      <a:schemeClr val="bg1"/>
                    </a:solidFill>
                  </a:rPr>
                  <a:t>信用历史时长</a:t>
                </a:r>
              </a:p>
            </p:txBody>
          </p:sp>
          <p:cxnSp>
            <p:nvCxnSpPr>
              <p:cNvPr id="165" name="直接连接符 164"/>
              <p:cNvCxnSpPr/>
              <p:nvPr/>
            </p:nvCxnSpPr>
            <p:spPr>
              <a:xfrm>
                <a:off x="1204657" y="4398167"/>
                <a:ext cx="168041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66" name="矩形 165"/>
              <p:cNvSpPr/>
              <p:nvPr/>
            </p:nvSpPr>
            <p:spPr>
              <a:xfrm>
                <a:off x="1159634" y="4535984"/>
                <a:ext cx="1770456" cy="1452705"/>
              </a:xfrm>
              <a:prstGeom prst="rect">
                <a:avLst/>
              </a:prstGeom>
            </p:spPr>
            <p:txBody>
              <a:bodyPr wrap="square" anchor="t">
                <a:spAutoFit/>
              </a:bodyPr>
              <a:lstStyle/>
              <a:p>
                <a:pPr algn="ctr">
                  <a:lnSpc>
                    <a:spcPct val="120000"/>
                  </a:lnSpc>
                </a:pPr>
                <a:r>
                  <a:rPr lang="zh-CN" altLang="en-US" sz="900" dirty="0">
                    <a:solidFill>
                      <a:schemeClr val="bg1"/>
                    </a:solidFill>
                  </a:rPr>
                  <a:t>信用历史时长</a:t>
                </a:r>
                <a:endParaRPr lang="en-US" altLang="zh-CN" sz="900" dirty="0">
                  <a:solidFill>
                    <a:schemeClr val="bg1"/>
                  </a:solidFill>
                </a:endParaRPr>
              </a:p>
              <a:p>
                <a:pPr algn="ctr">
                  <a:lnSpc>
                    <a:spcPct val="120000"/>
                  </a:lnSpc>
                </a:pPr>
                <a:r>
                  <a:rPr lang="zh-CN" altLang="en-US" sz="900" dirty="0">
                    <a:solidFill>
                      <a:schemeClr val="bg1"/>
                    </a:solidFill>
                  </a:rPr>
                  <a:t>信用履约记录数</a:t>
                </a:r>
                <a:endParaRPr lang="en-US" altLang="zh-CN" sz="900" dirty="0">
                  <a:solidFill>
                    <a:schemeClr val="bg1"/>
                  </a:solidFill>
                </a:endParaRPr>
              </a:p>
              <a:p>
                <a:pPr algn="ctr">
                  <a:lnSpc>
                    <a:spcPct val="120000"/>
                  </a:lnSpc>
                </a:pPr>
                <a:r>
                  <a:rPr lang="zh-CN" altLang="en-US" sz="900" dirty="0">
                    <a:solidFill>
                      <a:schemeClr val="bg1"/>
                    </a:solidFill>
                  </a:rPr>
                  <a:t>信用履约场景数</a:t>
                </a:r>
                <a:endParaRPr lang="en-US" altLang="zh-CN" sz="900" dirty="0">
                  <a:solidFill>
                    <a:schemeClr val="bg1"/>
                  </a:solidFill>
                </a:endParaRPr>
              </a:p>
              <a:p>
                <a:pPr algn="ctr">
                  <a:lnSpc>
                    <a:spcPct val="120000"/>
                  </a:lnSpc>
                </a:pPr>
                <a:r>
                  <a:rPr lang="zh-CN" altLang="en-US" sz="900" dirty="0">
                    <a:solidFill>
                      <a:schemeClr val="bg1"/>
                    </a:solidFill>
                  </a:rPr>
                  <a:t>公共事业缴费记录数</a:t>
                </a:r>
                <a:endParaRPr lang="en-US" altLang="zh-CN" sz="900" dirty="0">
                  <a:solidFill>
                    <a:schemeClr val="bg1"/>
                  </a:solidFill>
                </a:endParaRPr>
              </a:p>
              <a:p>
                <a:pPr algn="ctr">
                  <a:lnSpc>
                    <a:spcPct val="120000"/>
                  </a:lnSpc>
                </a:pPr>
                <a:r>
                  <a:rPr lang="zh-CN" altLang="en-US" sz="900" dirty="0">
                    <a:solidFill>
                      <a:schemeClr val="bg1"/>
                    </a:solidFill>
                  </a:rPr>
                  <a:t>违约场景数</a:t>
                </a:r>
                <a:endParaRPr lang="en-US" altLang="zh-CN" sz="900" dirty="0">
                  <a:solidFill>
                    <a:schemeClr val="bg1"/>
                  </a:solidFill>
                </a:endParaRPr>
              </a:p>
              <a:p>
                <a:pPr algn="ctr">
                  <a:lnSpc>
                    <a:spcPct val="120000"/>
                  </a:lnSpc>
                </a:pPr>
                <a:r>
                  <a:rPr lang="en-US" altLang="zh-CN" sz="900" dirty="0">
                    <a:solidFill>
                      <a:schemeClr val="bg1"/>
                    </a:solidFill>
                  </a:rPr>
                  <a:t>…</a:t>
                </a:r>
              </a:p>
            </p:txBody>
          </p:sp>
        </p:grpSp>
      </p:grpSp>
      <p:grpSp>
        <p:nvGrpSpPr>
          <p:cNvPr id="98" name="组合 97"/>
          <p:cNvGrpSpPr/>
          <p:nvPr/>
        </p:nvGrpSpPr>
        <p:grpSpPr>
          <a:xfrm>
            <a:off x="2222056" y="2496772"/>
            <a:ext cx="1501880" cy="2041757"/>
            <a:chOff x="3069179" y="3553428"/>
            <a:chExt cx="2002506" cy="2722342"/>
          </a:xfrm>
        </p:grpSpPr>
        <p:sp>
          <p:nvSpPr>
            <p:cNvPr id="157" name="矩形 156"/>
            <p:cNvSpPr/>
            <p:nvPr/>
          </p:nvSpPr>
          <p:spPr>
            <a:xfrm>
              <a:off x="3069179" y="3553428"/>
              <a:ext cx="2002506" cy="2722342"/>
            </a:xfrm>
            <a:prstGeom prst="rect">
              <a:avLst/>
            </a:prstGeom>
            <a:solidFill>
              <a:srgbClr val="00ACED"/>
            </a:solidFill>
            <a:ln>
              <a:noFill/>
            </a:ln>
            <a:effectLst>
              <a:outerShdw dist="63500" dir="2700000" algn="tl" rotWithShape="0">
                <a:prstClr val="black">
                  <a:alpha val="15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en-US" altLang="zh-CN" sz="1400" dirty="0">
                <a:solidFill>
                  <a:schemeClr val="bg1"/>
                </a:solidFill>
              </a:endParaRPr>
            </a:p>
          </p:txBody>
        </p:sp>
        <p:grpSp>
          <p:nvGrpSpPr>
            <p:cNvPr id="158" name="组合 157"/>
            <p:cNvGrpSpPr/>
            <p:nvPr/>
          </p:nvGrpSpPr>
          <p:grpSpPr>
            <a:xfrm>
              <a:off x="3185203" y="3980774"/>
              <a:ext cx="1770456" cy="1786316"/>
              <a:chOff x="1159634" y="3980774"/>
              <a:chExt cx="1770456" cy="1786316"/>
            </a:xfrm>
          </p:grpSpPr>
          <p:sp>
            <p:nvSpPr>
              <p:cNvPr id="159" name="矩形 158"/>
              <p:cNvSpPr/>
              <p:nvPr/>
            </p:nvSpPr>
            <p:spPr>
              <a:xfrm>
                <a:off x="1159634" y="3980774"/>
                <a:ext cx="1770456" cy="348813"/>
              </a:xfrm>
              <a:prstGeom prst="rect">
                <a:avLst/>
              </a:prstGeom>
            </p:spPr>
            <p:txBody>
              <a:bodyPr wrap="square" anchor="b">
                <a:spAutoFit/>
              </a:bodyPr>
              <a:lstStyle/>
              <a:p>
                <a:pPr algn="ctr"/>
                <a:r>
                  <a:rPr lang="zh-CN" altLang="en-US" sz="1100" dirty="0">
                    <a:solidFill>
                      <a:schemeClr val="bg1"/>
                    </a:solidFill>
                  </a:rPr>
                  <a:t>信用履约记录数</a:t>
                </a:r>
              </a:p>
            </p:txBody>
          </p:sp>
          <p:cxnSp>
            <p:nvCxnSpPr>
              <p:cNvPr id="160" name="直接连接符 159"/>
              <p:cNvCxnSpPr/>
              <p:nvPr/>
            </p:nvCxnSpPr>
            <p:spPr>
              <a:xfrm>
                <a:off x="1204657" y="4398167"/>
                <a:ext cx="168041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61" name="矩形 160"/>
              <p:cNvSpPr/>
              <p:nvPr/>
            </p:nvSpPr>
            <p:spPr>
              <a:xfrm>
                <a:off x="1159634" y="4535983"/>
                <a:ext cx="1770456" cy="1231107"/>
              </a:xfrm>
              <a:prstGeom prst="rect">
                <a:avLst/>
              </a:prstGeom>
            </p:spPr>
            <p:txBody>
              <a:bodyPr wrap="square" anchor="t">
                <a:spAutoFit/>
              </a:bodyPr>
              <a:lstStyle/>
              <a:p>
                <a:pPr algn="ctr">
                  <a:lnSpc>
                    <a:spcPct val="120000"/>
                  </a:lnSpc>
                </a:pPr>
                <a:r>
                  <a:rPr lang="zh-CN" altLang="en-US" sz="900" dirty="0">
                    <a:solidFill>
                      <a:schemeClr val="bg1"/>
                    </a:solidFill>
                  </a:rPr>
                  <a:t>职业类型</a:t>
                </a:r>
              </a:p>
              <a:p>
                <a:pPr algn="ctr">
                  <a:lnSpc>
                    <a:spcPct val="120000"/>
                  </a:lnSpc>
                </a:pPr>
                <a:r>
                  <a:rPr lang="zh-CN" altLang="en-US" sz="900" dirty="0">
                    <a:solidFill>
                      <a:schemeClr val="bg1"/>
                    </a:solidFill>
                  </a:rPr>
                  <a:t>学历学籍</a:t>
                </a:r>
              </a:p>
              <a:p>
                <a:pPr algn="ctr">
                  <a:lnSpc>
                    <a:spcPct val="120000"/>
                  </a:lnSpc>
                </a:pPr>
                <a:r>
                  <a:rPr lang="zh-CN" altLang="en-US" sz="900" dirty="0">
                    <a:solidFill>
                      <a:schemeClr val="bg1"/>
                    </a:solidFill>
                  </a:rPr>
                  <a:t>手机稳定性</a:t>
                </a:r>
              </a:p>
              <a:p>
                <a:pPr algn="ctr">
                  <a:lnSpc>
                    <a:spcPct val="120000"/>
                  </a:lnSpc>
                </a:pPr>
                <a:r>
                  <a:rPr lang="zh-CN" altLang="en-US" sz="900" dirty="0">
                    <a:solidFill>
                      <a:schemeClr val="bg1"/>
                    </a:solidFill>
                  </a:rPr>
                  <a:t>地址稳定性</a:t>
                </a:r>
              </a:p>
              <a:p>
                <a:pPr algn="ctr">
                  <a:lnSpc>
                    <a:spcPct val="120000"/>
                  </a:lnSpc>
                </a:pPr>
                <a:r>
                  <a:rPr lang="en-US" altLang="zh-CN" sz="900" dirty="0">
                    <a:solidFill>
                      <a:schemeClr val="bg1"/>
                    </a:solidFill>
                  </a:rPr>
                  <a:t>…</a:t>
                </a:r>
              </a:p>
            </p:txBody>
          </p:sp>
        </p:grpSp>
      </p:grpSp>
      <p:grpSp>
        <p:nvGrpSpPr>
          <p:cNvPr id="99" name="组合 98"/>
          <p:cNvGrpSpPr/>
          <p:nvPr/>
        </p:nvGrpSpPr>
        <p:grpSpPr>
          <a:xfrm>
            <a:off x="3803227" y="2496772"/>
            <a:ext cx="1501880" cy="2041757"/>
            <a:chOff x="5094748" y="3553428"/>
            <a:chExt cx="2002506" cy="2722342"/>
          </a:xfrm>
        </p:grpSpPr>
        <p:sp>
          <p:nvSpPr>
            <p:cNvPr id="152" name="矩形 151"/>
            <p:cNvSpPr/>
            <p:nvPr/>
          </p:nvSpPr>
          <p:spPr>
            <a:xfrm>
              <a:off x="5094748" y="3553428"/>
              <a:ext cx="2002506" cy="2722342"/>
            </a:xfrm>
            <a:prstGeom prst="rect">
              <a:avLst/>
            </a:prstGeom>
            <a:solidFill>
              <a:srgbClr val="00ACED"/>
            </a:solidFill>
            <a:ln>
              <a:noFill/>
            </a:ln>
            <a:effectLst>
              <a:outerShdw dist="63500" dir="2700000" algn="tl" rotWithShape="0">
                <a:prstClr val="black">
                  <a:alpha val="15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en-US" altLang="zh-CN" sz="1400" dirty="0">
                <a:solidFill>
                  <a:schemeClr val="bg1"/>
                </a:solidFill>
              </a:endParaRPr>
            </a:p>
          </p:txBody>
        </p:sp>
        <p:grpSp>
          <p:nvGrpSpPr>
            <p:cNvPr id="153" name="组合 152"/>
            <p:cNvGrpSpPr/>
            <p:nvPr/>
          </p:nvGrpSpPr>
          <p:grpSpPr>
            <a:xfrm>
              <a:off x="5210772" y="3980775"/>
              <a:ext cx="1770456" cy="1564713"/>
              <a:chOff x="1159634" y="3980775"/>
              <a:chExt cx="1770456" cy="1564713"/>
            </a:xfrm>
          </p:grpSpPr>
          <p:sp>
            <p:nvSpPr>
              <p:cNvPr id="154" name="矩形 153"/>
              <p:cNvSpPr/>
              <p:nvPr/>
            </p:nvSpPr>
            <p:spPr>
              <a:xfrm>
                <a:off x="1159634" y="3980775"/>
                <a:ext cx="1770456" cy="348813"/>
              </a:xfrm>
              <a:prstGeom prst="rect">
                <a:avLst/>
              </a:prstGeom>
            </p:spPr>
            <p:txBody>
              <a:bodyPr wrap="square" anchor="b">
                <a:spAutoFit/>
              </a:bodyPr>
              <a:lstStyle/>
              <a:p>
                <a:pPr algn="ctr"/>
                <a:r>
                  <a:rPr lang="zh-CN" altLang="en-US" sz="1100" dirty="0">
                    <a:solidFill>
                      <a:schemeClr val="bg1"/>
                    </a:solidFill>
                  </a:rPr>
                  <a:t>信用履约场景数</a:t>
                </a:r>
              </a:p>
            </p:txBody>
          </p:sp>
          <p:cxnSp>
            <p:nvCxnSpPr>
              <p:cNvPr id="155" name="直接连接符 154"/>
              <p:cNvCxnSpPr/>
              <p:nvPr/>
            </p:nvCxnSpPr>
            <p:spPr>
              <a:xfrm>
                <a:off x="1204657" y="4398167"/>
                <a:ext cx="168041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56" name="矩形 155"/>
              <p:cNvSpPr/>
              <p:nvPr/>
            </p:nvSpPr>
            <p:spPr>
              <a:xfrm>
                <a:off x="1159634" y="4535982"/>
                <a:ext cx="1770456" cy="1009506"/>
              </a:xfrm>
              <a:prstGeom prst="rect">
                <a:avLst/>
              </a:prstGeom>
            </p:spPr>
            <p:txBody>
              <a:bodyPr wrap="square" anchor="t">
                <a:spAutoFit/>
              </a:bodyPr>
              <a:lstStyle/>
              <a:p>
                <a:pPr algn="ctr">
                  <a:lnSpc>
                    <a:spcPct val="120000"/>
                  </a:lnSpc>
                </a:pPr>
                <a:r>
                  <a:rPr lang="zh-CN" altLang="en-US" sz="900" dirty="0">
                    <a:solidFill>
                      <a:schemeClr val="bg1"/>
                    </a:solidFill>
                  </a:rPr>
                  <a:t>账户资产</a:t>
                </a:r>
              </a:p>
              <a:p>
                <a:pPr algn="ctr">
                  <a:lnSpc>
                    <a:spcPct val="120000"/>
                  </a:lnSpc>
                </a:pPr>
                <a:r>
                  <a:rPr lang="zh-CN" altLang="en-US" sz="900" dirty="0">
                    <a:solidFill>
                      <a:schemeClr val="bg1"/>
                    </a:solidFill>
                  </a:rPr>
                  <a:t>有无住房</a:t>
                </a:r>
              </a:p>
              <a:p>
                <a:pPr algn="ctr">
                  <a:lnSpc>
                    <a:spcPct val="120000"/>
                  </a:lnSpc>
                </a:pPr>
                <a:r>
                  <a:rPr lang="zh-CN" altLang="en-US" sz="900" dirty="0">
                    <a:solidFill>
                      <a:schemeClr val="bg1"/>
                    </a:solidFill>
                  </a:rPr>
                  <a:t>有无车辆</a:t>
                </a:r>
              </a:p>
              <a:p>
                <a:pPr algn="ctr">
                  <a:lnSpc>
                    <a:spcPct val="120000"/>
                  </a:lnSpc>
                </a:pPr>
                <a:r>
                  <a:rPr lang="en-US" altLang="zh-CN" sz="900" dirty="0">
                    <a:solidFill>
                      <a:schemeClr val="bg1"/>
                    </a:solidFill>
                  </a:rPr>
                  <a:t>…</a:t>
                </a:r>
              </a:p>
            </p:txBody>
          </p:sp>
        </p:grpSp>
      </p:grpSp>
      <p:grpSp>
        <p:nvGrpSpPr>
          <p:cNvPr id="100" name="组合 99"/>
          <p:cNvGrpSpPr/>
          <p:nvPr/>
        </p:nvGrpSpPr>
        <p:grpSpPr>
          <a:xfrm>
            <a:off x="5340777" y="2496772"/>
            <a:ext cx="1624788" cy="2041757"/>
            <a:chOff x="7038378" y="3553428"/>
            <a:chExt cx="2166384" cy="2722342"/>
          </a:xfrm>
        </p:grpSpPr>
        <p:sp>
          <p:nvSpPr>
            <p:cNvPr id="147" name="矩形 146"/>
            <p:cNvSpPr/>
            <p:nvPr/>
          </p:nvSpPr>
          <p:spPr>
            <a:xfrm>
              <a:off x="7120317" y="3553428"/>
              <a:ext cx="2002506" cy="2722342"/>
            </a:xfrm>
            <a:prstGeom prst="rect">
              <a:avLst/>
            </a:prstGeom>
            <a:solidFill>
              <a:srgbClr val="00ACED"/>
            </a:solidFill>
            <a:ln>
              <a:noFill/>
            </a:ln>
            <a:effectLst>
              <a:outerShdw dist="63500" dir="2700000" algn="tl" rotWithShape="0">
                <a:prstClr val="black">
                  <a:alpha val="15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en-US" altLang="zh-CN" sz="1400" dirty="0">
                <a:solidFill>
                  <a:schemeClr val="bg1"/>
                </a:solidFill>
              </a:endParaRPr>
            </a:p>
          </p:txBody>
        </p:sp>
        <p:grpSp>
          <p:nvGrpSpPr>
            <p:cNvPr id="148" name="组合 147"/>
            <p:cNvGrpSpPr/>
            <p:nvPr/>
          </p:nvGrpSpPr>
          <p:grpSpPr>
            <a:xfrm>
              <a:off x="7038378" y="3980774"/>
              <a:ext cx="2166384" cy="1647644"/>
              <a:chOff x="961671" y="3980774"/>
              <a:chExt cx="2166384" cy="1647644"/>
            </a:xfrm>
          </p:grpSpPr>
          <p:sp>
            <p:nvSpPr>
              <p:cNvPr id="149" name="矩形 148"/>
              <p:cNvSpPr/>
              <p:nvPr/>
            </p:nvSpPr>
            <p:spPr>
              <a:xfrm>
                <a:off x="961671" y="3980774"/>
                <a:ext cx="2166384" cy="348813"/>
              </a:xfrm>
              <a:prstGeom prst="rect">
                <a:avLst/>
              </a:prstGeom>
            </p:spPr>
            <p:txBody>
              <a:bodyPr wrap="square" anchor="b">
                <a:spAutoFit/>
              </a:bodyPr>
              <a:lstStyle/>
              <a:p>
                <a:pPr algn="ctr"/>
                <a:r>
                  <a:rPr lang="zh-CN" altLang="en-US" sz="1100" dirty="0">
                    <a:solidFill>
                      <a:schemeClr val="bg1"/>
                    </a:solidFill>
                  </a:rPr>
                  <a:t>公共事业缴费记录数</a:t>
                </a:r>
              </a:p>
            </p:txBody>
          </p:sp>
          <p:cxnSp>
            <p:nvCxnSpPr>
              <p:cNvPr id="150" name="直接连接符 149"/>
              <p:cNvCxnSpPr/>
              <p:nvPr/>
            </p:nvCxnSpPr>
            <p:spPr>
              <a:xfrm>
                <a:off x="1204657" y="4398167"/>
                <a:ext cx="168041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51" name="矩形 150"/>
              <p:cNvSpPr/>
              <p:nvPr/>
            </p:nvSpPr>
            <p:spPr>
              <a:xfrm>
                <a:off x="1159635" y="4535983"/>
                <a:ext cx="1770456" cy="1092435"/>
              </a:xfrm>
              <a:prstGeom prst="rect">
                <a:avLst/>
              </a:prstGeom>
            </p:spPr>
            <p:txBody>
              <a:bodyPr wrap="square" anchor="t">
                <a:spAutoFit/>
              </a:bodyPr>
              <a:lstStyle/>
              <a:p>
                <a:pPr algn="ctr">
                  <a:lnSpc>
                    <a:spcPct val="120000"/>
                  </a:lnSpc>
                </a:pPr>
                <a:r>
                  <a:rPr lang="zh-CN" altLang="en-US" sz="800" dirty="0">
                    <a:solidFill>
                      <a:schemeClr val="bg1"/>
                    </a:solidFill>
                  </a:rPr>
                  <a:t>账户活跃时长</a:t>
                </a:r>
              </a:p>
              <a:p>
                <a:pPr algn="ctr">
                  <a:lnSpc>
                    <a:spcPct val="120000"/>
                  </a:lnSpc>
                </a:pPr>
                <a:r>
                  <a:rPr lang="zh-CN" altLang="en-US" sz="800" dirty="0">
                    <a:solidFill>
                      <a:schemeClr val="bg1"/>
                    </a:solidFill>
                  </a:rPr>
                  <a:t>消费金额</a:t>
                </a:r>
              </a:p>
              <a:p>
                <a:pPr algn="ctr">
                  <a:lnSpc>
                    <a:spcPct val="120000"/>
                  </a:lnSpc>
                </a:pPr>
                <a:r>
                  <a:rPr lang="zh-CN" altLang="en-US" sz="800" dirty="0">
                    <a:solidFill>
                      <a:schemeClr val="bg1"/>
                    </a:solidFill>
                  </a:rPr>
                  <a:t>消费层次</a:t>
                </a:r>
              </a:p>
              <a:p>
                <a:pPr algn="ctr">
                  <a:lnSpc>
                    <a:spcPct val="120000"/>
                  </a:lnSpc>
                </a:pPr>
                <a:r>
                  <a:rPr lang="zh-CN" altLang="en-US" sz="800" dirty="0">
                    <a:solidFill>
                      <a:schemeClr val="bg1"/>
                    </a:solidFill>
                  </a:rPr>
                  <a:t>消费场景丰富度</a:t>
                </a:r>
              </a:p>
              <a:p>
                <a:pPr algn="ctr">
                  <a:lnSpc>
                    <a:spcPct val="120000"/>
                  </a:lnSpc>
                </a:pPr>
                <a:r>
                  <a:rPr lang="en-US" altLang="zh-CN" sz="800" dirty="0">
                    <a:solidFill>
                      <a:schemeClr val="bg1"/>
                    </a:solidFill>
                  </a:rPr>
                  <a:t>…</a:t>
                </a:r>
              </a:p>
            </p:txBody>
          </p:sp>
        </p:grpSp>
      </p:grpSp>
      <p:grpSp>
        <p:nvGrpSpPr>
          <p:cNvPr id="101" name="组合 100"/>
          <p:cNvGrpSpPr/>
          <p:nvPr/>
        </p:nvGrpSpPr>
        <p:grpSpPr>
          <a:xfrm>
            <a:off x="7001236" y="2496772"/>
            <a:ext cx="1501880" cy="2041757"/>
            <a:chOff x="9145886" y="3553428"/>
            <a:chExt cx="2002506" cy="2722342"/>
          </a:xfrm>
        </p:grpSpPr>
        <p:sp>
          <p:nvSpPr>
            <p:cNvPr id="142" name="矩形 141"/>
            <p:cNvSpPr/>
            <p:nvPr/>
          </p:nvSpPr>
          <p:spPr>
            <a:xfrm>
              <a:off x="9145886" y="3553428"/>
              <a:ext cx="2002506" cy="2722342"/>
            </a:xfrm>
            <a:prstGeom prst="rect">
              <a:avLst/>
            </a:prstGeom>
            <a:solidFill>
              <a:srgbClr val="00ACED"/>
            </a:solidFill>
            <a:ln>
              <a:noFill/>
            </a:ln>
            <a:effectLst>
              <a:outerShdw dist="63500" dir="2700000" algn="tl" rotWithShape="0">
                <a:prstClr val="black">
                  <a:alpha val="15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en-US" altLang="zh-CN" sz="1400" dirty="0">
                <a:solidFill>
                  <a:schemeClr val="bg1"/>
                </a:solidFill>
              </a:endParaRPr>
            </a:p>
          </p:txBody>
        </p:sp>
        <p:grpSp>
          <p:nvGrpSpPr>
            <p:cNvPr id="143" name="组合 142"/>
            <p:cNvGrpSpPr/>
            <p:nvPr/>
          </p:nvGrpSpPr>
          <p:grpSpPr>
            <a:xfrm>
              <a:off x="9261910" y="3980773"/>
              <a:ext cx="1770456" cy="1564716"/>
              <a:chOff x="1159634" y="3980773"/>
              <a:chExt cx="1770456" cy="1564716"/>
            </a:xfrm>
          </p:grpSpPr>
          <p:sp>
            <p:nvSpPr>
              <p:cNvPr id="144" name="矩形 143"/>
              <p:cNvSpPr/>
              <p:nvPr/>
            </p:nvSpPr>
            <p:spPr>
              <a:xfrm>
                <a:off x="1159634" y="3980773"/>
                <a:ext cx="1770456" cy="348813"/>
              </a:xfrm>
              <a:prstGeom prst="rect">
                <a:avLst/>
              </a:prstGeom>
            </p:spPr>
            <p:txBody>
              <a:bodyPr wrap="square" anchor="b">
                <a:spAutoFit/>
              </a:bodyPr>
              <a:lstStyle/>
              <a:p>
                <a:pPr algn="ctr"/>
                <a:r>
                  <a:rPr lang="zh-CN" altLang="en-US" sz="1100" dirty="0">
                    <a:solidFill>
                      <a:schemeClr val="bg1"/>
                    </a:solidFill>
                  </a:rPr>
                  <a:t>违约场景数</a:t>
                </a:r>
              </a:p>
            </p:txBody>
          </p:sp>
          <p:cxnSp>
            <p:nvCxnSpPr>
              <p:cNvPr id="145" name="直接连接符 144"/>
              <p:cNvCxnSpPr/>
              <p:nvPr/>
            </p:nvCxnSpPr>
            <p:spPr>
              <a:xfrm>
                <a:off x="1204657" y="4398167"/>
                <a:ext cx="168041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46" name="矩形 145"/>
              <p:cNvSpPr/>
              <p:nvPr/>
            </p:nvSpPr>
            <p:spPr>
              <a:xfrm>
                <a:off x="1159634" y="4535982"/>
                <a:ext cx="1770456" cy="1009507"/>
              </a:xfrm>
              <a:prstGeom prst="rect">
                <a:avLst/>
              </a:prstGeom>
            </p:spPr>
            <p:txBody>
              <a:bodyPr wrap="square" anchor="t">
                <a:spAutoFit/>
              </a:bodyPr>
              <a:lstStyle/>
              <a:p>
                <a:pPr algn="ctr">
                  <a:lnSpc>
                    <a:spcPct val="120000"/>
                  </a:lnSpc>
                </a:pPr>
                <a:r>
                  <a:rPr lang="zh-CN" altLang="en-US" sz="900" dirty="0">
                    <a:solidFill>
                      <a:schemeClr val="bg1"/>
                    </a:solidFill>
                  </a:rPr>
                  <a:t>人脉圈信用度</a:t>
                </a:r>
              </a:p>
              <a:p>
                <a:pPr algn="ctr">
                  <a:lnSpc>
                    <a:spcPct val="120000"/>
                  </a:lnSpc>
                </a:pPr>
                <a:r>
                  <a:rPr lang="zh-CN" altLang="en-US" sz="900" dirty="0">
                    <a:solidFill>
                      <a:schemeClr val="bg1"/>
                    </a:solidFill>
                  </a:rPr>
                  <a:t>社交广度</a:t>
                </a:r>
              </a:p>
              <a:p>
                <a:pPr algn="ctr">
                  <a:lnSpc>
                    <a:spcPct val="120000"/>
                  </a:lnSpc>
                </a:pPr>
                <a:r>
                  <a:rPr lang="zh-CN" altLang="en-US" sz="900" dirty="0">
                    <a:solidFill>
                      <a:schemeClr val="bg1"/>
                    </a:solidFill>
                  </a:rPr>
                  <a:t>社交深度</a:t>
                </a:r>
              </a:p>
              <a:p>
                <a:pPr algn="ctr">
                  <a:lnSpc>
                    <a:spcPct val="120000"/>
                  </a:lnSpc>
                </a:pPr>
                <a:r>
                  <a:rPr lang="en-US" altLang="zh-CN" sz="900" dirty="0">
                    <a:solidFill>
                      <a:schemeClr val="bg1"/>
                    </a:solidFill>
                  </a:rPr>
                  <a:t>…</a:t>
                </a:r>
              </a:p>
            </p:txBody>
          </p:sp>
        </p:grpSp>
      </p:grpSp>
      <p:sp>
        <p:nvSpPr>
          <p:cNvPr id="102" name="Shape 1033"/>
          <p:cNvSpPr/>
          <p:nvPr/>
        </p:nvSpPr>
        <p:spPr>
          <a:xfrm>
            <a:off x="6962965" y="1372111"/>
            <a:ext cx="1542753" cy="833345"/>
          </a:xfrm>
          <a:prstGeom prst="roundRect">
            <a:avLst>
              <a:gd name="adj" fmla="val 1113"/>
            </a:avLst>
          </a:prstGeom>
          <a:solidFill>
            <a:srgbClr val="FFFFFF"/>
          </a:solidFill>
          <a:ln w="6350" cap="flat">
            <a:solidFill>
              <a:schemeClr val="bg1">
                <a:lumMod val="75000"/>
              </a:schemeClr>
            </a:solidFill>
            <a:prstDash val="solid"/>
            <a:round/>
          </a:ln>
          <a:effectLst/>
        </p:spPr>
        <p:txBody>
          <a:bodyPr wrap="square" lIns="45719" tIns="45719" rIns="45719" bIns="45719" numCol="1" anchor="ctr">
            <a:noAutofit/>
          </a:bodyPr>
          <a:lstStyle/>
          <a:p>
            <a:endParaRPr sz="1100"/>
          </a:p>
        </p:txBody>
      </p:sp>
      <p:grpSp>
        <p:nvGrpSpPr>
          <p:cNvPr id="103" name="Group 1071"/>
          <p:cNvGrpSpPr/>
          <p:nvPr/>
        </p:nvGrpSpPr>
        <p:grpSpPr>
          <a:xfrm>
            <a:off x="6999574" y="1430959"/>
            <a:ext cx="1469535" cy="715649"/>
            <a:chOff x="0" y="0"/>
            <a:chExt cx="1634149" cy="795812"/>
          </a:xfrm>
        </p:grpSpPr>
        <p:grpSp>
          <p:nvGrpSpPr>
            <p:cNvPr id="105" name="Group 1040"/>
            <p:cNvGrpSpPr/>
            <p:nvPr/>
          </p:nvGrpSpPr>
          <p:grpSpPr>
            <a:xfrm>
              <a:off x="1266512" y="428174"/>
              <a:ext cx="367637" cy="367637"/>
              <a:chOff x="0" y="0"/>
              <a:chExt cx="367635" cy="367635"/>
            </a:xfrm>
          </p:grpSpPr>
          <p:grpSp>
            <p:nvGrpSpPr>
              <p:cNvPr id="136" name="Group 1038"/>
              <p:cNvGrpSpPr/>
              <p:nvPr/>
            </p:nvGrpSpPr>
            <p:grpSpPr>
              <a:xfrm>
                <a:off x="23461" y="10018"/>
                <a:ext cx="327655" cy="323259"/>
                <a:chOff x="0" y="0"/>
                <a:chExt cx="327653" cy="323258"/>
              </a:xfrm>
            </p:grpSpPr>
            <p:pic>
              <p:nvPicPr>
                <p:cNvPr id="138" name="人.png"/>
                <p:cNvPicPr>
                  <a:picLocks noChangeAspect="1"/>
                </p:cNvPicPr>
                <p:nvPr/>
              </p:nvPicPr>
              <p:blipFill>
                <a:blip r:embed="rId2">
                  <a:extLst/>
                </a:blip>
                <a:stretch>
                  <a:fillRect/>
                </a:stretch>
              </p:blipFill>
              <p:spPr>
                <a:xfrm>
                  <a:off x="0" y="0"/>
                  <a:ext cx="173618" cy="173618"/>
                </a:xfrm>
                <a:prstGeom prst="rect">
                  <a:avLst/>
                </a:prstGeom>
                <a:ln w="12700" cap="flat">
                  <a:noFill/>
                  <a:miter lim="400000"/>
                </a:ln>
                <a:effectLst/>
              </p:spPr>
            </p:pic>
            <p:pic>
              <p:nvPicPr>
                <p:cNvPr id="139" name="人.png"/>
                <p:cNvPicPr>
                  <a:picLocks noChangeAspect="1"/>
                </p:cNvPicPr>
                <p:nvPr/>
              </p:nvPicPr>
              <p:blipFill>
                <a:blip r:embed="rId2">
                  <a:extLst/>
                </a:blip>
                <a:stretch>
                  <a:fillRect/>
                </a:stretch>
              </p:blipFill>
              <p:spPr>
                <a:xfrm>
                  <a:off x="154035" y="0"/>
                  <a:ext cx="173619" cy="173618"/>
                </a:xfrm>
                <a:prstGeom prst="rect">
                  <a:avLst/>
                </a:prstGeom>
                <a:ln w="12700" cap="flat">
                  <a:noFill/>
                  <a:miter lim="400000"/>
                </a:ln>
                <a:effectLst/>
              </p:spPr>
            </p:pic>
            <p:pic>
              <p:nvPicPr>
                <p:cNvPr id="140" name="人.png"/>
                <p:cNvPicPr>
                  <a:picLocks noChangeAspect="1"/>
                </p:cNvPicPr>
                <p:nvPr/>
              </p:nvPicPr>
              <p:blipFill>
                <a:blip r:embed="rId2">
                  <a:extLst/>
                </a:blip>
                <a:stretch>
                  <a:fillRect/>
                </a:stretch>
              </p:blipFill>
              <p:spPr>
                <a:xfrm>
                  <a:off x="0" y="149640"/>
                  <a:ext cx="173618" cy="173619"/>
                </a:xfrm>
                <a:prstGeom prst="rect">
                  <a:avLst/>
                </a:prstGeom>
                <a:ln w="12700" cap="flat">
                  <a:noFill/>
                  <a:miter lim="400000"/>
                </a:ln>
                <a:effectLst/>
              </p:spPr>
            </p:pic>
            <p:pic>
              <p:nvPicPr>
                <p:cNvPr id="141" name="人.png"/>
                <p:cNvPicPr>
                  <a:picLocks noChangeAspect="1"/>
                </p:cNvPicPr>
                <p:nvPr/>
              </p:nvPicPr>
              <p:blipFill>
                <a:blip r:embed="rId2">
                  <a:extLst/>
                </a:blip>
                <a:stretch>
                  <a:fillRect/>
                </a:stretch>
              </p:blipFill>
              <p:spPr>
                <a:xfrm>
                  <a:off x="154035" y="149640"/>
                  <a:ext cx="173619" cy="173619"/>
                </a:xfrm>
                <a:prstGeom prst="rect">
                  <a:avLst/>
                </a:prstGeom>
                <a:ln w="12700" cap="flat">
                  <a:noFill/>
                  <a:miter lim="400000"/>
                </a:ln>
                <a:effectLst/>
              </p:spPr>
            </p:pic>
          </p:grpSp>
          <p:sp>
            <p:nvSpPr>
              <p:cNvPr id="137" name="Shape 1039"/>
              <p:cNvSpPr/>
              <p:nvPr/>
            </p:nvSpPr>
            <p:spPr>
              <a:xfrm>
                <a:off x="0" y="0"/>
                <a:ext cx="367636" cy="367636"/>
              </a:xfrm>
              <a:prstGeom prst="roundRect">
                <a:avLst>
                  <a:gd name="adj" fmla="val 15000"/>
                </a:avLst>
              </a:prstGeom>
              <a:noFill/>
              <a:ln w="25400" cap="flat">
                <a:solidFill>
                  <a:srgbClr val="00A7E4"/>
                </a:solidFill>
                <a:prstDash val="solid"/>
                <a:round/>
              </a:ln>
              <a:effectLst/>
            </p:spPr>
            <p:txBody>
              <a:bodyPr wrap="square" lIns="45719" tIns="45719" rIns="45719" bIns="45719" numCol="1" anchor="ctr">
                <a:noAutofit/>
              </a:bodyPr>
              <a:lstStyle/>
              <a:p>
                <a:endParaRPr sz="1100"/>
              </a:p>
            </p:txBody>
          </p:sp>
        </p:grpSp>
        <p:grpSp>
          <p:nvGrpSpPr>
            <p:cNvPr id="106" name="Group 1070"/>
            <p:cNvGrpSpPr/>
            <p:nvPr/>
          </p:nvGrpSpPr>
          <p:grpSpPr>
            <a:xfrm>
              <a:off x="0" y="0"/>
              <a:ext cx="1486833" cy="795812"/>
              <a:chOff x="0" y="0"/>
              <a:chExt cx="1486832" cy="795811"/>
            </a:xfrm>
          </p:grpSpPr>
          <p:grpSp>
            <p:nvGrpSpPr>
              <p:cNvPr id="107" name="Group 1047"/>
              <p:cNvGrpSpPr/>
              <p:nvPr/>
            </p:nvGrpSpPr>
            <p:grpSpPr>
              <a:xfrm>
                <a:off x="0" y="428174"/>
                <a:ext cx="367636" cy="367637"/>
                <a:chOff x="0" y="0"/>
                <a:chExt cx="367635" cy="367635"/>
              </a:xfrm>
            </p:grpSpPr>
            <p:grpSp>
              <p:nvGrpSpPr>
                <p:cNvPr id="130" name="Group 1045"/>
                <p:cNvGrpSpPr/>
                <p:nvPr/>
              </p:nvGrpSpPr>
              <p:grpSpPr>
                <a:xfrm>
                  <a:off x="23461" y="10018"/>
                  <a:ext cx="327655" cy="323259"/>
                  <a:chOff x="0" y="0"/>
                  <a:chExt cx="327653" cy="323258"/>
                </a:xfrm>
              </p:grpSpPr>
              <p:pic>
                <p:nvPicPr>
                  <p:cNvPr id="132" name="人.png"/>
                  <p:cNvPicPr>
                    <a:picLocks noChangeAspect="1"/>
                  </p:cNvPicPr>
                  <p:nvPr/>
                </p:nvPicPr>
                <p:blipFill>
                  <a:blip r:embed="rId2">
                    <a:extLst/>
                  </a:blip>
                  <a:stretch>
                    <a:fillRect/>
                  </a:stretch>
                </p:blipFill>
                <p:spPr>
                  <a:xfrm>
                    <a:off x="0" y="0"/>
                    <a:ext cx="173618" cy="173618"/>
                  </a:xfrm>
                  <a:prstGeom prst="rect">
                    <a:avLst/>
                  </a:prstGeom>
                  <a:ln w="12700" cap="flat">
                    <a:noFill/>
                    <a:miter lim="400000"/>
                  </a:ln>
                  <a:effectLst/>
                </p:spPr>
              </p:pic>
              <p:pic>
                <p:nvPicPr>
                  <p:cNvPr id="133" name="人.png"/>
                  <p:cNvPicPr>
                    <a:picLocks noChangeAspect="1"/>
                  </p:cNvPicPr>
                  <p:nvPr/>
                </p:nvPicPr>
                <p:blipFill>
                  <a:blip r:embed="rId2">
                    <a:extLst/>
                  </a:blip>
                  <a:stretch>
                    <a:fillRect/>
                  </a:stretch>
                </p:blipFill>
                <p:spPr>
                  <a:xfrm>
                    <a:off x="154035" y="0"/>
                    <a:ext cx="173619" cy="173618"/>
                  </a:xfrm>
                  <a:prstGeom prst="rect">
                    <a:avLst/>
                  </a:prstGeom>
                  <a:ln w="12700" cap="flat">
                    <a:noFill/>
                    <a:miter lim="400000"/>
                  </a:ln>
                  <a:effectLst/>
                </p:spPr>
              </p:pic>
              <p:pic>
                <p:nvPicPr>
                  <p:cNvPr id="134" name="人.png"/>
                  <p:cNvPicPr>
                    <a:picLocks noChangeAspect="1"/>
                  </p:cNvPicPr>
                  <p:nvPr/>
                </p:nvPicPr>
                <p:blipFill>
                  <a:blip r:embed="rId2">
                    <a:extLst/>
                  </a:blip>
                  <a:stretch>
                    <a:fillRect/>
                  </a:stretch>
                </p:blipFill>
                <p:spPr>
                  <a:xfrm>
                    <a:off x="0" y="149640"/>
                    <a:ext cx="173618" cy="173619"/>
                  </a:xfrm>
                  <a:prstGeom prst="rect">
                    <a:avLst/>
                  </a:prstGeom>
                  <a:ln w="12700" cap="flat">
                    <a:noFill/>
                    <a:miter lim="400000"/>
                  </a:ln>
                  <a:effectLst/>
                </p:spPr>
              </p:pic>
              <p:pic>
                <p:nvPicPr>
                  <p:cNvPr id="135" name="人.png"/>
                  <p:cNvPicPr>
                    <a:picLocks noChangeAspect="1"/>
                  </p:cNvPicPr>
                  <p:nvPr/>
                </p:nvPicPr>
                <p:blipFill>
                  <a:blip r:embed="rId2">
                    <a:extLst/>
                  </a:blip>
                  <a:stretch>
                    <a:fillRect/>
                  </a:stretch>
                </p:blipFill>
                <p:spPr>
                  <a:xfrm>
                    <a:off x="154035" y="149640"/>
                    <a:ext cx="173619" cy="173619"/>
                  </a:xfrm>
                  <a:prstGeom prst="rect">
                    <a:avLst/>
                  </a:prstGeom>
                  <a:ln w="12700" cap="flat">
                    <a:noFill/>
                    <a:miter lim="400000"/>
                  </a:ln>
                  <a:effectLst/>
                </p:spPr>
              </p:pic>
            </p:grpSp>
            <p:sp>
              <p:nvSpPr>
                <p:cNvPr id="131" name="Shape 1046"/>
                <p:cNvSpPr/>
                <p:nvPr/>
              </p:nvSpPr>
              <p:spPr>
                <a:xfrm>
                  <a:off x="0" y="0"/>
                  <a:ext cx="367636" cy="367636"/>
                </a:xfrm>
                <a:prstGeom prst="roundRect">
                  <a:avLst>
                    <a:gd name="adj" fmla="val 15000"/>
                  </a:avLst>
                </a:prstGeom>
                <a:noFill/>
                <a:ln w="25400" cap="flat">
                  <a:solidFill>
                    <a:srgbClr val="00A7E4"/>
                  </a:solidFill>
                  <a:prstDash val="solid"/>
                  <a:round/>
                </a:ln>
                <a:effectLst/>
              </p:spPr>
              <p:txBody>
                <a:bodyPr wrap="square" lIns="45719" tIns="45719" rIns="45719" bIns="45719" numCol="1" anchor="ctr">
                  <a:noAutofit/>
                </a:bodyPr>
                <a:lstStyle/>
                <a:p>
                  <a:endParaRPr sz="1100"/>
                </a:p>
              </p:txBody>
            </p:sp>
          </p:grpSp>
          <p:grpSp>
            <p:nvGrpSpPr>
              <p:cNvPr id="108" name="Group 1054"/>
              <p:cNvGrpSpPr/>
              <p:nvPr/>
            </p:nvGrpSpPr>
            <p:grpSpPr>
              <a:xfrm>
                <a:off x="422170" y="428174"/>
                <a:ext cx="367637" cy="367637"/>
                <a:chOff x="0" y="0"/>
                <a:chExt cx="367635" cy="367635"/>
              </a:xfrm>
            </p:grpSpPr>
            <p:grpSp>
              <p:nvGrpSpPr>
                <p:cNvPr id="124" name="Group 1052"/>
                <p:cNvGrpSpPr/>
                <p:nvPr/>
              </p:nvGrpSpPr>
              <p:grpSpPr>
                <a:xfrm>
                  <a:off x="23461" y="10018"/>
                  <a:ext cx="327655" cy="323259"/>
                  <a:chOff x="0" y="0"/>
                  <a:chExt cx="327653" cy="323258"/>
                </a:xfrm>
              </p:grpSpPr>
              <p:pic>
                <p:nvPicPr>
                  <p:cNvPr id="126" name="人.png"/>
                  <p:cNvPicPr>
                    <a:picLocks noChangeAspect="1"/>
                  </p:cNvPicPr>
                  <p:nvPr/>
                </p:nvPicPr>
                <p:blipFill>
                  <a:blip r:embed="rId2">
                    <a:extLst/>
                  </a:blip>
                  <a:stretch>
                    <a:fillRect/>
                  </a:stretch>
                </p:blipFill>
                <p:spPr>
                  <a:xfrm>
                    <a:off x="0" y="0"/>
                    <a:ext cx="173618" cy="173618"/>
                  </a:xfrm>
                  <a:prstGeom prst="rect">
                    <a:avLst/>
                  </a:prstGeom>
                  <a:ln w="12700" cap="flat">
                    <a:noFill/>
                    <a:miter lim="400000"/>
                  </a:ln>
                  <a:effectLst/>
                </p:spPr>
              </p:pic>
              <p:pic>
                <p:nvPicPr>
                  <p:cNvPr id="127" name="人.png"/>
                  <p:cNvPicPr>
                    <a:picLocks noChangeAspect="1"/>
                  </p:cNvPicPr>
                  <p:nvPr/>
                </p:nvPicPr>
                <p:blipFill>
                  <a:blip r:embed="rId2">
                    <a:extLst/>
                  </a:blip>
                  <a:stretch>
                    <a:fillRect/>
                  </a:stretch>
                </p:blipFill>
                <p:spPr>
                  <a:xfrm>
                    <a:off x="154035" y="0"/>
                    <a:ext cx="173619" cy="173618"/>
                  </a:xfrm>
                  <a:prstGeom prst="rect">
                    <a:avLst/>
                  </a:prstGeom>
                  <a:ln w="12700" cap="flat">
                    <a:noFill/>
                    <a:miter lim="400000"/>
                  </a:ln>
                  <a:effectLst/>
                </p:spPr>
              </p:pic>
              <p:pic>
                <p:nvPicPr>
                  <p:cNvPr id="128" name="人.png"/>
                  <p:cNvPicPr>
                    <a:picLocks noChangeAspect="1"/>
                  </p:cNvPicPr>
                  <p:nvPr/>
                </p:nvPicPr>
                <p:blipFill>
                  <a:blip r:embed="rId2">
                    <a:extLst/>
                  </a:blip>
                  <a:stretch>
                    <a:fillRect/>
                  </a:stretch>
                </p:blipFill>
                <p:spPr>
                  <a:xfrm>
                    <a:off x="0" y="149640"/>
                    <a:ext cx="173618" cy="173619"/>
                  </a:xfrm>
                  <a:prstGeom prst="rect">
                    <a:avLst/>
                  </a:prstGeom>
                  <a:ln w="12700" cap="flat">
                    <a:noFill/>
                    <a:miter lim="400000"/>
                  </a:ln>
                  <a:effectLst/>
                </p:spPr>
              </p:pic>
              <p:pic>
                <p:nvPicPr>
                  <p:cNvPr id="129" name="人.png"/>
                  <p:cNvPicPr>
                    <a:picLocks noChangeAspect="1"/>
                  </p:cNvPicPr>
                  <p:nvPr/>
                </p:nvPicPr>
                <p:blipFill>
                  <a:blip r:embed="rId2">
                    <a:extLst/>
                  </a:blip>
                  <a:stretch>
                    <a:fillRect/>
                  </a:stretch>
                </p:blipFill>
                <p:spPr>
                  <a:xfrm>
                    <a:off x="154035" y="149640"/>
                    <a:ext cx="173619" cy="173619"/>
                  </a:xfrm>
                  <a:prstGeom prst="rect">
                    <a:avLst/>
                  </a:prstGeom>
                  <a:ln w="12700" cap="flat">
                    <a:noFill/>
                    <a:miter lim="400000"/>
                  </a:ln>
                  <a:effectLst/>
                </p:spPr>
              </p:pic>
            </p:grpSp>
            <p:sp>
              <p:nvSpPr>
                <p:cNvPr id="125" name="Shape 1053"/>
                <p:cNvSpPr/>
                <p:nvPr/>
              </p:nvSpPr>
              <p:spPr>
                <a:xfrm>
                  <a:off x="0" y="0"/>
                  <a:ext cx="367636" cy="367636"/>
                </a:xfrm>
                <a:prstGeom prst="roundRect">
                  <a:avLst>
                    <a:gd name="adj" fmla="val 15000"/>
                  </a:avLst>
                </a:prstGeom>
                <a:noFill/>
                <a:ln w="25400" cap="flat">
                  <a:solidFill>
                    <a:srgbClr val="00A7E4"/>
                  </a:solidFill>
                  <a:prstDash val="solid"/>
                  <a:round/>
                </a:ln>
                <a:effectLst/>
              </p:spPr>
              <p:txBody>
                <a:bodyPr wrap="square" lIns="45719" tIns="45719" rIns="45719" bIns="45719" numCol="1" anchor="ctr">
                  <a:noAutofit/>
                </a:bodyPr>
                <a:lstStyle/>
                <a:p>
                  <a:endParaRPr sz="1100"/>
                </a:p>
              </p:txBody>
            </p:sp>
          </p:grpSp>
          <p:grpSp>
            <p:nvGrpSpPr>
              <p:cNvPr id="109" name="Group 1061"/>
              <p:cNvGrpSpPr/>
              <p:nvPr/>
            </p:nvGrpSpPr>
            <p:grpSpPr>
              <a:xfrm>
                <a:off x="844341" y="428174"/>
                <a:ext cx="367637" cy="367637"/>
                <a:chOff x="0" y="0"/>
                <a:chExt cx="367635" cy="367635"/>
              </a:xfrm>
            </p:grpSpPr>
            <p:grpSp>
              <p:nvGrpSpPr>
                <p:cNvPr id="118" name="Group 1059"/>
                <p:cNvGrpSpPr/>
                <p:nvPr/>
              </p:nvGrpSpPr>
              <p:grpSpPr>
                <a:xfrm>
                  <a:off x="23461" y="10018"/>
                  <a:ext cx="327655" cy="323259"/>
                  <a:chOff x="0" y="0"/>
                  <a:chExt cx="327653" cy="323258"/>
                </a:xfrm>
              </p:grpSpPr>
              <p:pic>
                <p:nvPicPr>
                  <p:cNvPr id="120" name="人.png"/>
                  <p:cNvPicPr>
                    <a:picLocks noChangeAspect="1"/>
                  </p:cNvPicPr>
                  <p:nvPr/>
                </p:nvPicPr>
                <p:blipFill>
                  <a:blip r:embed="rId2">
                    <a:extLst/>
                  </a:blip>
                  <a:stretch>
                    <a:fillRect/>
                  </a:stretch>
                </p:blipFill>
                <p:spPr>
                  <a:xfrm>
                    <a:off x="0" y="0"/>
                    <a:ext cx="173618" cy="173618"/>
                  </a:xfrm>
                  <a:prstGeom prst="rect">
                    <a:avLst/>
                  </a:prstGeom>
                  <a:ln w="12700" cap="flat">
                    <a:noFill/>
                    <a:miter lim="400000"/>
                  </a:ln>
                  <a:effectLst/>
                </p:spPr>
              </p:pic>
              <p:pic>
                <p:nvPicPr>
                  <p:cNvPr id="121" name="人.png"/>
                  <p:cNvPicPr>
                    <a:picLocks noChangeAspect="1"/>
                  </p:cNvPicPr>
                  <p:nvPr/>
                </p:nvPicPr>
                <p:blipFill>
                  <a:blip r:embed="rId2">
                    <a:extLst/>
                  </a:blip>
                  <a:stretch>
                    <a:fillRect/>
                  </a:stretch>
                </p:blipFill>
                <p:spPr>
                  <a:xfrm>
                    <a:off x="154035" y="0"/>
                    <a:ext cx="173619" cy="173618"/>
                  </a:xfrm>
                  <a:prstGeom prst="rect">
                    <a:avLst/>
                  </a:prstGeom>
                  <a:ln w="12700" cap="flat">
                    <a:noFill/>
                    <a:miter lim="400000"/>
                  </a:ln>
                  <a:effectLst/>
                </p:spPr>
              </p:pic>
              <p:pic>
                <p:nvPicPr>
                  <p:cNvPr id="122" name="人.png"/>
                  <p:cNvPicPr>
                    <a:picLocks noChangeAspect="1"/>
                  </p:cNvPicPr>
                  <p:nvPr/>
                </p:nvPicPr>
                <p:blipFill>
                  <a:blip r:embed="rId2">
                    <a:extLst/>
                  </a:blip>
                  <a:stretch>
                    <a:fillRect/>
                  </a:stretch>
                </p:blipFill>
                <p:spPr>
                  <a:xfrm>
                    <a:off x="0" y="149640"/>
                    <a:ext cx="173618" cy="173619"/>
                  </a:xfrm>
                  <a:prstGeom prst="rect">
                    <a:avLst/>
                  </a:prstGeom>
                  <a:ln w="12700" cap="flat">
                    <a:noFill/>
                    <a:miter lim="400000"/>
                  </a:ln>
                  <a:effectLst/>
                </p:spPr>
              </p:pic>
              <p:pic>
                <p:nvPicPr>
                  <p:cNvPr id="123" name="人.png"/>
                  <p:cNvPicPr>
                    <a:picLocks noChangeAspect="1"/>
                  </p:cNvPicPr>
                  <p:nvPr/>
                </p:nvPicPr>
                <p:blipFill>
                  <a:blip r:embed="rId2">
                    <a:extLst/>
                  </a:blip>
                  <a:stretch>
                    <a:fillRect/>
                  </a:stretch>
                </p:blipFill>
                <p:spPr>
                  <a:xfrm>
                    <a:off x="154035" y="149640"/>
                    <a:ext cx="173619" cy="173619"/>
                  </a:xfrm>
                  <a:prstGeom prst="rect">
                    <a:avLst/>
                  </a:prstGeom>
                  <a:ln w="12700" cap="flat">
                    <a:noFill/>
                    <a:miter lim="400000"/>
                  </a:ln>
                  <a:effectLst/>
                </p:spPr>
              </p:pic>
            </p:grpSp>
            <p:sp>
              <p:nvSpPr>
                <p:cNvPr id="119" name="Shape 1060"/>
                <p:cNvSpPr/>
                <p:nvPr/>
              </p:nvSpPr>
              <p:spPr>
                <a:xfrm>
                  <a:off x="0" y="0"/>
                  <a:ext cx="367636" cy="367636"/>
                </a:xfrm>
                <a:prstGeom prst="roundRect">
                  <a:avLst>
                    <a:gd name="adj" fmla="val 15000"/>
                  </a:avLst>
                </a:prstGeom>
                <a:noFill/>
                <a:ln w="25400" cap="flat">
                  <a:solidFill>
                    <a:srgbClr val="00A7E4"/>
                  </a:solidFill>
                  <a:prstDash val="solid"/>
                  <a:round/>
                </a:ln>
                <a:effectLst/>
              </p:spPr>
              <p:txBody>
                <a:bodyPr wrap="square" lIns="45719" tIns="45719" rIns="45719" bIns="45719" numCol="1" anchor="ctr">
                  <a:noAutofit/>
                </a:bodyPr>
                <a:lstStyle/>
                <a:p>
                  <a:endParaRPr sz="1100"/>
                </a:p>
              </p:txBody>
            </p:sp>
          </p:grpSp>
          <p:grpSp>
            <p:nvGrpSpPr>
              <p:cNvPr id="110" name="Group 1065"/>
              <p:cNvGrpSpPr/>
              <p:nvPr/>
            </p:nvGrpSpPr>
            <p:grpSpPr>
              <a:xfrm>
                <a:off x="130821" y="0"/>
                <a:ext cx="501608" cy="438191"/>
                <a:chOff x="0" y="0"/>
                <a:chExt cx="501607" cy="438190"/>
              </a:xfrm>
            </p:grpSpPr>
            <p:sp>
              <p:nvSpPr>
                <p:cNvPr id="115" name="Shape 1062"/>
                <p:cNvSpPr/>
                <p:nvPr/>
              </p:nvSpPr>
              <p:spPr>
                <a:xfrm flipV="1">
                  <a:off x="46676" y="305902"/>
                  <a:ext cx="93129" cy="119291"/>
                </a:xfrm>
                <a:prstGeom prst="line">
                  <a:avLst/>
                </a:prstGeom>
                <a:noFill/>
                <a:ln w="9525" cap="flat">
                  <a:solidFill>
                    <a:srgbClr val="01B0F0"/>
                  </a:solidFill>
                  <a:prstDash val="solid"/>
                  <a:round/>
                  <a:tailEnd type="triangle" w="med" len="med"/>
                </a:ln>
                <a:effectLst/>
              </p:spPr>
              <p:txBody>
                <a:bodyPr wrap="square" lIns="45719" tIns="45719" rIns="45719" bIns="45719" numCol="1" anchor="t">
                  <a:noAutofit/>
                </a:bodyPr>
                <a:lstStyle/>
                <a:p>
                  <a:endParaRPr sz="1100"/>
                </a:p>
              </p:txBody>
            </p:sp>
            <p:sp>
              <p:nvSpPr>
                <p:cNvPr id="116" name="Shape 1063"/>
                <p:cNvSpPr/>
                <p:nvPr/>
              </p:nvSpPr>
              <p:spPr>
                <a:xfrm flipH="1" flipV="1">
                  <a:off x="357315" y="305662"/>
                  <a:ext cx="138694" cy="132528"/>
                </a:xfrm>
                <a:prstGeom prst="line">
                  <a:avLst/>
                </a:prstGeom>
                <a:noFill/>
                <a:ln w="9525" cap="flat">
                  <a:solidFill>
                    <a:srgbClr val="01B0F0"/>
                  </a:solidFill>
                  <a:prstDash val="solid"/>
                  <a:round/>
                  <a:tailEnd type="triangle" w="med" len="med"/>
                </a:ln>
                <a:effectLst/>
              </p:spPr>
              <p:txBody>
                <a:bodyPr wrap="square" lIns="45719" tIns="45719" rIns="45719" bIns="45719" numCol="1" anchor="t">
                  <a:noAutofit/>
                </a:bodyPr>
                <a:lstStyle/>
                <a:p>
                  <a:endParaRPr sz="1100"/>
                </a:p>
              </p:txBody>
            </p:sp>
            <p:sp>
              <p:nvSpPr>
                <p:cNvPr id="117" name="Shape 1064"/>
                <p:cNvSpPr/>
                <p:nvPr/>
              </p:nvSpPr>
              <p:spPr>
                <a:xfrm>
                  <a:off x="0" y="0"/>
                  <a:ext cx="501607" cy="325878"/>
                </a:xfrm>
                <a:prstGeom prst="ellipse">
                  <a:avLst/>
                </a:prstGeom>
                <a:solidFill>
                  <a:srgbClr val="00A7E4"/>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a:defRPr sz="600">
                      <a:solidFill>
                        <a:srgbClr val="FFFFFF"/>
                      </a:solidFill>
                    </a:defRPr>
                  </a:lvl1pPr>
                </a:lstStyle>
                <a:p>
                  <a:r>
                    <a:rPr lang="zh-CN" altLang="en-US" sz="500" dirty="0"/>
                    <a:t>分群一</a:t>
                  </a:r>
                </a:p>
              </p:txBody>
            </p:sp>
          </p:grpSp>
          <p:grpSp>
            <p:nvGrpSpPr>
              <p:cNvPr id="111" name="Group 1069"/>
              <p:cNvGrpSpPr/>
              <p:nvPr/>
            </p:nvGrpSpPr>
            <p:grpSpPr>
              <a:xfrm>
                <a:off x="985223" y="0"/>
                <a:ext cx="501609" cy="434155"/>
                <a:chOff x="0" y="0"/>
                <a:chExt cx="501607" cy="434154"/>
              </a:xfrm>
            </p:grpSpPr>
            <p:sp>
              <p:nvSpPr>
                <p:cNvPr id="112" name="Shape 1066"/>
                <p:cNvSpPr/>
                <p:nvPr/>
              </p:nvSpPr>
              <p:spPr>
                <a:xfrm>
                  <a:off x="0" y="0"/>
                  <a:ext cx="501607" cy="325878"/>
                </a:xfrm>
                <a:prstGeom prst="ellipse">
                  <a:avLst/>
                </a:prstGeom>
                <a:solidFill>
                  <a:srgbClr val="00A7E4"/>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a:defRPr sz="600">
                      <a:solidFill>
                        <a:srgbClr val="FFFFFF"/>
                      </a:solidFill>
                    </a:defRPr>
                  </a:lvl1pPr>
                </a:lstStyle>
                <a:p>
                  <a:r>
                    <a:rPr lang="zh-CN" altLang="en-US" sz="500" dirty="0"/>
                    <a:t>分群二</a:t>
                  </a:r>
                </a:p>
              </p:txBody>
            </p:sp>
            <p:sp>
              <p:nvSpPr>
                <p:cNvPr id="113" name="Shape 1067"/>
                <p:cNvSpPr/>
                <p:nvPr/>
              </p:nvSpPr>
              <p:spPr>
                <a:xfrm flipV="1">
                  <a:off x="56198" y="305902"/>
                  <a:ext cx="83608" cy="128252"/>
                </a:xfrm>
                <a:prstGeom prst="line">
                  <a:avLst/>
                </a:prstGeom>
                <a:noFill/>
                <a:ln w="9525" cap="flat">
                  <a:solidFill>
                    <a:srgbClr val="01B0F0"/>
                  </a:solidFill>
                  <a:prstDash val="solid"/>
                  <a:round/>
                  <a:tailEnd type="triangle" w="med" len="med"/>
                </a:ln>
                <a:effectLst/>
              </p:spPr>
              <p:txBody>
                <a:bodyPr wrap="square" lIns="45719" tIns="45719" rIns="45719" bIns="45719" numCol="1" anchor="t">
                  <a:noAutofit/>
                </a:bodyPr>
                <a:lstStyle/>
                <a:p>
                  <a:endParaRPr sz="1100"/>
                </a:p>
              </p:txBody>
            </p:sp>
            <p:sp>
              <p:nvSpPr>
                <p:cNvPr id="114" name="Shape 1068"/>
                <p:cNvSpPr/>
                <p:nvPr/>
              </p:nvSpPr>
              <p:spPr>
                <a:xfrm flipH="1" flipV="1">
                  <a:off x="357315" y="305663"/>
                  <a:ext cx="119531" cy="119531"/>
                </a:xfrm>
                <a:prstGeom prst="line">
                  <a:avLst/>
                </a:prstGeom>
                <a:noFill/>
                <a:ln w="9525" cap="flat">
                  <a:solidFill>
                    <a:srgbClr val="01B0F0"/>
                  </a:solidFill>
                  <a:prstDash val="solid"/>
                  <a:round/>
                  <a:tailEnd type="triangle" w="med" len="med"/>
                </a:ln>
                <a:effectLst/>
              </p:spPr>
              <p:txBody>
                <a:bodyPr wrap="square" lIns="45719" tIns="45719" rIns="45719" bIns="45719" numCol="1" anchor="t">
                  <a:noAutofit/>
                </a:bodyPr>
                <a:lstStyle/>
                <a:p>
                  <a:endParaRPr sz="1100"/>
                </a:p>
              </p:txBody>
            </p:sp>
          </p:grpSp>
        </p:grpSp>
      </p:grpSp>
      <p:sp>
        <p:nvSpPr>
          <p:cNvPr id="104" name="Shape 1073"/>
          <p:cNvSpPr/>
          <p:nvPr/>
        </p:nvSpPr>
        <p:spPr>
          <a:xfrm>
            <a:off x="7303620" y="1109952"/>
            <a:ext cx="861445" cy="2308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100">
                <a:solidFill>
                  <a:srgbClr val="01B0F0"/>
                </a:solidFill>
                <a:latin typeface="Microsoft YaHei"/>
                <a:ea typeface="Microsoft YaHei"/>
                <a:cs typeface="Microsoft YaHei"/>
                <a:sym typeface="Microsoft YaHei"/>
              </a:defRPr>
            </a:lvl1pPr>
          </a:lstStyle>
          <a:p>
            <a:r>
              <a:rPr lang="zh-CN" altLang="en-US" sz="900" dirty="0">
                <a:solidFill>
                  <a:schemeClr val="bg1"/>
                </a:solidFill>
                <a:latin typeface="+mn-ea"/>
                <a:ea typeface="+mn-ea"/>
              </a:rPr>
              <a:t>分群调整</a:t>
            </a:r>
          </a:p>
        </p:txBody>
      </p:sp>
    </p:spTree>
    <p:extLst>
      <p:ext uri="{BB962C8B-B14F-4D97-AF65-F5344CB8AC3E}">
        <p14:creationId xmlns:p14="http://schemas.microsoft.com/office/powerpoint/2010/main" val="17168588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8492" y="298163"/>
            <a:ext cx="4107018" cy="523220"/>
          </a:xfrm>
          <a:prstGeom prst="rect">
            <a:avLst/>
          </a:prstGeom>
        </p:spPr>
        <p:txBody>
          <a:bodyPr wrap="square" anchor="t">
            <a:spAutoFit/>
          </a:bodyPr>
          <a:lstStyle/>
          <a:p>
            <a:pPr algn="ctr"/>
            <a:r>
              <a:rPr lang="zh-CN" altLang="en-US" sz="2800" b="1" dirty="0">
                <a:solidFill>
                  <a:schemeClr val="bg1"/>
                </a:solidFill>
                <a:effectLst>
                  <a:outerShdw dist="38100" dir="5400000" algn="t" rotWithShape="0">
                    <a:srgbClr val="00ACED">
                      <a:alpha val="70000"/>
                    </a:srgbClr>
                  </a:outerShdw>
                </a:effectLst>
                <a:latin typeface="+mj-ea"/>
                <a:ea typeface="+mj-ea"/>
              </a:rPr>
              <a:t>案例</a:t>
            </a:r>
            <a:r>
              <a:rPr lang="en-US" altLang="zh-CN" sz="2800" b="1" dirty="0">
                <a:solidFill>
                  <a:schemeClr val="bg1"/>
                </a:solidFill>
                <a:effectLst>
                  <a:outerShdw dist="38100" dir="5400000" algn="t" rotWithShape="0">
                    <a:srgbClr val="00ACED">
                      <a:alpha val="70000"/>
                    </a:srgbClr>
                  </a:outerShdw>
                </a:effectLst>
                <a:latin typeface="+mj-ea"/>
                <a:ea typeface="+mj-ea"/>
              </a:rPr>
              <a:t>3: </a:t>
            </a:r>
            <a:r>
              <a:rPr lang="zh-CN" altLang="en-US" sz="2800" b="1" dirty="0">
                <a:solidFill>
                  <a:schemeClr val="bg1"/>
                </a:solidFill>
                <a:effectLst>
                  <a:outerShdw dist="38100" dir="5400000" algn="t" rotWithShape="0">
                    <a:srgbClr val="00ACED">
                      <a:alpha val="70000"/>
                    </a:srgbClr>
                  </a:outerShdw>
                </a:effectLst>
                <a:latin typeface="+mj-ea"/>
                <a:ea typeface="+mj-ea"/>
              </a:rPr>
              <a:t>大数据征信</a:t>
            </a:r>
          </a:p>
        </p:txBody>
      </p:sp>
      <p:grpSp>
        <p:nvGrpSpPr>
          <p:cNvPr id="6" name="组合 5"/>
          <p:cNvGrpSpPr/>
          <p:nvPr/>
        </p:nvGrpSpPr>
        <p:grpSpPr>
          <a:xfrm>
            <a:off x="0" y="888145"/>
            <a:ext cx="9143999" cy="338554"/>
            <a:chOff x="0" y="1851726"/>
            <a:chExt cx="9143999" cy="451405"/>
          </a:xfrm>
        </p:grpSpPr>
        <p:sp>
          <p:nvSpPr>
            <p:cNvPr id="39" name="Shape 834"/>
            <p:cNvSpPr/>
            <p:nvPr/>
          </p:nvSpPr>
          <p:spPr>
            <a:xfrm>
              <a:off x="0" y="2077431"/>
              <a:ext cx="3923426" cy="0"/>
            </a:xfrm>
            <a:prstGeom prst="line">
              <a:avLst/>
            </a:prstGeom>
            <a:noFill/>
            <a:ln w="12700" cap="rnd">
              <a:solidFill>
                <a:schemeClr val="bg1">
                  <a:alpha val="30000"/>
                </a:schemeClr>
              </a:solidFill>
              <a:prstDash val="solid"/>
              <a:round/>
            </a:ln>
            <a:effectLst/>
          </p:spPr>
          <p:txBody>
            <a:bodyPr wrap="square" lIns="65023" tIns="65023" rIns="65023" bIns="65023" numCol="1" anchor="t">
              <a:noAutofit/>
            </a:bodyPr>
            <a:lstStyle/>
            <a:p>
              <a:pPr algn="ctr"/>
              <a:endParaRPr sz="4000"/>
            </a:p>
          </p:txBody>
        </p:sp>
        <p:sp>
          <p:nvSpPr>
            <p:cNvPr id="40" name="Shape 834"/>
            <p:cNvSpPr/>
            <p:nvPr/>
          </p:nvSpPr>
          <p:spPr>
            <a:xfrm>
              <a:off x="5220576" y="2077431"/>
              <a:ext cx="3923423" cy="0"/>
            </a:xfrm>
            <a:prstGeom prst="line">
              <a:avLst/>
            </a:prstGeom>
            <a:noFill/>
            <a:ln w="12700" cap="rnd">
              <a:solidFill>
                <a:schemeClr val="bg1">
                  <a:alpha val="30000"/>
                </a:schemeClr>
              </a:solidFill>
              <a:prstDash val="solid"/>
              <a:round/>
            </a:ln>
            <a:effectLst/>
          </p:spPr>
          <p:txBody>
            <a:bodyPr wrap="square" lIns="65023" tIns="65023" rIns="65023" bIns="65023" numCol="1" anchor="t">
              <a:noAutofit/>
            </a:bodyPr>
            <a:lstStyle/>
            <a:p>
              <a:pPr algn="ctr"/>
              <a:endParaRPr sz="4000"/>
            </a:p>
          </p:txBody>
        </p:sp>
        <p:sp>
          <p:nvSpPr>
            <p:cNvPr id="41" name="矩形 40"/>
            <p:cNvSpPr/>
            <p:nvPr/>
          </p:nvSpPr>
          <p:spPr>
            <a:xfrm>
              <a:off x="3923426" y="1851726"/>
              <a:ext cx="1297150" cy="451405"/>
            </a:xfrm>
            <a:prstGeom prst="rect">
              <a:avLst/>
            </a:prstGeom>
          </p:spPr>
          <p:txBody>
            <a:bodyPr wrap="none" anchor="ctr">
              <a:spAutoFit/>
            </a:bodyPr>
            <a:lstStyle/>
            <a:p>
              <a:pPr algn="ctr"/>
              <a:r>
                <a:rPr lang="zh-CN" altLang="en-US" sz="1600" dirty="0">
                  <a:solidFill>
                    <a:srgbClr val="00ACED"/>
                  </a:solidFill>
                </a:rPr>
                <a:t>“信用</a:t>
              </a:r>
              <a:r>
                <a:rPr lang="en-US" altLang="zh-CN" sz="1600" dirty="0">
                  <a:solidFill>
                    <a:srgbClr val="00ACED"/>
                  </a:solidFill>
                </a:rPr>
                <a:t>+”</a:t>
              </a:r>
              <a:r>
                <a:rPr lang="zh-CN" altLang="en-US" sz="1600" dirty="0">
                  <a:solidFill>
                    <a:srgbClr val="00ACED"/>
                  </a:solidFill>
                </a:rPr>
                <a:t>金融</a:t>
              </a:r>
            </a:p>
          </p:txBody>
        </p:sp>
      </p:grpSp>
      <p:sp>
        <p:nvSpPr>
          <p:cNvPr id="209" name="Shape 1081"/>
          <p:cNvSpPr/>
          <p:nvPr/>
        </p:nvSpPr>
        <p:spPr>
          <a:xfrm>
            <a:off x="2688633" y="1708716"/>
            <a:ext cx="1091753" cy="383718"/>
          </a:xfrm>
          <a:prstGeom prst="roundRect">
            <a:avLst>
              <a:gd name="adj" fmla="val 16667"/>
            </a:avLst>
          </a:prstGeom>
          <a:solidFill>
            <a:srgbClr val="00ACED"/>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600">
              <a:latin typeface="+mn-ea"/>
            </a:endParaRPr>
          </a:p>
        </p:txBody>
      </p:sp>
      <p:sp>
        <p:nvSpPr>
          <p:cNvPr id="207" name="Shape 1084"/>
          <p:cNvSpPr/>
          <p:nvPr/>
        </p:nvSpPr>
        <p:spPr>
          <a:xfrm>
            <a:off x="2840673" y="3104693"/>
            <a:ext cx="787673" cy="280805"/>
          </a:xfrm>
          <a:prstGeom prst="roundRect">
            <a:avLst>
              <a:gd name="adj" fmla="val 16667"/>
            </a:avLst>
          </a:prstGeom>
          <a:solidFill>
            <a:srgbClr val="D3114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600">
              <a:latin typeface="+mn-ea"/>
            </a:endParaRPr>
          </a:p>
        </p:txBody>
      </p:sp>
      <p:sp>
        <p:nvSpPr>
          <p:cNvPr id="208" name="Shape 1085"/>
          <p:cNvSpPr/>
          <p:nvPr/>
        </p:nvSpPr>
        <p:spPr>
          <a:xfrm>
            <a:off x="2854381" y="3131176"/>
            <a:ext cx="760257" cy="2278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a:defRPr sz="1000">
                <a:solidFill>
                  <a:srgbClr val="FFFFFF"/>
                </a:solidFill>
                <a:latin typeface="Microsoft YaHei"/>
                <a:ea typeface="Microsoft YaHei"/>
                <a:cs typeface="Microsoft YaHei"/>
                <a:sym typeface="Microsoft YaHei"/>
              </a:defRPr>
            </a:lvl1pPr>
          </a:lstStyle>
          <a:p>
            <a:r>
              <a:rPr sz="900">
                <a:latin typeface="微软雅黑 Light" panose="020B0502040204020203" pitchFamily="34" charset="-122"/>
                <a:ea typeface="微软雅黑 Light" panose="020B0502040204020203" pitchFamily="34" charset="-122"/>
              </a:rPr>
              <a:t>拒绝客户</a:t>
            </a:r>
          </a:p>
        </p:txBody>
      </p:sp>
      <p:sp>
        <p:nvSpPr>
          <p:cNvPr id="176" name="Shape 1087"/>
          <p:cNvSpPr/>
          <p:nvPr/>
        </p:nvSpPr>
        <p:spPr>
          <a:xfrm>
            <a:off x="2453621" y="1900575"/>
            <a:ext cx="235012" cy="1"/>
          </a:xfrm>
          <a:prstGeom prst="line">
            <a:avLst/>
          </a:prstGeom>
          <a:noFill/>
          <a:ln w="9525" cap="flat">
            <a:solidFill>
              <a:srgbClr val="00ACED"/>
            </a:solidFill>
            <a:prstDash val="solid"/>
            <a:round/>
            <a:tailEnd type="triangle" w="med" len="med"/>
          </a:ln>
          <a:effectLst/>
        </p:spPr>
        <p:txBody>
          <a:bodyPr wrap="square" lIns="45719" tIns="45719" rIns="45719" bIns="45719" numCol="1" anchor="ctr">
            <a:noAutofit/>
          </a:bodyPr>
          <a:lstStyle/>
          <a:p>
            <a:endParaRPr sz="1600">
              <a:latin typeface="+mn-ea"/>
            </a:endParaRPr>
          </a:p>
        </p:txBody>
      </p:sp>
      <p:sp>
        <p:nvSpPr>
          <p:cNvPr id="190" name="Shape 1088"/>
          <p:cNvSpPr/>
          <p:nvPr/>
        </p:nvSpPr>
        <p:spPr>
          <a:xfrm>
            <a:off x="1134924" y="1228000"/>
            <a:ext cx="1076097" cy="219268"/>
          </a:xfrm>
          <a:prstGeom prst="roundRect">
            <a:avLst>
              <a:gd name="adj" fmla="val 16667"/>
            </a:avLst>
          </a:prstGeom>
          <a:solidFill>
            <a:srgbClr val="00ACED"/>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600">
              <a:latin typeface="+mn-ea"/>
            </a:endParaRPr>
          </a:p>
        </p:txBody>
      </p:sp>
      <p:sp>
        <p:nvSpPr>
          <p:cNvPr id="192" name="Shape 1090"/>
          <p:cNvSpPr/>
          <p:nvPr/>
        </p:nvSpPr>
        <p:spPr>
          <a:xfrm>
            <a:off x="892322" y="1708715"/>
            <a:ext cx="1561301" cy="383719"/>
          </a:xfrm>
          <a:prstGeom prst="roundRect">
            <a:avLst>
              <a:gd name="adj" fmla="val 16667"/>
            </a:avLst>
          </a:prstGeom>
          <a:solidFill>
            <a:srgbClr val="00ACED"/>
          </a:solidFill>
          <a:ln w="12700" cap="flat">
            <a:noFill/>
            <a:miter lim="400000"/>
          </a:ln>
          <a:effectLst/>
        </p:spPr>
        <p:txBody>
          <a:bodyPr wrap="square" lIns="45719" tIns="45719" rIns="45719" bIns="45719" numCol="1" anchor="ctr">
            <a:noAutofit/>
          </a:bodyPr>
          <a:lstStyle/>
          <a:p>
            <a:pPr algn="ctr">
              <a:lnSpc>
                <a:spcPct val="80000"/>
              </a:lnSpc>
              <a:defRPr sz="1000">
                <a:latin typeface="Microsoft YaHei"/>
                <a:ea typeface="Microsoft YaHei"/>
                <a:cs typeface="Microsoft YaHei"/>
                <a:sym typeface="Microsoft YaHei"/>
              </a:defRPr>
            </a:pPr>
            <a:endParaRPr sz="900">
              <a:latin typeface="+mn-ea"/>
            </a:endParaRPr>
          </a:p>
        </p:txBody>
      </p:sp>
      <p:sp>
        <p:nvSpPr>
          <p:cNvPr id="194" name="Shape 1092"/>
          <p:cNvSpPr/>
          <p:nvPr/>
        </p:nvSpPr>
        <p:spPr>
          <a:xfrm>
            <a:off x="892322" y="2435210"/>
            <a:ext cx="1561300" cy="383719"/>
          </a:xfrm>
          <a:prstGeom prst="roundRect">
            <a:avLst>
              <a:gd name="adj" fmla="val 16667"/>
            </a:avLst>
          </a:prstGeom>
          <a:solidFill>
            <a:srgbClr val="00ACED"/>
          </a:solidFill>
          <a:ln w="12700" cap="flat">
            <a:noFill/>
            <a:miter lim="400000"/>
          </a:ln>
          <a:effectLst/>
        </p:spPr>
        <p:txBody>
          <a:bodyPr wrap="square" lIns="45719" tIns="45719" rIns="45719" bIns="45719" numCol="1" anchor="ctr">
            <a:noAutofit/>
          </a:bodyPr>
          <a:lstStyle/>
          <a:p>
            <a:pPr algn="ctr">
              <a:lnSpc>
                <a:spcPct val="80000"/>
              </a:lnSpc>
              <a:defRPr sz="1000">
                <a:latin typeface="Microsoft YaHei"/>
                <a:ea typeface="Microsoft YaHei"/>
                <a:cs typeface="Microsoft YaHei"/>
                <a:sym typeface="Microsoft YaHei"/>
              </a:defRPr>
            </a:pPr>
            <a:endParaRPr sz="900">
              <a:latin typeface="+mn-ea"/>
            </a:endParaRPr>
          </a:p>
        </p:txBody>
      </p:sp>
      <p:sp>
        <p:nvSpPr>
          <p:cNvPr id="196" name="Shape 1094"/>
          <p:cNvSpPr/>
          <p:nvPr/>
        </p:nvSpPr>
        <p:spPr>
          <a:xfrm>
            <a:off x="892396" y="3106134"/>
            <a:ext cx="1561301" cy="383719"/>
          </a:xfrm>
          <a:prstGeom prst="roundRect">
            <a:avLst>
              <a:gd name="adj" fmla="val 16667"/>
            </a:avLst>
          </a:prstGeom>
          <a:solidFill>
            <a:srgbClr val="00ACED"/>
          </a:solidFill>
          <a:ln w="12700" cap="flat">
            <a:noFill/>
            <a:miter lim="400000"/>
          </a:ln>
          <a:effectLst/>
        </p:spPr>
        <p:txBody>
          <a:bodyPr wrap="square" lIns="45719" tIns="45719" rIns="45719" bIns="45719" numCol="1" anchor="ctr">
            <a:noAutofit/>
          </a:bodyPr>
          <a:lstStyle/>
          <a:p>
            <a:pPr algn="ctr">
              <a:lnSpc>
                <a:spcPct val="80000"/>
              </a:lnSpc>
              <a:defRPr sz="1000">
                <a:latin typeface="Microsoft YaHei"/>
                <a:ea typeface="Microsoft YaHei"/>
                <a:cs typeface="Microsoft YaHei"/>
                <a:sym typeface="Microsoft YaHei"/>
              </a:defRPr>
            </a:pPr>
            <a:endParaRPr sz="900">
              <a:latin typeface="+mn-ea"/>
            </a:endParaRPr>
          </a:p>
        </p:txBody>
      </p:sp>
      <p:sp>
        <p:nvSpPr>
          <p:cNvPr id="198" name="Shape 1096"/>
          <p:cNvSpPr/>
          <p:nvPr/>
        </p:nvSpPr>
        <p:spPr>
          <a:xfrm>
            <a:off x="892396" y="3758697"/>
            <a:ext cx="1561301" cy="274085"/>
          </a:xfrm>
          <a:prstGeom prst="roundRect">
            <a:avLst>
              <a:gd name="adj" fmla="val 16667"/>
            </a:avLst>
          </a:prstGeom>
          <a:solidFill>
            <a:srgbClr val="00ACED"/>
          </a:solidFill>
          <a:ln w="12700" cap="flat">
            <a:noFill/>
            <a:miter lim="400000"/>
          </a:ln>
          <a:effectLst/>
        </p:spPr>
        <p:txBody>
          <a:bodyPr wrap="square" lIns="45719" tIns="45719" rIns="45719" bIns="45719" numCol="1" anchor="ctr">
            <a:noAutofit/>
          </a:bodyPr>
          <a:lstStyle/>
          <a:p>
            <a:pPr algn="ctr">
              <a:lnSpc>
                <a:spcPct val="80000"/>
              </a:lnSpc>
              <a:defRPr sz="1000">
                <a:latin typeface="Microsoft YaHei"/>
                <a:ea typeface="Microsoft YaHei"/>
                <a:cs typeface="Microsoft YaHei"/>
                <a:sym typeface="Microsoft YaHei"/>
              </a:defRPr>
            </a:pPr>
            <a:endParaRPr sz="900">
              <a:latin typeface="+mn-ea"/>
            </a:endParaRPr>
          </a:p>
        </p:txBody>
      </p:sp>
      <p:sp>
        <p:nvSpPr>
          <p:cNvPr id="200" name="Shape 1098"/>
          <p:cNvSpPr/>
          <p:nvPr/>
        </p:nvSpPr>
        <p:spPr>
          <a:xfrm>
            <a:off x="1124558" y="4244703"/>
            <a:ext cx="1096978" cy="280805"/>
          </a:xfrm>
          <a:prstGeom prst="roundRect">
            <a:avLst>
              <a:gd name="adj" fmla="val 16667"/>
            </a:avLst>
          </a:prstGeom>
          <a:solidFill>
            <a:srgbClr val="55B76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600">
              <a:latin typeface="+mn-ea"/>
            </a:endParaRPr>
          </a:p>
        </p:txBody>
      </p:sp>
      <p:sp>
        <p:nvSpPr>
          <p:cNvPr id="202" name="Shape 1100"/>
          <p:cNvSpPr/>
          <p:nvPr/>
        </p:nvSpPr>
        <p:spPr>
          <a:xfrm>
            <a:off x="1672972" y="2818927"/>
            <a:ext cx="75" cy="285766"/>
          </a:xfrm>
          <a:prstGeom prst="line">
            <a:avLst/>
          </a:prstGeom>
          <a:noFill/>
          <a:ln w="9525" cap="flat">
            <a:solidFill>
              <a:srgbClr val="00ACED"/>
            </a:solidFill>
            <a:prstDash val="solid"/>
            <a:round/>
            <a:tailEnd type="triangle" w="med" len="med"/>
          </a:ln>
          <a:effectLst/>
        </p:spPr>
        <p:txBody>
          <a:bodyPr wrap="square" lIns="45719" tIns="45719" rIns="45719" bIns="45719" numCol="1" anchor="ctr">
            <a:noAutofit/>
          </a:bodyPr>
          <a:lstStyle/>
          <a:p>
            <a:endParaRPr sz="1600">
              <a:latin typeface="+mn-ea"/>
            </a:endParaRPr>
          </a:p>
        </p:txBody>
      </p:sp>
      <p:sp>
        <p:nvSpPr>
          <p:cNvPr id="203" name="Shape 1101"/>
          <p:cNvSpPr/>
          <p:nvPr/>
        </p:nvSpPr>
        <p:spPr>
          <a:xfrm>
            <a:off x="1672973" y="1431468"/>
            <a:ext cx="0" cy="277248"/>
          </a:xfrm>
          <a:prstGeom prst="line">
            <a:avLst/>
          </a:prstGeom>
          <a:noFill/>
          <a:ln w="9525" cap="flat">
            <a:solidFill>
              <a:srgbClr val="00ACED"/>
            </a:solidFill>
            <a:prstDash val="solid"/>
            <a:round/>
            <a:tailEnd type="triangle" w="med" len="med"/>
          </a:ln>
          <a:effectLst/>
        </p:spPr>
        <p:txBody>
          <a:bodyPr wrap="square" lIns="45719" tIns="45719" rIns="45719" bIns="45719" numCol="1" anchor="ctr">
            <a:noAutofit/>
          </a:bodyPr>
          <a:lstStyle/>
          <a:p>
            <a:endParaRPr sz="1600">
              <a:latin typeface="+mn-ea"/>
            </a:endParaRPr>
          </a:p>
        </p:txBody>
      </p:sp>
      <p:sp>
        <p:nvSpPr>
          <p:cNvPr id="204" name="Shape 1102"/>
          <p:cNvSpPr/>
          <p:nvPr/>
        </p:nvSpPr>
        <p:spPr>
          <a:xfrm>
            <a:off x="1674047" y="2092433"/>
            <a:ext cx="1" cy="342777"/>
          </a:xfrm>
          <a:prstGeom prst="line">
            <a:avLst/>
          </a:prstGeom>
          <a:noFill/>
          <a:ln w="9525" cap="flat">
            <a:solidFill>
              <a:srgbClr val="00ACED"/>
            </a:solidFill>
            <a:prstDash val="solid"/>
            <a:round/>
            <a:tailEnd type="triangle" w="med" len="med"/>
          </a:ln>
          <a:effectLst/>
        </p:spPr>
        <p:txBody>
          <a:bodyPr wrap="square" lIns="45719" tIns="45719" rIns="45719" bIns="45719" numCol="1" anchor="ctr">
            <a:noAutofit/>
          </a:bodyPr>
          <a:lstStyle/>
          <a:p>
            <a:endParaRPr sz="1600">
              <a:latin typeface="+mn-ea"/>
            </a:endParaRPr>
          </a:p>
        </p:txBody>
      </p:sp>
      <p:sp>
        <p:nvSpPr>
          <p:cNvPr id="205" name="Shape 1103"/>
          <p:cNvSpPr/>
          <p:nvPr/>
        </p:nvSpPr>
        <p:spPr>
          <a:xfrm>
            <a:off x="1673046" y="3488410"/>
            <a:ext cx="1" cy="270287"/>
          </a:xfrm>
          <a:prstGeom prst="line">
            <a:avLst/>
          </a:prstGeom>
          <a:noFill/>
          <a:ln w="9525" cap="flat">
            <a:solidFill>
              <a:srgbClr val="00ACED"/>
            </a:solidFill>
            <a:prstDash val="solid"/>
            <a:round/>
            <a:tailEnd type="triangle" w="med" len="med"/>
          </a:ln>
          <a:effectLst/>
        </p:spPr>
        <p:txBody>
          <a:bodyPr wrap="square" lIns="45719" tIns="45719" rIns="45719" bIns="45719" numCol="1" anchor="ctr">
            <a:noAutofit/>
          </a:bodyPr>
          <a:lstStyle/>
          <a:p>
            <a:endParaRPr sz="1600">
              <a:latin typeface="+mn-ea"/>
            </a:endParaRPr>
          </a:p>
        </p:txBody>
      </p:sp>
      <p:sp>
        <p:nvSpPr>
          <p:cNvPr id="206" name="Shape 1104"/>
          <p:cNvSpPr/>
          <p:nvPr/>
        </p:nvSpPr>
        <p:spPr>
          <a:xfrm>
            <a:off x="1673046" y="4032781"/>
            <a:ext cx="1" cy="211923"/>
          </a:xfrm>
          <a:prstGeom prst="line">
            <a:avLst/>
          </a:prstGeom>
          <a:noFill/>
          <a:ln w="9525" cap="flat">
            <a:solidFill>
              <a:srgbClr val="00ACED"/>
            </a:solidFill>
            <a:prstDash val="solid"/>
            <a:round/>
            <a:tailEnd type="triangle" w="med" len="med"/>
          </a:ln>
          <a:effectLst/>
        </p:spPr>
        <p:txBody>
          <a:bodyPr wrap="square" lIns="45719" tIns="45719" rIns="45719" bIns="45719" numCol="1" anchor="ctr">
            <a:noAutofit/>
          </a:bodyPr>
          <a:lstStyle/>
          <a:p>
            <a:endParaRPr sz="1600">
              <a:latin typeface="+mn-ea"/>
            </a:endParaRPr>
          </a:p>
        </p:txBody>
      </p:sp>
      <p:sp>
        <p:nvSpPr>
          <p:cNvPr id="178" name="Shape 1106"/>
          <p:cNvSpPr/>
          <p:nvPr/>
        </p:nvSpPr>
        <p:spPr>
          <a:xfrm flipH="1">
            <a:off x="3234509" y="1900575"/>
            <a:ext cx="615535" cy="1204118"/>
          </a:xfrm>
          <a:custGeom>
            <a:avLst/>
            <a:gdLst/>
            <a:ahLst/>
            <a:cxnLst>
              <a:cxn ang="0">
                <a:pos x="wd2" y="hd2"/>
              </a:cxn>
              <a:cxn ang="5400000">
                <a:pos x="wd2" y="hd2"/>
              </a:cxn>
              <a:cxn ang="10800000">
                <a:pos x="wd2" y="hd2"/>
              </a:cxn>
              <a:cxn ang="16200000">
                <a:pos x="wd2" y="hd2"/>
              </a:cxn>
            </a:cxnLst>
            <a:rect l="0" t="0" r="r" b="b"/>
            <a:pathLst>
              <a:path w="21600" h="21600" extrusionOk="0">
                <a:moveTo>
                  <a:pt x="2444" y="0"/>
                </a:moveTo>
                <a:lnTo>
                  <a:pt x="0" y="0"/>
                </a:lnTo>
                <a:lnTo>
                  <a:pt x="0" y="12833"/>
                </a:lnTo>
                <a:lnTo>
                  <a:pt x="21600" y="12833"/>
                </a:lnTo>
                <a:lnTo>
                  <a:pt x="21600" y="21600"/>
                </a:lnTo>
              </a:path>
            </a:pathLst>
          </a:custGeom>
          <a:noFill/>
          <a:ln w="9525" cap="flat">
            <a:solidFill>
              <a:srgbClr val="00ACED"/>
            </a:solidFill>
            <a:prstDash val="solid"/>
            <a:round/>
            <a:tailEnd type="triangle" w="med" len="med"/>
          </a:ln>
          <a:effectLst/>
        </p:spPr>
        <p:txBody>
          <a:bodyPr wrap="square" lIns="45719" tIns="45719" rIns="45719" bIns="45719" numCol="1" anchor="ctr">
            <a:noAutofit/>
          </a:bodyPr>
          <a:lstStyle/>
          <a:p>
            <a:endParaRPr sz="1600">
              <a:latin typeface="+mn-ea"/>
            </a:endParaRPr>
          </a:p>
        </p:txBody>
      </p:sp>
      <p:sp>
        <p:nvSpPr>
          <p:cNvPr id="179" name="Shape 1107"/>
          <p:cNvSpPr/>
          <p:nvPr/>
        </p:nvSpPr>
        <p:spPr>
          <a:xfrm>
            <a:off x="3873416" y="1967204"/>
            <a:ext cx="211745" cy="5932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900">
                <a:solidFill>
                  <a:srgbClr val="01B0F0"/>
                </a:solidFill>
                <a:latin typeface="Microsoft YaHei"/>
                <a:ea typeface="Microsoft YaHei"/>
                <a:cs typeface="Microsoft YaHei"/>
                <a:sym typeface="Microsoft YaHei"/>
              </a:defRPr>
            </a:lvl1pPr>
          </a:lstStyle>
          <a:p>
            <a:r>
              <a:rPr sz="800" dirty="0" err="1">
                <a:solidFill>
                  <a:schemeClr val="bg1"/>
                </a:solidFill>
                <a:latin typeface="微软雅黑 Light" panose="020B0502040204020203" pitchFamily="34" charset="-122"/>
                <a:ea typeface="微软雅黑 Light" panose="020B0502040204020203" pitchFamily="34" charset="-122"/>
              </a:rPr>
              <a:t>欺诈拒绝</a:t>
            </a:r>
            <a:endParaRPr sz="800" dirty="0">
              <a:solidFill>
                <a:schemeClr val="bg1"/>
              </a:solidFill>
              <a:latin typeface="微软雅黑 Light" panose="020B0502040204020203" pitchFamily="34" charset="-122"/>
              <a:ea typeface="微软雅黑 Light" panose="020B0502040204020203" pitchFamily="34" charset="-122"/>
            </a:endParaRPr>
          </a:p>
        </p:txBody>
      </p:sp>
      <p:sp>
        <p:nvSpPr>
          <p:cNvPr id="180" name="Shape 1108"/>
          <p:cNvSpPr/>
          <p:nvPr/>
        </p:nvSpPr>
        <p:spPr>
          <a:xfrm>
            <a:off x="2453621" y="2616321"/>
            <a:ext cx="780889" cy="4776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path>
            </a:pathLst>
          </a:custGeom>
          <a:noFill/>
          <a:ln w="9525" cap="flat">
            <a:solidFill>
              <a:srgbClr val="00ACED"/>
            </a:solidFill>
            <a:prstDash val="solid"/>
            <a:round/>
            <a:tailEnd type="triangle" w="med" len="med"/>
          </a:ln>
          <a:effectLst/>
        </p:spPr>
        <p:txBody>
          <a:bodyPr wrap="square" lIns="45719" tIns="45719" rIns="45719" bIns="45719" numCol="1" anchor="ctr">
            <a:noAutofit/>
          </a:bodyPr>
          <a:lstStyle/>
          <a:p>
            <a:endParaRPr sz="1600">
              <a:latin typeface="+mn-ea"/>
            </a:endParaRPr>
          </a:p>
        </p:txBody>
      </p:sp>
      <p:sp>
        <p:nvSpPr>
          <p:cNvPr id="181" name="Shape 1109"/>
          <p:cNvSpPr/>
          <p:nvPr/>
        </p:nvSpPr>
        <p:spPr>
          <a:xfrm>
            <a:off x="2531008" y="2397447"/>
            <a:ext cx="619332" cy="2154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900">
                <a:solidFill>
                  <a:srgbClr val="01B0F0"/>
                </a:solidFill>
                <a:latin typeface="Microsoft YaHei"/>
                <a:ea typeface="Microsoft YaHei"/>
                <a:cs typeface="Microsoft YaHei"/>
                <a:sym typeface="Microsoft YaHei"/>
              </a:defRPr>
            </a:lvl1pPr>
          </a:lstStyle>
          <a:p>
            <a:r>
              <a:rPr sz="800" dirty="0" err="1">
                <a:solidFill>
                  <a:schemeClr val="bg1"/>
                </a:solidFill>
                <a:latin typeface="微软雅黑 Light" panose="020B0502040204020203" pitchFamily="34" charset="-122"/>
                <a:ea typeface="微软雅黑 Light" panose="020B0502040204020203" pitchFamily="34" charset="-122"/>
              </a:rPr>
              <a:t>名单拒绝</a:t>
            </a:r>
            <a:endParaRPr sz="800" dirty="0">
              <a:solidFill>
                <a:schemeClr val="bg1"/>
              </a:solidFill>
              <a:latin typeface="微软雅黑 Light" panose="020B0502040204020203" pitchFamily="34" charset="-122"/>
              <a:ea typeface="微软雅黑 Light" panose="020B0502040204020203" pitchFamily="34" charset="-122"/>
            </a:endParaRPr>
          </a:p>
        </p:txBody>
      </p:sp>
      <p:sp>
        <p:nvSpPr>
          <p:cNvPr id="182" name="Shape 1110"/>
          <p:cNvSpPr/>
          <p:nvPr/>
        </p:nvSpPr>
        <p:spPr>
          <a:xfrm rot="10800000" flipH="1">
            <a:off x="2453695" y="3385497"/>
            <a:ext cx="780814" cy="5102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path>
            </a:pathLst>
          </a:custGeom>
          <a:noFill/>
          <a:ln w="9525" cap="flat">
            <a:solidFill>
              <a:srgbClr val="00ACED"/>
            </a:solidFill>
            <a:prstDash val="solid"/>
            <a:round/>
            <a:tailEnd type="triangle" w="med" len="med"/>
          </a:ln>
          <a:effectLst/>
        </p:spPr>
        <p:txBody>
          <a:bodyPr wrap="square" lIns="45719" tIns="45719" rIns="45719" bIns="45719" numCol="1" anchor="ctr">
            <a:noAutofit/>
          </a:bodyPr>
          <a:lstStyle/>
          <a:p>
            <a:endParaRPr sz="1600">
              <a:latin typeface="+mn-ea"/>
            </a:endParaRPr>
          </a:p>
        </p:txBody>
      </p:sp>
      <p:sp>
        <p:nvSpPr>
          <p:cNvPr id="183" name="Shape 1111"/>
          <p:cNvSpPr/>
          <p:nvPr/>
        </p:nvSpPr>
        <p:spPr>
          <a:xfrm>
            <a:off x="2470442" y="3655794"/>
            <a:ext cx="740463" cy="2154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900">
                <a:solidFill>
                  <a:srgbClr val="01B0F0"/>
                </a:solidFill>
                <a:latin typeface="Microsoft YaHei"/>
                <a:ea typeface="Microsoft YaHei"/>
                <a:cs typeface="Microsoft YaHei"/>
                <a:sym typeface="Microsoft YaHei"/>
              </a:defRPr>
            </a:lvl1pPr>
          </a:lstStyle>
          <a:p>
            <a:r>
              <a:rPr sz="800">
                <a:solidFill>
                  <a:schemeClr val="bg1"/>
                </a:solidFill>
                <a:latin typeface="微软雅黑 Light" panose="020B0502040204020203" pitchFamily="34" charset="-122"/>
                <a:ea typeface="微软雅黑 Light" panose="020B0502040204020203" pitchFamily="34" charset="-122"/>
              </a:rPr>
              <a:t>综合审批拒绝</a:t>
            </a:r>
          </a:p>
        </p:txBody>
      </p:sp>
      <p:grpSp>
        <p:nvGrpSpPr>
          <p:cNvPr id="8" name="组合 7"/>
          <p:cNvGrpSpPr/>
          <p:nvPr/>
        </p:nvGrpSpPr>
        <p:grpSpPr>
          <a:xfrm>
            <a:off x="1317212" y="1222219"/>
            <a:ext cx="711521" cy="230830"/>
            <a:chOff x="1256743" y="1222219"/>
            <a:chExt cx="711521" cy="230830"/>
          </a:xfrm>
        </p:grpSpPr>
        <p:sp>
          <p:nvSpPr>
            <p:cNvPr id="191" name="Shape 1089"/>
            <p:cNvSpPr/>
            <p:nvPr/>
          </p:nvSpPr>
          <p:spPr>
            <a:xfrm>
              <a:off x="1399088" y="1222219"/>
              <a:ext cx="569176" cy="2308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000">
                  <a:solidFill>
                    <a:srgbClr val="FFFFFF"/>
                  </a:solidFill>
                  <a:latin typeface="Microsoft YaHei"/>
                  <a:ea typeface="Microsoft YaHei"/>
                  <a:cs typeface="Microsoft YaHei"/>
                  <a:sym typeface="Microsoft YaHei"/>
                </a:defRPr>
              </a:lvl1pPr>
            </a:lstStyle>
            <a:p>
              <a:r>
                <a:rPr sz="900" dirty="0" err="1">
                  <a:latin typeface="微软雅黑 Light" panose="020B0502040204020203" pitchFamily="34" charset="-122"/>
                  <a:ea typeface="微软雅黑 Light" panose="020B0502040204020203" pitchFamily="34" charset="-122"/>
                </a:rPr>
                <a:t>客户申请</a:t>
              </a:r>
              <a:endParaRPr sz="900" dirty="0">
                <a:latin typeface="微软雅黑 Light" panose="020B0502040204020203" pitchFamily="34" charset="-122"/>
                <a:ea typeface="微软雅黑 Light" panose="020B0502040204020203" pitchFamily="34" charset="-122"/>
              </a:endParaRPr>
            </a:p>
          </p:txBody>
        </p:sp>
        <p:pic>
          <p:nvPicPr>
            <p:cNvPr id="184" name="用户.png"/>
            <p:cNvPicPr>
              <a:picLocks noChangeAspect="1"/>
            </p:cNvPicPr>
            <p:nvPr/>
          </p:nvPicPr>
          <p:blipFill>
            <a:blip r:embed="rId2">
              <a:extLst/>
            </a:blip>
            <a:stretch>
              <a:fillRect/>
            </a:stretch>
          </p:blipFill>
          <p:spPr>
            <a:xfrm>
              <a:off x="1256743" y="1253154"/>
              <a:ext cx="168961" cy="168960"/>
            </a:xfrm>
            <a:prstGeom prst="rect">
              <a:avLst/>
            </a:prstGeom>
            <a:ln w="12700" cap="flat">
              <a:noFill/>
              <a:miter lim="400000"/>
            </a:ln>
            <a:effectLst/>
          </p:spPr>
        </p:pic>
      </p:grpSp>
      <p:grpSp>
        <p:nvGrpSpPr>
          <p:cNvPr id="3" name="组合 2"/>
          <p:cNvGrpSpPr/>
          <p:nvPr/>
        </p:nvGrpSpPr>
        <p:grpSpPr>
          <a:xfrm>
            <a:off x="1186593" y="1725143"/>
            <a:ext cx="972759" cy="350863"/>
            <a:chOff x="1079992" y="1725143"/>
            <a:chExt cx="972759" cy="350863"/>
          </a:xfrm>
        </p:grpSpPr>
        <p:sp>
          <p:nvSpPr>
            <p:cNvPr id="193" name="Shape 1091"/>
            <p:cNvSpPr/>
            <p:nvPr/>
          </p:nvSpPr>
          <p:spPr>
            <a:xfrm>
              <a:off x="1330953" y="1725143"/>
              <a:ext cx="721798" cy="3508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lnSpc>
                  <a:spcPct val="80000"/>
                </a:lnSpc>
                <a:defRPr sz="800">
                  <a:solidFill>
                    <a:srgbClr val="FFFFFF"/>
                  </a:solidFill>
                  <a:latin typeface="Microsoft YaHei"/>
                  <a:ea typeface="Microsoft YaHei"/>
                  <a:cs typeface="Microsoft YaHei"/>
                  <a:sym typeface="Microsoft YaHei"/>
                </a:defRPr>
              </a:pPr>
              <a:r>
                <a:rPr sz="700" dirty="0" err="1">
                  <a:latin typeface="微软雅黑 Light" panose="020B0502040204020203" pitchFamily="34" charset="-122"/>
                  <a:ea typeface="微软雅黑 Light" panose="020B0502040204020203" pitchFamily="34" charset="-122"/>
                </a:rPr>
                <a:t>银行反欺诈模块</a:t>
              </a:r>
              <a:endParaRPr sz="700" dirty="0">
                <a:latin typeface="微软雅黑 Light" panose="020B0502040204020203" pitchFamily="34" charset="-122"/>
                <a:ea typeface="微软雅黑 Light" panose="020B0502040204020203" pitchFamily="34" charset="-122"/>
              </a:endParaRPr>
            </a:p>
            <a:p>
              <a:pPr algn="ctr">
                <a:lnSpc>
                  <a:spcPct val="80000"/>
                </a:lnSpc>
                <a:defRPr sz="800">
                  <a:solidFill>
                    <a:srgbClr val="FFFFFF"/>
                  </a:solidFill>
                  <a:latin typeface="Microsoft YaHei"/>
                  <a:ea typeface="Microsoft YaHei"/>
                  <a:cs typeface="Microsoft YaHei"/>
                  <a:sym typeface="Microsoft YaHei"/>
                </a:defRPr>
              </a:pPr>
              <a:r>
                <a:rPr sz="700" dirty="0">
                  <a:latin typeface="微软雅黑 Light" panose="020B0502040204020203" pitchFamily="34" charset="-122"/>
                  <a:ea typeface="微软雅黑 Light" panose="020B0502040204020203" pitchFamily="34" charset="-122"/>
                </a:rPr>
                <a:t>+</a:t>
              </a:r>
            </a:p>
            <a:p>
              <a:pPr algn="ctr">
                <a:lnSpc>
                  <a:spcPct val="80000"/>
                </a:lnSpc>
                <a:defRPr sz="800">
                  <a:solidFill>
                    <a:srgbClr val="FFFFFF"/>
                  </a:solidFill>
                  <a:latin typeface="Microsoft YaHei"/>
                  <a:ea typeface="Microsoft YaHei"/>
                  <a:cs typeface="Microsoft YaHei"/>
                  <a:sym typeface="Microsoft YaHei"/>
                </a:defRPr>
              </a:pPr>
              <a:r>
                <a:rPr sz="700" dirty="0" err="1">
                  <a:latin typeface="微软雅黑 Light" panose="020B0502040204020203" pitchFamily="34" charset="-122"/>
                  <a:ea typeface="微软雅黑 Light" panose="020B0502040204020203" pitchFamily="34" charset="-122"/>
                </a:rPr>
                <a:t>芝麻反欺诈服务</a:t>
              </a:r>
              <a:endParaRPr sz="700" dirty="0">
                <a:latin typeface="微软雅黑 Light" panose="020B0502040204020203" pitchFamily="34" charset="-122"/>
                <a:ea typeface="微软雅黑 Light" panose="020B0502040204020203" pitchFamily="34" charset="-122"/>
              </a:endParaRPr>
            </a:p>
          </p:txBody>
        </p:sp>
        <p:pic>
          <p:nvPicPr>
            <p:cNvPr id="185" name="监管2.png"/>
            <p:cNvPicPr>
              <a:picLocks noChangeAspect="1"/>
            </p:cNvPicPr>
            <p:nvPr/>
          </p:nvPicPr>
          <p:blipFill>
            <a:blip r:embed="rId3">
              <a:extLst/>
            </a:blip>
            <a:stretch>
              <a:fillRect/>
            </a:stretch>
          </p:blipFill>
          <p:spPr>
            <a:xfrm>
              <a:off x="1079992" y="1763532"/>
              <a:ext cx="274085" cy="274085"/>
            </a:xfrm>
            <a:prstGeom prst="rect">
              <a:avLst/>
            </a:prstGeom>
            <a:ln w="12700" cap="flat">
              <a:noFill/>
              <a:miter lim="400000"/>
            </a:ln>
            <a:effectLst/>
          </p:spPr>
        </p:pic>
      </p:grpSp>
      <p:grpSp>
        <p:nvGrpSpPr>
          <p:cNvPr id="4" name="组合 3"/>
          <p:cNvGrpSpPr/>
          <p:nvPr/>
        </p:nvGrpSpPr>
        <p:grpSpPr>
          <a:xfrm>
            <a:off x="1171251" y="2451638"/>
            <a:ext cx="1003442" cy="350863"/>
            <a:chOff x="1103115" y="2451638"/>
            <a:chExt cx="1003442" cy="350863"/>
          </a:xfrm>
        </p:grpSpPr>
        <p:sp>
          <p:nvSpPr>
            <p:cNvPr id="195" name="Shape 1093"/>
            <p:cNvSpPr/>
            <p:nvPr/>
          </p:nvSpPr>
          <p:spPr>
            <a:xfrm>
              <a:off x="1285241" y="2451638"/>
              <a:ext cx="821316" cy="3508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lnSpc>
                  <a:spcPct val="80000"/>
                </a:lnSpc>
                <a:defRPr sz="800">
                  <a:solidFill>
                    <a:srgbClr val="FFFFFF"/>
                  </a:solidFill>
                  <a:latin typeface="Microsoft YaHei"/>
                  <a:ea typeface="Microsoft YaHei"/>
                  <a:cs typeface="Microsoft YaHei"/>
                  <a:sym typeface="Microsoft YaHei"/>
                </a:defRPr>
              </a:pPr>
              <a:r>
                <a:rPr sz="700" dirty="0" err="1">
                  <a:latin typeface="微软雅黑 Light" panose="020B0502040204020203" pitchFamily="34" charset="-122"/>
                  <a:ea typeface="微软雅黑 Light" panose="020B0502040204020203" pitchFamily="34" charset="-122"/>
                </a:rPr>
                <a:t>内部黑名单</a:t>
              </a:r>
              <a:endParaRPr sz="700" dirty="0">
                <a:latin typeface="微软雅黑 Light" panose="020B0502040204020203" pitchFamily="34" charset="-122"/>
                <a:ea typeface="微软雅黑 Light" panose="020B0502040204020203" pitchFamily="34" charset="-122"/>
              </a:endParaRPr>
            </a:p>
            <a:p>
              <a:pPr algn="ctr">
                <a:lnSpc>
                  <a:spcPct val="80000"/>
                </a:lnSpc>
                <a:defRPr sz="800">
                  <a:solidFill>
                    <a:srgbClr val="FFFFFF"/>
                  </a:solidFill>
                  <a:latin typeface="Microsoft YaHei"/>
                  <a:ea typeface="Microsoft YaHei"/>
                  <a:cs typeface="Microsoft YaHei"/>
                  <a:sym typeface="Microsoft YaHei"/>
                </a:defRPr>
              </a:pPr>
              <a:r>
                <a:rPr sz="700" dirty="0">
                  <a:latin typeface="微软雅黑 Light" panose="020B0502040204020203" pitchFamily="34" charset="-122"/>
                  <a:ea typeface="微软雅黑 Light" panose="020B0502040204020203" pitchFamily="34" charset="-122"/>
                </a:rPr>
                <a:t>+</a:t>
              </a:r>
            </a:p>
            <a:p>
              <a:pPr algn="ctr">
                <a:lnSpc>
                  <a:spcPct val="80000"/>
                </a:lnSpc>
                <a:defRPr sz="800">
                  <a:solidFill>
                    <a:srgbClr val="FFFFFF"/>
                  </a:solidFill>
                  <a:latin typeface="Microsoft YaHei"/>
                  <a:ea typeface="Microsoft YaHei"/>
                  <a:cs typeface="Microsoft YaHei"/>
                  <a:sym typeface="Microsoft YaHei"/>
                </a:defRPr>
              </a:pPr>
              <a:r>
                <a:rPr sz="700" dirty="0" err="1">
                  <a:latin typeface="微软雅黑 Light" panose="020B0502040204020203" pitchFamily="34" charset="-122"/>
                  <a:ea typeface="微软雅黑 Light" panose="020B0502040204020203" pitchFamily="34" charset="-122"/>
                </a:rPr>
                <a:t>芝麻行业关注名单</a:t>
              </a:r>
              <a:endParaRPr sz="700" dirty="0">
                <a:latin typeface="微软雅黑 Light" panose="020B0502040204020203" pitchFamily="34" charset="-122"/>
                <a:ea typeface="微软雅黑 Light" panose="020B0502040204020203" pitchFamily="34" charset="-122"/>
              </a:endParaRPr>
            </a:p>
          </p:txBody>
        </p:sp>
        <p:pic>
          <p:nvPicPr>
            <p:cNvPr id="186" name="电脑.png"/>
            <p:cNvPicPr>
              <a:picLocks noChangeAspect="1"/>
            </p:cNvPicPr>
            <p:nvPr/>
          </p:nvPicPr>
          <p:blipFill>
            <a:blip r:embed="rId4">
              <a:extLst/>
            </a:blip>
            <a:stretch>
              <a:fillRect/>
            </a:stretch>
          </p:blipFill>
          <p:spPr>
            <a:xfrm>
              <a:off x="1103115" y="2513151"/>
              <a:ext cx="227837" cy="227837"/>
            </a:xfrm>
            <a:prstGeom prst="rect">
              <a:avLst/>
            </a:prstGeom>
            <a:ln w="12700" cap="flat">
              <a:noFill/>
              <a:miter lim="400000"/>
            </a:ln>
            <a:effectLst/>
          </p:spPr>
        </p:pic>
      </p:grpSp>
      <p:grpSp>
        <p:nvGrpSpPr>
          <p:cNvPr id="7" name="组合 6"/>
          <p:cNvGrpSpPr/>
          <p:nvPr/>
        </p:nvGrpSpPr>
        <p:grpSpPr>
          <a:xfrm>
            <a:off x="1199975" y="3106134"/>
            <a:ext cx="946143" cy="383718"/>
            <a:chOff x="1025175" y="3106134"/>
            <a:chExt cx="946143" cy="383718"/>
          </a:xfrm>
        </p:grpSpPr>
        <p:sp>
          <p:nvSpPr>
            <p:cNvPr id="197" name="Shape 1095"/>
            <p:cNvSpPr/>
            <p:nvPr/>
          </p:nvSpPr>
          <p:spPr>
            <a:xfrm>
              <a:off x="1337310" y="3122562"/>
              <a:ext cx="634008" cy="3508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lnSpc>
                  <a:spcPct val="80000"/>
                </a:lnSpc>
                <a:defRPr sz="800">
                  <a:solidFill>
                    <a:srgbClr val="FFFFFF"/>
                  </a:solidFill>
                  <a:latin typeface="Microsoft YaHei"/>
                  <a:ea typeface="Microsoft YaHei"/>
                  <a:cs typeface="Microsoft YaHei"/>
                  <a:sym typeface="Microsoft YaHei"/>
                </a:defRPr>
              </a:pPr>
              <a:r>
                <a:rPr sz="700" dirty="0" err="1">
                  <a:latin typeface="微软雅黑 Light" panose="020B0502040204020203" pitchFamily="34" charset="-122"/>
                  <a:ea typeface="微软雅黑 Light" panose="020B0502040204020203" pitchFamily="34" charset="-122"/>
                </a:rPr>
                <a:t>银行申请评分</a:t>
              </a:r>
              <a:endParaRPr sz="700" dirty="0">
                <a:latin typeface="微软雅黑 Light" panose="020B0502040204020203" pitchFamily="34" charset="-122"/>
                <a:ea typeface="微软雅黑 Light" panose="020B0502040204020203" pitchFamily="34" charset="-122"/>
              </a:endParaRPr>
            </a:p>
            <a:p>
              <a:pPr algn="ctr">
                <a:lnSpc>
                  <a:spcPct val="80000"/>
                </a:lnSpc>
                <a:defRPr sz="800">
                  <a:solidFill>
                    <a:srgbClr val="FFFFFF"/>
                  </a:solidFill>
                  <a:latin typeface="Microsoft YaHei"/>
                  <a:ea typeface="Microsoft YaHei"/>
                  <a:cs typeface="Microsoft YaHei"/>
                  <a:sym typeface="Microsoft YaHei"/>
                </a:defRPr>
              </a:pPr>
              <a:r>
                <a:rPr sz="700" dirty="0">
                  <a:latin typeface="微软雅黑 Light" panose="020B0502040204020203" pitchFamily="34" charset="-122"/>
                  <a:ea typeface="微软雅黑 Light" panose="020B0502040204020203" pitchFamily="34" charset="-122"/>
                </a:rPr>
                <a:t>+</a:t>
              </a:r>
            </a:p>
            <a:p>
              <a:pPr algn="ctr">
                <a:lnSpc>
                  <a:spcPct val="80000"/>
                </a:lnSpc>
                <a:defRPr sz="800">
                  <a:solidFill>
                    <a:srgbClr val="FFFFFF"/>
                  </a:solidFill>
                  <a:latin typeface="Microsoft YaHei"/>
                  <a:ea typeface="Microsoft YaHei"/>
                  <a:cs typeface="Microsoft YaHei"/>
                  <a:sym typeface="Microsoft YaHei"/>
                </a:defRPr>
              </a:pPr>
              <a:r>
                <a:rPr sz="700" dirty="0" err="1">
                  <a:latin typeface="微软雅黑 Light" panose="020B0502040204020203" pitchFamily="34" charset="-122"/>
                  <a:ea typeface="微软雅黑 Light" panose="020B0502040204020203" pitchFamily="34" charset="-122"/>
                </a:rPr>
                <a:t>芝麻信用评分</a:t>
              </a:r>
              <a:endParaRPr sz="700" dirty="0">
                <a:latin typeface="微软雅黑 Light" panose="020B0502040204020203" pitchFamily="34" charset="-122"/>
                <a:ea typeface="微软雅黑 Light" panose="020B0502040204020203" pitchFamily="34" charset="-122"/>
              </a:endParaRPr>
            </a:p>
          </p:txBody>
        </p:sp>
        <p:pic>
          <p:nvPicPr>
            <p:cNvPr id="187" name="金融2.png"/>
            <p:cNvPicPr>
              <a:picLocks noChangeAspect="1"/>
            </p:cNvPicPr>
            <p:nvPr/>
          </p:nvPicPr>
          <p:blipFill>
            <a:blip r:embed="rId5">
              <a:extLst/>
            </a:blip>
            <a:stretch>
              <a:fillRect/>
            </a:stretch>
          </p:blipFill>
          <p:spPr>
            <a:xfrm>
              <a:off x="1025175" y="3106134"/>
              <a:ext cx="383718" cy="383718"/>
            </a:xfrm>
            <a:prstGeom prst="rect">
              <a:avLst/>
            </a:prstGeom>
            <a:ln w="12700" cap="flat">
              <a:noFill/>
              <a:miter lim="400000"/>
            </a:ln>
            <a:effectLst/>
          </p:spPr>
        </p:pic>
      </p:grpSp>
      <p:grpSp>
        <p:nvGrpSpPr>
          <p:cNvPr id="5" name="组合 4"/>
          <p:cNvGrpSpPr/>
          <p:nvPr/>
        </p:nvGrpSpPr>
        <p:grpSpPr>
          <a:xfrm>
            <a:off x="1051311" y="3803315"/>
            <a:ext cx="1243470" cy="184849"/>
            <a:chOff x="1025332" y="3803315"/>
            <a:chExt cx="1243470" cy="184849"/>
          </a:xfrm>
        </p:grpSpPr>
        <p:sp>
          <p:nvSpPr>
            <p:cNvPr id="199" name="Shape 1097"/>
            <p:cNvSpPr/>
            <p:nvPr/>
          </p:nvSpPr>
          <p:spPr>
            <a:xfrm>
              <a:off x="1181100" y="3803315"/>
              <a:ext cx="1087702" cy="1848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nSpc>
                  <a:spcPct val="80000"/>
                </a:lnSpc>
                <a:defRPr sz="800">
                  <a:solidFill>
                    <a:srgbClr val="FFFFFF"/>
                  </a:solidFill>
                  <a:latin typeface="Microsoft YaHei"/>
                  <a:ea typeface="Microsoft YaHei"/>
                  <a:cs typeface="Microsoft YaHei"/>
                  <a:sym typeface="Microsoft YaHei"/>
                </a:defRPr>
              </a:lvl1pPr>
            </a:lstStyle>
            <a:p>
              <a:r>
                <a:rPr sz="700" dirty="0" err="1">
                  <a:latin typeface="微软雅黑 Light" panose="020B0502040204020203" pitchFamily="34" charset="-122"/>
                  <a:ea typeface="微软雅黑 Light" panose="020B0502040204020203" pitchFamily="34" charset="-122"/>
                </a:rPr>
                <a:t>银行审批流程和电话核身</a:t>
              </a:r>
              <a:endParaRPr sz="700" dirty="0">
                <a:latin typeface="微软雅黑 Light" panose="020B0502040204020203" pitchFamily="34" charset="-122"/>
                <a:ea typeface="微软雅黑 Light" panose="020B0502040204020203" pitchFamily="34" charset="-122"/>
              </a:endParaRPr>
            </a:p>
          </p:txBody>
        </p:sp>
        <p:sp>
          <p:nvSpPr>
            <p:cNvPr id="188" name="Shape 1116"/>
            <p:cNvSpPr/>
            <p:nvPr/>
          </p:nvSpPr>
          <p:spPr>
            <a:xfrm>
              <a:off x="1025332" y="3808914"/>
              <a:ext cx="174969" cy="173651"/>
            </a:xfrm>
            <a:custGeom>
              <a:avLst/>
              <a:gdLst/>
              <a:ahLst/>
              <a:cxnLst>
                <a:cxn ang="0">
                  <a:pos x="wd2" y="hd2"/>
                </a:cxn>
                <a:cxn ang="5400000">
                  <a:pos x="wd2" y="hd2"/>
                </a:cxn>
                <a:cxn ang="10800000">
                  <a:pos x="wd2" y="hd2"/>
                </a:cxn>
                <a:cxn ang="16200000">
                  <a:pos x="wd2" y="hd2"/>
                </a:cxn>
              </a:cxnLst>
              <a:rect l="0" t="0" r="r" b="b"/>
              <a:pathLst>
                <a:path w="21600" h="21600" extrusionOk="0">
                  <a:moveTo>
                    <a:pt x="4342" y="9406"/>
                  </a:moveTo>
                  <a:cubicBezTo>
                    <a:pt x="6145" y="12863"/>
                    <a:pt x="8868" y="15614"/>
                    <a:pt x="12290" y="17213"/>
                  </a:cubicBezTo>
                  <a:lnTo>
                    <a:pt x="14793" y="14685"/>
                  </a:lnTo>
                  <a:cubicBezTo>
                    <a:pt x="15234" y="14239"/>
                    <a:pt x="15712" y="14239"/>
                    <a:pt x="16154" y="14462"/>
                  </a:cubicBezTo>
                  <a:cubicBezTo>
                    <a:pt x="17295" y="14945"/>
                    <a:pt x="18877" y="15168"/>
                    <a:pt x="20238" y="15168"/>
                  </a:cubicBezTo>
                  <a:cubicBezTo>
                    <a:pt x="21158" y="15168"/>
                    <a:pt x="21600" y="15614"/>
                    <a:pt x="21600" y="16321"/>
                  </a:cubicBezTo>
                  <a:lnTo>
                    <a:pt x="21600" y="20448"/>
                  </a:lnTo>
                  <a:cubicBezTo>
                    <a:pt x="21600" y="21117"/>
                    <a:pt x="21158" y="21600"/>
                    <a:pt x="20238" y="21600"/>
                  </a:cubicBezTo>
                  <a:cubicBezTo>
                    <a:pt x="9089" y="21600"/>
                    <a:pt x="0" y="12640"/>
                    <a:pt x="0" y="1152"/>
                  </a:cubicBezTo>
                  <a:cubicBezTo>
                    <a:pt x="0" y="446"/>
                    <a:pt x="699" y="0"/>
                    <a:pt x="1361" y="0"/>
                  </a:cubicBezTo>
                  <a:lnTo>
                    <a:pt x="5483" y="0"/>
                  </a:lnTo>
                  <a:cubicBezTo>
                    <a:pt x="6145" y="0"/>
                    <a:pt x="6587" y="446"/>
                    <a:pt x="6587" y="1152"/>
                  </a:cubicBezTo>
                  <a:cubicBezTo>
                    <a:pt x="6587" y="2751"/>
                    <a:pt x="6844" y="4127"/>
                    <a:pt x="7286" y="5502"/>
                  </a:cubicBezTo>
                  <a:cubicBezTo>
                    <a:pt x="7507" y="5948"/>
                    <a:pt x="7286" y="6432"/>
                    <a:pt x="7065" y="6655"/>
                  </a:cubicBezTo>
                  <a:lnTo>
                    <a:pt x="4342" y="9406"/>
                  </a:lnTo>
                </a:path>
              </a:pathLst>
            </a:custGeom>
            <a:solidFill>
              <a:srgbClr val="FFFFFF"/>
            </a:solidFill>
            <a:ln w="12700" cap="flat">
              <a:noFill/>
              <a:miter lim="400000"/>
            </a:ln>
            <a:effectLst/>
          </p:spPr>
          <p:txBody>
            <a:bodyPr wrap="square" lIns="45719" tIns="45719" rIns="45719" bIns="45719" numCol="1" anchor="ctr">
              <a:noAutofit/>
            </a:bodyPr>
            <a:lstStyle/>
            <a:p>
              <a:pPr>
                <a:defRPr>
                  <a:latin typeface="+mj-lt"/>
                  <a:ea typeface="+mj-ea"/>
                  <a:cs typeface="+mj-cs"/>
                  <a:sym typeface="Helvetica"/>
                </a:defRPr>
              </a:pPr>
              <a:endParaRPr sz="1600">
                <a:latin typeface="+mn-ea"/>
              </a:endParaRPr>
            </a:p>
          </p:txBody>
        </p:sp>
      </p:grpSp>
      <p:grpSp>
        <p:nvGrpSpPr>
          <p:cNvPr id="9" name="组合 8"/>
          <p:cNvGrpSpPr/>
          <p:nvPr/>
        </p:nvGrpSpPr>
        <p:grpSpPr>
          <a:xfrm>
            <a:off x="2870755" y="1692826"/>
            <a:ext cx="727508" cy="415496"/>
            <a:chOff x="2749839" y="1692826"/>
            <a:chExt cx="727508" cy="415496"/>
          </a:xfrm>
        </p:grpSpPr>
        <p:sp>
          <p:nvSpPr>
            <p:cNvPr id="210" name="Shape 1082"/>
            <p:cNvSpPr/>
            <p:nvPr/>
          </p:nvSpPr>
          <p:spPr>
            <a:xfrm>
              <a:off x="2991673" y="1692826"/>
              <a:ext cx="485674" cy="4154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sz="800">
                  <a:solidFill>
                    <a:srgbClr val="FFFFFF"/>
                  </a:solidFill>
                  <a:latin typeface="Microsoft YaHei"/>
                  <a:ea typeface="Microsoft YaHei"/>
                  <a:cs typeface="Microsoft YaHei"/>
                  <a:sym typeface="Microsoft YaHei"/>
                </a:defRPr>
              </a:pPr>
              <a:r>
                <a:rPr sz="700" dirty="0" err="1">
                  <a:latin typeface="微软雅黑 Light" panose="020B0502040204020203" pitchFamily="34" charset="-122"/>
                  <a:ea typeface="微软雅黑 Light" panose="020B0502040204020203" pitchFamily="34" charset="-122"/>
                </a:rPr>
                <a:t>人工核查</a:t>
              </a:r>
              <a:endParaRPr sz="700" dirty="0">
                <a:latin typeface="微软雅黑 Light" panose="020B0502040204020203" pitchFamily="34" charset="-122"/>
                <a:ea typeface="微软雅黑 Light" panose="020B0502040204020203" pitchFamily="34" charset="-122"/>
              </a:endParaRPr>
            </a:p>
            <a:p>
              <a:pPr algn="ctr">
                <a:defRPr sz="800">
                  <a:solidFill>
                    <a:srgbClr val="FFFFFF"/>
                  </a:solidFill>
                  <a:latin typeface="Microsoft YaHei"/>
                  <a:ea typeface="Microsoft YaHei"/>
                  <a:cs typeface="Microsoft YaHei"/>
                  <a:sym typeface="Microsoft YaHei"/>
                </a:defRPr>
              </a:pPr>
              <a:r>
                <a:rPr sz="700" dirty="0">
                  <a:latin typeface="微软雅黑 Light" panose="020B0502040204020203" pitchFamily="34" charset="-122"/>
                  <a:ea typeface="微软雅黑 Light" panose="020B0502040204020203" pitchFamily="34" charset="-122"/>
                </a:rPr>
                <a:t>+</a:t>
              </a:r>
            </a:p>
            <a:p>
              <a:pPr algn="ctr">
                <a:defRPr sz="800">
                  <a:solidFill>
                    <a:srgbClr val="FFFFFF"/>
                  </a:solidFill>
                  <a:latin typeface="Microsoft YaHei"/>
                  <a:ea typeface="Microsoft YaHei"/>
                  <a:cs typeface="Microsoft YaHei"/>
                  <a:sym typeface="Microsoft YaHei"/>
                </a:defRPr>
              </a:pPr>
              <a:r>
                <a:rPr sz="700" dirty="0" err="1">
                  <a:latin typeface="微软雅黑 Light" panose="020B0502040204020203" pitchFamily="34" charset="-122"/>
                  <a:ea typeface="微软雅黑 Light" panose="020B0502040204020203" pitchFamily="34" charset="-122"/>
                </a:rPr>
                <a:t>芝麻验证</a:t>
              </a:r>
              <a:endParaRPr sz="700" dirty="0">
                <a:latin typeface="微软雅黑 Light" panose="020B0502040204020203" pitchFamily="34" charset="-122"/>
                <a:ea typeface="微软雅黑 Light" panose="020B0502040204020203" pitchFamily="34" charset="-122"/>
              </a:endParaRPr>
            </a:p>
          </p:txBody>
        </p:sp>
        <p:pic>
          <p:nvPicPr>
            <p:cNvPr id="189" name="运营2.png"/>
            <p:cNvPicPr>
              <a:picLocks noChangeAspect="1"/>
            </p:cNvPicPr>
            <p:nvPr/>
          </p:nvPicPr>
          <p:blipFill>
            <a:blip r:embed="rId6">
              <a:extLst/>
            </a:blip>
            <a:stretch>
              <a:fillRect/>
            </a:stretch>
          </p:blipFill>
          <p:spPr>
            <a:xfrm>
              <a:off x="2749839" y="1757691"/>
              <a:ext cx="285767" cy="285767"/>
            </a:xfrm>
            <a:prstGeom prst="rect">
              <a:avLst/>
            </a:prstGeom>
            <a:ln w="12700" cap="flat">
              <a:noFill/>
              <a:miter lim="400000"/>
            </a:ln>
            <a:effectLst/>
          </p:spPr>
        </p:pic>
      </p:grpSp>
      <p:grpSp>
        <p:nvGrpSpPr>
          <p:cNvPr id="10" name="组合 9"/>
          <p:cNvGrpSpPr/>
          <p:nvPr/>
        </p:nvGrpSpPr>
        <p:grpSpPr>
          <a:xfrm>
            <a:off x="1197230" y="4269690"/>
            <a:ext cx="951634" cy="230830"/>
            <a:chOff x="1144822" y="4269690"/>
            <a:chExt cx="951634" cy="230830"/>
          </a:xfrm>
        </p:grpSpPr>
        <p:sp>
          <p:nvSpPr>
            <p:cNvPr id="201" name="Shape 1099"/>
            <p:cNvSpPr/>
            <p:nvPr/>
          </p:nvSpPr>
          <p:spPr>
            <a:xfrm>
              <a:off x="1301078" y="4269690"/>
              <a:ext cx="795378" cy="2308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000">
                  <a:solidFill>
                    <a:srgbClr val="FFFFFF"/>
                  </a:solidFill>
                  <a:latin typeface="Microsoft YaHei"/>
                  <a:ea typeface="Microsoft YaHei"/>
                  <a:cs typeface="Microsoft YaHei"/>
                  <a:sym typeface="Microsoft YaHei"/>
                </a:defRPr>
              </a:lvl1pPr>
            </a:lstStyle>
            <a:p>
              <a:r>
                <a:rPr sz="900" dirty="0" err="1">
                  <a:latin typeface="+mn-ea"/>
                  <a:ea typeface="+mn-ea"/>
                </a:rPr>
                <a:t>审批通过客户</a:t>
              </a:r>
              <a:endParaRPr sz="900" dirty="0">
                <a:latin typeface="+mn-ea"/>
                <a:ea typeface="+mn-ea"/>
              </a:endParaRPr>
            </a:p>
          </p:txBody>
        </p:sp>
        <p:pic>
          <p:nvPicPr>
            <p:cNvPr id="91" name="Unknown1.png"/>
            <p:cNvPicPr>
              <a:picLocks noChangeAspect="1"/>
            </p:cNvPicPr>
            <p:nvPr/>
          </p:nvPicPr>
          <p:blipFill>
            <a:blip r:embed="rId7">
              <a:extLst>
                <a:ext uri="{BEBA8EAE-BF5A-486C-A8C5-ECC9F3942E4B}">
                  <a14:imgProps xmlns:a14="http://schemas.microsoft.com/office/drawing/2010/main">
                    <a14:imgLayer r:embed="rId8">
                      <a14:imgEffect>
                        <a14:brightnessContrast bright="100000"/>
                      </a14:imgEffect>
                    </a14:imgLayer>
                  </a14:imgProps>
                </a:ext>
              </a:extLst>
            </a:blip>
            <a:srcRect/>
            <a:stretch>
              <a:fillRect/>
            </a:stretch>
          </p:blipFill>
          <p:spPr>
            <a:xfrm>
              <a:off x="1144822" y="4281934"/>
              <a:ext cx="206343" cy="206343"/>
            </a:xfrm>
            <a:prstGeom prst="rect">
              <a:avLst/>
            </a:prstGeom>
            <a:ln w="12700" cap="flat">
              <a:noFill/>
              <a:miter lim="400000"/>
            </a:ln>
            <a:effectLst/>
          </p:spPr>
        </p:pic>
      </p:grpSp>
      <p:grpSp>
        <p:nvGrpSpPr>
          <p:cNvPr id="11" name="组合 10"/>
          <p:cNvGrpSpPr/>
          <p:nvPr/>
        </p:nvGrpSpPr>
        <p:grpSpPr>
          <a:xfrm>
            <a:off x="4771366" y="1422114"/>
            <a:ext cx="2642000" cy="2421603"/>
            <a:chOff x="4771366" y="1422114"/>
            <a:chExt cx="2642000" cy="2421603"/>
          </a:xfrm>
        </p:grpSpPr>
        <p:sp>
          <p:nvSpPr>
            <p:cNvPr id="212" name="Shape 1121"/>
            <p:cNvSpPr/>
            <p:nvPr/>
          </p:nvSpPr>
          <p:spPr>
            <a:xfrm>
              <a:off x="4771366" y="3308188"/>
              <a:ext cx="1542667" cy="5355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nSpc>
                  <a:spcPct val="120000"/>
                </a:lnSpc>
                <a:defRPr sz="800">
                  <a:latin typeface="Microsoft YaHei"/>
                  <a:ea typeface="Microsoft YaHei"/>
                  <a:cs typeface="Microsoft YaHei"/>
                  <a:sym typeface="Microsoft YaHei"/>
                </a:defRPr>
              </a:pPr>
              <a:r>
                <a:rPr dirty="0">
                  <a:solidFill>
                    <a:schemeClr val="bg1"/>
                  </a:solidFill>
                  <a:latin typeface="微软雅黑 Light" panose="020B0502040204020203" pitchFamily="34" charset="-122"/>
                  <a:ea typeface="微软雅黑 Light" panose="020B0502040204020203" pitchFamily="34" charset="-122"/>
                </a:rPr>
                <a:t>用户高覆盖度：+70%</a:t>
              </a:r>
            </a:p>
            <a:p>
              <a:pPr>
                <a:lnSpc>
                  <a:spcPct val="120000"/>
                </a:lnSpc>
                <a:defRPr sz="800">
                  <a:latin typeface="Microsoft YaHei"/>
                  <a:ea typeface="Microsoft YaHei"/>
                  <a:cs typeface="Microsoft YaHei"/>
                  <a:sym typeface="Microsoft YaHei"/>
                </a:defRPr>
              </a:pPr>
              <a:r>
                <a:rPr dirty="0">
                  <a:solidFill>
                    <a:schemeClr val="bg1"/>
                  </a:solidFill>
                  <a:latin typeface="微软雅黑 Light" panose="020B0502040204020203" pitchFamily="34" charset="-122"/>
                  <a:ea typeface="微软雅黑 Light" panose="020B0502040204020203" pitchFamily="34" charset="-122"/>
                </a:rPr>
                <a:t>好坏用户的高区分率度：+40% </a:t>
              </a:r>
            </a:p>
            <a:p>
              <a:pPr>
                <a:lnSpc>
                  <a:spcPct val="120000"/>
                </a:lnSpc>
                <a:defRPr sz="800">
                  <a:latin typeface="Microsoft YaHei"/>
                  <a:ea typeface="Microsoft YaHei"/>
                  <a:cs typeface="Microsoft YaHei"/>
                  <a:sym typeface="Microsoft YaHei"/>
                </a:defRPr>
              </a:pPr>
              <a:r>
                <a:rPr dirty="0">
                  <a:solidFill>
                    <a:schemeClr val="bg1"/>
                  </a:solidFill>
                  <a:latin typeface="微软雅黑 Light" panose="020B0502040204020203" pitchFamily="34" charset="-122"/>
                  <a:ea typeface="微软雅黑 Light" panose="020B0502040204020203" pitchFamily="34" charset="-122"/>
                </a:rPr>
                <a:t>与银行信用的低相关性：0.12</a:t>
              </a:r>
            </a:p>
          </p:txBody>
        </p:sp>
        <p:sp>
          <p:nvSpPr>
            <p:cNvPr id="214" name="Shape 1122"/>
            <p:cNvSpPr/>
            <p:nvPr/>
          </p:nvSpPr>
          <p:spPr>
            <a:xfrm>
              <a:off x="4810460" y="2290965"/>
              <a:ext cx="2529848" cy="1"/>
            </a:xfrm>
            <a:prstGeom prst="line">
              <a:avLst/>
            </a:prstGeom>
            <a:noFill/>
            <a:ln w="6350" cap="flat">
              <a:solidFill>
                <a:schemeClr val="bg1">
                  <a:alpha val="30000"/>
                </a:schemeClr>
              </a:solidFill>
              <a:prstDash val="solid"/>
              <a:round/>
            </a:ln>
            <a:effectLst/>
          </p:spPr>
          <p:txBody>
            <a:bodyPr wrap="square" lIns="45719" tIns="45719" rIns="45719" bIns="45719" numCol="1" anchor="t">
              <a:noAutofit/>
            </a:bodyPr>
            <a:lstStyle/>
            <a:p>
              <a:endParaRPr/>
            </a:p>
          </p:txBody>
        </p:sp>
        <p:sp>
          <p:nvSpPr>
            <p:cNvPr id="215" name="Shape 1123"/>
            <p:cNvSpPr/>
            <p:nvPr/>
          </p:nvSpPr>
          <p:spPr>
            <a:xfrm>
              <a:off x="4771366" y="1422114"/>
              <a:ext cx="1117801" cy="4462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2300">
                  <a:solidFill>
                    <a:srgbClr val="FF2604"/>
                  </a:solidFill>
                  <a:latin typeface="Microsoft YaHei"/>
                  <a:ea typeface="Microsoft YaHei"/>
                  <a:cs typeface="Microsoft YaHei"/>
                  <a:sym typeface="Microsoft YaHei"/>
                </a:defRPr>
              </a:lvl1pPr>
            </a:lstStyle>
            <a:p>
              <a:pPr>
                <a:defRPr sz="1200"/>
              </a:pPr>
              <a:r>
                <a:rPr sz="2300" b="1" dirty="0">
                  <a:solidFill>
                    <a:srgbClr val="F4591F"/>
                  </a:solidFill>
                  <a:latin typeface="+mj-ea"/>
                  <a:ea typeface="+mj-ea"/>
                </a:rPr>
                <a:t>80%</a:t>
              </a:r>
            </a:p>
          </p:txBody>
        </p:sp>
        <p:sp>
          <p:nvSpPr>
            <p:cNvPr id="216" name="Shape 1124"/>
            <p:cNvSpPr/>
            <p:nvPr/>
          </p:nvSpPr>
          <p:spPr>
            <a:xfrm>
              <a:off x="4771366" y="1855135"/>
              <a:ext cx="2641999" cy="3877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nSpc>
                  <a:spcPct val="120000"/>
                </a:lnSpc>
                <a:defRPr sz="800">
                  <a:latin typeface="Microsoft YaHei"/>
                  <a:ea typeface="Microsoft YaHei"/>
                  <a:cs typeface="Microsoft YaHei"/>
                  <a:sym typeface="Microsoft YaHei"/>
                </a:defRPr>
              </a:pPr>
              <a:r>
                <a:rPr dirty="0">
                  <a:solidFill>
                    <a:schemeClr val="bg1"/>
                  </a:solidFill>
                  <a:latin typeface="微软雅黑 Light" panose="020B0502040204020203" pitchFamily="34" charset="-122"/>
                  <a:ea typeface="微软雅黑 Light" panose="020B0502040204020203" pitchFamily="34" charset="-122"/>
                </a:rPr>
                <a:t>通过芝麻反欺诈服务，可在30%的总客户(高风险客户)中识别出80%的欺诈客户，有效补充银行现有的欺诈判断。</a:t>
              </a:r>
            </a:p>
          </p:txBody>
        </p:sp>
        <p:sp>
          <p:nvSpPr>
            <p:cNvPr id="217" name="Shape 1125"/>
            <p:cNvSpPr/>
            <p:nvPr/>
          </p:nvSpPr>
          <p:spPr>
            <a:xfrm>
              <a:off x="4771366" y="2330388"/>
              <a:ext cx="1117801" cy="4462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2300">
                  <a:solidFill>
                    <a:srgbClr val="FF2604"/>
                  </a:solidFill>
                  <a:latin typeface="Microsoft YaHei"/>
                  <a:ea typeface="Microsoft YaHei"/>
                  <a:cs typeface="Microsoft YaHei"/>
                  <a:sym typeface="Microsoft YaHei"/>
                </a:defRPr>
              </a:lvl1pPr>
            </a:lstStyle>
            <a:p>
              <a:r>
                <a:rPr b="1" dirty="0">
                  <a:solidFill>
                    <a:srgbClr val="F4591F"/>
                  </a:solidFill>
                  <a:latin typeface="+mj-ea"/>
                  <a:ea typeface="+mj-ea"/>
                </a:rPr>
                <a:t>4倍</a:t>
              </a:r>
            </a:p>
          </p:txBody>
        </p:sp>
        <p:sp>
          <p:nvSpPr>
            <p:cNvPr id="218" name="Shape 1126"/>
            <p:cNvSpPr/>
            <p:nvPr/>
          </p:nvSpPr>
          <p:spPr>
            <a:xfrm>
              <a:off x="4771366" y="2755357"/>
              <a:ext cx="2642000" cy="3877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nSpc>
                  <a:spcPct val="120000"/>
                </a:lnSpc>
                <a:defRPr sz="800">
                  <a:latin typeface="Microsoft YaHei"/>
                  <a:ea typeface="Microsoft YaHei"/>
                  <a:cs typeface="Microsoft YaHei"/>
                  <a:sym typeface="Microsoft YaHei"/>
                </a:defRPr>
              </a:pPr>
              <a:r>
                <a:rPr dirty="0">
                  <a:solidFill>
                    <a:schemeClr val="bg1"/>
                  </a:solidFill>
                  <a:latin typeface="微软雅黑 Light" panose="020B0502040204020203" pitchFamily="34" charset="-122"/>
                  <a:ea typeface="微软雅黑 Light" panose="020B0502040204020203" pitchFamily="34" charset="-122"/>
                </a:rPr>
                <a:t>芝麻行业关注名单识别出的不良用户是该银行整体用户不良用户比例的4倍以上，可用于自动拒绝及贷后预警。</a:t>
              </a:r>
            </a:p>
          </p:txBody>
        </p:sp>
        <p:sp>
          <p:nvSpPr>
            <p:cNvPr id="220" name="Shape 1122"/>
            <p:cNvSpPr/>
            <p:nvPr/>
          </p:nvSpPr>
          <p:spPr>
            <a:xfrm>
              <a:off x="4810460" y="3189607"/>
              <a:ext cx="2529848" cy="1"/>
            </a:xfrm>
            <a:prstGeom prst="line">
              <a:avLst/>
            </a:prstGeom>
            <a:noFill/>
            <a:ln w="6350" cap="flat">
              <a:solidFill>
                <a:schemeClr val="bg1">
                  <a:alpha val="30000"/>
                </a:schemeClr>
              </a:solidFill>
              <a:prstDash val="solid"/>
              <a:round/>
            </a:ln>
            <a:effectLst/>
          </p:spPr>
          <p:txBody>
            <a:bodyPr wrap="square" lIns="45719" tIns="45719" rIns="45719" bIns="45719" numCol="1" anchor="t">
              <a:noAutofit/>
            </a:bodyPr>
            <a:lstStyle/>
            <a:p>
              <a:endParaRPr/>
            </a:p>
          </p:txBody>
        </p:sp>
      </p:grpSp>
      <p:sp>
        <p:nvSpPr>
          <p:cNvPr id="221" name="KSO_Shape"/>
          <p:cNvSpPr>
            <a:spLocks/>
          </p:cNvSpPr>
          <p:nvPr/>
        </p:nvSpPr>
        <p:spPr bwMode="auto">
          <a:xfrm>
            <a:off x="4710801" y="2425999"/>
            <a:ext cx="3651678" cy="3164788"/>
          </a:xfrm>
          <a:custGeom>
            <a:avLst/>
            <a:gdLst>
              <a:gd name="T0" fmla="*/ 1905000 w 1360"/>
              <a:gd name="T1" fmla="*/ 65651 h 1358"/>
              <a:gd name="T2" fmla="*/ 1703294 w 1360"/>
              <a:gd name="T3" fmla="*/ 205463 h 1358"/>
              <a:gd name="T4" fmla="*/ 1507191 w 1360"/>
              <a:gd name="T5" fmla="*/ 363512 h 1358"/>
              <a:gd name="T6" fmla="*/ 1318092 w 1360"/>
              <a:gd name="T7" fmla="*/ 538581 h 1358"/>
              <a:gd name="T8" fmla="*/ 1138798 w 1360"/>
              <a:gd name="T9" fmla="*/ 731887 h 1358"/>
              <a:gd name="T10" fmla="*/ 970710 w 1360"/>
              <a:gd name="T11" fmla="*/ 930055 h 1358"/>
              <a:gd name="T12" fmla="*/ 832037 w 1360"/>
              <a:gd name="T13" fmla="*/ 1130655 h 1358"/>
              <a:gd name="T14" fmla="*/ 715776 w 1360"/>
              <a:gd name="T15" fmla="*/ 1326392 h 1358"/>
              <a:gd name="T16" fmla="*/ 624728 w 1360"/>
              <a:gd name="T17" fmla="*/ 1520914 h 1358"/>
              <a:gd name="T18" fmla="*/ 525276 w 1360"/>
              <a:gd name="T19" fmla="*/ 1580486 h 1358"/>
              <a:gd name="T20" fmla="*/ 455239 w 1360"/>
              <a:gd name="T21" fmla="*/ 1627901 h 1358"/>
              <a:gd name="T22" fmla="*/ 417419 w 1360"/>
              <a:gd name="T23" fmla="*/ 1625469 h 1358"/>
              <a:gd name="T24" fmla="*/ 390805 w 1360"/>
              <a:gd name="T25" fmla="*/ 1551308 h 1358"/>
              <a:gd name="T26" fmla="*/ 336176 w 1360"/>
              <a:gd name="T27" fmla="*/ 1432163 h 1358"/>
              <a:gd name="T28" fmla="*/ 285750 w 1360"/>
              <a:gd name="T29" fmla="*/ 1322745 h 1358"/>
              <a:gd name="T30" fmla="*/ 239526 w 1360"/>
              <a:gd name="T31" fmla="*/ 1231563 h 1358"/>
              <a:gd name="T32" fmla="*/ 196103 w 1360"/>
              <a:gd name="T33" fmla="*/ 1158618 h 1358"/>
              <a:gd name="T34" fmla="*/ 155482 w 1360"/>
              <a:gd name="T35" fmla="*/ 1102693 h 1358"/>
              <a:gd name="T36" fmla="*/ 120463 w 1360"/>
              <a:gd name="T37" fmla="*/ 1061357 h 1358"/>
              <a:gd name="T38" fmla="*/ 81243 w 1360"/>
              <a:gd name="T39" fmla="*/ 1030963 h 1358"/>
              <a:gd name="T40" fmla="*/ 40621 w 1360"/>
              <a:gd name="T41" fmla="*/ 1011511 h 1358"/>
              <a:gd name="T42" fmla="*/ 0 w 1360"/>
              <a:gd name="T43" fmla="*/ 1003001 h 1358"/>
              <a:gd name="T44" fmla="*/ 53228 w 1360"/>
              <a:gd name="T45" fmla="*/ 960449 h 1358"/>
              <a:gd name="T46" fmla="*/ 107857 w 1360"/>
              <a:gd name="T47" fmla="*/ 930055 h 1358"/>
              <a:gd name="T48" fmla="*/ 152680 w 1360"/>
              <a:gd name="T49" fmla="*/ 914250 h 1358"/>
              <a:gd name="T50" fmla="*/ 198904 w 1360"/>
              <a:gd name="T51" fmla="*/ 906956 h 1358"/>
              <a:gd name="T52" fmla="*/ 257735 w 1360"/>
              <a:gd name="T53" fmla="*/ 925192 h 1358"/>
              <a:gd name="T54" fmla="*/ 323570 w 1360"/>
              <a:gd name="T55" fmla="*/ 979901 h 1358"/>
              <a:gd name="T56" fmla="*/ 388004 w 1360"/>
              <a:gd name="T57" fmla="*/ 1067436 h 1358"/>
              <a:gd name="T58" fmla="*/ 458040 w 1360"/>
              <a:gd name="T59" fmla="*/ 1191443 h 1358"/>
              <a:gd name="T60" fmla="*/ 572901 w 1360"/>
              <a:gd name="T61" fmla="*/ 1193875 h 1358"/>
              <a:gd name="T62" fmla="*/ 710173 w 1360"/>
              <a:gd name="T63" fmla="*/ 1000569 h 1358"/>
              <a:gd name="T64" fmla="*/ 861452 w 1360"/>
              <a:gd name="T65" fmla="*/ 813342 h 1358"/>
              <a:gd name="T66" fmla="*/ 1025338 w 1360"/>
              <a:gd name="T67" fmla="*/ 637057 h 1358"/>
              <a:gd name="T68" fmla="*/ 1203232 w 1360"/>
              <a:gd name="T69" fmla="*/ 468067 h 1358"/>
              <a:gd name="T70" fmla="*/ 1385327 w 1360"/>
              <a:gd name="T71" fmla="*/ 314881 h 1358"/>
              <a:gd name="T72" fmla="*/ 1574426 w 1360"/>
              <a:gd name="T73" fmla="*/ 175069 h 1358"/>
              <a:gd name="T74" fmla="*/ 1764926 w 1360"/>
              <a:gd name="T75" fmla="*/ 53493 h 13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60" h="1358">
                <a:moveTo>
                  <a:pt x="1331" y="0"/>
                </a:moveTo>
                <a:lnTo>
                  <a:pt x="1360" y="54"/>
                </a:lnTo>
                <a:lnTo>
                  <a:pt x="1287" y="109"/>
                </a:lnTo>
                <a:lnTo>
                  <a:pt x="1216" y="169"/>
                </a:lnTo>
                <a:lnTo>
                  <a:pt x="1145" y="232"/>
                </a:lnTo>
                <a:lnTo>
                  <a:pt x="1076" y="299"/>
                </a:lnTo>
                <a:lnTo>
                  <a:pt x="1007" y="368"/>
                </a:lnTo>
                <a:lnTo>
                  <a:pt x="941" y="443"/>
                </a:lnTo>
                <a:lnTo>
                  <a:pt x="876" y="520"/>
                </a:lnTo>
                <a:lnTo>
                  <a:pt x="813" y="602"/>
                </a:lnTo>
                <a:lnTo>
                  <a:pt x="751" y="685"/>
                </a:lnTo>
                <a:lnTo>
                  <a:pt x="693" y="765"/>
                </a:lnTo>
                <a:lnTo>
                  <a:pt x="642" y="848"/>
                </a:lnTo>
                <a:lnTo>
                  <a:pt x="594" y="930"/>
                </a:lnTo>
                <a:lnTo>
                  <a:pt x="551" y="1011"/>
                </a:lnTo>
                <a:lnTo>
                  <a:pt x="511" y="1091"/>
                </a:lnTo>
                <a:lnTo>
                  <a:pt x="476" y="1172"/>
                </a:lnTo>
                <a:lnTo>
                  <a:pt x="446" y="1251"/>
                </a:lnTo>
                <a:lnTo>
                  <a:pt x="401" y="1281"/>
                </a:lnTo>
                <a:lnTo>
                  <a:pt x="375" y="1300"/>
                </a:lnTo>
                <a:lnTo>
                  <a:pt x="348" y="1320"/>
                </a:lnTo>
                <a:lnTo>
                  <a:pt x="325" y="1339"/>
                </a:lnTo>
                <a:lnTo>
                  <a:pt x="304" y="1358"/>
                </a:lnTo>
                <a:lnTo>
                  <a:pt x="298" y="1337"/>
                </a:lnTo>
                <a:lnTo>
                  <a:pt x="290" y="1310"/>
                </a:lnTo>
                <a:lnTo>
                  <a:pt x="279" y="1276"/>
                </a:lnTo>
                <a:lnTo>
                  <a:pt x="263" y="1237"/>
                </a:lnTo>
                <a:lnTo>
                  <a:pt x="240" y="1178"/>
                </a:lnTo>
                <a:lnTo>
                  <a:pt x="221" y="1132"/>
                </a:lnTo>
                <a:lnTo>
                  <a:pt x="204" y="1088"/>
                </a:lnTo>
                <a:lnTo>
                  <a:pt x="186" y="1049"/>
                </a:lnTo>
                <a:lnTo>
                  <a:pt x="171" y="1013"/>
                </a:lnTo>
                <a:lnTo>
                  <a:pt x="156" y="982"/>
                </a:lnTo>
                <a:lnTo>
                  <a:pt x="140" y="953"/>
                </a:lnTo>
                <a:lnTo>
                  <a:pt x="125" y="928"/>
                </a:lnTo>
                <a:lnTo>
                  <a:pt x="111" y="907"/>
                </a:lnTo>
                <a:lnTo>
                  <a:pt x="100" y="890"/>
                </a:lnTo>
                <a:lnTo>
                  <a:pt x="86" y="873"/>
                </a:lnTo>
                <a:lnTo>
                  <a:pt x="71" y="859"/>
                </a:lnTo>
                <a:lnTo>
                  <a:pt x="58" y="848"/>
                </a:lnTo>
                <a:lnTo>
                  <a:pt x="44" y="838"/>
                </a:lnTo>
                <a:lnTo>
                  <a:pt x="29" y="832"/>
                </a:lnTo>
                <a:lnTo>
                  <a:pt x="15" y="827"/>
                </a:lnTo>
                <a:lnTo>
                  <a:pt x="0" y="825"/>
                </a:lnTo>
                <a:lnTo>
                  <a:pt x="19" y="806"/>
                </a:lnTo>
                <a:lnTo>
                  <a:pt x="38" y="790"/>
                </a:lnTo>
                <a:lnTo>
                  <a:pt x="58" y="777"/>
                </a:lnTo>
                <a:lnTo>
                  <a:pt x="77" y="765"/>
                </a:lnTo>
                <a:lnTo>
                  <a:pt x="94" y="758"/>
                </a:lnTo>
                <a:lnTo>
                  <a:pt x="109" y="752"/>
                </a:lnTo>
                <a:lnTo>
                  <a:pt x="127" y="748"/>
                </a:lnTo>
                <a:lnTo>
                  <a:pt x="142" y="746"/>
                </a:lnTo>
                <a:lnTo>
                  <a:pt x="163" y="750"/>
                </a:lnTo>
                <a:lnTo>
                  <a:pt x="184" y="761"/>
                </a:lnTo>
                <a:lnTo>
                  <a:pt x="207" y="779"/>
                </a:lnTo>
                <a:lnTo>
                  <a:pt x="231" y="806"/>
                </a:lnTo>
                <a:lnTo>
                  <a:pt x="254" y="838"/>
                </a:lnTo>
                <a:lnTo>
                  <a:pt x="277" y="878"/>
                </a:lnTo>
                <a:lnTo>
                  <a:pt x="302" y="924"/>
                </a:lnTo>
                <a:lnTo>
                  <a:pt x="327" y="980"/>
                </a:lnTo>
                <a:lnTo>
                  <a:pt x="363" y="1063"/>
                </a:lnTo>
                <a:lnTo>
                  <a:pt x="409" y="982"/>
                </a:lnTo>
                <a:lnTo>
                  <a:pt x="457" y="901"/>
                </a:lnTo>
                <a:lnTo>
                  <a:pt x="507" y="823"/>
                </a:lnTo>
                <a:lnTo>
                  <a:pt x="561" y="744"/>
                </a:lnTo>
                <a:lnTo>
                  <a:pt x="615" y="669"/>
                </a:lnTo>
                <a:lnTo>
                  <a:pt x="672" y="596"/>
                </a:lnTo>
                <a:lnTo>
                  <a:pt x="732" y="524"/>
                </a:lnTo>
                <a:lnTo>
                  <a:pt x="795" y="453"/>
                </a:lnTo>
                <a:lnTo>
                  <a:pt x="859" y="385"/>
                </a:lnTo>
                <a:lnTo>
                  <a:pt x="924" y="320"/>
                </a:lnTo>
                <a:lnTo>
                  <a:pt x="989" y="259"/>
                </a:lnTo>
                <a:lnTo>
                  <a:pt x="1055" y="199"/>
                </a:lnTo>
                <a:lnTo>
                  <a:pt x="1124" y="144"/>
                </a:lnTo>
                <a:lnTo>
                  <a:pt x="1191" y="92"/>
                </a:lnTo>
                <a:lnTo>
                  <a:pt x="1260" y="44"/>
                </a:lnTo>
                <a:lnTo>
                  <a:pt x="1331" y="0"/>
                </a:lnTo>
                <a:close/>
              </a:path>
            </a:pathLst>
          </a:custGeom>
          <a:solidFill>
            <a:srgbClr val="FAC34E"/>
          </a:solidFill>
          <a:ln>
            <a:noFill/>
          </a:ln>
          <a:effectLst>
            <a:outerShdw dist="38100" dir="2700000" algn="tl" rotWithShape="0">
              <a:prstClr val="black">
                <a:alpha val="10000"/>
              </a:prstClr>
            </a:outerShdw>
          </a:effectLst>
          <a:extLst/>
        </p:spPr>
        <p:txBody>
          <a:bodyPr anchor="ctr" anchorCtr="1"/>
          <a:lstStyle/>
          <a:p>
            <a:pPr eaLnBrk="0" fontAlgn="base" hangingPunct="0">
              <a:spcBef>
                <a:spcPct val="0"/>
              </a:spcBef>
              <a:spcAft>
                <a:spcPct val="0"/>
              </a:spcAft>
            </a:pPr>
            <a:endParaRPr lang="zh-CN" altLang="en-US">
              <a:latin typeface="Calibri" panose="020F0502020204030204" pitchFamily="34" charset="0"/>
              <a:ea typeface="宋体" panose="02010600030101010101" pitchFamily="2" charset="-122"/>
            </a:endParaRPr>
          </a:p>
        </p:txBody>
      </p:sp>
      <p:sp>
        <p:nvSpPr>
          <p:cNvPr id="12" name="矩形 11"/>
          <p:cNvSpPr/>
          <p:nvPr/>
        </p:nvSpPr>
        <p:spPr>
          <a:xfrm>
            <a:off x="4250640" y="3553910"/>
            <a:ext cx="4572000" cy="803297"/>
          </a:xfrm>
          <a:prstGeom prst="rect">
            <a:avLst/>
          </a:prstGeom>
        </p:spPr>
        <p:txBody>
          <a:bodyPr>
            <a:spAutoFit/>
          </a:bodyPr>
          <a:lstStyle/>
          <a:p>
            <a:pPr algn="r">
              <a:lnSpc>
                <a:spcPct val="120000"/>
              </a:lnSpc>
            </a:pPr>
            <a:r>
              <a:rPr lang="zh-CN" altLang="en-US" sz="1050" dirty="0">
                <a:solidFill>
                  <a:schemeClr val="bg1"/>
                </a:solidFill>
              </a:rPr>
              <a:t>整体结果：</a:t>
            </a:r>
          </a:p>
          <a:p>
            <a:pPr algn="r">
              <a:lnSpc>
                <a:spcPct val="120000"/>
              </a:lnSpc>
            </a:pPr>
            <a:r>
              <a:rPr lang="zh-CN" altLang="en-US" sz="1400" b="1" dirty="0">
                <a:solidFill>
                  <a:schemeClr val="bg1"/>
                </a:solidFill>
                <a:latin typeface="+mj-ea"/>
                <a:ea typeface="+mj-ea"/>
              </a:rPr>
              <a:t>提高审核通过率</a:t>
            </a:r>
            <a:r>
              <a:rPr lang="en-US" altLang="zh-CN" sz="1400" b="1" dirty="0">
                <a:solidFill>
                  <a:schemeClr val="bg1"/>
                </a:solidFill>
                <a:latin typeface="+mj-ea"/>
                <a:ea typeface="+mj-ea"/>
              </a:rPr>
              <a:t>7</a:t>
            </a:r>
            <a:r>
              <a:rPr lang="zh-CN" altLang="en-US" sz="1400" b="1" dirty="0">
                <a:solidFill>
                  <a:schemeClr val="bg1"/>
                </a:solidFill>
                <a:latin typeface="+mj-ea"/>
                <a:ea typeface="+mj-ea"/>
              </a:rPr>
              <a:t>％</a:t>
            </a:r>
          </a:p>
          <a:p>
            <a:pPr algn="r">
              <a:lnSpc>
                <a:spcPct val="120000"/>
              </a:lnSpc>
            </a:pPr>
            <a:r>
              <a:rPr lang="zh-CN" altLang="en-US" sz="1400" b="1" dirty="0">
                <a:solidFill>
                  <a:schemeClr val="bg1"/>
                </a:solidFill>
                <a:latin typeface="+mj-ea"/>
                <a:ea typeface="+mj-ea"/>
              </a:rPr>
              <a:t>降低逾期率</a:t>
            </a:r>
            <a:r>
              <a:rPr lang="en-US" altLang="zh-CN" sz="1400" b="1" dirty="0">
                <a:solidFill>
                  <a:schemeClr val="bg1"/>
                </a:solidFill>
                <a:latin typeface="+mj-ea"/>
                <a:ea typeface="+mj-ea"/>
              </a:rPr>
              <a:t>0.3</a:t>
            </a:r>
            <a:r>
              <a:rPr lang="zh-CN" altLang="en-US" sz="1400" b="1" dirty="0">
                <a:solidFill>
                  <a:schemeClr val="bg1"/>
                </a:solidFill>
                <a:latin typeface="+mj-ea"/>
                <a:ea typeface="+mj-ea"/>
              </a:rPr>
              <a:t>个百分点</a:t>
            </a:r>
          </a:p>
        </p:txBody>
      </p:sp>
    </p:spTree>
    <p:extLst>
      <p:ext uri="{BB962C8B-B14F-4D97-AF65-F5344CB8AC3E}">
        <p14:creationId xmlns:p14="http://schemas.microsoft.com/office/powerpoint/2010/main" val="33162038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bwMode="auto">
          <a:xfrm>
            <a:off x="2105473" y="1396278"/>
            <a:ext cx="4933055" cy="312420"/>
          </a:xfrm>
          <a:prstGeom prst="rect">
            <a:avLst/>
          </a:prstGeom>
          <a:solidFill>
            <a:srgbClr val="FAC34E"/>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 name="矩形 1"/>
          <p:cNvSpPr/>
          <p:nvPr/>
        </p:nvSpPr>
        <p:spPr>
          <a:xfrm>
            <a:off x="2518492" y="298163"/>
            <a:ext cx="4107018" cy="523220"/>
          </a:xfrm>
          <a:prstGeom prst="rect">
            <a:avLst/>
          </a:prstGeom>
        </p:spPr>
        <p:txBody>
          <a:bodyPr wrap="square" anchor="t">
            <a:spAutoFit/>
          </a:bodyPr>
          <a:lstStyle/>
          <a:p>
            <a:pPr algn="ctr"/>
            <a:r>
              <a:rPr lang="zh-CN" altLang="en-US" sz="2800" b="1" dirty="0">
                <a:solidFill>
                  <a:schemeClr val="bg1"/>
                </a:solidFill>
                <a:effectLst>
                  <a:outerShdw dist="38100" dir="5400000" algn="t" rotWithShape="0">
                    <a:srgbClr val="00ACED">
                      <a:alpha val="70000"/>
                    </a:srgbClr>
                  </a:outerShdw>
                </a:effectLst>
                <a:latin typeface="+mj-ea"/>
                <a:ea typeface="+mj-ea"/>
              </a:rPr>
              <a:t>案例</a:t>
            </a:r>
            <a:r>
              <a:rPr lang="en-US" altLang="zh-CN" sz="2800" b="1" dirty="0">
                <a:solidFill>
                  <a:schemeClr val="bg1"/>
                </a:solidFill>
                <a:effectLst>
                  <a:outerShdw dist="38100" dir="5400000" algn="t" rotWithShape="0">
                    <a:srgbClr val="00ACED">
                      <a:alpha val="70000"/>
                    </a:srgbClr>
                  </a:outerShdw>
                </a:effectLst>
                <a:latin typeface="+mj-ea"/>
                <a:ea typeface="+mj-ea"/>
              </a:rPr>
              <a:t>3: </a:t>
            </a:r>
            <a:r>
              <a:rPr lang="zh-CN" altLang="en-US" sz="2800" b="1" dirty="0">
                <a:solidFill>
                  <a:schemeClr val="bg1"/>
                </a:solidFill>
                <a:effectLst>
                  <a:outerShdw dist="38100" dir="5400000" algn="t" rotWithShape="0">
                    <a:srgbClr val="00ACED">
                      <a:alpha val="70000"/>
                    </a:srgbClr>
                  </a:outerShdw>
                </a:effectLst>
                <a:latin typeface="+mj-ea"/>
                <a:ea typeface="+mj-ea"/>
              </a:rPr>
              <a:t>大数据征信</a:t>
            </a:r>
          </a:p>
        </p:txBody>
      </p:sp>
      <p:grpSp>
        <p:nvGrpSpPr>
          <p:cNvPr id="6" name="组合 5"/>
          <p:cNvGrpSpPr/>
          <p:nvPr/>
        </p:nvGrpSpPr>
        <p:grpSpPr>
          <a:xfrm>
            <a:off x="0" y="888144"/>
            <a:ext cx="9143999" cy="338554"/>
            <a:chOff x="0" y="1851725"/>
            <a:chExt cx="9143999" cy="451405"/>
          </a:xfrm>
        </p:grpSpPr>
        <p:sp>
          <p:nvSpPr>
            <p:cNvPr id="39" name="Shape 834"/>
            <p:cNvSpPr/>
            <p:nvPr/>
          </p:nvSpPr>
          <p:spPr>
            <a:xfrm>
              <a:off x="0" y="2077431"/>
              <a:ext cx="3923426" cy="0"/>
            </a:xfrm>
            <a:prstGeom prst="line">
              <a:avLst/>
            </a:prstGeom>
            <a:noFill/>
            <a:ln w="12700" cap="rnd">
              <a:solidFill>
                <a:schemeClr val="bg1">
                  <a:alpha val="30000"/>
                </a:schemeClr>
              </a:solidFill>
              <a:prstDash val="solid"/>
              <a:round/>
            </a:ln>
            <a:effectLst/>
          </p:spPr>
          <p:txBody>
            <a:bodyPr wrap="square" lIns="65023" tIns="65023" rIns="65023" bIns="65023" numCol="1" anchor="t">
              <a:noAutofit/>
            </a:bodyPr>
            <a:lstStyle/>
            <a:p>
              <a:pPr algn="ctr"/>
              <a:endParaRPr sz="4000"/>
            </a:p>
          </p:txBody>
        </p:sp>
        <p:sp>
          <p:nvSpPr>
            <p:cNvPr id="40" name="Shape 834"/>
            <p:cNvSpPr/>
            <p:nvPr/>
          </p:nvSpPr>
          <p:spPr>
            <a:xfrm>
              <a:off x="5220576" y="2077431"/>
              <a:ext cx="3923423" cy="0"/>
            </a:xfrm>
            <a:prstGeom prst="line">
              <a:avLst/>
            </a:prstGeom>
            <a:noFill/>
            <a:ln w="12700" cap="rnd">
              <a:solidFill>
                <a:schemeClr val="bg1">
                  <a:alpha val="30000"/>
                </a:schemeClr>
              </a:solidFill>
              <a:prstDash val="solid"/>
              <a:round/>
            </a:ln>
            <a:effectLst/>
          </p:spPr>
          <p:txBody>
            <a:bodyPr wrap="square" lIns="65023" tIns="65023" rIns="65023" bIns="65023" numCol="1" anchor="t">
              <a:noAutofit/>
            </a:bodyPr>
            <a:lstStyle/>
            <a:p>
              <a:pPr algn="ctr"/>
              <a:endParaRPr sz="4000"/>
            </a:p>
          </p:txBody>
        </p:sp>
        <p:sp>
          <p:nvSpPr>
            <p:cNvPr id="41" name="矩形 40"/>
            <p:cNvSpPr/>
            <p:nvPr/>
          </p:nvSpPr>
          <p:spPr>
            <a:xfrm>
              <a:off x="3923426" y="1851725"/>
              <a:ext cx="1297150" cy="451405"/>
            </a:xfrm>
            <a:prstGeom prst="rect">
              <a:avLst/>
            </a:prstGeom>
          </p:spPr>
          <p:txBody>
            <a:bodyPr wrap="none" anchor="ctr">
              <a:spAutoFit/>
            </a:bodyPr>
            <a:lstStyle/>
            <a:p>
              <a:pPr algn="ctr"/>
              <a:r>
                <a:rPr lang="zh-CN" altLang="en-US" sz="1600" dirty="0">
                  <a:solidFill>
                    <a:srgbClr val="00ACED"/>
                  </a:solidFill>
                </a:rPr>
                <a:t>“信用</a:t>
              </a:r>
              <a:r>
                <a:rPr lang="en-US" altLang="zh-CN" sz="1600" dirty="0">
                  <a:solidFill>
                    <a:srgbClr val="00ACED"/>
                  </a:solidFill>
                </a:rPr>
                <a:t>+”</a:t>
              </a:r>
              <a:r>
                <a:rPr lang="zh-CN" altLang="en-US" sz="1600" dirty="0">
                  <a:solidFill>
                    <a:srgbClr val="00ACED"/>
                  </a:solidFill>
                </a:rPr>
                <a:t>生活</a:t>
              </a:r>
            </a:p>
          </p:txBody>
        </p:sp>
      </p:grpSp>
      <p:sp>
        <p:nvSpPr>
          <p:cNvPr id="59" name="矩形 58"/>
          <p:cNvSpPr/>
          <p:nvPr/>
        </p:nvSpPr>
        <p:spPr>
          <a:xfrm>
            <a:off x="1987296" y="1321656"/>
            <a:ext cx="5169408" cy="461665"/>
          </a:xfrm>
          <a:prstGeom prst="rect">
            <a:avLst/>
          </a:prstGeom>
        </p:spPr>
        <p:txBody>
          <a:bodyPr wrap="square" anchor="ctr">
            <a:spAutoFit/>
          </a:bodyPr>
          <a:lstStyle/>
          <a:p>
            <a:pPr algn="ctr">
              <a:lnSpc>
                <a:spcPct val="120000"/>
              </a:lnSpc>
            </a:pPr>
            <a:r>
              <a:rPr lang="zh-CN" altLang="en-US" sz="2000" b="1" dirty="0">
                <a:solidFill>
                  <a:schemeClr val="tx1">
                    <a:lumMod val="75000"/>
                    <a:lumOff val="25000"/>
                  </a:schemeClr>
                </a:solidFill>
                <a:latin typeface="+mj-ea"/>
                <a:ea typeface="+mj-ea"/>
              </a:rPr>
              <a:t>芝麻信用评分越高的群体，整体逾期率越低</a:t>
            </a:r>
          </a:p>
        </p:txBody>
      </p:sp>
      <p:graphicFrame>
        <p:nvGraphicFramePr>
          <p:cNvPr id="61" name="Chart 1143"/>
          <p:cNvGraphicFramePr/>
          <p:nvPr>
            <p:extLst>
              <p:ext uri="{D42A27DB-BD31-4B8C-83A1-F6EECF244321}">
                <p14:modId xmlns:p14="http://schemas.microsoft.com/office/powerpoint/2010/main" val="3628822431"/>
              </p:ext>
            </p:extLst>
          </p:nvPr>
        </p:nvGraphicFramePr>
        <p:xfrm>
          <a:off x="1741664" y="1968222"/>
          <a:ext cx="5934536" cy="2565191"/>
        </p:xfrm>
        <a:graphic>
          <a:graphicData uri="http://schemas.openxmlformats.org/drawingml/2006/chart">
            <c:chart xmlns:c="http://schemas.openxmlformats.org/drawingml/2006/chart" xmlns:r="http://schemas.openxmlformats.org/officeDocument/2006/relationships" r:id="rId2"/>
          </a:graphicData>
        </a:graphic>
      </p:graphicFrame>
      <p:sp>
        <p:nvSpPr>
          <p:cNvPr id="62" name="Shape 1144"/>
          <p:cNvSpPr/>
          <p:nvPr/>
        </p:nvSpPr>
        <p:spPr>
          <a:xfrm>
            <a:off x="1779516" y="2285723"/>
            <a:ext cx="691876" cy="184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600">
                <a:solidFill>
                  <a:srgbClr val="01B0F0"/>
                </a:solidFill>
                <a:latin typeface="Microsoft YaHei"/>
                <a:ea typeface="Microsoft YaHei"/>
                <a:cs typeface="Microsoft YaHei"/>
                <a:sym typeface="Microsoft YaHei"/>
              </a:defRPr>
            </a:lvl1pPr>
          </a:lstStyle>
          <a:p>
            <a:r>
              <a:rPr dirty="0">
                <a:solidFill>
                  <a:srgbClr val="FFFFFF"/>
                </a:solidFill>
                <a:latin typeface="微软雅黑 Light" panose="020B0502040204020203" pitchFamily="34" charset="-122"/>
                <a:ea typeface="微软雅黑 Light" panose="020B0502040204020203" pitchFamily="34" charset="-122"/>
                <a:cs typeface="Microsoft YaHei" charset="0"/>
              </a:rPr>
              <a:t>订单占比</a:t>
            </a:r>
          </a:p>
        </p:txBody>
      </p:sp>
      <p:sp>
        <p:nvSpPr>
          <p:cNvPr id="63" name="Shape 1145"/>
          <p:cNvSpPr/>
          <p:nvPr/>
        </p:nvSpPr>
        <p:spPr>
          <a:xfrm>
            <a:off x="6499905" y="2285723"/>
            <a:ext cx="1117209" cy="184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600">
                <a:solidFill>
                  <a:srgbClr val="01B0F0"/>
                </a:solidFill>
                <a:latin typeface="Microsoft YaHei"/>
                <a:ea typeface="Microsoft YaHei"/>
                <a:cs typeface="Microsoft YaHei"/>
                <a:sym typeface="Microsoft YaHei"/>
              </a:defRPr>
            </a:lvl1pPr>
          </a:lstStyle>
          <a:p>
            <a:pPr algn="r"/>
            <a:r>
              <a:rPr dirty="0">
                <a:solidFill>
                  <a:schemeClr val="bg1"/>
                </a:solidFill>
                <a:latin typeface="微软雅黑 Light" panose="020B0502040204020203" pitchFamily="34" charset="-122"/>
                <a:ea typeface="微软雅黑 Light" panose="020B0502040204020203" pitchFamily="34" charset="-122"/>
                <a:cs typeface="Microsoft YaHei" charset="0"/>
              </a:rPr>
              <a:t>30天以上逾期率</a:t>
            </a:r>
          </a:p>
        </p:txBody>
      </p:sp>
      <p:sp>
        <p:nvSpPr>
          <p:cNvPr id="13" name="椭圆 12"/>
          <p:cNvSpPr/>
          <p:nvPr/>
        </p:nvSpPr>
        <p:spPr bwMode="auto">
          <a:xfrm>
            <a:off x="7650480" y="1865075"/>
            <a:ext cx="109728" cy="109728"/>
          </a:xfrm>
          <a:prstGeom prst="ellipse">
            <a:avLst/>
          </a:prstGeom>
          <a:solidFill>
            <a:schemeClr val="bg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7080844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18492" y="298163"/>
            <a:ext cx="4107018" cy="523220"/>
          </a:xfrm>
          <a:prstGeom prst="rect">
            <a:avLst/>
          </a:prstGeom>
        </p:spPr>
        <p:txBody>
          <a:bodyPr wrap="square" anchor="t">
            <a:spAutoFit/>
          </a:bodyPr>
          <a:lstStyle/>
          <a:p>
            <a:pPr algn="ctr"/>
            <a:r>
              <a:rPr lang="zh-CN" altLang="en-US" sz="2800" b="1" dirty="0">
                <a:solidFill>
                  <a:schemeClr val="bg1"/>
                </a:solidFill>
                <a:effectLst>
                  <a:outerShdw dist="38100" dir="5400000" algn="t" rotWithShape="0">
                    <a:srgbClr val="00ACED">
                      <a:alpha val="70000"/>
                    </a:srgbClr>
                  </a:outerShdw>
                </a:effectLst>
                <a:latin typeface="+mj-ea"/>
                <a:ea typeface="+mj-ea"/>
              </a:rPr>
              <a:t>案例</a:t>
            </a:r>
            <a:r>
              <a:rPr lang="en-US" altLang="zh-CN" sz="2800" b="1" dirty="0">
                <a:solidFill>
                  <a:schemeClr val="bg1"/>
                </a:solidFill>
                <a:effectLst>
                  <a:outerShdw dist="38100" dir="5400000" algn="t" rotWithShape="0">
                    <a:srgbClr val="00ACED">
                      <a:alpha val="70000"/>
                    </a:srgbClr>
                  </a:outerShdw>
                </a:effectLst>
                <a:latin typeface="+mj-ea"/>
                <a:ea typeface="+mj-ea"/>
              </a:rPr>
              <a:t>4: </a:t>
            </a:r>
            <a:r>
              <a:rPr lang="zh-CN" altLang="en-US" sz="2800" b="1" dirty="0">
                <a:solidFill>
                  <a:schemeClr val="bg1"/>
                </a:solidFill>
                <a:effectLst>
                  <a:outerShdw dist="38100" dir="5400000" algn="t" rotWithShape="0">
                    <a:srgbClr val="00ACED">
                      <a:alpha val="70000"/>
                    </a:srgbClr>
                  </a:outerShdw>
                </a:effectLst>
                <a:latin typeface="+mj-ea"/>
                <a:ea typeface="+mj-ea"/>
              </a:rPr>
              <a:t>大数据微贷</a:t>
            </a:r>
          </a:p>
        </p:txBody>
      </p:sp>
      <p:grpSp>
        <p:nvGrpSpPr>
          <p:cNvPr id="7" name="组合 6"/>
          <p:cNvGrpSpPr/>
          <p:nvPr/>
        </p:nvGrpSpPr>
        <p:grpSpPr>
          <a:xfrm>
            <a:off x="480073" y="1049698"/>
            <a:ext cx="8183855" cy="3316562"/>
            <a:chOff x="152138" y="1049698"/>
            <a:chExt cx="8183855" cy="3316562"/>
          </a:xfrm>
        </p:grpSpPr>
        <p:grpSp>
          <p:nvGrpSpPr>
            <p:cNvPr id="5" name="组合 4"/>
            <p:cNvGrpSpPr/>
            <p:nvPr/>
          </p:nvGrpSpPr>
          <p:grpSpPr>
            <a:xfrm>
              <a:off x="152138" y="1049698"/>
              <a:ext cx="3784001" cy="3316562"/>
              <a:chOff x="3226819" y="1411415"/>
              <a:chExt cx="2824293" cy="2475407"/>
            </a:xfrm>
          </p:grpSpPr>
          <p:pic>
            <p:nvPicPr>
              <p:cNvPr id="2" name="Picture 17" descr="iMac.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26819" y="1411415"/>
                <a:ext cx="2824293" cy="2475407"/>
              </a:xfrm>
              <a:prstGeom prst="rect">
                <a:avLst/>
              </a:prstGeom>
              <a:effectLst/>
            </p:spPr>
          </p:pic>
          <p:pic>
            <p:nvPicPr>
              <p:cNvPr id="3" name="图片 2"/>
              <p:cNvPicPr>
                <a:picLocks noChangeAspect="1"/>
              </p:cNvPicPr>
              <p:nvPr/>
            </p:nvPicPr>
            <p:blipFill rotWithShape="1">
              <a:blip r:embed="rId3" cstate="print"/>
              <a:srcRect l="-51" t="817" r="13160" b="17758"/>
              <a:stretch/>
            </p:blipFill>
            <p:spPr>
              <a:xfrm>
                <a:off x="3604707" y="1762438"/>
                <a:ext cx="2076529" cy="1135410"/>
              </a:xfrm>
              <a:prstGeom prst="rect">
                <a:avLst/>
              </a:prstGeom>
            </p:spPr>
          </p:pic>
        </p:grpSp>
        <p:sp>
          <p:nvSpPr>
            <p:cNvPr id="6" name="矩形 5"/>
            <p:cNvSpPr/>
            <p:nvPr/>
          </p:nvSpPr>
          <p:spPr>
            <a:xfrm>
              <a:off x="3946873" y="2329414"/>
              <a:ext cx="4389120" cy="757130"/>
            </a:xfrm>
            <a:prstGeom prst="rect">
              <a:avLst/>
            </a:prstGeom>
          </p:spPr>
          <p:txBody>
            <a:bodyPr wrap="square">
              <a:spAutoFit/>
            </a:bodyPr>
            <a:lstStyle/>
            <a:p>
              <a:pPr>
                <a:lnSpc>
                  <a:spcPct val="120000"/>
                </a:lnSpc>
              </a:pPr>
              <a:r>
                <a:rPr lang="zh-CN" altLang="en-US" sz="1200" dirty="0">
                  <a:solidFill>
                    <a:schemeClr val="bg1"/>
                  </a:solidFill>
                </a:rPr>
                <a:t>基于大数据和机器学习的信贷模式是蚂蚁微贷的最大优势，</a:t>
              </a:r>
              <a:endParaRPr lang="en-US" altLang="zh-CN" sz="1200" dirty="0">
                <a:solidFill>
                  <a:schemeClr val="bg1"/>
                </a:solidFill>
              </a:endParaRPr>
            </a:p>
            <a:p>
              <a:pPr>
                <a:lnSpc>
                  <a:spcPct val="120000"/>
                </a:lnSpc>
              </a:pPr>
              <a:r>
                <a:rPr lang="zh-CN" altLang="en-US" sz="1200" dirty="0">
                  <a:solidFill>
                    <a:schemeClr val="bg1"/>
                  </a:solidFill>
                </a:rPr>
                <a:t>在这个模式下，客户立即申请立即获贷，不良率低</a:t>
              </a:r>
            </a:p>
            <a:p>
              <a:pPr>
                <a:lnSpc>
                  <a:spcPct val="120000"/>
                </a:lnSpc>
              </a:pPr>
              <a:r>
                <a:rPr lang="zh-CN" altLang="en-US" sz="1200" dirty="0">
                  <a:solidFill>
                    <a:schemeClr val="bg1"/>
                  </a:solidFill>
                </a:rPr>
                <a:t>解决小微企业和个人贷款难的问题：金额高、流程长、授信难</a:t>
              </a:r>
            </a:p>
          </p:txBody>
        </p:sp>
      </p:grpSp>
      <p:cxnSp>
        <p:nvCxnSpPr>
          <p:cNvPr id="9" name="直接连接符 8"/>
          <p:cNvCxnSpPr/>
          <p:nvPr/>
        </p:nvCxnSpPr>
        <p:spPr bwMode="auto">
          <a:xfrm>
            <a:off x="4371975" y="2265374"/>
            <a:ext cx="411480" cy="0"/>
          </a:xfrm>
          <a:prstGeom prst="line">
            <a:avLst/>
          </a:prstGeom>
          <a:solidFill>
            <a:srgbClr val="BBE0E3"/>
          </a:solidFill>
          <a:ln w="25400" cap="flat" cmpd="sng" algn="ctr">
            <a:solidFill>
              <a:srgbClr val="00ACED"/>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5036815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18492" y="298163"/>
            <a:ext cx="4107018" cy="523220"/>
          </a:xfrm>
          <a:prstGeom prst="rect">
            <a:avLst/>
          </a:prstGeom>
        </p:spPr>
        <p:txBody>
          <a:bodyPr wrap="square" anchor="t">
            <a:spAutoFit/>
          </a:bodyPr>
          <a:lstStyle/>
          <a:p>
            <a:pPr algn="ctr"/>
            <a:r>
              <a:rPr lang="zh-CN" altLang="en-US" sz="2800" b="1" dirty="0">
                <a:solidFill>
                  <a:schemeClr val="bg1"/>
                </a:solidFill>
                <a:effectLst>
                  <a:outerShdw dist="38100" dir="5400000" algn="t" rotWithShape="0">
                    <a:srgbClr val="00ACED">
                      <a:alpha val="70000"/>
                    </a:srgbClr>
                  </a:outerShdw>
                </a:effectLst>
                <a:latin typeface="+mj-ea"/>
                <a:ea typeface="+mj-ea"/>
              </a:rPr>
              <a:t>案例</a:t>
            </a:r>
            <a:r>
              <a:rPr lang="en-US" altLang="zh-CN" sz="2800" b="1" dirty="0">
                <a:solidFill>
                  <a:schemeClr val="bg1"/>
                </a:solidFill>
                <a:effectLst>
                  <a:outerShdw dist="38100" dir="5400000" algn="t" rotWithShape="0">
                    <a:srgbClr val="00ACED">
                      <a:alpha val="70000"/>
                    </a:srgbClr>
                  </a:outerShdw>
                </a:effectLst>
                <a:latin typeface="+mj-ea"/>
                <a:ea typeface="+mj-ea"/>
              </a:rPr>
              <a:t>5: </a:t>
            </a:r>
            <a:r>
              <a:rPr lang="zh-CN" altLang="en-US" sz="2800" b="1" dirty="0">
                <a:solidFill>
                  <a:schemeClr val="bg1"/>
                </a:solidFill>
                <a:effectLst>
                  <a:outerShdw dist="38100" dir="5400000" algn="t" rotWithShape="0">
                    <a:srgbClr val="00ACED">
                      <a:alpha val="70000"/>
                    </a:srgbClr>
                  </a:outerShdw>
                </a:effectLst>
                <a:latin typeface="+mj-ea"/>
                <a:ea typeface="+mj-ea"/>
              </a:rPr>
              <a:t>保险</a:t>
            </a:r>
          </a:p>
        </p:txBody>
      </p:sp>
      <p:sp>
        <p:nvSpPr>
          <p:cNvPr id="10" name="矩形 9"/>
          <p:cNvSpPr/>
          <p:nvPr/>
        </p:nvSpPr>
        <p:spPr>
          <a:xfrm>
            <a:off x="751668" y="934567"/>
            <a:ext cx="7640666" cy="535531"/>
          </a:xfrm>
          <a:prstGeom prst="rect">
            <a:avLst/>
          </a:prstGeom>
        </p:spPr>
        <p:txBody>
          <a:bodyPr wrap="square">
            <a:spAutoFit/>
          </a:bodyPr>
          <a:lstStyle/>
          <a:p>
            <a:pPr algn="ctr">
              <a:lnSpc>
                <a:spcPct val="120000"/>
              </a:lnSpc>
            </a:pPr>
            <a:r>
              <a:rPr lang="zh-CN" altLang="en-US" sz="1200" dirty="0">
                <a:solidFill>
                  <a:schemeClr val="bg1"/>
                </a:solidFill>
              </a:rPr>
              <a:t>保险将比大多数的行业更重视大数据的运用：</a:t>
            </a:r>
            <a:endParaRPr lang="en-US" altLang="zh-CN" sz="1200" dirty="0">
              <a:solidFill>
                <a:schemeClr val="bg1"/>
              </a:solidFill>
            </a:endParaRPr>
          </a:p>
          <a:p>
            <a:pPr algn="ctr">
              <a:lnSpc>
                <a:spcPct val="120000"/>
              </a:lnSpc>
            </a:pPr>
            <a:r>
              <a:rPr lang="zh-CN" altLang="en-US" sz="1200" dirty="0">
                <a:solidFill>
                  <a:schemeClr val="bg1"/>
                </a:solidFill>
              </a:rPr>
              <a:t>从产品人群的定位、身份识别和反欺诈、产品设计、定价，再到后续的赔付等，覆盖全生命周期</a:t>
            </a:r>
          </a:p>
        </p:txBody>
      </p:sp>
      <p:grpSp>
        <p:nvGrpSpPr>
          <p:cNvPr id="46" name="组合 45"/>
          <p:cNvGrpSpPr/>
          <p:nvPr/>
        </p:nvGrpSpPr>
        <p:grpSpPr>
          <a:xfrm>
            <a:off x="975929" y="1839919"/>
            <a:ext cx="7192143" cy="2434942"/>
            <a:chOff x="975930" y="1839919"/>
            <a:chExt cx="7192143" cy="2434942"/>
          </a:xfrm>
        </p:grpSpPr>
        <p:sp>
          <p:nvSpPr>
            <p:cNvPr id="38" name="Shape 1285"/>
            <p:cNvSpPr/>
            <p:nvPr/>
          </p:nvSpPr>
          <p:spPr>
            <a:xfrm rot="5362560">
              <a:off x="4813020" y="2422390"/>
              <a:ext cx="1270002" cy="1270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1B0F0"/>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endParaRPr/>
            </a:p>
          </p:txBody>
        </p:sp>
        <p:sp>
          <p:nvSpPr>
            <p:cNvPr id="36" name="Shape 1293"/>
            <p:cNvSpPr/>
            <p:nvPr/>
          </p:nvSpPr>
          <p:spPr>
            <a:xfrm>
              <a:off x="6136223" y="1839919"/>
              <a:ext cx="2031850" cy="2434942"/>
            </a:xfrm>
            <a:prstGeom prst="rect">
              <a:avLst/>
            </a:prstGeom>
            <a:solidFill>
              <a:srgbClr val="F0F0F0"/>
            </a:solidFill>
            <a:ln>
              <a:noFill/>
            </a:ln>
            <a:effectLst>
              <a:outerShdw dist="63500" dir="2700000" algn="tl" rotWithShape="0">
                <a:prstClr val="black">
                  <a:alpha val="15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sz="1600">
                <a:solidFill>
                  <a:schemeClr val="bg1"/>
                </a:solidFill>
              </a:endParaRPr>
            </a:p>
          </p:txBody>
        </p:sp>
        <p:sp>
          <p:nvSpPr>
            <p:cNvPr id="35" name="Shape 1293"/>
            <p:cNvSpPr/>
            <p:nvPr/>
          </p:nvSpPr>
          <p:spPr>
            <a:xfrm>
              <a:off x="3510763" y="1839919"/>
              <a:ext cx="2031850" cy="2434942"/>
            </a:xfrm>
            <a:prstGeom prst="rect">
              <a:avLst/>
            </a:prstGeom>
            <a:solidFill>
              <a:srgbClr val="00ACED"/>
            </a:solidFill>
            <a:ln>
              <a:noFill/>
            </a:ln>
            <a:effectLst>
              <a:outerShdw dist="63500" dir="2700000" algn="tl" rotWithShape="0">
                <a:prstClr val="black">
                  <a:alpha val="15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sz="1600">
                <a:solidFill>
                  <a:schemeClr val="bg1"/>
                </a:solidFill>
              </a:endParaRPr>
            </a:p>
          </p:txBody>
        </p:sp>
        <p:sp>
          <p:nvSpPr>
            <p:cNvPr id="13" name="Shape 1285"/>
            <p:cNvSpPr/>
            <p:nvPr/>
          </p:nvSpPr>
          <p:spPr>
            <a:xfrm rot="5362560">
              <a:off x="2168982" y="2422390"/>
              <a:ext cx="1270002" cy="1270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1B0F0"/>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endParaRPr/>
            </a:p>
          </p:txBody>
        </p:sp>
        <p:sp>
          <p:nvSpPr>
            <p:cNvPr id="23" name="Shape 1293"/>
            <p:cNvSpPr/>
            <p:nvPr/>
          </p:nvSpPr>
          <p:spPr>
            <a:xfrm>
              <a:off x="975930" y="1839919"/>
              <a:ext cx="2031850" cy="2434942"/>
            </a:xfrm>
            <a:prstGeom prst="rect">
              <a:avLst/>
            </a:prstGeom>
            <a:solidFill>
              <a:srgbClr val="F0F0F0"/>
            </a:solidFill>
            <a:ln>
              <a:noFill/>
            </a:ln>
            <a:effectLst>
              <a:outerShdw dist="63500" dir="2700000" algn="tl" rotWithShape="0">
                <a:prstClr val="black">
                  <a:alpha val="15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sz="1600">
                <a:solidFill>
                  <a:schemeClr val="bg1"/>
                </a:solidFill>
              </a:endParaRPr>
            </a:p>
          </p:txBody>
        </p:sp>
        <p:grpSp>
          <p:nvGrpSpPr>
            <p:cNvPr id="45" name="组合 44"/>
            <p:cNvGrpSpPr/>
            <p:nvPr/>
          </p:nvGrpSpPr>
          <p:grpSpPr>
            <a:xfrm>
              <a:off x="1099304" y="2050269"/>
              <a:ext cx="6714563" cy="2014242"/>
              <a:chOff x="1099304" y="2028996"/>
              <a:chExt cx="6714563" cy="2014242"/>
            </a:xfrm>
          </p:grpSpPr>
          <p:grpSp>
            <p:nvGrpSpPr>
              <p:cNvPr id="43" name="组合 42"/>
              <p:cNvGrpSpPr/>
              <p:nvPr/>
            </p:nvGrpSpPr>
            <p:grpSpPr>
              <a:xfrm>
                <a:off x="3991776" y="2033518"/>
                <a:ext cx="1069824" cy="1981440"/>
                <a:chOff x="3991776" y="2033518"/>
                <a:chExt cx="1069824" cy="1981440"/>
              </a:xfrm>
            </p:grpSpPr>
            <p:sp>
              <p:nvSpPr>
                <p:cNvPr id="31" name="Shape 1288"/>
                <p:cNvSpPr/>
                <p:nvPr/>
              </p:nvSpPr>
              <p:spPr>
                <a:xfrm>
                  <a:off x="4172746" y="2033518"/>
                  <a:ext cx="707884" cy="33855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r>
                    <a:rPr sz="1600" b="1" dirty="0" err="1">
                      <a:solidFill>
                        <a:schemeClr val="bg1"/>
                      </a:solidFill>
                      <a:latin typeface="+mj-ea"/>
                      <a:ea typeface="+mj-ea"/>
                      <a:cs typeface="Microsoft YaHei"/>
                    </a:rPr>
                    <a:t>健康险</a:t>
                  </a:r>
                  <a:endParaRPr sz="1600" b="1" dirty="0">
                    <a:solidFill>
                      <a:schemeClr val="bg1"/>
                    </a:solidFill>
                    <a:latin typeface="+mj-ea"/>
                    <a:ea typeface="+mj-ea"/>
                    <a:cs typeface="Microsoft YaHei"/>
                  </a:endParaRPr>
                </a:p>
              </p:txBody>
            </p:sp>
            <p:pic>
              <p:nvPicPr>
                <p:cNvPr id="32" name="运营2.png"/>
                <p:cNvPicPr>
                  <a:picLocks noChangeAspect="1"/>
                </p:cNvPicPr>
                <p:nvPr/>
              </p:nvPicPr>
              <p:blipFill>
                <a:blip r:embed="rId2">
                  <a:extLst/>
                </a:blip>
                <a:stretch>
                  <a:fillRect/>
                </a:stretch>
              </p:blipFill>
              <p:spPr>
                <a:xfrm>
                  <a:off x="4198966" y="3359514"/>
                  <a:ext cx="655444" cy="655444"/>
                </a:xfrm>
                <a:prstGeom prst="rect">
                  <a:avLst/>
                </a:prstGeom>
                <a:ln w="12700" cap="flat">
                  <a:noFill/>
                  <a:miter lim="400000"/>
                </a:ln>
                <a:effectLst/>
              </p:spPr>
            </p:pic>
            <p:sp>
              <p:nvSpPr>
                <p:cNvPr id="34" name="Shape 1291"/>
                <p:cNvSpPr/>
                <p:nvPr/>
              </p:nvSpPr>
              <p:spPr>
                <a:xfrm>
                  <a:off x="3991776" y="2491139"/>
                  <a:ext cx="1069824" cy="461665"/>
                </a:xfrm>
                <a:prstGeom prst="rect">
                  <a:avLst/>
                </a:prstGeom>
                <a:extLst>
                  <a:ext uri="{C572A759-6A51-4108-AA02-DFA0A04FC94B}">
                    <ma14:wrappingTextBoxFlag xmlns:ma14="http://schemas.microsoft.com/office/mac/drawingml/2011/main" val="1"/>
                  </a:ext>
                </a:extLst>
              </p:spPr>
              <p:txBody>
                <a:bodyPr wrap="square">
                  <a:spAutoFit/>
                </a:bodyPr>
                <a:lstStyle/>
                <a:p>
                  <a:pPr algn="ctr">
                    <a:lnSpc>
                      <a:spcPct val="120000"/>
                    </a:lnSpc>
                  </a:pPr>
                  <a:r>
                    <a:rPr sz="1000" dirty="0" err="1">
                      <a:solidFill>
                        <a:schemeClr val="bg1"/>
                      </a:solidFill>
                    </a:rPr>
                    <a:t>反欺诈</a:t>
                  </a:r>
                  <a:endParaRPr sz="1000" dirty="0">
                    <a:solidFill>
                      <a:schemeClr val="bg1"/>
                    </a:solidFill>
                  </a:endParaRPr>
                </a:p>
                <a:p>
                  <a:pPr algn="ctr">
                    <a:lnSpc>
                      <a:spcPct val="120000"/>
                    </a:lnSpc>
                  </a:pPr>
                  <a:r>
                    <a:rPr sz="1000" dirty="0" err="1">
                      <a:solidFill>
                        <a:schemeClr val="bg1"/>
                      </a:solidFill>
                    </a:rPr>
                    <a:t>赔付精算</a:t>
                  </a:r>
                  <a:endParaRPr sz="1000" dirty="0">
                    <a:solidFill>
                      <a:schemeClr val="bg1"/>
                    </a:solidFill>
                  </a:endParaRPr>
                </a:p>
              </p:txBody>
            </p:sp>
            <p:sp>
              <p:nvSpPr>
                <p:cNvPr id="39" name="等腰三角形 38"/>
                <p:cNvSpPr/>
                <p:nvPr/>
              </p:nvSpPr>
              <p:spPr>
                <a:xfrm rot="10800000">
                  <a:off x="4473699" y="3079354"/>
                  <a:ext cx="110490" cy="9525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 name="组合 41"/>
              <p:cNvGrpSpPr/>
              <p:nvPr/>
            </p:nvGrpSpPr>
            <p:grpSpPr>
              <a:xfrm>
                <a:off x="1099304" y="2028996"/>
                <a:ext cx="1785102" cy="1861405"/>
                <a:chOff x="1099304" y="2028996"/>
                <a:chExt cx="1785102" cy="1861405"/>
              </a:xfrm>
            </p:grpSpPr>
            <p:sp>
              <p:nvSpPr>
                <p:cNvPr id="24" name="Shape 1294"/>
                <p:cNvSpPr/>
                <p:nvPr/>
              </p:nvSpPr>
              <p:spPr>
                <a:xfrm>
                  <a:off x="1740505" y="2028996"/>
                  <a:ext cx="502700" cy="33855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sz="1600">
                      <a:solidFill>
                        <a:srgbClr val="01AFF2"/>
                      </a:solidFill>
                      <a:latin typeface="Microsoft YaHei"/>
                      <a:ea typeface="Microsoft YaHei"/>
                      <a:cs typeface="Microsoft YaHei"/>
                      <a:sym typeface="Microsoft YaHei"/>
                    </a:defRPr>
                  </a:lvl1pPr>
                </a:lstStyle>
                <a:p>
                  <a:r>
                    <a:rPr b="1" dirty="0" err="1">
                      <a:solidFill>
                        <a:schemeClr val="tx1">
                          <a:lumMod val="75000"/>
                          <a:lumOff val="25000"/>
                        </a:schemeClr>
                      </a:solidFill>
                      <a:latin typeface="+mj-ea"/>
                      <a:ea typeface="+mj-ea"/>
                    </a:rPr>
                    <a:t>车险</a:t>
                  </a:r>
                  <a:endParaRPr b="1" dirty="0">
                    <a:solidFill>
                      <a:schemeClr val="tx1">
                        <a:lumMod val="75000"/>
                        <a:lumOff val="25000"/>
                      </a:schemeClr>
                    </a:solidFill>
                    <a:latin typeface="+mj-ea"/>
                    <a:ea typeface="+mj-ea"/>
                  </a:endParaRPr>
                </a:p>
              </p:txBody>
            </p:sp>
            <p:sp>
              <p:nvSpPr>
                <p:cNvPr id="27" name="Shape 1297"/>
                <p:cNvSpPr/>
                <p:nvPr/>
              </p:nvSpPr>
              <p:spPr>
                <a:xfrm>
                  <a:off x="1099304" y="2506858"/>
                  <a:ext cx="1785102" cy="461665"/>
                </a:xfrm>
                <a:prstGeom prst="rect">
                  <a:avLst/>
                </a:prstGeom>
                <a:extLst>
                  <a:ext uri="{C572A759-6A51-4108-AA02-DFA0A04FC94B}">
                    <ma14:wrappingTextBoxFlag xmlns:ma14="http://schemas.microsoft.com/office/mac/drawingml/2011/main" val="1"/>
                  </a:ext>
                </a:extLst>
              </p:spPr>
              <p:txBody>
                <a:bodyPr wrap="square">
                  <a:spAutoFit/>
                </a:bodyPr>
                <a:lstStyle/>
                <a:p>
                  <a:pPr algn="ctr">
                    <a:lnSpc>
                      <a:spcPct val="120000"/>
                    </a:lnSpc>
                  </a:pPr>
                  <a:r>
                    <a:rPr sz="1000" dirty="0" err="1">
                      <a:solidFill>
                        <a:schemeClr val="tx1">
                          <a:lumMod val="75000"/>
                          <a:lumOff val="25000"/>
                        </a:schemeClr>
                      </a:solidFill>
                    </a:rPr>
                    <a:t>与物联网及穿戴设备结合</a:t>
                  </a:r>
                  <a:endParaRPr sz="1000" dirty="0">
                    <a:solidFill>
                      <a:schemeClr val="tx1">
                        <a:lumMod val="75000"/>
                        <a:lumOff val="25000"/>
                      </a:schemeClr>
                    </a:solidFill>
                  </a:endParaRPr>
                </a:p>
                <a:p>
                  <a:pPr algn="ctr">
                    <a:lnSpc>
                      <a:spcPct val="120000"/>
                    </a:lnSpc>
                  </a:pPr>
                  <a:r>
                    <a:rPr sz="1000" dirty="0" err="1">
                      <a:solidFill>
                        <a:schemeClr val="tx1">
                          <a:lumMod val="75000"/>
                          <a:lumOff val="25000"/>
                        </a:schemeClr>
                      </a:solidFill>
                    </a:rPr>
                    <a:t>使用量及使用习惯定价</a:t>
                  </a:r>
                  <a:endParaRPr sz="1000" dirty="0">
                    <a:solidFill>
                      <a:schemeClr val="tx1">
                        <a:lumMod val="75000"/>
                        <a:lumOff val="25000"/>
                      </a:schemeClr>
                    </a:solidFill>
                  </a:endParaRPr>
                </a:p>
              </p:txBody>
            </p:sp>
            <p:sp>
              <p:nvSpPr>
                <p:cNvPr id="28" name="Shape 1298"/>
                <p:cNvSpPr/>
                <p:nvPr/>
              </p:nvSpPr>
              <p:spPr>
                <a:xfrm>
                  <a:off x="1762875" y="3484071"/>
                  <a:ext cx="457960" cy="406330"/>
                </a:xfrm>
                <a:custGeom>
                  <a:avLst/>
                  <a:gdLst/>
                  <a:ahLst/>
                  <a:cxnLst>
                    <a:cxn ang="0">
                      <a:pos x="wd2" y="hd2"/>
                    </a:cxn>
                    <a:cxn ang="5400000">
                      <a:pos x="wd2" y="hd2"/>
                    </a:cxn>
                    <a:cxn ang="10800000">
                      <a:pos x="wd2" y="hd2"/>
                    </a:cxn>
                    <a:cxn ang="16200000">
                      <a:pos x="wd2" y="hd2"/>
                    </a:cxn>
                  </a:cxnLst>
                  <a:rect l="0" t="0" r="r" b="b"/>
                  <a:pathLst>
                    <a:path w="21600" h="21600" extrusionOk="0">
                      <a:moveTo>
                        <a:pt x="19059" y="1277"/>
                      </a:moveTo>
                      <a:cubicBezTo>
                        <a:pt x="18831" y="511"/>
                        <a:pt x="18147" y="0"/>
                        <a:pt x="17462" y="0"/>
                      </a:cubicBezTo>
                      <a:lnTo>
                        <a:pt x="4138" y="0"/>
                      </a:lnTo>
                      <a:cubicBezTo>
                        <a:pt x="3453" y="0"/>
                        <a:pt x="2769" y="511"/>
                        <a:pt x="2541" y="1277"/>
                      </a:cubicBezTo>
                      <a:lnTo>
                        <a:pt x="0" y="9486"/>
                      </a:lnTo>
                      <a:lnTo>
                        <a:pt x="0" y="20286"/>
                      </a:lnTo>
                      <a:cubicBezTo>
                        <a:pt x="0" y="21089"/>
                        <a:pt x="456" y="21600"/>
                        <a:pt x="1173" y="21600"/>
                      </a:cubicBezTo>
                      <a:lnTo>
                        <a:pt x="2541" y="21600"/>
                      </a:lnTo>
                      <a:cubicBezTo>
                        <a:pt x="3225" y="21600"/>
                        <a:pt x="3681" y="21089"/>
                        <a:pt x="3681" y="20286"/>
                      </a:cubicBezTo>
                      <a:lnTo>
                        <a:pt x="3681" y="18754"/>
                      </a:lnTo>
                      <a:lnTo>
                        <a:pt x="18147" y="18754"/>
                      </a:lnTo>
                      <a:lnTo>
                        <a:pt x="18147" y="20286"/>
                      </a:lnTo>
                      <a:cubicBezTo>
                        <a:pt x="18147" y="21089"/>
                        <a:pt x="18603" y="21600"/>
                        <a:pt x="19287" y="21600"/>
                      </a:cubicBezTo>
                      <a:lnTo>
                        <a:pt x="20460" y="21600"/>
                      </a:lnTo>
                      <a:cubicBezTo>
                        <a:pt x="21144" y="21600"/>
                        <a:pt x="21600" y="21089"/>
                        <a:pt x="21600" y="20286"/>
                      </a:cubicBezTo>
                      <a:lnTo>
                        <a:pt x="21600" y="9486"/>
                      </a:lnTo>
                      <a:lnTo>
                        <a:pt x="19059" y="1277"/>
                      </a:lnTo>
                      <a:close/>
                      <a:moveTo>
                        <a:pt x="4138" y="14886"/>
                      </a:moveTo>
                      <a:cubicBezTo>
                        <a:pt x="3225" y="14886"/>
                        <a:pt x="2541" y="13865"/>
                        <a:pt x="2541" y="12843"/>
                      </a:cubicBezTo>
                      <a:cubicBezTo>
                        <a:pt x="2541" y="11822"/>
                        <a:pt x="3095" y="10800"/>
                        <a:pt x="4138" y="10800"/>
                      </a:cubicBezTo>
                      <a:cubicBezTo>
                        <a:pt x="5180" y="10800"/>
                        <a:pt x="5995" y="11822"/>
                        <a:pt x="5995" y="12843"/>
                      </a:cubicBezTo>
                      <a:cubicBezTo>
                        <a:pt x="5995" y="13865"/>
                        <a:pt x="5278" y="14886"/>
                        <a:pt x="4138" y="14886"/>
                      </a:cubicBezTo>
                      <a:close/>
                      <a:moveTo>
                        <a:pt x="17462" y="14886"/>
                      </a:moveTo>
                      <a:cubicBezTo>
                        <a:pt x="16550" y="14886"/>
                        <a:pt x="15638" y="13865"/>
                        <a:pt x="15638" y="12843"/>
                      </a:cubicBezTo>
                      <a:cubicBezTo>
                        <a:pt x="15638" y="11822"/>
                        <a:pt x="16550" y="10800"/>
                        <a:pt x="17462" y="10800"/>
                      </a:cubicBezTo>
                      <a:cubicBezTo>
                        <a:pt x="18375" y="10800"/>
                        <a:pt x="19287" y="11822"/>
                        <a:pt x="19287" y="12843"/>
                      </a:cubicBezTo>
                      <a:cubicBezTo>
                        <a:pt x="19287" y="13865"/>
                        <a:pt x="18375" y="14886"/>
                        <a:pt x="17462" y="14886"/>
                      </a:cubicBezTo>
                      <a:close/>
                      <a:moveTo>
                        <a:pt x="2541" y="8209"/>
                      </a:moveTo>
                      <a:lnTo>
                        <a:pt x="4138" y="2043"/>
                      </a:lnTo>
                      <a:lnTo>
                        <a:pt x="17462" y="2043"/>
                      </a:lnTo>
                      <a:lnTo>
                        <a:pt x="19287" y="8209"/>
                      </a:lnTo>
                      <a:lnTo>
                        <a:pt x="2541" y="8209"/>
                      </a:lnTo>
                      <a:close/>
                    </a:path>
                  </a:pathLst>
                </a:custGeom>
                <a:solidFill>
                  <a:srgbClr val="02ACEA"/>
                </a:solidFill>
                <a:ln w="12700" cap="flat">
                  <a:noFill/>
                  <a:miter lim="400000"/>
                </a:ln>
                <a:effectLst/>
              </p:spPr>
              <p:txBody>
                <a:bodyPr wrap="square" lIns="45719" tIns="45719" rIns="45719" bIns="45719" numCol="1" anchor="ctr">
                  <a:noAutofit/>
                </a:bodyPr>
                <a:lstStyle/>
                <a:p>
                  <a:pPr algn="ctr">
                    <a:defRPr>
                      <a:latin typeface="+mj-lt"/>
                      <a:ea typeface="+mj-ea"/>
                      <a:cs typeface="+mj-cs"/>
                      <a:sym typeface="Helvetica"/>
                    </a:defRPr>
                  </a:pPr>
                  <a:endParaRPr/>
                </a:p>
              </p:txBody>
            </p:sp>
            <p:sp>
              <p:nvSpPr>
                <p:cNvPr id="40" name="等腰三角形 39"/>
                <p:cNvSpPr/>
                <p:nvPr/>
              </p:nvSpPr>
              <p:spPr>
                <a:xfrm rot="10800000">
                  <a:off x="1936610" y="3079354"/>
                  <a:ext cx="110490" cy="9525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a:off x="6490430" y="2028996"/>
                <a:ext cx="1323437" cy="2014242"/>
                <a:chOff x="6490430" y="2028996"/>
                <a:chExt cx="1323437" cy="2014242"/>
              </a:xfrm>
            </p:grpSpPr>
            <p:sp>
              <p:nvSpPr>
                <p:cNvPr id="18" name="Shape 1301"/>
                <p:cNvSpPr/>
                <p:nvPr/>
              </p:nvSpPr>
              <p:spPr>
                <a:xfrm>
                  <a:off x="6490430" y="2028996"/>
                  <a:ext cx="1323437" cy="33855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r>
                    <a:rPr sz="1600" b="1" dirty="0" err="1">
                      <a:solidFill>
                        <a:schemeClr val="tx1">
                          <a:lumMod val="75000"/>
                          <a:lumOff val="25000"/>
                        </a:schemeClr>
                      </a:solidFill>
                      <a:latin typeface="+mj-ea"/>
                      <a:ea typeface="+mj-ea"/>
                      <a:cs typeface="Microsoft YaHei"/>
                    </a:rPr>
                    <a:t>互联网专有险</a:t>
                  </a:r>
                  <a:endParaRPr sz="1600" b="1" dirty="0">
                    <a:solidFill>
                      <a:schemeClr val="tx1">
                        <a:lumMod val="75000"/>
                        <a:lumOff val="25000"/>
                      </a:schemeClr>
                    </a:solidFill>
                    <a:latin typeface="+mj-ea"/>
                    <a:ea typeface="+mj-ea"/>
                    <a:cs typeface="Microsoft YaHei"/>
                  </a:endParaRPr>
                </a:p>
              </p:txBody>
            </p:sp>
            <p:sp>
              <p:nvSpPr>
                <p:cNvPr id="21" name="Shape 1304"/>
                <p:cNvSpPr/>
                <p:nvPr/>
              </p:nvSpPr>
              <p:spPr>
                <a:xfrm>
                  <a:off x="6538186" y="2491139"/>
                  <a:ext cx="1227924" cy="461665"/>
                </a:xfrm>
                <a:prstGeom prst="rect">
                  <a:avLst/>
                </a:prstGeom>
                <a:extLst>
                  <a:ext uri="{C572A759-6A51-4108-AA02-DFA0A04FC94B}">
                    <ma14:wrappingTextBoxFlag xmlns:ma14="http://schemas.microsoft.com/office/mac/drawingml/2011/main" val="1"/>
                  </a:ext>
                </a:extLst>
              </p:spPr>
              <p:txBody>
                <a:bodyPr wrap="square">
                  <a:spAutoFit/>
                </a:bodyPr>
                <a:lstStyle/>
                <a:p>
                  <a:pPr algn="ctr">
                    <a:lnSpc>
                      <a:spcPct val="120000"/>
                    </a:lnSpc>
                  </a:pPr>
                  <a:r>
                    <a:rPr sz="1000" dirty="0" err="1">
                      <a:solidFill>
                        <a:schemeClr val="tx1">
                          <a:lumMod val="75000"/>
                          <a:lumOff val="25000"/>
                        </a:schemeClr>
                      </a:solidFill>
                    </a:rPr>
                    <a:t>运费险</a:t>
                  </a:r>
                  <a:endParaRPr sz="1000" dirty="0">
                    <a:solidFill>
                      <a:schemeClr val="tx1">
                        <a:lumMod val="75000"/>
                        <a:lumOff val="25000"/>
                      </a:schemeClr>
                    </a:solidFill>
                  </a:endParaRPr>
                </a:p>
                <a:p>
                  <a:pPr algn="ctr">
                    <a:lnSpc>
                      <a:spcPct val="120000"/>
                    </a:lnSpc>
                  </a:pPr>
                  <a:r>
                    <a:rPr sz="1000" dirty="0" err="1">
                      <a:solidFill>
                        <a:schemeClr val="tx1">
                          <a:lumMod val="75000"/>
                          <a:lumOff val="25000"/>
                        </a:schemeClr>
                      </a:solidFill>
                    </a:rPr>
                    <a:t>账户赔付险</a:t>
                  </a:r>
                  <a:endParaRPr sz="1000" dirty="0">
                    <a:solidFill>
                      <a:schemeClr val="tx1">
                        <a:lumMod val="75000"/>
                        <a:lumOff val="25000"/>
                      </a:schemeClr>
                    </a:solidFill>
                  </a:endParaRPr>
                </a:p>
              </p:txBody>
            </p:sp>
            <p:pic>
              <p:nvPicPr>
                <p:cNvPr id="22" name="监管1.png"/>
                <p:cNvPicPr>
                  <a:picLocks noChangeAspect="1"/>
                </p:cNvPicPr>
                <p:nvPr/>
              </p:nvPicPr>
              <p:blipFill>
                <a:blip r:embed="rId3">
                  <a:extLst/>
                </a:blip>
                <a:stretch>
                  <a:fillRect/>
                </a:stretch>
              </p:blipFill>
              <p:spPr>
                <a:xfrm>
                  <a:off x="6796146" y="3331234"/>
                  <a:ext cx="712004" cy="712004"/>
                </a:xfrm>
                <a:prstGeom prst="rect">
                  <a:avLst/>
                </a:prstGeom>
                <a:ln w="12700" cap="flat">
                  <a:noFill/>
                  <a:miter lim="400000"/>
                </a:ln>
                <a:effectLst/>
              </p:spPr>
            </p:pic>
            <p:sp>
              <p:nvSpPr>
                <p:cNvPr id="41" name="等腰三角形 40"/>
                <p:cNvSpPr/>
                <p:nvPr/>
              </p:nvSpPr>
              <p:spPr>
                <a:xfrm rot="10800000">
                  <a:off x="7096903" y="3079354"/>
                  <a:ext cx="110490" cy="9525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Tree>
    <p:extLst>
      <p:ext uri="{BB962C8B-B14F-4D97-AF65-F5344CB8AC3E}">
        <p14:creationId xmlns:p14="http://schemas.microsoft.com/office/powerpoint/2010/main" val="14238469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18492" y="298163"/>
            <a:ext cx="4107018" cy="523220"/>
          </a:xfrm>
          <a:prstGeom prst="rect">
            <a:avLst/>
          </a:prstGeom>
        </p:spPr>
        <p:txBody>
          <a:bodyPr wrap="square" anchor="t">
            <a:spAutoFit/>
          </a:bodyPr>
          <a:lstStyle/>
          <a:p>
            <a:pPr algn="ctr"/>
            <a:r>
              <a:rPr lang="zh-CN" altLang="en-US" sz="2800" b="1" dirty="0">
                <a:solidFill>
                  <a:schemeClr val="bg1"/>
                </a:solidFill>
                <a:effectLst>
                  <a:outerShdw dist="38100" dir="5400000" algn="t" rotWithShape="0">
                    <a:srgbClr val="00ACED">
                      <a:alpha val="70000"/>
                    </a:srgbClr>
                  </a:outerShdw>
                </a:effectLst>
                <a:latin typeface="+mj-ea"/>
                <a:ea typeface="+mj-ea"/>
              </a:rPr>
              <a:t>案例</a:t>
            </a:r>
            <a:r>
              <a:rPr lang="en-US" altLang="zh-CN" sz="2800" b="1" dirty="0">
                <a:solidFill>
                  <a:schemeClr val="bg1"/>
                </a:solidFill>
                <a:effectLst>
                  <a:outerShdw dist="38100" dir="5400000" algn="t" rotWithShape="0">
                    <a:srgbClr val="00ACED">
                      <a:alpha val="70000"/>
                    </a:srgbClr>
                  </a:outerShdw>
                </a:effectLst>
                <a:latin typeface="+mj-ea"/>
                <a:ea typeface="+mj-ea"/>
              </a:rPr>
              <a:t>5: </a:t>
            </a:r>
            <a:r>
              <a:rPr lang="zh-CN" altLang="en-US" sz="2800" b="1" dirty="0">
                <a:solidFill>
                  <a:schemeClr val="bg1"/>
                </a:solidFill>
                <a:effectLst>
                  <a:outerShdw dist="38100" dir="5400000" algn="t" rotWithShape="0">
                    <a:srgbClr val="00ACED">
                      <a:alpha val="70000"/>
                    </a:srgbClr>
                  </a:outerShdw>
                </a:effectLst>
                <a:latin typeface="+mj-ea"/>
                <a:ea typeface="+mj-ea"/>
              </a:rPr>
              <a:t>保险</a:t>
            </a:r>
          </a:p>
        </p:txBody>
      </p:sp>
      <p:grpSp>
        <p:nvGrpSpPr>
          <p:cNvPr id="26" name="组合 25"/>
          <p:cNvGrpSpPr/>
          <p:nvPr/>
        </p:nvGrpSpPr>
        <p:grpSpPr>
          <a:xfrm>
            <a:off x="0" y="888146"/>
            <a:ext cx="9144001" cy="338554"/>
            <a:chOff x="0" y="1851727"/>
            <a:chExt cx="9144001" cy="451405"/>
          </a:xfrm>
        </p:grpSpPr>
        <p:sp>
          <p:nvSpPr>
            <p:cNvPr id="29" name="Shape 834"/>
            <p:cNvSpPr/>
            <p:nvPr/>
          </p:nvSpPr>
          <p:spPr>
            <a:xfrm>
              <a:off x="0" y="2077431"/>
              <a:ext cx="4151377" cy="0"/>
            </a:xfrm>
            <a:prstGeom prst="line">
              <a:avLst/>
            </a:prstGeom>
            <a:noFill/>
            <a:ln w="12700" cap="rnd">
              <a:solidFill>
                <a:schemeClr val="bg1">
                  <a:alpha val="30000"/>
                </a:schemeClr>
              </a:solidFill>
              <a:prstDash val="solid"/>
              <a:round/>
            </a:ln>
            <a:effectLst/>
          </p:spPr>
          <p:txBody>
            <a:bodyPr wrap="square" lIns="65023" tIns="65023" rIns="65023" bIns="65023" numCol="1" anchor="t">
              <a:noAutofit/>
            </a:bodyPr>
            <a:lstStyle/>
            <a:p>
              <a:pPr algn="ctr"/>
              <a:endParaRPr sz="4000"/>
            </a:p>
          </p:txBody>
        </p:sp>
        <p:sp>
          <p:nvSpPr>
            <p:cNvPr id="30" name="Shape 834"/>
            <p:cNvSpPr/>
            <p:nvPr/>
          </p:nvSpPr>
          <p:spPr>
            <a:xfrm>
              <a:off x="4972111" y="2077431"/>
              <a:ext cx="4171890" cy="0"/>
            </a:xfrm>
            <a:prstGeom prst="line">
              <a:avLst/>
            </a:prstGeom>
            <a:noFill/>
            <a:ln w="12700" cap="rnd">
              <a:solidFill>
                <a:schemeClr val="bg1">
                  <a:alpha val="30000"/>
                </a:schemeClr>
              </a:solidFill>
              <a:prstDash val="solid"/>
              <a:round/>
            </a:ln>
            <a:effectLst/>
          </p:spPr>
          <p:txBody>
            <a:bodyPr wrap="square" lIns="65023" tIns="65023" rIns="65023" bIns="65023" numCol="1" anchor="t">
              <a:noAutofit/>
            </a:bodyPr>
            <a:lstStyle/>
            <a:p>
              <a:pPr algn="ctr"/>
              <a:endParaRPr sz="4000"/>
            </a:p>
          </p:txBody>
        </p:sp>
        <p:sp>
          <p:nvSpPr>
            <p:cNvPr id="33" name="矩形 32"/>
            <p:cNvSpPr/>
            <p:nvPr/>
          </p:nvSpPr>
          <p:spPr>
            <a:xfrm>
              <a:off x="4171891" y="1851727"/>
              <a:ext cx="800219" cy="451405"/>
            </a:xfrm>
            <a:prstGeom prst="rect">
              <a:avLst/>
            </a:prstGeom>
          </p:spPr>
          <p:txBody>
            <a:bodyPr wrap="none" anchor="ctr">
              <a:spAutoFit/>
            </a:bodyPr>
            <a:lstStyle/>
            <a:p>
              <a:pPr algn="ctr"/>
              <a:r>
                <a:rPr lang="zh-CN" altLang="en-US" sz="1600" dirty="0">
                  <a:solidFill>
                    <a:srgbClr val="00ACED"/>
                  </a:solidFill>
                </a:rPr>
                <a:t>运费险</a:t>
              </a:r>
            </a:p>
          </p:txBody>
        </p:sp>
      </p:grpSp>
      <p:sp>
        <p:nvSpPr>
          <p:cNvPr id="37" name="矩形 36"/>
          <p:cNvSpPr/>
          <p:nvPr/>
        </p:nvSpPr>
        <p:spPr>
          <a:xfrm>
            <a:off x="751668" y="1681327"/>
            <a:ext cx="7640666" cy="535531"/>
          </a:xfrm>
          <a:prstGeom prst="rect">
            <a:avLst/>
          </a:prstGeom>
        </p:spPr>
        <p:txBody>
          <a:bodyPr wrap="square">
            <a:spAutoFit/>
          </a:bodyPr>
          <a:lstStyle/>
          <a:p>
            <a:pPr algn="ctr">
              <a:lnSpc>
                <a:spcPct val="120000"/>
              </a:lnSpc>
            </a:pPr>
            <a:r>
              <a:rPr lang="zh-CN" altLang="en-US" sz="1200" dirty="0">
                <a:solidFill>
                  <a:schemeClr val="bg1"/>
                </a:solidFill>
              </a:rPr>
              <a:t>运费险，</a:t>
            </a:r>
            <a:r>
              <a:rPr lang="en-US" altLang="zh-CN" sz="1200" dirty="0">
                <a:solidFill>
                  <a:schemeClr val="bg1"/>
                </a:solidFill>
              </a:rPr>
              <a:t>5</a:t>
            </a:r>
            <a:r>
              <a:rPr lang="zh-CN" altLang="en-US" sz="1200" dirty="0">
                <a:solidFill>
                  <a:schemeClr val="bg1"/>
                </a:solidFill>
              </a:rPr>
              <a:t>毛钱的保费，</a:t>
            </a:r>
            <a:r>
              <a:rPr lang="en-US" altLang="zh-CN" sz="1200" dirty="0">
                <a:solidFill>
                  <a:schemeClr val="bg1"/>
                </a:solidFill>
              </a:rPr>
              <a:t>10</a:t>
            </a:r>
            <a:r>
              <a:rPr lang="zh-CN" altLang="en-US" sz="1200" dirty="0">
                <a:solidFill>
                  <a:schemeClr val="bg1"/>
                </a:solidFill>
              </a:rPr>
              <a:t>块钱的保额，堪称“小而美”金融产品的典范</a:t>
            </a:r>
          </a:p>
          <a:p>
            <a:pPr algn="ctr">
              <a:lnSpc>
                <a:spcPct val="120000"/>
              </a:lnSpc>
            </a:pPr>
            <a:r>
              <a:rPr lang="zh-CN" altLang="en-US" sz="1200" dirty="0">
                <a:solidFill>
                  <a:schemeClr val="bg1"/>
                </a:solidFill>
              </a:rPr>
              <a:t>在大数据的助力下，业务量以每年超过</a:t>
            </a:r>
            <a:r>
              <a:rPr lang="en-US" altLang="zh-CN" sz="1200" dirty="0">
                <a:solidFill>
                  <a:schemeClr val="bg1"/>
                </a:solidFill>
              </a:rPr>
              <a:t>100%</a:t>
            </a:r>
            <a:r>
              <a:rPr lang="zh-CN" altLang="en-US" sz="1200" dirty="0">
                <a:solidFill>
                  <a:schemeClr val="bg1"/>
                </a:solidFill>
              </a:rPr>
              <a:t>的速度快速增长</a:t>
            </a:r>
          </a:p>
        </p:txBody>
      </p:sp>
      <p:grpSp>
        <p:nvGrpSpPr>
          <p:cNvPr id="5" name="组合 4"/>
          <p:cNvGrpSpPr/>
          <p:nvPr/>
        </p:nvGrpSpPr>
        <p:grpSpPr>
          <a:xfrm>
            <a:off x="4151377" y="1404328"/>
            <a:ext cx="841246" cy="276999"/>
            <a:chOff x="4151376" y="3041934"/>
            <a:chExt cx="841246" cy="276999"/>
          </a:xfrm>
        </p:grpSpPr>
        <p:sp>
          <p:nvSpPr>
            <p:cNvPr id="3" name="圆角矩形 2"/>
            <p:cNvSpPr/>
            <p:nvPr/>
          </p:nvSpPr>
          <p:spPr bwMode="auto">
            <a:xfrm>
              <a:off x="4151376" y="3061335"/>
              <a:ext cx="841246" cy="238198"/>
            </a:xfrm>
            <a:prstGeom prst="roundRect">
              <a:avLst>
                <a:gd name="adj" fmla="val 50000"/>
              </a:avLst>
            </a:prstGeom>
            <a:solidFill>
              <a:schemeClr val="bg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8000" b="0" i="0" u="none" strike="noStrike" cap="none" normalizeH="0" baseline="0">
                <a:ln>
                  <a:noFill/>
                </a:ln>
                <a:effectLst/>
                <a:latin typeface="Gill Sans" charset="0"/>
                <a:ea typeface="ヒラギノ角ゴ ProN W3" charset="0"/>
                <a:cs typeface="ヒラギノ角ゴ ProN W3" charset="0"/>
                <a:sym typeface="Gill Sans" charset="0"/>
              </a:endParaRPr>
            </a:p>
          </p:txBody>
        </p:sp>
        <p:sp>
          <p:nvSpPr>
            <p:cNvPr id="2" name="矩形 1"/>
            <p:cNvSpPr/>
            <p:nvPr/>
          </p:nvSpPr>
          <p:spPr>
            <a:xfrm>
              <a:off x="4325778" y="3041934"/>
              <a:ext cx="492443" cy="276999"/>
            </a:xfrm>
            <a:prstGeom prst="rect">
              <a:avLst/>
            </a:prstGeom>
          </p:spPr>
          <p:txBody>
            <a:bodyPr wrap="none" anchor="ctr">
              <a:spAutoFit/>
            </a:bodyPr>
            <a:lstStyle/>
            <a:p>
              <a:pPr algn="ctr"/>
              <a:r>
                <a:rPr lang="zh-CN" altLang="en-US" sz="1200" dirty="0"/>
                <a:t>背景</a:t>
              </a:r>
            </a:p>
          </p:txBody>
        </p:sp>
      </p:grpSp>
      <p:grpSp>
        <p:nvGrpSpPr>
          <p:cNvPr id="11" name="组合 10"/>
          <p:cNvGrpSpPr/>
          <p:nvPr/>
        </p:nvGrpSpPr>
        <p:grpSpPr>
          <a:xfrm>
            <a:off x="1402682" y="2666533"/>
            <a:ext cx="6338636" cy="1582910"/>
            <a:chOff x="1402682" y="2750353"/>
            <a:chExt cx="6338636" cy="1582910"/>
          </a:xfrm>
        </p:grpSpPr>
        <p:grpSp>
          <p:nvGrpSpPr>
            <p:cNvPr id="48" name="组合 47"/>
            <p:cNvGrpSpPr/>
            <p:nvPr/>
          </p:nvGrpSpPr>
          <p:grpSpPr>
            <a:xfrm>
              <a:off x="4151377" y="2750353"/>
              <a:ext cx="841246" cy="276999"/>
              <a:chOff x="4151376" y="3041934"/>
              <a:chExt cx="841246" cy="276999"/>
            </a:xfrm>
          </p:grpSpPr>
          <p:sp>
            <p:nvSpPr>
              <p:cNvPr id="49" name="圆角矩形 48"/>
              <p:cNvSpPr/>
              <p:nvPr/>
            </p:nvSpPr>
            <p:spPr bwMode="auto">
              <a:xfrm>
                <a:off x="4151376" y="3061335"/>
                <a:ext cx="841246" cy="238198"/>
              </a:xfrm>
              <a:prstGeom prst="roundRect">
                <a:avLst>
                  <a:gd name="adj" fmla="val 50000"/>
                </a:avLst>
              </a:prstGeom>
              <a:solidFill>
                <a:schemeClr val="bg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8000" b="0" i="0" u="none" strike="noStrike" cap="none" normalizeH="0" baseline="0">
                  <a:ln>
                    <a:noFill/>
                  </a:ln>
                  <a:effectLst/>
                  <a:latin typeface="Gill Sans" charset="0"/>
                  <a:ea typeface="ヒラギノ角ゴ ProN W3" charset="0"/>
                  <a:cs typeface="ヒラギノ角ゴ ProN W3" charset="0"/>
                  <a:sym typeface="Gill Sans" charset="0"/>
                </a:endParaRPr>
              </a:p>
            </p:txBody>
          </p:sp>
          <p:sp>
            <p:nvSpPr>
              <p:cNvPr id="50" name="矩形 49"/>
              <p:cNvSpPr/>
              <p:nvPr/>
            </p:nvSpPr>
            <p:spPr>
              <a:xfrm>
                <a:off x="4325778" y="3041934"/>
                <a:ext cx="492443" cy="276999"/>
              </a:xfrm>
              <a:prstGeom prst="rect">
                <a:avLst/>
              </a:prstGeom>
            </p:spPr>
            <p:txBody>
              <a:bodyPr wrap="none" anchor="ctr">
                <a:spAutoFit/>
              </a:bodyPr>
              <a:lstStyle/>
              <a:p>
                <a:pPr algn="ctr"/>
                <a:r>
                  <a:rPr lang="zh-CN" altLang="en-US" sz="1200" dirty="0"/>
                  <a:t>特点</a:t>
                </a:r>
              </a:p>
            </p:txBody>
          </p:sp>
        </p:grpSp>
        <p:sp>
          <p:nvSpPr>
            <p:cNvPr id="6" name="椭圆 5"/>
            <p:cNvSpPr/>
            <p:nvPr/>
          </p:nvSpPr>
          <p:spPr bwMode="auto">
            <a:xfrm>
              <a:off x="1402682" y="3126943"/>
              <a:ext cx="1206320" cy="1206320"/>
            </a:xfrm>
            <a:prstGeom prst="ellipse">
              <a:avLst/>
            </a:prstGeom>
            <a:solidFill>
              <a:srgbClr val="00ACED"/>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zh-CN" altLang="en-US" sz="161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4" name="椭圆 63"/>
            <p:cNvSpPr/>
            <p:nvPr/>
          </p:nvSpPr>
          <p:spPr bwMode="auto">
            <a:xfrm>
              <a:off x="3113454" y="3126943"/>
              <a:ext cx="1206320" cy="1206320"/>
            </a:xfrm>
            <a:prstGeom prst="ellipse">
              <a:avLst/>
            </a:prstGeom>
            <a:solidFill>
              <a:srgbClr val="00ACED"/>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5" name="椭圆 64"/>
            <p:cNvSpPr/>
            <p:nvPr/>
          </p:nvSpPr>
          <p:spPr bwMode="auto">
            <a:xfrm>
              <a:off x="4824226" y="3126943"/>
              <a:ext cx="1206320" cy="1206320"/>
            </a:xfrm>
            <a:prstGeom prst="ellipse">
              <a:avLst/>
            </a:prstGeom>
            <a:solidFill>
              <a:srgbClr val="00ACED"/>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6" name="椭圆 65"/>
            <p:cNvSpPr/>
            <p:nvPr/>
          </p:nvSpPr>
          <p:spPr bwMode="auto">
            <a:xfrm>
              <a:off x="6534998" y="3126943"/>
              <a:ext cx="1206320" cy="1206320"/>
            </a:xfrm>
            <a:prstGeom prst="ellipse">
              <a:avLst/>
            </a:prstGeom>
            <a:solidFill>
              <a:srgbClr val="00ACED"/>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矩形 8"/>
            <p:cNvSpPr/>
            <p:nvPr/>
          </p:nvSpPr>
          <p:spPr>
            <a:xfrm>
              <a:off x="1503141" y="3388473"/>
              <a:ext cx="1005403" cy="683264"/>
            </a:xfrm>
            <a:prstGeom prst="rect">
              <a:avLst/>
            </a:prstGeom>
          </p:spPr>
          <p:txBody>
            <a:bodyPr wrap="none" anchor="ctr">
              <a:spAutoFit/>
            </a:bodyPr>
            <a:lstStyle/>
            <a:p>
              <a:pPr algn="ctr">
                <a:lnSpc>
                  <a:spcPct val="120000"/>
                </a:lnSpc>
              </a:pPr>
              <a:r>
                <a:rPr lang="zh-CN" altLang="en-US" sz="1600" dirty="0">
                  <a:solidFill>
                    <a:schemeClr val="bg1"/>
                  </a:solidFill>
                </a:rPr>
                <a:t>前瞻性</a:t>
              </a:r>
              <a:endParaRPr lang="en-US" altLang="zh-CN" sz="1600" dirty="0">
                <a:solidFill>
                  <a:schemeClr val="bg1"/>
                </a:solidFill>
              </a:endParaRPr>
            </a:p>
            <a:p>
              <a:pPr algn="ctr">
                <a:lnSpc>
                  <a:spcPct val="120000"/>
                </a:lnSpc>
              </a:pPr>
              <a:r>
                <a:rPr lang="zh-CN" altLang="en-US" sz="1600" dirty="0">
                  <a:solidFill>
                    <a:schemeClr val="bg1"/>
                  </a:solidFill>
                </a:rPr>
                <a:t>实时核保</a:t>
              </a:r>
            </a:p>
          </p:txBody>
        </p:sp>
        <p:sp>
          <p:nvSpPr>
            <p:cNvPr id="67" name="矩形 66"/>
            <p:cNvSpPr/>
            <p:nvPr/>
          </p:nvSpPr>
          <p:spPr>
            <a:xfrm>
              <a:off x="3111320" y="3400174"/>
              <a:ext cx="1210588" cy="659861"/>
            </a:xfrm>
            <a:prstGeom prst="rect">
              <a:avLst/>
            </a:prstGeom>
          </p:spPr>
          <p:txBody>
            <a:bodyPr wrap="none" anchor="ctr">
              <a:spAutoFit/>
            </a:bodyPr>
            <a:lstStyle/>
            <a:p>
              <a:pPr algn="ctr">
                <a:lnSpc>
                  <a:spcPct val="120000"/>
                </a:lnSpc>
              </a:pPr>
              <a:r>
                <a:rPr lang="zh-CN" altLang="en-US" sz="1600" dirty="0">
                  <a:solidFill>
                    <a:schemeClr val="bg1"/>
                  </a:solidFill>
                </a:rPr>
                <a:t>实时</a:t>
              </a:r>
              <a:endParaRPr lang="en-US" altLang="zh-CN" sz="1600" dirty="0">
                <a:solidFill>
                  <a:schemeClr val="bg1"/>
                </a:solidFill>
              </a:endParaRPr>
            </a:p>
            <a:p>
              <a:pPr algn="ctr">
                <a:lnSpc>
                  <a:spcPct val="120000"/>
                </a:lnSpc>
              </a:pPr>
              <a:r>
                <a:rPr lang="zh-CN" altLang="en-US" sz="1600" dirty="0">
                  <a:solidFill>
                    <a:schemeClr val="bg1"/>
                  </a:solidFill>
                </a:rPr>
                <a:t>差异化定价</a:t>
              </a:r>
            </a:p>
          </p:txBody>
        </p:sp>
        <p:sp>
          <p:nvSpPr>
            <p:cNvPr id="68" name="矩形 67"/>
            <p:cNvSpPr/>
            <p:nvPr/>
          </p:nvSpPr>
          <p:spPr>
            <a:xfrm>
              <a:off x="4924683" y="3400174"/>
              <a:ext cx="1005403" cy="659861"/>
            </a:xfrm>
            <a:prstGeom prst="rect">
              <a:avLst/>
            </a:prstGeom>
          </p:spPr>
          <p:txBody>
            <a:bodyPr wrap="none" anchor="ctr">
              <a:spAutoFit/>
            </a:bodyPr>
            <a:lstStyle/>
            <a:p>
              <a:pPr algn="ctr">
                <a:lnSpc>
                  <a:spcPct val="120000"/>
                </a:lnSpc>
              </a:pPr>
              <a:r>
                <a:rPr lang="zh-CN" altLang="en-US" sz="1600" dirty="0">
                  <a:solidFill>
                    <a:schemeClr val="bg1"/>
                  </a:solidFill>
                </a:rPr>
                <a:t>出险率</a:t>
              </a:r>
              <a:endParaRPr lang="en-US" altLang="zh-CN" sz="1600" dirty="0">
                <a:solidFill>
                  <a:schemeClr val="bg1"/>
                </a:solidFill>
              </a:endParaRPr>
            </a:p>
            <a:p>
              <a:pPr algn="ctr">
                <a:lnSpc>
                  <a:spcPct val="120000"/>
                </a:lnSpc>
              </a:pPr>
              <a:r>
                <a:rPr lang="zh-CN" altLang="en-US" sz="1600" dirty="0">
                  <a:solidFill>
                    <a:schemeClr val="bg1"/>
                  </a:solidFill>
                </a:rPr>
                <a:t>实时预测</a:t>
              </a:r>
            </a:p>
          </p:txBody>
        </p:sp>
        <p:sp>
          <p:nvSpPr>
            <p:cNvPr id="69" name="矩形 68"/>
            <p:cNvSpPr/>
            <p:nvPr/>
          </p:nvSpPr>
          <p:spPr>
            <a:xfrm>
              <a:off x="6635454" y="3400174"/>
              <a:ext cx="1005403" cy="659861"/>
            </a:xfrm>
            <a:prstGeom prst="rect">
              <a:avLst/>
            </a:prstGeom>
          </p:spPr>
          <p:txBody>
            <a:bodyPr wrap="none" anchor="ctr">
              <a:spAutoFit/>
            </a:bodyPr>
            <a:lstStyle/>
            <a:p>
              <a:pPr algn="ctr">
                <a:lnSpc>
                  <a:spcPct val="120000"/>
                </a:lnSpc>
              </a:pPr>
              <a:r>
                <a:rPr lang="zh-CN" altLang="en-US" sz="1600" dirty="0">
                  <a:solidFill>
                    <a:schemeClr val="bg1"/>
                  </a:solidFill>
                </a:rPr>
                <a:t>极速</a:t>
              </a:r>
              <a:endParaRPr lang="en-US" altLang="zh-CN" sz="1600" dirty="0">
                <a:solidFill>
                  <a:schemeClr val="bg1"/>
                </a:solidFill>
              </a:endParaRPr>
            </a:p>
            <a:p>
              <a:pPr algn="ctr">
                <a:lnSpc>
                  <a:spcPct val="120000"/>
                </a:lnSpc>
              </a:pPr>
              <a:r>
                <a:rPr lang="zh-CN" altLang="en-US" sz="1600" dirty="0">
                  <a:solidFill>
                    <a:schemeClr val="bg1"/>
                  </a:solidFill>
                </a:rPr>
                <a:t>核赔决策</a:t>
              </a:r>
            </a:p>
          </p:txBody>
        </p:sp>
      </p:grpSp>
    </p:spTree>
    <p:extLst>
      <p:ext uri="{BB962C8B-B14F-4D97-AF65-F5344CB8AC3E}">
        <p14:creationId xmlns:p14="http://schemas.microsoft.com/office/powerpoint/2010/main" val="10327634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18492" y="298163"/>
            <a:ext cx="4107018" cy="523220"/>
          </a:xfrm>
          <a:prstGeom prst="rect">
            <a:avLst/>
          </a:prstGeom>
        </p:spPr>
        <p:txBody>
          <a:bodyPr wrap="square" anchor="t">
            <a:spAutoFit/>
          </a:bodyPr>
          <a:lstStyle/>
          <a:p>
            <a:pPr algn="ctr"/>
            <a:r>
              <a:rPr lang="zh-CN" altLang="en-US" sz="2800" b="1" dirty="0">
                <a:solidFill>
                  <a:schemeClr val="bg1"/>
                </a:solidFill>
                <a:effectLst>
                  <a:outerShdw dist="38100" dir="5400000" algn="t" rotWithShape="0">
                    <a:srgbClr val="00ACED">
                      <a:alpha val="70000"/>
                    </a:srgbClr>
                  </a:outerShdw>
                </a:effectLst>
                <a:latin typeface="+mj-ea"/>
                <a:ea typeface="+mj-ea"/>
              </a:rPr>
              <a:t>案例</a:t>
            </a:r>
            <a:r>
              <a:rPr lang="en-US" altLang="zh-CN" sz="2800" b="1" dirty="0">
                <a:solidFill>
                  <a:schemeClr val="bg1"/>
                </a:solidFill>
                <a:effectLst>
                  <a:outerShdw dist="38100" dir="5400000" algn="t" rotWithShape="0">
                    <a:srgbClr val="00ACED">
                      <a:alpha val="70000"/>
                    </a:srgbClr>
                  </a:outerShdw>
                </a:effectLst>
                <a:latin typeface="+mj-ea"/>
                <a:ea typeface="+mj-ea"/>
              </a:rPr>
              <a:t>5: </a:t>
            </a:r>
            <a:r>
              <a:rPr lang="zh-CN" altLang="en-US" sz="2800" b="1" dirty="0">
                <a:solidFill>
                  <a:schemeClr val="bg1"/>
                </a:solidFill>
                <a:effectLst>
                  <a:outerShdw dist="38100" dir="5400000" algn="t" rotWithShape="0">
                    <a:srgbClr val="00ACED">
                      <a:alpha val="70000"/>
                    </a:srgbClr>
                  </a:outerShdw>
                </a:effectLst>
                <a:latin typeface="+mj-ea"/>
                <a:ea typeface="+mj-ea"/>
              </a:rPr>
              <a:t>保险</a:t>
            </a:r>
          </a:p>
        </p:txBody>
      </p:sp>
      <p:grpSp>
        <p:nvGrpSpPr>
          <p:cNvPr id="26" name="组合 25"/>
          <p:cNvGrpSpPr/>
          <p:nvPr/>
        </p:nvGrpSpPr>
        <p:grpSpPr>
          <a:xfrm>
            <a:off x="0" y="888145"/>
            <a:ext cx="9144001" cy="338554"/>
            <a:chOff x="0" y="1851726"/>
            <a:chExt cx="9144001" cy="451405"/>
          </a:xfrm>
        </p:grpSpPr>
        <p:sp>
          <p:nvSpPr>
            <p:cNvPr id="29" name="Shape 834"/>
            <p:cNvSpPr/>
            <p:nvPr/>
          </p:nvSpPr>
          <p:spPr>
            <a:xfrm>
              <a:off x="0" y="2077431"/>
              <a:ext cx="3966707" cy="0"/>
            </a:xfrm>
            <a:prstGeom prst="line">
              <a:avLst/>
            </a:prstGeom>
            <a:noFill/>
            <a:ln w="12700" cap="rnd">
              <a:solidFill>
                <a:schemeClr val="bg1">
                  <a:alpha val="30000"/>
                </a:schemeClr>
              </a:solidFill>
              <a:prstDash val="solid"/>
              <a:round/>
            </a:ln>
            <a:effectLst/>
          </p:spPr>
          <p:txBody>
            <a:bodyPr wrap="square" lIns="65023" tIns="65023" rIns="65023" bIns="65023" numCol="1" anchor="t">
              <a:noAutofit/>
            </a:bodyPr>
            <a:lstStyle/>
            <a:p>
              <a:pPr algn="ctr"/>
              <a:endParaRPr sz="4000"/>
            </a:p>
          </p:txBody>
        </p:sp>
        <p:sp>
          <p:nvSpPr>
            <p:cNvPr id="30" name="Shape 834"/>
            <p:cNvSpPr/>
            <p:nvPr/>
          </p:nvSpPr>
          <p:spPr>
            <a:xfrm>
              <a:off x="5177295" y="2077431"/>
              <a:ext cx="3966706" cy="0"/>
            </a:xfrm>
            <a:prstGeom prst="line">
              <a:avLst/>
            </a:prstGeom>
            <a:noFill/>
            <a:ln w="12700" cap="rnd">
              <a:solidFill>
                <a:schemeClr val="bg1">
                  <a:alpha val="30000"/>
                </a:schemeClr>
              </a:solidFill>
              <a:prstDash val="solid"/>
              <a:round/>
            </a:ln>
            <a:effectLst/>
          </p:spPr>
          <p:txBody>
            <a:bodyPr wrap="square" lIns="65023" tIns="65023" rIns="65023" bIns="65023" numCol="1" anchor="t">
              <a:noAutofit/>
            </a:bodyPr>
            <a:lstStyle/>
            <a:p>
              <a:pPr algn="ctr"/>
              <a:endParaRPr sz="4000"/>
            </a:p>
          </p:txBody>
        </p:sp>
        <p:sp>
          <p:nvSpPr>
            <p:cNvPr id="33" name="矩形 32"/>
            <p:cNvSpPr/>
            <p:nvPr/>
          </p:nvSpPr>
          <p:spPr>
            <a:xfrm>
              <a:off x="3966707" y="1851726"/>
              <a:ext cx="1210588" cy="451405"/>
            </a:xfrm>
            <a:prstGeom prst="rect">
              <a:avLst/>
            </a:prstGeom>
          </p:spPr>
          <p:txBody>
            <a:bodyPr wrap="none" anchor="ctr">
              <a:spAutoFit/>
            </a:bodyPr>
            <a:lstStyle/>
            <a:p>
              <a:pPr algn="ctr"/>
              <a:r>
                <a:rPr lang="zh-CN" altLang="en-US" sz="1600" dirty="0">
                  <a:solidFill>
                    <a:srgbClr val="00ACED"/>
                  </a:solidFill>
                </a:rPr>
                <a:t>运费险定价</a:t>
              </a:r>
            </a:p>
          </p:txBody>
        </p:sp>
      </p:grpSp>
      <p:sp>
        <p:nvSpPr>
          <p:cNvPr id="23" name="TextBox 13"/>
          <p:cNvSpPr txBox="1"/>
          <p:nvPr/>
        </p:nvSpPr>
        <p:spPr>
          <a:xfrm>
            <a:off x="3040380" y="1390619"/>
            <a:ext cx="3063242" cy="954107"/>
          </a:xfrm>
          <a:prstGeom prst="rect">
            <a:avLst/>
          </a:prstGeom>
          <a:noFill/>
        </p:spPr>
        <p:txBody>
          <a:bodyPr wrap="square" rtlCol="0">
            <a:spAutoFit/>
          </a:bodyPr>
          <a:lstStyle/>
          <a:p>
            <a:pPr algn="ctr"/>
            <a:r>
              <a:rPr lang="zh-CN" altLang="en-US" sz="1200" dirty="0">
                <a:solidFill>
                  <a:srgbClr val="FFFFFF"/>
                </a:solidFill>
                <a:latin typeface="+mn-ea"/>
              </a:rPr>
              <a:t>大数据精准定价帮助退货运费险</a:t>
            </a:r>
            <a:endParaRPr lang="en-US" altLang="zh-CN" sz="1200" dirty="0">
              <a:solidFill>
                <a:srgbClr val="FFFFFF"/>
              </a:solidFill>
              <a:latin typeface="+mn-ea"/>
            </a:endParaRPr>
          </a:p>
          <a:p>
            <a:pPr algn="ctr"/>
            <a:r>
              <a:rPr lang="zh-CN" altLang="en-US" sz="4400" b="1" dirty="0">
                <a:solidFill>
                  <a:srgbClr val="00B0F0"/>
                </a:solidFill>
                <a:latin typeface="微软雅黑" panose="020B0503020204020204" pitchFamily="34" charset="-122"/>
                <a:ea typeface="微软雅黑" panose="020B0503020204020204" pitchFamily="34" charset="-122"/>
              </a:rPr>
              <a:t>扭亏为盈</a:t>
            </a:r>
            <a:endParaRPr lang="zh-CN" altLang="en-US" sz="3600" dirty="0">
              <a:solidFill>
                <a:srgbClr val="00B0F0"/>
              </a:solidFill>
              <a:latin typeface="微软雅黑" panose="020B0503020204020204" pitchFamily="34" charset="-122"/>
              <a:ea typeface="微软雅黑" panose="020B0503020204020204" pitchFamily="34" charset="-122"/>
            </a:endParaRPr>
          </a:p>
        </p:txBody>
      </p:sp>
      <p:cxnSp>
        <p:nvCxnSpPr>
          <p:cNvPr id="8" name="直接箭头连接符 7"/>
          <p:cNvCxnSpPr/>
          <p:nvPr/>
        </p:nvCxnSpPr>
        <p:spPr bwMode="auto">
          <a:xfrm>
            <a:off x="933450" y="3068606"/>
            <a:ext cx="7277100" cy="0"/>
          </a:xfrm>
          <a:prstGeom prst="straightConnector1">
            <a:avLst/>
          </a:prstGeom>
          <a:solidFill>
            <a:srgbClr val="BBE0E3"/>
          </a:solidFill>
          <a:ln w="12700" cap="flat" cmpd="sng" algn="ctr">
            <a:solidFill>
              <a:schemeClr val="bg1"/>
            </a:solidFill>
            <a:prstDash val="solid"/>
            <a:round/>
            <a:headEnd type="none" w="med" len="med"/>
            <a:tailEnd type="triangl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6" name="矩形 35"/>
          <p:cNvSpPr/>
          <p:nvPr/>
        </p:nvSpPr>
        <p:spPr>
          <a:xfrm>
            <a:off x="856455" y="3622467"/>
            <a:ext cx="2007325" cy="452432"/>
          </a:xfrm>
          <a:prstGeom prst="rect">
            <a:avLst/>
          </a:prstGeom>
        </p:spPr>
        <p:txBody>
          <a:bodyPr wrap="square">
            <a:spAutoFit/>
          </a:bodyPr>
          <a:lstStyle/>
          <a:p>
            <a:pPr algn="ctr" defTabSz="967672">
              <a:lnSpc>
                <a:spcPct val="120000"/>
              </a:lnSpc>
              <a:defRPr/>
            </a:pPr>
            <a:r>
              <a:rPr lang="zh-CN" altLang="en-US" sz="1050" kern="0" dirty="0">
                <a:solidFill>
                  <a:srgbClr val="00ACED"/>
                </a:solidFill>
                <a:latin typeface="+mn-ea"/>
                <a:sym typeface="Helvetica Light"/>
              </a:rPr>
              <a:t>简单粗糙，劣币驱逐良币</a:t>
            </a:r>
            <a:endParaRPr lang="en-US" altLang="zh-CN" sz="1050" kern="0" dirty="0">
              <a:solidFill>
                <a:srgbClr val="00ACED"/>
              </a:solidFill>
              <a:latin typeface="+mn-ea"/>
              <a:sym typeface="Helvetica Light"/>
            </a:endParaRPr>
          </a:p>
          <a:p>
            <a:pPr lvl="0" algn="ctr" defTabSz="967672">
              <a:lnSpc>
                <a:spcPct val="120000"/>
              </a:lnSpc>
              <a:defRPr/>
            </a:pPr>
            <a:r>
              <a:rPr lang="zh-CN" altLang="en-US" sz="900" kern="0" dirty="0">
                <a:solidFill>
                  <a:srgbClr val="FFFFFF"/>
                </a:solidFill>
                <a:latin typeface="+mn-ea"/>
                <a:sym typeface="Helvetica Light"/>
              </a:rPr>
              <a:t>保费按</a:t>
            </a:r>
            <a:r>
              <a:rPr lang="en-US" altLang="zh-CN" sz="900" kern="0" dirty="0">
                <a:solidFill>
                  <a:srgbClr val="FFFFFF"/>
                </a:solidFill>
                <a:latin typeface="+mn-ea"/>
                <a:sym typeface="Helvetica Light"/>
              </a:rPr>
              <a:t>5%</a:t>
            </a:r>
            <a:r>
              <a:rPr lang="zh-CN" altLang="en-US" sz="900" kern="0" dirty="0">
                <a:solidFill>
                  <a:srgbClr val="FFFFFF"/>
                </a:solidFill>
                <a:latin typeface="+mn-ea"/>
                <a:sym typeface="Helvetica Light"/>
              </a:rPr>
              <a:t>费率统一收</a:t>
            </a:r>
            <a:endParaRPr lang="en-US" altLang="zh-CN" sz="900" kern="0" dirty="0">
              <a:solidFill>
                <a:srgbClr val="FFFFFF"/>
              </a:solidFill>
              <a:latin typeface="+mn-ea"/>
              <a:sym typeface="Helvetica Light"/>
            </a:endParaRPr>
          </a:p>
        </p:txBody>
      </p:sp>
      <p:grpSp>
        <p:nvGrpSpPr>
          <p:cNvPr id="12" name="组合 11"/>
          <p:cNvGrpSpPr/>
          <p:nvPr/>
        </p:nvGrpSpPr>
        <p:grpSpPr>
          <a:xfrm>
            <a:off x="1408756" y="2617244"/>
            <a:ext cx="6326488" cy="902724"/>
            <a:chOff x="775983" y="2617244"/>
            <a:chExt cx="6326488" cy="902724"/>
          </a:xfrm>
        </p:grpSpPr>
        <p:grpSp>
          <p:nvGrpSpPr>
            <p:cNvPr id="10" name="组合 9"/>
            <p:cNvGrpSpPr/>
            <p:nvPr/>
          </p:nvGrpSpPr>
          <p:grpSpPr>
            <a:xfrm>
              <a:off x="775983" y="2617244"/>
              <a:ext cx="902724" cy="902724"/>
              <a:chOff x="1402682" y="3043123"/>
              <a:chExt cx="1206320" cy="1206320"/>
            </a:xfrm>
          </p:grpSpPr>
          <p:sp>
            <p:nvSpPr>
              <p:cNvPr id="42" name="椭圆 41"/>
              <p:cNvSpPr/>
              <p:nvPr/>
            </p:nvSpPr>
            <p:spPr bwMode="auto">
              <a:xfrm>
                <a:off x="1402682" y="3043123"/>
                <a:ext cx="1206320" cy="1206320"/>
              </a:xfrm>
              <a:prstGeom prst="ellipse">
                <a:avLst/>
              </a:prstGeom>
              <a:solidFill>
                <a:srgbClr val="00ACED"/>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zh-CN" alt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3" name="矩形 42"/>
              <p:cNvSpPr/>
              <p:nvPr/>
            </p:nvSpPr>
            <p:spPr>
              <a:xfrm>
                <a:off x="1573993" y="3448267"/>
                <a:ext cx="863701" cy="396033"/>
              </a:xfrm>
              <a:prstGeom prst="rect">
                <a:avLst/>
              </a:prstGeom>
            </p:spPr>
            <p:txBody>
              <a:bodyPr wrap="none" anchor="ctr">
                <a:spAutoFit/>
              </a:bodyPr>
              <a:lstStyle/>
              <a:p>
                <a:pPr algn="ctr">
                  <a:lnSpc>
                    <a:spcPct val="120000"/>
                  </a:lnSpc>
                </a:pPr>
                <a:r>
                  <a:rPr lang="zh-CN" altLang="en-US" sz="1200" dirty="0">
                    <a:solidFill>
                      <a:schemeClr val="bg1"/>
                    </a:solidFill>
                  </a:rPr>
                  <a:t>一口价</a:t>
                </a:r>
              </a:p>
            </p:txBody>
          </p:sp>
        </p:grpSp>
        <p:grpSp>
          <p:nvGrpSpPr>
            <p:cNvPr id="44" name="组合 43"/>
            <p:cNvGrpSpPr/>
            <p:nvPr/>
          </p:nvGrpSpPr>
          <p:grpSpPr>
            <a:xfrm>
              <a:off x="2583904" y="2617244"/>
              <a:ext cx="902724" cy="902724"/>
              <a:chOff x="1402682" y="3043123"/>
              <a:chExt cx="1206320" cy="1206320"/>
            </a:xfrm>
          </p:grpSpPr>
          <p:sp>
            <p:nvSpPr>
              <p:cNvPr id="45" name="椭圆 44"/>
              <p:cNvSpPr/>
              <p:nvPr/>
            </p:nvSpPr>
            <p:spPr bwMode="auto">
              <a:xfrm>
                <a:off x="1402682" y="3043123"/>
                <a:ext cx="1206320" cy="1206320"/>
              </a:xfrm>
              <a:prstGeom prst="ellipse">
                <a:avLst/>
              </a:prstGeom>
              <a:solidFill>
                <a:srgbClr val="00ACED"/>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zh-CN" alt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6" name="矩形 45"/>
              <p:cNvSpPr/>
              <p:nvPr/>
            </p:nvSpPr>
            <p:spPr>
              <a:xfrm>
                <a:off x="1676814" y="3300204"/>
                <a:ext cx="658057" cy="692158"/>
              </a:xfrm>
              <a:prstGeom prst="rect">
                <a:avLst/>
              </a:prstGeom>
            </p:spPr>
            <p:txBody>
              <a:bodyPr wrap="none" anchor="ctr">
                <a:spAutoFit/>
              </a:bodyPr>
              <a:lstStyle/>
              <a:p>
                <a:pPr algn="ctr">
                  <a:lnSpc>
                    <a:spcPct val="120000"/>
                  </a:lnSpc>
                </a:pPr>
                <a:r>
                  <a:rPr lang="zh-CN" altLang="en-US" sz="1200" dirty="0">
                    <a:solidFill>
                      <a:schemeClr val="bg1"/>
                    </a:solidFill>
                  </a:rPr>
                  <a:t>精算</a:t>
                </a:r>
              </a:p>
              <a:p>
                <a:pPr algn="ctr">
                  <a:lnSpc>
                    <a:spcPct val="120000"/>
                  </a:lnSpc>
                </a:pPr>
                <a:r>
                  <a:rPr lang="zh-CN" altLang="en-US" sz="1200" dirty="0">
                    <a:solidFill>
                      <a:schemeClr val="bg1"/>
                    </a:solidFill>
                  </a:rPr>
                  <a:t>定价</a:t>
                </a:r>
              </a:p>
            </p:txBody>
          </p:sp>
        </p:grpSp>
        <p:grpSp>
          <p:nvGrpSpPr>
            <p:cNvPr id="47" name="组合 46"/>
            <p:cNvGrpSpPr/>
            <p:nvPr/>
          </p:nvGrpSpPr>
          <p:grpSpPr>
            <a:xfrm>
              <a:off x="4391825" y="2617244"/>
              <a:ext cx="902724" cy="902724"/>
              <a:chOff x="1402682" y="3043123"/>
              <a:chExt cx="1206320" cy="1206320"/>
            </a:xfrm>
          </p:grpSpPr>
          <p:sp>
            <p:nvSpPr>
              <p:cNvPr id="51" name="椭圆 50"/>
              <p:cNvSpPr/>
              <p:nvPr/>
            </p:nvSpPr>
            <p:spPr bwMode="auto">
              <a:xfrm>
                <a:off x="1402682" y="3043123"/>
                <a:ext cx="1206320" cy="1206320"/>
              </a:xfrm>
              <a:prstGeom prst="ellipse">
                <a:avLst/>
              </a:prstGeom>
              <a:solidFill>
                <a:srgbClr val="00ACED"/>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zh-CN" alt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2" name="矩形 51"/>
              <p:cNvSpPr/>
              <p:nvPr/>
            </p:nvSpPr>
            <p:spPr>
              <a:xfrm>
                <a:off x="1676816" y="3288466"/>
                <a:ext cx="658057" cy="715636"/>
              </a:xfrm>
              <a:prstGeom prst="rect">
                <a:avLst/>
              </a:prstGeom>
            </p:spPr>
            <p:txBody>
              <a:bodyPr wrap="none" anchor="ctr">
                <a:spAutoFit/>
              </a:bodyPr>
              <a:lstStyle/>
              <a:p>
                <a:pPr algn="ctr">
                  <a:lnSpc>
                    <a:spcPct val="120000"/>
                  </a:lnSpc>
                </a:pPr>
                <a:r>
                  <a:rPr lang="zh-CN" altLang="en-US" sz="1200" dirty="0">
                    <a:solidFill>
                      <a:schemeClr val="bg1"/>
                    </a:solidFill>
                  </a:rPr>
                  <a:t>数据</a:t>
                </a:r>
              </a:p>
              <a:p>
                <a:pPr algn="ctr">
                  <a:lnSpc>
                    <a:spcPct val="120000"/>
                  </a:lnSpc>
                </a:pPr>
                <a:r>
                  <a:rPr lang="zh-CN" altLang="en-US" sz="1200" dirty="0">
                    <a:solidFill>
                      <a:schemeClr val="bg1"/>
                    </a:solidFill>
                  </a:rPr>
                  <a:t>定价</a:t>
                </a:r>
              </a:p>
            </p:txBody>
          </p:sp>
        </p:grpSp>
        <p:grpSp>
          <p:nvGrpSpPr>
            <p:cNvPr id="53" name="组合 52"/>
            <p:cNvGrpSpPr/>
            <p:nvPr/>
          </p:nvGrpSpPr>
          <p:grpSpPr>
            <a:xfrm>
              <a:off x="6199747" y="2617244"/>
              <a:ext cx="902724" cy="902724"/>
              <a:chOff x="1402682" y="3043123"/>
              <a:chExt cx="1206320" cy="1206320"/>
            </a:xfrm>
          </p:grpSpPr>
          <p:sp>
            <p:nvSpPr>
              <p:cNvPr id="54" name="椭圆 53"/>
              <p:cNvSpPr/>
              <p:nvPr/>
            </p:nvSpPr>
            <p:spPr bwMode="auto">
              <a:xfrm>
                <a:off x="1402682" y="3043123"/>
                <a:ext cx="1206320" cy="1206320"/>
              </a:xfrm>
              <a:prstGeom prst="ellipse">
                <a:avLst/>
              </a:prstGeom>
              <a:solidFill>
                <a:srgbClr val="00ACED"/>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zh-CN" alt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5" name="矩形 54"/>
              <p:cNvSpPr/>
              <p:nvPr/>
            </p:nvSpPr>
            <p:spPr>
              <a:xfrm>
                <a:off x="1573994" y="3300205"/>
                <a:ext cx="863699" cy="692158"/>
              </a:xfrm>
              <a:prstGeom prst="rect">
                <a:avLst/>
              </a:prstGeom>
            </p:spPr>
            <p:txBody>
              <a:bodyPr wrap="none" anchor="ctr">
                <a:spAutoFit/>
              </a:bodyPr>
              <a:lstStyle/>
              <a:p>
                <a:pPr algn="ctr">
                  <a:lnSpc>
                    <a:spcPct val="120000"/>
                  </a:lnSpc>
                </a:pPr>
                <a:r>
                  <a:rPr lang="zh-CN" altLang="en-US" sz="1200" dirty="0">
                    <a:solidFill>
                      <a:schemeClr val="bg1"/>
                    </a:solidFill>
                  </a:rPr>
                  <a:t>大数据</a:t>
                </a:r>
                <a:endParaRPr lang="en-US" altLang="zh-CN" sz="1200" dirty="0">
                  <a:solidFill>
                    <a:schemeClr val="bg1"/>
                  </a:solidFill>
                </a:endParaRPr>
              </a:p>
              <a:p>
                <a:pPr algn="ctr">
                  <a:lnSpc>
                    <a:spcPct val="120000"/>
                  </a:lnSpc>
                </a:pPr>
                <a:r>
                  <a:rPr lang="zh-CN" altLang="en-US" sz="1200" dirty="0">
                    <a:solidFill>
                      <a:schemeClr val="bg1"/>
                    </a:solidFill>
                  </a:rPr>
                  <a:t>定价</a:t>
                </a:r>
              </a:p>
            </p:txBody>
          </p:sp>
        </p:grpSp>
      </p:grpSp>
      <p:sp>
        <p:nvSpPr>
          <p:cNvPr id="56" name="矩形 55"/>
          <p:cNvSpPr/>
          <p:nvPr/>
        </p:nvSpPr>
        <p:spPr>
          <a:xfrm>
            <a:off x="2664376" y="3622467"/>
            <a:ext cx="2007325" cy="452432"/>
          </a:xfrm>
          <a:prstGeom prst="rect">
            <a:avLst/>
          </a:prstGeom>
        </p:spPr>
        <p:txBody>
          <a:bodyPr wrap="square">
            <a:spAutoFit/>
          </a:bodyPr>
          <a:lstStyle/>
          <a:p>
            <a:pPr algn="ctr" defTabSz="967672">
              <a:lnSpc>
                <a:spcPct val="120000"/>
              </a:lnSpc>
              <a:defRPr/>
            </a:pPr>
            <a:r>
              <a:rPr lang="zh-CN" altLang="en-US" sz="1050" dirty="0">
                <a:solidFill>
                  <a:srgbClr val="00ACED"/>
                </a:solidFill>
                <a:latin typeface="+mn-ea"/>
                <a:sym typeface="Helvetica Light"/>
              </a:rPr>
              <a:t>解释方便，定价偏差大</a:t>
            </a:r>
          </a:p>
          <a:p>
            <a:pPr lvl="0" algn="ctr" defTabSz="967672">
              <a:lnSpc>
                <a:spcPct val="120000"/>
              </a:lnSpc>
              <a:defRPr/>
            </a:pPr>
            <a:r>
              <a:rPr lang="zh-CN" altLang="en-US" sz="900" dirty="0">
                <a:solidFill>
                  <a:srgbClr val="FFFFFF"/>
                </a:solidFill>
                <a:latin typeface="+mn-ea"/>
                <a:sym typeface="Helvetica Light"/>
              </a:rPr>
              <a:t>以历史出险率为唯一定价因子</a:t>
            </a:r>
          </a:p>
        </p:txBody>
      </p:sp>
      <p:sp>
        <p:nvSpPr>
          <p:cNvPr id="57" name="矩形 56"/>
          <p:cNvSpPr/>
          <p:nvPr/>
        </p:nvSpPr>
        <p:spPr>
          <a:xfrm>
            <a:off x="4472297" y="3622467"/>
            <a:ext cx="2007325" cy="452432"/>
          </a:xfrm>
          <a:prstGeom prst="rect">
            <a:avLst/>
          </a:prstGeom>
        </p:spPr>
        <p:txBody>
          <a:bodyPr wrap="square">
            <a:spAutoFit/>
          </a:bodyPr>
          <a:lstStyle/>
          <a:p>
            <a:pPr algn="ctr" defTabSz="967672">
              <a:lnSpc>
                <a:spcPct val="120000"/>
              </a:lnSpc>
              <a:defRPr/>
            </a:pPr>
            <a:r>
              <a:rPr lang="zh-CN" altLang="en-US" sz="1050" dirty="0">
                <a:solidFill>
                  <a:srgbClr val="00ACED"/>
                </a:solidFill>
                <a:latin typeface="+mn-ea"/>
                <a:sym typeface="Helvetica Light"/>
              </a:rPr>
              <a:t>预测较准，解释性差</a:t>
            </a:r>
          </a:p>
          <a:p>
            <a:pPr lvl="0" algn="ctr" defTabSz="967672">
              <a:lnSpc>
                <a:spcPct val="120000"/>
              </a:lnSpc>
              <a:defRPr/>
            </a:pPr>
            <a:r>
              <a:rPr lang="zh-CN" altLang="en-US" sz="900" dirty="0">
                <a:solidFill>
                  <a:srgbClr val="FFFFFF"/>
                </a:solidFill>
                <a:latin typeface="+mn-ea"/>
                <a:sym typeface="Helvetica Light"/>
              </a:rPr>
              <a:t>以</a:t>
            </a:r>
            <a:r>
              <a:rPr lang="en-US" altLang="zh-CN" sz="900" dirty="0">
                <a:solidFill>
                  <a:srgbClr val="FFFFFF"/>
                </a:solidFill>
                <a:latin typeface="+mn-ea"/>
                <a:sym typeface="Helvetica Light"/>
              </a:rPr>
              <a:t>30+</a:t>
            </a:r>
            <a:r>
              <a:rPr lang="zh-CN" altLang="en-US" sz="900" dirty="0">
                <a:solidFill>
                  <a:srgbClr val="FFFFFF"/>
                </a:solidFill>
                <a:latin typeface="+mn-ea"/>
                <a:sym typeface="Helvetica Light"/>
              </a:rPr>
              <a:t>因子统计建模</a:t>
            </a:r>
          </a:p>
        </p:txBody>
      </p:sp>
      <p:sp>
        <p:nvSpPr>
          <p:cNvPr id="58" name="矩形 57"/>
          <p:cNvSpPr/>
          <p:nvPr/>
        </p:nvSpPr>
        <p:spPr>
          <a:xfrm>
            <a:off x="6280219" y="3622467"/>
            <a:ext cx="2007325" cy="618631"/>
          </a:xfrm>
          <a:prstGeom prst="rect">
            <a:avLst/>
          </a:prstGeom>
        </p:spPr>
        <p:txBody>
          <a:bodyPr wrap="square">
            <a:spAutoFit/>
          </a:bodyPr>
          <a:lstStyle/>
          <a:p>
            <a:pPr algn="ctr" defTabSz="967672">
              <a:lnSpc>
                <a:spcPct val="120000"/>
              </a:lnSpc>
              <a:defRPr/>
            </a:pPr>
            <a:r>
              <a:rPr lang="zh-CN" altLang="en-US" sz="1050" dirty="0">
                <a:solidFill>
                  <a:srgbClr val="00ACED"/>
                </a:solidFill>
                <a:latin typeface="+mn-ea"/>
                <a:sym typeface="Helvetica Light"/>
              </a:rPr>
              <a:t>预测很准，难于解释</a:t>
            </a:r>
          </a:p>
          <a:p>
            <a:pPr lvl="0" algn="ctr" defTabSz="967672">
              <a:lnSpc>
                <a:spcPct val="120000"/>
              </a:lnSpc>
              <a:defRPr/>
            </a:pPr>
            <a:r>
              <a:rPr lang="zh-CN" altLang="en-US" sz="900" dirty="0">
                <a:solidFill>
                  <a:srgbClr val="FFFFFF"/>
                </a:solidFill>
                <a:latin typeface="+mn-ea"/>
                <a:sym typeface="Helvetica Light"/>
              </a:rPr>
              <a:t>百万</a:t>
            </a:r>
            <a:r>
              <a:rPr lang="en-US" altLang="zh-CN" sz="900" dirty="0">
                <a:solidFill>
                  <a:srgbClr val="FFFFFF"/>
                </a:solidFill>
                <a:latin typeface="+mn-ea"/>
                <a:sym typeface="Helvetica Light"/>
              </a:rPr>
              <a:t>ID</a:t>
            </a:r>
            <a:r>
              <a:rPr lang="zh-CN" altLang="en-US" sz="900" dirty="0">
                <a:solidFill>
                  <a:srgbClr val="FFFFFF"/>
                </a:solidFill>
                <a:latin typeface="+mn-ea"/>
                <a:sym typeface="Helvetica Light"/>
              </a:rPr>
              <a:t>特征，实时特征</a:t>
            </a:r>
          </a:p>
          <a:p>
            <a:pPr lvl="0" algn="ctr" defTabSz="967672">
              <a:lnSpc>
                <a:spcPct val="120000"/>
              </a:lnSpc>
              <a:defRPr/>
            </a:pPr>
            <a:r>
              <a:rPr lang="zh-CN" altLang="en-US" sz="900" dirty="0">
                <a:solidFill>
                  <a:srgbClr val="FFFFFF"/>
                </a:solidFill>
                <a:latin typeface="+mn-ea"/>
                <a:sym typeface="Helvetica Light"/>
              </a:rPr>
              <a:t>机器学习方法</a:t>
            </a:r>
          </a:p>
        </p:txBody>
      </p:sp>
    </p:spTree>
    <p:extLst>
      <p:ext uri="{BB962C8B-B14F-4D97-AF65-F5344CB8AC3E}">
        <p14:creationId xmlns:p14="http://schemas.microsoft.com/office/powerpoint/2010/main" val="4205372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7037998" y="1573714"/>
            <a:ext cx="1063482" cy="1063482"/>
          </a:xfrm>
          <a:prstGeom prst="rect">
            <a:avLst/>
          </a:prstGeom>
          <a:effectLst>
            <a:outerShdw dist="63500" dir="5400000" algn="t" rotWithShape="0">
              <a:prstClr val="black">
                <a:alpha val="15000"/>
              </a:prstClr>
            </a:outerShdw>
          </a:effectLst>
        </p:spPr>
      </p:pic>
      <p:sp>
        <p:nvSpPr>
          <p:cNvPr id="2" name="矩形 1"/>
          <p:cNvSpPr/>
          <p:nvPr/>
        </p:nvSpPr>
        <p:spPr>
          <a:xfrm>
            <a:off x="2518492" y="298163"/>
            <a:ext cx="4107018" cy="523220"/>
          </a:xfrm>
          <a:prstGeom prst="rect">
            <a:avLst/>
          </a:prstGeom>
        </p:spPr>
        <p:txBody>
          <a:bodyPr wrap="square" anchor="t">
            <a:spAutoFit/>
          </a:bodyPr>
          <a:lstStyle/>
          <a:p>
            <a:pPr algn="ctr"/>
            <a:r>
              <a:rPr lang="zh-CN" altLang="en-US" sz="2800" b="1" dirty="0">
                <a:solidFill>
                  <a:schemeClr val="bg1"/>
                </a:solidFill>
                <a:effectLst>
                  <a:outerShdw dist="38100" dir="5400000" algn="t" rotWithShape="0">
                    <a:srgbClr val="00ACED">
                      <a:alpha val="70000"/>
                    </a:srgbClr>
                  </a:outerShdw>
                </a:effectLst>
                <a:latin typeface="+mj-ea"/>
                <a:ea typeface="+mj-ea"/>
              </a:rPr>
              <a:t>技术创新助力普惠金融</a:t>
            </a:r>
          </a:p>
        </p:txBody>
      </p:sp>
      <p:grpSp>
        <p:nvGrpSpPr>
          <p:cNvPr id="7" name="组合 6"/>
          <p:cNvGrpSpPr/>
          <p:nvPr/>
        </p:nvGrpSpPr>
        <p:grpSpPr>
          <a:xfrm>
            <a:off x="980204" y="1463855"/>
            <a:ext cx="1283201" cy="1283201"/>
            <a:chOff x="1937401" y="2256334"/>
            <a:chExt cx="1701918" cy="1701918"/>
          </a:xfrm>
        </p:grpSpPr>
        <p:sp>
          <p:nvSpPr>
            <p:cNvPr id="8" name="椭圆 7"/>
            <p:cNvSpPr/>
            <p:nvPr/>
          </p:nvSpPr>
          <p:spPr>
            <a:xfrm>
              <a:off x="2083112" y="2402041"/>
              <a:ext cx="1410504" cy="1410504"/>
            </a:xfrm>
            <a:prstGeom prst="ellipse">
              <a:avLst/>
            </a:prstGeom>
            <a:blipFill rotWithShape="1">
              <a:blip r:embed="rId3"/>
              <a:srcRect/>
              <a:stretch>
                <a:fillRect l="-12500" r="-12500"/>
              </a:stretch>
            </a:blipFill>
            <a:ln>
              <a:noFill/>
            </a:ln>
            <a:effectLst>
              <a:outerShdw dist="63500" dir="5400000" algn="t" rotWithShape="0">
                <a:prstClr val="black">
                  <a:alpha val="15000"/>
                </a:prstClr>
              </a:outerShdw>
            </a:effectLst>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txBody>
            <a:bodyPr/>
            <a:lstStyle/>
            <a:p>
              <a:endParaRPr lang="zh-CN" altLang="en-US" sz="1000" dirty="0">
                <a:solidFill>
                  <a:schemeClr val="bg1"/>
                </a:solidFill>
              </a:endParaRPr>
            </a:p>
          </p:txBody>
        </p:sp>
        <p:sp>
          <p:nvSpPr>
            <p:cNvPr id="9" name="弧形 8"/>
            <p:cNvSpPr/>
            <p:nvPr/>
          </p:nvSpPr>
          <p:spPr>
            <a:xfrm>
              <a:off x="1937401" y="2256334"/>
              <a:ext cx="1701918" cy="1701918"/>
            </a:xfrm>
            <a:prstGeom prst="arc">
              <a:avLst>
                <a:gd name="adj1" fmla="val 10772139"/>
                <a:gd name="adj2" fmla="val 0"/>
              </a:avLst>
            </a:prstGeom>
            <a:ln>
              <a:solidFill>
                <a:schemeClr val="bg1">
                  <a:alpha val="30000"/>
                </a:schemeClr>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100">
                <a:solidFill>
                  <a:schemeClr val="bg1"/>
                </a:solidFill>
              </a:endParaRPr>
            </a:p>
          </p:txBody>
        </p:sp>
      </p:grpSp>
      <p:grpSp>
        <p:nvGrpSpPr>
          <p:cNvPr id="10" name="组合 9"/>
          <p:cNvGrpSpPr/>
          <p:nvPr/>
        </p:nvGrpSpPr>
        <p:grpSpPr>
          <a:xfrm>
            <a:off x="2962849" y="1463855"/>
            <a:ext cx="1283201" cy="1283201"/>
            <a:chOff x="4099748" y="2256334"/>
            <a:chExt cx="1701918" cy="1701918"/>
          </a:xfrm>
        </p:grpSpPr>
        <p:sp>
          <p:nvSpPr>
            <p:cNvPr id="11" name="椭圆 10"/>
            <p:cNvSpPr/>
            <p:nvPr/>
          </p:nvSpPr>
          <p:spPr>
            <a:xfrm>
              <a:off x="4245457" y="2402041"/>
              <a:ext cx="1410504" cy="1410504"/>
            </a:xfrm>
            <a:prstGeom prst="ellipse">
              <a:avLst/>
            </a:prstGeom>
            <a:blipFill>
              <a:blip r:embed="rId4" cstate="print">
                <a:extLst>
                  <a:ext uri="{28A0092B-C50C-407E-A947-70E740481C1C}">
                    <a14:useLocalDpi xmlns:a14="http://schemas.microsoft.com/office/drawing/2010/main" val="0"/>
                  </a:ext>
                </a:extLst>
              </a:blip>
              <a:srcRect/>
              <a:stretch>
                <a:fillRect l="-16250" r="-16250"/>
              </a:stretch>
            </a:blipFill>
            <a:ln>
              <a:noFill/>
            </a:ln>
            <a:effectLst>
              <a:outerShdw dist="63500" dir="5400000" algn="t" rotWithShape="0">
                <a:prstClr val="black">
                  <a:alpha val="15000"/>
                </a:prstClr>
              </a:outerShdw>
            </a:effectLst>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txBody>
            <a:bodyPr/>
            <a:lstStyle/>
            <a:p>
              <a:endParaRPr lang="zh-CN" altLang="en-US" sz="1100" dirty="0">
                <a:solidFill>
                  <a:schemeClr val="bg1"/>
                </a:solidFill>
              </a:endParaRPr>
            </a:p>
          </p:txBody>
        </p:sp>
        <p:sp>
          <p:nvSpPr>
            <p:cNvPr id="12" name="弧形 11"/>
            <p:cNvSpPr/>
            <p:nvPr/>
          </p:nvSpPr>
          <p:spPr>
            <a:xfrm>
              <a:off x="4099748" y="2256334"/>
              <a:ext cx="1701918" cy="1701918"/>
            </a:xfrm>
            <a:prstGeom prst="arc">
              <a:avLst>
                <a:gd name="adj1" fmla="val 10772139"/>
                <a:gd name="adj2" fmla="val 0"/>
              </a:avLst>
            </a:prstGeom>
            <a:ln>
              <a:solidFill>
                <a:schemeClr val="bg1">
                  <a:alpha val="30000"/>
                </a:schemeClr>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100">
                <a:solidFill>
                  <a:schemeClr val="bg1"/>
                </a:solidFill>
              </a:endParaRPr>
            </a:p>
          </p:txBody>
        </p:sp>
      </p:grpSp>
      <p:grpSp>
        <p:nvGrpSpPr>
          <p:cNvPr id="13" name="组合 12"/>
          <p:cNvGrpSpPr/>
          <p:nvPr/>
        </p:nvGrpSpPr>
        <p:grpSpPr>
          <a:xfrm>
            <a:off x="4945495" y="1463855"/>
            <a:ext cx="1283201" cy="1283201"/>
            <a:chOff x="6262095" y="2256334"/>
            <a:chExt cx="1701918" cy="1701918"/>
          </a:xfrm>
        </p:grpSpPr>
        <p:sp>
          <p:nvSpPr>
            <p:cNvPr id="14" name="椭圆 13"/>
            <p:cNvSpPr/>
            <p:nvPr/>
          </p:nvSpPr>
          <p:spPr>
            <a:xfrm>
              <a:off x="6407802" y="2402041"/>
              <a:ext cx="1410504" cy="1410504"/>
            </a:xfrm>
            <a:prstGeom prst="ellipse">
              <a:avLst/>
            </a:prstGeom>
            <a:blipFill>
              <a:blip r:embed="rId5">
                <a:extLst>
                  <a:ext uri="{28A0092B-C50C-407E-A947-70E740481C1C}">
                    <a14:useLocalDpi xmlns:a14="http://schemas.microsoft.com/office/drawing/2010/main" val="0"/>
                  </a:ext>
                </a:extLst>
              </a:blip>
              <a:srcRect/>
              <a:stretch>
                <a:fillRect l="-38750" r="-38750"/>
              </a:stretch>
            </a:blipFill>
            <a:ln>
              <a:noFill/>
            </a:ln>
            <a:effectLst>
              <a:outerShdw dist="63500" dir="5400000" algn="t" rotWithShape="0">
                <a:prstClr val="black">
                  <a:alpha val="15000"/>
                </a:prstClr>
              </a:outerShdw>
            </a:effectLst>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txBody>
            <a:bodyPr/>
            <a:lstStyle/>
            <a:p>
              <a:endParaRPr lang="zh-CN" altLang="en-US" sz="1100" dirty="0">
                <a:solidFill>
                  <a:schemeClr val="bg1"/>
                </a:solidFill>
              </a:endParaRPr>
            </a:p>
          </p:txBody>
        </p:sp>
        <p:sp>
          <p:nvSpPr>
            <p:cNvPr id="15" name="弧形 14"/>
            <p:cNvSpPr/>
            <p:nvPr/>
          </p:nvSpPr>
          <p:spPr>
            <a:xfrm>
              <a:off x="6262095" y="2256334"/>
              <a:ext cx="1701918" cy="1701918"/>
            </a:xfrm>
            <a:prstGeom prst="arc">
              <a:avLst>
                <a:gd name="adj1" fmla="val 10772139"/>
                <a:gd name="adj2" fmla="val 0"/>
              </a:avLst>
            </a:prstGeom>
            <a:ln>
              <a:solidFill>
                <a:schemeClr val="bg1">
                  <a:alpha val="30000"/>
                </a:schemeClr>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100">
                <a:solidFill>
                  <a:schemeClr val="bg1"/>
                </a:solidFill>
              </a:endParaRPr>
            </a:p>
          </p:txBody>
        </p:sp>
      </p:grpSp>
      <p:sp>
        <p:nvSpPr>
          <p:cNvPr id="18" name="弧形 17"/>
          <p:cNvSpPr/>
          <p:nvPr/>
        </p:nvSpPr>
        <p:spPr>
          <a:xfrm>
            <a:off x="6928140" y="1463855"/>
            <a:ext cx="1283201" cy="1283201"/>
          </a:xfrm>
          <a:prstGeom prst="arc">
            <a:avLst>
              <a:gd name="adj1" fmla="val 10772139"/>
              <a:gd name="adj2" fmla="val 0"/>
            </a:avLst>
          </a:prstGeom>
          <a:ln>
            <a:solidFill>
              <a:schemeClr val="bg1">
                <a:alpha val="30000"/>
              </a:schemeClr>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100">
              <a:solidFill>
                <a:schemeClr val="bg1"/>
              </a:solidFill>
            </a:endParaRPr>
          </a:p>
        </p:txBody>
      </p:sp>
      <p:sp>
        <p:nvSpPr>
          <p:cNvPr id="19" name="矩形 18"/>
          <p:cNvSpPr/>
          <p:nvPr/>
        </p:nvSpPr>
        <p:spPr>
          <a:xfrm>
            <a:off x="718747" y="2779355"/>
            <a:ext cx="1800494" cy="369332"/>
          </a:xfrm>
          <a:prstGeom prst="rect">
            <a:avLst/>
          </a:prstGeom>
        </p:spPr>
        <p:txBody>
          <a:bodyPr wrap="none" anchor="ctr">
            <a:spAutoFit/>
          </a:bodyPr>
          <a:lstStyle/>
          <a:p>
            <a:pPr algn="ctr"/>
            <a:r>
              <a:rPr lang="zh-CN" altLang="en-US" b="1" dirty="0">
                <a:solidFill>
                  <a:srgbClr val="00ACED"/>
                </a:solidFill>
                <a:latin typeface="+mj-ea"/>
                <a:ea typeface="+mj-ea"/>
              </a:rPr>
              <a:t>普：移动互联网</a:t>
            </a:r>
          </a:p>
        </p:txBody>
      </p:sp>
      <p:sp>
        <p:nvSpPr>
          <p:cNvPr id="20" name="文本框 19"/>
          <p:cNvSpPr txBox="1"/>
          <p:nvPr/>
        </p:nvSpPr>
        <p:spPr>
          <a:xfrm>
            <a:off x="798821" y="3214393"/>
            <a:ext cx="1640343" cy="646331"/>
          </a:xfrm>
          <a:prstGeom prst="rect">
            <a:avLst/>
          </a:prstGeom>
          <a:noFill/>
        </p:spPr>
        <p:txBody>
          <a:bodyPr wrap="square" rtlCol="0">
            <a:spAutoFit/>
          </a:bodyPr>
          <a:lstStyle/>
          <a:p>
            <a:pPr algn="just">
              <a:lnSpc>
                <a:spcPct val="120000"/>
              </a:lnSpc>
            </a:pPr>
            <a:r>
              <a:rPr lang="zh-CN" altLang="en-US" sz="1000" dirty="0">
                <a:solidFill>
                  <a:schemeClr val="bg1"/>
                </a:solidFill>
              </a:rPr>
              <a:t>移动互联网改变了触达用户的方式，促进了金融的普及</a:t>
            </a:r>
          </a:p>
        </p:txBody>
      </p:sp>
      <p:sp>
        <p:nvSpPr>
          <p:cNvPr id="21" name="矩形 20"/>
          <p:cNvSpPr/>
          <p:nvPr/>
        </p:nvSpPr>
        <p:spPr>
          <a:xfrm>
            <a:off x="2935037" y="2779356"/>
            <a:ext cx="1338828" cy="369332"/>
          </a:xfrm>
          <a:prstGeom prst="rect">
            <a:avLst/>
          </a:prstGeom>
        </p:spPr>
        <p:txBody>
          <a:bodyPr wrap="none" anchor="ctr">
            <a:spAutoFit/>
          </a:bodyPr>
          <a:lstStyle/>
          <a:p>
            <a:pPr algn="ctr"/>
            <a:r>
              <a:rPr lang="zh-CN" altLang="en-US" b="1" dirty="0">
                <a:solidFill>
                  <a:srgbClr val="00ACED"/>
                </a:solidFill>
                <a:latin typeface="+mj-ea"/>
                <a:ea typeface="+mj-ea"/>
              </a:rPr>
              <a:t>惠：云计算</a:t>
            </a:r>
          </a:p>
        </p:txBody>
      </p:sp>
      <p:sp>
        <p:nvSpPr>
          <p:cNvPr id="22" name="文本框 21"/>
          <p:cNvSpPr txBox="1"/>
          <p:nvPr/>
        </p:nvSpPr>
        <p:spPr>
          <a:xfrm>
            <a:off x="2784278" y="3214393"/>
            <a:ext cx="1640343" cy="646331"/>
          </a:xfrm>
          <a:prstGeom prst="rect">
            <a:avLst/>
          </a:prstGeom>
          <a:noFill/>
        </p:spPr>
        <p:txBody>
          <a:bodyPr wrap="square" rtlCol="0">
            <a:spAutoFit/>
          </a:bodyPr>
          <a:lstStyle/>
          <a:p>
            <a:pPr algn="just">
              <a:lnSpc>
                <a:spcPct val="120000"/>
              </a:lnSpc>
            </a:pPr>
            <a:r>
              <a:rPr lang="zh-CN" altLang="en-US" sz="1000" dirty="0">
                <a:solidFill>
                  <a:schemeClr val="bg1"/>
                </a:solidFill>
              </a:rPr>
              <a:t>云计算极大提升了计算的效率，降低了交易的处理成本</a:t>
            </a:r>
          </a:p>
        </p:txBody>
      </p:sp>
      <p:sp>
        <p:nvSpPr>
          <p:cNvPr id="23" name="矩形 22"/>
          <p:cNvSpPr/>
          <p:nvPr/>
        </p:nvSpPr>
        <p:spPr>
          <a:xfrm>
            <a:off x="4920494" y="2779356"/>
            <a:ext cx="1338828" cy="369332"/>
          </a:xfrm>
          <a:prstGeom prst="rect">
            <a:avLst/>
          </a:prstGeom>
        </p:spPr>
        <p:txBody>
          <a:bodyPr wrap="none" anchor="ctr">
            <a:spAutoFit/>
          </a:bodyPr>
          <a:lstStyle/>
          <a:p>
            <a:pPr algn="ctr"/>
            <a:r>
              <a:rPr lang="zh-CN" altLang="en-US" b="1" dirty="0">
                <a:solidFill>
                  <a:srgbClr val="00ACED"/>
                </a:solidFill>
                <a:latin typeface="+mj-ea"/>
                <a:ea typeface="+mj-ea"/>
              </a:rPr>
              <a:t>惠：大数据</a:t>
            </a:r>
          </a:p>
        </p:txBody>
      </p:sp>
      <p:sp>
        <p:nvSpPr>
          <p:cNvPr id="24" name="文本框 23"/>
          <p:cNvSpPr txBox="1"/>
          <p:nvPr/>
        </p:nvSpPr>
        <p:spPr>
          <a:xfrm>
            <a:off x="4769735" y="3214393"/>
            <a:ext cx="1640343" cy="646331"/>
          </a:xfrm>
          <a:prstGeom prst="rect">
            <a:avLst/>
          </a:prstGeom>
          <a:noFill/>
        </p:spPr>
        <p:txBody>
          <a:bodyPr wrap="square" rtlCol="0">
            <a:spAutoFit/>
          </a:bodyPr>
          <a:lstStyle/>
          <a:p>
            <a:pPr algn="just">
              <a:lnSpc>
                <a:spcPct val="120000"/>
              </a:lnSpc>
            </a:pPr>
            <a:r>
              <a:rPr lang="zh-CN" altLang="en-US" sz="1000" dirty="0">
                <a:solidFill>
                  <a:schemeClr val="bg1"/>
                </a:solidFill>
              </a:rPr>
              <a:t>大数据能够帮助甄别和计量风险，使长尾用户获得更好服务</a:t>
            </a:r>
          </a:p>
        </p:txBody>
      </p:sp>
      <p:sp>
        <p:nvSpPr>
          <p:cNvPr id="25" name="矩形 24"/>
          <p:cNvSpPr/>
          <p:nvPr/>
        </p:nvSpPr>
        <p:spPr>
          <a:xfrm>
            <a:off x="6554078" y="2779356"/>
            <a:ext cx="2031325" cy="369332"/>
          </a:xfrm>
          <a:prstGeom prst="rect">
            <a:avLst/>
          </a:prstGeom>
        </p:spPr>
        <p:txBody>
          <a:bodyPr wrap="none" anchor="ctr">
            <a:spAutoFit/>
          </a:bodyPr>
          <a:lstStyle/>
          <a:p>
            <a:pPr algn="ctr"/>
            <a:r>
              <a:rPr lang="zh-CN" altLang="en-US" b="1" dirty="0">
                <a:solidFill>
                  <a:srgbClr val="00ACED"/>
                </a:solidFill>
                <a:latin typeface="+mj-ea"/>
                <a:ea typeface="+mj-ea"/>
              </a:rPr>
              <a:t>普＋惠：人工智能</a:t>
            </a:r>
          </a:p>
        </p:txBody>
      </p:sp>
      <p:sp>
        <p:nvSpPr>
          <p:cNvPr id="26" name="文本框 25"/>
          <p:cNvSpPr txBox="1"/>
          <p:nvPr/>
        </p:nvSpPr>
        <p:spPr>
          <a:xfrm>
            <a:off x="6749568" y="3214393"/>
            <a:ext cx="1640343" cy="646331"/>
          </a:xfrm>
          <a:prstGeom prst="rect">
            <a:avLst/>
          </a:prstGeom>
          <a:noFill/>
        </p:spPr>
        <p:txBody>
          <a:bodyPr wrap="square" rtlCol="0">
            <a:spAutoFit/>
          </a:bodyPr>
          <a:lstStyle/>
          <a:p>
            <a:pPr algn="just">
              <a:lnSpc>
                <a:spcPct val="120000"/>
              </a:lnSpc>
            </a:pPr>
            <a:r>
              <a:rPr lang="zh-CN" altLang="en-US" sz="1000" dirty="0">
                <a:solidFill>
                  <a:schemeClr val="bg1"/>
                </a:solidFill>
              </a:rPr>
              <a:t>人工智能让普通用户也可以享受智能个性化的金融服务，有</a:t>
            </a:r>
            <a:r>
              <a:rPr lang="en-US" altLang="zh-CN" sz="1000" dirty="0">
                <a:solidFill>
                  <a:schemeClr val="bg1"/>
                </a:solidFill>
              </a:rPr>
              <a:t>AI</a:t>
            </a:r>
            <a:r>
              <a:rPr lang="zh-CN" altLang="en-US" sz="1000" dirty="0">
                <a:solidFill>
                  <a:schemeClr val="bg1"/>
                </a:solidFill>
              </a:rPr>
              <a:t>驱动</a:t>
            </a:r>
            <a:r>
              <a:rPr lang="en-US" altLang="zh-CN" sz="1000" dirty="0" err="1">
                <a:solidFill>
                  <a:schemeClr val="bg1"/>
                </a:solidFill>
              </a:rPr>
              <a:t>Finlife</a:t>
            </a:r>
            <a:endParaRPr lang="en-US" altLang="zh-CN" sz="1000" dirty="0">
              <a:solidFill>
                <a:schemeClr val="bg1"/>
              </a:solidFill>
            </a:endParaRPr>
          </a:p>
        </p:txBody>
      </p:sp>
    </p:spTree>
    <p:extLst>
      <p:ext uri="{BB962C8B-B14F-4D97-AF65-F5344CB8AC3E}">
        <p14:creationId xmlns:p14="http://schemas.microsoft.com/office/powerpoint/2010/main" val="33356031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100" y="-1213357"/>
            <a:ext cx="14493240" cy="8152448"/>
          </a:xfrm>
          <a:prstGeom prst="rect">
            <a:avLst/>
          </a:prstGeom>
        </p:spPr>
      </p:pic>
      <p:sp>
        <p:nvSpPr>
          <p:cNvPr id="2" name="矩形 1"/>
          <p:cNvSpPr/>
          <p:nvPr/>
        </p:nvSpPr>
        <p:spPr bwMode="auto">
          <a:xfrm>
            <a:off x="0" y="0"/>
            <a:ext cx="9144000" cy="5143500"/>
          </a:xfrm>
          <a:prstGeom prst="rect">
            <a:avLst/>
          </a:prstGeom>
          <a:gradFill>
            <a:gsLst>
              <a:gs pos="0">
                <a:srgbClr val="000000">
                  <a:alpha val="72000"/>
                </a:srgbClr>
              </a:gs>
              <a:gs pos="100000">
                <a:srgbClr val="000000"/>
              </a:gs>
            </a:gsLst>
            <a:path path="circle">
              <a:fillToRect l="50000" t="50000" r="50000" b="50000"/>
            </a:path>
          </a:gra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nvGrpSpPr>
          <p:cNvPr id="7" name="组合 6"/>
          <p:cNvGrpSpPr/>
          <p:nvPr/>
        </p:nvGrpSpPr>
        <p:grpSpPr>
          <a:xfrm>
            <a:off x="670932" y="1623677"/>
            <a:ext cx="7802136" cy="1408467"/>
            <a:chOff x="670932" y="2156252"/>
            <a:chExt cx="7802136" cy="1408467"/>
          </a:xfrm>
        </p:grpSpPr>
        <p:sp>
          <p:nvSpPr>
            <p:cNvPr id="4" name="矩形 3"/>
            <p:cNvSpPr/>
            <p:nvPr/>
          </p:nvSpPr>
          <p:spPr>
            <a:xfrm>
              <a:off x="2518491" y="2156252"/>
              <a:ext cx="4107018" cy="830997"/>
            </a:xfrm>
            <a:prstGeom prst="rect">
              <a:avLst/>
            </a:prstGeom>
          </p:spPr>
          <p:txBody>
            <a:bodyPr wrap="square" anchor="t">
              <a:spAutoFit/>
            </a:bodyPr>
            <a:lstStyle/>
            <a:p>
              <a:pPr algn="ctr"/>
              <a:r>
                <a:rPr lang="zh-CN" altLang="en-US" sz="4800" b="1" dirty="0">
                  <a:solidFill>
                    <a:schemeClr val="bg1"/>
                  </a:solidFill>
                  <a:effectLst>
                    <a:outerShdw dist="38100" dir="5400000" algn="t" rotWithShape="0">
                      <a:srgbClr val="00ACED">
                        <a:alpha val="70000"/>
                      </a:srgbClr>
                    </a:outerShdw>
                  </a:effectLst>
                  <a:latin typeface="+mj-ea"/>
                  <a:ea typeface="+mj-ea"/>
                </a:rPr>
                <a:t>谢 谢</a:t>
              </a:r>
            </a:p>
          </p:txBody>
        </p:sp>
        <p:sp>
          <p:nvSpPr>
            <p:cNvPr id="5" name="矩形 4"/>
            <p:cNvSpPr/>
            <p:nvPr/>
          </p:nvSpPr>
          <p:spPr>
            <a:xfrm>
              <a:off x="2804160" y="3226165"/>
              <a:ext cx="3535682" cy="338554"/>
            </a:xfrm>
            <a:prstGeom prst="rect">
              <a:avLst/>
            </a:prstGeom>
          </p:spPr>
          <p:txBody>
            <a:bodyPr wrap="square" anchor="ctr">
              <a:spAutoFit/>
            </a:bodyPr>
            <a:lstStyle/>
            <a:p>
              <a:pPr algn="dist"/>
              <a:r>
                <a:rPr lang="en-US" altLang="zh-CN" sz="1600" dirty="0">
                  <a:gradFill>
                    <a:gsLst>
                      <a:gs pos="0">
                        <a:srgbClr val="BFBFBF"/>
                      </a:gs>
                      <a:gs pos="54000">
                        <a:srgbClr val="FFFFFF"/>
                      </a:gs>
                      <a:gs pos="100000">
                        <a:schemeClr val="bg1">
                          <a:tint val="0"/>
                        </a:schemeClr>
                      </a:gs>
                    </a:gsLst>
                    <a:lin ang="13500000" scaled="1"/>
                  </a:gradFill>
                  <a:effectLst>
                    <a:outerShdw blurRad="38100" dist="38100" dir="2700000" algn="tl">
                      <a:srgbClr val="000000">
                        <a:alpha val="43137"/>
                      </a:srgbClr>
                    </a:outerShdw>
                  </a:effectLst>
                  <a:latin typeface="+mn-ea"/>
                </a:rPr>
                <a:t>THANK YOU</a:t>
              </a:r>
              <a:endParaRPr lang="zh-CN" altLang="en-US" sz="1600" dirty="0">
                <a:gradFill>
                  <a:gsLst>
                    <a:gs pos="0">
                      <a:srgbClr val="BFBFBF"/>
                    </a:gs>
                    <a:gs pos="54000">
                      <a:srgbClr val="FFFFFF"/>
                    </a:gs>
                    <a:gs pos="100000">
                      <a:schemeClr val="bg1">
                        <a:tint val="0"/>
                      </a:schemeClr>
                    </a:gs>
                  </a:gsLst>
                  <a:lin ang="13500000" scaled="1"/>
                </a:gradFill>
                <a:effectLst>
                  <a:outerShdw blurRad="38100" dist="38100" dir="2700000" algn="tl">
                    <a:srgbClr val="000000">
                      <a:alpha val="43137"/>
                    </a:srgbClr>
                  </a:outerShdw>
                </a:effectLst>
                <a:latin typeface="+mn-ea"/>
              </a:endParaRPr>
            </a:p>
          </p:txBody>
        </p:sp>
        <p:cxnSp>
          <p:nvCxnSpPr>
            <p:cNvPr id="6" name="直接连接符 5"/>
            <p:cNvCxnSpPr/>
            <p:nvPr/>
          </p:nvCxnSpPr>
          <p:spPr>
            <a:xfrm>
              <a:off x="670932" y="3106707"/>
              <a:ext cx="7802136" cy="0"/>
            </a:xfrm>
            <a:prstGeom prst="line">
              <a:avLst/>
            </a:prstGeom>
            <a:ln w="6350">
              <a:gradFill flip="none" rotWithShape="1">
                <a:gsLst>
                  <a:gs pos="0">
                    <a:srgbClr val="00ACED"/>
                  </a:gs>
                  <a:gs pos="100000">
                    <a:srgbClr val="00ACED">
                      <a:alpha val="0"/>
                    </a:srgb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238763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椭圆 20"/>
          <p:cNvSpPr/>
          <p:nvPr/>
        </p:nvSpPr>
        <p:spPr bwMode="auto">
          <a:xfrm>
            <a:off x="1226820" y="2639694"/>
            <a:ext cx="858522" cy="858522"/>
          </a:xfrm>
          <a:prstGeom prst="ellipse">
            <a:avLst/>
          </a:prstGeom>
          <a:noFill/>
          <a:ln w="6350" cap="flat" cmpd="sng" algn="ctr">
            <a:solidFill>
              <a:schemeClr val="bg1">
                <a:alpha val="30000"/>
              </a:schemeClr>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1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 name="矩形 1"/>
          <p:cNvSpPr/>
          <p:nvPr/>
        </p:nvSpPr>
        <p:spPr>
          <a:xfrm>
            <a:off x="3761522" y="298163"/>
            <a:ext cx="1620957" cy="523220"/>
          </a:xfrm>
          <a:prstGeom prst="rect">
            <a:avLst/>
          </a:prstGeom>
        </p:spPr>
        <p:txBody>
          <a:bodyPr wrap="none" anchor="t">
            <a:spAutoFit/>
          </a:bodyPr>
          <a:lstStyle/>
          <a:p>
            <a:pPr algn="ctr"/>
            <a:r>
              <a:rPr lang="zh-CN" altLang="en-US" sz="2800" b="1" dirty="0">
                <a:solidFill>
                  <a:schemeClr val="bg1"/>
                </a:solidFill>
                <a:effectLst>
                  <a:outerShdw dist="38100" dir="5400000" algn="t" rotWithShape="0">
                    <a:srgbClr val="00ACED">
                      <a:alpha val="70000"/>
                    </a:srgbClr>
                  </a:outerShdw>
                </a:effectLst>
                <a:latin typeface="+mj-ea"/>
                <a:ea typeface="+mj-ea"/>
              </a:rPr>
              <a:t>金融生活</a:t>
            </a:r>
          </a:p>
        </p:txBody>
      </p:sp>
      <p:sp>
        <p:nvSpPr>
          <p:cNvPr id="3" name="矩形 2"/>
          <p:cNvSpPr/>
          <p:nvPr/>
        </p:nvSpPr>
        <p:spPr>
          <a:xfrm>
            <a:off x="1050787" y="1325215"/>
            <a:ext cx="1210589" cy="400110"/>
          </a:xfrm>
          <a:prstGeom prst="rect">
            <a:avLst/>
          </a:prstGeom>
        </p:spPr>
        <p:txBody>
          <a:bodyPr wrap="none" anchor="ctr">
            <a:spAutoFit/>
          </a:bodyPr>
          <a:lstStyle/>
          <a:p>
            <a:pPr algn="ctr"/>
            <a:r>
              <a:rPr lang="zh-CN" altLang="en-US" sz="2000" dirty="0">
                <a:solidFill>
                  <a:srgbClr val="00ACED"/>
                </a:solidFill>
              </a:rPr>
              <a:t>传统金融</a:t>
            </a:r>
          </a:p>
        </p:txBody>
      </p:sp>
      <p:sp>
        <p:nvSpPr>
          <p:cNvPr id="4" name="矩形 3"/>
          <p:cNvSpPr/>
          <p:nvPr/>
        </p:nvSpPr>
        <p:spPr>
          <a:xfrm>
            <a:off x="3966706" y="1325215"/>
            <a:ext cx="1210589" cy="400110"/>
          </a:xfrm>
          <a:prstGeom prst="rect">
            <a:avLst/>
          </a:prstGeom>
        </p:spPr>
        <p:txBody>
          <a:bodyPr wrap="none" anchor="ctr">
            <a:spAutoFit/>
          </a:bodyPr>
          <a:lstStyle/>
          <a:p>
            <a:pPr algn="ctr"/>
            <a:r>
              <a:rPr lang="zh-CN" altLang="en-US" sz="2000" dirty="0">
                <a:solidFill>
                  <a:srgbClr val="00ACED"/>
                </a:solidFill>
              </a:rPr>
              <a:t>创新连接</a:t>
            </a:r>
          </a:p>
        </p:txBody>
      </p:sp>
      <p:sp>
        <p:nvSpPr>
          <p:cNvPr id="5" name="矩形 4"/>
          <p:cNvSpPr/>
          <p:nvPr/>
        </p:nvSpPr>
        <p:spPr>
          <a:xfrm>
            <a:off x="6882625" y="1325215"/>
            <a:ext cx="1210589" cy="400110"/>
          </a:xfrm>
          <a:prstGeom prst="rect">
            <a:avLst/>
          </a:prstGeom>
        </p:spPr>
        <p:txBody>
          <a:bodyPr wrap="none" anchor="ctr">
            <a:spAutoFit/>
          </a:bodyPr>
          <a:lstStyle/>
          <a:p>
            <a:pPr algn="ctr"/>
            <a:r>
              <a:rPr lang="zh-CN" altLang="en-US" sz="2000" dirty="0">
                <a:solidFill>
                  <a:srgbClr val="00ACED"/>
                </a:solidFill>
              </a:rPr>
              <a:t>金融生活</a:t>
            </a:r>
          </a:p>
        </p:txBody>
      </p:sp>
      <p:sp>
        <p:nvSpPr>
          <p:cNvPr id="8" name="矩形 7"/>
          <p:cNvSpPr/>
          <p:nvPr/>
        </p:nvSpPr>
        <p:spPr>
          <a:xfrm>
            <a:off x="4056473" y="1689278"/>
            <a:ext cx="1031051" cy="261610"/>
          </a:xfrm>
          <a:prstGeom prst="rect">
            <a:avLst/>
          </a:prstGeom>
        </p:spPr>
        <p:txBody>
          <a:bodyPr wrap="none" anchor="ctr">
            <a:spAutoFit/>
          </a:bodyPr>
          <a:lstStyle/>
          <a:p>
            <a:pPr algn="ctr"/>
            <a:r>
              <a:rPr lang="zh-CN" altLang="en-US" sz="1100" dirty="0">
                <a:solidFill>
                  <a:schemeClr val="bg1">
                    <a:lumMod val="75000"/>
                  </a:schemeClr>
                </a:solidFill>
              </a:rPr>
              <a:t>随时随地可及</a:t>
            </a:r>
          </a:p>
        </p:txBody>
      </p:sp>
      <p:sp>
        <p:nvSpPr>
          <p:cNvPr id="9" name="矩形 8"/>
          <p:cNvSpPr/>
          <p:nvPr/>
        </p:nvSpPr>
        <p:spPr>
          <a:xfrm>
            <a:off x="6690265" y="1689278"/>
            <a:ext cx="1595309" cy="261610"/>
          </a:xfrm>
          <a:prstGeom prst="rect">
            <a:avLst/>
          </a:prstGeom>
        </p:spPr>
        <p:txBody>
          <a:bodyPr wrap="none" anchor="ctr">
            <a:spAutoFit/>
          </a:bodyPr>
          <a:lstStyle/>
          <a:p>
            <a:pPr algn="ctr"/>
            <a:r>
              <a:rPr lang="zh-CN" altLang="en-US" sz="1100" dirty="0">
                <a:solidFill>
                  <a:schemeClr val="bg1">
                    <a:lumMod val="75000"/>
                  </a:schemeClr>
                </a:solidFill>
              </a:rPr>
              <a:t>普惠、个性化、场景化</a:t>
            </a:r>
          </a:p>
        </p:txBody>
      </p:sp>
      <p:grpSp>
        <p:nvGrpSpPr>
          <p:cNvPr id="13" name="组合 12"/>
          <p:cNvGrpSpPr/>
          <p:nvPr/>
        </p:nvGrpSpPr>
        <p:grpSpPr>
          <a:xfrm>
            <a:off x="1490346" y="2903220"/>
            <a:ext cx="331470" cy="331470"/>
            <a:chOff x="1490346" y="2927985"/>
            <a:chExt cx="331470" cy="331470"/>
          </a:xfrm>
        </p:grpSpPr>
        <p:sp>
          <p:nvSpPr>
            <p:cNvPr id="11" name="椭圆 10"/>
            <p:cNvSpPr/>
            <p:nvPr/>
          </p:nvSpPr>
          <p:spPr bwMode="auto">
            <a:xfrm>
              <a:off x="1490346" y="2927985"/>
              <a:ext cx="331470" cy="331470"/>
            </a:xfrm>
            <a:prstGeom prst="ellipse">
              <a:avLst/>
            </a:prstGeom>
            <a:solidFill>
              <a:srgbClr val="00ACED"/>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2" name="用户.png"/>
            <p:cNvPicPr>
              <a:picLocks noChangeAspect="1"/>
            </p:cNvPicPr>
            <p:nvPr/>
          </p:nvPicPr>
          <p:blipFill>
            <a:blip r:embed="rId2">
              <a:extLst/>
            </a:blip>
            <a:stretch>
              <a:fillRect/>
            </a:stretch>
          </p:blipFill>
          <p:spPr>
            <a:xfrm>
              <a:off x="1581206" y="3015616"/>
              <a:ext cx="149750" cy="156208"/>
            </a:xfrm>
            <a:prstGeom prst="rect">
              <a:avLst/>
            </a:prstGeom>
            <a:ln w="12700" cap="flat">
              <a:noFill/>
              <a:miter lim="400000"/>
            </a:ln>
            <a:effectLst/>
          </p:spPr>
        </p:pic>
      </p:grpSp>
      <p:sp>
        <p:nvSpPr>
          <p:cNvPr id="14" name="椭圆 13"/>
          <p:cNvSpPr/>
          <p:nvPr/>
        </p:nvSpPr>
        <p:spPr bwMode="auto">
          <a:xfrm>
            <a:off x="1366902" y="2779776"/>
            <a:ext cx="578358" cy="578358"/>
          </a:xfrm>
          <a:prstGeom prst="ellipse">
            <a:avLst/>
          </a:prstGeom>
          <a:noFill/>
          <a:ln w="6350" cap="flat" cmpd="sng" algn="ctr">
            <a:solidFill>
              <a:schemeClr val="bg1">
                <a:alpha val="50000"/>
              </a:schemeClr>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1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grpSp>
        <p:nvGrpSpPr>
          <p:cNvPr id="17" name="组合 16"/>
          <p:cNvGrpSpPr/>
          <p:nvPr/>
        </p:nvGrpSpPr>
        <p:grpSpPr>
          <a:xfrm>
            <a:off x="913456" y="2938150"/>
            <a:ext cx="1465212" cy="261610"/>
            <a:chOff x="913456" y="2830428"/>
            <a:chExt cx="1465212" cy="261610"/>
          </a:xfrm>
        </p:grpSpPr>
        <p:sp>
          <p:nvSpPr>
            <p:cNvPr id="15" name="矩形 14"/>
            <p:cNvSpPr/>
            <p:nvPr/>
          </p:nvSpPr>
          <p:spPr>
            <a:xfrm>
              <a:off x="913456" y="2830428"/>
              <a:ext cx="486030" cy="261610"/>
            </a:xfrm>
            <a:prstGeom prst="rect">
              <a:avLst/>
            </a:prstGeom>
          </p:spPr>
          <p:txBody>
            <a:bodyPr wrap="none" anchor="ctr">
              <a:spAutoFit/>
            </a:bodyPr>
            <a:lstStyle/>
            <a:p>
              <a:pPr algn="ctr"/>
              <a:r>
                <a:rPr lang="en-US" altLang="zh-CN" sz="1050" dirty="0">
                  <a:solidFill>
                    <a:schemeClr val="bg1"/>
                  </a:solidFill>
                </a:rPr>
                <a:t>ATM</a:t>
              </a:r>
            </a:p>
          </p:txBody>
        </p:sp>
        <p:sp>
          <p:nvSpPr>
            <p:cNvPr id="16" name="矩形 15"/>
            <p:cNvSpPr/>
            <p:nvPr/>
          </p:nvSpPr>
          <p:spPr>
            <a:xfrm>
              <a:off x="1932713" y="2834275"/>
              <a:ext cx="445955" cy="253916"/>
            </a:xfrm>
            <a:prstGeom prst="rect">
              <a:avLst/>
            </a:prstGeom>
          </p:spPr>
          <p:txBody>
            <a:bodyPr wrap="none" anchor="ctr">
              <a:spAutoFit/>
            </a:bodyPr>
            <a:lstStyle/>
            <a:p>
              <a:pPr algn="ctr"/>
              <a:r>
                <a:rPr lang="en-US" altLang="zh-CN" sz="1050" dirty="0">
                  <a:solidFill>
                    <a:schemeClr val="bg1"/>
                  </a:solidFill>
                </a:rPr>
                <a:t>POS</a:t>
              </a:r>
            </a:p>
          </p:txBody>
        </p:sp>
      </p:grpSp>
      <p:sp>
        <p:nvSpPr>
          <p:cNvPr id="19" name="矩形 18"/>
          <p:cNvSpPr/>
          <p:nvPr/>
        </p:nvSpPr>
        <p:spPr>
          <a:xfrm>
            <a:off x="1286166" y="3362014"/>
            <a:ext cx="723276" cy="253916"/>
          </a:xfrm>
          <a:prstGeom prst="rect">
            <a:avLst/>
          </a:prstGeom>
        </p:spPr>
        <p:txBody>
          <a:bodyPr wrap="none" anchor="ctr">
            <a:spAutoFit/>
          </a:bodyPr>
          <a:lstStyle/>
          <a:p>
            <a:pPr algn="ctr"/>
            <a:r>
              <a:rPr lang="zh-CN" altLang="en-US" sz="1050" dirty="0">
                <a:solidFill>
                  <a:schemeClr val="bg1"/>
                </a:solidFill>
              </a:rPr>
              <a:t>客户经理</a:t>
            </a:r>
          </a:p>
        </p:txBody>
      </p:sp>
      <p:sp>
        <p:nvSpPr>
          <p:cNvPr id="20" name="矩形 19"/>
          <p:cNvSpPr/>
          <p:nvPr/>
        </p:nvSpPr>
        <p:spPr>
          <a:xfrm>
            <a:off x="1429096" y="2525860"/>
            <a:ext cx="453970" cy="253916"/>
          </a:xfrm>
          <a:prstGeom prst="rect">
            <a:avLst/>
          </a:prstGeom>
        </p:spPr>
        <p:txBody>
          <a:bodyPr wrap="none" anchor="ctr">
            <a:spAutoFit/>
          </a:bodyPr>
          <a:lstStyle/>
          <a:p>
            <a:pPr algn="ctr"/>
            <a:r>
              <a:rPr lang="zh-CN" altLang="en-US" sz="1050" dirty="0">
                <a:solidFill>
                  <a:schemeClr val="bg1"/>
                </a:solidFill>
              </a:rPr>
              <a:t>网点</a:t>
            </a:r>
          </a:p>
        </p:txBody>
      </p:sp>
      <p:grpSp>
        <p:nvGrpSpPr>
          <p:cNvPr id="103" name="Group 483"/>
          <p:cNvGrpSpPr/>
          <p:nvPr/>
        </p:nvGrpSpPr>
        <p:grpSpPr>
          <a:xfrm rot="8100000">
            <a:off x="2642653" y="2172042"/>
            <a:ext cx="942776" cy="730861"/>
            <a:chOff x="46730" y="60669"/>
            <a:chExt cx="1334264" cy="961618"/>
          </a:xfrm>
        </p:grpSpPr>
        <p:sp>
          <p:nvSpPr>
            <p:cNvPr id="107" name="Shape 481"/>
            <p:cNvSpPr/>
            <p:nvPr/>
          </p:nvSpPr>
          <p:spPr>
            <a:xfrm rot="362034" flipH="1">
              <a:off x="338799" y="333923"/>
              <a:ext cx="1042195" cy="593029"/>
            </a:xfrm>
            <a:custGeom>
              <a:avLst/>
              <a:gdLst/>
              <a:ahLst/>
              <a:cxnLst>
                <a:cxn ang="0">
                  <a:pos x="wd2" y="hd2"/>
                </a:cxn>
                <a:cxn ang="5400000">
                  <a:pos x="wd2" y="hd2"/>
                </a:cxn>
                <a:cxn ang="10800000">
                  <a:pos x="wd2" y="hd2"/>
                </a:cxn>
                <a:cxn ang="16200000">
                  <a:pos x="wd2" y="hd2"/>
                </a:cxn>
              </a:cxnLst>
              <a:rect l="0" t="0" r="r" b="b"/>
              <a:pathLst>
                <a:path w="21320" h="20686" extrusionOk="0">
                  <a:moveTo>
                    <a:pt x="20350" y="0"/>
                  </a:moveTo>
                  <a:cubicBezTo>
                    <a:pt x="16884" y="11086"/>
                    <a:pt x="8749" y="21066"/>
                    <a:pt x="53" y="20619"/>
                  </a:cubicBezTo>
                  <a:lnTo>
                    <a:pt x="0" y="20686"/>
                  </a:lnTo>
                  <a:lnTo>
                    <a:pt x="1213" y="20686"/>
                  </a:lnTo>
                  <a:cubicBezTo>
                    <a:pt x="1138" y="20686"/>
                    <a:pt x="1064" y="20685"/>
                    <a:pt x="989" y="20668"/>
                  </a:cubicBezTo>
                  <a:cubicBezTo>
                    <a:pt x="9696" y="20843"/>
                    <a:pt x="17094" y="13176"/>
                    <a:pt x="21320" y="976"/>
                  </a:cubicBezTo>
                  <a:cubicBezTo>
                    <a:pt x="19867" y="-534"/>
                    <a:pt x="21600" y="1289"/>
                    <a:pt x="20350" y="0"/>
                  </a:cubicBezTo>
                  <a:close/>
                </a:path>
              </a:pathLst>
            </a:custGeom>
            <a:gradFill flip="none" rotWithShape="1">
              <a:gsLst>
                <a:gs pos="0">
                  <a:srgbClr val="17638F"/>
                </a:gs>
                <a:gs pos="100000">
                  <a:srgbClr val="00B0F0"/>
                </a:gs>
              </a:gsLst>
              <a:lin ang="12000000" scaled="0"/>
            </a:gradFill>
            <a:ln w="9525" cap="flat">
              <a:solidFill>
                <a:srgbClr val="FFFFFF">
                  <a:alpha val="0"/>
                </a:srgbClr>
              </a:solidFill>
              <a:prstDash val="solid"/>
              <a:bevel/>
            </a:ln>
            <a:effectLst/>
          </p:spPr>
          <p:txBody>
            <a:bodyPr wrap="square" lIns="45719" tIns="45719" rIns="45719" bIns="45719" numCol="1" anchor="ctr">
              <a:noAutofit/>
            </a:bodyPr>
            <a:lstStyle/>
            <a:p>
              <a:pPr algn="ctr"/>
              <a:endParaRPr/>
            </a:p>
          </p:txBody>
        </p:sp>
        <p:sp>
          <p:nvSpPr>
            <p:cNvPr id="106" name="Shape 480"/>
            <p:cNvSpPr/>
            <p:nvPr/>
          </p:nvSpPr>
          <p:spPr>
            <a:xfrm rot="2141258">
              <a:off x="137072" y="118348"/>
              <a:ext cx="377709" cy="66367"/>
            </a:xfrm>
            <a:prstGeom prst="rect">
              <a:avLst/>
            </a:prstGeom>
            <a:gradFill flip="none" rotWithShape="1">
              <a:gsLst>
                <a:gs pos="0">
                  <a:srgbClr val="17638F"/>
                </a:gs>
                <a:gs pos="100000">
                  <a:srgbClr val="00B0F0"/>
                </a:gs>
              </a:gsLst>
              <a:lin ang="21000000" scaled="0"/>
            </a:gradFill>
            <a:ln w="9525" cap="flat">
              <a:solidFill>
                <a:srgbClr val="FFFFFF">
                  <a:alpha val="0"/>
                </a:srgbClr>
              </a:solidFill>
              <a:prstDash val="solid"/>
              <a:bevel/>
            </a:ln>
            <a:effectLst/>
          </p:spPr>
          <p:txBody>
            <a:bodyPr wrap="square" lIns="45719" tIns="45719" rIns="45719" bIns="45719" numCol="1" anchor="ctr">
              <a:noAutofit/>
            </a:bodyPr>
            <a:lstStyle/>
            <a:p>
              <a:pPr algn="ctr">
                <a:defRPr>
                  <a:solidFill>
                    <a:srgbClr val="FFFFFF"/>
                  </a:solidFill>
                </a:defRPr>
              </a:pPr>
              <a:endParaRPr/>
            </a:p>
          </p:txBody>
        </p:sp>
        <p:sp>
          <p:nvSpPr>
            <p:cNvPr id="104" name="Shape 478"/>
            <p:cNvSpPr/>
            <p:nvPr/>
          </p:nvSpPr>
          <p:spPr>
            <a:xfrm rot="21306004" flipH="1">
              <a:off x="193781" y="204494"/>
              <a:ext cx="1139419" cy="817793"/>
            </a:xfrm>
            <a:custGeom>
              <a:avLst/>
              <a:gdLst/>
              <a:ahLst/>
              <a:cxnLst>
                <a:cxn ang="0">
                  <a:pos x="wd2" y="hd2"/>
                </a:cxn>
                <a:cxn ang="5400000">
                  <a:pos x="wd2" y="hd2"/>
                </a:cxn>
                <a:cxn ang="10800000">
                  <a:pos x="wd2" y="hd2"/>
                </a:cxn>
                <a:cxn ang="16200000">
                  <a:pos x="wd2" y="hd2"/>
                </a:cxn>
              </a:cxnLst>
              <a:rect l="0" t="0" r="r" b="b"/>
              <a:pathLst>
                <a:path w="21600" h="21460" extrusionOk="0">
                  <a:moveTo>
                    <a:pt x="14747" y="15"/>
                  </a:moveTo>
                  <a:lnTo>
                    <a:pt x="14631" y="0"/>
                  </a:lnTo>
                  <a:lnTo>
                    <a:pt x="14619" y="15"/>
                  </a:lnTo>
                  <a:lnTo>
                    <a:pt x="14747" y="15"/>
                  </a:lnTo>
                  <a:close/>
                  <a:moveTo>
                    <a:pt x="17860" y="1106"/>
                  </a:moveTo>
                  <a:cubicBezTo>
                    <a:pt x="15635" y="11717"/>
                    <a:pt x="8295" y="19552"/>
                    <a:pt x="119" y="21405"/>
                  </a:cubicBezTo>
                  <a:lnTo>
                    <a:pt x="0" y="21460"/>
                  </a:lnTo>
                  <a:lnTo>
                    <a:pt x="1276" y="21460"/>
                  </a:lnTo>
                  <a:cubicBezTo>
                    <a:pt x="1197" y="21460"/>
                    <a:pt x="1118" y="21460"/>
                    <a:pt x="1040" y="21445"/>
                  </a:cubicBezTo>
                  <a:cubicBezTo>
                    <a:pt x="10196" y="21600"/>
                    <a:pt x="18469" y="14090"/>
                    <a:pt x="21600" y="2728"/>
                  </a:cubicBezTo>
                  <a:cubicBezTo>
                    <a:pt x="20084" y="1995"/>
                    <a:pt x="19376" y="1839"/>
                    <a:pt x="17860" y="1106"/>
                  </a:cubicBezTo>
                  <a:close/>
                </a:path>
              </a:pathLst>
            </a:custGeom>
            <a:gradFill flip="none" rotWithShape="1">
              <a:gsLst>
                <a:gs pos="0">
                  <a:srgbClr val="17638F"/>
                </a:gs>
                <a:gs pos="100000">
                  <a:srgbClr val="00B0F0"/>
                </a:gs>
              </a:gsLst>
              <a:lin ang="18000000" scaled="0"/>
            </a:gradFill>
            <a:ln w="12700" cap="flat">
              <a:noFill/>
              <a:miter lim="400000"/>
            </a:ln>
            <a:effectLst/>
          </p:spPr>
          <p:txBody>
            <a:bodyPr wrap="square" lIns="45719" tIns="45719" rIns="45719" bIns="45719" numCol="1" anchor="ctr">
              <a:noAutofit/>
            </a:bodyPr>
            <a:lstStyle/>
            <a:p>
              <a:pPr algn="ctr"/>
              <a:endParaRPr/>
            </a:p>
          </p:txBody>
        </p:sp>
        <p:sp>
          <p:nvSpPr>
            <p:cNvPr id="105" name="Shape 479"/>
            <p:cNvSpPr/>
            <p:nvPr/>
          </p:nvSpPr>
          <p:spPr>
            <a:xfrm rot="20163224">
              <a:off x="46730" y="60669"/>
              <a:ext cx="364163" cy="30749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240" y="0"/>
                  </a:lnTo>
                  <a:lnTo>
                    <a:pt x="21600" y="21087"/>
                  </a:lnTo>
                  <a:lnTo>
                    <a:pt x="0" y="21600"/>
                  </a:lnTo>
                  <a:close/>
                </a:path>
              </a:pathLst>
            </a:custGeom>
            <a:gradFill flip="none" rotWithShape="1">
              <a:gsLst>
                <a:gs pos="0">
                  <a:srgbClr val="00B0F0"/>
                </a:gs>
                <a:gs pos="100000">
                  <a:srgbClr val="5DD4FF"/>
                </a:gs>
              </a:gsLst>
              <a:lin ang="189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8" name="Shape 482"/>
            <p:cNvSpPr/>
            <p:nvPr/>
          </p:nvSpPr>
          <p:spPr>
            <a:xfrm rot="373282">
              <a:off x="144292" y="98324"/>
              <a:ext cx="314405" cy="239854"/>
            </a:xfrm>
            <a:custGeom>
              <a:avLst/>
              <a:gdLst/>
              <a:ahLst/>
              <a:cxnLst>
                <a:cxn ang="0">
                  <a:pos x="wd2" y="hd2"/>
                </a:cxn>
                <a:cxn ang="5400000">
                  <a:pos x="wd2" y="hd2"/>
                </a:cxn>
                <a:cxn ang="10800000">
                  <a:pos x="wd2" y="hd2"/>
                </a:cxn>
                <a:cxn ang="16200000">
                  <a:pos x="wd2" y="hd2"/>
                </a:cxn>
              </a:cxnLst>
              <a:rect l="0" t="0" r="r" b="b"/>
              <a:pathLst>
                <a:path w="21600" h="21600" extrusionOk="0">
                  <a:moveTo>
                    <a:pt x="503" y="0"/>
                  </a:moveTo>
                  <a:lnTo>
                    <a:pt x="21600" y="14249"/>
                  </a:lnTo>
                  <a:lnTo>
                    <a:pt x="12487" y="21600"/>
                  </a:lnTo>
                  <a:cubicBezTo>
                    <a:pt x="6516" y="21442"/>
                    <a:pt x="1527" y="16602"/>
                    <a:pt x="60" y="10039"/>
                  </a:cubicBezTo>
                  <a:lnTo>
                    <a:pt x="0" y="1916"/>
                  </a:lnTo>
                  <a:close/>
                </a:path>
              </a:pathLst>
            </a:custGeom>
            <a:gradFill flip="none" rotWithShape="1">
              <a:gsLst>
                <a:gs pos="0">
                  <a:srgbClr val="FFFFFF">
                    <a:alpha val="40000"/>
                  </a:srgbClr>
                </a:gs>
                <a:gs pos="100000">
                  <a:srgbClr val="FFFFFF">
                    <a:alpha val="0"/>
                  </a:srgbClr>
                </a:gs>
              </a:gsLst>
              <a:lin ang="6599999"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grpSp>
        <p:nvGrpSpPr>
          <p:cNvPr id="143" name="组合 142"/>
          <p:cNvGrpSpPr/>
          <p:nvPr/>
        </p:nvGrpSpPr>
        <p:grpSpPr>
          <a:xfrm>
            <a:off x="3713898" y="2310165"/>
            <a:ext cx="1584071" cy="1566248"/>
            <a:chOff x="3713898" y="2310165"/>
            <a:chExt cx="1584071" cy="1566248"/>
          </a:xfrm>
        </p:grpSpPr>
        <p:sp>
          <p:nvSpPr>
            <p:cNvPr id="22" name="椭圆 21"/>
            <p:cNvSpPr/>
            <p:nvPr/>
          </p:nvSpPr>
          <p:spPr bwMode="auto">
            <a:xfrm>
              <a:off x="3992880" y="2489835"/>
              <a:ext cx="1158240" cy="1158240"/>
            </a:xfrm>
            <a:prstGeom prst="ellipse">
              <a:avLst/>
            </a:prstGeom>
            <a:noFill/>
            <a:ln w="6350" cap="flat" cmpd="sng" algn="ctr">
              <a:solidFill>
                <a:schemeClr val="bg1">
                  <a:alpha val="30000"/>
                </a:schemeClr>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1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0" name="椭圆 69"/>
            <p:cNvSpPr/>
            <p:nvPr/>
          </p:nvSpPr>
          <p:spPr bwMode="auto">
            <a:xfrm>
              <a:off x="3841370" y="2725840"/>
              <a:ext cx="304117" cy="304117"/>
            </a:xfrm>
            <a:prstGeom prst="ellipse">
              <a:avLst/>
            </a:prstGeom>
            <a:solidFill>
              <a:srgbClr val="00ACED"/>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1" name="椭圆 70"/>
            <p:cNvSpPr/>
            <p:nvPr/>
          </p:nvSpPr>
          <p:spPr bwMode="auto">
            <a:xfrm>
              <a:off x="4419783" y="2310165"/>
              <a:ext cx="304117" cy="304117"/>
            </a:xfrm>
            <a:prstGeom prst="ellipse">
              <a:avLst/>
            </a:prstGeom>
            <a:solidFill>
              <a:srgbClr val="00ACED"/>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2" name="椭圆 71"/>
            <p:cNvSpPr/>
            <p:nvPr/>
          </p:nvSpPr>
          <p:spPr bwMode="auto">
            <a:xfrm>
              <a:off x="4993852" y="2731818"/>
              <a:ext cx="304117" cy="304117"/>
            </a:xfrm>
            <a:prstGeom prst="ellipse">
              <a:avLst/>
            </a:prstGeom>
            <a:solidFill>
              <a:srgbClr val="00ACED"/>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3" name="椭圆 72"/>
            <p:cNvSpPr/>
            <p:nvPr/>
          </p:nvSpPr>
          <p:spPr bwMode="auto">
            <a:xfrm>
              <a:off x="4770235" y="3408088"/>
              <a:ext cx="304117" cy="304117"/>
            </a:xfrm>
            <a:prstGeom prst="ellipse">
              <a:avLst/>
            </a:prstGeom>
            <a:solidFill>
              <a:srgbClr val="00ACED"/>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4" name="椭圆 73"/>
            <p:cNvSpPr/>
            <p:nvPr/>
          </p:nvSpPr>
          <p:spPr bwMode="auto">
            <a:xfrm>
              <a:off x="4057961" y="3404394"/>
              <a:ext cx="304117" cy="304117"/>
            </a:xfrm>
            <a:prstGeom prst="ellipse">
              <a:avLst/>
            </a:prstGeom>
            <a:solidFill>
              <a:srgbClr val="00ACED"/>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nvGrpSpPr>
            <p:cNvPr id="23" name="组合 22"/>
            <p:cNvGrpSpPr/>
            <p:nvPr/>
          </p:nvGrpSpPr>
          <p:grpSpPr>
            <a:xfrm>
              <a:off x="4406265" y="2903220"/>
              <a:ext cx="331470" cy="331470"/>
              <a:chOff x="1490346" y="2927985"/>
              <a:chExt cx="331470" cy="331470"/>
            </a:xfrm>
          </p:grpSpPr>
          <p:sp>
            <p:nvSpPr>
              <p:cNvPr id="24" name="椭圆 23"/>
              <p:cNvSpPr/>
              <p:nvPr/>
            </p:nvSpPr>
            <p:spPr bwMode="auto">
              <a:xfrm>
                <a:off x="1490346" y="2927985"/>
                <a:ext cx="331470" cy="331470"/>
              </a:xfrm>
              <a:prstGeom prst="ellipse">
                <a:avLst/>
              </a:prstGeom>
              <a:solidFill>
                <a:srgbClr val="00ACED"/>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25" name="用户.png"/>
              <p:cNvPicPr>
                <a:picLocks noChangeAspect="1"/>
              </p:cNvPicPr>
              <p:nvPr/>
            </p:nvPicPr>
            <p:blipFill>
              <a:blip r:embed="rId2">
                <a:extLst/>
              </a:blip>
              <a:stretch>
                <a:fillRect/>
              </a:stretch>
            </p:blipFill>
            <p:spPr>
              <a:xfrm>
                <a:off x="1581206" y="3015616"/>
                <a:ext cx="149750" cy="156208"/>
              </a:xfrm>
              <a:prstGeom prst="rect">
                <a:avLst/>
              </a:prstGeom>
              <a:ln w="12700" cap="flat">
                <a:noFill/>
                <a:miter lim="400000"/>
              </a:ln>
              <a:effectLst/>
            </p:spPr>
          </p:pic>
        </p:grpSp>
        <p:sp>
          <p:nvSpPr>
            <p:cNvPr id="26" name="椭圆 25"/>
            <p:cNvSpPr/>
            <p:nvPr/>
          </p:nvSpPr>
          <p:spPr bwMode="auto">
            <a:xfrm>
              <a:off x="4282821" y="2779776"/>
              <a:ext cx="578358" cy="578358"/>
            </a:xfrm>
            <a:prstGeom prst="ellipse">
              <a:avLst/>
            </a:prstGeom>
            <a:noFill/>
            <a:ln w="6350" cap="flat" cmpd="sng" algn="ctr">
              <a:solidFill>
                <a:schemeClr val="bg1">
                  <a:alpha val="50000"/>
                </a:schemeClr>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1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57" name="手指.png"/>
            <p:cNvPicPr>
              <a:picLocks noChangeAspect="1"/>
            </p:cNvPicPr>
            <p:nvPr/>
          </p:nvPicPr>
          <p:blipFill>
            <a:blip r:embed="rId3">
              <a:extLst/>
            </a:blip>
            <a:stretch>
              <a:fillRect/>
            </a:stretch>
          </p:blipFill>
          <p:spPr>
            <a:xfrm>
              <a:off x="4460246" y="2338894"/>
              <a:ext cx="223190" cy="235228"/>
            </a:xfrm>
            <a:prstGeom prst="rect">
              <a:avLst/>
            </a:prstGeom>
            <a:ln w="12700" cap="flat">
              <a:noFill/>
              <a:miter lim="400000"/>
            </a:ln>
            <a:effectLst/>
          </p:spPr>
        </p:pic>
        <p:pic>
          <p:nvPicPr>
            <p:cNvPr id="59" name="电脑.png"/>
            <p:cNvPicPr>
              <a:picLocks noChangeAspect="1"/>
            </p:cNvPicPr>
            <p:nvPr/>
          </p:nvPicPr>
          <p:blipFill>
            <a:blip r:embed="rId4">
              <a:extLst/>
            </a:blip>
            <a:stretch>
              <a:fillRect/>
            </a:stretch>
          </p:blipFill>
          <p:spPr>
            <a:xfrm>
              <a:off x="5057051" y="2790223"/>
              <a:ext cx="177718" cy="187306"/>
            </a:xfrm>
            <a:prstGeom prst="rect">
              <a:avLst/>
            </a:prstGeom>
            <a:ln w="12700" cap="flat">
              <a:noFill/>
              <a:miter lim="400000"/>
            </a:ln>
            <a:effectLst>
              <a:outerShdw blurRad="292100" dist="139700" dir="2700000" rotWithShape="0">
                <a:srgbClr val="333333">
                  <a:alpha val="64999"/>
                </a:srgbClr>
              </a:outerShdw>
            </a:effectLst>
          </p:spPr>
        </p:pic>
        <p:pic>
          <p:nvPicPr>
            <p:cNvPr id="61" name="手机.png"/>
            <p:cNvPicPr>
              <a:picLocks noChangeAspect="1"/>
            </p:cNvPicPr>
            <p:nvPr/>
          </p:nvPicPr>
          <p:blipFill>
            <a:blip r:embed="rId5">
              <a:extLst/>
            </a:blip>
            <a:stretch>
              <a:fillRect/>
            </a:stretch>
          </p:blipFill>
          <p:spPr>
            <a:xfrm>
              <a:off x="4115601" y="3456940"/>
              <a:ext cx="188838" cy="199024"/>
            </a:xfrm>
            <a:prstGeom prst="rect">
              <a:avLst/>
            </a:prstGeom>
            <a:ln w="12700" cap="flat">
              <a:noFill/>
              <a:miter lim="400000"/>
            </a:ln>
            <a:effectLst>
              <a:outerShdw blurRad="254000" dist="127000" dir="16200000" rotWithShape="0">
                <a:srgbClr val="000000">
                  <a:alpha val="70000"/>
                </a:srgbClr>
              </a:outerShdw>
            </a:effectLst>
          </p:spPr>
        </p:pic>
        <p:pic>
          <p:nvPicPr>
            <p:cNvPr id="60" name="手表.png"/>
            <p:cNvPicPr>
              <a:picLocks noChangeAspect="1"/>
            </p:cNvPicPr>
            <p:nvPr/>
          </p:nvPicPr>
          <p:blipFill>
            <a:blip r:embed="rId6">
              <a:extLst/>
            </a:blip>
            <a:stretch>
              <a:fillRect/>
            </a:stretch>
          </p:blipFill>
          <p:spPr>
            <a:xfrm>
              <a:off x="3905318" y="2778603"/>
              <a:ext cx="181156" cy="178436"/>
            </a:xfrm>
            <a:prstGeom prst="rect">
              <a:avLst/>
            </a:prstGeom>
            <a:ln w="12700" cap="flat">
              <a:noFill/>
              <a:miter lim="400000"/>
            </a:ln>
            <a:effectLst/>
          </p:spPr>
        </p:pic>
        <p:sp>
          <p:nvSpPr>
            <p:cNvPr id="77" name="矩形 76"/>
            <p:cNvSpPr/>
            <p:nvPr/>
          </p:nvSpPr>
          <p:spPr>
            <a:xfrm>
              <a:off x="3713898" y="3010467"/>
              <a:ext cx="569387" cy="184666"/>
            </a:xfrm>
            <a:prstGeom prst="rect">
              <a:avLst/>
            </a:prstGeom>
          </p:spPr>
          <p:txBody>
            <a:bodyPr wrap="none" anchor="ctr">
              <a:spAutoFit/>
            </a:bodyPr>
            <a:lstStyle/>
            <a:p>
              <a:pPr algn="ctr"/>
              <a:r>
                <a:rPr lang="zh-CN" altLang="en-US" sz="600" dirty="0">
                  <a:solidFill>
                    <a:schemeClr val="bg1"/>
                  </a:solidFill>
                </a:rPr>
                <a:t>可穿戴设备</a:t>
              </a:r>
            </a:p>
          </p:txBody>
        </p:sp>
        <p:sp>
          <p:nvSpPr>
            <p:cNvPr id="81" name="矩形 80"/>
            <p:cNvSpPr/>
            <p:nvPr/>
          </p:nvSpPr>
          <p:spPr>
            <a:xfrm>
              <a:off x="5005487" y="3010467"/>
              <a:ext cx="280847" cy="184666"/>
            </a:xfrm>
            <a:prstGeom prst="rect">
              <a:avLst/>
            </a:prstGeom>
          </p:spPr>
          <p:txBody>
            <a:bodyPr wrap="none" anchor="ctr">
              <a:spAutoFit/>
            </a:bodyPr>
            <a:lstStyle/>
            <a:p>
              <a:pPr algn="ctr"/>
              <a:r>
                <a:rPr lang="en-US" altLang="zh-CN" sz="600" dirty="0">
                  <a:solidFill>
                    <a:schemeClr val="bg1"/>
                  </a:solidFill>
                </a:rPr>
                <a:t>PC</a:t>
              </a:r>
            </a:p>
          </p:txBody>
        </p:sp>
        <p:sp>
          <p:nvSpPr>
            <p:cNvPr id="82" name="矩形 81"/>
            <p:cNvSpPr/>
            <p:nvPr/>
          </p:nvSpPr>
          <p:spPr>
            <a:xfrm>
              <a:off x="4248835" y="2585890"/>
              <a:ext cx="646331" cy="184666"/>
            </a:xfrm>
            <a:prstGeom prst="rect">
              <a:avLst/>
            </a:prstGeom>
          </p:spPr>
          <p:txBody>
            <a:bodyPr wrap="none" anchor="ctr">
              <a:spAutoFit/>
            </a:bodyPr>
            <a:lstStyle/>
            <a:p>
              <a:pPr algn="ctr"/>
              <a:r>
                <a:rPr lang="zh-CN" altLang="en-US" sz="600" dirty="0">
                  <a:solidFill>
                    <a:schemeClr val="bg1"/>
                  </a:solidFill>
                </a:rPr>
                <a:t>生物特征识别</a:t>
              </a:r>
            </a:p>
          </p:txBody>
        </p:sp>
        <p:sp>
          <p:nvSpPr>
            <p:cNvPr id="83" name="矩形 82"/>
            <p:cNvSpPr/>
            <p:nvPr/>
          </p:nvSpPr>
          <p:spPr>
            <a:xfrm>
              <a:off x="4040741" y="3691747"/>
              <a:ext cx="338554" cy="184666"/>
            </a:xfrm>
            <a:prstGeom prst="rect">
              <a:avLst/>
            </a:prstGeom>
          </p:spPr>
          <p:txBody>
            <a:bodyPr wrap="none" anchor="ctr">
              <a:spAutoFit/>
            </a:bodyPr>
            <a:lstStyle/>
            <a:p>
              <a:pPr algn="ctr"/>
              <a:r>
                <a:rPr lang="zh-CN" altLang="en-US" sz="600" dirty="0">
                  <a:solidFill>
                    <a:schemeClr val="bg1"/>
                  </a:solidFill>
                </a:rPr>
                <a:t>手机</a:t>
              </a:r>
            </a:p>
          </p:txBody>
        </p:sp>
        <p:sp>
          <p:nvSpPr>
            <p:cNvPr id="84" name="矩形 83"/>
            <p:cNvSpPr/>
            <p:nvPr/>
          </p:nvSpPr>
          <p:spPr>
            <a:xfrm>
              <a:off x="4753016" y="3691747"/>
              <a:ext cx="338554" cy="184666"/>
            </a:xfrm>
            <a:prstGeom prst="rect">
              <a:avLst/>
            </a:prstGeom>
          </p:spPr>
          <p:txBody>
            <a:bodyPr wrap="none" anchor="ctr">
              <a:spAutoFit/>
            </a:bodyPr>
            <a:lstStyle/>
            <a:p>
              <a:pPr algn="ctr"/>
              <a:r>
                <a:rPr lang="zh-CN" altLang="en-US" sz="600" dirty="0">
                  <a:solidFill>
                    <a:schemeClr val="bg1"/>
                  </a:solidFill>
                </a:rPr>
                <a:t>平板</a:t>
              </a:r>
            </a:p>
          </p:txBody>
        </p:sp>
        <p:grpSp>
          <p:nvGrpSpPr>
            <p:cNvPr id="87" name="组合 86"/>
            <p:cNvGrpSpPr/>
            <p:nvPr/>
          </p:nvGrpSpPr>
          <p:grpSpPr>
            <a:xfrm>
              <a:off x="4804298" y="2516640"/>
              <a:ext cx="239168" cy="138499"/>
              <a:chOff x="4793217" y="2521023"/>
              <a:chExt cx="239168" cy="138499"/>
            </a:xfrm>
          </p:grpSpPr>
          <p:sp>
            <p:nvSpPr>
              <p:cNvPr id="85" name="椭圆 84"/>
              <p:cNvSpPr/>
              <p:nvPr/>
            </p:nvSpPr>
            <p:spPr bwMode="auto">
              <a:xfrm>
                <a:off x="4862319" y="2548287"/>
                <a:ext cx="101568" cy="101568"/>
              </a:xfrm>
              <a:prstGeom prst="ellipse">
                <a:avLst/>
              </a:prstGeom>
              <a:solidFill>
                <a:srgbClr val="00ACED">
                  <a:alpha val="95000"/>
                </a:srgbClr>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00" b="0" i="0" u="none" strike="noStrike" cap="none" normalizeH="0" baseline="0" dirty="0">
                  <a:ln>
                    <a:noFill/>
                  </a:ln>
                  <a:solidFill>
                    <a:srgbClr val="000000"/>
                  </a:solidFill>
                  <a:effectLst/>
                  <a:latin typeface="+mn-ea"/>
                  <a:cs typeface="ヒラギノ角ゴ ProN W3" charset="0"/>
                  <a:sym typeface="Gill Sans" charset="0"/>
                </a:endParaRPr>
              </a:p>
            </p:txBody>
          </p:sp>
          <p:sp>
            <p:nvSpPr>
              <p:cNvPr id="86" name="矩形 85"/>
              <p:cNvSpPr/>
              <p:nvPr/>
            </p:nvSpPr>
            <p:spPr>
              <a:xfrm>
                <a:off x="4793217" y="2521023"/>
                <a:ext cx="239168" cy="138499"/>
              </a:xfrm>
              <a:prstGeom prst="rect">
                <a:avLst/>
              </a:prstGeom>
            </p:spPr>
            <p:txBody>
              <a:bodyPr wrap="none" anchor="ctr">
                <a:spAutoFit/>
              </a:bodyPr>
              <a:lstStyle/>
              <a:p>
                <a:pPr algn="ctr"/>
                <a:r>
                  <a:rPr lang="en-US" altLang="zh-CN" sz="300" dirty="0">
                    <a:solidFill>
                      <a:schemeClr val="bg1"/>
                    </a:solidFill>
                  </a:rPr>
                  <a:t>……</a:t>
                </a:r>
                <a:endParaRPr lang="zh-CN" altLang="en-US" sz="300" dirty="0">
                  <a:solidFill>
                    <a:schemeClr val="bg1"/>
                  </a:solidFill>
                </a:endParaRPr>
              </a:p>
            </p:txBody>
          </p:sp>
        </p:grpSp>
        <p:grpSp>
          <p:nvGrpSpPr>
            <p:cNvPr id="91" name="组合 90"/>
            <p:cNvGrpSpPr/>
            <p:nvPr/>
          </p:nvGrpSpPr>
          <p:grpSpPr>
            <a:xfrm>
              <a:off x="4074909" y="2516640"/>
              <a:ext cx="239168" cy="138499"/>
              <a:chOff x="4793217" y="2521023"/>
              <a:chExt cx="239168" cy="138499"/>
            </a:xfrm>
          </p:grpSpPr>
          <p:sp>
            <p:nvSpPr>
              <p:cNvPr id="92" name="椭圆 91"/>
              <p:cNvSpPr/>
              <p:nvPr/>
            </p:nvSpPr>
            <p:spPr bwMode="auto">
              <a:xfrm>
                <a:off x="4862319" y="2548287"/>
                <a:ext cx="101568" cy="101568"/>
              </a:xfrm>
              <a:prstGeom prst="ellipse">
                <a:avLst/>
              </a:prstGeom>
              <a:solidFill>
                <a:srgbClr val="00ACED">
                  <a:alpha val="95000"/>
                </a:srgbClr>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00" b="0" i="0" u="none" strike="noStrike" cap="none" normalizeH="0" baseline="0" dirty="0">
                  <a:ln>
                    <a:noFill/>
                  </a:ln>
                  <a:solidFill>
                    <a:srgbClr val="000000"/>
                  </a:solidFill>
                  <a:effectLst/>
                  <a:latin typeface="+mn-ea"/>
                  <a:cs typeface="ヒラギノ角ゴ ProN W3" charset="0"/>
                  <a:sym typeface="Gill Sans" charset="0"/>
                </a:endParaRPr>
              </a:p>
            </p:txBody>
          </p:sp>
          <p:sp>
            <p:nvSpPr>
              <p:cNvPr id="93" name="矩形 92"/>
              <p:cNvSpPr/>
              <p:nvPr/>
            </p:nvSpPr>
            <p:spPr>
              <a:xfrm>
                <a:off x="4793217" y="2521023"/>
                <a:ext cx="239168" cy="138499"/>
              </a:xfrm>
              <a:prstGeom prst="rect">
                <a:avLst/>
              </a:prstGeom>
            </p:spPr>
            <p:txBody>
              <a:bodyPr wrap="none" anchor="ctr">
                <a:spAutoFit/>
              </a:bodyPr>
              <a:lstStyle/>
              <a:p>
                <a:pPr algn="ctr"/>
                <a:r>
                  <a:rPr lang="en-US" altLang="zh-CN" sz="300" dirty="0">
                    <a:solidFill>
                      <a:schemeClr val="bg1"/>
                    </a:solidFill>
                  </a:rPr>
                  <a:t>……</a:t>
                </a:r>
                <a:endParaRPr lang="zh-CN" altLang="en-US" sz="300" dirty="0">
                  <a:solidFill>
                    <a:schemeClr val="bg1"/>
                  </a:solidFill>
                </a:endParaRPr>
              </a:p>
            </p:txBody>
          </p:sp>
        </p:grpSp>
        <p:grpSp>
          <p:nvGrpSpPr>
            <p:cNvPr id="94" name="组合 93"/>
            <p:cNvGrpSpPr/>
            <p:nvPr/>
          </p:nvGrpSpPr>
          <p:grpSpPr>
            <a:xfrm>
              <a:off x="3909661" y="3225103"/>
              <a:ext cx="239168" cy="138499"/>
              <a:chOff x="4793217" y="2521023"/>
              <a:chExt cx="239168" cy="138499"/>
            </a:xfrm>
          </p:grpSpPr>
          <p:sp>
            <p:nvSpPr>
              <p:cNvPr id="95" name="椭圆 94"/>
              <p:cNvSpPr/>
              <p:nvPr/>
            </p:nvSpPr>
            <p:spPr bwMode="auto">
              <a:xfrm>
                <a:off x="4862319" y="2548287"/>
                <a:ext cx="101568" cy="101568"/>
              </a:xfrm>
              <a:prstGeom prst="ellipse">
                <a:avLst/>
              </a:prstGeom>
              <a:solidFill>
                <a:srgbClr val="00ACED">
                  <a:alpha val="95000"/>
                </a:srgbClr>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00" b="0" i="0" u="none" strike="noStrike" cap="none" normalizeH="0" baseline="0" dirty="0">
                  <a:ln>
                    <a:noFill/>
                  </a:ln>
                  <a:solidFill>
                    <a:srgbClr val="000000"/>
                  </a:solidFill>
                  <a:effectLst/>
                  <a:latin typeface="+mn-ea"/>
                  <a:cs typeface="ヒラギノ角ゴ ProN W3" charset="0"/>
                  <a:sym typeface="Gill Sans" charset="0"/>
                </a:endParaRPr>
              </a:p>
            </p:txBody>
          </p:sp>
          <p:sp>
            <p:nvSpPr>
              <p:cNvPr id="96" name="矩形 95"/>
              <p:cNvSpPr/>
              <p:nvPr/>
            </p:nvSpPr>
            <p:spPr>
              <a:xfrm>
                <a:off x="4793217" y="2521023"/>
                <a:ext cx="239168" cy="138499"/>
              </a:xfrm>
              <a:prstGeom prst="rect">
                <a:avLst/>
              </a:prstGeom>
            </p:spPr>
            <p:txBody>
              <a:bodyPr wrap="none" anchor="ctr">
                <a:spAutoFit/>
              </a:bodyPr>
              <a:lstStyle/>
              <a:p>
                <a:pPr algn="ctr"/>
                <a:r>
                  <a:rPr lang="en-US" altLang="zh-CN" sz="300" dirty="0">
                    <a:solidFill>
                      <a:schemeClr val="bg1"/>
                    </a:solidFill>
                  </a:rPr>
                  <a:t>……</a:t>
                </a:r>
                <a:endParaRPr lang="zh-CN" altLang="en-US" sz="300" dirty="0">
                  <a:solidFill>
                    <a:schemeClr val="bg1"/>
                  </a:solidFill>
                </a:endParaRPr>
              </a:p>
            </p:txBody>
          </p:sp>
        </p:grpSp>
        <p:grpSp>
          <p:nvGrpSpPr>
            <p:cNvPr id="97" name="组合 96"/>
            <p:cNvGrpSpPr/>
            <p:nvPr/>
          </p:nvGrpSpPr>
          <p:grpSpPr>
            <a:xfrm>
              <a:off x="4999514" y="3225103"/>
              <a:ext cx="239168" cy="138499"/>
              <a:chOff x="4793217" y="2521023"/>
              <a:chExt cx="239168" cy="138499"/>
            </a:xfrm>
          </p:grpSpPr>
          <p:sp>
            <p:nvSpPr>
              <p:cNvPr id="98" name="椭圆 97"/>
              <p:cNvSpPr/>
              <p:nvPr/>
            </p:nvSpPr>
            <p:spPr bwMode="auto">
              <a:xfrm>
                <a:off x="4862319" y="2548287"/>
                <a:ext cx="101568" cy="101568"/>
              </a:xfrm>
              <a:prstGeom prst="ellipse">
                <a:avLst/>
              </a:prstGeom>
              <a:solidFill>
                <a:srgbClr val="00ACED">
                  <a:alpha val="95000"/>
                </a:srgbClr>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00" b="0" i="0" u="none" strike="noStrike" cap="none" normalizeH="0" baseline="0" dirty="0">
                  <a:ln>
                    <a:noFill/>
                  </a:ln>
                  <a:solidFill>
                    <a:srgbClr val="000000"/>
                  </a:solidFill>
                  <a:effectLst/>
                  <a:latin typeface="+mn-ea"/>
                  <a:cs typeface="ヒラギノ角ゴ ProN W3" charset="0"/>
                  <a:sym typeface="Gill Sans" charset="0"/>
                </a:endParaRPr>
              </a:p>
            </p:txBody>
          </p:sp>
          <p:sp>
            <p:nvSpPr>
              <p:cNvPr id="99" name="矩形 98"/>
              <p:cNvSpPr/>
              <p:nvPr/>
            </p:nvSpPr>
            <p:spPr>
              <a:xfrm>
                <a:off x="4793217" y="2521023"/>
                <a:ext cx="239168" cy="138499"/>
              </a:xfrm>
              <a:prstGeom prst="rect">
                <a:avLst/>
              </a:prstGeom>
            </p:spPr>
            <p:txBody>
              <a:bodyPr wrap="none" anchor="ctr">
                <a:spAutoFit/>
              </a:bodyPr>
              <a:lstStyle/>
              <a:p>
                <a:pPr algn="ctr"/>
                <a:r>
                  <a:rPr lang="en-US" altLang="zh-CN" sz="300" dirty="0">
                    <a:solidFill>
                      <a:schemeClr val="bg1"/>
                    </a:solidFill>
                  </a:rPr>
                  <a:t>……</a:t>
                </a:r>
                <a:endParaRPr lang="zh-CN" altLang="en-US" sz="300" dirty="0">
                  <a:solidFill>
                    <a:schemeClr val="bg1"/>
                  </a:solidFill>
                </a:endParaRPr>
              </a:p>
            </p:txBody>
          </p:sp>
        </p:grpSp>
        <p:grpSp>
          <p:nvGrpSpPr>
            <p:cNvPr id="100" name="组合 99"/>
            <p:cNvGrpSpPr/>
            <p:nvPr/>
          </p:nvGrpSpPr>
          <p:grpSpPr>
            <a:xfrm>
              <a:off x="4452416" y="3571794"/>
              <a:ext cx="239168" cy="138499"/>
              <a:chOff x="4793217" y="2521023"/>
              <a:chExt cx="239168" cy="138499"/>
            </a:xfrm>
          </p:grpSpPr>
          <p:sp>
            <p:nvSpPr>
              <p:cNvPr id="101" name="椭圆 100"/>
              <p:cNvSpPr/>
              <p:nvPr/>
            </p:nvSpPr>
            <p:spPr bwMode="auto">
              <a:xfrm>
                <a:off x="4862319" y="2548287"/>
                <a:ext cx="101568" cy="101568"/>
              </a:xfrm>
              <a:prstGeom prst="ellipse">
                <a:avLst/>
              </a:prstGeom>
              <a:solidFill>
                <a:srgbClr val="00ACED">
                  <a:alpha val="95000"/>
                </a:srgbClr>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00" b="0" i="0" u="none" strike="noStrike" cap="none" normalizeH="0" baseline="0" dirty="0">
                  <a:ln>
                    <a:noFill/>
                  </a:ln>
                  <a:solidFill>
                    <a:srgbClr val="000000"/>
                  </a:solidFill>
                  <a:effectLst/>
                  <a:latin typeface="+mn-ea"/>
                  <a:cs typeface="ヒラギノ角ゴ ProN W3" charset="0"/>
                  <a:sym typeface="Gill Sans" charset="0"/>
                </a:endParaRPr>
              </a:p>
            </p:txBody>
          </p:sp>
          <p:sp>
            <p:nvSpPr>
              <p:cNvPr id="102" name="矩形 101"/>
              <p:cNvSpPr/>
              <p:nvPr/>
            </p:nvSpPr>
            <p:spPr>
              <a:xfrm>
                <a:off x="4793217" y="2521023"/>
                <a:ext cx="239168" cy="138499"/>
              </a:xfrm>
              <a:prstGeom prst="rect">
                <a:avLst/>
              </a:prstGeom>
            </p:spPr>
            <p:txBody>
              <a:bodyPr wrap="none" anchor="ctr">
                <a:spAutoFit/>
              </a:bodyPr>
              <a:lstStyle/>
              <a:p>
                <a:pPr algn="ctr"/>
                <a:r>
                  <a:rPr lang="en-US" altLang="zh-CN" sz="300" dirty="0">
                    <a:solidFill>
                      <a:schemeClr val="bg1"/>
                    </a:solidFill>
                  </a:rPr>
                  <a:t>……</a:t>
                </a:r>
                <a:endParaRPr lang="zh-CN" altLang="en-US" sz="300" dirty="0">
                  <a:solidFill>
                    <a:schemeClr val="bg1"/>
                  </a:solidFill>
                </a:endParaRPr>
              </a:p>
            </p:txBody>
          </p:sp>
        </p:grpSp>
        <p:pic>
          <p:nvPicPr>
            <p:cNvPr id="109" name="平板.png"/>
            <p:cNvPicPr>
              <a:picLocks noChangeAspect="1"/>
            </p:cNvPicPr>
            <p:nvPr/>
          </p:nvPicPr>
          <p:blipFill>
            <a:blip r:embed="rId7">
              <a:extLst/>
            </a:blip>
            <a:stretch>
              <a:fillRect/>
            </a:stretch>
          </p:blipFill>
          <p:spPr>
            <a:xfrm>
              <a:off x="4843794" y="3477414"/>
              <a:ext cx="156998" cy="165465"/>
            </a:xfrm>
            <a:prstGeom prst="rect">
              <a:avLst/>
            </a:prstGeom>
            <a:ln w="12700" cap="flat">
              <a:noFill/>
              <a:miter lim="400000"/>
            </a:ln>
            <a:effectLst>
              <a:outerShdw blurRad="254000" dist="127000" dir="16200000" rotWithShape="0">
                <a:srgbClr val="000000">
                  <a:alpha val="70000"/>
                </a:srgbClr>
              </a:outerShdw>
            </a:effectLst>
          </p:spPr>
        </p:pic>
      </p:grpSp>
      <p:grpSp>
        <p:nvGrpSpPr>
          <p:cNvPr id="151" name="组合 150"/>
          <p:cNvGrpSpPr/>
          <p:nvPr/>
        </p:nvGrpSpPr>
        <p:grpSpPr>
          <a:xfrm>
            <a:off x="7388252" y="2903220"/>
            <a:ext cx="331470" cy="331470"/>
            <a:chOff x="1490346" y="2927985"/>
            <a:chExt cx="331470" cy="331470"/>
          </a:xfrm>
        </p:grpSpPr>
        <p:sp>
          <p:nvSpPr>
            <p:cNvPr id="178" name="椭圆 177"/>
            <p:cNvSpPr/>
            <p:nvPr/>
          </p:nvSpPr>
          <p:spPr bwMode="auto">
            <a:xfrm>
              <a:off x="1490346" y="2927985"/>
              <a:ext cx="331470" cy="331470"/>
            </a:xfrm>
            <a:prstGeom prst="ellipse">
              <a:avLst/>
            </a:prstGeom>
            <a:solidFill>
              <a:srgbClr val="00ACED"/>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79" name="用户.png"/>
            <p:cNvPicPr>
              <a:picLocks noChangeAspect="1"/>
            </p:cNvPicPr>
            <p:nvPr/>
          </p:nvPicPr>
          <p:blipFill>
            <a:blip r:embed="rId2">
              <a:extLst/>
            </a:blip>
            <a:stretch>
              <a:fillRect/>
            </a:stretch>
          </p:blipFill>
          <p:spPr>
            <a:xfrm>
              <a:off x="1581206" y="3015616"/>
              <a:ext cx="149750" cy="156208"/>
            </a:xfrm>
            <a:prstGeom prst="rect">
              <a:avLst/>
            </a:prstGeom>
            <a:ln w="12700" cap="flat">
              <a:noFill/>
              <a:miter lim="400000"/>
            </a:ln>
            <a:effectLst/>
          </p:spPr>
        </p:pic>
      </p:grpSp>
      <p:sp>
        <p:nvSpPr>
          <p:cNvPr id="152" name="椭圆 151"/>
          <p:cNvSpPr/>
          <p:nvPr/>
        </p:nvSpPr>
        <p:spPr bwMode="auto">
          <a:xfrm>
            <a:off x="7264808" y="2779776"/>
            <a:ext cx="578358" cy="578358"/>
          </a:xfrm>
          <a:prstGeom prst="ellipse">
            <a:avLst/>
          </a:prstGeom>
          <a:noFill/>
          <a:ln w="6350" cap="flat" cmpd="sng" algn="ctr">
            <a:solidFill>
              <a:schemeClr val="bg1">
                <a:alpha val="50000"/>
              </a:schemeClr>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1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45" name="椭圆 144"/>
          <p:cNvSpPr/>
          <p:nvPr/>
        </p:nvSpPr>
        <p:spPr bwMode="auto">
          <a:xfrm>
            <a:off x="6862312" y="2369913"/>
            <a:ext cx="1391091" cy="1391091"/>
          </a:xfrm>
          <a:prstGeom prst="ellipse">
            <a:avLst/>
          </a:prstGeom>
          <a:noFill/>
          <a:ln w="6350" cap="flat" cmpd="sng" algn="ctr">
            <a:solidFill>
              <a:schemeClr val="bg1">
                <a:alpha val="30000"/>
              </a:schemeClr>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93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87" name="矩形 186"/>
          <p:cNvSpPr/>
          <p:nvPr/>
        </p:nvSpPr>
        <p:spPr>
          <a:xfrm>
            <a:off x="6537260" y="3176624"/>
            <a:ext cx="530916" cy="230832"/>
          </a:xfrm>
          <a:prstGeom prst="rect">
            <a:avLst/>
          </a:prstGeom>
        </p:spPr>
        <p:txBody>
          <a:bodyPr wrap="none" anchor="ctr">
            <a:spAutoFit/>
          </a:bodyPr>
          <a:lstStyle/>
          <a:p>
            <a:pPr algn="ctr"/>
            <a:r>
              <a:rPr lang="zh-CN" altLang="en-US" sz="900" dirty="0">
                <a:solidFill>
                  <a:schemeClr val="bg1"/>
                </a:solidFill>
              </a:rPr>
              <a:t>金融云</a:t>
            </a:r>
          </a:p>
        </p:txBody>
      </p:sp>
      <p:sp>
        <p:nvSpPr>
          <p:cNvPr id="188" name="矩形 187"/>
          <p:cNvSpPr/>
          <p:nvPr/>
        </p:nvSpPr>
        <p:spPr>
          <a:xfrm>
            <a:off x="8105248" y="3176624"/>
            <a:ext cx="415499" cy="230832"/>
          </a:xfrm>
          <a:prstGeom prst="rect">
            <a:avLst/>
          </a:prstGeom>
        </p:spPr>
        <p:txBody>
          <a:bodyPr wrap="none" anchor="ctr">
            <a:spAutoFit/>
          </a:bodyPr>
          <a:lstStyle/>
          <a:p>
            <a:pPr algn="ctr"/>
            <a:r>
              <a:rPr lang="zh-CN" altLang="en-US" sz="900" dirty="0">
                <a:solidFill>
                  <a:schemeClr val="bg1"/>
                </a:solidFill>
              </a:rPr>
              <a:t>保险</a:t>
            </a:r>
          </a:p>
        </p:txBody>
      </p:sp>
      <p:sp>
        <p:nvSpPr>
          <p:cNvPr id="189" name="矩形 188"/>
          <p:cNvSpPr/>
          <p:nvPr/>
        </p:nvSpPr>
        <p:spPr>
          <a:xfrm>
            <a:off x="7727676" y="3824330"/>
            <a:ext cx="415499" cy="230832"/>
          </a:xfrm>
          <a:prstGeom prst="rect">
            <a:avLst/>
          </a:prstGeom>
        </p:spPr>
        <p:txBody>
          <a:bodyPr wrap="none" anchor="ctr">
            <a:spAutoFit/>
          </a:bodyPr>
          <a:lstStyle/>
          <a:p>
            <a:pPr algn="ctr"/>
            <a:r>
              <a:rPr lang="zh-CN" altLang="en-US" sz="900" dirty="0">
                <a:solidFill>
                  <a:schemeClr val="bg1"/>
                </a:solidFill>
              </a:rPr>
              <a:t>融资</a:t>
            </a:r>
          </a:p>
        </p:txBody>
      </p:sp>
      <p:sp>
        <p:nvSpPr>
          <p:cNvPr id="190" name="矩形 189"/>
          <p:cNvSpPr/>
          <p:nvPr/>
        </p:nvSpPr>
        <p:spPr>
          <a:xfrm>
            <a:off x="6972539" y="3824330"/>
            <a:ext cx="415499" cy="230832"/>
          </a:xfrm>
          <a:prstGeom prst="rect">
            <a:avLst/>
          </a:prstGeom>
        </p:spPr>
        <p:txBody>
          <a:bodyPr wrap="none" anchor="ctr">
            <a:spAutoFit/>
          </a:bodyPr>
          <a:lstStyle/>
          <a:p>
            <a:pPr algn="ctr"/>
            <a:r>
              <a:rPr lang="zh-CN" altLang="en-US" sz="900" dirty="0">
                <a:solidFill>
                  <a:schemeClr val="bg1"/>
                </a:solidFill>
              </a:rPr>
              <a:t>征信</a:t>
            </a:r>
          </a:p>
        </p:txBody>
      </p:sp>
      <p:sp>
        <p:nvSpPr>
          <p:cNvPr id="191" name="矩形 190"/>
          <p:cNvSpPr/>
          <p:nvPr/>
        </p:nvSpPr>
        <p:spPr>
          <a:xfrm>
            <a:off x="7727676" y="2515969"/>
            <a:ext cx="415499" cy="230832"/>
          </a:xfrm>
          <a:prstGeom prst="rect">
            <a:avLst/>
          </a:prstGeom>
        </p:spPr>
        <p:txBody>
          <a:bodyPr wrap="none" anchor="ctr">
            <a:spAutoFit/>
          </a:bodyPr>
          <a:lstStyle/>
          <a:p>
            <a:pPr algn="ctr"/>
            <a:r>
              <a:rPr lang="zh-CN" altLang="en-US" sz="900" dirty="0">
                <a:solidFill>
                  <a:schemeClr val="bg1"/>
                </a:solidFill>
              </a:rPr>
              <a:t>理财</a:t>
            </a:r>
          </a:p>
        </p:txBody>
      </p:sp>
      <p:sp>
        <p:nvSpPr>
          <p:cNvPr id="192" name="矩形 191"/>
          <p:cNvSpPr/>
          <p:nvPr/>
        </p:nvSpPr>
        <p:spPr>
          <a:xfrm>
            <a:off x="6972539" y="2515969"/>
            <a:ext cx="415499" cy="230832"/>
          </a:xfrm>
          <a:prstGeom prst="rect">
            <a:avLst/>
          </a:prstGeom>
        </p:spPr>
        <p:txBody>
          <a:bodyPr wrap="none" anchor="ctr">
            <a:spAutoFit/>
          </a:bodyPr>
          <a:lstStyle/>
          <a:p>
            <a:pPr algn="ctr"/>
            <a:r>
              <a:rPr lang="zh-CN" altLang="en-US" sz="900" dirty="0">
                <a:solidFill>
                  <a:schemeClr val="bg1"/>
                </a:solidFill>
              </a:rPr>
              <a:t>支付</a:t>
            </a:r>
          </a:p>
        </p:txBody>
      </p:sp>
      <p:sp>
        <p:nvSpPr>
          <p:cNvPr id="180" name="椭圆 179"/>
          <p:cNvSpPr/>
          <p:nvPr/>
        </p:nvSpPr>
        <p:spPr bwMode="auto">
          <a:xfrm>
            <a:off x="6620227" y="2806511"/>
            <a:ext cx="364984" cy="364984"/>
          </a:xfrm>
          <a:prstGeom prst="ellipse">
            <a:avLst/>
          </a:prstGeom>
          <a:solidFill>
            <a:srgbClr val="00ACED"/>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93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81" name="椭圆 180"/>
          <p:cNvSpPr/>
          <p:nvPr/>
        </p:nvSpPr>
        <p:spPr bwMode="auto">
          <a:xfrm>
            <a:off x="6997796" y="2152542"/>
            <a:ext cx="364984" cy="364984"/>
          </a:xfrm>
          <a:prstGeom prst="ellipse">
            <a:avLst/>
          </a:prstGeom>
          <a:solidFill>
            <a:srgbClr val="00ACED"/>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93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82" name="椭圆 181"/>
          <p:cNvSpPr/>
          <p:nvPr/>
        </p:nvSpPr>
        <p:spPr bwMode="auto">
          <a:xfrm>
            <a:off x="7752935" y="2152542"/>
            <a:ext cx="364984" cy="364984"/>
          </a:xfrm>
          <a:prstGeom prst="ellipse">
            <a:avLst/>
          </a:prstGeom>
          <a:solidFill>
            <a:srgbClr val="00ACED"/>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93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83" name="椭圆 182"/>
          <p:cNvSpPr/>
          <p:nvPr/>
        </p:nvSpPr>
        <p:spPr bwMode="auto">
          <a:xfrm>
            <a:off x="8130504" y="2806511"/>
            <a:ext cx="364984" cy="364984"/>
          </a:xfrm>
          <a:prstGeom prst="ellipse">
            <a:avLst/>
          </a:prstGeom>
          <a:solidFill>
            <a:srgbClr val="00ACED"/>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93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84" name="椭圆 183"/>
          <p:cNvSpPr/>
          <p:nvPr/>
        </p:nvSpPr>
        <p:spPr bwMode="auto">
          <a:xfrm>
            <a:off x="7752935" y="3460480"/>
            <a:ext cx="364984" cy="364984"/>
          </a:xfrm>
          <a:prstGeom prst="ellipse">
            <a:avLst/>
          </a:prstGeom>
          <a:solidFill>
            <a:srgbClr val="00ACED"/>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93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85" name="椭圆 184"/>
          <p:cNvSpPr/>
          <p:nvPr/>
        </p:nvSpPr>
        <p:spPr bwMode="auto">
          <a:xfrm>
            <a:off x="6997796" y="3460480"/>
            <a:ext cx="364984" cy="364984"/>
          </a:xfrm>
          <a:prstGeom prst="ellipse">
            <a:avLst/>
          </a:prstGeom>
          <a:solidFill>
            <a:srgbClr val="00ACED"/>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93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24" name="支付.png"/>
          <p:cNvPicPr>
            <a:picLocks noChangeAspect="1"/>
          </p:cNvPicPr>
          <p:nvPr/>
        </p:nvPicPr>
        <p:blipFill>
          <a:blip r:embed="rId8">
            <a:extLst>
              <a:ext uri="{BEBA8EAE-BF5A-486C-A8C5-ECC9F3942E4B}">
                <a14:imgProps xmlns:a14="http://schemas.microsoft.com/office/drawing/2010/main">
                  <a14:imgLayer r:embed="rId9">
                    <a14:imgEffect>
                      <a14:brightnessContrast bright="100000"/>
                    </a14:imgEffect>
                  </a14:imgLayer>
                </a14:imgProps>
              </a:ext>
            </a:extLst>
          </a:blip>
          <a:stretch>
            <a:fillRect/>
          </a:stretch>
        </p:blipFill>
        <p:spPr>
          <a:xfrm>
            <a:off x="7057333" y="2203322"/>
            <a:ext cx="245910" cy="263424"/>
          </a:xfrm>
          <a:prstGeom prst="rect">
            <a:avLst/>
          </a:prstGeom>
          <a:ln w="12700" cap="flat">
            <a:noFill/>
            <a:miter lim="400000"/>
          </a:ln>
          <a:effectLst/>
        </p:spPr>
      </p:pic>
      <p:pic>
        <p:nvPicPr>
          <p:cNvPr id="121" name="理财.png"/>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Lst>
          </a:blip>
          <a:stretch>
            <a:fillRect/>
          </a:stretch>
        </p:blipFill>
        <p:spPr>
          <a:xfrm>
            <a:off x="7820255" y="2211661"/>
            <a:ext cx="230344" cy="246746"/>
          </a:xfrm>
          <a:prstGeom prst="rect">
            <a:avLst/>
          </a:prstGeom>
          <a:ln w="12700" cap="flat">
            <a:noFill/>
            <a:miter lim="400000"/>
          </a:ln>
          <a:effectLst/>
        </p:spPr>
      </p:pic>
      <p:pic>
        <p:nvPicPr>
          <p:cNvPr id="119" name="保险.png"/>
          <p:cNvPicPr>
            <a:picLocks noChangeAspect="1"/>
          </p:cNvPicPr>
          <p:nvPr/>
        </p:nvPicPr>
        <p:blipFill>
          <a:blip r:embed="rId12">
            <a:extLst>
              <a:ext uri="{BEBA8EAE-BF5A-486C-A8C5-ECC9F3942E4B}">
                <a14:imgProps xmlns:a14="http://schemas.microsoft.com/office/drawing/2010/main">
                  <a14:imgLayer r:embed="rId13">
                    <a14:imgEffect>
                      <a14:brightnessContrast bright="100000"/>
                    </a14:imgEffect>
                  </a14:imgLayer>
                </a14:imgProps>
              </a:ext>
            </a:extLst>
          </a:blip>
          <a:stretch>
            <a:fillRect/>
          </a:stretch>
        </p:blipFill>
        <p:spPr>
          <a:xfrm>
            <a:off x="8157994" y="2822963"/>
            <a:ext cx="310005" cy="332081"/>
          </a:xfrm>
          <a:prstGeom prst="rect">
            <a:avLst/>
          </a:prstGeom>
          <a:ln w="12700" cap="flat">
            <a:noFill/>
            <a:miter lim="400000"/>
          </a:ln>
          <a:effectLst/>
        </p:spPr>
      </p:pic>
      <p:pic>
        <p:nvPicPr>
          <p:cNvPr id="122" name="融资.png"/>
          <p:cNvPicPr>
            <a:picLocks noChangeAspect="1"/>
          </p:cNvPicPr>
          <p:nvPr/>
        </p:nvPicPr>
        <p:blipFill>
          <a:blip r:embed="rId14">
            <a:extLst>
              <a:ext uri="{BEBA8EAE-BF5A-486C-A8C5-ECC9F3942E4B}">
                <a14:imgProps xmlns:a14="http://schemas.microsoft.com/office/drawing/2010/main">
                  <a14:imgLayer r:embed="rId15">
                    <a14:imgEffect>
                      <a14:brightnessContrast bright="100000"/>
                    </a14:imgEffect>
                  </a14:imgLayer>
                </a14:imgProps>
              </a:ext>
            </a:extLst>
          </a:blip>
          <a:stretch>
            <a:fillRect/>
          </a:stretch>
        </p:blipFill>
        <p:spPr>
          <a:xfrm>
            <a:off x="7821760" y="3521209"/>
            <a:ext cx="227333" cy="243525"/>
          </a:xfrm>
          <a:prstGeom prst="rect">
            <a:avLst/>
          </a:prstGeom>
          <a:ln w="12700" cap="flat">
            <a:noFill/>
            <a:miter lim="400000"/>
          </a:ln>
          <a:effectLst/>
        </p:spPr>
      </p:pic>
      <p:pic>
        <p:nvPicPr>
          <p:cNvPr id="126" name="征信.png"/>
          <p:cNvPicPr>
            <a:picLocks noChangeAspect="1"/>
          </p:cNvPicPr>
          <p:nvPr/>
        </p:nvPicPr>
        <p:blipFill>
          <a:blip r:embed="rId16">
            <a:extLst>
              <a:ext uri="{BEBA8EAE-BF5A-486C-A8C5-ECC9F3942E4B}">
                <a14:imgProps xmlns:a14="http://schemas.microsoft.com/office/drawing/2010/main">
                  <a14:imgLayer r:embed="rId17">
                    <a14:imgEffect>
                      <a14:brightnessContrast bright="100000"/>
                    </a14:imgEffect>
                  </a14:imgLayer>
                </a14:imgProps>
              </a:ext>
            </a:extLst>
          </a:blip>
          <a:stretch>
            <a:fillRect/>
          </a:stretch>
        </p:blipFill>
        <p:spPr>
          <a:xfrm>
            <a:off x="7036815" y="3490473"/>
            <a:ext cx="286945" cy="304998"/>
          </a:xfrm>
          <a:prstGeom prst="rect">
            <a:avLst/>
          </a:prstGeom>
          <a:ln w="12700" cap="flat">
            <a:noFill/>
            <a:miter lim="400000"/>
          </a:ln>
          <a:effectLst/>
        </p:spPr>
      </p:pic>
      <p:pic>
        <p:nvPicPr>
          <p:cNvPr id="128" name="金融云.png"/>
          <p:cNvPicPr>
            <a:picLocks noChangeAspect="1"/>
          </p:cNvPicPr>
          <p:nvPr/>
        </p:nvPicPr>
        <p:blipFill>
          <a:blip r:embed="rId18">
            <a:extLst>
              <a:ext uri="{BEBA8EAE-BF5A-486C-A8C5-ECC9F3942E4B}">
                <a14:imgProps xmlns:a14="http://schemas.microsoft.com/office/drawing/2010/main">
                  <a14:imgLayer r:embed="rId19">
                    <a14:imgEffect>
                      <a14:brightnessContrast bright="100000"/>
                    </a14:imgEffect>
                  </a14:imgLayer>
                </a14:imgProps>
              </a:ext>
            </a:extLst>
          </a:blip>
          <a:stretch>
            <a:fillRect/>
          </a:stretch>
        </p:blipFill>
        <p:spPr>
          <a:xfrm>
            <a:off x="6678864" y="2904513"/>
            <a:ext cx="247711" cy="168980"/>
          </a:xfrm>
          <a:prstGeom prst="rect">
            <a:avLst/>
          </a:prstGeom>
          <a:ln w="12700" cap="flat">
            <a:noFill/>
            <a:miter lim="400000"/>
          </a:ln>
          <a:effectLst/>
        </p:spPr>
      </p:pic>
      <p:grpSp>
        <p:nvGrpSpPr>
          <p:cNvPr id="195" name="Group 483"/>
          <p:cNvGrpSpPr/>
          <p:nvPr/>
        </p:nvGrpSpPr>
        <p:grpSpPr>
          <a:xfrm rot="8100000">
            <a:off x="5558572" y="2172041"/>
            <a:ext cx="942776" cy="730861"/>
            <a:chOff x="46730" y="60669"/>
            <a:chExt cx="1334264" cy="961618"/>
          </a:xfrm>
        </p:grpSpPr>
        <p:sp>
          <p:nvSpPr>
            <p:cNvPr id="196" name="Shape 481"/>
            <p:cNvSpPr/>
            <p:nvPr/>
          </p:nvSpPr>
          <p:spPr>
            <a:xfrm rot="362034" flipH="1">
              <a:off x="338799" y="333923"/>
              <a:ext cx="1042195" cy="593029"/>
            </a:xfrm>
            <a:custGeom>
              <a:avLst/>
              <a:gdLst/>
              <a:ahLst/>
              <a:cxnLst>
                <a:cxn ang="0">
                  <a:pos x="wd2" y="hd2"/>
                </a:cxn>
                <a:cxn ang="5400000">
                  <a:pos x="wd2" y="hd2"/>
                </a:cxn>
                <a:cxn ang="10800000">
                  <a:pos x="wd2" y="hd2"/>
                </a:cxn>
                <a:cxn ang="16200000">
                  <a:pos x="wd2" y="hd2"/>
                </a:cxn>
              </a:cxnLst>
              <a:rect l="0" t="0" r="r" b="b"/>
              <a:pathLst>
                <a:path w="21320" h="20686" extrusionOk="0">
                  <a:moveTo>
                    <a:pt x="20350" y="0"/>
                  </a:moveTo>
                  <a:cubicBezTo>
                    <a:pt x="16884" y="11086"/>
                    <a:pt x="8749" y="21066"/>
                    <a:pt x="53" y="20619"/>
                  </a:cubicBezTo>
                  <a:lnTo>
                    <a:pt x="0" y="20686"/>
                  </a:lnTo>
                  <a:lnTo>
                    <a:pt x="1213" y="20686"/>
                  </a:lnTo>
                  <a:cubicBezTo>
                    <a:pt x="1138" y="20686"/>
                    <a:pt x="1064" y="20685"/>
                    <a:pt x="989" y="20668"/>
                  </a:cubicBezTo>
                  <a:cubicBezTo>
                    <a:pt x="9696" y="20843"/>
                    <a:pt x="17094" y="13176"/>
                    <a:pt x="21320" y="976"/>
                  </a:cubicBezTo>
                  <a:cubicBezTo>
                    <a:pt x="19867" y="-534"/>
                    <a:pt x="21600" y="1289"/>
                    <a:pt x="20350" y="0"/>
                  </a:cubicBezTo>
                  <a:close/>
                </a:path>
              </a:pathLst>
            </a:custGeom>
            <a:gradFill flip="none" rotWithShape="1">
              <a:gsLst>
                <a:gs pos="0">
                  <a:srgbClr val="17638F"/>
                </a:gs>
                <a:gs pos="100000">
                  <a:srgbClr val="00B0F0"/>
                </a:gs>
              </a:gsLst>
              <a:lin ang="12000000" scaled="0"/>
            </a:gradFill>
            <a:ln w="9525" cap="flat">
              <a:solidFill>
                <a:srgbClr val="FFFFFF">
                  <a:alpha val="0"/>
                </a:srgbClr>
              </a:solidFill>
              <a:prstDash val="solid"/>
              <a:bevel/>
            </a:ln>
            <a:effectLst/>
          </p:spPr>
          <p:txBody>
            <a:bodyPr wrap="square" lIns="45719" tIns="45719" rIns="45719" bIns="45719" numCol="1" anchor="ctr">
              <a:noAutofit/>
            </a:bodyPr>
            <a:lstStyle/>
            <a:p>
              <a:pPr algn="ctr"/>
              <a:endParaRPr/>
            </a:p>
          </p:txBody>
        </p:sp>
        <p:sp>
          <p:nvSpPr>
            <p:cNvPr id="197" name="Shape 480"/>
            <p:cNvSpPr/>
            <p:nvPr/>
          </p:nvSpPr>
          <p:spPr>
            <a:xfrm rot="2141258">
              <a:off x="137072" y="118348"/>
              <a:ext cx="377709" cy="66367"/>
            </a:xfrm>
            <a:prstGeom prst="rect">
              <a:avLst/>
            </a:prstGeom>
            <a:gradFill flip="none" rotWithShape="1">
              <a:gsLst>
                <a:gs pos="0">
                  <a:srgbClr val="17638F"/>
                </a:gs>
                <a:gs pos="100000">
                  <a:srgbClr val="00B0F0"/>
                </a:gs>
              </a:gsLst>
              <a:lin ang="21000000" scaled="0"/>
            </a:gradFill>
            <a:ln w="9525" cap="flat">
              <a:solidFill>
                <a:srgbClr val="FFFFFF">
                  <a:alpha val="0"/>
                </a:srgbClr>
              </a:solidFill>
              <a:prstDash val="solid"/>
              <a:bevel/>
            </a:ln>
            <a:effectLst/>
          </p:spPr>
          <p:txBody>
            <a:bodyPr wrap="square" lIns="45719" tIns="45719" rIns="45719" bIns="45719" numCol="1" anchor="ctr">
              <a:noAutofit/>
            </a:bodyPr>
            <a:lstStyle/>
            <a:p>
              <a:pPr algn="ctr">
                <a:defRPr>
                  <a:solidFill>
                    <a:srgbClr val="FFFFFF"/>
                  </a:solidFill>
                </a:defRPr>
              </a:pPr>
              <a:endParaRPr/>
            </a:p>
          </p:txBody>
        </p:sp>
        <p:sp>
          <p:nvSpPr>
            <p:cNvPr id="198" name="Shape 478"/>
            <p:cNvSpPr/>
            <p:nvPr/>
          </p:nvSpPr>
          <p:spPr>
            <a:xfrm rot="21306004" flipH="1">
              <a:off x="193781" y="204494"/>
              <a:ext cx="1139419" cy="817793"/>
            </a:xfrm>
            <a:custGeom>
              <a:avLst/>
              <a:gdLst/>
              <a:ahLst/>
              <a:cxnLst>
                <a:cxn ang="0">
                  <a:pos x="wd2" y="hd2"/>
                </a:cxn>
                <a:cxn ang="5400000">
                  <a:pos x="wd2" y="hd2"/>
                </a:cxn>
                <a:cxn ang="10800000">
                  <a:pos x="wd2" y="hd2"/>
                </a:cxn>
                <a:cxn ang="16200000">
                  <a:pos x="wd2" y="hd2"/>
                </a:cxn>
              </a:cxnLst>
              <a:rect l="0" t="0" r="r" b="b"/>
              <a:pathLst>
                <a:path w="21600" h="21460" extrusionOk="0">
                  <a:moveTo>
                    <a:pt x="14747" y="15"/>
                  </a:moveTo>
                  <a:lnTo>
                    <a:pt x="14631" y="0"/>
                  </a:lnTo>
                  <a:lnTo>
                    <a:pt x="14619" y="15"/>
                  </a:lnTo>
                  <a:lnTo>
                    <a:pt x="14747" y="15"/>
                  </a:lnTo>
                  <a:close/>
                  <a:moveTo>
                    <a:pt x="17860" y="1106"/>
                  </a:moveTo>
                  <a:cubicBezTo>
                    <a:pt x="15635" y="11717"/>
                    <a:pt x="8295" y="19552"/>
                    <a:pt x="119" y="21405"/>
                  </a:cubicBezTo>
                  <a:lnTo>
                    <a:pt x="0" y="21460"/>
                  </a:lnTo>
                  <a:lnTo>
                    <a:pt x="1276" y="21460"/>
                  </a:lnTo>
                  <a:cubicBezTo>
                    <a:pt x="1197" y="21460"/>
                    <a:pt x="1118" y="21460"/>
                    <a:pt x="1040" y="21445"/>
                  </a:cubicBezTo>
                  <a:cubicBezTo>
                    <a:pt x="10196" y="21600"/>
                    <a:pt x="18469" y="14090"/>
                    <a:pt x="21600" y="2728"/>
                  </a:cubicBezTo>
                  <a:cubicBezTo>
                    <a:pt x="20084" y="1995"/>
                    <a:pt x="19376" y="1839"/>
                    <a:pt x="17860" y="1106"/>
                  </a:cubicBezTo>
                  <a:close/>
                </a:path>
              </a:pathLst>
            </a:custGeom>
            <a:gradFill flip="none" rotWithShape="1">
              <a:gsLst>
                <a:gs pos="0">
                  <a:srgbClr val="17638F"/>
                </a:gs>
                <a:gs pos="100000">
                  <a:srgbClr val="00B0F0"/>
                </a:gs>
              </a:gsLst>
              <a:lin ang="18000000" scaled="0"/>
            </a:gradFill>
            <a:ln w="12700" cap="flat">
              <a:noFill/>
              <a:miter lim="400000"/>
            </a:ln>
            <a:effectLst/>
          </p:spPr>
          <p:txBody>
            <a:bodyPr wrap="square" lIns="45719" tIns="45719" rIns="45719" bIns="45719" numCol="1" anchor="ctr">
              <a:noAutofit/>
            </a:bodyPr>
            <a:lstStyle/>
            <a:p>
              <a:pPr algn="ctr"/>
              <a:endParaRPr/>
            </a:p>
          </p:txBody>
        </p:sp>
        <p:sp>
          <p:nvSpPr>
            <p:cNvPr id="199" name="Shape 479"/>
            <p:cNvSpPr/>
            <p:nvPr/>
          </p:nvSpPr>
          <p:spPr>
            <a:xfrm rot="20163224">
              <a:off x="46730" y="60669"/>
              <a:ext cx="364163" cy="30749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240" y="0"/>
                  </a:lnTo>
                  <a:lnTo>
                    <a:pt x="21600" y="21087"/>
                  </a:lnTo>
                  <a:lnTo>
                    <a:pt x="0" y="21600"/>
                  </a:lnTo>
                  <a:close/>
                </a:path>
              </a:pathLst>
            </a:custGeom>
            <a:gradFill flip="none" rotWithShape="1">
              <a:gsLst>
                <a:gs pos="0">
                  <a:srgbClr val="00B0F0"/>
                </a:gs>
                <a:gs pos="100000">
                  <a:srgbClr val="5DD4FF"/>
                </a:gs>
              </a:gsLst>
              <a:lin ang="189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00" name="Shape 482"/>
            <p:cNvSpPr/>
            <p:nvPr/>
          </p:nvSpPr>
          <p:spPr>
            <a:xfrm rot="373282">
              <a:off x="144292" y="98324"/>
              <a:ext cx="314405" cy="239854"/>
            </a:xfrm>
            <a:custGeom>
              <a:avLst/>
              <a:gdLst/>
              <a:ahLst/>
              <a:cxnLst>
                <a:cxn ang="0">
                  <a:pos x="wd2" y="hd2"/>
                </a:cxn>
                <a:cxn ang="5400000">
                  <a:pos x="wd2" y="hd2"/>
                </a:cxn>
                <a:cxn ang="10800000">
                  <a:pos x="wd2" y="hd2"/>
                </a:cxn>
                <a:cxn ang="16200000">
                  <a:pos x="wd2" y="hd2"/>
                </a:cxn>
              </a:cxnLst>
              <a:rect l="0" t="0" r="r" b="b"/>
              <a:pathLst>
                <a:path w="21600" h="21600" extrusionOk="0">
                  <a:moveTo>
                    <a:pt x="503" y="0"/>
                  </a:moveTo>
                  <a:lnTo>
                    <a:pt x="21600" y="14249"/>
                  </a:lnTo>
                  <a:lnTo>
                    <a:pt x="12487" y="21600"/>
                  </a:lnTo>
                  <a:cubicBezTo>
                    <a:pt x="6516" y="21442"/>
                    <a:pt x="1527" y="16602"/>
                    <a:pt x="60" y="10039"/>
                  </a:cubicBezTo>
                  <a:lnTo>
                    <a:pt x="0" y="1916"/>
                  </a:lnTo>
                  <a:close/>
                </a:path>
              </a:pathLst>
            </a:custGeom>
            <a:gradFill flip="none" rotWithShape="1">
              <a:gsLst>
                <a:gs pos="0">
                  <a:srgbClr val="FFFFFF">
                    <a:alpha val="40000"/>
                  </a:srgbClr>
                </a:gs>
                <a:gs pos="100000">
                  <a:srgbClr val="FFFFFF">
                    <a:alpha val="0"/>
                  </a:srgbClr>
                </a:gs>
              </a:gsLst>
              <a:lin ang="6599999"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Tree>
    <p:extLst>
      <p:ext uri="{BB962C8B-B14F-4D97-AF65-F5344CB8AC3E}">
        <p14:creationId xmlns:p14="http://schemas.microsoft.com/office/powerpoint/2010/main" val="1485863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2684305" y="298163"/>
            <a:ext cx="3775393" cy="523220"/>
          </a:xfrm>
          <a:prstGeom prst="rect">
            <a:avLst/>
          </a:prstGeom>
        </p:spPr>
        <p:txBody>
          <a:bodyPr wrap="none" anchor="t">
            <a:spAutoFit/>
          </a:bodyPr>
          <a:lstStyle/>
          <a:p>
            <a:pPr algn="ctr"/>
            <a:r>
              <a:rPr lang="zh-CN" altLang="en-US" sz="2800" b="1" dirty="0">
                <a:solidFill>
                  <a:schemeClr val="bg1"/>
                </a:solidFill>
                <a:effectLst>
                  <a:outerShdw dist="38100" dir="5400000" algn="t" rotWithShape="0">
                    <a:srgbClr val="00ACED">
                      <a:alpha val="70000"/>
                    </a:srgbClr>
                  </a:outerShdw>
                </a:effectLst>
                <a:latin typeface="+mj-ea"/>
                <a:ea typeface="+mj-ea"/>
              </a:rPr>
              <a:t>金融生活的技术驱动力</a:t>
            </a:r>
          </a:p>
        </p:txBody>
      </p:sp>
      <p:sp>
        <p:nvSpPr>
          <p:cNvPr id="50" name="椭圆 49"/>
          <p:cNvSpPr/>
          <p:nvPr/>
        </p:nvSpPr>
        <p:spPr bwMode="auto">
          <a:xfrm rot="5400000">
            <a:off x="3840480" y="1974348"/>
            <a:ext cx="1519924" cy="1519924"/>
          </a:xfrm>
          <a:prstGeom prst="ellipse">
            <a:avLst/>
          </a:prstGeom>
          <a:noFill/>
          <a:ln w="6350" cap="flat" cmpd="sng" algn="ctr">
            <a:solidFill>
              <a:schemeClr val="bg1">
                <a:alpha val="50000"/>
              </a:schemeClr>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1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7" name="椭圆 36"/>
          <p:cNvSpPr/>
          <p:nvPr/>
        </p:nvSpPr>
        <p:spPr bwMode="auto">
          <a:xfrm rot="5400000">
            <a:off x="4153014" y="2276544"/>
            <a:ext cx="915532" cy="915532"/>
          </a:xfrm>
          <a:prstGeom prst="ellipse">
            <a:avLst/>
          </a:prstGeom>
          <a:solidFill>
            <a:srgbClr val="FAC34E"/>
          </a:solidFill>
          <a:ln w="6350" cap="flat" cmpd="sng" algn="ctr">
            <a:no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base" hangingPunct="1">
              <a:spcBef>
                <a:spcPct val="0"/>
              </a:spcBef>
              <a:spcAft>
                <a:spcPct val="0"/>
              </a:spcAft>
            </a:pPr>
            <a:endParaRPr lang="zh-CN" altLang="en-US" sz="11200">
              <a:latin typeface="Gill Sans" charset="0"/>
              <a:ea typeface="ヒラギノ角ゴ ProN W3" charset="0"/>
              <a:cs typeface="ヒラギノ角ゴ ProN W3" charset="0"/>
              <a:sym typeface="Gill Sans" charset="0"/>
            </a:endParaRPr>
          </a:p>
        </p:txBody>
      </p:sp>
      <p:sp>
        <p:nvSpPr>
          <p:cNvPr id="38" name="椭圆 37"/>
          <p:cNvSpPr/>
          <p:nvPr/>
        </p:nvSpPr>
        <p:spPr bwMode="auto">
          <a:xfrm rot="5400000">
            <a:off x="3554139" y="1677669"/>
            <a:ext cx="2113282" cy="2113282"/>
          </a:xfrm>
          <a:prstGeom prst="ellipse">
            <a:avLst/>
          </a:prstGeom>
          <a:noFill/>
          <a:ln w="6350" cap="flat" cmpd="sng" algn="ctr">
            <a:solidFill>
              <a:schemeClr val="bg1">
                <a:alpha val="50000"/>
              </a:schemeClr>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1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0" name="椭圆 39"/>
          <p:cNvSpPr/>
          <p:nvPr/>
        </p:nvSpPr>
        <p:spPr bwMode="auto">
          <a:xfrm>
            <a:off x="4301005" y="1677669"/>
            <a:ext cx="598875" cy="598875"/>
          </a:xfrm>
          <a:prstGeom prst="ellipse">
            <a:avLst/>
          </a:prstGeom>
          <a:solidFill>
            <a:srgbClr val="000000"/>
          </a:solidFill>
          <a:ln w="6350" cap="flat" cmpd="sng" algn="ctr">
            <a:solidFill>
              <a:schemeClr val="bg1">
                <a:alpha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900" b="0" i="0" u="none" strike="noStrike" cap="none" normalizeH="0" baseline="0" dirty="0">
              <a:ln>
                <a:noFill/>
              </a:ln>
              <a:solidFill>
                <a:schemeClr val="bg1"/>
              </a:solidFill>
              <a:effectLst/>
              <a:latin typeface="+mn-ea"/>
              <a:cs typeface="ヒラギノ角ゴ ProN W3" charset="0"/>
              <a:sym typeface="Gill Sans" charset="0"/>
            </a:endParaRPr>
          </a:p>
        </p:txBody>
      </p:sp>
      <p:sp>
        <p:nvSpPr>
          <p:cNvPr id="41" name="椭圆 40"/>
          <p:cNvSpPr/>
          <p:nvPr/>
        </p:nvSpPr>
        <p:spPr bwMode="auto">
          <a:xfrm>
            <a:off x="4301005" y="3192076"/>
            <a:ext cx="598875" cy="598875"/>
          </a:xfrm>
          <a:prstGeom prst="ellipse">
            <a:avLst/>
          </a:prstGeom>
          <a:solidFill>
            <a:srgbClr val="000000"/>
          </a:solidFill>
          <a:ln w="6350" cap="flat" cmpd="sng" algn="ctr">
            <a:solidFill>
              <a:schemeClr val="bg1">
                <a:alpha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1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grpSp>
        <p:nvGrpSpPr>
          <p:cNvPr id="49" name="组合 48"/>
          <p:cNvGrpSpPr/>
          <p:nvPr/>
        </p:nvGrpSpPr>
        <p:grpSpPr>
          <a:xfrm>
            <a:off x="3276601" y="1400131"/>
            <a:ext cx="2668358" cy="2668358"/>
            <a:chOff x="3409402" y="1370372"/>
            <a:chExt cx="2402755" cy="2402755"/>
          </a:xfrm>
        </p:grpSpPr>
        <p:sp>
          <p:nvSpPr>
            <p:cNvPr id="46" name="弧形 45"/>
            <p:cNvSpPr/>
            <p:nvPr/>
          </p:nvSpPr>
          <p:spPr bwMode="auto">
            <a:xfrm>
              <a:off x="3409402" y="1370372"/>
              <a:ext cx="2402755" cy="2402755"/>
            </a:xfrm>
            <a:prstGeom prst="arc">
              <a:avLst>
                <a:gd name="adj1" fmla="val 16912067"/>
                <a:gd name="adj2" fmla="val 4682285"/>
              </a:avLst>
            </a:prstGeom>
            <a:noFill/>
            <a:ln w="203200" cap="rnd" cmpd="sng" algn="ctr">
              <a:solidFill>
                <a:srgbClr val="55B76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7" name="弧形 46"/>
            <p:cNvSpPr/>
            <p:nvPr/>
          </p:nvSpPr>
          <p:spPr bwMode="auto">
            <a:xfrm flipH="1">
              <a:off x="3409402" y="1370372"/>
              <a:ext cx="2402755" cy="2402755"/>
            </a:xfrm>
            <a:prstGeom prst="arc">
              <a:avLst>
                <a:gd name="adj1" fmla="val 16912067"/>
                <a:gd name="adj2" fmla="val 4682285"/>
              </a:avLst>
            </a:prstGeom>
            <a:noFill/>
            <a:ln w="203200" cap="rnd" cmpd="sng" algn="ctr">
              <a:solidFill>
                <a:srgbClr val="00ACED"/>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sp>
        <p:nvSpPr>
          <p:cNvPr id="51" name="矩形 50"/>
          <p:cNvSpPr/>
          <p:nvPr/>
        </p:nvSpPr>
        <p:spPr>
          <a:xfrm>
            <a:off x="4354221" y="1838607"/>
            <a:ext cx="492443" cy="276999"/>
          </a:xfrm>
          <a:prstGeom prst="rect">
            <a:avLst/>
          </a:prstGeom>
        </p:spPr>
        <p:txBody>
          <a:bodyPr wrap="none" anchor="ctr">
            <a:spAutoFit/>
          </a:bodyPr>
          <a:lstStyle/>
          <a:p>
            <a:pPr algn="ctr"/>
            <a:r>
              <a:rPr lang="zh-CN" altLang="en-US" sz="1200" dirty="0">
                <a:solidFill>
                  <a:schemeClr val="bg1"/>
                </a:solidFill>
              </a:rPr>
              <a:t>场景</a:t>
            </a:r>
          </a:p>
        </p:txBody>
      </p:sp>
      <p:sp>
        <p:nvSpPr>
          <p:cNvPr id="52" name="矩形 51"/>
          <p:cNvSpPr/>
          <p:nvPr/>
        </p:nvSpPr>
        <p:spPr>
          <a:xfrm>
            <a:off x="4354221" y="3353014"/>
            <a:ext cx="492443" cy="276999"/>
          </a:xfrm>
          <a:prstGeom prst="rect">
            <a:avLst/>
          </a:prstGeom>
        </p:spPr>
        <p:txBody>
          <a:bodyPr wrap="none" anchor="ctr">
            <a:spAutoFit/>
          </a:bodyPr>
          <a:lstStyle/>
          <a:p>
            <a:pPr algn="ctr"/>
            <a:r>
              <a:rPr lang="zh-CN" altLang="en-US" sz="1200" dirty="0">
                <a:solidFill>
                  <a:schemeClr val="bg1"/>
                </a:solidFill>
              </a:rPr>
              <a:t>场景</a:t>
            </a:r>
          </a:p>
        </p:txBody>
      </p:sp>
      <p:sp>
        <p:nvSpPr>
          <p:cNvPr id="53" name="矩形 52"/>
          <p:cNvSpPr/>
          <p:nvPr/>
        </p:nvSpPr>
        <p:spPr>
          <a:xfrm>
            <a:off x="1457962" y="2534254"/>
            <a:ext cx="1210588" cy="400110"/>
          </a:xfrm>
          <a:prstGeom prst="rect">
            <a:avLst/>
          </a:prstGeom>
          <a:ln>
            <a:solidFill>
              <a:srgbClr val="00ACED"/>
            </a:solidFill>
          </a:ln>
        </p:spPr>
        <p:txBody>
          <a:bodyPr wrap="none" anchor="ctr">
            <a:spAutoFit/>
          </a:bodyPr>
          <a:lstStyle/>
          <a:p>
            <a:pPr algn="r"/>
            <a:r>
              <a:rPr lang="zh-CN" altLang="en-US" sz="2000" dirty="0">
                <a:solidFill>
                  <a:schemeClr val="bg1"/>
                </a:solidFill>
                <a:latin typeface="+mn-ea"/>
              </a:rPr>
              <a:t>机器学习</a:t>
            </a:r>
          </a:p>
        </p:txBody>
      </p:sp>
      <p:sp>
        <p:nvSpPr>
          <p:cNvPr id="54" name="矩形 53"/>
          <p:cNvSpPr/>
          <p:nvPr/>
        </p:nvSpPr>
        <p:spPr>
          <a:xfrm>
            <a:off x="6553009" y="2534254"/>
            <a:ext cx="2322295" cy="400110"/>
          </a:xfrm>
          <a:prstGeom prst="rect">
            <a:avLst/>
          </a:prstGeom>
          <a:ln>
            <a:solidFill>
              <a:srgbClr val="55B763"/>
            </a:solidFill>
          </a:ln>
        </p:spPr>
        <p:txBody>
          <a:bodyPr wrap="none" anchor="ctr">
            <a:spAutoFit/>
          </a:bodyPr>
          <a:lstStyle/>
          <a:p>
            <a:r>
              <a:rPr lang="zh-CN" altLang="en-US" sz="2000" dirty="0" smtClean="0">
                <a:solidFill>
                  <a:schemeClr val="bg1"/>
                </a:solidFill>
                <a:latin typeface="+mn-ea"/>
              </a:rPr>
              <a:t>生物识别</a:t>
            </a:r>
            <a:r>
              <a:rPr lang="zh-CN" altLang="zh-CN" sz="2000" dirty="0" smtClean="0">
                <a:solidFill>
                  <a:schemeClr val="bg1"/>
                </a:solidFill>
                <a:latin typeface="+mn-ea"/>
              </a:rPr>
              <a:t>、</a:t>
            </a:r>
            <a:r>
              <a:rPr lang="zh-CN" altLang="en-US" sz="2000" dirty="0" smtClean="0">
                <a:solidFill>
                  <a:schemeClr val="bg1"/>
                </a:solidFill>
                <a:latin typeface="+mn-ea"/>
              </a:rPr>
              <a:t>区块链</a:t>
            </a:r>
            <a:endParaRPr lang="zh-CN" altLang="en-US" sz="2000" dirty="0">
              <a:solidFill>
                <a:schemeClr val="bg1"/>
              </a:solidFill>
              <a:latin typeface="+mn-ea"/>
            </a:endParaRPr>
          </a:p>
        </p:txBody>
      </p:sp>
      <p:cxnSp>
        <p:nvCxnSpPr>
          <p:cNvPr id="56" name="直接连接符 55"/>
          <p:cNvCxnSpPr/>
          <p:nvPr/>
        </p:nvCxnSpPr>
        <p:spPr bwMode="auto">
          <a:xfrm>
            <a:off x="2668550" y="2734309"/>
            <a:ext cx="526770" cy="0"/>
          </a:xfrm>
          <a:prstGeom prst="line">
            <a:avLst/>
          </a:prstGeom>
          <a:ln>
            <a:solidFill>
              <a:srgbClr val="00ACED"/>
            </a:solidFill>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7" name="直接连接符 56"/>
          <p:cNvCxnSpPr/>
          <p:nvPr/>
        </p:nvCxnSpPr>
        <p:spPr bwMode="auto">
          <a:xfrm>
            <a:off x="6051639" y="2734309"/>
            <a:ext cx="501370" cy="0"/>
          </a:xfrm>
          <a:prstGeom prst="line">
            <a:avLst/>
          </a:prstGeom>
          <a:ln>
            <a:solidFill>
              <a:srgbClr val="55B763"/>
            </a:solidFill>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8" name="弧形 57"/>
          <p:cNvSpPr/>
          <p:nvPr/>
        </p:nvSpPr>
        <p:spPr bwMode="auto">
          <a:xfrm rot="5400000" flipH="1">
            <a:off x="3037840" y="1161772"/>
            <a:ext cx="3145880" cy="3145880"/>
          </a:xfrm>
          <a:prstGeom prst="arc">
            <a:avLst>
              <a:gd name="adj1" fmla="val 16912067"/>
              <a:gd name="adj2" fmla="val 4682285"/>
            </a:avLst>
          </a:prstGeom>
          <a:noFill/>
          <a:ln w="101600" cap="rnd" cmpd="sng" algn="ctr">
            <a:solidFill>
              <a:srgbClr val="F4591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9" name="弧形 58"/>
          <p:cNvSpPr/>
          <p:nvPr/>
        </p:nvSpPr>
        <p:spPr bwMode="auto">
          <a:xfrm rot="16200000" flipH="1" flipV="1">
            <a:off x="3037840" y="1161369"/>
            <a:ext cx="3145880" cy="3145880"/>
          </a:xfrm>
          <a:prstGeom prst="arc">
            <a:avLst>
              <a:gd name="adj1" fmla="val 16912067"/>
              <a:gd name="adj2" fmla="val 4682285"/>
            </a:avLst>
          </a:prstGeom>
          <a:noFill/>
          <a:ln w="101600" cap="rnd" cmpd="sng" algn="ctr">
            <a:solidFill>
              <a:srgbClr val="F4591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0" name="矩形 59"/>
          <p:cNvSpPr/>
          <p:nvPr/>
        </p:nvSpPr>
        <p:spPr>
          <a:xfrm>
            <a:off x="4277277" y="831498"/>
            <a:ext cx="646331" cy="276999"/>
          </a:xfrm>
          <a:prstGeom prst="rect">
            <a:avLst/>
          </a:prstGeom>
        </p:spPr>
        <p:txBody>
          <a:bodyPr wrap="none" anchor="ctr">
            <a:spAutoFit/>
          </a:bodyPr>
          <a:lstStyle/>
          <a:p>
            <a:pPr algn="ctr"/>
            <a:r>
              <a:rPr lang="zh-CN" altLang="en-US" sz="1200" dirty="0">
                <a:solidFill>
                  <a:schemeClr val="bg1"/>
                </a:solidFill>
              </a:rPr>
              <a:t>活数据</a:t>
            </a:r>
          </a:p>
        </p:txBody>
      </p:sp>
      <p:sp>
        <p:nvSpPr>
          <p:cNvPr id="61" name="矩形 60"/>
          <p:cNvSpPr/>
          <p:nvPr/>
        </p:nvSpPr>
        <p:spPr>
          <a:xfrm>
            <a:off x="4277277" y="4364936"/>
            <a:ext cx="646331" cy="276999"/>
          </a:xfrm>
          <a:prstGeom prst="rect">
            <a:avLst/>
          </a:prstGeom>
        </p:spPr>
        <p:txBody>
          <a:bodyPr wrap="none" anchor="ctr">
            <a:spAutoFit/>
          </a:bodyPr>
          <a:lstStyle/>
          <a:p>
            <a:pPr algn="ctr"/>
            <a:r>
              <a:rPr lang="zh-CN" altLang="en-US" sz="1200" dirty="0">
                <a:solidFill>
                  <a:schemeClr val="bg1"/>
                </a:solidFill>
              </a:rPr>
              <a:t>大计算</a:t>
            </a:r>
          </a:p>
        </p:txBody>
      </p:sp>
      <p:sp>
        <p:nvSpPr>
          <p:cNvPr id="66" name="右箭头 65"/>
          <p:cNvSpPr/>
          <p:nvPr/>
        </p:nvSpPr>
        <p:spPr bwMode="auto">
          <a:xfrm>
            <a:off x="3377151" y="2561538"/>
            <a:ext cx="249161" cy="345542"/>
          </a:xfrm>
          <a:prstGeom prst="rightArrow">
            <a:avLst>
              <a:gd name="adj1" fmla="val 50000"/>
              <a:gd name="adj2" fmla="val 56881"/>
            </a:avLst>
          </a:prstGeom>
          <a:solidFill>
            <a:srgbClr val="00ACED"/>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9" name="右箭头 68"/>
          <p:cNvSpPr/>
          <p:nvPr/>
        </p:nvSpPr>
        <p:spPr bwMode="auto">
          <a:xfrm flipH="1">
            <a:off x="5604317" y="2561538"/>
            <a:ext cx="249161" cy="345542"/>
          </a:xfrm>
          <a:prstGeom prst="rightArrow">
            <a:avLst>
              <a:gd name="adj1" fmla="val 50000"/>
              <a:gd name="adj2" fmla="val 56881"/>
            </a:avLst>
          </a:prstGeom>
          <a:solidFill>
            <a:srgbClr val="55B763"/>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4" name="矩形 63"/>
          <p:cNvSpPr/>
          <p:nvPr/>
        </p:nvSpPr>
        <p:spPr>
          <a:xfrm>
            <a:off x="5768723" y="2497435"/>
            <a:ext cx="338554" cy="461665"/>
          </a:xfrm>
          <a:prstGeom prst="rect">
            <a:avLst/>
          </a:prstGeom>
        </p:spPr>
        <p:txBody>
          <a:bodyPr wrap="none" anchor="ctr">
            <a:spAutoFit/>
          </a:bodyPr>
          <a:lstStyle/>
          <a:p>
            <a:pPr algn="ctr"/>
            <a:r>
              <a:rPr lang="zh-CN" altLang="en-US" sz="1200" dirty="0">
                <a:solidFill>
                  <a:schemeClr val="bg1"/>
                </a:solidFill>
              </a:rPr>
              <a:t>信</a:t>
            </a:r>
            <a:endParaRPr lang="en-US" altLang="zh-CN" sz="1200" dirty="0">
              <a:solidFill>
                <a:schemeClr val="bg1"/>
              </a:solidFill>
            </a:endParaRPr>
          </a:p>
          <a:p>
            <a:pPr algn="ctr"/>
            <a:r>
              <a:rPr lang="zh-CN" altLang="en-US" sz="1200" dirty="0">
                <a:solidFill>
                  <a:schemeClr val="bg1"/>
                </a:solidFill>
              </a:rPr>
              <a:t>任</a:t>
            </a:r>
            <a:endParaRPr lang="en-US" altLang="zh-CN" sz="1200" dirty="0">
              <a:solidFill>
                <a:schemeClr val="bg1"/>
              </a:solidFill>
            </a:endParaRPr>
          </a:p>
        </p:txBody>
      </p:sp>
      <p:sp>
        <p:nvSpPr>
          <p:cNvPr id="63" name="矩形 62"/>
          <p:cNvSpPr/>
          <p:nvPr/>
        </p:nvSpPr>
        <p:spPr>
          <a:xfrm>
            <a:off x="3106803" y="2497435"/>
            <a:ext cx="338554" cy="461665"/>
          </a:xfrm>
          <a:prstGeom prst="rect">
            <a:avLst/>
          </a:prstGeom>
        </p:spPr>
        <p:txBody>
          <a:bodyPr wrap="none" anchor="ctr">
            <a:spAutoFit/>
          </a:bodyPr>
          <a:lstStyle/>
          <a:p>
            <a:pPr algn="ctr"/>
            <a:r>
              <a:rPr lang="zh-CN" altLang="en-US" sz="1200" dirty="0">
                <a:solidFill>
                  <a:schemeClr val="bg1"/>
                </a:solidFill>
              </a:rPr>
              <a:t>智</a:t>
            </a:r>
            <a:endParaRPr lang="en-US" altLang="zh-CN" sz="1200" dirty="0">
              <a:solidFill>
                <a:schemeClr val="bg1"/>
              </a:solidFill>
            </a:endParaRPr>
          </a:p>
          <a:p>
            <a:pPr algn="ctr"/>
            <a:r>
              <a:rPr lang="zh-CN" altLang="en-US" sz="1200" dirty="0">
                <a:solidFill>
                  <a:schemeClr val="bg1"/>
                </a:solidFill>
              </a:rPr>
              <a:t>能</a:t>
            </a:r>
            <a:endParaRPr lang="en-US" altLang="zh-CN" sz="1200" dirty="0">
              <a:solidFill>
                <a:schemeClr val="bg1"/>
              </a:solidFill>
            </a:endParaRPr>
          </a:p>
        </p:txBody>
      </p:sp>
      <p:sp>
        <p:nvSpPr>
          <p:cNvPr id="71" name="矩形 70"/>
          <p:cNvSpPr/>
          <p:nvPr/>
        </p:nvSpPr>
        <p:spPr>
          <a:xfrm>
            <a:off x="3546437" y="2589768"/>
            <a:ext cx="492444" cy="276999"/>
          </a:xfrm>
          <a:prstGeom prst="rect">
            <a:avLst/>
          </a:prstGeom>
        </p:spPr>
        <p:txBody>
          <a:bodyPr wrap="none" anchor="ctr">
            <a:spAutoFit/>
          </a:bodyPr>
          <a:lstStyle/>
          <a:p>
            <a:pPr algn="ctr"/>
            <a:r>
              <a:rPr lang="zh-CN" altLang="en-US" sz="1200" dirty="0">
                <a:solidFill>
                  <a:schemeClr val="bg1"/>
                </a:solidFill>
              </a:rPr>
              <a:t>贴心</a:t>
            </a:r>
            <a:endParaRPr lang="en-US" altLang="zh-CN" sz="1200" dirty="0">
              <a:solidFill>
                <a:schemeClr val="bg1"/>
              </a:solidFill>
            </a:endParaRPr>
          </a:p>
        </p:txBody>
      </p:sp>
      <p:sp>
        <p:nvSpPr>
          <p:cNvPr id="72" name="矩形 71"/>
          <p:cNvSpPr/>
          <p:nvPr/>
        </p:nvSpPr>
        <p:spPr>
          <a:xfrm>
            <a:off x="5185735" y="2589768"/>
            <a:ext cx="492444" cy="276999"/>
          </a:xfrm>
          <a:prstGeom prst="rect">
            <a:avLst/>
          </a:prstGeom>
        </p:spPr>
        <p:txBody>
          <a:bodyPr wrap="none" anchor="ctr">
            <a:spAutoFit/>
          </a:bodyPr>
          <a:lstStyle/>
          <a:p>
            <a:pPr algn="ctr"/>
            <a:r>
              <a:rPr lang="zh-CN" altLang="en-US" sz="1200" dirty="0">
                <a:solidFill>
                  <a:schemeClr val="bg1"/>
                </a:solidFill>
              </a:rPr>
              <a:t>安全</a:t>
            </a:r>
            <a:endParaRPr lang="en-US" altLang="zh-CN" sz="1200" dirty="0">
              <a:solidFill>
                <a:schemeClr val="bg1"/>
              </a:solidFill>
            </a:endParaRPr>
          </a:p>
        </p:txBody>
      </p:sp>
      <p:sp>
        <p:nvSpPr>
          <p:cNvPr id="74" name="文本框 73"/>
          <p:cNvSpPr txBox="1"/>
          <p:nvPr/>
        </p:nvSpPr>
        <p:spPr>
          <a:xfrm rot="18814698">
            <a:off x="3715426" y="2022307"/>
            <a:ext cx="455574" cy="261610"/>
          </a:xfrm>
          <a:prstGeom prst="rect">
            <a:avLst/>
          </a:prstGeom>
          <a:noFill/>
        </p:spPr>
        <p:txBody>
          <a:bodyPr wrap="none" rtlCol="0">
            <a:spAutoFit/>
          </a:bodyPr>
          <a:lstStyle>
            <a:defPPr>
              <a:defRPr lang="zh-CN"/>
            </a:defPPr>
            <a:lvl1pPr>
              <a:defRPr kumimoji="1" sz="1100">
                <a:solidFill>
                  <a:srgbClr val="FFC000"/>
                </a:solidFill>
              </a:defRPr>
            </a:lvl1pPr>
          </a:lstStyle>
          <a:p>
            <a:pPr algn="ctr"/>
            <a:r>
              <a:rPr lang="en-US" altLang="zh-CN" dirty="0"/>
              <a:t>IOT</a:t>
            </a:r>
            <a:r>
              <a:rPr lang="zh-CN" altLang="en-US" dirty="0"/>
              <a:t> </a:t>
            </a:r>
          </a:p>
        </p:txBody>
      </p:sp>
      <p:sp>
        <p:nvSpPr>
          <p:cNvPr id="75" name="文本框 74"/>
          <p:cNvSpPr txBox="1"/>
          <p:nvPr/>
        </p:nvSpPr>
        <p:spPr>
          <a:xfrm rot="13857977">
            <a:off x="3628656" y="3159978"/>
            <a:ext cx="598241" cy="261610"/>
          </a:xfrm>
          <a:prstGeom prst="rect">
            <a:avLst/>
          </a:prstGeom>
          <a:noFill/>
        </p:spPr>
        <p:txBody>
          <a:bodyPr wrap="none" rtlCol="0">
            <a:spAutoFit/>
          </a:bodyPr>
          <a:lstStyle/>
          <a:p>
            <a:pPr algn="ctr"/>
            <a:r>
              <a:rPr kumimoji="1" lang="en-US" altLang="zh-CN" sz="1100" dirty="0">
                <a:solidFill>
                  <a:srgbClr val="FFC000"/>
                </a:solidFill>
              </a:rPr>
              <a:t>AR/VR</a:t>
            </a:r>
            <a:endParaRPr kumimoji="1" lang="zh-CN" altLang="en-US" sz="1100" dirty="0">
              <a:solidFill>
                <a:srgbClr val="FFC000"/>
              </a:solidFill>
            </a:endParaRPr>
          </a:p>
        </p:txBody>
      </p:sp>
      <p:sp>
        <p:nvSpPr>
          <p:cNvPr id="76" name="文本框 75"/>
          <p:cNvSpPr txBox="1"/>
          <p:nvPr/>
        </p:nvSpPr>
        <p:spPr>
          <a:xfrm rot="3383719">
            <a:off x="5017050" y="2088455"/>
            <a:ext cx="598241" cy="261610"/>
          </a:xfrm>
          <a:prstGeom prst="rect">
            <a:avLst/>
          </a:prstGeom>
          <a:noFill/>
        </p:spPr>
        <p:txBody>
          <a:bodyPr wrap="none" rtlCol="0">
            <a:spAutoFit/>
          </a:bodyPr>
          <a:lstStyle/>
          <a:p>
            <a:pPr algn="ctr"/>
            <a:r>
              <a:rPr kumimoji="1" lang="en-US" altLang="zh-CN" sz="1100" dirty="0">
                <a:solidFill>
                  <a:srgbClr val="FFC000"/>
                </a:solidFill>
              </a:rPr>
              <a:t>AR/VR</a:t>
            </a:r>
            <a:endParaRPr kumimoji="1" lang="zh-CN" altLang="en-US" sz="1100" dirty="0">
              <a:solidFill>
                <a:srgbClr val="FFC000"/>
              </a:solidFill>
            </a:endParaRPr>
          </a:p>
        </p:txBody>
      </p:sp>
      <p:sp>
        <p:nvSpPr>
          <p:cNvPr id="77" name="文本框 76"/>
          <p:cNvSpPr txBox="1"/>
          <p:nvPr/>
        </p:nvSpPr>
        <p:spPr>
          <a:xfrm rot="7829447">
            <a:off x="5058261" y="3164604"/>
            <a:ext cx="455574" cy="261610"/>
          </a:xfrm>
          <a:prstGeom prst="rect">
            <a:avLst/>
          </a:prstGeom>
          <a:noFill/>
        </p:spPr>
        <p:txBody>
          <a:bodyPr wrap="none" rtlCol="0">
            <a:spAutoFit/>
          </a:bodyPr>
          <a:lstStyle>
            <a:defPPr>
              <a:defRPr lang="zh-CN"/>
            </a:defPPr>
            <a:lvl1pPr>
              <a:defRPr kumimoji="1" sz="1100">
                <a:solidFill>
                  <a:srgbClr val="FFC000"/>
                </a:solidFill>
              </a:defRPr>
            </a:lvl1pPr>
          </a:lstStyle>
          <a:p>
            <a:pPr algn="ctr"/>
            <a:r>
              <a:rPr lang="en-US" altLang="zh-CN" dirty="0"/>
              <a:t>IOT</a:t>
            </a:r>
            <a:r>
              <a:rPr lang="zh-CN" altLang="en-US" dirty="0"/>
              <a:t> </a:t>
            </a:r>
          </a:p>
        </p:txBody>
      </p:sp>
    </p:spTree>
    <p:extLst>
      <p:ext uri="{BB962C8B-B14F-4D97-AF65-F5344CB8AC3E}">
        <p14:creationId xmlns:p14="http://schemas.microsoft.com/office/powerpoint/2010/main" val="42676162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人工智能.jpg"/>
          <p:cNvPicPr>
            <a:picLocks noChangeAspect="1"/>
          </p:cNvPicPr>
          <p:nvPr/>
        </p:nvPicPr>
        <p:blipFill rotWithShape="1">
          <a:blip r:embed="rId2">
            <a:alphaModFix amt="42039"/>
            <a:extLst/>
          </a:blip>
          <a:srcRect l="31572" t="863" b="62041"/>
          <a:stretch/>
        </p:blipFill>
        <p:spPr>
          <a:xfrm>
            <a:off x="0" y="0"/>
            <a:ext cx="6937248" cy="2115369"/>
          </a:xfrm>
          <a:prstGeom prst="rect">
            <a:avLst/>
          </a:prstGeom>
          <a:ln w="12700">
            <a:miter lim="400000"/>
          </a:ln>
        </p:spPr>
      </p:pic>
      <p:pic>
        <p:nvPicPr>
          <p:cNvPr id="4" name="人工智能.jpg"/>
          <p:cNvPicPr>
            <a:picLocks noChangeAspect="1"/>
          </p:cNvPicPr>
          <p:nvPr/>
        </p:nvPicPr>
        <p:blipFill rotWithShape="1">
          <a:blip r:embed="rId2">
            <a:duotone>
              <a:schemeClr val="bg2">
                <a:shade val="45000"/>
                <a:satMod val="135000"/>
              </a:schemeClr>
              <a:prstClr val="white"/>
            </a:duotone>
            <a:alphaModFix amt="28712"/>
            <a:extLst/>
          </a:blip>
          <a:srcRect l="31572" t="38331" b="17855"/>
          <a:stretch/>
        </p:blipFill>
        <p:spPr>
          <a:xfrm>
            <a:off x="0" y="2117016"/>
            <a:ext cx="6937248" cy="2498429"/>
          </a:xfrm>
          <a:prstGeom prst="rect">
            <a:avLst/>
          </a:prstGeom>
          <a:ln w="12700">
            <a:miter lim="400000"/>
          </a:ln>
        </p:spPr>
      </p:pic>
      <p:sp>
        <p:nvSpPr>
          <p:cNvPr id="2" name="矩形 1"/>
          <p:cNvSpPr/>
          <p:nvPr/>
        </p:nvSpPr>
        <p:spPr>
          <a:xfrm>
            <a:off x="7230146" y="2046112"/>
            <a:ext cx="1620957" cy="523220"/>
          </a:xfrm>
          <a:prstGeom prst="rect">
            <a:avLst/>
          </a:prstGeom>
        </p:spPr>
        <p:txBody>
          <a:bodyPr wrap="none" anchor="t">
            <a:spAutoFit/>
          </a:bodyPr>
          <a:lstStyle/>
          <a:p>
            <a:pPr algn="ctr"/>
            <a:r>
              <a:rPr lang="zh-CN" altLang="en-US" sz="2800" b="1" dirty="0">
                <a:solidFill>
                  <a:schemeClr val="bg1"/>
                </a:solidFill>
                <a:effectLst>
                  <a:outerShdw dist="38100" dir="5400000" algn="t" rotWithShape="0">
                    <a:srgbClr val="00ACED">
                      <a:alpha val="70000"/>
                    </a:srgbClr>
                  </a:outerShdw>
                </a:effectLst>
                <a:latin typeface="+mj-ea"/>
                <a:ea typeface="+mj-ea"/>
              </a:rPr>
              <a:t>人工智能</a:t>
            </a:r>
          </a:p>
        </p:txBody>
      </p:sp>
      <p:sp>
        <p:nvSpPr>
          <p:cNvPr id="6" name="矩形 5"/>
          <p:cNvSpPr/>
          <p:nvPr/>
        </p:nvSpPr>
        <p:spPr bwMode="auto">
          <a:xfrm>
            <a:off x="6937248" y="-469392"/>
            <a:ext cx="2206752" cy="359664"/>
          </a:xfrm>
          <a:prstGeom prst="rect">
            <a:avLst/>
          </a:prstGeom>
          <a:solidFill>
            <a:srgbClr val="00ACED"/>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Shape 541"/>
          <p:cNvSpPr/>
          <p:nvPr/>
        </p:nvSpPr>
        <p:spPr>
          <a:xfrm flipV="1">
            <a:off x="60693" y="431576"/>
            <a:ext cx="1" cy="1389407"/>
          </a:xfrm>
          <a:prstGeom prst="line">
            <a:avLst/>
          </a:prstGeom>
          <a:ln>
            <a:solidFill>
              <a:srgbClr val="FFFFFF">
                <a:alpha val="61617"/>
              </a:srgbClr>
            </a:solidFill>
            <a:prstDash val="sysDot"/>
            <a:miter lim="400000"/>
          </a:ln>
          <a:effectLst>
            <a:outerShdw blurRad="38100" dist="20000" dir="5400000" rotWithShape="0">
              <a:srgbClr val="000000">
                <a:alpha val="38000"/>
              </a:srgbClr>
            </a:outerShdw>
          </a:effectLst>
        </p:spPr>
        <p:txBody>
          <a:bodyPr lIns="45719" rIns="45719"/>
          <a:lstStyle/>
          <a:p>
            <a:endParaRPr/>
          </a:p>
        </p:txBody>
      </p:sp>
      <p:grpSp>
        <p:nvGrpSpPr>
          <p:cNvPr id="8" name="Group 549"/>
          <p:cNvGrpSpPr/>
          <p:nvPr/>
        </p:nvGrpSpPr>
        <p:grpSpPr>
          <a:xfrm>
            <a:off x="2458572" y="1391275"/>
            <a:ext cx="1631197" cy="415049"/>
            <a:chOff x="0" y="53927"/>
            <a:chExt cx="1631195" cy="415048"/>
          </a:xfrm>
        </p:grpSpPr>
        <p:sp>
          <p:nvSpPr>
            <p:cNvPr id="9" name="Shape 545"/>
            <p:cNvSpPr/>
            <p:nvPr/>
          </p:nvSpPr>
          <p:spPr>
            <a:xfrm>
              <a:off x="331727" y="88730"/>
              <a:ext cx="964364" cy="3539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1700">
                  <a:latin typeface="Microsoft YaHei"/>
                  <a:ea typeface="Microsoft YaHei"/>
                  <a:cs typeface="Microsoft YaHei"/>
                  <a:sym typeface="Microsoft YaHei"/>
                </a:defRPr>
              </a:lvl1pPr>
            </a:lstStyle>
            <a:p>
              <a:r>
                <a:rPr dirty="0">
                  <a:solidFill>
                    <a:schemeClr val="bg1"/>
                  </a:solidFill>
                </a:rPr>
                <a:t>语音识别</a:t>
              </a:r>
            </a:p>
          </p:txBody>
        </p:sp>
        <p:grpSp>
          <p:nvGrpSpPr>
            <p:cNvPr id="10" name="Group 548"/>
            <p:cNvGrpSpPr/>
            <p:nvPr/>
          </p:nvGrpSpPr>
          <p:grpSpPr>
            <a:xfrm>
              <a:off x="0" y="53927"/>
              <a:ext cx="1631195" cy="415048"/>
              <a:chOff x="0" y="0"/>
              <a:chExt cx="1631194" cy="415047"/>
            </a:xfrm>
          </p:grpSpPr>
          <p:sp>
            <p:nvSpPr>
              <p:cNvPr id="11" name="Shape 546"/>
              <p:cNvSpPr/>
              <p:nvPr/>
            </p:nvSpPr>
            <p:spPr>
              <a:xfrm>
                <a:off x="34229" y="32895"/>
                <a:ext cx="1596966" cy="3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66" y="21413"/>
                    </a:lnTo>
                    <a:lnTo>
                      <a:pt x="21600" y="21600"/>
                    </a:lnTo>
                  </a:path>
                </a:pathLst>
              </a:custGeom>
              <a:noFill/>
              <a:ln w="9525" cap="flat">
                <a:solidFill>
                  <a:srgbClr val="01B0F0"/>
                </a:solidFill>
                <a:prstDash val="solid"/>
                <a:round/>
              </a:ln>
              <a:effectLst/>
            </p:spPr>
            <p:txBody>
              <a:bodyPr wrap="square" lIns="45719" tIns="45719" rIns="45719" bIns="45719" numCol="1" anchor="t">
                <a:noAutofit/>
              </a:bodyPr>
              <a:lstStyle/>
              <a:p>
                <a:endParaRPr>
                  <a:solidFill>
                    <a:schemeClr val="bg1"/>
                  </a:solidFill>
                </a:endParaRPr>
              </a:p>
            </p:txBody>
          </p:sp>
          <p:sp>
            <p:nvSpPr>
              <p:cNvPr id="12" name="Shape 547"/>
              <p:cNvSpPr/>
              <p:nvPr/>
            </p:nvSpPr>
            <p:spPr>
              <a:xfrm>
                <a:off x="0" y="0"/>
                <a:ext cx="55245" cy="55245"/>
              </a:xfrm>
              <a:prstGeom prst="ellipse">
                <a:avLst/>
              </a:prstGeom>
              <a:solidFill>
                <a:srgbClr val="01B0F0"/>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endParaRPr>
                  <a:solidFill>
                    <a:schemeClr val="bg1"/>
                  </a:solidFill>
                </a:endParaRPr>
              </a:p>
            </p:txBody>
          </p:sp>
        </p:grpSp>
      </p:grpSp>
      <p:grpSp>
        <p:nvGrpSpPr>
          <p:cNvPr id="13" name="Group 554"/>
          <p:cNvGrpSpPr/>
          <p:nvPr/>
        </p:nvGrpSpPr>
        <p:grpSpPr>
          <a:xfrm>
            <a:off x="152582" y="1224890"/>
            <a:ext cx="1566385" cy="398560"/>
            <a:chOff x="319767" y="43291"/>
            <a:chExt cx="1566384" cy="398558"/>
          </a:xfrm>
        </p:grpSpPr>
        <p:grpSp>
          <p:nvGrpSpPr>
            <p:cNvPr id="14" name="Group 552"/>
            <p:cNvGrpSpPr/>
            <p:nvPr/>
          </p:nvGrpSpPr>
          <p:grpSpPr>
            <a:xfrm flipH="1">
              <a:off x="319767" y="43291"/>
              <a:ext cx="1566384" cy="398558"/>
              <a:chOff x="0" y="0"/>
              <a:chExt cx="1566383" cy="398556"/>
            </a:xfrm>
          </p:grpSpPr>
          <p:sp>
            <p:nvSpPr>
              <p:cNvPr id="16" name="Shape 550"/>
              <p:cNvSpPr/>
              <p:nvPr/>
            </p:nvSpPr>
            <p:spPr>
              <a:xfrm>
                <a:off x="32869" y="31588"/>
                <a:ext cx="1533515" cy="3669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66" y="21413"/>
                    </a:lnTo>
                    <a:lnTo>
                      <a:pt x="21600" y="21600"/>
                    </a:lnTo>
                  </a:path>
                </a:pathLst>
              </a:custGeom>
              <a:noFill/>
              <a:ln w="9525" cap="flat">
                <a:solidFill>
                  <a:srgbClr val="01B0F0"/>
                </a:solidFill>
                <a:prstDash val="solid"/>
                <a:round/>
              </a:ln>
              <a:effectLst/>
            </p:spPr>
            <p:txBody>
              <a:bodyPr wrap="square" lIns="45719" tIns="45719" rIns="45719" bIns="45719" numCol="1" anchor="t">
                <a:noAutofit/>
              </a:bodyPr>
              <a:lstStyle/>
              <a:p>
                <a:endParaRPr>
                  <a:solidFill>
                    <a:srgbClr val="FFFFFF"/>
                  </a:solidFill>
                </a:endParaRPr>
              </a:p>
            </p:txBody>
          </p:sp>
          <p:sp>
            <p:nvSpPr>
              <p:cNvPr id="17" name="Shape 551"/>
              <p:cNvSpPr/>
              <p:nvPr/>
            </p:nvSpPr>
            <p:spPr>
              <a:xfrm>
                <a:off x="0" y="0"/>
                <a:ext cx="53050" cy="53050"/>
              </a:xfrm>
              <a:prstGeom prst="ellipse">
                <a:avLst/>
              </a:prstGeom>
              <a:solidFill>
                <a:srgbClr val="01B0F0"/>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endParaRPr>
                  <a:solidFill>
                    <a:srgbClr val="FFFFFF"/>
                  </a:solidFill>
                </a:endParaRPr>
              </a:p>
            </p:txBody>
          </p:sp>
        </p:grpSp>
        <p:sp>
          <p:nvSpPr>
            <p:cNvPr id="15" name="Shape 553"/>
            <p:cNvSpPr/>
            <p:nvPr/>
          </p:nvSpPr>
          <p:spPr>
            <a:xfrm>
              <a:off x="619089" y="69850"/>
              <a:ext cx="964364" cy="3539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1700">
                  <a:latin typeface="Microsoft YaHei"/>
                  <a:ea typeface="Microsoft YaHei"/>
                  <a:cs typeface="Microsoft YaHei"/>
                  <a:sym typeface="Microsoft YaHei"/>
                </a:defRPr>
              </a:lvl1pPr>
            </a:lstStyle>
            <a:p>
              <a:r>
                <a:rPr dirty="0">
                  <a:solidFill>
                    <a:srgbClr val="FFFFFF"/>
                  </a:solidFill>
                </a:rPr>
                <a:t>图像识别</a:t>
              </a:r>
            </a:p>
          </p:txBody>
        </p:sp>
      </p:grpSp>
      <p:grpSp>
        <p:nvGrpSpPr>
          <p:cNvPr id="18" name="Group 559"/>
          <p:cNvGrpSpPr/>
          <p:nvPr/>
        </p:nvGrpSpPr>
        <p:grpSpPr>
          <a:xfrm>
            <a:off x="2689624" y="428206"/>
            <a:ext cx="1514630" cy="385390"/>
            <a:chOff x="0" y="68757"/>
            <a:chExt cx="1514629" cy="385388"/>
          </a:xfrm>
        </p:grpSpPr>
        <p:grpSp>
          <p:nvGrpSpPr>
            <p:cNvPr id="19" name="Group 557"/>
            <p:cNvGrpSpPr/>
            <p:nvPr/>
          </p:nvGrpSpPr>
          <p:grpSpPr>
            <a:xfrm rot="10800000" flipH="1">
              <a:off x="0" y="68757"/>
              <a:ext cx="1514629" cy="385388"/>
              <a:chOff x="0" y="0"/>
              <a:chExt cx="1514628" cy="385387"/>
            </a:xfrm>
          </p:grpSpPr>
          <p:sp>
            <p:nvSpPr>
              <p:cNvPr id="21" name="Shape 555"/>
              <p:cNvSpPr/>
              <p:nvPr/>
            </p:nvSpPr>
            <p:spPr>
              <a:xfrm>
                <a:off x="31783" y="30544"/>
                <a:ext cx="1482846" cy="3548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66" y="21413"/>
                    </a:lnTo>
                    <a:lnTo>
                      <a:pt x="21600" y="21600"/>
                    </a:lnTo>
                  </a:path>
                </a:pathLst>
              </a:custGeom>
              <a:noFill/>
              <a:ln w="9525" cap="flat">
                <a:solidFill>
                  <a:srgbClr val="01B0F0"/>
                </a:solidFill>
                <a:prstDash val="solid"/>
                <a:round/>
              </a:ln>
              <a:effectLst/>
            </p:spPr>
            <p:txBody>
              <a:bodyPr wrap="square" lIns="45719" tIns="45719" rIns="45719" bIns="45719" numCol="1" anchor="t">
                <a:noAutofit/>
              </a:bodyPr>
              <a:lstStyle/>
              <a:p>
                <a:endParaRPr>
                  <a:solidFill>
                    <a:srgbClr val="FFFFFF"/>
                  </a:solidFill>
                </a:endParaRPr>
              </a:p>
            </p:txBody>
          </p:sp>
          <p:sp>
            <p:nvSpPr>
              <p:cNvPr id="22" name="Shape 556"/>
              <p:cNvSpPr/>
              <p:nvPr/>
            </p:nvSpPr>
            <p:spPr>
              <a:xfrm>
                <a:off x="0" y="0"/>
                <a:ext cx="51298" cy="51298"/>
              </a:xfrm>
              <a:prstGeom prst="ellipse">
                <a:avLst/>
              </a:prstGeom>
              <a:solidFill>
                <a:srgbClr val="01B0F0"/>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endParaRPr>
                  <a:solidFill>
                    <a:srgbClr val="FFFFFF"/>
                  </a:solidFill>
                </a:endParaRPr>
              </a:p>
            </p:txBody>
          </p:sp>
        </p:grpSp>
        <p:sp>
          <p:nvSpPr>
            <p:cNvPr id="20" name="Shape 558"/>
            <p:cNvSpPr/>
            <p:nvPr/>
          </p:nvSpPr>
          <p:spPr>
            <a:xfrm>
              <a:off x="179538" y="88730"/>
              <a:ext cx="964364" cy="3539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1700">
                  <a:latin typeface="Microsoft YaHei"/>
                  <a:ea typeface="Microsoft YaHei"/>
                  <a:cs typeface="Microsoft YaHei"/>
                  <a:sym typeface="Microsoft YaHei"/>
                </a:defRPr>
              </a:lvl1pPr>
            </a:lstStyle>
            <a:p>
              <a:r>
                <a:rPr lang="en-US" dirty="0">
                  <a:solidFill>
                    <a:srgbClr val="FFFFFF"/>
                  </a:solidFill>
                </a:rPr>
                <a:t>机器</a:t>
              </a:r>
              <a:r>
                <a:rPr dirty="0">
                  <a:solidFill>
                    <a:srgbClr val="FFFFFF"/>
                  </a:solidFill>
                </a:rPr>
                <a:t>学习</a:t>
              </a:r>
            </a:p>
          </p:txBody>
        </p:sp>
      </p:grpSp>
      <p:grpSp>
        <p:nvGrpSpPr>
          <p:cNvPr id="23" name="Group 564"/>
          <p:cNvGrpSpPr/>
          <p:nvPr/>
        </p:nvGrpSpPr>
        <p:grpSpPr>
          <a:xfrm>
            <a:off x="331545" y="431576"/>
            <a:ext cx="1660547" cy="422517"/>
            <a:chOff x="394534" y="50193"/>
            <a:chExt cx="1660545" cy="422516"/>
          </a:xfrm>
        </p:grpSpPr>
        <p:grpSp>
          <p:nvGrpSpPr>
            <p:cNvPr id="24" name="Group 562"/>
            <p:cNvGrpSpPr/>
            <p:nvPr/>
          </p:nvGrpSpPr>
          <p:grpSpPr>
            <a:xfrm rot="10800000">
              <a:off x="394534" y="50193"/>
              <a:ext cx="1660545" cy="422516"/>
              <a:chOff x="0" y="0"/>
              <a:chExt cx="1660543" cy="422515"/>
            </a:xfrm>
          </p:grpSpPr>
          <p:sp>
            <p:nvSpPr>
              <p:cNvPr id="26" name="Shape 560"/>
              <p:cNvSpPr/>
              <p:nvPr/>
            </p:nvSpPr>
            <p:spPr>
              <a:xfrm>
                <a:off x="34845" y="33487"/>
                <a:ext cx="1625699" cy="38902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66" y="21413"/>
                    </a:lnTo>
                    <a:lnTo>
                      <a:pt x="21600" y="21600"/>
                    </a:lnTo>
                  </a:path>
                </a:pathLst>
              </a:custGeom>
              <a:noFill/>
              <a:ln w="9525" cap="flat">
                <a:solidFill>
                  <a:srgbClr val="01B0F0"/>
                </a:solidFill>
                <a:prstDash val="solid"/>
                <a:round/>
              </a:ln>
              <a:effectLst/>
            </p:spPr>
            <p:txBody>
              <a:bodyPr wrap="square" lIns="45719" tIns="45719" rIns="45719" bIns="45719" numCol="1" anchor="t">
                <a:noAutofit/>
              </a:bodyPr>
              <a:lstStyle/>
              <a:p>
                <a:endParaRPr>
                  <a:solidFill>
                    <a:srgbClr val="FFFFFF"/>
                  </a:solidFill>
                </a:endParaRPr>
              </a:p>
            </p:txBody>
          </p:sp>
          <p:sp>
            <p:nvSpPr>
              <p:cNvPr id="27" name="Shape 561"/>
              <p:cNvSpPr/>
              <p:nvPr/>
            </p:nvSpPr>
            <p:spPr>
              <a:xfrm>
                <a:off x="0" y="0"/>
                <a:ext cx="56239" cy="56239"/>
              </a:xfrm>
              <a:prstGeom prst="ellipse">
                <a:avLst/>
              </a:prstGeom>
              <a:solidFill>
                <a:srgbClr val="01B0F0"/>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endParaRPr>
                  <a:solidFill>
                    <a:srgbClr val="FFFFFF"/>
                  </a:solidFill>
                </a:endParaRPr>
              </a:p>
            </p:txBody>
          </p:sp>
        </p:grpSp>
        <p:sp>
          <p:nvSpPr>
            <p:cNvPr id="25" name="Shape 563"/>
            <p:cNvSpPr/>
            <p:nvPr/>
          </p:nvSpPr>
          <p:spPr>
            <a:xfrm>
              <a:off x="942921" y="88730"/>
              <a:ext cx="515523" cy="3539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1700">
                  <a:latin typeface="Microsoft YaHei"/>
                  <a:ea typeface="Microsoft YaHei"/>
                  <a:cs typeface="Microsoft YaHei"/>
                  <a:sym typeface="Microsoft YaHei"/>
                </a:defRPr>
              </a:lvl1pPr>
            </a:lstStyle>
            <a:p>
              <a:r>
                <a:rPr dirty="0">
                  <a:solidFill>
                    <a:srgbClr val="FFFFFF"/>
                  </a:solidFill>
                </a:rPr>
                <a:t>NLP</a:t>
              </a:r>
            </a:p>
          </p:txBody>
        </p:sp>
      </p:grpSp>
      <p:sp>
        <p:nvSpPr>
          <p:cNvPr id="32" name="Shape 607"/>
          <p:cNvSpPr/>
          <p:nvPr/>
        </p:nvSpPr>
        <p:spPr>
          <a:xfrm flipV="1">
            <a:off x="4498923" y="344916"/>
            <a:ext cx="1" cy="1562726"/>
          </a:xfrm>
          <a:prstGeom prst="line">
            <a:avLst/>
          </a:prstGeom>
          <a:ln w="12700">
            <a:solidFill>
              <a:schemeClr val="bg1">
                <a:alpha val="30000"/>
              </a:schemeClr>
            </a:solidFill>
          </a:ln>
        </p:spPr>
        <p:txBody>
          <a:bodyPr lIns="45719" rIns="45719"/>
          <a:lstStyle/>
          <a:p>
            <a:endParaRPr dirty="0"/>
          </a:p>
        </p:txBody>
      </p:sp>
      <p:grpSp>
        <p:nvGrpSpPr>
          <p:cNvPr id="33" name="组合 32"/>
          <p:cNvGrpSpPr/>
          <p:nvPr/>
        </p:nvGrpSpPr>
        <p:grpSpPr>
          <a:xfrm>
            <a:off x="4802194" y="888861"/>
            <a:ext cx="1719101" cy="474836"/>
            <a:chOff x="1258643" y="4538172"/>
            <a:chExt cx="2292134" cy="633115"/>
          </a:xfrm>
        </p:grpSpPr>
        <p:sp>
          <p:nvSpPr>
            <p:cNvPr id="34" name="Shape 602"/>
            <p:cNvSpPr/>
            <p:nvPr/>
          </p:nvSpPr>
          <p:spPr>
            <a:xfrm rot="5411545">
              <a:off x="2088152" y="3708663"/>
              <a:ext cx="633115" cy="2292134"/>
            </a:xfrm>
            <a:prstGeom prst="roundRect">
              <a:avLst>
                <a:gd name="adj" fmla="val 44493"/>
              </a:avLst>
            </a:prstGeom>
            <a:solidFill>
              <a:srgbClr val="00ACED"/>
            </a:solidFill>
            <a:ln w="12700" cap="flat">
              <a:noFill/>
              <a:miter lim="400000"/>
            </a:ln>
            <a:effectLst>
              <a:outerShdw blurRad="38100" dist="23000" dir="5400000" rotWithShape="0">
                <a:srgbClr val="000000">
                  <a:alpha val="35000"/>
                </a:srgbClr>
              </a:outerShdw>
            </a:effectLst>
          </p:spPr>
          <p:txBody>
            <a:bodyPr wrap="square" lIns="34289" tIns="34289" rIns="34289" bIns="34289" numCol="1" anchor="ctr">
              <a:noAutofit/>
            </a:bodyPr>
            <a:lstStyle/>
            <a:p>
              <a:endParaRPr sz="1350" dirty="0"/>
            </a:p>
          </p:txBody>
        </p:sp>
        <p:sp>
          <p:nvSpPr>
            <p:cNvPr id="35" name="Shape 603"/>
            <p:cNvSpPr/>
            <p:nvPr/>
          </p:nvSpPr>
          <p:spPr>
            <a:xfrm>
              <a:off x="1435217" y="4624901"/>
              <a:ext cx="1938990" cy="4616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4289" tIns="34289" rIns="34289" bIns="34289" numCol="1" anchor="ctr">
              <a:spAutoFit/>
            </a:bodyPr>
            <a:lstStyle>
              <a:lvl1pPr algn="ctr">
                <a:defRPr sz="1400">
                  <a:solidFill>
                    <a:srgbClr val="FFFFFF"/>
                  </a:solidFill>
                  <a:latin typeface="Microsoft YaHei"/>
                  <a:ea typeface="Microsoft YaHei"/>
                  <a:cs typeface="Microsoft YaHei"/>
                  <a:sym typeface="Microsoft YaHei"/>
                </a:defRPr>
              </a:lvl1pPr>
            </a:lstStyle>
            <a:p>
              <a:r>
                <a:rPr lang="zh-CN" altLang="en-US" sz="1800" dirty="0">
                  <a:latin typeface="+mn-ea"/>
                  <a:ea typeface="+mn-ea"/>
                </a:rPr>
                <a:t>人工智能能力</a:t>
              </a:r>
            </a:p>
          </p:txBody>
        </p:sp>
        <p:sp>
          <p:nvSpPr>
            <p:cNvPr id="36" name="Shape 604"/>
            <p:cNvSpPr/>
            <p:nvPr/>
          </p:nvSpPr>
          <p:spPr>
            <a:xfrm rot="5411545">
              <a:off x="2141658" y="3737660"/>
              <a:ext cx="526102" cy="2234136"/>
            </a:xfrm>
            <a:prstGeom prst="roundRect">
              <a:avLst>
                <a:gd name="adj" fmla="val 44493"/>
              </a:avLst>
            </a:prstGeom>
            <a:noFill/>
            <a:ln w="9525" cap="flat">
              <a:solidFill>
                <a:srgbClr val="FFFFFF"/>
              </a:solidFill>
              <a:prstDash val="sysDot"/>
              <a:miter lim="400000"/>
            </a:ln>
            <a:effectLst>
              <a:outerShdw blurRad="38100" dist="23000" dir="5400000" rotWithShape="0">
                <a:srgbClr val="000000">
                  <a:alpha val="35000"/>
                </a:srgbClr>
              </a:outerShdw>
            </a:effectLst>
          </p:spPr>
          <p:txBody>
            <a:bodyPr wrap="square" lIns="34289" tIns="34289" rIns="34289" bIns="34289" numCol="1" anchor="ctr">
              <a:noAutofit/>
            </a:bodyPr>
            <a:lstStyle/>
            <a:p>
              <a:endParaRPr sz="1350"/>
            </a:p>
          </p:txBody>
        </p:sp>
      </p:grpSp>
      <p:grpSp>
        <p:nvGrpSpPr>
          <p:cNvPr id="83" name="组合 82"/>
          <p:cNvGrpSpPr/>
          <p:nvPr/>
        </p:nvGrpSpPr>
        <p:grpSpPr>
          <a:xfrm>
            <a:off x="636586" y="2207222"/>
            <a:ext cx="5664076" cy="2753153"/>
            <a:chOff x="451904" y="2207222"/>
            <a:chExt cx="5664076" cy="2753153"/>
          </a:xfrm>
        </p:grpSpPr>
        <p:grpSp>
          <p:nvGrpSpPr>
            <p:cNvPr id="37" name="组合 36"/>
            <p:cNvGrpSpPr/>
            <p:nvPr/>
          </p:nvGrpSpPr>
          <p:grpSpPr>
            <a:xfrm>
              <a:off x="451904" y="3128811"/>
              <a:ext cx="1719101" cy="474836"/>
              <a:chOff x="1258643" y="4538172"/>
              <a:chExt cx="2292134" cy="633115"/>
            </a:xfrm>
          </p:grpSpPr>
          <p:sp>
            <p:nvSpPr>
              <p:cNvPr id="38" name="Shape 602"/>
              <p:cNvSpPr/>
              <p:nvPr/>
            </p:nvSpPr>
            <p:spPr>
              <a:xfrm rot="5411545">
                <a:off x="2088152" y="3708663"/>
                <a:ext cx="633115" cy="2292134"/>
              </a:xfrm>
              <a:prstGeom prst="roundRect">
                <a:avLst>
                  <a:gd name="adj" fmla="val 44493"/>
                </a:avLst>
              </a:prstGeom>
              <a:solidFill>
                <a:srgbClr val="00ACED"/>
              </a:solidFill>
              <a:ln w="12700" cap="flat">
                <a:noFill/>
                <a:miter lim="400000"/>
              </a:ln>
              <a:effectLst>
                <a:outerShdw blurRad="38100" dist="23000" dir="5400000" rotWithShape="0">
                  <a:srgbClr val="000000">
                    <a:alpha val="35000"/>
                  </a:srgbClr>
                </a:outerShdw>
              </a:effectLst>
            </p:spPr>
            <p:txBody>
              <a:bodyPr wrap="square" lIns="34289" tIns="34289" rIns="34289" bIns="34289" numCol="1" anchor="ctr">
                <a:noAutofit/>
              </a:bodyPr>
              <a:lstStyle/>
              <a:p>
                <a:endParaRPr sz="1350" dirty="0"/>
              </a:p>
            </p:txBody>
          </p:sp>
          <p:sp>
            <p:nvSpPr>
              <p:cNvPr id="39" name="Shape 603"/>
              <p:cNvSpPr/>
              <p:nvPr/>
            </p:nvSpPr>
            <p:spPr>
              <a:xfrm>
                <a:off x="1435217" y="4624901"/>
                <a:ext cx="1938990" cy="4616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4289" tIns="34289" rIns="34289" bIns="34289" numCol="1" anchor="ctr">
                <a:spAutoFit/>
              </a:bodyPr>
              <a:lstStyle>
                <a:lvl1pPr algn="ctr">
                  <a:defRPr sz="1400">
                    <a:solidFill>
                      <a:srgbClr val="FFFFFF"/>
                    </a:solidFill>
                    <a:latin typeface="Microsoft YaHei"/>
                    <a:ea typeface="Microsoft YaHei"/>
                    <a:cs typeface="Microsoft YaHei"/>
                    <a:sym typeface="Microsoft YaHei"/>
                  </a:defRPr>
                </a:lvl1pPr>
              </a:lstStyle>
              <a:p>
                <a:r>
                  <a:rPr lang="zh-CN" altLang="en-US" sz="1800" dirty="0">
                    <a:latin typeface="+mn-ea"/>
                  </a:rPr>
                  <a:t>人工智能应用</a:t>
                </a:r>
              </a:p>
            </p:txBody>
          </p:sp>
          <p:sp>
            <p:nvSpPr>
              <p:cNvPr id="40" name="Shape 604"/>
              <p:cNvSpPr/>
              <p:nvPr/>
            </p:nvSpPr>
            <p:spPr>
              <a:xfrm rot="5411545">
                <a:off x="2141658" y="3737660"/>
                <a:ext cx="526102" cy="2234136"/>
              </a:xfrm>
              <a:prstGeom prst="roundRect">
                <a:avLst>
                  <a:gd name="adj" fmla="val 44493"/>
                </a:avLst>
              </a:prstGeom>
              <a:noFill/>
              <a:ln w="9525" cap="flat">
                <a:solidFill>
                  <a:srgbClr val="FFFFFF"/>
                </a:solidFill>
                <a:prstDash val="sysDot"/>
                <a:miter lim="400000"/>
              </a:ln>
              <a:effectLst>
                <a:outerShdw blurRad="38100" dist="23000" dir="5400000" rotWithShape="0">
                  <a:srgbClr val="000000">
                    <a:alpha val="35000"/>
                  </a:srgbClr>
                </a:outerShdw>
              </a:effectLst>
            </p:spPr>
            <p:txBody>
              <a:bodyPr wrap="square" lIns="34289" tIns="34289" rIns="34289" bIns="34289" numCol="1" anchor="ctr">
                <a:noAutofit/>
              </a:bodyPr>
              <a:lstStyle/>
              <a:p>
                <a:endParaRPr sz="1350"/>
              </a:p>
            </p:txBody>
          </p:sp>
        </p:grpSp>
        <p:sp>
          <p:nvSpPr>
            <p:cNvPr id="41" name="Shape 607"/>
            <p:cNvSpPr/>
            <p:nvPr/>
          </p:nvSpPr>
          <p:spPr>
            <a:xfrm flipV="1">
              <a:off x="2608379" y="2584866"/>
              <a:ext cx="1" cy="1562726"/>
            </a:xfrm>
            <a:prstGeom prst="line">
              <a:avLst/>
            </a:prstGeom>
            <a:ln w="12700">
              <a:solidFill>
                <a:schemeClr val="bg1">
                  <a:alpha val="30000"/>
                </a:schemeClr>
              </a:solidFill>
            </a:ln>
          </p:spPr>
          <p:txBody>
            <a:bodyPr lIns="45719" rIns="45719"/>
            <a:lstStyle/>
            <a:p>
              <a:endParaRPr dirty="0"/>
            </a:p>
          </p:txBody>
        </p:sp>
        <p:grpSp>
          <p:nvGrpSpPr>
            <p:cNvPr id="42" name="组合 41"/>
            <p:cNvGrpSpPr/>
            <p:nvPr/>
          </p:nvGrpSpPr>
          <p:grpSpPr>
            <a:xfrm>
              <a:off x="3119156" y="2207222"/>
              <a:ext cx="2996824" cy="2753153"/>
              <a:chOff x="5211064" y="2546679"/>
              <a:chExt cx="3132491" cy="2877789"/>
            </a:xfrm>
          </p:grpSpPr>
          <p:sp>
            <p:nvSpPr>
              <p:cNvPr id="43" name="Shape 566"/>
              <p:cNvSpPr/>
              <p:nvPr/>
            </p:nvSpPr>
            <p:spPr>
              <a:xfrm>
                <a:off x="6149298" y="3379774"/>
                <a:ext cx="1056250" cy="105373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1994" y="1290"/>
                    </a:lnTo>
                    <a:lnTo>
                      <a:pt x="13528" y="320"/>
                    </a:lnTo>
                    <a:lnTo>
                      <a:pt x="14321" y="1909"/>
                    </a:lnTo>
                    <a:lnTo>
                      <a:pt x="15999" y="1342"/>
                    </a:lnTo>
                    <a:lnTo>
                      <a:pt x="16442" y="3055"/>
                    </a:lnTo>
                    <a:lnTo>
                      <a:pt x="18192" y="2931"/>
                    </a:lnTo>
                    <a:lnTo>
                      <a:pt x="18192" y="4737"/>
                    </a:lnTo>
                    <a:lnTo>
                      <a:pt x="19922" y="5047"/>
                    </a:lnTo>
                    <a:lnTo>
                      <a:pt x="19479" y="6729"/>
                    </a:lnTo>
                    <a:lnTo>
                      <a:pt x="21106" y="7513"/>
                    </a:lnTo>
                    <a:lnTo>
                      <a:pt x="20231" y="9020"/>
                    </a:lnTo>
                    <a:lnTo>
                      <a:pt x="21600" y="10165"/>
                    </a:lnTo>
                    <a:lnTo>
                      <a:pt x="20354" y="11414"/>
                    </a:lnTo>
                    <a:lnTo>
                      <a:pt x="21425" y="12900"/>
                    </a:lnTo>
                    <a:lnTo>
                      <a:pt x="19922" y="13829"/>
                    </a:lnTo>
                    <a:lnTo>
                      <a:pt x="20581" y="15439"/>
                    </a:lnTo>
                    <a:lnTo>
                      <a:pt x="18903" y="15996"/>
                    </a:lnTo>
                    <a:lnTo>
                      <a:pt x="19170" y="17730"/>
                    </a:lnTo>
                    <a:lnTo>
                      <a:pt x="17369" y="17843"/>
                    </a:lnTo>
                    <a:lnTo>
                      <a:pt x="17142" y="19577"/>
                    </a:lnTo>
                    <a:lnTo>
                      <a:pt x="15423" y="19257"/>
                    </a:lnTo>
                    <a:lnTo>
                      <a:pt x="14764" y="20940"/>
                    </a:lnTo>
                    <a:lnTo>
                      <a:pt x="13178" y="20114"/>
                    </a:lnTo>
                    <a:lnTo>
                      <a:pt x="12159" y="21600"/>
                    </a:lnTo>
                    <a:lnTo>
                      <a:pt x="10800" y="20454"/>
                    </a:lnTo>
                    <a:lnTo>
                      <a:pt x="9441" y="21600"/>
                    </a:lnTo>
                    <a:lnTo>
                      <a:pt x="8411" y="20114"/>
                    </a:lnTo>
                    <a:lnTo>
                      <a:pt x="6836" y="20940"/>
                    </a:lnTo>
                    <a:lnTo>
                      <a:pt x="6177" y="19257"/>
                    </a:lnTo>
                    <a:lnTo>
                      <a:pt x="4448" y="19577"/>
                    </a:lnTo>
                    <a:lnTo>
                      <a:pt x="4231" y="17843"/>
                    </a:lnTo>
                    <a:lnTo>
                      <a:pt x="2430" y="17730"/>
                    </a:lnTo>
                    <a:lnTo>
                      <a:pt x="2697" y="15996"/>
                    </a:lnTo>
                    <a:lnTo>
                      <a:pt x="1019" y="15439"/>
                    </a:lnTo>
                    <a:lnTo>
                      <a:pt x="1678" y="13829"/>
                    </a:lnTo>
                    <a:lnTo>
                      <a:pt x="175" y="12900"/>
                    </a:lnTo>
                    <a:lnTo>
                      <a:pt x="1246" y="11414"/>
                    </a:lnTo>
                    <a:lnTo>
                      <a:pt x="0" y="10165"/>
                    </a:lnTo>
                    <a:lnTo>
                      <a:pt x="1359" y="9020"/>
                    </a:lnTo>
                    <a:lnTo>
                      <a:pt x="484" y="7513"/>
                    </a:lnTo>
                    <a:lnTo>
                      <a:pt x="2121" y="6729"/>
                    </a:lnTo>
                    <a:lnTo>
                      <a:pt x="1678" y="5047"/>
                    </a:lnTo>
                    <a:lnTo>
                      <a:pt x="3408" y="4737"/>
                    </a:lnTo>
                    <a:lnTo>
                      <a:pt x="3408" y="2931"/>
                    </a:lnTo>
                    <a:lnTo>
                      <a:pt x="5158" y="3055"/>
                    </a:lnTo>
                    <a:lnTo>
                      <a:pt x="5590" y="1342"/>
                    </a:lnTo>
                    <a:lnTo>
                      <a:pt x="7269" y="1909"/>
                    </a:lnTo>
                    <a:lnTo>
                      <a:pt x="8072" y="320"/>
                    </a:lnTo>
                    <a:lnTo>
                      <a:pt x="9606" y="1290"/>
                    </a:lnTo>
                    <a:lnTo>
                      <a:pt x="10800" y="0"/>
                    </a:lnTo>
                    <a:close/>
                  </a:path>
                </a:pathLst>
              </a:custGeom>
              <a:solidFill>
                <a:srgbClr val="FAC34E"/>
              </a:solidFill>
              <a:ln w="12700">
                <a:noFill/>
                <a:miter lim="400000"/>
              </a:ln>
            </p:spPr>
            <p:txBody>
              <a:bodyPr lIns="34289" rIns="34289"/>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endParaRPr>
              </a:p>
            </p:txBody>
          </p:sp>
          <p:sp>
            <p:nvSpPr>
              <p:cNvPr id="44" name="Shape 567"/>
              <p:cNvSpPr/>
              <p:nvPr/>
            </p:nvSpPr>
            <p:spPr>
              <a:xfrm rot="2091445">
                <a:off x="6768448" y="2546679"/>
                <a:ext cx="714989" cy="91823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3765"/>
                      <a:pt x="21600" y="8409"/>
                    </a:cubicBezTo>
                    <a:cubicBezTo>
                      <a:pt x="21600" y="12648"/>
                      <a:pt x="17573" y="16154"/>
                      <a:pt x="12329" y="16699"/>
                    </a:cubicBezTo>
                    <a:lnTo>
                      <a:pt x="12329" y="21600"/>
                    </a:lnTo>
                    <a:lnTo>
                      <a:pt x="8492" y="16616"/>
                    </a:lnTo>
                    <a:cubicBezTo>
                      <a:pt x="3635" y="15802"/>
                      <a:pt x="0" y="12436"/>
                      <a:pt x="0" y="8409"/>
                    </a:cubicBezTo>
                    <a:cubicBezTo>
                      <a:pt x="0" y="3765"/>
                      <a:pt x="4835" y="0"/>
                      <a:pt x="10800" y="0"/>
                    </a:cubicBezTo>
                    <a:close/>
                  </a:path>
                </a:pathLst>
              </a:custGeom>
              <a:solidFill>
                <a:srgbClr val="FAC34E"/>
              </a:solidFill>
              <a:ln w="12700">
                <a:miter lim="400000"/>
              </a:ln>
            </p:spPr>
            <p:txBody>
              <a:bodyPr lIns="34289" rIns="34289"/>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endParaRPr>
              </a:p>
            </p:txBody>
          </p:sp>
          <p:sp>
            <p:nvSpPr>
              <p:cNvPr id="45" name="Shape 568"/>
              <p:cNvSpPr/>
              <p:nvPr/>
            </p:nvSpPr>
            <p:spPr>
              <a:xfrm>
                <a:off x="7125942" y="2740347"/>
                <a:ext cx="151651" cy="165508"/>
              </a:xfrm>
              <a:custGeom>
                <a:avLst/>
                <a:gdLst/>
                <a:ahLst/>
                <a:cxnLst>
                  <a:cxn ang="0">
                    <a:pos x="wd2" y="hd2"/>
                  </a:cxn>
                  <a:cxn ang="5400000">
                    <a:pos x="wd2" y="hd2"/>
                  </a:cxn>
                  <a:cxn ang="10800000">
                    <a:pos x="wd2" y="hd2"/>
                  </a:cxn>
                  <a:cxn ang="16200000">
                    <a:pos x="wd2" y="hd2"/>
                  </a:cxn>
                </a:cxnLst>
                <a:rect l="0" t="0" r="r" b="b"/>
                <a:pathLst>
                  <a:path w="21600" h="21600" extrusionOk="0">
                    <a:moveTo>
                      <a:pt x="17720" y="0"/>
                    </a:moveTo>
                    <a:cubicBezTo>
                      <a:pt x="3880" y="0"/>
                      <a:pt x="3880" y="0"/>
                      <a:pt x="3880" y="0"/>
                    </a:cubicBezTo>
                    <a:cubicBezTo>
                      <a:pt x="1811" y="0"/>
                      <a:pt x="0" y="1543"/>
                      <a:pt x="0" y="3560"/>
                    </a:cubicBezTo>
                    <a:cubicBezTo>
                      <a:pt x="0" y="12580"/>
                      <a:pt x="0" y="12580"/>
                      <a:pt x="0" y="12580"/>
                    </a:cubicBezTo>
                    <a:cubicBezTo>
                      <a:pt x="0" y="14598"/>
                      <a:pt x="1811" y="16141"/>
                      <a:pt x="3880" y="16141"/>
                    </a:cubicBezTo>
                    <a:cubicBezTo>
                      <a:pt x="7890" y="16141"/>
                      <a:pt x="7890" y="16141"/>
                      <a:pt x="7890" y="16141"/>
                    </a:cubicBezTo>
                    <a:cubicBezTo>
                      <a:pt x="7890" y="21600"/>
                      <a:pt x="7890" y="21600"/>
                      <a:pt x="7890" y="21600"/>
                    </a:cubicBezTo>
                    <a:cubicBezTo>
                      <a:pt x="13710" y="16141"/>
                      <a:pt x="13710" y="16141"/>
                      <a:pt x="13710" y="16141"/>
                    </a:cubicBezTo>
                    <a:cubicBezTo>
                      <a:pt x="17720" y="16141"/>
                      <a:pt x="17720" y="16141"/>
                      <a:pt x="17720" y="16141"/>
                    </a:cubicBezTo>
                    <a:cubicBezTo>
                      <a:pt x="19919" y="16141"/>
                      <a:pt x="21600" y="14598"/>
                      <a:pt x="21600" y="12580"/>
                    </a:cubicBezTo>
                    <a:cubicBezTo>
                      <a:pt x="21600" y="3560"/>
                      <a:pt x="21600" y="3560"/>
                      <a:pt x="21600" y="3560"/>
                    </a:cubicBezTo>
                    <a:cubicBezTo>
                      <a:pt x="21600" y="1543"/>
                      <a:pt x="19919" y="0"/>
                      <a:pt x="17720" y="0"/>
                    </a:cubicBezTo>
                    <a:close/>
                    <a:moveTo>
                      <a:pt x="3880" y="12580"/>
                    </a:moveTo>
                    <a:cubicBezTo>
                      <a:pt x="3880" y="10800"/>
                      <a:pt x="3880" y="10800"/>
                      <a:pt x="3880" y="10800"/>
                    </a:cubicBezTo>
                    <a:cubicBezTo>
                      <a:pt x="11770" y="10800"/>
                      <a:pt x="11770" y="10800"/>
                      <a:pt x="11770" y="10800"/>
                    </a:cubicBezTo>
                    <a:cubicBezTo>
                      <a:pt x="11770" y="12580"/>
                      <a:pt x="11770" y="12580"/>
                      <a:pt x="11770" y="12580"/>
                    </a:cubicBezTo>
                    <a:lnTo>
                      <a:pt x="3880" y="12580"/>
                    </a:lnTo>
                    <a:close/>
                    <a:moveTo>
                      <a:pt x="17720" y="9020"/>
                    </a:moveTo>
                    <a:cubicBezTo>
                      <a:pt x="3880" y="9020"/>
                      <a:pt x="3880" y="9020"/>
                      <a:pt x="3880" y="9020"/>
                    </a:cubicBezTo>
                    <a:cubicBezTo>
                      <a:pt x="3880" y="7121"/>
                      <a:pt x="3880" y="7121"/>
                      <a:pt x="3880" y="7121"/>
                    </a:cubicBezTo>
                    <a:cubicBezTo>
                      <a:pt x="17720" y="7121"/>
                      <a:pt x="17720" y="7121"/>
                      <a:pt x="17720" y="7121"/>
                    </a:cubicBezTo>
                    <a:lnTo>
                      <a:pt x="17720" y="9020"/>
                    </a:lnTo>
                    <a:close/>
                    <a:moveTo>
                      <a:pt x="17720" y="5341"/>
                    </a:moveTo>
                    <a:cubicBezTo>
                      <a:pt x="3880" y="5341"/>
                      <a:pt x="3880" y="5341"/>
                      <a:pt x="3880" y="5341"/>
                    </a:cubicBezTo>
                    <a:cubicBezTo>
                      <a:pt x="3880" y="3560"/>
                      <a:pt x="3880" y="3560"/>
                      <a:pt x="3880" y="3560"/>
                    </a:cubicBezTo>
                    <a:cubicBezTo>
                      <a:pt x="17720" y="3560"/>
                      <a:pt x="17720" y="3560"/>
                      <a:pt x="17720" y="3560"/>
                    </a:cubicBezTo>
                    <a:lnTo>
                      <a:pt x="17720" y="5341"/>
                    </a:lnTo>
                    <a:close/>
                  </a:path>
                </a:pathLst>
              </a:custGeom>
              <a:solidFill>
                <a:sysClr val="window" lastClr="FFFFFF"/>
              </a:solidFill>
              <a:ln w="12700">
                <a:miter lim="400000"/>
              </a:ln>
            </p:spPr>
            <p:txBody>
              <a:bodyPr lIns="34289" rIns="34289"/>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endParaRPr>
              </a:p>
            </p:txBody>
          </p:sp>
          <p:sp>
            <p:nvSpPr>
              <p:cNvPr id="46" name="Shape 569"/>
              <p:cNvSpPr/>
              <p:nvPr/>
            </p:nvSpPr>
            <p:spPr>
              <a:xfrm>
                <a:off x="5211064" y="3464513"/>
                <a:ext cx="892506" cy="695733"/>
              </a:xfrm>
              <a:custGeom>
                <a:avLst/>
                <a:gdLst/>
                <a:ahLst/>
                <a:cxnLst>
                  <a:cxn ang="0">
                    <a:pos x="wd2" y="hd2"/>
                  </a:cxn>
                  <a:cxn ang="5400000">
                    <a:pos x="wd2" y="hd2"/>
                  </a:cxn>
                  <a:cxn ang="10800000">
                    <a:pos x="wd2" y="hd2"/>
                  </a:cxn>
                  <a:cxn ang="16200000">
                    <a:pos x="wd2" y="hd2"/>
                  </a:cxn>
                </a:cxnLst>
                <a:rect l="0" t="0" r="r" b="b"/>
                <a:pathLst>
                  <a:path w="21600" h="21600" extrusionOk="0">
                    <a:moveTo>
                      <a:pt x="8409" y="0"/>
                    </a:moveTo>
                    <a:cubicBezTo>
                      <a:pt x="12652" y="0"/>
                      <a:pt x="16160" y="4034"/>
                      <a:pt x="16700" y="9285"/>
                    </a:cubicBezTo>
                    <a:lnTo>
                      <a:pt x="21600" y="9285"/>
                    </a:lnTo>
                    <a:lnTo>
                      <a:pt x="16603" y="13164"/>
                    </a:lnTo>
                    <a:cubicBezTo>
                      <a:pt x="15776" y="17994"/>
                      <a:pt x="12420" y="21600"/>
                      <a:pt x="8409" y="21600"/>
                    </a:cubicBezTo>
                    <a:cubicBezTo>
                      <a:pt x="3765" y="21600"/>
                      <a:pt x="0" y="16765"/>
                      <a:pt x="0" y="10800"/>
                    </a:cubicBezTo>
                    <a:cubicBezTo>
                      <a:pt x="0" y="4835"/>
                      <a:pt x="3765" y="0"/>
                      <a:pt x="8409" y="0"/>
                    </a:cubicBezTo>
                    <a:close/>
                  </a:path>
                </a:pathLst>
              </a:custGeom>
              <a:solidFill>
                <a:srgbClr val="FAC34E"/>
              </a:solidFill>
              <a:ln w="12700">
                <a:miter lim="400000"/>
              </a:ln>
            </p:spPr>
            <p:txBody>
              <a:bodyPr lIns="34289" rIns="34289"/>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endParaRPr>
              </a:p>
            </p:txBody>
          </p:sp>
          <p:sp>
            <p:nvSpPr>
              <p:cNvPr id="47" name="Shape 570"/>
              <p:cNvSpPr/>
              <p:nvPr/>
            </p:nvSpPr>
            <p:spPr>
              <a:xfrm>
                <a:off x="5421079" y="3578359"/>
                <a:ext cx="276739" cy="276296"/>
              </a:xfrm>
              <a:custGeom>
                <a:avLst/>
                <a:gdLst/>
                <a:ahLst/>
                <a:cxnLst>
                  <a:cxn ang="0">
                    <a:pos x="wd2" y="hd2"/>
                  </a:cxn>
                  <a:cxn ang="5400000">
                    <a:pos x="wd2" y="hd2"/>
                  </a:cxn>
                  <a:cxn ang="10800000">
                    <a:pos x="wd2" y="hd2"/>
                  </a:cxn>
                  <a:cxn ang="16200000">
                    <a:pos x="wd2" y="hd2"/>
                  </a:cxn>
                </a:cxnLst>
                <a:rect l="0" t="0" r="r" b="b"/>
                <a:pathLst>
                  <a:path w="21600" h="21600" extrusionOk="0">
                    <a:moveTo>
                      <a:pt x="19800" y="11864"/>
                    </a:moveTo>
                    <a:cubicBezTo>
                      <a:pt x="19555" y="8509"/>
                      <a:pt x="19555" y="8509"/>
                      <a:pt x="19555" y="8509"/>
                    </a:cubicBezTo>
                    <a:cubicBezTo>
                      <a:pt x="21436" y="6873"/>
                      <a:pt x="21436" y="6873"/>
                      <a:pt x="21436" y="6873"/>
                    </a:cubicBezTo>
                    <a:cubicBezTo>
                      <a:pt x="19636" y="4173"/>
                      <a:pt x="19636" y="4173"/>
                      <a:pt x="19636" y="4173"/>
                    </a:cubicBezTo>
                    <a:cubicBezTo>
                      <a:pt x="17427" y="4582"/>
                      <a:pt x="17427" y="4582"/>
                      <a:pt x="17427" y="4582"/>
                    </a:cubicBezTo>
                    <a:cubicBezTo>
                      <a:pt x="14564" y="2700"/>
                      <a:pt x="14564" y="2700"/>
                      <a:pt x="14564" y="2700"/>
                    </a:cubicBezTo>
                    <a:cubicBezTo>
                      <a:pt x="14482" y="327"/>
                      <a:pt x="14482" y="327"/>
                      <a:pt x="14482" y="327"/>
                    </a:cubicBezTo>
                    <a:cubicBezTo>
                      <a:pt x="11209" y="0"/>
                      <a:pt x="11209" y="0"/>
                      <a:pt x="11209" y="0"/>
                    </a:cubicBezTo>
                    <a:cubicBezTo>
                      <a:pt x="10145" y="1964"/>
                      <a:pt x="10145" y="1964"/>
                      <a:pt x="10145" y="1964"/>
                    </a:cubicBezTo>
                    <a:cubicBezTo>
                      <a:pt x="6955" y="2945"/>
                      <a:pt x="6955" y="2945"/>
                      <a:pt x="6955" y="2945"/>
                    </a:cubicBezTo>
                    <a:cubicBezTo>
                      <a:pt x="4909" y="1555"/>
                      <a:pt x="4909" y="1555"/>
                      <a:pt x="4909" y="1555"/>
                    </a:cubicBezTo>
                    <a:cubicBezTo>
                      <a:pt x="2618" y="3927"/>
                      <a:pt x="2618" y="3927"/>
                      <a:pt x="2618" y="3927"/>
                    </a:cubicBezTo>
                    <a:cubicBezTo>
                      <a:pt x="3600" y="5891"/>
                      <a:pt x="3600" y="5891"/>
                      <a:pt x="3600" y="5891"/>
                    </a:cubicBezTo>
                    <a:cubicBezTo>
                      <a:pt x="2373" y="9082"/>
                      <a:pt x="2373" y="9082"/>
                      <a:pt x="2373" y="9082"/>
                    </a:cubicBezTo>
                    <a:cubicBezTo>
                      <a:pt x="0" y="9736"/>
                      <a:pt x="0" y="9736"/>
                      <a:pt x="0" y="9736"/>
                    </a:cubicBezTo>
                    <a:cubicBezTo>
                      <a:pt x="409" y="12927"/>
                      <a:pt x="409" y="12927"/>
                      <a:pt x="409" y="12927"/>
                    </a:cubicBezTo>
                    <a:cubicBezTo>
                      <a:pt x="2618" y="13500"/>
                      <a:pt x="2618" y="13500"/>
                      <a:pt x="2618" y="13500"/>
                    </a:cubicBezTo>
                    <a:cubicBezTo>
                      <a:pt x="4336" y="16445"/>
                      <a:pt x="4336" y="16445"/>
                      <a:pt x="4336" y="16445"/>
                    </a:cubicBezTo>
                    <a:cubicBezTo>
                      <a:pt x="3355" y="18655"/>
                      <a:pt x="3355" y="18655"/>
                      <a:pt x="3355" y="18655"/>
                    </a:cubicBezTo>
                    <a:cubicBezTo>
                      <a:pt x="6136" y="20373"/>
                      <a:pt x="6136" y="20373"/>
                      <a:pt x="6136" y="20373"/>
                    </a:cubicBezTo>
                    <a:cubicBezTo>
                      <a:pt x="7936" y="18982"/>
                      <a:pt x="7936" y="18982"/>
                      <a:pt x="7936" y="18982"/>
                    </a:cubicBezTo>
                    <a:cubicBezTo>
                      <a:pt x="11291" y="19473"/>
                      <a:pt x="11291" y="19473"/>
                      <a:pt x="11291" y="19473"/>
                    </a:cubicBezTo>
                    <a:cubicBezTo>
                      <a:pt x="12518" y="21600"/>
                      <a:pt x="12518" y="21600"/>
                      <a:pt x="12518" y="21600"/>
                    </a:cubicBezTo>
                    <a:cubicBezTo>
                      <a:pt x="15627" y="20536"/>
                      <a:pt x="15627" y="20536"/>
                      <a:pt x="15627" y="20536"/>
                    </a:cubicBezTo>
                    <a:cubicBezTo>
                      <a:pt x="15627" y="18245"/>
                      <a:pt x="15627" y="18245"/>
                      <a:pt x="15627" y="18245"/>
                    </a:cubicBezTo>
                    <a:cubicBezTo>
                      <a:pt x="18082" y="15955"/>
                      <a:pt x="18082" y="15955"/>
                      <a:pt x="18082" y="15955"/>
                    </a:cubicBezTo>
                    <a:cubicBezTo>
                      <a:pt x="20536" y="16364"/>
                      <a:pt x="20536" y="16364"/>
                      <a:pt x="20536" y="16364"/>
                    </a:cubicBezTo>
                    <a:cubicBezTo>
                      <a:pt x="21600" y="13255"/>
                      <a:pt x="21600" y="13255"/>
                      <a:pt x="21600" y="13255"/>
                    </a:cubicBezTo>
                    <a:lnTo>
                      <a:pt x="19800" y="11864"/>
                    </a:lnTo>
                    <a:close/>
                    <a:moveTo>
                      <a:pt x="10800" y="17755"/>
                    </a:moveTo>
                    <a:cubicBezTo>
                      <a:pt x="6955" y="17755"/>
                      <a:pt x="3764" y="14645"/>
                      <a:pt x="3764" y="10800"/>
                    </a:cubicBezTo>
                    <a:cubicBezTo>
                      <a:pt x="3764" y="6955"/>
                      <a:pt x="6955" y="3764"/>
                      <a:pt x="10800" y="3764"/>
                    </a:cubicBezTo>
                    <a:cubicBezTo>
                      <a:pt x="14645" y="3764"/>
                      <a:pt x="17755" y="6955"/>
                      <a:pt x="17755" y="10800"/>
                    </a:cubicBezTo>
                    <a:cubicBezTo>
                      <a:pt x="17755" y="14645"/>
                      <a:pt x="14645" y="17755"/>
                      <a:pt x="10800" y="17755"/>
                    </a:cubicBezTo>
                    <a:close/>
                  </a:path>
                </a:pathLst>
              </a:custGeom>
              <a:solidFill>
                <a:sysClr val="window" lastClr="FFFFFF"/>
              </a:solidFill>
              <a:ln w="12700">
                <a:miter lim="400000"/>
              </a:ln>
            </p:spPr>
            <p:txBody>
              <a:bodyPr lIns="34289" rIns="34289"/>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endParaRPr>
              </a:p>
            </p:txBody>
          </p:sp>
          <p:sp>
            <p:nvSpPr>
              <p:cNvPr id="48" name="Shape 571"/>
              <p:cNvSpPr/>
              <p:nvPr/>
            </p:nvSpPr>
            <p:spPr>
              <a:xfrm>
                <a:off x="6217264" y="4978242"/>
                <a:ext cx="1022518" cy="446226"/>
              </a:xfrm>
              <a:custGeom>
                <a:avLst/>
                <a:gdLst/>
                <a:ahLst/>
                <a:cxnLst>
                  <a:cxn ang="0">
                    <a:pos x="wd2" y="hd2"/>
                  </a:cxn>
                  <a:cxn ang="5400000">
                    <a:pos x="wd2" y="hd2"/>
                  </a:cxn>
                  <a:cxn ang="10800000">
                    <a:pos x="wd2" y="hd2"/>
                  </a:cxn>
                  <a:cxn ang="16200000">
                    <a:pos x="wd2" y="hd2"/>
                  </a:cxn>
                </a:cxnLst>
                <a:rect l="0" t="0" r="r" b="b"/>
                <a:pathLst>
                  <a:path w="21600" h="20719" extrusionOk="0">
                    <a:moveTo>
                      <a:pt x="18335" y="20385"/>
                    </a:moveTo>
                    <a:cubicBezTo>
                      <a:pt x="16853" y="21600"/>
                      <a:pt x="14693" y="19114"/>
                      <a:pt x="14693" y="19114"/>
                    </a:cubicBezTo>
                    <a:cubicBezTo>
                      <a:pt x="8690" y="12816"/>
                      <a:pt x="8690" y="12816"/>
                      <a:pt x="8690" y="12816"/>
                    </a:cubicBezTo>
                    <a:cubicBezTo>
                      <a:pt x="4194" y="15799"/>
                      <a:pt x="4194" y="15799"/>
                      <a:pt x="4194" y="15799"/>
                    </a:cubicBezTo>
                    <a:cubicBezTo>
                      <a:pt x="1482" y="13755"/>
                      <a:pt x="1482" y="13755"/>
                      <a:pt x="1482" y="13755"/>
                    </a:cubicBezTo>
                    <a:cubicBezTo>
                      <a:pt x="0" y="9336"/>
                      <a:pt x="0" y="9336"/>
                      <a:pt x="0" y="9336"/>
                    </a:cubicBezTo>
                    <a:cubicBezTo>
                      <a:pt x="0" y="9336"/>
                      <a:pt x="527" y="8231"/>
                      <a:pt x="1407" y="9226"/>
                    </a:cubicBezTo>
                    <a:cubicBezTo>
                      <a:pt x="2286" y="10275"/>
                      <a:pt x="2587" y="10717"/>
                      <a:pt x="2587" y="10717"/>
                    </a:cubicBezTo>
                    <a:cubicBezTo>
                      <a:pt x="4119" y="10883"/>
                      <a:pt x="4119" y="10883"/>
                      <a:pt x="4119" y="10883"/>
                    </a:cubicBezTo>
                    <a:cubicBezTo>
                      <a:pt x="6555" y="8010"/>
                      <a:pt x="6555" y="8010"/>
                      <a:pt x="6555" y="8010"/>
                    </a:cubicBezTo>
                    <a:cubicBezTo>
                      <a:pt x="13764" y="0"/>
                      <a:pt x="13764" y="0"/>
                      <a:pt x="13764" y="0"/>
                    </a:cubicBezTo>
                    <a:cubicBezTo>
                      <a:pt x="21600" y="13037"/>
                      <a:pt x="21600" y="13037"/>
                      <a:pt x="21600" y="13037"/>
                    </a:cubicBezTo>
                    <a:cubicBezTo>
                      <a:pt x="21600" y="13037"/>
                      <a:pt x="19490" y="19501"/>
                      <a:pt x="18335" y="20385"/>
                    </a:cubicBezTo>
                    <a:close/>
                  </a:path>
                </a:pathLst>
              </a:custGeom>
              <a:solidFill>
                <a:srgbClr val="00ACED"/>
              </a:solidFill>
              <a:ln w="12700">
                <a:miter lim="400000"/>
              </a:ln>
            </p:spPr>
            <p:txBody>
              <a:bodyPr lIns="34289" rIns="34289"/>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endParaRPr>
              </a:p>
            </p:txBody>
          </p:sp>
          <p:sp>
            <p:nvSpPr>
              <p:cNvPr id="49" name="Shape 573"/>
              <p:cNvSpPr/>
              <p:nvPr/>
            </p:nvSpPr>
            <p:spPr>
              <a:xfrm>
                <a:off x="6282714" y="4992340"/>
                <a:ext cx="205411" cy="22656"/>
              </a:xfrm>
              <a:custGeom>
                <a:avLst/>
                <a:gdLst/>
                <a:ahLst/>
                <a:cxnLst>
                  <a:cxn ang="0">
                    <a:pos x="wd2" y="hd2"/>
                  </a:cxn>
                  <a:cxn ang="5400000">
                    <a:pos x="wd2" y="hd2"/>
                  </a:cxn>
                  <a:cxn ang="10800000">
                    <a:pos x="wd2" y="hd2"/>
                  </a:cxn>
                  <a:cxn ang="16200000">
                    <a:pos x="wd2" y="hd2"/>
                  </a:cxn>
                </a:cxnLst>
                <a:rect l="0" t="0" r="r" b="b"/>
                <a:pathLst>
                  <a:path w="21600" h="21600" extrusionOk="0">
                    <a:moveTo>
                      <a:pt x="2118" y="19200"/>
                    </a:moveTo>
                    <a:lnTo>
                      <a:pt x="21600" y="21600"/>
                    </a:lnTo>
                    <a:lnTo>
                      <a:pt x="19747" y="8160"/>
                    </a:lnTo>
                    <a:lnTo>
                      <a:pt x="741" y="3360"/>
                    </a:lnTo>
                    <a:lnTo>
                      <a:pt x="0" y="0"/>
                    </a:lnTo>
                    <a:lnTo>
                      <a:pt x="2118" y="19200"/>
                    </a:lnTo>
                    <a:close/>
                  </a:path>
                </a:pathLst>
              </a:custGeom>
              <a:solidFill>
                <a:srgbClr val="00ACED"/>
              </a:solidFill>
              <a:ln w="12700">
                <a:miter lim="400000"/>
              </a:ln>
            </p:spPr>
            <p:txBody>
              <a:bodyPr lIns="34289" rIns="34289"/>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endParaRPr>
              </a:p>
            </p:txBody>
          </p:sp>
          <p:sp>
            <p:nvSpPr>
              <p:cNvPr id="50" name="Shape 575"/>
              <p:cNvSpPr/>
              <p:nvPr/>
            </p:nvSpPr>
            <p:spPr>
              <a:xfrm>
                <a:off x="6321982" y="4788944"/>
                <a:ext cx="177218" cy="133417"/>
              </a:xfrm>
              <a:custGeom>
                <a:avLst/>
                <a:gdLst/>
                <a:ahLst/>
                <a:cxnLst>
                  <a:cxn ang="0">
                    <a:pos x="wd2" y="hd2"/>
                  </a:cxn>
                  <a:cxn ang="5400000">
                    <a:pos x="wd2" y="hd2"/>
                  </a:cxn>
                  <a:cxn ang="10800000">
                    <a:pos x="wd2" y="hd2"/>
                  </a:cxn>
                  <a:cxn ang="16200000">
                    <a:pos x="wd2" y="hd2"/>
                  </a:cxn>
                </a:cxnLst>
                <a:rect l="0" t="0" r="r" b="b"/>
                <a:pathLst>
                  <a:path w="21600" h="21600" extrusionOk="0">
                    <a:moveTo>
                      <a:pt x="21600" y="15079"/>
                    </a:moveTo>
                    <a:lnTo>
                      <a:pt x="0" y="0"/>
                    </a:lnTo>
                    <a:lnTo>
                      <a:pt x="20434" y="21600"/>
                    </a:lnTo>
                    <a:lnTo>
                      <a:pt x="21600" y="15079"/>
                    </a:lnTo>
                    <a:close/>
                  </a:path>
                </a:pathLst>
              </a:custGeom>
              <a:solidFill>
                <a:srgbClr val="00ACED"/>
              </a:solidFill>
              <a:ln w="12700">
                <a:miter lim="400000"/>
              </a:ln>
            </p:spPr>
            <p:txBody>
              <a:bodyPr lIns="34289" rIns="34289"/>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endParaRPr>
              </a:p>
            </p:txBody>
          </p:sp>
          <p:sp>
            <p:nvSpPr>
              <p:cNvPr id="51" name="Shape 577"/>
              <p:cNvSpPr/>
              <p:nvPr/>
            </p:nvSpPr>
            <p:spPr>
              <a:xfrm>
                <a:off x="6558607" y="5105617"/>
                <a:ext cx="11580" cy="52646"/>
              </a:xfrm>
              <a:custGeom>
                <a:avLst/>
                <a:gdLst/>
                <a:ahLst/>
                <a:cxnLst>
                  <a:cxn ang="0">
                    <a:pos x="wd2" y="hd2"/>
                  </a:cxn>
                  <a:cxn ang="5400000">
                    <a:pos x="wd2" y="hd2"/>
                  </a:cxn>
                  <a:cxn ang="10800000">
                    <a:pos x="wd2" y="hd2"/>
                  </a:cxn>
                  <a:cxn ang="16200000">
                    <a:pos x="wd2" y="hd2"/>
                  </a:cxn>
                </a:cxnLst>
                <a:rect l="0" t="0" r="r" b="b"/>
                <a:pathLst>
                  <a:path w="21600" h="21308" extrusionOk="0">
                    <a:moveTo>
                      <a:pt x="17280" y="0"/>
                    </a:moveTo>
                    <a:cubicBezTo>
                      <a:pt x="19440" y="0"/>
                      <a:pt x="21600" y="480"/>
                      <a:pt x="21600" y="960"/>
                    </a:cubicBezTo>
                    <a:cubicBezTo>
                      <a:pt x="8640" y="20160"/>
                      <a:pt x="8640" y="20160"/>
                      <a:pt x="8640" y="20160"/>
                    </a:cubicBezTo>
                    <a:cubicBezTo>
                      <a:pt x="8640" y="21120"/>
                      <a:pt x="6480" y="21600"/>
                      <a:pt x="4320" y="21120"/>
                    </a:cubicBezTo>
                    <a:cubicBezTo>
                      <a:pt x="4320" y="21120"/>
                      <a:pt x="4320" y="21120"/>
                      <a:pt x="4320" y="21120"/>
                    </a:cubicBezTo>
                    <a:cubicBezTo>
                      <a:pt x="0" y="21120"/>
                      <a:pt x="0" y="20640"/>
                      <a:pt x="0" y="20160"/>
                    </a:cubicBezTo>
                    <a:cubicBezTo>
                      <a:pt x="10800" y="960"/>
                      <a:pt x="10800" y="960"/>
                      <a:pt x="10800" y="960"/>
                    </a:cubicBezTo>
                    <a:cubicBezTo>
                      <a:pt x="10800" y="480"/>
                      <a:pt x="15120" y="0"/>
                      <a:pt x="17280" y="0"/>
                    </a:cubicBezTo>
                    <a:close/>
                  </a:path>
                </a:pathLst>
              </a:custGeom>
              <a:solidFill>
                <a:srgbClr val="00ACED"/>
              </a:solidFill>
              <a:ln w="12700">
                <a:miter lim="400000"/>
              </a:ln>
            </p:spPr>
            <p:txBody>
              <a:bodyPr lIns="34289" rIns="34289"/>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endParaRPr>
              </a:p>
            </p:txBody>
          </p:sp>
          <p:sp>
            <p:nvSpPr>
              <p:cNvPr id="52" name="Shape 578"/>
              <p:cNvSpPr/>
              <p:nvPr/>
            </p:nvSpPr>
            <p:spPr>
              <a:xfrm>
                <a:off x="6573710" y="5119713"/>
                <a:ext cx="8560" cy="27998"/>
              </a:xfrm>
              <a:custGeom>
                <a:avLst/>
                <a:gdLst/>
                <a:ahLst/>
                <a:cxnLst>
                  <a:cxn ang="0">
                    <a:pos x="wd2" y="hd2"/>
                  </a:cxn>
                  <a:cxn ang="5400000">
                    <a:pos x="wd2" y="hd2"/>
                  </a:cxn>
                  <a:cxn ang="10800000">
                    <a:pos x="wd2" y="hd2"/>
                  </a:cxn>
                  <a:cxn ang="16200000">
                    <a:pos x="wd2" y="hd2"/>
                  </a:cxn>
                </a:cxnLst>
                <a:rect l="0" t="0" r="r" b="b"/>
                <a:pathLst>
                  <a:path w="21600" h="21073" extrusionOk="0">
                    <a:moveTo>
                      <a:pt x="15429" y="0"/>
                    </a:moveTo>
                    <a:cubicBezTo>
                      <a:pt x="18514" y="0"/>
                      <a:pt x="21600" y="900"/>
                      <a:pt x="21600" y="1800"/>
                    </a:cubicBezTo>
                    <a:cubicBezTo>
                      <a:pt x="12343" y="19800"/>
                      <a:pt x="12343" y="19800"/>
                      <a:pt x="12343" y="19800"/>
                    </a:cubicBezTo>
                    <a:cubicBezTo>
                      <a:pt x="12343" y="20700"/>
                      <a:pt x="9257" y="21600"/>
                      <a:pt x="6171" y="20700"/>
                    </a:cubicBezTo>
                    <a:cubicBezTo>
                      <a:pt x="6171" y="20700"/>
                      <a:pt x="6171" y="20700"/>
                      <a:pt x="6171" y="20700"/>
                    </a:cubicBezTo>
                    <a:cubicBezTo>
                      <a:pt x="3086" y="20700"/>
                      <a:pt x="0" y="19800"/>
                      <a:pt x="0" y="18900"/>
                    </a:cubicBezTo>
                    <a:cubicBezTo>
                      <a:pt x="9257" y="900"/>
                      <a:pt x="9257" y="900"/>
                      <a:pt x="9257" y="900"/>
                    </a:cubicBezTo>
                    <a:cubicBezTo>
                      <a:pt x="9257" y="0"/>
                      <a:pt x="12343" y="0"/>
                      <a:pt x="15429" y="0"/>
                    </a:cubicBezTo>
                    <a:close/>
                  </a:path>
                </a:pathLst>
              </a:custGeom>
              <a:solidFill>
                <a:srgbClr val="00ACED"/>
              </a:solidFill>
              <a:ln w="12700">
                <a:miter lim="400000"/>
              </a:ln>
            </p:spPr>
            <p:txBody>
              <a:bodyPr lIns="34289" rIns="34289"/>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endParaRPr>
              </a:p>
            </p:txBody>
          </p:sp>
          <p:sp>
            <p:nvSpPr>
              <p:cNvPr id="53" name="Shape 579"/>
              <p:cNvSpPr/>
              <p:nvPr/>
            </p:nvSpPr>
            <p:spPr>
              <a:xfrm>
                <a:off x="6589011" y="4979947"/>
                <a:ext cx="21958" cy="50966"/>
              </a:xfrm>
              <a:custGeom>
                <a:avLst/>
                <a:gdLst/>
                <a:ahLst/>
                <a:cxnLst>
                  <a:cxn ang="0">
                    <a:pos x="wd2" y="hd2"/>
                  </a:cxn>
                  <a:cxn ang="5400000">
                    <a:pos x="wd2" y="hd2"/>
                  </a:cxn>
                  <a:cxn ang="10800000">
                    <a:pos x="wd2" y="hd2"/>
                  </a:cxn>
                  <a:cxn ang="16200000">
                    <a:pos x="wd2" y="hd2"/>
                  </a:cxn>
                </a:cxnLst>
                <a:rect l="0" t="0" r="r" b="b"/>
                <a:pathLst>
                  <a:path w="20934" h="21025" extrusionOk="0">
                    <a:moveTo>
                      <a:pt x="18660" y="203"/>
                    </a:moveTo>
                    <a:cubicBezTo>
                      <a:pt x="20934" y="203"/>
                      <a:pt x="20934" y="694"/>
                      <a:pt x="20934" y="1676"/>
                    </a:cubicBezTo>
                    <a:cubicBezTo>
                      <a:pt x="5018" y="20330"/>
                      <a:pt x="5018" y="20330"/>
                      <a:pt x="5018" y="20330"/>
                    </a:cubicBezTo>
                    <a:cubicBezTo>
                      <a:pt x="5018" y="20821"/>
                      <a:pt x="2745" y="21312"/>
                      <a:pt x="1608" y="20821"/>
                    </a:cubicBezTo>
                    <a:cubicBezTo>
                      <a:pt x="1608" y="20821"/>
                      <a:pt x="1608" y="20821"/>
                      <a:pt x="1608" y="20821"/>
                    </a:cubicBezTo>
                    <a:cubicBezTo>
                      <a:pt x="471" y="20821"/>
                      <a:pt x="-666" y="19839"/>
                      <a:pt x="471" y="19348"/>
                    </a:cubicBezTo>
                    <a:cubicBezTo>
                      <a:pt x="15250" y="694"/>
                      <a:pt x="15250" y="694"/>
                      <a:pt x="15250" y="694"/>
                    </a:cubicBezTo>
                    <a:cubicBezTo>
                      <a:pt x="16387" y="203"/>
                      <a:pt x="17523" y="-288"/>
                      <a:pt x="18660" y="203"/>
                    </a:cubicBezTo>
                    <a:close/>
                  </a:path>
                </a:pathLst>
              </a:custGeom>
              <a:solidFill>
                <a:srgbClr val="4472C4">
                  <a:lumOff val="11617"/>
                </a:srgbClr>
              </a:solidFill>
              <a:ln w="12700">
                <a:miter lim="400000"/>
              </a:ln>
            </p:spPr>
            <p:txBody>
              <a:bodyPr lIns="34289" rIns="34289"/>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endParaRPr>
              </a:p>
            </p:txBody>
          </p:sp>
          <p:sp>
            <p:nvSpPr>
              <p:cNvPr id="54" name="Shape 580"/>
              <p:cNvSpPr/>
              <p:nvPr/>
            </p:nvSpPr>
            <p:spPr>
              <a:xfrm>
                <a:off x="6033001" y="4860736"/>
                <a:ext cx="50849" cy="62630"/>
              </a:xfrm>
              <a:custGeom>
                <a:avLst/>
                <a:gdLst/>
                <a:ahLst/>
                <a:cxnLst>
                  <a:cxn ang="0">
                    <a:pos x="wd2" y="hd2"/>
                  </a:cxn>
                  <a:cxn ang="5400000">
                    <a:pos x="wd2" y="hd2"/>
                  </a:cxn>
                  <a:cxn ang="10800000">
                    <a:pos x="wd2" y="hd2"/>
                  </a:cxn>
                  <a:cxn ang="16200000">
                    <a:pos x="wd2" y="hd2"/>
                  </a:cxn>
                </a:cxnLst>
                <a:rect l="0" t="0" r="r" b="b"/>
                <a:pathLst>
                  <a:path w="21600" h="21158" extrusionOk="0">
                    <a:moveTo>
                      <a:pt x="21600" y="17558"/>
                    </a:moveTo>
                    <a:cubicBezTo>
                      <a:pt x="21600" y="17558"/>
                      <a:pt x="17079" y="5158"/>
                      <a:pt x="8540" y="1158"/>
                    </a:cubicBezTo>
                    <a:cubicBezTo>
                      <a:pt x="4521" y="-442"/>
                      <a:pt x="2009" y="-42"/>
                      <a:pt x="0" y="358"/>
                    </a:cubicBezTo>
                    <a:cubicBezTo>
                      <a:pt x="14567" y="21158"/>
                      <a:pt x="14567" y="21158"/>
                      <a:pt x="14567" y="21158"/>
                    </a:cubicBezTo>
                    <a:lnTo>
                      <a:pt x="21600" y="17558"/>
                    </a:lnTo>
                    <a:close/>
                  </a:path>
                </a:pathLst>
              </a:custGeom>
              <a:solidFill>
                <a:srgbClr val="00ACED"/>
              </a:solidFill>
              <a:ln w="12700">
                <a:miter lim="400000"/>
              </a:ln>
            </p:spPr>
            <p:txBody>
              <a:bodyPr lIns="34289" rIns="34289"/>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endParaRPr>
              </a:p>
            </p:txBody>
          </p:sp>
          <p:sp>
            <p:nvSpPr>
              <p:cNvPr id="55" name="Shape 581"/>
              <p:cNvSpPr/>
              <p:nvPr/>
            </p:nvSpPr>
            <p:spPr>
              <a:xfrm>
                <a:off x="6100463" y="4610454"/>
                <a:ext cx="46319" cy="65716"/>
              </a:xfrm>
              <a:custGeom>
                <a:avLst/>
                <a:gdLst/>
                <a:ahLst/>
                <a:cxnLst>
                  <a:cxn ang="0">
                    <a:pos x="wd2" y="hd2"/>
                  </a:cxn>
                  <a:cxn ang="5400000">
                    <a:pos x="wd2" y="hd2"/>
                  </a:cxn>
                  <a:cxn ang="10800000">
                    <a:pos x="wd2" y="hd2"/>
                  </a:cxn>
                  <a:cxn ang="16200000">
                    <a:pos x="wd2" y="hd2"/>
                  </a:cxn>
                </a:cxnLst>
                <a:rect l="0" t="0" r="r" b="b"/>
                <a:pathLst>
                  <a:path w="21600" h="21359" extrusionOk="0">
                    <a:moveTo>
                      <a:pt x="21600" y="17116"/>
                    </a:moveTo>
                    <a:cubicBezTo>
                      <a:pt x="21600" y="17116"/>
                      <a:pt x="17169" y="4773"/>
                      <a:pt x="7200" y="1302"/>
                    </a:cubicBezTo>
                    <a:cubicBezTo>
                      <a:pt x="4431" y="145"/>
                      <a:pt x="2215" y="-241"/>
                      <a:pt x="0" y="145"/>
                    </a:cubicBezTo>
                    <a:cubicBezTo>
                      <a:pt x="11631" y="21359"/>
                      <a:pt x="11631" y="21359"/>
                      <a:pt x="11631" y="21359"/>
                    </a:cubicBezTo>
                    <a:lnTo>
                      <a:pt x="21600" y="17116"/>
                    </a:lnTo>
                    <a:close/>
                  </a:path>
                </a:pathLst>
              </a:custGeom>
              <a:solidFill>
                <a:srgbClr val="00ACED"/>
              </a:solidFill>
              <a:ln w="12700">
                <a:miter lim="400000"/>
              </a:ln>
            </p:spPr>
            <p:txBody>
              <a:bodyPr lIns="34289" rIns="34289"/>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endParaRPr>
              </a:p>
            </p:txBody>
          </p:sp>
          <p:sp>
            <p:nvSpPr>
              <p:cNvPr id="56" name="Shape 582"/>
              <p:cNvSpPr/>
              <p:nvPr/>
            </p:nvSpPr>
            <p:spPr>
              <a:xfrm>
                <a:off x="6444323" y="4444077"/>
                <a:ext cx="57961" cy="58401"/>
              </a:xfrm>
              <a:custGeom>
                <a:avLst/>
                <a:gdLst/>
                <a:ahLst/>
                <a:cxnLst>
                  <a:cxn ang="0">
                    <a:pos x="wd2" y="hd2"/>
                  </a:cxn>
                  <a:cxn ang="5400000">
                    <a:pos x="wd2" y="hd2"/>
                  </a:cxn>
                  <a:cxn ang="10800000">
                    <a:pos x="wd2" y="hd2"/>
                  </a:cxn>
                  <a:cxn ang="16200000">
                    <a:pos x="wd2" y="hd2"/>
                  </a:cxn>
                </a:cxnLst>
                <a:rect l="0" t="0" r="r" b="b"/>
                <a:pathLst>
                  <a:path w="20722" h="21600" extrusionOk="0">
                    <a:moveTo>
                      <a:pt x="3388" y="21600"/>
                    </a:moveTo>
                    <a:cubicBezTo>
                      <a:pt x="3388" y="21600"/>
                      <a:pt x="16518" y="16310"/>
                      <a:pt x="19906" y="8376"/>
                    </a:cubicBezTo>
                    <a:cubicBezTo>
                      <a:pt x="21600" y="3967"/>
                      <a:pt x="20329" y="1322"/>
                      <a:pt x="19059" y="0"/>
                    </a:cubicBezTo>
                    <a:cubicBezTo>
                      <a:pt x="0" y="17633"/>
                      <a:pt x="0" y="17633"/>
                      <a:pt x="0" y="17633"/>
                    </a:cubicBezTo>
                    <a:lnTo>
                      <a:pt x="3388" y="21600"/>
                    </a:lnTo>
                    <a:close/>
                  </a:path>
                </a:pathLst>
              </a:custGeom>
              <a:solidFill>
                <a:srgbClr val="00ACED"/>
              </a:solidFill>
              <a:ln w="12700">
                <a:miter lim="400000"/>
              </a:ln>
            </p:spPr>
            <p:txBody>
              <a:bodyPr lIns="34289" rIns="34289"/>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endParaRPr>
              </a:p>
            </p:txBody>
          </p:sp>
          <p:sp>
            <p:nvSpPr>
              <p:cNvPr id="57" name="Shape 583"/>
              <p:cNvSpPr/>
              <p:nvPr/>
            </p:nvSpPr>
            <p:spPr>
              <a:xfrm>
                <a:off x="6277679" y="3488442"/>
                <a:ext cx="799488" cy="95807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21" y="0"/>
                      <a:pt x="0" y="3859"/>
                      <a:pt x="0" y="8629"/>
                    </a:cubicBezTo>
                    <a:cubicBezTo>
                      <a:pt x="0" y="9192"/>
                      <a:pt x="161" y="9942"/>
                      <a:pt x="354" y="10586"/>
                    </a:cubicBezTo>
                    <a:cubicBezTo>
                      <a:pt x="546" y="11282"/>
                      <a:pt x="996" y="12462"/>
                      <a:pt x="1414" y="12944"/>
                    </a:cubicBezTo>
                    <a:cubicBezTo>
                      <a:pt x="3343" y="15115"/>
                      <a:pt x="7875" y="18384"/>
                      <a:pt x="6750" y="21600"/>
                    </a:cubicBezTo>
                    <a:cubicBezTo>
                      <a:pt x="10125" y="21600"/>
                      <a:pt x="10125" y="21600"/>
                      <a:pt x="10125" y="21600"/>
                    </a:cubicBezTo>
                    <a:cubicBezTo>
                      <a:pt x="10350" y="21600"/>
                      <a:pt x="10350" y="21600"/>
                      <a:pt x="10350" y="21600"/>
                    </a:cubicBezTo>
                    <a:cubicBezTo>
                      <a:pt x="14400" y="21600"/>
                      <a:pt x="14400" y="21600"/>
                      <a:pt x="14400" y="21600"/>
                    </a:cubicBezTo>
                    <a:cubicBezTo>
                      <a:pt x="13854" y="20019"/>
                      <a:pt x="14689" y="18438"/>
                      <a:pt x="15911" y="16964"/>
                    </a:cubicBezTo>
                    <a:cubicBezTo>
                      <a:pt x="16329" y="16481"/>
                      <a:pt x="18257" y="14873"/>
                      <a:pt x="18707" y="14498"/>
                    </a:cubicBezTo>
                    <a:cubicBezTo>
                      <a:pt x="20507" y="12944"/>
                      <a:pt x="21600" y="10907"/>
                      <a:pt x="21600" y="8629"/>
                    </a:cubicBezTo>
                    <a:cubicBezTo>
                      <a:pt x="21600" y="3859"/>
                      <a:pt x="16746" y="0"/>
                      <a:pt x="10800" y="0"/>
                    </a:cubicBezTo>
                    <a:close/>
                  </a:path>
                </a:pathLst>
              </a:custGeom>
              <a:solidFill>
                <a:sysClr val="window" lastClr="FFFFFF"/>
              </a:solidFill>
              <a:ln w="12700">
                <a:miter lim="400000"/>
              </a:ln>
            </p:spPr>
            <p:txBody>
              <a:bodyPr lIns="34289" rIns="34289"/>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endParaRPr>
              </a:p>
            </p:txBody>
          </p:sp>
          <p:sp>
            <p:nvSpPr>
              <p:cNvPr id="58" name="Shape 584"/>
              <p:cNvSpPr/>
              <p:nvPr/>
            </p:nvSpPr>
            <p:spPr>
              <a:xfrm>
                <a:off x="6529911" y="4470257"/>
                <a:ext cx="312646" cy="147513"/>
              </a:xfrm>
              <a:custGeom>
                <a:avLst/>
                <a:gdLst/>
                <a:ahLst/>
                <a:cxnLst>
                  <a:cxn ang="0">
                    <a:pos x="wd2" y="hd2"/>
                  </a:cxn>
                  <a:cxn ang="5400000">
                    <a:pos x="wd2" y="hd2"/>
                  </a:cxn>
                  <a:cxn ang="10800000">
                    <a:pos x="wd2" y="hd2"/>
                  </a:cxn>
                  <a:cxn ang="16200000">
                    <a:pos x="wd2" y="hd2"/>
                  </a:cxn>
                </a:cxnLst>
                <a:rect l="0" t="0" r="r" b="b"/>
                <a:pathLst>
                  <a:path w="21600" h="21600" extrusionOk="0">
                    <a:moveTo>
                      <a:pt x="10922" y="0"/>
                    </a:moveTo>
                    <a:lnTo>
                      <a:pt x="0" y="0"/>
                    </a:lnTo>
                    <a:lnTo>
                      <a:pt x="2052" y="21600"/>
                    </a:lnTo>
                    <a:lnTo>
                      <a:pt x="19652" y="21600"/>
                    </a:lnTo>
                    <a:lnTo>
                      <a:pt x="21600" y="0"/>
                    </a:lnTo>
                    <a:lnTo>
                      <a:pt x="10922" y="0"/>
                    </a:lnTo>
                    <a:close/>
                  </a:path>
                </a:pathLst>
              </a:custGeom>
              <a:solidFill>
                <a:srgbClr val="FAC34E"/>
              </a:solidFill>
              <a:ln w="12700">
                <a:miter lim="400000"/>
              </a:ln>
            </p:spPr>
            <p:txBody>
              <a:bodyPr lIns="34289" rIns="34289"/>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endParaRPr>
              </a:p>
            </p:txBody>
          </p:sp>
          <p:sp>
            <p:nvSpPr>
              <p:cNvPr id="59" name="Shape 585"/>
              <p:cNvSpPr/>
              <p:nvPr/>
            </p:nvSpPr>
            <p:spPr>
              <a:xfrm>
                <a:off x="6515814" y="4440553"/>
                <a:ext cx="342350" cy="219004"/>
              </a:xfrm>
              <a:custGeom>
                <a:avLst/>
                <a:gdLst/>
                <a:ahLst/>
                <a:cxnLst>
                  <a:cxn ang="0">
                    <a:pos x="wd2" y="hd2"/>
                  </a:cxn>
                  <a:cxn ang="5400000">
                    <a:pos x="wd2" y="hd2"/>
                  </a:cxn>
                  <a:cxn ang="10800000">
                    <a:pos x="wd2" y="hd2"/>
                  </a:cxn>
                  <a:cxn ang="16200000">
                    <a:pos x="wd2" y="hd2"/>
                  </a:cxn>
                </a:cxnLst>
                <a:rect l="0" t="0" r="r" b="b"/>
                <a:pathLst>
                  <a:path w="21600" h="21600" extrusionOk="0">
                    <a:moveTo>
                      <a:pt x="19425" y="5400"/>
                    </a:moveTo>
                    <a:cubicBezTo>
                      <a:pt x="20625" y="5400"/>
                      <a:pt x="21600" y="4226"/>
                      <a:pt x="21600" y="2700"/>
                    </a:cubicBezTo>
                    <a:cubicBezTo>
                      <a:pt x="21600" y="1174"/>
                      <a:pt x="20625" y="0"/>
                      <a:pt x="19425" y="0"/>
                    </a:cubicBezTo>
                    <a:cubicBezTo>
                      <a:pt x="2175" y="0"/>
                      <a:pt x="2175" y="0"/>
                      <a:pt x="2175" y="0"/>
                    </a:cubicBezTo>
                    <a:cubicBezTo>
                      <a:pt x="975" y="0"/>
                      <a:pt x="0" y="1174"/>
                      <a:pt x="0" y="2700"/>
                    </a:cubicBezTo>
                    <a:cubicBezTo>
                      <a:pt x="0" y="4109"/>
                      <a:pt x="825" y="5165"/>
                      <a:pt x="1875" y="5400"/>
                    </a:cubicBezTo>
                    <a:cubicBezTo>
                      <a:pt x="1800" y="5400"/>
                      <a:pt x="1800" y="5400"/>
                      <a:pt x="1800" y="5400"/>
                    </a:cubicBezTo>
                    <a:cubicBezTo>
                      <a:pt x="4500" y="8100"/>
                      <a:pt x="4500" y="8100"/>
                      <a:pt x="4500" y="8100"/>
                    </a:cubicBezTo>
                    <a:cubicBezTo>
                      <a:pt x="2175" y="8100"/>
                      <a:pt x="2175" y="8100"/>
                      <a:pt x="2175" y="8100"/>
                    </a:cubicBezTo>
                    <a:cubicBezTo>
                      <a:pt x="975" y="8100"/>
                      <a:pt x="0" y="9274"/>
                      <a:pt x="0" y="10800"/>
                    </a:cubicBezTo>
                    <a:cubicBezTo>
                      <a:pt x="0" y="12326"/>
                      <a:pt x="975" y="13500"/>
                      <a:pt x="2175" y="13500"/>
                    </a:cubicBezTo>
                    <a:cubicBezTo>
                      <a:pt x="3600" y="13500"/>
                      <a:pt x="3600" y="13500"/>
                      <a:pt x="3600" y="13500"/>
                    </a:cubicBezTo>
                    <a:cubicBezTo>
                      <a:pt x="6300" y="16200"/>
                      <a:pt x="6300" y="16200"/>
                      <a:pt x="6300" y="16200"/>
                    </a:cubicBezTo>
                    <a:cubicBezTo>
                      <a:pt x="3600" y="16200"/>
                      <a:pt x="3600" y="16200"/>
                      <a:pt x="3600" y="16200"/>
                    </a:cubicBezTo>
                    <a:cubicBezTo>
                      <a:pt x="2550" y="16200"/>
                      <a:pt x="1800" y="17374"/>
                      <a:pt x="1800" y="18900"/>
                    </a:cubicBezTo>
                    <a:cubicBezTo>
                      <a:pt x="1800" y="20426"/>
                      <a:pt x="2550" y="21600"/>
                      <a:pt x="3600" y="21600"/>
                    </a:cubicBezTo>
                    <a:cubicBezTo>
                      <a:pt x="18000" y="21600"/>
                      <a:pt x="18000" y="21600"/>
                      <a:pt x="18000" y="21600"/>
                    </a:cubicBezTo>
                    <a:cubicBezTo>
                      <a:pt x="18975" y="21600"/>
                      <a:pt x="19800" y="20426"/>
                      <a:pt x="19800" y="18900"/>
                    </a:cubicBezTo>
                    <a:cubicBezTo>
                      <a:pt x="19800" y="17374"/>
                      <a:pt x="18975" y="16200"/>
                      <a:pt x="18000" y="16200"/>
                    </a:cubicBezTo>
                    <a:cubicBezTo>
                      <a:pt x="10800" y="16200"/>
                      <a:pt x="10800" y="16200"/>
                      <a:pt x="10800" y="16200"/>
                    </a:cubicBezTo>
                    <a:cubicBezTo>
                      <a:pt x="9000" y="13500"/>
                      <a:pt x="9000" y="13500"/>
                      <a:pt x="9000" y="13500"/>
                    </a:cubicBezTo>
                    <a:cubicBezTo>
                      <a:pt x="19425" y="13500"/>
                      <a:pt x="19425" y="13500"/>
                      <a:pt x="19425" y="13500"/>
                    </a:cubicBezTo>
                    <a:cubicBezTo>
                      <a:pt x="20625" y="13500"/>
                      <a:pt x="21600" y="12326"/>
                      <a:pt x="21600" y="10800"/>
                    </a:cubicBezTo>
                    <a:cubicBezTo>
                      <a:pt x="21600" y="9274"/>
                      <a:pt x="20625" y="8100"/>
                      <a:pt x="19425" y="8100"/>
                    </a:cubicBezTo>
                    <a:cubicBezTo>
                      <a:pt x="9000" y="8100"/>
                      <a:pt x="9000" y="8100"/>
                      <a:pt x="9000" y="8100"/>
                    </a:cubicBezTo>
                    <a:cubicBezTo>
                      <a:pt x="7200" y="5400"/>
                      <a:pt x="7200" y="5400"/>
                      <a:pt x="7200" y="5400"/>
                    </a:cubicBezTo>
                    <a:lnTo>
                      <a:pt x="19425" y="5400"/>
                    </a:lnTo>
                    <a:close/>
                  </a:path>
                </a:pathLst>
              </a:custGeom>
              <a:solidFill>
                <a:sysClr val="window" lastClr="FFFFFF"/>
              </a:solidFill>
              <a:ln w="12700">
                <a:miter lim="400000"/>
              </a:ln>
            </p:spPr>
            <p:txBody>
              <a:bodyPr lIns="34289" rIns="34289"/>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endParaRPr>
              </a:p>
            </p:txBody>
          </p:sp>
          <p:sp>
            <p:nvSpPr>
              <p:cNvPr id="60" name="Shape 586"/>
              <p:cNvSpPr/>
              <p:nvPr/>
            </p:nvSpPr>
            <p:spPr>
              <a:xfrm>
                <a:off x="6317838" y="3500776"/>
                <a:ext cx="728776" cy="87333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21" y="0"/>
                      <a:pt x="0" y="3859"/>
                      <a:pt x="0" y="8629"/>
                    </a:cubicBezTo>
                    <a:cubicBezTo>
                      <a:pt x="0" y="9192"/>
                      <a:pt x="161" y="9942"/>
                      <a:pt x="354" y="10586"/>
                    </a:cubicBezTo>
                    <a:cubicBezTo>
                      <a:pt x="546" y="11282"/>
                      <a:pt x="996" y="12462"/>
                      <a:pt x="1414" y="12944"/>
                    </a:cubicBezTo>
                    <a:cubicBezTo>
                      <a:pt x="3343" y="15115"/>
                      <a:pt x="7875" y="18384"/>
                      <a:pt x="6750" y="21600"/>
                    </a:cubicBezTo>
                    <a:cubicBezTo>
                      <a:pt x="10125" y="21600"/>
                      <a:pt x="10125" y="21600"/>
                      <a:pt x="10125" y="21600"/>
                    </a:cubicBezTo>
                    <a:cubicBezTo>
                      <a:pt x="10350" y="21600"/>
                      <a:pt x="10350" y="21600"/>
                      <a:pt x="10350" y="21600"/>
                    </a:cubicBezTo>
                    <a:cubicBezTo>
                      <a:pt x="14400" y="21600"/>
                      <a:pt x="14400" y="21600"/>
                      <a:pt x="14400" y="21600"/>
                    </a:cubicBezTo>
                    <a:cubicBezTo>
                      <a:pt x="13854" y="20019"/>
                      <a:pt x="14689" y="18438"/>
                      <a:pt x="15911" y="16964"/>
                    </a:cubicBezTo>
                    <a:cubicBezTo>
                      <a:pt x="16329" y="16481"/>
                      <a:pt x="18257" y="14873"/>
                      <a:pt x="18707" y="14498"/>
                    </a:cubicBezTo>
                    <a:cubicBezTo>
                      <a:pt x="20507" y="12944"/>
                      <a:pt x="21600" y="10907"/>
                      <a:pt x="21600" y="8629"/>
                    </a:cubicBezTo>
                    <a:cubicBezTo>
                      <a:pt x="21600" y="3859"/>
                      <a:pt x="16746" y="0"/>
                      <a:pt x="10800" y="0"/>
                    </a:cubicBezTo>
                    <a:close/>
                    <a:moveTo>
                      <a:pt x="17421" y="13801"/>
                    </a:moveTo>
                    <a:cubicBezTo>
                      <a:pt x="17068" y="14069"/>
                      <a:pt x="15043" y="15811"/>
                      <a:pt x="14593" y="16347"/>
                    </a:cubicBezTo>
                    <a:cubicBezTo>
                      <a:pt x="13564" y="17580"/>
                      <a:pt x="12761" y="18947"/>
                      <a:pt x="12696" y="20340"/>
                    </a:cubicBezTo>
                    <a:cubicBezTo>
                      <a:pt x="10929" y="20340"/>
                      <a:pt x="10929" y="20340"/>
                      <a:pt x="10929" y="20340"/>
                    </a:cubicBezTo>
                    <a:cubicBezTo>
                      <a:pt x="10929" y="20340"/>
                      <a:pt x="10929" y="20340"/>
                      <a:pt x="10929" y="20340"/>
                    </a:cubicBezTo>
                    <a:cubicBezTo>
                      <a:pt x="9836" y="20340"/>
                      <a:pt x="9836" y="20340"/>
                      <a:pt x="9836" y="20340"/>
                    </a:cubicBezTo>
                    <a:cubicBezTo>
                      <a:pt x="9836" y="20340"/>
                      <a:pt x="9836" y="20340"/>
                      <a:pt x="9836" y="20340"/>
                    </a:cubicBezTo>
                    <a:cubicBezTo>
                      <a:pt x="8454" y="20340"/>
                      <a:pt x="8454" y="20340"/>
                      <a:pt x="8454" y="20340"/>
                    </a:cubicBezTo>
                    <a:cubicBezTo>
                      <a:pt x="8357" y="17929"/>
                      <a:pt x="6107" y="15731"/>
                      <a:pt x="4211" y="13909"/>
                    </a:cubicBezTo>
                    <a:cubicBezTo>
                      <a:pt x="2764" y="12730"/>
                      <a:pt x="2218" y="11443"/>
                      <a:pt x="2218" y="11443"/>
                    </a:cubicBezTo>
                    <a:cubicBezTo>
                      <a:pt x="1768" y="10532"/>
                      <a:pt x="1543" y="9594"/>
                      <a:pt x="1543" y="8629"/>
                    </a:cubicBezTo>
                    <a:cubicBezTo>
                      <a:pt x="1543" y="4556"/>
                      <a:pt x="5689" y="1233"/>
                      <a:pt x="10800" y="1233"/>
                    </a:cubicBezTo>
                    <a:cubicBezTo>
                      <a:pt x="15911" y="1233"/>
                      <a:pt x="20057" y="4556"/>
                      <a:pt x="20057" y="8629"/>
                    </a:cubicBezTo>
                    <a:cubicBezTo>
                      <a:pt x="20057" y="10586"/>
                      <a:pt x="19093" y="12435"/>
                      <a:pt x="17421" y="13801"/>
                    </a:cubicBezTo>
                    <a:close/>
                  </a:path>
                </a:pathLst>
              </a:custGeom>
              <a:solidFill>
                <a:srgbClr val="FAC34E"/>
              </a:solidFill>
              <a:ln w="12700">
                <a:miter lim="400000"/>
              </a:ln>
            </p:spPr>
            <p:txBody>
              <a:bodyPr lIns="34289" rIns="34289"/>
              <a:lstStyle/>
              <a:p>
                <a:pPr marL="0" marR="0" lvl="0" indent="0" algn="ctr" defTabSz="914400" eaLnBrk="1" fontAlgn="auto" latinLnBrk="0" hangingPunct="1">
                  <a:lnSpc>
                    <a:spcPct val="100000"/>
                  </a:lnSpc>
                  <a:spcBef>
                    <a:spcPts val="0"/>
                  </a:spcBef>
                  <a:spcAft>
                    <a:spcPts val="0"/>
                  </a:spcAft>
                  <a:buClrTx/>
                  <a:buSzTx/>
                  <a:buFontTx/>
                  <a:buNone/>
                  <a:tabLst/>
                  <a:defRPr sz="1400"/>
                </a:pPr>
                <a:endParaRPr kumimoji="0" sz="1200" b="0" i="0" u="none" strike="noStrike" kern="1200" cap="none" spc="0" normalizeH="0" baseline="0" noProof="0">
                  <a:ln>
                    <a:noFill/>
                  </a:ln>
                  <a:solidFill>
                    <a:prstClr val="black"/>
                  </a:solidFill>
                  <a:effectLst/>
                  <a:uLnTx/>
                  <a:uFillTx/>
                </a:endParaRPr>
              </a:p>
            </p:txBody>
          </p:sp>
          <p:sp>
            <p:nvSpPr>
              <p:cNvPr id="61" name="Shape 587"/>
              <p:cNvSpPr/>
              <p:nvPr/>
            </p:nvSpPr>
            <p:spPr>
              <a:xfrm>
                <a:off x="6519338" y="3872153"/>
                <a:ext cx="289990" cy="519566"/>
              </a:xfrm>
              <a:custGeom>
                <a:avLst/>
                <a:gdLst/>
                <a:ahLst/>
                <a:cxnLst>
                  <a:cxn ang="0">
                    <a:pos x="wd2" y="hd2"/>
                  </a:cxn>
                  <a:cxn ang="5400000">
                    <a:pos x="wd2" y="hd2"/>
                  </a:cxn>
                  <a:cxn ang="10800000">
                    <a:pos x="wd2" y="hd2"/>
                  </a:cxn>
                  <a:cxn ang="16200000">
                    <a:pos x="wd2" y="hd2"/>
                  </a:cxn>
                </a:cxnLst>
                <a:rect l="0" t="0" r="r" b="b"/>
                <a:pathLst>
                  <a:path w="21600" h="21600" extrusionOk="0">
                    <a:moveTo>
                      <a:pt x="19121" y="6623"/>
                    </a:moveTo>
                    <a:cubicBezTo>
                      <a:pt x="17085" y="6772"/>
                      <a:pt x="17085" y="6772"/>
                      <a:pt x="17085" y="6772"/>
                    </a:cubicBezTo>
                    <a:cubicBezTo>
                      <a:pt x="11774" y="19178"/>
                      <a:pt x="11774" y="19178"/>
                      <a:pt x="11774" y="19178"/>
                    </a:cubicBezTo>
                    <a:cubicBezTo>
                      <a:pt x="4603" y="5684"/>
                      <a:pt x="4603" y="5684"/>
                      <a:pt x="4603" y="5684"/>
                    </a:cubicBezTo>
                    <a:cubicBezTo>
                      <a:pt x="10977" y="6821"/>
                      <a:pt x="10977" y="6821"/>
                      <a:pt x="10977" y="6821"/>
                    </a:cubicBezTo>
                    <a:cubicBezTo>
                      <a:pt x="9207" y="3213"/>
                      <a:pt x="9207" y="3213"/>
                      <a:pt x="9207" y="3213"/>
                    </a:cubicBezTo>
                    <a:cubicBezTo>
                      <a:pt x="20538" y="4646"/>
                      <a:pt x="20538" y="4646"/>
                      <a:pt x="20538" y="4646"/>
                    </a:cubicBezTo>
                    <a:cubicBezTo>
                      <a:pt x="21600" y="0"/>
                      <a:pt x="21600" y="0"/>
                      <a:pt x="21600" y="0"/>
                    </a:cubicBezTo>
                    <a:cubicBezTo>
                      <a:pt x="17439" y="3163"/>
                      <a:pt x="17439" y="3163"/>
                      <a:pt x="17439" y="3163"/>
                    </a:cubicBezTo>
                    <a:cubicBezTo>
                      <a:pt x="6285" y="1038"/>
                      <a:pt x="6285" y="1038"/>
                      <a:pt x="6285" y="1038"/>
                    </a:cubicBezTo>
                    <a:cubicBezTo>
                      <a:pt x="7613" y="4893"/>
                      <a:pt x="7613" y="4893"/>
                      <a:pt x="7613" y="4893"/>
                    </a:cubicBezTo>
                    <a:cubicBezTo>
                      <a:pt x="0" y="3806"/>
                      <a:pt x="0" y="3806"/>
                      <a:pt x="0" y="3806"/>
                    </a:cubicBezTo>
                    <a:cubicBezTo>
                      <a:pt x="0" y="3806"/>
                      <a:pt x="8852" y="18239"/>
                      <a:pt x="10446" y="21600"/>
                    </a:cubicBezTo>
                    <a:cubicBezTo>
                      <a:pt x="13456" y="21600"/>
                      <a:pt x="13456" y="21600"/>
                      <a:pt x="13456" y="21600"/>
                    </a:cubicBezTo>
                    <a:cubicBezTo>
                      <a:pt x="14341" y="18980"/>
                      <a:pt x="19121" y="6623"/>
                      <a:pt x="19121" y="6623"/>
                    </a:cubicBezTo>
                    <a:close/>
                  </a:path>
                </a:pathLst>
              </a:custGeom>
              <a:solidFill>
                <a:srgbClr val="FAC34E"/>
              </a:solidFill>
              <a:ln w="12700">
                <a:miter lim="400000"/>
              </a:ln>
            </p:spPr>
            <p:txBody>
              <a:bodyPr lIns="34289" rIns="34289"/>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endParaRPr>
              </a:p>
            </p:txBody>
          </p:sp>
          <p:sp>
            <p:nvSpPr>
              <p:cNvPr id="62" name="Shape 588"/>
              <p:cNvSpPr/>
              <p:nvPr/>
            </p:nvSpPr>
            <p:spPr>
              <a:xfrm>
                <a:off x="5677877" y="2723071"/>
                <a:ext cx="761097" cy="691034"/>
              </a:xfrm>
              <a:custGeom>
                <a:avLst/>
                <a:gdLst/>
                <a:ahLst/>
                <a:cxnLst>
                  <a:cxn ang="0">
                    <a:pos x="wd2" y="hd2"/>
                  </a:cxn>
                  <a:cxn ang="5400000">
                    <a:pos x="wd2" y="hd2"/>
                  </a:cxn>
                  <a:cxn ang="10800000">
                    <a:pos x="wd2" y="hd2"/>
                  </a:cxn>
                  <a:cxn ang="16200000">
                    <a:pos x="wd2" y="hd2"/>
                  </a:cxn>
                </a:cxnLst>
                <a:rect l="0" t="0" r="r" b="b"/>
                <a:pathLst>
                  <a:path w="20680" h="20715" extrusionOk="0">
                    <a:moveTo>
                      <a:pt x="9375" y="0"/>
                    </a:moveTo>
                    <a:cubicBezTo>
                      <a:pt x="11774" y="0"/>
                      <a:pt x="14174" y="1002"/>
                      <a:pt x="15989" y="3005"/>
                    </a:cubicBezTo>
                    <a:cubicBezTo>
                      <a:pt x="19344" y="6708"/>
                      <a:pt x="19641" y="12463"/>
                      <a:pt x="16847" y="16503"/>
                    </a:cubicBezTo>
                    <a:lnTo>
                      <a:pt x="20680" y="20715"/>
                    </a:lnTo>
                    <a:lnTo>
                      <a:pt x="14472" y="19007"/>
                    </a:lnTo>
                    <a:cubicBezTo>
                      <a:pt x="10856" y="21600"/>
                      <a:pt x="5922" y="21149"/>
                      <a:pt x="2760" y="17660"/>
                    </a:cubicBezTo>
                    <a:cubicBezTo>
                      <a:pt x="-920" y="13598"/>
                      <a:pt x="-920" y="7067"/>
                      <a:pt x="2760" y="3005"/>
                    </a:cubicBezTo>
                    <a:cubicBezTo>
                      <a:pt x="4576" y="1002"/>
                      <a:pt x="6975" y="0"/>
                      <a:pt x="9375" y="0"/>
                    </a:cubicBezTo>
                    <a:close/>
                  </a:path>
                </a:pathLst>
              </a:custGeom>
              <a:solidFill>
                <a:srgbClr val="FAC34E"/>
              </a:solidFill>
              <a:ln w="12700">
                <a:miter lim="400000"/>
              </a:ln>
            </p:spPr>
            <p:txBody>
              <a:bodyPr lIns="34289" rIns="34289"/>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endParaRPr>
              </a:p>
            </p:txBody>
          </p:sp>
          <p:sp>
            <p:nvSpPr>
              <p:cNvPr id="63" name="Shape 589"/>
              <p:cNvSpPr/>
              <p:nvPr/>
            </p:nvSpPr>
            <p:spPr>
              <a:xfrm>
                <a:off x="5943534" y="2846266"/>
                <a:ext cx="157908" cy="184605"/>
              </a:xfrm>
              <a:custGeom>
                <a:avLst/>
                <a:gdLst/>
                <a:ahLst/>
                <a:cxnLst>
                  <a:cxn ang="0">
                    <a:pos x="wd2" y="hd2"/>
                  </a:cxn>
                  <a:cxn ang="5400000">
                    <a:pos x="wd2" y="hd2"/>
                  </a:cxn>
                  <a:cxn ang="10800000">
                    <a:pos x="wd2" y="hd2"/>
                  </a:cxn>
                  <a:cxn ang="16200000">
                    <a:pos x="wd2" y="hd2"/>
                  </a:cxn>
                </a:cxnLst>
                <a:rect l="0" t="0" r="r" b="b"/>
                <a:pathLst>
                  <a:path w="21505" h="21516" extrusionOk="0">
                    <a:moveTo>
                      <a:pt x="9051" y="1366"/>
                    </a:moveTo>
                    <a:cubicBezTo>
                      <a:pt x="9051" y="598"/>
                      <a:pt x="9732" y="0"/>
                      <a:pt x="10608" y="0"/>
                    </a:cubicBezTo>
                    <a:cubicBezTo>
                      <a:pt x="11483" y="0"/>
                      <a:pt x="12164" y="598"/>
                      <a:pt x="12164" y="1366"/>
                    </a:cubicBezTo>
                    <a:cubicBezTo>
                      <a:pt x="12262" y="9391"/>
                      <a:pt x="12262" y="9391"/>
                      <a:pt x="12262" y="9391"/>
                    </a:cubicBezTo>
                    <a:cubicBezTo>
                      <a:pt x="12262" y="10160"/>
                      <a:pt x="11581" y="10757"/>
                      <a:pt x="10705" y="10757"/>
                    </a:cubicBezTo>
                    <a:cubicBezTo>
                      <a:pt x="9829" y="10757"/>
                      <a:pt x="9148" y="10160"/>
                      <a:pt x="9148" y="9477"/>
                    </a:cubicBezTo>
                    <a:lnTo>
                      <a:pt x="9051" y="1366"/>
                    </a:lnTo>
                    <a:close/>
                    <a:moveTo>
                      <a:pt x="10802" y="21515"/>
                    </a:moveTo>
                    <a:cubicBezTo>
                      <a:pt x="4867" y="21600"/>
                      <a:pt x="2" y="17417"/>
                      <a:pt x="2" y="12209"/>
                    </a:cubicBezTo>
                    <a:cubicBezTo>
                      <a:pt x="-95" y="7940"/>
                      <a:pt x="3116" y="4354"/>
                      <a:pt x="7591" y="3159"/>
                    </a:cubicBezTo>
                    <a:cubicBezTo>
                      <a:pt x="7591" y="5976"/>
                      <a:pt x="7591" y="5976"/>
                      <a:pt x="7591" y="5976"/>
                    </a:cubicBezTo>
                    <a:cubicBezTo>
                      <a:pt x="4867" y="7086"/>
                      <a:pt x="3019" y="9391"/>
                      <a:pt x="3019" y="12209"/>
                    </a:cubicBezTo>
                    <a:cubicBezTo>
                      <a:pt x="3116" y="15880"/>
                      <a:pt x="6521" y="18868"/>
                      <a:pt x="10802" y="18868"/>
                    </a:cubicBezTo>
                    <a:cubicBezTo>
                      <a:pt x="14986" y="18783"/>
                      <a:pt x="18391" y="15794"/>
                      <a:pt x="18391" y="12038"/>
                    </a:cubicBezTo>
                    <a:cubicBezTo>
                      <a:pt x="18391" y="9306"/>
                      <a:pt x="16446" y="7001"/>
                      <a:pt x="13721" y="5976"/>
                    </a:cubicBezTo>
                    <a:cubicBezTo>
                      <a:pt x="13721" y="3074"/>
                      <a:pt x="13721" y="3074"/>
                      <a:pt x="13721" y="3074"/>
                    </a:cubicBezTo>
                    <a:cubicBezTo>
                      <a:pt x="18100" y="4183"/>
                      <a:pt x="21408" y="7769"/>
                      <a:pt x="21505" y="12038"/>
                    </a:cubicBezTo>
                    <a:cubicBezTo>
                      <a:pt x="21505" y="17246"/>
                      <a:pt x="16737" y="21515"/>
                      <a:pt x="10802" y="21515"/>
                    </a:cubicBezTo>
                    <a:close/>
                  </a:path>
                </a:pathLst>
              </a:custGeom>
              <a:solidFill>
                <a:sysClr val="window" lastClr="FFFFFF"/>
              </a:solidFill>
              <a:ln w="12700">
                <a:miter lim="400000"/>
              </a:ln>
            </p:spPr>
            <p:txBody>
              <a:bodyPr lIns="34289" rIns="34289"/>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endParaRPr>
              </a:p>
            </p:txBody>
          </p:sp>
          <p:sp>
            <p:nvSpPr>
              <p:cNvPr id="64" name="Shape 590"/>
              <p:cNvSpPr/>
              <p:nvPr/>
            </p:nvSpPr>
            <p:spPr>
              <a:xfrm rot="1412732">
                <a:off x="7077713" y="4231138"/>
                <a:ext cx="1000199" cy="781049"/>
              </a:xfrm>
              <a:custGeom>
                <a:avLst/>
                <a:gdLst/>
                <a:ahLst/>
                <a:cxnLst>
                  <a:cxn ang="0">
                    <a:pos x="wd2" y="hd2"/>
                  </a:cxn>
                  <a:cxn ang="5400000">
                    <a:pos x="wd2" y="hd2"/>
                  </a:cxn>
                  <a:cxn ang="10800000">
                    <a:pos x="wd2" y="hd2"/>
                  </a:cxn>
                  <a:cxn ang="16200000">
                    <a:pos x="wd2" y="hd2"/>
                  </a:cxn>
                </a:cxnLst>
                <a:rect l="0" t="0" r="r" b="b"/>
                <a:pathLst>
                  <a:path w="21600" h="21600" extrusionOk="0">
                    <a:moveTo>
                      <a:pt x="13176" y="0"/>
                    </a:moveTo>
                    <a:cubicBezTo>
                      <a:pt x="17828" y="0"/>
                      <a:pt x="21600" y="4835"/>
                      <a:pt x="21600" y="10800"/>
                    </a:cubicBezTo>
                    <a:cubicBezTo>
                      <a:pt x="21600" y="16765"/>
                      <a:pt x="17828" y="21600"/>
                      <a:pt x="13176" y="21600"/>
                    </a:cubicBezTo>
                    <a:cubicBezTo>
                      <a:pt x="9148" y="21600"/>
                      <a:pt x="5780" y="17975"/>
                      <a:pt x="4959" y="13128"/>
                    </a:cubicBezTo>
                    <a:lnTo>
                      <a:pt x="0" y="9285"/>
                    </a:lnTo>
                    <a:lnTo>
                      <a:pt x="4871" y="9285"/>
                    </a:lnTo>
                    <a:cubicBezTo>
                      <a:pt x="5411" y="4034"/>
                      <a:pt x="8926" y="0"/>
                      <a:pt x="13176" y="0"/>
                    </a:cubicBezTo>
                    <a:close/>
                  </a:path>
                </a:pathLst>
              </a:custGeom>
              <a:solidFill>
                <a:srgbClr val="FAC34E"/>
              </a:solidFill>
              <a:ln w="12700">
                <a:miter lim="400000"/>
              </a:ln>
            </p:spPr>
            <p:txBody>
              <a:bodyPr lIns="34289" rIns="34289" anchor="ctr"/>
              <a:lstStyle/>
              <a:p>
                <a:pPr marL="0" marR="0" lvl="0" indent="0" algn="ctr" defTabSz="914400" eaLnBrk="1" fontAlgn="auto" latinLnBrk="0" hangingPunct="1">
                  <a:lnSpc>
                    <a:spcPct val="100000"/>
                  </a:lnSpc>
                  <a:spcBef>
                    <a:spcPts val="0"/>
                  </a:spcBef>
                  <a:spcAft>
                    <a:spcPts val="0"/>
                  </a:spcAft>
                  <a:buClrTx/>
                  <a:buSzTx/>
                  <a:buFontTx/>
                  <a:buNone/>
                  <a:tabLst/>
                  <a:defRPr>
                    <a:solidFill>
                      <a:srgbClr val="BEA58B"/>
                    </a:solidFill>
                  </a:defRPr>
                </a:pPr>
                <a:endParaRPr kumimoji="0" sz="2000" b="0" i="0" u="none" strike="noStrike" kern="1200" cap="none" spc="0" normalizeH="0" baseline="0" noProof="0">
                  <a:ln>
                    <a:noFill/>
                  </a:ln>
                  <a:solidFill>
                    <a:srgbClr val="BEA58B"/>
                  </a:solidFill>
                  <a:effectLst/>
                  <a:uLnTx/>
                  <a:uFillTx/>
                </a:endParaRPr>
              </a:p>
            </p:txBody>
          </p:sp>
          <p:grpSp>
            <p:nvGrpSpPr>
              <p:cNvPr id="65" name="Group 593"/>
              <p:cNvGrpSpPr/>
              <p:nvPr/>
            </p:nvGrpSpPr>
            <p:grpSpPr>
              <a:xfrm rot="20170153">
                <a:off x="7568911" y="4446639"/>
                <a:ext cx="230292" cy="232236"/>
                <a:chOff x="0" y="0"/>
                <a:chExt cx="252581" cy="254713"/>
              </a:xfrm>
              <a:solidFill>
                <a:sysClr val="window" lastClr="FFFFFF"/>
              </a:solidFill>
            </p:grpSpPr>
            <p:sp>
              <p:nvSpPr>
                <p:cNvPr id="81" name="Shape 591"/>
                <p:cNvSpPr/>
                <p:nvPr/>
              </p:nvSpPr>
              <p:spPr>
                <a:xfrm rot="1412732">
                  <a:off x="87384" y="5387"/>
                  <a:ext cx="77813" cy="243940"/>
                </a:xfrm>
                <a:prstGeom prst="rect">
                  <a:avLst/>
                </a:prstGeom>
                <a:grpFill/>
                <a:ln w="12700" cap="flat">
                  <a:noFill/>
                  <a:miter lim="400000"/>
                </a:ln>
                <a:effectLst/>
              </p:spPr>
              <p:txBody>
                <a:bodyPr wrap="square" lIns="34289" tIns="34289" rIns="34289" bIns="34289" numCol="1" anchor="t">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endParaRPr>
                </a:p>
              </p:txBody>
            </p:sp>
            <p:sp>
              <p:nvSpPr>
                <p:cNvPr id="82" name="Shape 592"/>
                <p:cNvSpPr/>
                <p:nvPr/>
              </p:nvSpPr>
              <p:spPr>
                <a:xfrm rot="1412732">
                  <a:off x="5275" y="88927"/>
                  <a:ext cx="242031" cy="76858"/>
                </a:xfrm>
                <a:prstGeom prst="rect">
                  <a:avLst/>
                </a:prstGeom>
                <a:grpFill/>
                <a:ln w="12700" cap="flat">
                  <a:noFill/>
                  <a:miter lim="400000"/>
                </a:ln>
                <a:effectLst/>
              </p:spPr>
              <p:txBody>
                <a:bodyPr wrap="square" lIns="34289" tIns="34289" rIns="34289" bIns="34289" numCol="1" anchor="t">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endParaRPr>
                </a:p>
              </p:txBody>
            </p:sp>
          </p:grpSp>
          <p:sp>
            <p:nvSpPr>
              <p:cNvPr id="66" name="Shape 594"/>
              <p:cNvSpPr/>
              <p:nvPr/>
            </p:nvSpPr>
            <p:spPr>
              <a:xfrm>
                <a:off x="7417397" y="3544250"/>
                <a:ext cx="134423" cy="74216"/>
              </a:xfrm>
              <a:custGeom>
                <a:avLst/>
                <a:gdLst/>
                <a:ahLst/>
                <a:cxnLst>
                  <a:cxn ang="0">
                    <a:pos x="wd2" y="hd2"/>
                  </a:cxn>
                  <a:cxn ang="5400000">
                    <a:pos x="wd2" y="hd2"/>
                  </a:cxn>
                  <a:cxn ang="10800000">
                    <a:pos x="wd2" y="hd2"/>
                  </a:cxn>
                  <a:cxn ang="16200000">
                    <a:pos x="wd2" y="hd2"/>
                  </a:cxn>
                </a:cxnLst>
                <a:rect l="0" t="0" r="r" b="b"/>
                <a:pathLst>
                  <a:path w="21600" h="21514" extrusionOk="0">
                    <a:moveTo>
                      <a:pt x="11851" y="15771"/>
                    </a:moveTo>
                    <a:cubicBezTo>
                      <a:pt x="3632" y="21257"/>
                      <a:pt x="3632" y="21257"/>
                      <a:pt x="3632" y="21257"/>
                    </a:cubicBezTo>
                    <a:cubicBezTo>
                      <a:pt x="3632" y="21257"/>
                      <a:pt x="3632" y="21257"/>
                      <a:pt x="3632" y="21257"/>
                    </a:cubicBezTo>
                    <a:cubicBezTo>
                      <a:pt x="3632" y="21257"/>
                      <a:pt x="3441" y="21257"/>
                      <a:pt x="3441" y="21257"/>
                    </a:cubicBezTo>
                    <a:cubicBezTo>
                      <a:pt x="3250" y="21600"/>
                      <a:pt x="3058" y="21600"/>
                      <a:pt x="2867" y="21257"/>
                    </a:cubicBezTo>
                    <a:cubicBezTo>
                      <a:pt x="2294" y="21257"/>
                      <a:pt x="1912" y="20571"/>
                      <a:pt x="1720" y="19886"/>
                    </a:cubicBezTo>
                    <a:cubicBezTo>
                      <a:pt x="1720" y="19886"/>
                      <a:pt x="1720" y="19886"/>
                      <a:pt x="1720" y="19886"/>
                    </a:cubicBezTo>
                    <a:cubicBezTo>
                      <a:pt x="1720" y="19886"/>
                      <a:pt x="1720" y="19886"/>
                      <a:pt x="1720" y="19886"/>
                    </a:cubicBezTo>
                    <a:cubicBezTo>
                      <a:pt x="1720" y="19886"/>
                      <a:pt x="1720" y="19886"/>
                      <a:pt x="1720" y="19886"/>
                    </a:cubicBezTo>
                    <a:cubicBezTo>
                      <a:pt x="191" y="13714"/>
                      <a:pt x="191" y="13714"/>
                      <a:pt x="191" y="13714"/>
                    </a:cubicBezTo>
                    <a:cubicBezTo>
                      <a:pt x="191" y="13714"/>
                      <a:pt x="191" y="13714"/>
                      <a:pt x="191" y="13714"/>
                    </a:cubicBezTo>
                    <a:cubicBezTo>
                      <a:pt x="191" y="13714"/>
                      <a:pt x="191" y="13714"/>
                      <a:pt x="191" y="13714"/>
                    </a:cubicBezTo>
                    <a:cubicBezTo>
                      <a:pt x="0" y="13371"/>
                      <a:pt x="0" y="13029"/>
                      <a:pt x="0" y="12686"/>
                    </a:cubicBezTo>
                    <a:cubicBezTo>
                      <a:pt x="0" y="11657"/>
                      <a:pt x="382" y="10971"/>
                      <a:pt x="765" y="10629"/>
                    </a:cubicBezTo>
                    <a:cubicBezTo>
                      <a:pt x="765" y="10629"/>
                      <a:pt x="765" y="10629"/>
                      <a:pt x="765" y="10629"/>
                    </a:cubicBezTo>
                    <a:cubicBezTo>
                      <a:pt x="765" y="10629"/>
                      <a:pt x="765" y="10629"/>
                      <a:pt x="765" y="10629"/>
                    </a:cubicBezTo>
                    <a:cubicBezTo>
                      <a:pt x="765" y="10629"/>
                      <a:pt x="765" y="10629"/>
                      <a:pt x="765" y="10629"/>
                    </a:cubicBezTo>
                    <a:cubicBezTo>
                      <a:pt x="9175" y="5143"/>
                      <a:pt x="9175" y="5143"/>
                      <a:pt x="9175" y="5143"/>
                    </a:cubicBezTo>
                    <a:cubicBezTo>
                      <a:pt x="8219" y="1714"/>
                      <a:pt x="8219" y="1714"/>
                      <a:pt x="8219" y="1714"/>
                    </a:cubicBezTo>
                    <a:cubicBezTo>
                      <a:pt x="8219" y="1029"/>
                      <a:pt x="8219" y="343"/>
                      <a:pt x="8602" y="343"/>
                    </a:cubicBezTo>
                    <a:cubicBezTo>
                      <a:pt x="8793" y="0"/>
                      <a:pt x="8793" y="0"/>
                      <a:pt x="8984" y="0"/>
                    </a:cubicBezTo>
                    <a:cubicBezTo>
                      <a:pt x="14910" y="1371"/>
                      <a:pt x="14910" y="1371"/>
                      <a:pt x="14910" y="1371"/>
                    </a:cubicBezTo>
                    <a:cubicBezTo>
                      <a:pt x="21027" y="2400"/>
                      <a:pt x="21027" y="2400"/>
                      <a:pt x="21027" y="2400"/>
                    </a:cubicBezTo>
                    <a:cubicBezTo>
                      <a:pt x="21409" y="2400"/>
                      <a:pt x="21600" y="3086"/>
                      <a:pt x="21600" y="3429"/>
                    </a:cubicBezTo>
                    <a:cubicBezTo>
                      <a:pt x="21600" y="3771"/>
                      <a:pt x="21600" y="4114"/>
                      <a:pt x="21409" y="4114"/>
                    </a:cubicBezTo>
                    <a:cubicBezTo>
                      <a:pt x="21409" y="4114"/>
                      <a:pt x="21409" y="4114"/>
                      <a:pt x="21409" y="4114"/>
                    </a:cubicBezTo>
                    <a:cubicBezTo>
                      <a:pt x="17586" y="12000"/>
                      <a:pt x="17586" y="12000"/>
                      <a:pt x="17586" y="12000"/>
                    </a:cubicBezTo>
                    <a:cubicBezTo>
                      <a:pt x="13954" y="19543"/>
                      <a:pt x="13954" y="19543"/>
                      <a:pt x="13954" y="19543"/>
                    </a:cubicBezTo>
                    <a:cubicBezTo>
                      <a:pt x="13572" y="19886"/>
                      <a:pt x="13189" y="20229"/>
                      <a:pt x="12998" y="19543"/>
                    </a:cubicBezTo>
                    <a:cubicBezTo>
                      <a:pt x="12998" y="19543"/>
                      <a:pt x="12807" y="19543"/>
                      <a:pt x="12807" y="19200"/>
                    </a:cubicBezTo>
                    <a:cubicBezTo>
                      <a:pt x="12807" y="19200"/>
                      <a:pt x="12807" y="19200"/>
                      <a:pt x="12807" y="19200"/>
                    </a:cubicBezTo>
                    <a:cubicBezTo>
                      <a:pt x="11851" y="15771"/>
                      <a:pt x="11851" y="15771"/>
                      <a:pt x="11851" y="15771"/>
                    </a:cubicBezTo>
                    <a:close/>
                  </a:path>
                </a:pathLst>
              </a:custGeom>
              <a:solidFill>
                <a:srgbClr val="4472C4">
                  <a:lumOff val="11617"/>
                </a:srgbClr>
              </a:solidFill>
              <a:ln w="12700">
                <a:miter lim="400000"/>
              </a:ln>
            </p:spPr>
            <p:txBody>
              <a:bodyPr lIns="34289" rIns="34289"/>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endParaRPr>
              </a:p>
            </p:txBody>
          </p:sp>
          <p:sp>
            <p:nvSpPr>
              <p:cNvPr id="67" name="Shape 595"/>
              <p:cNvSpPr/>
              <p:nvPr/>
            </p:nvSpPr>
            <p:spPr>
              <a:xfrm>
                <a:off x="7219712" y="3387171"/>
                <a:ext cx="833707" cy="757253"/>
              </a:xfrm>
              <a:custGeom>
                <a:avLst/>
                <a:gdLst/>
                <a:ahLst/>
                <a:cxnLst>
                  <a:cxn ang="0">
                    <a:pos x="wd2" y="hd2"/>
                  </a:cxn>
                  <a:cxn ang="5400000">
                    <a:pos x="wd2" y="hd2"/>
                  </a:cxn>
                  <a:cxn ang="10800000">
                    <a:pos x="wd2" y="hd2"/>
                  </a:cxn>
                  <a:cxn ang="16200000">
                    <a:pos x="wd2" y="hd2"/>
                  </a:cxn>
                </a:cxnLst>
                <a:rect l="0" t="0" r="r" b="b"/>
                <a:pathLst>
                  <a:path w="20692" h="20715" extrusionOk="0">
                    <a:moveTo>
                      <a:pt x="11327" y="0"/>
                    </a:moveTo>
                    <a:cubicBezTo>
                      <a:pt x="13727" y="0"/>
                      <a:pt x="16128" y="1002"/>
                      <a:pt x="17968" y="3005"/>
                    </a:cubicBezTo>
                    <a:cubicBezTo>
                      <a:pt x="21600" y="7067"/>
                      <a:pt x="21600" y="13599"/>
                      <a:pt x="17968" y="17661"/>
                    </a:cubicBezTo>
                    <a:cubicBezTo>
                      <a:pt x="14765" y="21147"/>
                      <a:pt x="9866" y="21600"/>
                      <a:pt x="6226" y="19012"/>
                    </a:cubicBezTo>
                    <a:lnTo>
                      <a:pt x="0" y="20715"/>
                    </a:lnTo>
                    <a:lnTo>
                      <a:pt x="3851" y="16520"/>
                    </a:lnTo>
                    <a:cubicBezTo>
                      <a:pt x="1081" y="12480"/>
                      <a:pt x="1370" y="6713"/>
                      <a:pt x="4685" y="3005"/>
                    </a:cubicBezTo>
                    <a:cubicBezTo>
                      <a:pt x="6526" y="1002"/>
                      <a:pt x="8926" y="0"/>
                      <a:pt x="11327" y="0"/>
                    </a:cubicBezTo>
                    <a:close/>
                  </a:path>
                </a:pathLst>
              </a:custGeom>
              <a:solidFill>
                <a:srgbClr val="FAC34E"/>
              </a:solidFill>
              <a:ln w="12700">
                <a:miter lim="400000"/>
              </a:ln>
            </p:spPr>
            <p:txBody>
              <a:bodyPr lIns="34289" rIns="34289"/>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endParaRPr>
              </a:p>
            </p:txBody>
          </p:sp>
          <p:sp>
            <p:nvSpPr>
              <p:cNvPr id="68" name="Shape 596"/>
              <p:cNvSpPr/>
              <p:nvPr/>
            </p:nvSpPr>
            <p:spPr>
              <a:xfrm>
                <a:off x="7564153" y="3551287"/>
                <a:ext cx="245735" cy="184605"/>
              </a:xfrm>
              <a:custGeom>
                <a:avLst/>
                <a:gdLst/>
                <a:ahLst/>
                <a:cxnLst>
                  <a:cxn ang="0">
                    <a:pos x="wd2" y="hd2"/>
                  </a:cxn>
                  <a:cxn ang="5400000">
                    <a:pos x="wd2" y="hd2"/>
                  </a:cxn>
                  <a:cxn ang="10800000">
                    <a:pos x="wd2" y="hd2"/>
                  </a:cxn>
                  <a:cxn ang="16200000">
                    <a:pos x="wd2" y="hd2"/>
                  </a:cxn>
                </a:cxnLst>
                <a:rect l="0" t="0" r="r" b="b"/>
                <a:pathLst>
                  <a:path w="21600" h="21600" extrusionOk="0">
                    <a:moveTo>
                      <a:pt x="18911" y="0"/>
                    </a:moveTo>
                    <a:cubicBezTo>
                      <a:pt x="2689" y="0"/>
                      <a:pt x="2689" y="0"/>
                      <a:pt x="2689" y="0"/>
                    </a:cubicBezTo>
                    <a:cubicBezTo>
                      <a:pt x="1177" y="0"/>
                      <a:pt x="0" y="1567"/>
                      <a:pt x="0" y="3581"/>
                    </a:cubicBezTo>
                    <a:cubicBezTo>
                      <a:pt x="0" y="17907"/>
                      <a:pt x="0" y="17907"/>
                      <a:pt x="0" y="17907"/>
                    </a:cubicBezTo>
                    <a:cubicBezTo>
                      <a:pt x="0" y="19921"/>
                      <a:pt x="1177" y="21600"/>
                      <a:pt x="2689" y="21600"/>
                    </a:cubicBezTo>
                    <a:cubicBezTo>
                      <a:pt x="18911" y="21600"/>
                      <a:pt x="18911" y="21600"/>
                      <a:pt x="18911" y="21600"/>
                    </a:cubicBezTo>
                    <a:cubicBezTo>
                      <a:pt x="20339" y="21600"/>
                      <a:pt x="21600" y="19921"/>
                      <a:pt x="21600" y="17907"/>
                    </a:cubicBezTo>
                    <a:cubicBezTo>
                      <a:pt x="21600" y="3581"/>
                      <a:pt x="21600" y="3581"/>
                      <a:pt x="21600" y="3581"/>
                    </a:cubicBezTo>
                    <a:cubicBezTo>
                      <a:pt x="21600" y="1567"/>
                      <a:pt x="20339" y="0"/>
                      <a:pt x="18911" y="0"/>
                    </a:cubicBezTo>
                    <a:close/>
                    <a:moveTo>
                      <a:pt x="17566" y="1791"/>
                    </a:moveTo>
                    <a:cubicBezTo>
                      <a:pt x="18911" y="1791"/>
                      <a:pt x="18911" y="1791"/>
                      <a:pt x="18911" y="1791"/>
                    </a:cubicBezTo>
                    <a:cubicBezTo>
                      <a:pt x="18911" y="3581"/>
                      <a:pt x="18911" y="3581"/>
                      <a:pt x="18911" y="3581"/>
                    </a:cubicBezTo>
                    <a:cubicBezTo>
                      <a:pt x="17566" y="3581"/>
                      <a:pt x="17566" y="3581"/>
                      <a:pt x="17566" y="3581"/>
                    </a:cubicBezTo>
                    <a:lnTo>
                      <a:pt x="17566" y="1791"/>
                    </a:lnTo>
                    <a:close/>
                    <a:moveTo>
                      <a:pt x="14792" y="1791"/>
                    </a:moveTo>
                    <a:cubicBezTo>
                      <a:pt x="16221" y="1791"/>
                      <a:pt x="16221" y="1791"/>
                      <a:pt x="16221" y="1791"/>
                    </a:cubicBezTo>
                    <a:cubicBezTo>
                      <a:pt x="16221" y="3581"/>
                      <a:pt x="16221" y="3581"/>
                      <a:pt x="16221" y="3581"/>
                    </a:cubicBezTo>
                    <a:cubicBezTo>
                      <a:pt x="14792" y="3581"/>
                      <a:pt x="14792" y="3581"/>
                      <a:pt x="14792" y="3581"/>
                    </a:cubicBezTo>
                    <a:lnTo>
                      <a:pt x="14792" y="1791"/>
                    </a:lnTo>
                    <a:close/>
                    <a:moveTo>
                      <a:pt x="12103" y="1791"/>
                    </a:moveTo>
                    <a:cubicBezTo>
                      <a:pt x="13447" y="1791"/>
                      <a:pt x="13447" y="1791"/>
                      <a:pt x="13447" y="1791"/>
                    </a:cubicBezTo>
                    <a:cubicBezTo>
                      <a:pt x="13447" y="3581"/>
                      <a:pt x="13447" y="3581"/>
                      <a:pt x="13447" y="3581"/>
                    </a:cubicBezTo>
                    <a:cubicBezTo>
                      <a:pt x="12103" y="3581"/>
                      <a:pt x="12103" y="3581"/>
                      <a:pt x="12103" y="3581"/>
                    </a:cubicBezTo>
                    <a:lnTo>
                      <a:pt x="12103" y="1791"/>
                    </a:lnTo>
                    <a:close/>
                    <a:moveTo>
                      <a:pt x="20255" y="19697"/>
                    </a:moveTo>
                    <a:cubicBezTo>
                      <a:pt x="1345" y="19697"/>
                      <a:pt x="1345" y="19697"/>
                      <a:pt x="1345" y="19697"/>
                    </a:cubicBezTo>
                    <a:cubicBezTo>
                      <a:pt x="1345" y="5372"/>
                      <a:pt x="1345" y="5372"/>
                      <a:pt x="1345" y="5372"/>
                    </a:cubicBezTo>
                    <a:cubicBezTo>
                      <a:pt x="20255" y="5372"/>
                      <a:pt x="20255" y="5372"/>
                      <a:pt x="20255" y="5372"/>
                    </a:cubicBezTo>
                    <a:lnTo>
                      <a:pt x="20255" y="19697"/>
                    </a:lnTo>
                    <a:close/>
                  </a:path>
                </a:pathLst>
              </a:custGeom>
              <a:solidFill>
                <a:sysClr val="window" lastClr="FFFFFF"/>
              </a:solidFill>
              <a:ln w="12700">
                <a:miter lim="400000"/>
              </a:ln>
            </p:spPr>
            <p:txBody>
              <a:bodyPr lIns="34289" rIns="34289"/>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endParaRPr>
              </a:p>
            </p:txBody>
          </p:sp>
          <p:sp>
            <p:nvSpPr>
              <p:cNvPr id="69" name="Shape 597"/>
              <p:cNvSpPr/>
              <p:nvPr/>
            </p:nvSpPr>
            <p:spPr>
              <a:xfrm rot="19864288">
                <a:off x="5272029" y="4200636"/>
                <a:ext cx="940487" cy="733136"/>
              </a:xfrm>
              <a:custGeom>
                <a:avLst/>
                <a:gdLst/>
                <a:ahLst/>
                <a:cxnLst>
                  <a:cxn ang="0">
                    <a:pos x="wd2" y="hd2"/>
                  </a:cxn>
                  <a:cxn ang="5400000">
                    <a:pos x="wd2" y="hd2"/>
                  </a:cxn>
                  <a:cxn ang="10800000">
                    <a:pos x="wd2" y="hd2"/>
                  </a:cxn>
                  <a:cxn ang="16200000">
                    <a:pos x="wd2" y="hd2"/>
                  </a:cxn>
                </a:cxnLst>
                <a:rect l="0" t="0" r="r" b="b"/>
                <a:pathLst>
                  <a:path w="21600" h="21600" extrusionOk="0">
                    <a:moveTo>
                      <a:pt x="8409" y="0"/>
                    </a:moveTo>
                    <a:cubicBezTo>
                      <a:pt x="12652" y="0"/>
                      <a:pt x="16160" y="4034"/>
                      <a:pt x="16700" y="9285"/>
                    </a:cubicBezTo>
                    <a:lnTo>
                      <a:pt x="21600" y="9285"/>
                    </a:lnTo>
                    <a:lnTo>
                      <a:pt x="16603" y="13164"/>
                    </a:lnTo>
                    <a:cubicBezTo>
                      <a:pt x="15776" y="17994"/>
                      <a:pt x="12420" y="21600"/>
                      <a:pt x="8409" y="21600"/>
                    </a:cubicBezTo>
                    <a:cubicBezTo>
                      <a:pt x="3765" y="21600"/>
                      <a:pt x="0" y="16765"/>
                      <a:pt x="0" y="10800"/>
                    </a:cubicBezTo>
                    <a:cubicBezTo>
                      <a:pt x="0" y="4835"/>
                      <a:pt x="3765" y="0"/>
                      <a:pt x="8409" y="0"/>
                    </a:cubicBezTo>
                    <a:close/>
                  </a:path>
                </a:pathLst>
              </a:custGeom>
              <a:solidFill>
                <a:srgbClr val="FAC34E"/>
              </a:solidFill>
              <a:ln w="12700">
                <a:miter lim="400000"/>
              </a:ln>
            </p:spPr>
            <p:txBody>
              <a:bodyPr lIns="34289" rIns="34289"/>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endParaRPr>
              </a:p>
            </p:txBody>
          </p:sp>
          <p:pic>
            <p:nvPicPr>
              <p:cNvPr id="70" name="征信.png"/>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rot="19864288">
                <a:off x="5506540" y="4343965"/>
                <a:ext cx="295852" cy="293558"/>
              </a:xfrm>
              <a:prstGeom prst="rect">
                <a:avLst/>
              </a:prstGeom>
              <a:ln w="12700">
                <a:miter lim="400000"/>
              </a:ln>
            </p:spPr>
          </p:pic>
          <p:sp>
            <p:nvSpPr>
              <p:cNvPr id="71" name="Shape 608"/>
              <p:cNvSpPr/>
              <p:nvPr/>
            </p:nvSpPr>
            <p:spPr>
              <a:xfrm>
                <a:off x="5605635" y="3065304"/>
                <a:ext cx="833707" cy="242959"/>
              </a:xfrm>
              <a:prstGeom prst="rect">
                <a:avLst/>
              </a:prstGeom>
              <a:ln w="12700">
                <a:miter lim="400000"/>
              </a:ln>
              <a:extLst>
                <a:ext uri="{C572A759-6A51-4108-AA02-DFA0A04FC94B}">
                  <ma14:wrappingTextBoxFlag xmlns:ma14="http://schemas.microsoft.com/office/mac/drawingml/2011/main" val="1"/>
                </a:ext>
              </a:extLst>
            </p:spPr>
            <p:txBody>
              <a:bodyPr lIns="34289" rIns="34289" anchor="ctr">
                <a:spAutoFit/>
              </a:bodyPr>
              <a:lstStyle>
                <a:lvl1pPr algn="ctr">
                  <a:defRPr sz="1400">
                    <a:solidFill>
                      <a:srgbClr val="FFFFFF"/>
                    </a:solidFill>
                    <a:latin typeface="Microsoft YaHei"/>
                    <a:ea typeface="Microsoft YaHei"/>
                    <a:cs typeface="Microsoft YaHei"/>
                    <a:sym typeface="Microsoft YaHei"/>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050" b="0" i="0" u="none" strike="noStrike" kern="1200" cap="none" spc="0" normalizeH="0" baseline="0" noProof="0" dirty="0">
                    <a:ln>
                      <a:noFill/>
                    </a:ln>
                    <a:solidFill>
                      <a:prstClr val="black">
                        <a:lumMod val="75000"/>
                        <a:lumOff val="25000"/>
                      </a:prstClr>
                    </a:solidFill>
                    <a:effectLst/>
                    <a:uLnTx/>
                    <a:uFillTx/>
                    <a:latin typeface="微软雅黑 Light"/>
                    <a:ea typeface="微软雅黑 Light"/>
                    <a:sym typeface="Microsoft YaHei"/>
                  </a:rPr>
                  <a:t>风控</a:t>
                </a:r>
              </a:p>
            </p:txBody>
          </p:sp>
          <p:sp>
            <p:nvSpPr>
              <p:cNvPr id="72" name="Shape 609"/>
              <p:cNvSpPr/>
              <p:nvPr/>
            </p:nvSpPr>
            <p:spPr>
              <a:xfrm>
                <a:off x="7267204" y="4723476"/>
                <a:ext cx="833707" cy="242959"/>
              </a:xfrm>
              <a:prstGeom prst="rect">
                <a:avLst/>
              </a:prstGeom>
              <a:ln w="12700">
                <a:miter lim="400000"/>
              </a:ln>
              <a:extLst>
                <a:ext uri="{C572A759-6A51-4108-AA02-DFA0A04FC94B}">
                  <ma14:wrappingTextBoxFlag xmlns:ma14="http://schemas.microsoft.com/office/mac/drawingml/2011/main" val="1"/>
                </a:ext>
              </a:extLst>
            </p:spPr>
            <p:txBody>
              <a:bodyPr lIns="34289" rIns="34289" anchor="ctr">
                <a:spAutoFit/>
              </a:bodyPr>
              <a:lstStyle>
                <a:lvl1pPr algn="ctr">
                  <a:defRPr sz="1400">
                    <a:solidFill>
                      <a:srgbClr val="FFFFFF"/>
                    </a:solidFill>
                    <a:latin typeface="Microsoft YaHei"/>
                    <a:ea typeface="Microsoft YaHei"/>
                    <a:cs typeface="Microsoft YaHei"/>
                    <a:sym typeface="Microsoft YaHei"/>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050" b="0" i="0" u="none" strike="noStrike" kern="1200" cap="none" spc="0" normalizeH="0" baseline="0" noProof="0" dirty="0">
                    <a:ln>
                      <a:noFill/>
                    </a:ln>
                    <a:solidFill>
                      <a:prstClr val="black">
                        <a:lumMod val="75000"/>
                        <a:lumOff val="25000"/>
                      </a:prstClr>
                    </a:solidFill>
                    <a:effectLst/>
                    <a:uLnTx/>
                    <a:uFillTx/>
                    <a:latin typeface="微软雅黑 Light"/>
                    <a:ea typeface="微软雅黑 Light"/>
                    <a:sym typeface="Microsoft YaHei"/>
                  </a:rPr>
                  <a:t>营销</a:t>
                </a:r>
              </a:p>
            </p:txBody>
          </p:sp>
          <p:sp>
            <p:nvSpPr>
              <p:cNvPr id="73" name="Shape 610"/>
              <p:cNvSpPr/>
              <p:nvPr/>
            </p:nvSpPr>
            <p:spPr>
              <a:xfrm>
                <a:off x="6767184" y="2924862"/>
                <a:ext cx="833707" cy="242959"/>
              </a:xfrm>
              <a:prstGeom prst="rect">
                <a:avLst/>
              </a:prstGeom>
              <a:ln w="12700">
                <a:miter lim="400000"/>
              </a:ln>
              <a:extLst>
                <a:ext uri="{C572A759-6A51-4108-AA02-DFA0A04FC94B}">
                  <ma14:wrappingTextBoxFlag xmlns:ma14="http://schemas.microsoft.com/office/mac/drawingml/2011/main" val="1"/>
                </a:ext>
              </a:extLst>
            </p:spPr>
            <p:txBody>
              <a:bodyPr lIns="34289" rIns="34289" anchor="ctr">
                <a:spAutoFit/>
              </a:bodyPr>
              <a:lstStyle>
                <a:lvl1pPr algn="ctr">
                  <a:defRPr sz="1400">
                    <a:solidFill>
                      <a:srgbClr val="FFFFFF"/>
                    </a:solidFill>
                    <a:latin typeface="Microsoft YaHei"/>
                    <a:ea typeface="Microsoft YaHei"/>
                    <a:cs typeface="Microsoft YaHei"/>
                    <a:sym typeface="Microsoft YaHei"/>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050" b="0" i="0" u="none" strike="noStrike" kern="1200" cap="none" spc="0" normalizeH="0" baseline="0" noProof="0" dirty="0">
                    <a:ln>
                      <a:noFill/>
                    </a:ln>
                    <a:solidFill>
                      <a:prstClr val="black">
                        <a:lumMod val="75000"/>
                        <a:lumOff val="25000"/>
                      </a:prstClr>
                    </a:solidFill>
                    <a:effectLst/>
                    <a:uLnTx/>
                    <a:uFillTx/>
                    <a:latin typeface="微软雅黑 Light"/>
                    <a:ea typeface="微软雅黑 Light"/>
                    <a:sym typeface="Microsoft YaHei"/>
                  </a:rPr>
                  <a:t>搜素</a:t>
                </a:r>
              </a:p>
            </p:txBody>
          </p:sp>
          <p:sp>
            <p:nvSpPr>
              <p:cNvPr id="74" name="Shape 611"/>
              <p:cNvSpPr/>
              <p:nvPr/>
            </p:nvSpPr>
            <p:spPr>
              <a:xfrm>
                <a:off x="7030486" y="3814714"/>
                <a:ext cx="1313069" cy="242959"/>
              </a:xfrm>
              <a:prstGeom prst="rect">
                <a:avLst/>
              </a:prstGeom>
              <a:ln w="12700">
                <a:miter lim="400000"/>
              </a:ln>
              <a:extLst>
                <a:ext uri="{C572A759-6A51-4108-AA02-DFA0A04FC94B}">
                  <ma14:wrappingTextBoxFlag xmlns:ma14="http://schemas.microsoft.com/office/mac/drawingml/2011/main" val="1"/>
                </a:ext>
              </a:extLst>
            </p:spPr>
            <p:txBody>
              <a:bodyPr lIns="34289" rIns="34289" anchor="ctr">
                <a:spAutoFit/>
              </a:bodyPr>
              <a:lstStyle>
                <a:lvl1pPr algn="ctr">
                  <a:defRPr sz="1400">
                    <a:solidFill>
                      <a:srgbClr val="FFFFFF"/>
                    </a:solidFill>
                    <a:latin typeface="Microsoft YaHei"/>
                    <a:ea typeface="Microsoft YaHei"/>
                    <a:cs typeface="Microsoft YaHei"/>
                    <a:sym typeface="Microsoft YaHei"/>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050" b="0" i="0" u="none" strike="noStrike" kern="1200" cap="none" spc="0" normalizeH="0" baseline="0" noProof="0" dirty="0">
                    <a:ln>
                      <a:noFill/>
                    </a:ln>
                    <a:solidFill>
                      <a:prstClr val="black">
                        <a:lumMod val="75000"/>
                        <a:lumOff val="25000"/>
                      </a:prstClr>
                    </a:solidFill>
                    <a:effectLst/>
                    <a:uLnTx/>
                    <a:uFillTx/>
                    <a:latin typeface="微软雅黑 Light"/>
                    <a:ea typeface="微软雅黑 Light"/>
                    <a:sym typeface="Microsoft YaHei"/>
                  </a:rPr>
                  <a:t>智能助理</a:t>
                </a:r>
              </a:p>
            </p:txBody>
          </p:sp>
          <p:sp>
            <p:nvSpPr>
              <p:cNvPr id="75" name="Shape 612"/>
              <p:cNvSpPr/>
              <p:nvPr/>
            </p:nvSpPr>
            <p:spPr>
              <a:xfrm>
                <a:off x="5237613" y="4634241"/>
                <a:ext cx="833707" cy="242959"/>
              </a:xfrm>
              <a:prstGeom prst="rect">
                <a:avLst/>
              </a:prstGeom>
              <a:ln w="12700">
                <a:miter lim="400000"/>
              </a:ln>
              <a:extLst>
                <a:ext uri="{C572A759-6A51-4108-AA02-DFA0A04FC94B}">
                  <ma14:wrappingTextBoxFlag xmlns:ma14="http://schemas.microsoft.com/office/mac/drawingml/2011/main" val="1"/>
                </a:ext>
              </a:extLst>
            </p:spPr>
            <p:txBody>
              <a:bodyPr lIns="34289" rIns="34289" anchor="ctr">
                <a:spAutoFit/>
              </a:bodyPr>
              <a:lstStyle>
                <a:lvl1pPr algn="ctr">
                  <a:defRPr sz="1400" b="1">
                    <a:solidFill>
                      <a:srgbClr val="FFFFFF"/>
                    </a:solidFill>
                    <a:latin typeface="Arial"/>
                    <a:ea typeface="Arial"/>
                    <a:cs typeface="Arial"/>
                    <a:sym typeface="Aria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050" b="0" i="0" u="none" strike="noStrike" kern="1200" cap="none" spc="0" normalizeH="0" baseline="0" noProof="0" dirty="0">
                    <a:ln>
                      <a:noFill/>
                    </a:ln>
                    <a:solidFill>
                      <a:prstClr val="black">
                        <a:lumMod val="75000"/>
                        <a:lumOff val="25000"/>
                      </a:prstClr>
                    </a:solidFill>
                    <a:effectLst/>
                    <a:uLnTx/>
                    <a:uFillTx/>
                    <a:latin typeface="微软雅黑 Light"/>
                    <a:ea typeface="微软雅黑 Light"/>
                    <a:cs typeface="Arial"/>
                    <a:sym typeface="Arial"/>
                  </a:rPr>
                  <a:t>征信</a:t>
                </a:r>
              </a:p>
            </p:txBody>
          </p:sp>
          <p:sp>
            <p:nvSpPr>
              <p:cNvPr id="76" name="Shape 613"/>
              <p:cNvSpPr/>
              <p:nvPr/>
            </p:nvSpPr>
            <p:spPr>
              <a:xfrm>
                <a:off x="5250787" y="3895538"/>
                <a:ext cx="617322" cy="242959"/>
              </a:xfrm>
              <a:prstGeom prst="rect">
                <a:avLst/>
              </a:prstGeom>
              <a:ln w="12700">
                <a:miter lim="400000"/>
              </a:ln>
              <a:extLst>
                <a:ext uri="{C572A759-6A51-4108-AA02-DFA0A04FC94B}">
                  <ma14:wrappingTextBoxFlag xmlns:ma14="http://schemas.microsoft.com/office/mac/drawingml/2011/main" val="1"/>
                </a:ext>
              </a:extLst>
            </p:spPr>
            <p:txBody>
              <a:bodyPr wrap="square" lIns="34289" rIns="34289" anchor="ctr">
                <a:spAutoFit/>
              </a:bodyPr>
              <a:lstStyle>
                <a:lvl1pPr algn="ctr">
                  <a:defRPr sz="1400">
                    <a:solidFill>
                      <a:srgbClr val="FFFFFF"/>
                    </a:solidFill>
                    <a:latin typeface="Microsoft YaHei"/>
                    <a:ea typeface="Microsoft YaHei"/>
                    <a:cs typeface="Microsoft YaHei"/>
                    <a:sym typeface="Microsoft YaHei"/>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050" b="0" i="0" u="none" strike="noStrike" kern="1200" cap="none" spc="0" normalizeH="0" baseline="0" noProof="0" dirty="0">
                    <a:ln>
                      <a:noFill/>
                    </a:ln>
                    <a:solidFill>
                      <a:prstClr val="black">
                        <a:lumMod val="75000"/>
                        <a:lumOff val="25000"/>
                      </a:prstClr>
                    </a:solidFill>
                    <a:effectLst/>
                    <a:uLnTx/>
                    <a:uFillTx/>
                    <a:latin typeface="微软雅黑 Light"/>
                    <a:ea typeface="微软雅黑 Light"/>
                    <a:sym typeface="Microsoft YaHei"/>
                  </a:rPr>
                  <a:t>推荐</a:t>
                </a:r>
              </a:p>
            </p:txBody>
          </p:sp>
          <p:grpSp>
            <p:nvGrpSpPr>
              <p:cNvPr id="77" name="组合 76"/>
              <p:cNvGrpSpPr/>
              <p:nvPr/>
            </p:nvGrpSpPr>
            <p:grpSpPr>
              <a:xfrm>
                <a:off x="6026959" y="4437030"/>
                <a:ext cx="1241903" cy="928874"/>
                <a:chOff x="5764490" y="4172249"/>
                <a:chExt cx="1362106" cy="1018780"/>
              </a:xfrm>
              <a:solidFill>
                <a:srgbClr val="00ACED"/>
              </a:solidFill>
            </p:grpSpPr>
            <p:sp>
              <p:nvSpPr>
                <p:cNvPr id="78" name="Shape 572"/>
                <p:cNvSpPr/>
                <p:nvPr/>
              </p:nvSpPr>
              <p:spPr>
                <a:xfrm>
                  <a:off x="5764490" y="4605716"/>
                  <a:ext cx="1322481" cy="584209"/>
                </a:xfrm>
                <a:custGeom>
                  <a:avLst/>
                  <a:gdLst/>
                  <a:ahLst/>
                  <a:cxnLst>
                    <a:cxn ang="0">
                      <a:pos x="wd2" y="hd2"/>
                    </a:cxn>
                    <a:cxn ang="5400000">
                      <a:pos x="wd2" y="hd2"/>
                    </a:cxn>
                    <a:cxn ang="10800000">
                      <a:pos x="wd2" y="hd2"/>
                    </a:cxn>
                    <a:cxn ang="16200000">
                      <a:pos x="wd2" y="hd2"/>
                    </a:cxn>
                  </a:cxnLst>
                  <a:rect l="0" t="0" r="r" b="b"/>
                  <a:pathLst>
                    <a:path w="21600" h="20985" extrusionOk="0">
                      <a:moveTo>
                        <a:pt x="19385" y="20985"/>
                      </a:moveTo>
                      <a:cubicBezTo>
                        <a:pt x="9245" y="13395"/>
                        <a:pt x="9245" y="13395"/>
                        <a:pt x="9245" y="13395"/>
                      </a:cubicBezTo>
                      <a:cubicBezTo>
                        <a:pt x="3664" y="11239"/>
                        <a:pt x="3664" y="11239"/>
                        <a:pt x="3664" y="11239"/>
                      </a:cubicBezTo>
                      <a:cubicBezTo>
                        <a:pt x="1385" y="6226"/>
                        <a:pt x="1385" y="6226"/>
                        <a:pt x="1385" y="6226"/>
                      </a:cubicBezTo>
                      <a:cubicBezTo>
                        <a:pt x="0" y="791"/>
                        <a:pt x="0" y="791"/>
                        <a:pt x="0" y="791"/>
                      </a:cubicBezTo>
                      <a:cubicBezTo>
                        <a:pt x="0" y="791"/>
                        <a:pt x="383" y="-615"/>
                        <a:pt x="1236" y="322"/>
                      </a:cubicBezTo>
                      <a:cubicBezTo>
                        <a:pt x="2684" y="1868"/>
                        <a:pt x="3004" y="4305"/>
                        <a:pt x="3004" y="4305"/>
                      </a:cubicBezTo>
                      <a:cubicBezTo>
                        <a:pt x="4708" y="6460"/>
                        <a:pt x="4708" y="6460"/>
                        <a:pt x="4708" y="6460"/>
                      </a:cubicBezTo>
                      <a:cubicBezTo>
                        <a:pt x="8073" y="6647"/>
                        <a:pt x="8073" y="6647"/>
                        <a:pt x="8073" y="6647"/>
                      </a:cubicBezTo>
                      <a:cubicBezTo>
                        <a:pt x="21600" y="15737"/>
                        <a:pt x="21600" y="15737"/>
                        <a:pt x="21600" y="15737"/>
                      </a:cubicBezTo>
                      <a:lnTo>
                        <a:pt x="19385" y="20985"/>
                      </a:lnTo>
                      <a:close/>
                    </a:path>
                  </a:pathLst>
                </a:custGeom>
                <a:grpFill/>
                <a:ln w="12700">
                  <a:miter lim="400000"/>
                </a:ln>
              </p:spPr>
              <p:txBody>
                <a:bodyPr lIns="34289" rIns="34289"/>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endParaRPr>
                </a:p>
              </p:txBody>
            </p:sp>
            <p:sp>
              <p:nvSpPr>
                <p:cNvPr id="79" name="Shape 574"/>
                <p:cNvSpPr/>
                <p:nvPr/>
              </p:nvSpPr>
              <p:spPr>
                <a:xfrm>
                  <a:off x="5841244" y="4342212"/>
                  <a:ext cx="496967" cy="508671"/>
                </a:xfrm>
                <a:custGeom>
                  <a:avLst/>
                  <a:gdLst/>
                  <a:ahLst/>
                  <a:cxnLst>
                    <a:cxn ang="0">
                      <a:pos x="wd2" y="hd2"/>
                    </a:cxn>
                    <a:cxn ang="5400000">
                      <a:pos x="wd2" y="hd2"/>
                    </a:cxn>
                    <a:cxn ang="10800000">
                      <a:pos x="wd2" y="hd2"/>
                    </a:cxn>
                    <a:cxn ang="16200000">
                      <a:pos x="wd2" y="hd2"/>
                    </a:cxn>
                  </a:cxnLst>
                  <a:rect l="0" t="0" r="r" b="b"/>
                  <a:pathLst>
                    <a:path w="21600" h="20945" extrusionOk="0">
                      <a:moveTo>
                        <a:pt x="20239" y="20945"/>
                      </a:moveTo>
                      <a:cubicBezTo>
                        <a:pt x="5046" y="12993"/>
                        <a:pt x="5046" y="12993"/>
                        <a:pt x="5046" y="12993"/>
                      </a:cubicBezTo>
                      <a:cubicBezTo>
                        <a:pt x="0" y="420"/>
                        <a:pt x="0" y="420"/>
                        <a:pt x="0" y="420"/>
                      </a:cubicBezTo>
                      <a:cubicBezTo>
                        <a:pt x="0" y="420"/>
                        <a:pt x="1871" y="-655"/>
                        <a:pt x="3798" y="635"/>
                      </a:cubicBezTo>
                      <a:cubicBezTo>
                        <a:pt x="5953" y="2032"/>
                        <a:pt x="6633" y="4772"/>
                        <a:pt x="6633" y="4772"/>
                      </a:cubicBezTo>
                      <a:cubicBezTo>
                        <a:pt x="9014" y="8049"/>
                        <a:pt x="9014" y="8049"/>
                        <a:pt x="9014" y="8049"/>
                      </a:cubicBezTo>
                      <a:cubicBezTo>
                        <a:pt x="21600" y="14336"/>
                        <a:pt x="21600" y="14336"/>
                        <a:pt x="21600" y="14336"/>
                      </a:cubicBezTo>
                      <a:lnTo>
                        <a:pt x="20239" y="20945"/>
                      </a:lnTo>
                      <a:close/>
                    </a:path>
                  </a:pathLst>
                </a:custGeom>
                <a:grpFill/>
                <a:ln w="12700">
                  <a:miter lim="400000"/>
                </a:ln>
              </p:spPr>
              <p:txBody>
                <a:bodyPr lIns="34289" rIns="34289"/>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endParaRPr>
                </a:p>
              </p:txBody>
            </p:sp>
            <p:sp>
              <p:nvSpPr>
                <p:cNvPr id="80" name="Shape 576"/>
                <p:cNvSpPr/>
                <p:nvPr/>
              </p:nvSpPr>
              <p:spPr>
                <a:xfrm>
                  <a:off x="6147705" y="4172249"/>
                  <a:ext cx="978891" cy="1018780"/>
                </a:xfrm>
                <a:custGeom>
                  <a:avLst/>
                  <a:gdLst/>
                  <a:ahLst/>
                  <a:cxnLst>
                    <a:cxn ang="0">
                      <a:pos x="wd2" y="hd2"/>
                    </a:cxn>
                    <a:cxn ang="5400000">
                      <a:pos x="wd2" y="hd2"/>
                    </a:cxn>
                    <a:cxn ang="10800000">
                      <a:pos x="wd2" y="hd2"/>
                    </a:cxn>
                    <a:cxn ang="16200000">
                      <a:pos x="wd2" y="hd2"/>
                    </a:cxn>
                  </a:cxnLst>
                  <a:rect l="0" t="0" r="r" b="b"/>
                  <a:pathLst>
                    <a:path w="21440" h="21600" extrusionOk="0">
                      <a:moveTo>
                        <a:pt x="11171" y="1438"/>
                      </a:moveTo>
                      <a:cubicBezTo>
                        <a:pt x="10286" y="3568"/>
                        <a:pt x="11571" y="6250"/>
                        <a:pt x="11571" y="6250"/>
                      </a:cubicBezTo>
                      <a:cubicBezTo>
                        <a:pt x="11571" y="6250"/>
                        <a:pt x="11800" y="7025"/>
                        <a:pt x="11600" y="7467"/>
                      </a:cubicBezTo>
                      <a:cubicBezTo>
                        <a:pt x="11314" y="8076"/>
                        <a:pt x="10886" y="8823"/>
                        <a:pt x="9029" y="8906"/>
                      </a:cubicBezTo>
                      <a:cubicBezTo>
                        <a:pt x="6486" y="9016"/>
                        <a:pt x="4971" y="7384"/>
                        <a:pt x="4971" y="7384"/>
                      </a:cubicBezTo>
                      <a:cubicBezTo>
                        <a:pt x="2943" y="4204"/>
                        <a:pt x="2943" y="4204"/>
                        <a:pt x="2943" y="4204"/>
                      </a:cubicBezTo>
                      <a:cubicBezTo>
                        <a:pt x="3086" y="2849"/>
                        <a:pt x="3086" y="2849"/>
                        <a:pt x="3086" y="2849"/>
                      </a:cubicBezTo>
                      <a:cubicBezTo>
                        <a:pt x="3086" y="2849"/>
                        <a:pt x="3543" y="1936"/>
                        <a:pt x="3486" y="1051"/>
                      </a:cubicBezTo>
                      <a:cubicBezTo>
                        <a:pt x="3429" y="194"/>
                        <a:pt x="2943" y="138"/>
                        <a:pt x="2943" y="138"/>
                      </a:cubicBezTo>
                      <a:cubicBezTo>
                        <a:pt x="1400" y="1466"/>
                        <a:pt x="1400" y="1466"/>
                        <a:pt x="1400" y="1466"/>
                      </a:cubicBezTo>
                      <a:cubicBezTo>
                        <a:pt x="0" y="4923"/>
                        <a:pt x="0" y="4923"/>
                        <a:pt x="0" y="4923"/>
                      </a:cubicBezTo>
                      <a:cubicBezTo>
                        <a:pt x="3371" y="12169"/>
                        <a:pt x="3371" y="12169"/>
                        <a:pt x="3371" y="12169"/>
                      </a:cubicBezTo>
                      <a:cubicBezTo>
                        <a:pt x="2686" y="15820"/>
                        <a:pt x="2686" y="15820"/>
                        <a:pt x="2686" y="15820"/>
                      </a:cubicBezTo>
                      <a:cubicBezTo>
                        <a:pt x="7571" y="17175"/>
                        <a:pt x="7571" y="17175"/>
                        <a:pt x="7571" y="17175"/>
                      </a:cubicBezTo>
                      <a:cubicBezTo>
                        <a:pt x="8200" y="15571"/>
                        <a:pt x="8200" y="15571"/>
                        <a:pt x="8200" y="15571"/>
                      </a:cubicBezTo>
                      <a:cubicBezTo>
                        <a:pt x="10829" y="16345"/>
                        <a:pt x="10829" y="16345"/>
                        <a:pt x="10829" y="16345"/>
                      </a:cubicBezTo>
                      <a:cubicBezTo>
                        <a:pt x="17714" y="21600"/>
                        <a:pt x="17714" y="21600"/>
                        <a:pt x="17714" y="21600"/>
                      </a:cubicBezTo>
                      <a:cubicBezTo>
                        <a:pt x="17714" y="21600"/>
                        <a:pt x="21143" y="21019"/>
                        <a:pt x="21429" y="18807"/>
                      </a:cubicBezTo>
                      <a:cubicBezTo>
                        <a:pt x="21600" y="17479"/>
                        <a:pt x="19771" y="13994"/>
                        <a:pt x="19457" y="13441"/>
                      </a:cubicBezTo>
                      <a:cubicBezTo>
                        <a:pt x="19143" y="12888"/>
                        <a:pt x="17000" y="7993"/>
                        <a:pt x="17000" y="7993"/>
                      </a:cubicBezTo>
                      <a:cubicBezTo>
                        <a:pt x="13514" y="3236"/>
                        <a:pt x="13514" y="3236"/>
                        <a:pt x="13514" y="3236"/>
                      </a:cubicBezTo>
                      <a:cubicBezTo>
                        <a:pt x="12514" y="0"/>
                        <a:pt x="12514" y="0"/>
                        <a:pt x="12514" y="0"/>
                      </a:cubicBezTo>
                      <a:cubicBezTo>
                        <a:pt x="12514" y="0"/>
                        <a:pt x="11457" y="747"/>
                        <a:pt x="11171" y="1438"/>
                      </a:cubicBezTo>
                      <a:close/>
                    </a:path>
                  </a:pathLst>
                </a:custGeom>
                <a:grpFill/>
                <a:ln w="12700">
                  <a:miter lim="400000"/>
                </a:ln>
              </p:spPr>
              <p:txBody>
                <a:bodyPr lIns="34289" rIns="34289"/>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endParaRPr>
                </a:p>
              </p:txBody>
            </p:sp>
          </p:grpSp>
        </p:grpSp>
      </p:grpSp>
    </p:spTree>
    <p:extLst>
      <p:ext uri="{BB962C8B-B14F-4D97-AF65-F5344CB8AC3E}">
        <p14:creationId xmlns:p14="http://schemas.microsoft.com/office/powerpoint/2010/main" val="260279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418648" y="843815"/>
            <a:ext cx="8306706" cy="3636728"/>
            <a:chOff x="558197" y="1677165"/>
            <a:chExt cx="11075608" cy="4848971"/>
          </a:xfrm>
        </p:grpSpPr>
        <p:sp>
          <p:nvSpPr>
            <p:cNvPr id="3" name="KSO_Shape"/>
            <p:cNvSpPr/>
            <p:nvPr/>
          </p:nvSpPr>
          <p:spPr>
            <a:xfrm>
              <a:off x="5435756" y="1677165"/>
              <a:ext cx="1374741" cy="584351"/>
            </a:xfrm>
            <a:custGeom>
              <a:avLst/>
              <a:gdLst>
                <a:gd name="connsiteX0" fmla="*/ 4109878 w 7991396"/>
                <a:gd name="connsiteY0" fmla="*/ 0 h 4172540"/>
                <a:gd name="connsiteX1" fmla="*/ 5415487 w 7991396"/>
                <a:gd name="connsiteY1" fmla="*/ 816050 h 4172540"/>
                <a:gd name="connsiteX2" fmla="*/ 6027418 w 7991396"/>
                <a:gd name="connsiteY2" fmla="*/ 677951 h 4172540"/>
                <a:gd name="connsiteX3" fmla="*/ 7489804 w 7991396"/>
                <a:gd name="connsiteY3" fmla="*/ 2140332 h 4172540"/>
                <a:gd name="connsiteX4" fmla="*/ 7483396 w 7991396"/>
                <a:gd name="connsiteY4" fmla="*/ 2203898 h 4172540"/>
                <a:gd name="connsiteX5" fmla="*/ 7991396 w 7991396"/>
                <a:gd name="connsiteY5" fmla="*/ 3146665 h 4172540"/>
                <a:gd name="connsiteX6" fmla="*/ 7456648 w 7991396"/>
                <a:gd name="connsiteY6" fmla="*/ 4106801 h 4172540"/>
                <a:gd name="connsiteX7" fmla="*/ 7330940 w 7991396"/>
                <a:gd name="connsiteY7" fmla="*/ 4172540 h 4172540"/>
                <a:gd name="connsiteX8" fmla="*/ 1079370 w 7991396"/>
                <a:gd name="connsiteY8" fmla="*/ 4172540 h 4172540"/>
                <a:gd name="connsiteX9" fmla="*/ 1015130 w 7991396"/>
                <a:gd name="connsiteY9" fmla="*/ 4169296 h 4172540"/>
                <a:gd name="connsiteX10" fmla="*/ 0 w 7991396"/>
                <a:gd name="connsiteY10" fmla="*/ 3044397 h 4172540"/>
                <a:gd name="connsiteX11" fmla="*/ 1130742 w 7991396"/>
                <a:gd name="connsiteY11" fmla="*/ 1913659 h 4172540"/>
                <a:gd name="connsiteX12" fmla="*/ 1346871 w 7991396"/>
                <a:gd name="connsiteY12" fmla="*/ 1935445 h 4172540"/>
                <a:gd name="connsiteX13" fmla="*/ 2261481 w 7991396"/>
                <a:gd name="connsiteY13" fmla="*/ 1462386 h 4172540"/>
                <a:gd name="connsiteX14" fmla="*/ 2653668 w 7991396"/>
                <a:gd name="connsiteY14" fmla="*/ 1536361 h 4172540"/>
                <a:gd name="connsiteX15" fmla="*/ 2647492 w 7991396"/>
                <a:gd name="connsiteY15" fmla="*/ 1462386 h 4172540"/>
                <a:gd name="connsiteX16" fmla="*/ 4109878 w 7991396"/>
                <a:gd name="connsiteY16" fmla="*/ 0 h 4172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91396" h="4172540">
                  <a:moveTo>
                    <a:pt x="4109878" y="0"/>
                  </a:moveTo>
                  <a:cubicBezTo>
                    <a:pt x="4684462" y="0"/>
                    <a:pt x="5181648" y="331374"/>
                    <a:pt x="5415487" y="816050"/>
                  </a:cubicBezTo>
                  <a:cubicBezTo>
                    <a:pt x="5600435" y="726143"/>
                    <a:pt x="5808299" y="677951"/>
                    <a:pt x="6027418" y="677951"/>
                  </a:cubicBezTo>
                  <a:cubicBezTo>
                    <a:pt x="6835073" y="677951"/>
                    <a:pt x="7489804" y="1332682"/>
                    <a:pt x="7489804" y="2140332"/>
                  </a:cubicBezTo>
                  <a:lnTo>
                    <a:pt x="7483396" y="2203898"/>
                  </a:lnTo>
                  <a:cubicBezTo>
                    <a:pt x="7789726" y="2405463"/>
                    <a:pt x="7991396" y="2752511"/>
                    <a:pt x="7991396" y="3146665"/>
                  </a:cubicBezTo>
                  <a:cubicBezTo>
                    <a:pt x="7991396" y="3552291"/>
                    <a:pt x="7777816" y="3908032"/>
                    <a:pt x="7456648" y="4106801"/>
                  </a:cubicBezTo>
                  <a:lnTo>
                    <a:pt x="7330940" y="4172540"/>
                  </a:lnTo>
                  <a:lnTo>
                    <a:pt x="1079370" y="4172540"/>
                  </a:lnTo>
                  <a:lnTo>
                    <a:pt x="1015130" y="4169296"/>
                  </a:lnTo>
                  <a:cubicBezTo>
                    <a:pt x="444946" y="4111392"/>
                    <a:pt x="0" y="3629859"/>
                    <a:pt x="0" y="3044397"/>
                  </a:cubicBezTo>
                  <a:cubicBezTo>
                    <a:pt x="0" y="2419908"/>
                    <a:pt x="506249" y="1913659"/>
                    <a:pt x="1130742" y="1913659"/>
                  </a:cubicBezTo>
                  <a:lnTo>
                    <a:pt x="1346871" y="1935445"/>
                  </a:lnTo>
                  <a:cubicBezTo>
                    <a:pt x="1548513" y="1648023"/>
                    <a:pt x="1883314" y="1462386"/>
                    <a:pt x="2261481" y="1462386"/>
                  </a:cubicBezTo>
                  <a:cubicBezTo>
                    <a:pt x="2399871" y="1462386"/>
                    <a:pt x="2532456" y="1487244"/>
                    <a:pt x="2653668" y="1536361"/>
                  </a:cubicBezTo>
                  <a:cubicBezTo>
                    <a:pt x="2648116" y="1512003"/>
                    <a:pt x="2647492" y="1487266"/>
                    <a:pt x="2647492" y="1462386"/>
                  </a:cubicBezTo>
                  <a:cubicBezTo>
                    <a:pt x="2647492" y="654731"/>
                    <a:pt x="3302223" y="0"/>
                    <a:pt x="4109878" y="0"/>
                  </a:cubicBezTo>
                  <a:close/>
                </a:path>
              </a:pathLst>
            </a:custGeom>
            <a:solidFill>
              <a:schemeClr val="bg1"/>
            </a:solidFill>
            <a:ln>
              <a:solidFill>
                <a:schemeClr val="bg1">
                  <a:lumMod val="95000"/>
                </a:schemeClr>
              </a:solidFill>
            </a:ln>
            <a:effectLst>
              <a:outerShdw blurRad="63500" sx="102000" sy="102000" algn="ctr" rotWithShape="0">
                <a:schemeClr val="bg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000">
                <a:solidFill>
                  <a:schemeClr val="tx1">
                    <a:lumMod val="75000"/>
                    <a:lumOff val="25000"/>
                  </a:schemeClr>
                </a:solidFill>
              </a:endParaRPr>
            </a:p>
          </p:txBody>
        </p:sp>
        <p:sp>
          <p:nvSpPr>
            <p:cNvPr id="4" name="矩形 3"/>
            <p:cNvSpPr/>
            <p:nvPr/>
          </p:nvSpPr>
          <p:spPr>
            <a:xfrm>
              <a:off x="5408130" y="1892776"/>
              <a:ext cx="1374736" cy="348813"/>
            </a:xfrm>
            <a:prstGeom prst="rect">
              <a:avLst/>
            </a:prstGeom>
          </p:spPr>
          <p:txBody>
            <a:bodyPr wrap="none">
              <a:spAutoFit/>
            </a:bodyPr>
            <a:lstStyle/>
            <a:p>
              <a:pPr algn="ctr"/>
              <a:r>
                <a:rPr lang="zh-CN" altLang="en-US" sz="1100" dirty="0">
                  <a:solidFill>
                    <a:schemeClr val="tx1">
                      <a:lumMod val="75000"/>
                      <a:lumOff val="25000"/>
                    </a:schemeClr>
                  </a:solidFill>
                </a:rPr>
                <a:t>人工智能平台</a:t>
              </a:r>
            </a:p>
          </p:txBody>
        </p:sp>
        <p:grpSp>
          <p:nvGrpSpPr>
            <p:cNvPr id="5" name="组合 4"/>
            <p:cNvGrpSpPr/>
            <p:nvPr/>
          </p:nvGrpSpPr>
          <p:grpSpPr>
            <a:xfrm>
              <a:off x="558197" y="2247900"/>
              <a:ext cx="11075608" cy="4278236"/>
              <a:chOff x="1073779" y="2447057"/>
              <a:chExt cx="10044443" cy="3879922"/>
            </a:xfrm>
          </p:grpSpPr>
          <p:sp>
            <p:nvSpPr>
              <p:cNvPr id="6" name="Shape 619"/>
              <p:cNvSpPr/>
              <p:nvPr/>
            </p:nvSpPr>
            <p:spPr>
              <a:xfrm>
                <a:off x="2221179" y="2525900"/>
                <a:ext cx="2298503" cy="1811924"/>
              </a:xfrm>
              <a:prstGeom prst="roundRect">
                <a:avLst>
                  <a:gd name="adj" fmla="val 4471"/>
                </a:avLst>
              </a:prstGeom>
              <a:solidFill>
                <a:srgbClr val="F0F0F0"/>
              </a:solidFill>
              <a:ln>
                <a:noFill/>
              </a:ln>
              <a:effectLst>
                <a:outerShdw dist="63500" dir="2700000" algn="tl" rotWithShape="0">
                  <a:prstClr val="black">
                    <a:alpha val="15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sz="1600" dirty="0"/>
              </a:p>
            </p:txBody>
          </p:sp>
          <p:sp>
            <p:nvSpPr>
              <p:cNvPr id="7" name="Shape 619"/>
              <p:cNvSpPr/>
              <p:nvPr/>
            </p:nvSpPr>
            <p:spPr>
              <a:xfrm>
                <a:off x="4979591" y="2525900"/>
                <a:ext cx="2298503" cy="1811924"/>
              </a:xfrm>
              <a:prstGeom prst="roundRect">
                <a:avLst>
                  <a:gd name="adj" fmla="val 4471"/>
                </a:avLst>
              </a:prstGeom>
              <a:solidFill>
                <a:srgbClr val="00ACED"/>
              </a:solidFill>
              <a:ln>
                <a:noFill/>
              </a:ln>
              <a:effectLst>
                <a:outerShdw dist="63500" dir="2700000" algn="tl" rotWithShape="0">
                  <a:prstClr val="black">
                    <a:alpha val="15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sz="1600" dirty="0"/>
              </a:p>
            </p:txBody>
          </p:sp>
          <p:sp>
            <p:nvSpPr>
              <p:cNvPr id="8" name="Shape 619"/>
              <p:cNvSpPr/>
              <p:nvPr/>
            </p:nvSpPr>
            <p:spPr>
              <a:xfrm>
                <a:off x="7738004" y="2525900"/>
                <a:ext cx="2298503" cy="1811924"/>
              </a:xfrm>
              <a:prstGeom prst="roundRect">
                <a:avLst>
                  <a:gd name="adj" fmla="val 4471"/>
                </a:avLst>
              </a:prstGeom>
              <a:solidFill>
                <a:srgbClr val="F0F0F0"/>
              </a:solidFill>
              <a:ln>
                <a:noFill/>
              </a:ln>
              <a:effectLst>
                <a:outerShdw dist="63500" dir="2700000" algn="tl" rotWithShape="0">
                  <a:prstClr val="black">
                    <a:alpha val="15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sz="1600" dirty="0"/>
              </a:p>
            </p:txBody>
          </p:sp>
          <p:sp>
            <p:nvSpPr>
              <p:cNvPr id="9" name="Shape 619"/>
              <p:cNvSpPr/>
              <p:nvPr/>
            </p:nvSpPr>
            <p:spPr>
              <a:xfrm>
                <a:off x="2221179" y="4515055"/>
                <a:ext cx="2298503" cy="1811924"/>
              </a:xfrm>
              <a:prstGeom prst="roundRect">
                <a:avLst>
                  <a:gd name="adj" fmla="val 4471"/>
                </a:avLst>
              </a:prstGeom>
              <a:solidFill>
                <a:srgbClr val="00ACED"/>
              </a:solidFill>
              <a:ln>
                <a:noFill/>
              </a:ln>
              <a:effectLst>
                <a:outerShdw dist="63500" dir="2700000" algn="tl" rotWithShape="0">
                  <a:prstClr val="black">
                    <a:alpha val="15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sz="1600" dirty="0"/>
              </a:p>
            </p:txBody>
          </p:sp>
          <p:sp>
            <p:nvSpPr>
              <p:cNvPr id="10" name="Shape 619"/>
              <p:cNvSpPr/>
              <p:nvPr/>
            </p:nvSpPr>
            <p:spPr>
              <a:xfrm>
                <a:off x="4979591" y="4515055"/>
                <a:ext cx="2298503" cy="1811924"/>
              </a:xfrm>
              <a:prstGeom prst="roundRect">
                <a:avLst>
                  <a:gd name="adj" fmla="val 4471"/>
                </a:avLst>
              </a:prstGeom>
              <a:solidFill>
                <a:srgbClr val="F0F0F0"/>
              </a:solidFill>
              <a:ln>
                <a:noFill/>
              </a:ln>
              <a:effectLst>
                <a:outerShdw dist="63500" dir="2700000" algn="tl" rotWithShape="0">
                  <a:prstClr val="black">
                    <a:alpha val="15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sz="1600" dirty="0"/>
              </a:p>
            </p:txBody>
          </p:sp>
          <p:sp>
            <p:nvSpPr>
              <p:cNvPr id="11" name="Shape 619"/>
              <p:cNvSpPr/>
              <p:nvPr/>
            </p:nvSpPr>
            <p:spPr>
              <a:xfrm>
                <a:off x="7738004" y="4515055"/>
                <a:ext cx="2298503" cy="1811924"/>
              </a:xfrm>
              <a:prstGeom prst="roundRect">
                <a:avLst>
                  <a:gd name="adj" fmla="val 4471"/>
                </a:avLst>
              </a:prstGeom>
              <a:solidFill>
                <a:srgbClr val="00ACED"/>
              </a:solidFill>
              <a:ln>
                <a:noFill/>
              </a:ln>
              <a:effectLst>
                <a:outerShdw dist="63500" dir="2700000" algn="tl" rotWithShape="0">
                  <a:prstClr val="black">
                    <a:alpha val="15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sz="1600" dirty="0"/>
              </a:p>
            </p:txBody>
          </p:sp>
          <p:sp>
            <p:nvSpPr>
              <p:cNvPr id="12" name="矩形 11"/>
              <p:cNvSpPr/>
              <p:nvPr/>
            </p:nvSpPr>
            <p:spPr>
              <a:xfrm>
                <a:off x="2843007" y="2618488"/>
                <a:ext cx="1054848" cy="334946"/>
              </a:xfrm>
              <a:prstGeom prst="rect">
                <a:avLst/>
              </a:prstGeom>
            </p:spPr>
            <p:txBody>
              <a:bodyPr wrap="none" anchor="ctr">
                <a:spAutoFit/>
              </a:bodyPr>
              <a:lstStyle/>
              <a:p>
                <a:pPr algn="ctr"/>
                <a:r>
                  <a:rPr lang="zh-CN" altLang="en-US" sz="1200" b="1" dirty="0">
                    <a:solidFill>
                      <a:schemeClr val="tx1">
                        <a:lumMod val="75000"/>
                        <a:lumOff val="25000"/>
                      </a:schemeClr>
                    </a:solidFill>
                    <a:latin typeface="+mj-ea"/>
                    <a:ea typeface="+mj-ea"/>
                  </a:rPr>
                  <a:t>微贷</a:t>
                </a:r>
                <a:r>
                  <a:rPr lang="en-US" altLang="zh-CN" sz="1200" b="1" dirty="0">
                    <a:solidFill>
                      <a:schemeClr val="tx1">
                        <a:lumMod val="75000"/>
                        <a:lumOff val="25000"/>
                      </a:schemeClr>
                    </a:solidFill>
                    <a:latin typeface="+mj-ea"/>
                    <a:ea typeface="+mj-ea"/>
                  </a:rPr>
                  <a:t>/</a:t>
                </a:r>
                <a:r>
                  <a:rPr lang="zh-CN" altLang="en-US" sz="1200" b="1" dirty="0">
                    <a:solidFill>
                      <a:schemeClr val="tx1">
                        <a:lumMod val="75000"/>
                        <a:lumOff val="25000"/>
                      </a:schemeClr>
                    </a:solidFill>
                    <a:latin typeface="+mj-ea"/>
                    <a:ea typeface="+mj-ea"/>
                  </a:rPr>
                  <a:t>花呗</a:t>
                </a:r>
              </a:p>
            </p:txBody>
          </p:sp>
          <p:sp>
            <p:nvSpPr>
              <p:cNvPr id="13" name="矩形 12"/>
              <p:cNvSpPr/>
              <p:nvPr/>
            </p:nvSpPr>
            <p:spPr>
              <a:xfrm>
                <a:off x="2646263" y="2924631"/>
                <a:ext cx="1448332" cy="334946"/>
              </a:xfrm>
              <a:prstGeom prst="rect">
                <a:avLst/>
              </a:prstGeom>
            </p:spPr>
            <p:txBody>
              <a:bodyPr wrap="none" anchor="ctr">
                <a:spAutoFit/>
              </a:bodyPr>
              <a:lstStyle/>
              <a:p>
                <a:pPr algn="ctr">
                  <a:lnSpc>
                    <a:spcPct val="120000"/>
                  </a:lnSpc>
                </a:pPr>
                <a:r>
                  <a:rPr lang="zh-CN" altLang="en-US" sz="1000" dirty="0">
                    <a:solidFill>
                      <a:schemeClr val="tx1">
                        <a:lumMod val="75000"/>
                        <a:lumOff val="25000"/>
                      </a:schemeClr>
                    </a:solidFill>
                  </a:rPr>
                  <a:t>准入模型   反套现</a:t>
                </a:r>
              </a:p>
            </p:txBody>
          </p:sp>
          <p:grpSp>
            <p:nvGrpSpPr>
              <p:cNvPr id="14" name="Group 631"/>
              <p:cNvGrpSpPr/>
              <p:nvPr/>
            </p:nvGrpSpPr>
            <p:grpSpPr>
              <a:xfrm>
                <a:off x="2732607" y="3570713"/>
                <a:ext cx="1285862" cy="574099"/>
                <a:chOff x="180536" y="157187"/>
                <a:chExt cx="1136684" cy="507500"/>
              </a:xfrm>
            </p:grpSpPr>
            <p:grpSp>
              <p:nvGrpSpPr>
                <p:cNvPr id="69" name="Group 624"/>
                <p:cNvGrpSpPr/>
                <p:nvPr/>
              </p:nvGrpSpPr>
              <p:grpSpPr>
                <a:xfrm>
                  <a:off x="180536" y="157187"/>
                  <a:ext cx="320760" cy="501150"/>
                  <a:chOff x="180536" y="46990"/>
                  <a:chExt cx="320759" cy="501148"/>
                </a:xfrm>
              </p:grpSpPr>
              <p:sp>
                <p:nvSpPr>
                  <p:cNvPr id="71" name="Shape 622"/>
                  <p:cNvSpPr/>
                  <p:nvPr/>
                </p:nvSpPr>
                <p:spPr>
                  <a:xfrm>
                    <a:off x="180536" y="326073"/>
                    <a:ext cx="320759" cy="22206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4289" tIns="34289" rIns="34289" bIns="34289" numCol="1" anchor="t">
                    <a:spAutoFit/>
                  </a:bodyPr>
                  <a:lstStyle>
                    <a:lvl1pPr algn="ctr">
                      <a:defRPr sz="800">
                        <a:solidFill>
                          <a:srgbClr val="01B0F0"/>
                        </a:solidFill>
                        <a:latin typeface="Microsoft YaHei"/>
                        <a:ea typeface="Microsoft YaHei"/>
                        <a:cs typeface="Microsoft YaHei"/>
                        <a:sym typeface="Microsoft YaHei"/>
                      </a:defRPr>
                    </a:lvl1pPr>
                  </a:lstStyle>
                  <a:p>
                    <a:r>
                      <a:rPr lang="zh-CN" altLang="en-US" sz="900" dirty="0">
                        <a:solidFill>
                          <a:schemeClr val="tx1">
                            <a:lumMod val="75000"/>
                            <a:lumOff val="25000"/>
                          </a:schemeClr>
                        </a:solidFill>
                        <a:latin typeface="+mn-ea"/>
                        <a:ea typeface="+mn-ea"/>
                      </a:rPr>
                      <a:t>企业</a:t>
                    </a:r>
                  </a:p>
                </p:txBody>
              </p:sp>
              <p:pic>
                <p:nvPicPr>
                  <p:cNvPr id="72" name="商户2.png"/>
                  <p:cNvPicPr>
                    <a:picLocks noChangeAspect="1"/>
                  </p:cNvPicPr>
                  <p:nvPr/>
                </p:nvPicPr>
                <p:blipFill>
                  <a:blip r:embed="rId2">
                    <a:extLst/>
                  </a:blip>
                  <a:stretch>
                    <a:fillRect/>
                  </a:stretch>
                </p:blipFill>
                <p:spPr>
                  <a:xfrm>
                    <a:off x="211264" y="46990"/>
                    <a:ext cx="259298" cy="259297"/>
                  </a:xfrm>
                  <a:prstGeom prst="rect">
                    <a:avLst/>
                  </a:prstGeom>
                  <a:ln w="12700" cap="flat">
                    <a:noFill/>
                    <a:miter lim="400000"/>
                  </a:ln>
                  <a:effectLst/>
                </p:spPr>
              </p:pic>
            </p:grpSp>
            <p:sp>
              <p:nvSpPr>
                <p:cNvPr id="70" name="Shape 628"/>
                <p:cNvSpPr/>
                <p:nvPr/>
              </p:nvSpPr>
              <p:spPr>
                <a:xfrm>
                  <a:off x="996461" y="442622"/>
                  <a:ext cx="320759" cy="22206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4289" tIns="34289" rIns="34289" bIns="34289" numCol="1" anchor="t">
                  <a:spAutoFit/>
                </a:bodyPr>
                <a:lstStyle>
                  <a:lvl1pPr algn="ctr">
                    <a:defRPr sz="800">
                      <a:solidFill>
                        <a:srgbClr val="01B0F0"/>
                      </a:solidFill>
                      <a:latin typeface="Microsoft YaHei"/>
                      <a:ea typeface="Microsoft YaHei"/>
                      <a:cs typeface="Microsoft YaHei"/>
                      <a:sym typeface="Microsoft YaHei"/>
                    </a:defRPr>
                  </a:lvl1pPr>
                </a:lstStyle>
                <a:p>
                  <a:r>
                    <a:rPr lang="zh-CN" altLang="en-US" sz="900" dirty="0">
                      <a:solidFill>
                        <a:schemeClr val="tx1">
                          <a:lumMod val="75000"/>
                          <a:lumOff val="25000"/>
                        </a:schemeClr>
                      </a:solidFill>
                      <a:latin typeface="+mn-ea"/>
                      <a:ea typeface="+mn-ea"/>
                    </a:rPr>
                    <a:t>个人</a:t>
                  </a:r>
                </a:p>
              </p:txBody>
            </p:sp>
          </p:grpSp>
          <p:pic>
            <p:nvPicPr>
              <p:cNvPr id="15" name="个人1.png"/>
              <p:cNvPicPr>
                <a:picLocks noChangeAspect="1"/>
              </p:cNvPicPr>
              <p:nvPr/>
            </p:nvPicPr>
            <p:blipFill>
              <a:blip r:embed="rId3">
                <a:extLst/>
              </a:blip>
              <a:stretch>
                <a:fillRect/>
              </a:stretch>
            </p:blipFill>
            <p:spPr>
              <a:xfrm>
                <a:off x="3666906" y="3559876"/>
                <a:ext cx="315007" cy="315005"/>
              </a:xfrm>
              <a:prstGeom prst="rect">
                <a:avLst/>
              </a:prstGeom>
              <a:ln w="12700" cap="flat">
                <a:noFill/>
                <a:miter lim="400000"/>
              </a:ln>
              <a:effectLst/>
            </p:spPr>
          </p:pic>
          <p:sp>
            <p:nvSpPr>
              <p:cNvPr id="16" name="矩形 15"/>
              <p:cNvSpPr/>
              <p:nvPr/>
            </p:nvSpPr>
            <p:spPr>
              <a:xfrm>
                <a:off x="5645034" y="2618488"/>
                <a:ext cx="967622" cy="334946"/>
              </a:xfrm>
              <a:prstGeom prst="rect">
                <a:avLst/>
              </a:prstGeom>
            </p:spPr>
            <p:txBody>
              <a:bodyPr wrap="none" anchor="ctr">
                <a:spAutoFit/>
              </a:bodyPr>
              <a:lstStyle/>
              <a:p>
                <a:pPr algn="ctr"/>
                <a:r>
                  <a:rPr lang="zh-CN" altLang="en-US" sz="1200" b="1" dirty="0">
                    <a:solidFill>
                      <a:schemeClr val="bg1"/>
                    </a:solidFill>
                    <a:latin typeface="+mj-ea"/>
                    <a:ea typeface="+mj-ea"/>
                  </a:rPr>
                  <a:t>业务安全</a:t>
                </a:r>
              </a:p>
            </p:txBody>
          </p:sp>
          <p:sp>
            <p:nvSpPr>
              <p:cNvPr id="17" name="矩形 16"/>
              <p:cNvSpPr/>
              <p:nvPr/>
            </p:nvSpPr>
            <p:spPr>
              <a:xfrm>
                <a:off x="5249610" y="2914189"/>
                <a:ext cx="1758467" cy="540489"/>
              </a:xfrm>
              <a:prstGeom prst="rect">
                <a:avLst/>
              </a:prstGeom>
            </p:spPr>
            <p:txBody>
              <a:bodyPr wrap="none" anchor="ctr">
                <a:spAutoFit/>
              </a:bodyPr>
              <a:lstStyle/>
              <a:p>
                <a:pPr algn="ctr">
                  <a:lnSpc>
                    <a:spcPct val="120000"/>
                  </a:lnSpc>
                </a:pPr>
                <a:r>
                  <a:rPr lang="zh-CN" altLang="en-US" sz="1000" dirty="0">
                    <a:solidFill>
                      <a:schemeClr val="bg1"/>
                    </a:solidFill>
                  </a:rPr>
                  <a:t>账户安全  交易安全</a:t>
                </a:r>
              </a:p>
              <a:p>
                <a:pPr algn="ctr">
                  <a:lnSpc>
                    <a:spcPct val="120000"/>
                  </a:lnSpc>
                </a:pPr>
                <a:r>
                  <a:rPr lang="zh-CN" altLang="en-US" sz="1000" dirty="0">
                    <a:solidFill>
                      <a:schemeClr val="bg1"/>
                    </a:solidFill>
                  </a:rPr>
                  <a:t>反洗钱 反作弊  反欺诈</a:t>
                </a:r>
              </a:p>
            </p:txBody>
          </p:sp>
          <p:sp>
            <p:nvSpPr>
              <p:cNvPr id="18" name="矩形 17"/>
              <p:cNvSpPr/>
              <p:nvPr/>
            </p:nvSpPr>
            <p:spPr>
              <a:xfrm>
                <a:off x="8403449" y="2618488"/>
                <a:ext cx="967622" cy="334946"/>
              </a:xfrm>
              <a:prstGeom prst="rect">
                <a:avLst/>
              </a:prstGeom>
            </p:spPr>
            <p:txBody>
              <a:bodyPr wrap="none" anchor="ctr">
                <a:spAutoFit/>
              </a:bodyPr>
              <a:lstStyle/>
              <a:p>
                <a:pPr algn="ctr"/>
                <a:r>
                  <a:rPr lang="zh-CN" altLang="en-US" sz="1200" b="1" dirty="0">
                    <a:solidFill>
                      <a:schemeClr val="tx1">
                        <a:lumMod val="75000"/>
                        <a:lumOff val="25000"/>
                      </a:schemeClr>
                    </a:solidFill>
                    <a:latin typeface="+mj-ea"/>
                    <a:ea typeface="+mj-ea"/>
                  </a:rPr>
                  <a:t>智能客服</a:t>
                </a:r>
              </a:p>
            </p:txBody>
          </p:sp>
          <p:sp>
            <p:nvSpPr>
              <p:cNvPr id="19" name="矩形 18"/>
              <p:cNvSpPr/>
              <p:nvPr/>
            </p:nvSpPr>
            <p:spPr>
              <a:xfrm>
                <a:off x="8132075" y="2953600"/>
                <a:ext cx="1510359" cy="558244"/>
              </a:xfrm>
              <a:prstGeom prst="rect">
                <a:avLst/>
              </a:prstGeom>
            </p:spPr>
            <p:txBody>
              <a:bodyPr wrap="none" anchor="t">
                <a:spAutoFit/>
              </a:bodyPr>
              <a:lstStyle/>
              <a:p>
                <a:pPr algn="ctr">
                  <a:lnSpc>
                    <a:spcPct val="120000"/>
                  </a:lnSpc>
                </a:pPr>
                <a:r>
                  <a:rPr lang="zh-CN" altLang="en-US" sz="1000" dirty="0">
                    <a:solidFill>
                      <a:schemeClr val="tx1">
                        <a:lumMod val="75000"/>
                        <a:lumOff val="25000"/>
                      </a:schemeClr>
                    </a:solidFill>
                  </a:rPr>
                  <a:t>智能问答 </a:t>
                </a:r>
              </a:p>
              <a:p>
                <a:pPr algn="ctr">
                  <a:lnSpc>
                    <a:spcPct val="120000"/>
                  </a:lnSpc>
                </a:pPr>
                <a:r>
                  <a:rPr lang="zh-CN" altLang="en-US" sz="1000" dirty="0">
                    <a:solidFill>
                      <a:schemeClr val="tx1">
                        <a:lumMod val="75000"/>
                        <a:lumOff val="25000"/>
                      </a:schemeClr>
                    </a:solidFill>
                  </a:rPr>
                  <a:t>用户之音 异常检测</a:t>
                </a:r>
              </a:p>
            </p:txBody>
          </p:sp>
          <p:sp>
            <p:nvSpPr>
              <p:cNvPr id="20" name="矩形 19"/>
              <p:cNvSpPr/>
              <p:nvPr/>
            </p:nvSpPr>
            <p:spPr>
              <a:xfrm>
                <a:off x="8589525" y="4615631"/>
                <a:ext cx="595461" cy="334946"/>
              </a:xfrm>
              <a:prstGeom prst="rect">
                <a:avLst/>
              </a:prstGeom>
            </p:spPr>
            <p:txBody>
              <a:bodyPr wrap="none" anchor="ctr">
                <a:spAutoFit/>
              </a:bodyPr>
              <a:lstStyle/>
              <a:p>
                <a:pPr algn="ctr"/>
                <a:r>
                  <a:rPr lang="zh-CN" altLang="en-US" sz="1200" b="1" dirty="0">
                    <a:solidFill>
                      <a:schemeClr val="bg1"/>
                    </a:solidFill>
                    <a:latin typeface="+mj-ea"/>
                    <a:ea typeface="+mj-ea"/>
                  </a:rPr>
                  <a:t>保险</a:t>
                </a:r>
              </a:p>
            </p:txBody>
          </p:sp>
          <p:sp>
            <p:nvSpPr>
              <p:cNvPr id="21" name="矩形 20"/>
              <p:cNvSpPr/>
              <p:nvPr/>
            </p:nvSpPr>
            <p:spPr>
              <a:xfrm>
                <a:off x="8108813" y="4961879"/>
                <a:ext cx="1556880" cy="558244"/>
              </a:xfrm>
              <a:prstGeom prst="rect">
                <a:avLst/>
              </a:prstGeom>
            </p:spPr>
            <p:txBody>
              <a:bodyPr wrap="none" anchor="t">
                <a:spAutoFit/>
              </a:bodyPr>
              <a:lstStyle/>
              <a:p>
                <a:pPr algn="ctr">
                  <a:lnSpc>
                    <a:spcPct val="120000"/>
                  </a:lnSpc>
                </a:pPr>
                <a:r>
                  <a:rPr lang="zh-CN" altLang="en-US" sz="1000" dirty="0">
                    <a:solidFill>
                      <a:schemeClr val="bg1"/>
                    </a:solidFill>
                  </a:rPr>
                  <a:t>风险评估</a:t>
                </a:r>
              </a:p>
              <a:p>
                <a:pPr algn="ctr">
                  <a:lnSpc>
                    <a:spcPct val="120000"/>
                  </a:lnSpc>
                </a:pPr>
                <a:r>
                  <a:rPr lang="zh-CN" altLang="en-US" sz="1000" dirty="0">
                    <a:solidFill>
                      <a:schemeClr val="bg1"/>
                    </a:solidFill>
                  </a:rPr>
                  <a:t>保险定价  欺诈识别</a:t>
                </a:r>
              </a:p>
            </p:txBody>
          </p:sp>
          <p:sp>
            <p:nvSpPr>
              <p:cNvPr id="22" name="矩形 21"/>
              <p:cNvSpPr/>
              <p:nvPr/>
            </p:nvSpPr>
            <p:spPr>
              <a:xfrm>
                <a:off x="5831115" y="4615631"/>
                <a:ext cx="595461" cy="334946"/>
              </a:xfrm>
              <a:prstGeom prst="rect">
                <a:avLst/>
              </a:prstGeom>
            </p:spPr>
            <p:txBody>
              <a:bodyPr wrap="none" anchor="ctr">
                <a:spAutoFit/>
              </a:bodyPr>
              <a:lstStyle/>
              <a:p>
                <a:pPr algn="ctr"/>
                <a:r>
                  <a:rPr lang="zh-CN" altLang="en-US" sz="1200" b="1" dirty="0">
                    <a:solidFill>
                      <a:schemeClr val="tx1">
                        <a:lumMod val="75000"/>
                        <a:lumOff val="25000"/>
                      </a:schemeClr>
                    </a:solidFill>
                    <a:latin typeface="+mj-ea"/>
                    <a:ea typeface="+mj-ea"/>
                  </a:rPr>
                  <a:t>信用</a:t>
                </a:r>
              </a:p>
            </p:txBody>
          </p:sp>
          <p:sp>
            <p:nvSpPr>
              <p:cNvPr id="23" name="矩形 22"/>
              <p:cNvSpPr/>
              <p:nvPr/>
            </p:nvSpPr>
            <p:spPr>
              <a:xfrm>
                <a:off x="5350400" y="4961879"/>
                <a:ext cx="1556880" cy="558244"/>
              </a:xfrm>
              <a:prstGeom prst="rect">
                <a:avLst/>
              </a:prstGeom>
            </p:spPr>
            <p:txBody>
              <a:bodyPr wrap="none" anchor="t">
                <a:spAutoFit/>
              </a:bodyPr>
              <a:lstStyle/>
              <a:p>
                <a:pPr algn="ctr">
                  <a:lnSpc>
                    <a:spcPct val="120000"/>
                  </a:lnSpc>
                </a:pPr>
                <a:r>
                  <a:rPr lang="zh-CN" altLang="en-US" sz="1000" dirty="0">
                    <a:solidFill>
                      <a:schemeClr val="tx1">
                        <a:lumMod val="75000"/>
                        <a:lumOff val="25000"/>
                      </a:schemeClr>
                    </a:solidFill>
                  </a:rPr>
                  <a:t>用户画像</a:t>
                </a:r>
              </a:p>
              <a:p>
                <a:pPr algn="ctr">
                  <a:lnSpc>
                    <a:spcPct val="120000"/>
                  </a:lnSpc>
                </a:pPr>
                <a:r>
                  <a:rPr lang="zh-CN" altLang="en-US" sz="1000" dirty="0">
                    <a:solidFill>
                      <a:schemeClr val="tx1">
                        <a:lumMod val="75000"/>
                        <a:lumOff val="25000"/>
                      </a:schemeClr>
                    </a:solidFill>
                  </a:rPr>
                  <a:t>信用评估  信用报告</a:t>
                </a:r>
              </a:p>
            </p:txBody>
          </p:sp>
          <p:sp>
            <p:nvSpPr>
              <p:cNvPr id="24" name="矩形 23"/>
              <p:cNvSpPr/>
              <p:nvPr/>
            </p:nvSpPr>
            <p:spPr>
              <a:xfrm>
                <a:off x="3072705" y="4615631"/>
                <a:ext cx="595461" cy="334946"/>
              </a:xfrm>
              <a:prstGeom prst="rect">
                <a:avLst/>
              </a:prstGeom>
            </p:spPr>
            <p:txBody>
              <a:bodyPr wrap="none" anchor="ctr">
                <a:spAutoFit/>
              </a:bodyPr>
              <a:lstStyle/>
              <a:p>
                <a:pPr algn="ctr"/>
                <a:r>
                  <a:rPr lang="zh-CN" altLang="en-US" sz="1200" b="1" dirty="0">
                    <a:solidFill>
                      <a:schemeClr val="bg1"/>
                    </a:solidFill>
                    <a:latin typeface="+mj-ea"/>
                    <a:ea typeface="+mj-ea"/>
                  </a:rPr>
                  <a:t>财富</a:t>
                </a:r>
              </a:p>
            </p:txBody>
          </p:sp>
          <p:sp>
            <p:nvSpPr>
              <p:cNvPr id="25" name="矩形 24"/>
              <p:cNvSpPr/>
              <p:nvPr/>
            </p:nvSpPr>
            <p:spPr>
              <a:xfrm>
                <a:off x="2871114" y="4961879"/>
                <a:ext cx="998636" cy="558244"/>
              </a:xfrm>
              <a:prstGeom prst="rect">
                <a:avLst/>
              </a:prstGeom>
            </p:spPr>
            <p:txBody>
              <a:bodyPr wrap="none" anchor="t">
                <a:spAutoFit/>
              </a:bodyPr>
              <a:lstStyle/>
              <a:p>
                <a:pPr algn="ctr">
                  <a:lnSpc>
                    <a:spcPct val="120000"/>
                  </a:lnSpc>
                </a:pPr>
                <a:r>
                  <a:rPr lang="zh-CN" altLang="en-US" sz="1000" dirty="0">
                    <a:solidFill>
                      <a:schemeClr val="bg1"/>
                    </a:solidFill>
                  </a:rPr>
                  <a:t>精准营销</a:t>
                </a:r>
              </a:p>
              <a:p>
                <a:pPr algn="ctr">
                  <a:lnSpc>
                    <a:spcPct val="120000"/>
                  </a:lnSpc>
                </a:pPr>
                <a:r>
                  <a:rPr lang="zh-CN" altLang="en-US" sz="1000" dirty="0">
                    <a:solidFill>
                      <a:schemeClr val="bg1"/>
                    </a:solidFill>
                  </a:rPr>
                  <a:t>个性化推荐</a:t>
                </a:r>
              </a:p>
            </p:txBody>
          </p:sp>
          <p:grpSp>
            <p:nvGrpSpPr>
              <p:cNvPr id="26" name="组合 25"/>
              <p:cNvGrpSpPr/>
              <p:nvPr/>
            </p:nvGrpSpPr>
            <p:grpSpPr>
              <a:xfrm>
                <a:off x="8076067" y="3510112"/>
                <a:ext cx="752464" cy="650818"/>
                <a:chOff x="8753502" y="2529153"/>
                <a:chExt cx="1003284" cy="867755"/>
              </a:xfrm>
            </p:grpSpPr>
            <p:sp>
              <p:nvSpPr>
                <p:cNvPr id="67" name="Shape 649"/>
                <p:cNvSpPr/>
                <p:nvPr/>
              </p:nvSpPr>
              <p:spPr>
                <a:xfrm>
                  <a:off x="8753502" y="3061966"/>
                  <a:ext cx="1003284" cy="3349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4289" tIns="34289" rIns="34289" bIns="34289" numCol="1" anchor="t">
                  <a:spAutoFit/>
                </a:bodyPr>
                <a:lstStyle>
                  <a:lvl1pPr algn="ctr">
                    <a:defRPr sz="800">
                      <a:solidFill>
                        <a:srgbClr val="01B0F0"/>
                      </a:solidFill>
                      <a:latin typeface="Microsoft YaHei"/>
                      <a:ea typeface="Microsoft YaHei"/>
                      <a:cs typeface="Microsoft YaHei"/>
                      <a:sym typeface="Microsoft YaHei"/>
                    </a:defRPr>
                  </a:lvl1pPr>
                </a:lstStyle>
                <a:p>
                  <a:r>
                    <a:rPr lang="zh-CN" altLang="en-US" sz="900" dirty="0">
                      <a:solidFill>
                        <a:schemeClr val="tx1">
                          <a:lumMod val="75000"/>
                          <a:lumOff val="25000"/>
                        </a:schemeClr>
                      </a:solidFill>
                      <a:latin typeface="+mn-ea"/>
                      <a:ea typeface="+mn-ea"/>
                    </a:rPr>
                    <a:t>运营</a:t>
                  </a:r>
                  <a:r>
                    <a:rPr lang="en-US" altLang="zh-CN" sz="900" dirty="0">
                      <a:solidFill>
                        <a:schemeClr val="tx1">
                          <a:lumMod val="75000"/>
                          <a:lumOff val="25000"/>
                        </a:schemeClr>
                      </a:solidFill>
                      <a:latin typeface="+mn-ea"/>
                      <a:ea typeface="+mn-ea"/>
                    </a:rPr>
                    <a:t>/</a:t>
                  </a:r>
                  <a:r>
                    <a:rPr lang="en-US" sz="900" dirty="0">
                      <a:solidFill>
                        <a:schemeClr val="tx1">
                          <a:lumMod val="75000"/>
                          <a:lumOff val="25000"/>
                        </a:schemeClr>
                      </a:solidFill>
                      <a:latin typeface="+mn-ea"/>
                      <a:ea typeface="+mn-ea"/>
                    </a:rPr>
                    <a:t>BD	</a:t>
                  </a:r>
                </a:p>
              </p:txBody>
            </p:sp>
            <p:pic>
              <p:nvPicPr>
                <p:cNvPr id="68" name="运营1.png"/>
                <p:cNvPicPr>
                  <a:picLocks noChangeAspect="1"/>
                </p:cNvPicPr>
                <p:nvPr/>
              </p:nvPicPr>
              <p:blipFill>
                <a:blip r:embed="rId4">
                  <a:extLst/>
                </a:blip>
                <a:stretch>
                  <a:fillRect/>
                </a:stretch>
              </p:blipFill>
              <p:spPr>
                <a:xfrm>
                  <a:off x="8978778" y="2529153"/>
                  <a:ext cx="552721" cy="552720"/>
                </a:xfrm>
                <a:prstGeom prst="rect">
                  <a:avLst/>
                </a:prstGeom>
                <a:ln w="12700" cap="flat">
                  <a:noFill/>
                  <a:miter lim="400000"/>
                </a:ln>
                <a:effectLst/>
              </p:spPr>
            </p:pic>
          </p:grpSp>
          <p:grpSp>
            <p:nvGrpSpPr>
              <p:cNvPr id="27" name="组合 26"/>
              <p:cNvGrpSpPr/>
              <p:nvPr/>
            </p:nvGrpSpPr>
            <p:grpSpPr>
              <a:xfrm>
                <a:off x="8991615" y="3559877"/>
                <a:ext cx="641978" cy="601042"/>
                <a:chOff x="9974237" y="2613426"/>
                <a:chExt cx="855970" cy="801388"/>
              </a:xfrm>
            </p:grpSpPr>
            <p:pic>
              <p:nvPicPr>
                <p:cNvPr id="65" name="个人1.png"/>
                <p:cNvPicPr>
                  <a:picLocks noChangeAspect="1"/>
                </p:cNvPicPr>
                <p:nvPr/>
              </p:nvPicPr>
              <p:blipFill>
                <a:blip r:embed="rId3">
                  <a:extLst/>
                </a:blip>
                <a:stretch>
                  <a:fillRect/>
                </a:stretch>
              </p:blipFill>
              <p:spPr>
                <a:xfrm>
                  <a:off x="10192222" y="2613426"/>
                  <a:ext cx="420009" cy="420007"/>
                </a:xfrm>
                <a:prstGeom prst="rect">
                  <a:avLst/>
                </a:prstGeom>
                <a:ln w="12700" cap="flat">
                  <a:noFill/>
                  <a:miter lim="400000"/>
                </a:ln>
                <a:effectLst/>
              </p:spPr>
            </p:pic>
            <p:sp>
              <p:nvSpPr>
                <p:cNvPr id="66" name="Shape 653"/>
                <p:cNvSpPr/>
                <p:nvPr/>
              </p:nvSpPr>
              <p:spPr>
                <a:xfrm>
                  <a:off x="9974237" y="3079872"/>
                  <a:ext cx="855970" cy="3349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4289" tIns="34289" rIns="34289" bIns="34289" numCol="1" anchor="t">
                  <a:spAutoFit/>
                </a:bodyPr>
                <a:lstStyle>
                  <a:lvl1pPr algn="ctr">
                    <a:defRPr sz="800">
                      <a:solidFill>
                        <a:srgbClr val="01B0F0"/>
                      </a:solidFill>
                      <a:latin typeface="Microsoft YaHei"/>
                      <a:ea typeface="Microsoft YaHei"/>
                      <a:cs typeface="Microsoft YaHei"/>
                      <a:sym typeface="Microsoft YaHei"/>
                    </a:defRPr>
                  </a:lvl1pPr>
                </a:lstStyle>
                <a:p>
                  <a:r>
                    <a:rPr lang="zh-CN" altLang="en-US" sz="900" dirty="0">
                      <a:solidFill>
                        <a:schemeClr val="tx1">
                          <a:lumMod val="75000"/>
                          <a:lumOff val="25000"/>
                        </a:schemeClr>
                      </a:solidFill>
                      <a:latin typeface="+mn-ea"/>
                      <a:ea typeface="+mn-ea"/>
                    </a:rPr>
                    <a:t>个人用户</a:t>
                  </a:r>
                </a:p>
              </p:txBody>
            </p:sp>
          </p:grpSp>
          <p:grpSp>
            <p:nvGrpSpPr>
              <p:cNvPr id="28" name="组合 27"/>
              <p:cNvGrpSpPr/>
              <p:nvPr/>
            </p:nvGrpSpPr>
            <p:grpSpPr>
              <a:xfrm>
                <a:off x="2670075" y="5648262"/>
                <a:ext cx="1310775" cy="532641"/>
                <a:chOff x="1128250" y="5648260"/>
                <a:chExt cx="1310775" cy="532641"/>
              </a:xfrm>
            </p:grpSpPr>
            <p:grpSp>
              <p:nvGrpSpPr>
                <p:cNvPr id="59" name="Group 661"/>
                <p:cNvGrpSpPr/>
                <p:nvPr/>
              </p:nvGrpSpPr>
              <p:grpSpPr>
                <a:xfrm>
                  <a:off x="1128250" y="5648260"/>
                  <a:ext cx="641978" cy="532641"/>
                  <a:chOff x="-73909" y="0"/>
                  <a:chExt cx="567500" cy="470846"/>
                </a:xfrm>
              </p:grpSpPr>
              <p:pic>
                <p:nvPicPr>
                  <p:cNvPr id="63" name="个人2.png"/>
                  <p:cNvPicPr>
                    <a:picLocks noChangeAspect="1"/>
                  </p:cNvPicPr>
                  <p:nvPr/>
                </p:nvPicPr>
                <p:blipFill>
                  <a:blip r:embed="rId5">
                    <a:extLst/>
                  </a:blip>
                  <a:stretch>
                    <a:fillRect/>
                  </a:stretch>
                </p:blipFill>
                <p:spPr>
                  <a:xfrm>
                    <a:off x="100620" y="0"/>
                    <a:ext cx="218441" cy="218441"/>
                  </a:xfrm>
                  <a:prstGeom prst="rect">
                    <a:avLst/>
                  </a:prstGeom>
                  <a:ln w="12700" cap="flat">
                    <a:noFill/>
                    <a:miter lim="400000"/>
                  </a:ln>
                  <a:effectLst/>
                </p:spPr>
              </p:pic>
              <p:sp>
                <p:nvSpPr>
                  <p:cNvPr id="64" name="Shape 660"/>
                  <p:cNvSpPr/>
                  <p:nvPr/>
                </p:nvSpPr>
                <p:spPr>
                  <a:xfrm>
                    <a:off x="-73909" y="248783"/>
                    <a:ext cx="567500" cy="2220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4289" tIns="34289" rIns="34289" bIns="34289" numCol="1" anchor="t">
                    <a:spAutoFit/>
                  </a:bodyPr>
                  <a:lstStyle>
                    <a:lvl1pPr algn="ctr">
                      <a:defRPr sz="800">
                        <a:solidFill>
                          <a:srgbClr val="FFFFFF"/>
                        </a:solidFill>
                        <a:latin typeface="Microsoft YaHei"/>
                        <a:ea typeface="Microsoft YaHei"/>
                        <a:cs typeface="Microsoft YaHei"/>
                        <a:sym typeface="Microsoft YaHei"/>
                      </a:defRPr>
                    </a:lvl1pPr>
                  </a:lstStyle>
                  <a:p>
                    <a:r>
                      <a:rPr lang="zh-CN" altLang="en-US" sz="900" dirty="0">
                        <a:latin typeface="+mn-ea"/>
                        <a:ea typeface="+mn-ea"/>
                      </a:rPr>
                      <a:t>个人用户</a:t>
                    </a:r>
                  </a:p>
                </p:txBody>
              </p:sp>
            </p:grpSp>
            <p:grpSp>
              <p:nvGrpSpPr>
                <p:cNvPr id="60" name="Group 664"/>
                <p:cNvGrpSpPr/>
                <p:nvPr/>
              </p:nvGrpSpPr>
              <p:grpSpPr>
                <a:xfrm>
                  <a:off x="2076170" y="5655149"/>
                  <a:ext cx="362855" cy="518859"/>
                  <a:chOff x="-6707" y="0"/>
                  <a:chExt cx="320758" cy="458664"/>
                </a:xfrm>
              </p:grpSpPr>
              <p:pic>
                <p:nvPicPr>
                  <p:cNvPr id="61" name="商户1.png"/>
                  <p:cNvPicPr>
                    <a:picLocks noChangeAspect="1"/>
                  </p:cNvPicPr>
                  <p:nvPr/>
                </p:nvPicPr>
                <p:blipFill>
                  <a:blip r:embed="rId6">
                    <a:extLst/>
                  </a:blip>
                  <a:stretch>
                    <a:fillRect/>
                  </a:stretch>
                </p:blipFill>
                <p:spPr>
                  <a:xfrm>
                    <a:off x="44450" y="0"/>
                    <a:ext cx="218441" cy="218441"/>
                  </a:xfrm>
                  <a:prstGeom prst="rect">
                    <a:avLst/>
                  </a:prstGeom>
                  <a:ln w="12700" cap="flat">
                    <a:noFill/>
                    <a:miter lim="400000"/>
                  </a:ln>
                  <a:effectLst/>
                </p:spPr>
              </p:pic>
              <p:sp>
                <p:nvSpPr>
                  <p:cNvPr id="62" name="Shape 663"/>
                  <p:cNvSpPr/>
                  <p:nvPr/>
                </p:nvSpPr>
                <p:spPr>
                  <a:xfrm>
                    <a:off x="-6707" y="236601"/>
                    <a:ext cx="320758" cy="2220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4289" tIns="34289" rIns="34289" bIns="34289" numCol="1" anchor="t">
                    <a:spAutoFit/>
                  </a:bodyPr>
                  <a:lstStyle>
                    <a:lvl1pPr algn="ctr">
                      <a:defRPr sz="800">
                        <a:solidFill>
                          <a:srgbClr val="FFFFFF"/>
                        </a:solidFill>
                        <a:latin typeface="Microsoft YaHei"/>
                        <a:ea typeface="Microsoft YaHei"/>
                        <a:cs typeface="Microsoft YaHei"/>
                        <a:sym typeface="Microsoft YaHei"/>
                      </a:defRPr>
                    </a:lvl1pPr>
                  </a:lstStyle>
                  <a:p>
                    <a:r>
                      <a:rPr lang="zh-CN" altLang="en-US" sz="900" dirty="0">
                        <a:latin typeface="+mn-ea"/>
                        <a:ea typeface="+mn-ea"/>
                      </a:rPr>
                      <a:t>商户</a:t>
                    </a:r>
                  </a:p>
                </p:txBody>
              </p:sp>
            </p:grpSp>
          </p:grpSp>
          <p:grpSp>
            <p:nvGrpSpPr>
              <p:cNvPr id="29" name="组合 28"/>
              <p:cNvGrpSpPr/>
              <p:nvPr/>
            </p:nvGrpSpPr>
            <p:grpSpPr>
              <a:xfrm>
                <a:off x="5356604" y="5516218"/>
                <a:ext cx="1681637" cy="665329"/>
                <a:chOff x="3731182" y="5516216"/>
                <a:chExt cx="1681637" cy="665329"/>
              </a:xfrm>
            </p:grpSpPr>
            <p:grpSp>
              <p:nvGrpSpPr>
                <p:cNvPr id="53" name="Group 671"/>
                <p:cNvGrpSpPr/>
                <p:nvPr/>
              </p:nvGrpSpPr>
              <p:grpSpPr>
                <a:xfrm>
                  <a:off x="3731182" y="5564331"/>
                  <a:ext cx="649579" cy="617214"/>
                  <a:chOff x="-126841" y="96140"/>
                  <a:chExt cx="574220" cy="545608"/>
                </a:xfrm>
              </p:grpSpPr>
              <p:pic>
                <p:nvPicPr>
                  <p:cNvPr id="57" name="合作伙伴2.png"/>
                  <p:cNvPicPr>
                    <a:picLocks noChangeAspect="1"/>
                  </p:cNvPicPr>
                  <p:nvPr/>
                </p:nvPicPr>
                <p:blipFill>
                  <a:blip r:embed="rId7">
                    <a:extLst/>
                  </a:blip>
                  <a:stretch>
                    <a:fillRect/>
                  </a:stretch>
                </p:blipFill>
                <p:spPr>
                  <a:xfrm>
                    <a:off x="-1029" y="96140"/>
                    <a:ext cx="322595" cy="322595"/>
                  </a:xfrm>
                  <a:prstGeom prst="rect">
                    <a:avLst/>
                  </a:prstGeom>
                  <a:ln w="12700" cap="flat">
                    <a:noFill/>
                    <a:miter lim="400000"/>
                  </a:ln>
                  <a:effectLst/>
                </p:spPr>
              </p:pic>
              <p:sp>
                <p:nvSpPr>
                  <p:cNvPr id="58" name="Shape 670"/>
                  <p:cNvSpPr/>
                  <p:nvPr/>
                </p:nvSpPr>
                <p:spPr>
                  <a:xfrm>
                    <a:off x="-126841" y="419685"/>
                    <a:ext cx="574220" cy="2220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4289" tIns="34289" rIns="34289" bIns="34289" numCol="1" anchor="t">
                    <a:spAutoFit/>
                  </a:bodyPr>
                  <a:lstStyle>
                    <a:lvl1pPr algn="ctr">
                      <a:defRPr sz="800">
                        <a:solidFill>
                          <a:srgbClr val="01B0F0"/>
                        </a:solidFill>
                        <a:latin typeface="Microsoft YaHei"/>
                        <a:ea typeface="Microsoft YaHei"/>
                        <a:cs typeface="Microsoft YaHei"/>
                        <a:sym typeface="Microsoft YaHei"/>
                      </a:defRPr>
                    </a:lvl1pPr>
                  </a:lstStyle>
                  <a:p>
                    <a:r>
                      <a:rPr lang="zh-CN" altLang="en-US" sz="900" dirty="0">
                        <a:solidFill>
                          <a:schemeClr val="tx1">
                            <a:lumMod val="75000"/>
                            <a:lumOff val="25000"/>
                          </a:schemeClr>
                        </a:solidFill>
                        <a:latin typeface="+mn-ea"/>
                        <a:ea typeface="+mn-ea"/>
                      </a:rPr>
                      <a:t>合作伙伴</a:t>
                    </a:r>
                  </a:p>
                </p:txBody>
              </p:sp>
            </p:grpSp>
            <p:grpSp>
              <p:nvGrpSpPr>
                <p:cNvPr id="54" name="Group 674"/>
                <p:cNvGrpSpPr/>
                <p:nvPr/>
              </p:nvGrpSpPr>
              <p:grpSpPr>
                <a:xfrm>
                  <a:off x="4432118" y="5516216"/>
                  <a:ext cx="980701" cy="659635"/>
                  <a:chOff x="-144568" y="101996"/>
                  <a:chExt cx="866927" cy="583109"/>
                </a:xfrm>
              </p:grpSpPr>
              <p:pic>
                <p:nvPicPr>
                  <p:cNvPr id="55" name="金融1.png"/>
                  <p:cNvPicPr>
                    <a:picLocks noChangeAspect="1"/>
                  </p:cNvPicPr>
                  <p:nvPr/>
                </p:nvPicPr>
                <p:blipFill>
                  <a:blip r:embed="rId8">
                    <a:extLst/>
                  </a:blip>
                  <a:stretch>
                    <a:fillRect/>
                  </a:stretch>
                </p:blipFill>
                <p:spPr>
                  <a:xfrm>
                    <a:off x="101713" y="101996"/>
                    <a:ext cx="374363" cy="374362"/>
                  </a:xfrm>
                  <a:prstGeom prst="rect">
                    <a:avLst/>
                  </a:prstGeom>
                  <a:ln w="12700" cap="flat">
                    <a:noFill/>
                    <a:miter lim="400000"/>
                  </a:ln>
                  <a:effectLst/>
                </p:spPr>
              </p:pic>
              <p:sp>
                <p:nvSpPr>
                  <p:cNvPr id="56" name="Shape 673"/>
                  <p:cNvSpPr/>
                  <p:nvPr/>
                </p:nvSpPr>
                <p:spPr>
                  <a:xfrm>
                    <a:off x="-144568" y="463041"/>
                    <a:ext cx="866927" cy="2220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4289" tIns="34289" rIns="34289" bIns="34289" numCol="1" anchor="t">
                    <a:spAutoFit/>
                  </a:bodyPr>
                  <a:lstStyle>
                    <a:lvl1pPr algn="ctr">
                      <a:defRPr sz="800">
                        <a:solidFill>
                          <a:srgbClr val="01B0F0"/>
                        </a:solidFill>
                        <a:latin typeface="Microsoft YaHei"/>
                        <a:ea typeface="Microsoft YaHei"/>
                        <a:cs typeface="Microsoft YaHei"/>
                        <a:sym typeface="Microsoft YaHei"/>
                      </a:defRPr>
                    </a:lvl1pPr>
                  </a:lstStyle>
                  <a:p>
                    <a:r>
                      <a:rPr lang="zh-CN" altLang="en-US" sz="900" dirty="0">
                        <a:solidFill>
                          <a:schemeClr val="tx1">
                            <a:lumMod val="75000"/>
                            <a:lumOff val="25000"/>
                          </a:schemeClr>
                        </a:solidFill>
                        <a:latin typeface="+mn-ea"/>
                        <a:ea typeface="+mn-ea"/>
                      </a:rPr>
                      <a:t>金融机构</a:t>
                    </a:r>
                  </a:p>
                </p:txBody>
              </p:sp>
            </p:grpSp>
          </p:grpSp>
          <p:grpSp>
            <p:nvGrpSpPr>
              <p:cNvPr id="30" name="组合 29"/>
              <p:cNvGrpSpPr/>
              <p:nvPr/>
            </p:nvGrpSpPr>
            <p:grpSpPr>
              <a:xfrm>
                <a:off x="7934433" y="5534241"/>
                <a:ext cx="1905642" cy="633299"/>
                <a:chOff x="6328002" y="5516461"/>
                <a:chExt cx="1905642" cy="633299"/>
              </a:xfrm>
            </p:grpSpPr>
            <p:grpSp>
              <p:nvGrpSpPr>
                <p:cNvPr id="44" name="Group 681"/>
                <p:cNvGrpSpPr/>
                <p:nvPr/>
              </p:nvGrpSpPr>
              <p:grpSpPr>
                <a:xfrm>
                  <a:off x="6959831" y="5599191"/>
                  <a:ext cx="641978" cy="543914"/>
                  <a:chOff x="-28481" y="-296875"/>
                  <a:chExt cx="567500" cy="480811"/>
                </a:xfrm>
              </p:grpSpPr>
              <p:sp>
                <p:nvSpPr>
                  <p:cNvPr id="51" name="Shape 679"/>
                  <p:cNvSpPr/>
                  <p:nvPr/>
                </p:nvSpPr>
                <p:spPr>
                  <a:xfrm>
                    <a:off x="-28481" y="-38127"/>
                    <a:ext cx="567500" cy="2220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4289" tIns="34289" rIns="34289" bIns="34289" numCol="1" anchor="t">
                    <a:spAutoFit/>
                  </a:bodyPr>
                  <a:lstStyle>
                    <a:lvl1pPr algn="ctr">
                      <a:defRPr sz="800">
                        <a:solidFill>
                          <a:srgbClr val="FFFFFF"/>
                        </a:solidFill>
                        <a:latin typeface="Microsoft YaHei"/>
                        <a:ea typeface="Microsoft YaHei"/>
                        <a:cs typeface="Microsoft YaHei"/>
                        <a:sym typeface="Microsoft YaHei"/>
                      </a:defRPr>
                    </a:lvl1pPr>
                  </a:lstStyle>
                  <a:p>
                    <a:r>
                      <a:rPr lang="zh-CN" altLang="en-US" sz="900" dirty="0">
                        <a:latin typeface="+mn-ea"/>
                        <a:ea typeface="+mn-ea"/>
                      </a:rPr>
                      <a:t>合作伙伴</a:t>
                    </a:r>
                  </a:p>
                </p:txBody>
              </p:sp>
              <p:pic>
                <p:nvPicPr>
                  <p:cNvPr id="52" name="合作伙伴1.png"/>
                  <p:cNvPicPr>
                    <a:picLocks noChangeAspect="1"/>
                  </p:cNvPicPr>
                  <p:nvPr/>
                </p:nvPicPr>
                <p:blipFill>
                  <a:blip r:embed="rId9">
                    <a:extLst/>
                  </a:blip>
                  <a:stretch>
                    <a:fillRect/>
                  </a:stretch>
                </p:blipFill>
                <p:spPr>
                  <a:xfrm>
                    <a:off x="146050" y="-296875"/>
                    <a:ext cx="218441" cy="218441"/>
                  </a:xfrm>
                  <a:prstGeom prst="rect">
                    <a:avLst/>
                  </a:prstGeom>
                  <a:ln w="12700" cap="flat">
                    <a:noFill/>
                    <a:miter lim="400000"/>
                  </a:ln>
                  <a:effectLst/>
                </p:spPr>
              </p:pic>
            </p:grpSp>
            <p:grpSp>
              <p:nvGrpSpPr>
                <p:cNvPr id="45" name="Group 684"/>
                <p:cNvGrpSpPr/>
                <p:nvPr/>
              </p:nvGrpSpPr>
              <p:grpSpPr>
                <a:xfrm>
                  <a:off x="6328002" y="5592539"/>
                  <a:ext cx="641978" cy="557221"/>
                  <a:chOff x="-28479" y="-296875"/>
                  <a:chExt cx="567500" cy="492576"/>
                </a:xfrm>
              </p:grpSpPr>
              <p:pic>
                <p:nvPicPr>
                  <p:cNvPr id="49" name="个人2.png"/>
                  <p:cNvPicPr>
                    <a:picLocks noChangeAspect="1"/>
                  </p:cNvPicPr>
                  <p:nvPr/>
                </p:nvPicPr>
                <p:blipFill>
                  <a:blip r:embed="rId5">
                    <a:extLst/>
                  </a:blip>
                  <a:stretch>
                    <a:fillRect/>
                  </a:stretch>
                </p:blipFill>
                <p:spPr>
                  <a:xfrm>
                    <a:off x="146050" y="-296875"/>
                    <a:ext cx="218441" cy="218441"/>
                  </a:xfrm>
                  <a:prstGeom prst="rect">
                    <a:avLst/>
                  </a:prstGeom>
                  <a:ln w="12700" cap="flat">
                    <a:noFill/>
                    <a:miter lim="400000"/>
                  </a:ln>
                  <a:effectLst/>
                </p:spPr>
              </p:pic>
              <p:sp>
                <p:nvSpPr>
                  <p:cNvPr id="50" name="Shape 683"/>
                  <p:cNvSpPr/>
                  <p:nvPr/>
                </p:nvSpPr>
                <p:spPr>
                  <a:xfrm>
                    <a:off x="-28479" y="-26362"/>
                    <a:ext cx="567500" cy="2220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4289" tIns="34289" rIns="34289" bIns="34289" numCol="1" anchor="t">
                    <a:spAutoFit/>
                  </a:bodyPr>
                  <a:lstStyle>
                    <a:lvl1pPr algn="ctr">
                      <a:defRPr sz="800">
                        <a:solidFill>
                          <a:srgbClr val="FFFFFF"/>
                        </a:solidFill>
                        <a:latin typeface="Microsoft YaHei"/>
                        <a:ea typeface="Microsoft YaHei"/>
                        <a:cs typeface="Microsoft YaHei"/>
                        <a:sym typeface="Microsoft YaHei"/>
                      </a:defRPr>
                    </a:lvl1pPr>
                  </a:lstStyle>
                  <a:p>
                    <a:r>
                      <a:rPr lang="zh-CN" altLang="en-US" sz="900" dirty="0">
                        <a:latin typeface="+mn-ea"/>
                        <a:ea typeface="+mn-ea"/>
                      </a:rPr>
                      <a:t>个人用户</a:t>
                    </a:r>
                  </a:p>
                </p:txBody>
              </p:sp>
            </p:grpSp>
            <p:grpSp>
              <p:nvGrpSpPr>
                <p:cNvPr id="46" name="Group 687"/>
                <p:cNvGrpSpPr/>
                <p:nvPr/>
              </p:nvGrpSpPr>
              <p:grpSpPr>
                <a:xfrm>
                  <a:off x="7591665" y="5516461"/>
                  <a:ext cx="641979" cy="630928"/>
                  <a:chOff x="-28481" y="-296875"/>
                  <a:chExt cx="567501" cy="557731"/>
                </a:xfrm>
              </p:grpSpPr>
              <p:pic>
                <p:nvPicPr>
                  <p:cNvPr id="47" name="金融2.png"/>
                  <p:cNvPicPr>
                    <a:picLocks noChangeAspect="1"/>
                  </p:cNvPicPr>
                  <p:nvPr/>
                </p:nvPicPr>
                <p:blipFill>
                  <a:blip r:embed="rId10">
                    <a:extLst/>
                  </a:blip>
                  <a:stretch>
                    <a:fillRect/>
                  </a:stretch>
                </p:blipFill>
                <p:spPr>
                  <a:xfrm>
                    <a:off x="81368" y="-296875"/>
                    <a:ext cx="347805" cy="347805"/>
                  </a:xfrm>
                  <a:prstGeom prst="rect">
                    <a:avLst/>
                  </a:prstGeom>
                  <a:ln w="12700" cap="flat">
                    <a:noFill/>
                    <a:miter lim="400000"/>
                  </a:ln>
                  <a:effectLst/>
                </p:spPr>
              </p:pic>
              <p:sp>
                <p:nvSpPr>
                  <p:cNvPr id="48" name="Shape 686"/>
                  <p:cNvSpPr/>
                  <p:nvPr/>
                </p:nvSpPr>
                <p:spPr>
                  <a:xfrm>
                    <a:off x="-28481" y="38793"/>
                    <a:ext cx="567501" cy="2220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4289" tIns="34289" rIns="34289" bIns="34289" numCol="1" anchor="t">
                    <a:spAutoFit/>
                  </a:bodyPr>
                  <a:lstStyle>
                    <a:lvl1pPr algn="ctr">
                      <a:defRPr sz="800">
                        <a:solidFill>
                          <a:srgbClr val="FFFFFF"/>
                        </a:solidFill>
                        <a:latin typeface="Microsoft YaHei"/>
                        <a:ea typeface="Microsoft YaHei"/>
                        <a:cs typeface="Microsoft YaHei"/>
                        <a:sym typeface="Microsoft YaHei"/>
                      </a:defRPr>
                    </a:lvl1pPr>
                  </a:lstStyle>
                  <a:p>
                    <a:r>
                      <a:rPr lang="zh-CN" altLang="en-US" sz="900" dirty="0">
                        <a:latin typeface="+mn-ea"/>
                        <a:ea typeface="+mn-ea"/>
                      </a:rPr>
                      <a:t>金融机构</a:t>
                    </a:r>
                  </a:p>
                </p:txBody>
              </p:sp>
            </p:grpSp>
          </p:grpSp>
          <p:pic>
            <p:nvPicPr>
              <p:cNvPr id="31" name="运营2.png"/>
              <p:cNvPicPr>
                <a:picLocks noChangeAspect="1"/>
              </p:cNvPicPr>
              <p:nvPr/>
            </p:nvPicPr>
            <p:blipFill>
              <a:blip r:embed="rId11">
                <a:extLst/>
              </a:blip>
              <a:stretch>
                <a:fillRect/>
              </a:stretch>
            </p:blipFill>
            <p:spPr>
              <a:xfrm>
                <a:off x="5137950" y="3457893"/>
                <a:ext cx="334392" cy="334393"/>
              </a:xfrm>
              <a:prstGeom prst="rect">
                <a:avLst/>
              </a:prstGeom>
              <a:ln w="12700" cap="flat">
                <a:noFill/>
                <a:miter lim="400000"/>
              </a:ln>
              <a:effectLst/>
            </p:spPr>
          </p:pic>
          <p:sp>
            <p:nvSpPr>
              <p:cNvPr id="32" name="Shape 637"/>
              <p:cNvSpPr/>
              <p:nvPr/>
            </p:nvSpPr>
            <p:spPr>
              <a:xfrm>
                <a:off x="5032617" y="3793103"/>
                <a:ext cx="545060" cy="2325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4289" tIns="34289" rIns="34289" bIns="34289" numCol="1" anchor="ctr">
                <a:spAutoFit/>
              </a:bodyPr>
              <a:lstStyle>
                <a:lvl1pPr algn="ctr">
                  <a:defRPr sz="800">
                    <a:solidFill>
                      <a:srgbClr val="FFFFFF"/>
                    </a:solidFill>
                    <a:latin typeface="Microsoft YaHei"/>
                    <a:ea typeface="Microsoft YaHei"/>
                    <a:cs typeface="Microsoft YaHei"/>
                    <a:sym typeface="Microsoft YaHei"/>
                  </a:defRPr>
                </a:lvl1pPr>
              </a:lstStyle>
              <a:p>
                <a:r>
                  <a:rPr lang="zh-CN" altLang="en-US" dirty="0">
                    <a:latin typeface="+mn-ea"/>
                    <a:ea typeface="+mn-ea"/>
                  </a:rPr>
                  <a:t>运营</a:t>
                </a:r>
                <a:r>
                  <a:rPr lang="en-US" altLang="zh-CN" dirty="0">
                    <a:latin typeface="+mn-ea"/>
                    <a:ea typeface="+mn-ea"/>
                  </a:rPr>
                  <a:t>/</a:t>
                </a:r>
                <a:r>
                  <a:rPr lang="en-US" dirty="0">
                    <a:latin typeface="+mn-ea"/>
                    <a:ea typeface="+mn-ea"/>
                  </a:rPr>
                  <a:t>BD</a:t>
                </a:r>
              </a:p>
            </p:txBody>
          </p:sp>
          <p:pic>
            <p:nvPicPr>
              <p:cNvPr id="33" name="个人2.png"/>
              <p:cNvPicPr>
                <a:picLocks noChangeAspect="1"/>
              </p:cNvPicPr>
              <p:nvPr/>
            </p:nvPicPr>
            <p:blipFill>
              <a:blip r:embed="rId5">
                <a:extLst/>
              </a:blip>
              <a:stretch>
                <a:fillRect/>
              </a:stretch>
            </p:blipFill>
            <p:spPr>
              <a:xfrm>
                <a:off x="6268383" y="3501532"/>
                <a:ext cx="247108" cy="247110"/>
              </a:xfrm>
              <a:prstGeom prst="rect">
                <a:avLst/>
              </a:prstGeom>
              <a:ln w="12700" cap="flat">
                <a:noFill/>
                <a:miter lim="400000"/>
              </a:ln>
              <a:effectLst/>
            </p:spPr>
          </p:pic>
          <p:sp>
            <p:nvSpPr>
              <p:cNvPr id="34" name="Shape 639"/>
              <p:cNvSpPr/>
              <p:nvPr/>
            </p:nvSpPr>
            <p:spPr>
              <a:xfrm>
                <a:off x="6054280" y="3800451"/>
                <a:ext cx="579950" cy="2325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4289" tIns="34289" rIns="34289" bIns="34289" numCol="1" anchor="ctr">
                <a:spAutoFit/>
              </a:bodyPr>
              <a:lstStyle>
                <a:lvl1pPr algn="ctr">
                  <a:defRPr sz="800">
                    <a:solidFill>
                      <a:srgbClr val="FFFFFF"/>
                    </a:solidFill>
                    <a:latin typeface="Microsoft YaHei"/>
                    <a:ea typeface="Microsoft YaHei"/>
                    <a:cs typeface="Microsoft YaHei"/>
                    <a:sym typeface="Microsoft YaHei"/>
                  </a:defRPr>
                </a:lvl1pPr>
              </a:lstStyle>
              <a:p>
                <a:r>
                  <a:rPr lang="zh-CN" altLang="en-US" dirty="0">
                    <a:latin typeface="+mn-ea"/>
                    <a:ea typeface="+mn-ea"/>
                  </a:rPr>
                  <a:t>个人用户</a:t>
                </a:r>
              </a:p>
            </p:txBody>
          </p:sp>
          <p:sp>
            <p:nvSpPr>
              <p:cNvPr id="35" name="Shape 640"/>
              <p:cNvSpPr/>
              <p:nvPr/>
            </p:nvSpPr>
            <p:spPr>
              <a:xfrm>
                <a:off x="5544591" y="3976686"/>
                <a:ext cx="579950" cy="2325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4289" tIns="34289" rIns="34289" bIns="34289" numCol="1" anchor="ctr">
                <a:spAutoFit/>
              </a:bodyPr>
              <a:lstStyle>
                <a:lvl1pPr algn="ctr">
                  <a:defRPr sz="800">
                    <a:solidFill>
                      <a:srgbClr val="FFFFFF"/>
                    </a:solidFill>
                    <a:latin typeface="Microsoft YaHei"/>
                    <a:ea typeface="Microsoft YaHei"/>
                    <a:cs typeface="Microsoft YaHei"/>
                    <a:sym typeface="Microsoft YaHei"/>
                  </a:defRPr>
                </a:lvl1pPr>
              </a:lstStyle>
              <a:p>
                <a:r>
                  <a:rPr lang="zh-CN" altLang="en-US" dirty="0">
                    <a:latin typeface="+mn-ea"/>
                    <a:ea typeface="+mn-ea"/>
                  </a:rPr>
                  <a:t>监管机构</a:t>
                </a:r>
              </a:p>
            </p:txBody>
          </p:sp>
          <p:pic>
            <p:nvPicPr>
              <p:cNvPr id="36" name="金融2.png"/>
              <p:cNvPicPr>
                <a:picLocks noChangeAspect="1"/>
              </p:cNvPicPr>
              <p:nvPr/>
            </p:nvPicPr>
            <p:blipFill>
              <a:blip r:embed="rId10">
                <a:extLst/>
              </a:blip>
              <a:stretch>
                <a:fillRect/>
              </a:stretch>
            </p:blipFill>
            <p:spPr>
              <a:xfrm>
                <a:off x="5668985" y="3674441"/>
                <a:ext cx="331164" cy="331167"/>
              </a:xfrm>
              <a:prstGeom prst="rect">
                <a:avLst/>
              </a:prstGeom>
              <a:ln w="12700" cap="flat">
                <a:noFill/>
                <a:miter lim="400000"/>
              </a:ln>
              <a:effectLst/>
            </p:spPr>
          </p:pic>
          <p:pic>
            <p:nvPicPr>
              <p:cNvPr id="37" name="监管2.png"/>
              <p:cNvPicPr>
                <a:picLocks noChangeAspect="1"/>
              </p:cNvPicPr>
              <p:nvPr/>
            </p:nvPicPr>
            <p:blipFill>
              <a:blip r:embed="rId12">
                <a:extLst/>
              </a:blip>
              <a:stretch>
                <a:fillRect/>
              </a:stretch>
            </p:blipFill>
            <p:spPr>
              <a:xfrm>
                <a:off x="6797162" y="3750132"/>
                <a:ext cx="247108" cy="247110"/>
              </a:xfrm>
              <a:prstGeom prst="rect">
                <a:avLst/>
              </a:prstGeom>
              <a:ln w="12700" cap="flat">
                <a:noFill/>
                <a:miter lim="400000"/>
              </a:ln>
              <a:effectLst/>
            </p:spPr>
          </p:pic>
          <p:sp>
            <p:nvSpPr>
              <p:cNvPr id="38" name="Shape 643"/>
              <p:cNvSpPr/>
              <p:nvPr/>
            </p:nvSpPr>
            <p:spPr>
              <a:xfrm>
                <a:off x="6630740" y="3976686"/>
                <a:ext cx="579950" cy="2325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4289" tIns="34289" rIns="34289" bIns="34289" numCol="1" anchor="ctr">
                <a:spAutoFit/>
              </a:bodyPr>
              <a:lstStyle>
                <a:lvl1pPr algn="ctr">
                  <a:defRPr sz="800">
                    <a:solidFill>
                      <a:srgbClr val="FFFFFF"/>
                    </a:solidFill>
                    <a:latin typeface="Microsoft YaHei"/>
                    <a:ea typeface="Microsoft YaHei"/>
                    <a:cs typeface="Microsoft YaHei"/>
                    <a:sym typeface="Microsoft YaHei"/>
                  </a:defRPr>
                </a:lvl1pPr>
              </a:lstStyle>
              <a:p>
                <a:r>
                  <a:rPr lang="zh-CN" altLang="en-US" dirty="0">
                    <a:latin typeface="+mn-ea"/>
                    <a:ea typeface="+mn-ea"/>
                  </a:rPr>
                  <a:t>金融机构</a:t>
                </a:r>
              </a:p>
            </p:txBody>
          </p:sp>
          <p:sp>
            <p:nvSpPr>
              <p:cNvPr id="39" name="KSO_Shape"/>
              <p:cNvSpPr/>
              <p:nvPr/>
            </p:nvSpPr>
            <p:spPr>
              <a:xfrm>
                <a:off x="1073779" y="5096934"/>
                <a:ext cx="1374977" cy="717280"/>
              </a:xfrm>
              <a:custGeom>
                <a:avLst/>
                <a:gdLst>
                  <a:gd name="connsiteX0" fmla="*/ 4109878 w 7991396"/>
                  <a:gd name="connsiteY0" fmla="*/ 0 h 4172540"/>
                  <a:gd name="connsiteX1" fmla="*/ 5415487 w 7991396"/>
                  <a:gd name="connsiteY1" fmla="*/ 816050 h 4172540"/>
                  <a:gd name="connsiteX2" fmla="*/ 6027418 w 7991396"/>
                  <a:gd name="connsiteY2" fmla="*/ 677951 h 4172540"/>
                  <a:gd name="connsiteX3" fmla="*/ 7489804 w 7991396"/>
                  <a:gd name="connsiteY3" fmla="*/ 2140332 h 4172540"/>
                  <a:gd name="connsiteX4" fmla="*/ 7483396 w 7991396"/>
                  <a:gd name="connsiteY4" fmla="*/ 2203898 h 4172540"/>
                  <a:gd name="connsiteX5" fmla="*/ 7991396 w 7991396"/>
                  <a:gd name="connsiteY5" fmla="*/ 3146665 h 4172540"/>
                  <a:gd name="connsiteX6" fmla="*/ 7456648 w 7991396"/>
                  <a:gd name="connsiteY6" fmla="*/ 4106801 h 4172540"/>
                  <a:gd name="connsiteX7" fmla="*/ 7330940 w 7991396"/>
                  <a:gd name="connsiteY7" fmla="*/ 4172540 h 4172540"/>
                  <a:gd name="connsiteX8" fmla="*/ 1079370 w 7991396"/>
                  <a:gd name="connsiteY8" fmla="*/ 4172540 h 4172540"/>
                  <a:gd name="connsiteX9" fmla="*/ 1015130 w 7991396"/>
                  <a:gd name="connsiteY9" fmla="*/ 4169296 h 4172540"/>
                  <a:gd name="connsiteX10" fmla="*/ 0 w 7991396"/>
                  <a:gd name="connsiteY10" fmla="*/ 3044397 h 4172540"/>
                  <a:gd name="connsiteX11" fmla="*/ 1130742 w 7991396"/>
                  <a:gd name="connsiteY11" fmla="*/ 1913659 h 4172540"/>
                  <a:gd name="connsiteX12" fmla="*/ 1346871 w 7991396"/>
                  <a:gd name="connsiteY12" fmla="*/ 1935445 h 4172540"/>
                  <a:gd name="connsiteX13" fmla="*/ 2261481 w 7991396"/>
                  <a:gd name="connsiteY13" fmla="*/ 1462386 h 4172540"/>
                  <a:gd name="connsiteX14" fmla="*/ 2653668 w 7991396"/>
                  <a:gd name="connsiteY14" fmla="*/ 1536361 h 4172540"/>
                  <a:gd name="connsiteX15" fmla="*/ 2647492 w 7991396"/>
                  <a:gd name="connsiteY15" fmla="*/ 1462386 h 4172540"/>
                  <a:gd name="connsiteX16" fmla="*/ 4109878 w 7991396"/>
                  <a:gd name="connsiteY16" fmla="*/ 0 h 4172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91396" h="4172540">
                    <a:moveTo>
                      <a:pt x="4109878" y="0"/>
                    </a:moveTo>
                    <a:cubicBezTo>
                      <a:pt x="4684462" y="0"/>
                      <a:pt x="5181648" y="331374"/>
                      <a:pt x="5415487" y="816050"/>
                    </a:cubicBezTo>
                    <a:cubicBezTo>
                      <a:pt x="5600435" y="726143"/>
                      <a:pt x="5808299" y="677951"/>
                      <a:pt x="6027418" y="677951"/>
                    </a:cubicBezTo>
                    <a:cubicBezTo>
                      <a:pt x="6835073" y="677951"/>
                      <a:pt x="7489804" y="1332682"/>
                      <a:pt x="7489804" y="2140332"/>
                    </a:cubicBezTo>
                    <a:lnTo>
                      <a:pt x="7483396" y="2203898"/>
                    </a:lnTo>
                    <a:cubicBezTo>
                      <a:pt x="7789726" y="2405463"/>
                      <a:pt x="7991396" y="2752511"/>
                      <a:pt x="7991396" y="3146665"/>
                    </a:cubicBezTo>
                    <a:cubicBezTo>
                      <a:pt x="7991396" y="3552291"/>
                      <a:pt x="7777816" y="3908032"/>
                      <a:pt x="7456648" y="4106801"/>
                    </a:cubicBezTo>
                    <a:lnTo>
                      <a:pt x="7330940" y="4172540"/>
                    </a:lnTo>
                    <a:lnTo>
                      <a:pt x="1079370" y="4172540"/>
                    </a:lnTo>
                    <a:lnTo>
                      <a:pt x="1015130" y="4169296"/>
                    </a:lnTo>
                    <a:cubicBezTo>
                      <a:pt x="444946" y="4111392"/>
                      <a:pt x="0" y="3629859"/>
                      <a:pt x="0" y="3044397"/>
                    </a:cubicBezTo>
                    <a:cubicBezTo>
                      <a:pt x="0" y="2419908"/>
                      <a:pt x="506249" y="1913659"/>
                      <a:pt x="1130742" y="1913659"/>
                    </a:cubicBezTo>
                    <a:lnTo>
                      <a:pt x="1346871" y="1935445"/>
                    </a:lnTo>
                    <a:cubicBezTo>
                      <a:pt x="1548513" y="1648023"/>
                      <a:pt x="1883314" y="1462386"/>
                      <a:pt x="2261481" y="1462386"/>
                    </a:cubicBezTo>
                    <a:cubicBezTo>
                      <a:pt x="2399871" y="1462386"/>
                      <a:pt x="2532456" y="1487244"/>
                      <a:pt x="2653668" y="1536361"/>
                    </a:cubicBezTo>
                    <a:cubicBezTo>
                      <a:pt x="2648116" y="1512003"/>
                      <a:pt x="2647492" y="1487266"/>
                      <a:pt x="2647492" y="1462386"/>
                    </a:cubicBezTo>
                    <a:cubicBezTo>
                      <a:pt x="2647492" y="654731"/>
                      <a:pt x="3302223" y="0"/>
                      <a:pt x="4109878" y="0"/>
                    </a:cubicBezTo>
                    <a:close/>
                  </a:path>
                </a:pathLst>
              </a:custGeom>
              <a:solidFill>
                <a:schemeClr val="bg1"/>
              </a:solidFill>
              <a:ln>
                <a:solidFill>
                  <a:schemeClr val="bg1">
                    <a:lumMod val="95000"/>
                  </a:schemeClr>
                </a:solidFill>
              </a:ln>
              <a:effectLst>
                <a:outerShdw blurRad="63500" sx="102000" sy="102000" algn="ctr" rotWithShape="0">
                  <a:schemeClr val="bg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600"/>
              </a:p>
            </p:txBody>
          </p:sp>
          <p:sp>
            <p:nvSpPr>
              <p:cNvPr id="40" name="KSO_Shape"/>
              <p:cNvSpPr/>
              <p:nvPr/>
            </p:nvSpPr>
            <p:spPr>
              <a:xfrm>
                <a:off x="9743245" y="4643811"/>
                <a:ext cx="1374977" cy="717280"/>
              </a:xfrm>
              <a:custGeom>
                <a:avLst/>
                <a:gdLst>
                  <a:gd name="connsiteX0" fmla="*/ 4109878 w 7991396"/>
                  <a:gd name="connsiteY0" fmla="*/ 0 h 4172540"/>
                  <a:gd name="connsiteX1" fmla="*/ 5415487 w 7991396"/>
                  <a:gd name="connsiteY1" fmla="*/ 816050 h 4172540"/>
                  <a:gd name="connsiteX2" fmla="*/ 6027418 w 7991396"/>
                  <a:gd name="connsiteY2" fmla="*/ 677951 h 4172540"/>
                  <a:gd name="connsiteX3" fmla="*/ 7489804 w 7991396"/>
                  <a:gd name="connsiteY3" fmla="*/ 2140332 h 4172540"/>
                  <a:gd name="connsiteX4" fmla="*/ 7483396 w 7991396"/>
                  <a:gd name="connsiteY4" fmla="*/ 2203898 h 4172540"/>
                  <a:gd name="connsiteX5" fmla="*/ 7991396 w 7991396"/>
                  <a:gd name="connsiteY5" fmla="*/ 3146665 h 4172540"/>
                  <a:gd name="connsiteX6" fmla="*/ 7456648 w 7991396"/>
                  <a:gd name="connsiteY6" fmla="*/ 4106801 h 4172540"/>
                  <a:gd name="connsiteX7" fmla="*/ 7330940 w 7991396"/>
                  <a:gd name="connsiteY7" fmla="*/ 4172540 h 4172540"/>
                  <a:gd name="connsiteX8" fmla="*/ 1079370 w 7991396"/>
                  <a:gd name="connsiteY8" fmla="*/ 4172540 h 4172540"/>
                  <a:gd name="connsiteX9" fmla="*/ 1015130 w 7991396"/>
                  <a:gd name="connsiteY9" fmla="*/ 4169296 h 4172540"/>
                  <a:gd name="connsiteX10" fmla="*/ 0 w 7991396"/>
                  <a:gd name="connsiteY10" fmla="*/ 3044397 h 4172540"/>
                  <a:gd name="connsiteX11" fmla="*/ 1130742 w 7991396"/>
                  <a:gd name="connsiteY11" fmla="*/ 1913659 h 4172540"/>
                  <a:gd name="connsiteX12" fmla="*/ 1346871 w 7991396"/>
                  <a:gd name="connsiteY12" fmla="*/ 1935445 h 4172540"/>
                  <a:gd name="connsiteX13" fmla="*/ 2261481 w 7991396"/>
                  <a:gd name="connsiteY13" fmla="*/ 1462386 h 4172540"/>
                  <a:gd name="connsiteX14" fmla="*/ 2653668 w 7991396"/>
                  <a:gd name="connsiteY14" fmla="*/ 1536361 h 4172540"/>
                  <a:gd name="connsiteX15" fmla="*/ 2647492 w 7991396"/>
                  <a:gd name="connsiteY15" fmla="*/ 1462386 h 4172540"/>
                  <a:gd name="connsiteX16" fmla="*/ 4109878 w 7991396"/>
                  <a:gd name="connsiteY16" fmla="*/ 0 h 4172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91396" h="4172540">
                    <a:moveTo>
                      <a:pt x="4109878" y="0"/>
                    </a:moveTo>
                    <a:cubicBezTo>
                      <a:pt x="4684462" y="0"/>
                      <a:pt x="5181648" y="331374"/>
                      <a:pt x="5415487" y="816050"/>
                    </a:cubicBezTo>
                    <a:cubicBezTo>
                      <a:pt x="5600435" y="726143"/>
                      <a:pt x="5808299" y="677951"/>
                      <a:pt x="6027418" y="677951"/>
                    </a:cubicBezTo>
                    <a:cubicBezTo>
                      <a:pt x="6835073" y="677951"/>
                      <a:pt x="7489804" y="1332682"/>
                      <a:pt x="7489804" y="2140332"/>
                    </a:cubicBezTo>
                    <a:lnTo>
                      <a:pt x="7483396" y="2203898"/>
                    </a:lnTo>
                    <a:cubicBezTo>
                      <a:pt x="7789726" y="2405463"/>
                      <a:pt x="7991396" y="2752511"/>
                      <a:pt x="7991396" y="3146665"/>
                    </a:cubicBezTo>
                    <a:cubicBezTo>
                      <a:pt x="7991396" y="3552291"/>
                      <a:pt x="7777816" y="3908032"/>
                      <a:pt x="7456648" y="4106801"/>
                    </a:cubicBezTo>
                    <a:lnTo>
                      <a:pt x="7330940" y="4172540"/>
                    </a:lnTo>
                    <a:lnTo>
                      <a:pt x="1079370" y="4172540"/>
                    </a:lnTo>
                    <a:lnTo>
                      <a:pt x="1015130" y="4169296"/>
                    </a:lnTo>
                    <a:cubicBezTo>
                      <a:pt x="444946" y="4111392"/>
                      <a:pt x="0" y="3629859"/>
                      <a:pt x="0" y="3044397"/>
                    </a:cubicBezTo>
                    <a:cubicBezTo>
                      <a:pt x="0" y="2419908"/>
                      <a:pt x="506249" y="1913659"/>
                      <a:pt x="1130742" y="1913659"/>
                    </a:cubicBezTo>
                    <a:lnTo>
                      <a:pt x="1346871" y="1935445"/>
                    </a:lnTo>
                    <a:cubicBezTo>
                      <a:pt x="1548513" y="1648023"/>
                      <a:pt x="1883314" y="1462386"/>
                      <a:pt x="2261481" y="1462386"/>
                    </a:cubicBezTo>
                    <a:cubicBezTo>
                      <a:pt x="2399871" y="1462386"/>
                      <a:pt x="2532456" y="1487244"/>
                      <a:pt x="2653668" y="1536361"/>
                    </a:cubicBezTo>
                    <a:cubicBezTo>
                      <a:pt x="2648116" y="1512003"/>
                      <a:pt x="2647492" y="1487266"/>
                      <a:pt x="2647492" y="1462386"/>
                    </a:cubicBezTo>
                    <a:cubicBezTo>
                      <a:pt x="2647492" y="654731"/>
                      <a:pt x="3302223" y="0"/>
                      <a:pt x="4109878" y="0"/>
                    </a:cubicBezTo>
                    <a:close/>
                  </a:path>
                </a:pathLst>
              </a:custGeom>
              <a:solidFill>
                <a:schemeClr val="bg1"/>
              </a:solidFill>
              <a:ln>
                <a:solidFill>
                  <a:schemeClr val="bg1">
                    <a:lumMod val="95000"/>
                  </a:schemeClr>
                </a:solidFill>
              </a:ln>
              <a:effectLst>
                <a:outerShdw blurRad="63500" sx="102000" sy="102000" algn="ctr" rotWithShape="0">
                  <a:schemeClr val="bg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600"/>
              </a:p>
            </p:txBody>
          </p:sp>
          <p:sp>
            <p:nvSpPr>
              <p:cNvPr id="41" name="KSO_Shape"/>
              <p:cNvSpPr/>
              <p:nvPr/>
            </p:nvSpPr>
            <p:spPr>
              <a:xfrm flipH="1">
                <a:off x="7539385" y="4296976"/>
                <a:ext cx="577050" cy="301028"/>
              </a:xfrm>
              <a:custGeom>
                <a:avLst/>
                <a:gdLst>
                  <a:gd name="connsiteX0" fmla="*/ 4109878 w 7991396"/>
                  <a:gd name="connsiteY0" fmla="*/ 0 h 4172540"/>
                  <a:gd name="connsiteX1" fmla="*/ 5415487 w 7991396"/>
                  <a:gd name="connsiteY1" fmla="*/ 816050 h 4172540"/>
                  <a:gd name="connsiteX2" fmla="*/ 6027418 w 7991396"/>
                  <a:gd name="connsiteY2" fmla="*/ 677951 h 4172540"/>
                  <a:gd name="connsiteX3" fmla="*/ 7489804 w 7991396"/>
                  <a:gd name="connsiteY3" fmla="*/ 2140332 h 4172540"/>
                  <a:gd name="connsiteX4" fmla="*/ 7483396 w 7991396"/>
                  <a:gd name="connsiteY4" fmla="*/ 2203898 h 4172540"/>
                  <a:gd name="connsiteX5" fmla="*/ 7991396 w 7991396"/>
                  <a:gd name="connsiteY5" fmla="*/ 3146665 h 4172540"/>
                  <a:gd name="connsiteX6" fmla="*/ 7456648 w 7991396"/>
                  <a:gd name="connsiteY6" fmla="*/ 4106801 h 4172540"/>
                  <a:gd name="connsiteX7" fmla="*/ 7330940 w 7991396"/>
                  <a:gd name="connsiteY7" fmla="*/ 4172540 h 4172540"/>
                  <a:gd name="connsiteX8" fmla="*/ 1079370 w 7991396"/>
                  <a:gd name="connsiteY8" fmla="*/ 4172540 h 4172540"/>
                  <a:gd name="connsiteX9" fmla="*/ 1015130 w 7991396"/>
                  <a:gd name="connsiteY9" fmla="*/ 4169296 h 4172540"/>
                  <a:gd name="connsiteX10" fmla="*/ 0 w 7991396"/>
                  <a:gd name="connsiteY10" fmla="*/ 3044397 h 4172540"/>
                  <a:gd name="connsiteX11" fmla="*/ 1130742 w 7991396"/>
                  <a:gd name="connsiteY11" fmla="*/ 1913659 h 4172540"/>
                  <a:gd name="connsiteX12" fmla="*/ 1346871 w 7991396"/>
                  <a:gd name="connsiteY12" fmla="*/ 1935445 h 4172540"/>
                  <a:gd name="connsiteX13" fmla="*/ 2261481 w 7991396"/>
                  <a:gd name="connsiteY13" fmla="*/ 1462386 h 4172540"/>
                  <a:gd name="connsiteX14" fmla="*/ 2653668 w 7991396"/>
                  <a:gd name="connsiteY14" fmla="*/ 1536361 h 4172540"/>
                  <a:gd name="connsiteX15" fmla="*/ 2647492 w 7991396"/>
                  <a:gd name="connsiteY15" fmla="*/ 1462386 h 4172540"/>
                  <a:gd name="connsiteX16" fmla="*/ 4109878 w 7991396"/>
                  <a:gd name="connsiteY16" fmla="*/ 0 h 4172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91396" h="4172540">
                    <a:moveTo>
                      <a:pt x="4109878" y="0"/>
                    </a:moveTo>
                    <a:cubicBezTo>
                      <a:pt x="4684462" y="0"/>
                      <a:pt x="5181648" y="331374"/>
                      <a:pt x="5415487" y="816050"/>
                    </a:cubicBezTo>
                    <a:cubicBezTo>
                      <a:pt x="5600435" y="726143"/>
                      <a:pt x="5808299" y="677951"/>
                      <a:pt x="6027418" y="677951"/>
                    </a:cubicBezTo>
                    <a:cubicBezTo>
                      <a:pt x="6835073" y="677951"/>
                      <a:pt x="7489804" y="1332682"/>
                      <a:pt x="7489804" y="2140332"/>
                    </a:cubicBezTo>
                    <a:lnTo>
                      <a:pt x="7483396" y="2203898"/>
                    </a:lnTo>
                    <a:cubicBezTo>
                      <a:pt x="7789726" y="2405463"/>
                      <a:pt x="7991396" y="2752511"/>
                      <a:pt x="7991396" y="3146665"/>
                    </a:cubicBezTo>
                    <a:cubicBezTo>
                      <a:pt x="7991396" y="3552291"/>
                      <a:pt x="7777816" y="3908032"/>
                      <a:pt x="7456648" y="4106801"/>
                    </a:cubicBezTo>
                    <a:lnTo>
                      <a:pt x="7330940" y="4172540"/>
                    </a:lnTo>
                    <a:lnTo>
                      <a:pt x="1079370" y="4172540"/>
                    </a:lnTo>
                    <a:lnTo>
                      <a:pt x="1015130" y="4169296"/>
                    </a:lnTo>
                    <a:cubicBezTo>
                      <a:pt x="444946" y="4111392"/>
                      <a:pt x="0" y="3629859"/>
                      <a:pt x="0" y="3044397"/>
                    </a:cubicBezTo>
                    <a:cubicBezTo>
                      <a:pt x="0" y="2419908"/>
                      <a:pt x="506249" y="1913659"/>
                      <a:pt x="1130742" y="1913659"/>
                    </a:cubicBezTo>
                    <a:lnTo>
                      <a:pt x="1346871" y="1935445"/>
                    </a:lnTo>
                    <a:cubicBezTo>
                      <a:pt x="1548513" y="1648023"/>
                      <a:pt x="1883314" y="1462386"/>
                      <a:pt x="2261481" y="1462386"/>
                    </a:cubicBezTo>
                    <a:cubicBezTo>
                      <a:pt x="2399871" y="1462386"/>
                      <a:pt x="2532456" y="1487244"/>
                      <a:pt x="2653668" y="1536361"/>
                    </a:cubicBezTo>
                    <a:cubicBezTo>
                      <a:pt x="2648116" y="1512003"/>
                      <a:pt x="2647492" y="1487266"/>
                      <a:pt x="2647492" y="1462386"/>
                    </a:cubicBezTo>
                    <a:cubicBezTo>
                      <a:pt x="2647492" y="654731"/>
                      <a:pt x="3302223" y="0"/>
                      <a:pt x="4109878" y="0"/>
                    </a:cubicBezTo>
                    <a:close/>
                  </a:path>
                </a:pathLst>
              </a:custGeom>
              <a:solidFill>
                <a:schemeClr val="bg1"/>
              </a:solidFill>
              <a:ln>
                <a:solidFill>
                  <a:schemeClr val="bg1">
                    <a:lumMod val="95000"/>
                  </a:schemeClr>
                </a:solidFill>
              </a:ln>
              <a:effectLst>
                <a:outerShdw blurRad="63500" sx="102000" sy="102000" algn="ctr" rotWithShape="0">
                  <a:schemeClr val="bg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600"/>
              </a:p>
            </p:txBody>
          </p:sp>
          <p:sp>
            <p:nvSpPr>
              <p:cNvPr id="42" name="KSO_Shape"/>
              <p:cNvSpPr/>
              <p:nvPr/>
            </p:nvSpPr>
            <p:spPr>
              <a:xfrm flipH="1">
                <a:off x="9888511" y="2447057"/>
                <a:ext cx="577050" cy="301028"/>
              </a:xfrm>
              <a:custGeom>
                <a:avLst/>
                <a:gdLst>
                  <a:gd name="connsiteX0" fmla="*/ 4109878 w 7991396"/>
                  <a:gd name="connsiteY0" fmla="*/ 0 h 4172540"/>
                  <a:gd name="connsiteX1" fmla="*/ 5415487 w 7991396"/>
                  <a:gd name="connsiteY1" fmla="*/ 816050 h 4172540"/>
                  <a:gd name="connsiteX2" fmla="*/ 6027418 w 7991396"/>
                  <a:gd name="connsiteY2" fmla="*/ 677951 h 4172540"/>
                  <a:gd name="connsiteX3" fmla="*/ 7489804 w 7991396"/>
                  <a:gd name="connsiteY3" fmla="*/ 2140332 h 4172540"/>
                  <a:gd name="connsiteX4" fmla="*/ 7483396 w 7991396"/>
                  <a:gd name="connsiteY4" fmla="*/ 2203898 h 4172540"/>
                  <a:gd name="connsiteX5" fmla="*/ 7991396 w 7991396"/>
                  <a:gd name="connsiteY5" fmla="*/ 3146665 h 4172540"/>
                  <a:gd name="connsiteX6" fmla="*/ 7456648 w 7991396"/>
                  <a:gd name="connsiteY6" fmla="*/ 4106801 h 4172540"/>
                  <a:gd name="connsiteX7" fmla="*/ 7330940 w 7991396"/>
                  <a:gd name="connsiteY7" fmla="*/ 4172540 h 4172540"/>
                  <a:gd name="connsiteX8" fmla="*/ 1079370 w 7991396"/>
                  <a:gd name="connsiteY8" fmla="*/ 4172540 h 4172540"/>
                  <a:gd name="connsiteX9" fmla="*/ 1015130 w 7991396"/>
                  <a:gd name="connsiteY9" fmla="*/ 4169296 h 4172540"/>
                  <a:gd name="connsiteX10" fmla="*/ 0 w 7991396"/>
                  <a:gd name="connsiteY10" fmla="*/ 3044397 h 4172540"/>
                  <a:gd name="connsiteX11" fmla="*/ 1130742 w 7991396"/>
                  <a:gd name="connsiteY11" fmla="*/ 1913659 h 4172540"/>
                  <a:gd name="connsiteX12" fmla="*/ 1346871 w 7991396"/>
                  <a:gd name="connsiteY12" fmla="*/ 1935445 h 4172540"/>
                  <a:gd name="connsiteX13" fmla="*/ 2261481 w 7991396"/>
                  <a:gd name="connsiteY13" fmla="*/ 1462386 h 4172540"/>
                  <a:gd name="connsiteX14" fmla="*/ 2653668 w 7991396"/>
                  <a:gd name="connsiteY14" fmla="*/ 1536361 h 4172540"/>
                  <a:gd name="connsiteX15" fmla="*/ 2647492 w 7991396"/>
                  <a:gd name="connsiteY15" fmla="*/ 1462386 h 4172540"/>
                  <a:gd name="connsiteX16" fmla="*/ 4109878 w 7991396"/>
                  <a:gd name="connsiteY16" fmla="*/ 0 h 4172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91396" h="4172540">
                    <a:moveTo>
                      <a:pt x="4109878" y="0"/>
                    </a:moveTo>
                    <a:cubicBezTo>
                      <a:pt x="4684462" y="0"/>
                      <a:pt x="5181648" y="331374"/>
                      <a:pt x="5415487" y="816050"/>
                    </a:cubicBezTo>
                    <a:cubicBezTo>
                      <a:pt x="5600435" y="726143"/>
                      <a:pt x="5808299" y="677951"/>
                      <a:pt x="6027418" y="677951"/>
                    </a:cubicBezTo>
                    <a:cubicBezTo>
                      <a:pt x="6835073" y="677951"/>
                      <a:pt x="7489804" y="1332682"/>
                      <a:pt x="7489804" y="2140332"/>
                    </a:cubicBezTo>
                    <a:lnTo>
                      <a:pt x="7483396" y="2203898"/>
                    </a:lnTo>
                    <a:cubicBezTo>
                      <a:pt x="7789726" y="2405463"/>
                      <a:pt x="7991396" y="2752511"/>
                      <a:pt x="7991396" y="3146665"/>
                    </a:cubicBezTo>
                    <a:cubicBezTo>
                      <a:pt x="7991396" y="3552291"/>
                      <a:pt x="7777816" y="3908032"/>
                      <a:pt x="7456648" y="4106801"/>
                    </a:cubicBezTo>
                    <a:lnTo>
                      <a:pt x="7330940" y="4172540"/>
                    </a:lnTo>
                    <a:lnTo>
                      <a:pt x="1079370" y="4172540"/>
                    </a:lnTo>
                    <a:lnTo>
                      <a:pt x="1015130" y="4169296"/>
                    </a:lnTo>
                    <a:cubicBezTo>
                      <a:pt x="444946" y="4111392"/>
                      <a:pt x="0" y="3629859"/>
                      <a:pt x="0" y="3044397"/>
                    </a:cubicBezTo>
                    <a:cubicBezTo>
                      <a:pt x="0" y="2419908"/>
                      <a:pt x="506249" y="1913659"/>
                      <a:pt x="1130742" y="1913659"/>
                    </a:cubicBezTo>
                    <a:lnTo>
                      <a:pt x="1346871" y="1935445"/>
                    </a:lnTo>
                    <a:cubicBezTo>
                      <a:pt x="1548513" y="1648023"/>
                      <a:pt x="1883314" y="1462386"/>
                      <a:pt x="2261481" y="1462386"/>
                    </a:cubicBezTo>
                    <a:cubicBezTo>
                      <a:pt x="2399871" y="1462386"/>
                      <a:pt x="2532456" y="1487244"/>
                      <a:pt x="2653668" y="1536361"/>
                    </a:cubicBezTo>
                    <a:cubicBezTo>
                      <a:pt x="2648116" y="1512003"/>
                      <a:pt x="2647492" y="1487266"/>
                      <a:pt x="2647492" y="1462386"/>
                    </a:cubicBezTo>
                    <a:cubicBezTo>
                      <a:pt x="2647492" y="654731"/>
                      <a:pt x="3302223" y="0"/>
                      <a:pt x="4109878" y="0"/>
                    </a:cubicBezTo>
                    <a:close/>
                  </a:path>
                </a:pathLst>
              </a:custGeom>
              <a:solidFill>
                <a:schemeClr val="bg1"/>
              </a:solidFill>
              <a:ln>
                <a:solidFill>
                  <a:schemeClr val="bg1">
                    <a:lumMod val="95000"/>
                  </a:schemeClr>
                </a:solidFill>
              </a:ln>
              <a:effectLst>
                <a:outerShdw blurRad="63500" sx="102000" sy="102000" algn="ctr" rotWithShape="0">
                  <a:schemeClr val="bg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600"/>
              </a:p>
            </p:txBody>
          </p:sp>
          <p:sp>
            <p:nvSpPr>
              <p:cNvPr id="43" name="KSO_Shape"/>
              <p:cNvSpPr/>
              <p:nvPr/>
            </p:nvSpPr>
            <p:spPr>
              <a:xfrm flipH="1">
                <a:off x="1735153" y="2990736"/>
                <a:ext cx="577050" cy="301028"/>
              </a:xfrm>
              <a:custGeom>
                <a:avLst/>
                <a:gdLst>
                  <a:gd name="connsiteX0" fmla="*/ 4109878 w 7991396"/>
                  <a:gd name="connsiteY0" fmla="*/ 0 h 4172540"/>
                  <a:gd name="connsiteX1" fmla="*/ 5415487 w 7991396"/>
                  <a:gd name="connsiteY1" fmla="*/ 816050 h 4172540"/>
                  <a:gd name="connsiteX2" fmla="*/ 6027418 w 7991396"/>
                  <a:gd name="connsiteY2" fmla="*/ 677951 h 4172540"/>
                  <a:gd name="connsiteX3" fmla="*/ 7489804 w 7991396"/>
                  <a:gd name="connsiteY3" fmla="*/ 2140332 h 4172540"/>
                  <a:gd name="connsiteX4" fmla="*/ 7483396 w 7991396"/>
                  <a:gd name="connsiteY4" fmla="*/ 2203898 h 4172540"/>
                  <a:gd name="connsiteX5" fmla="*/ 7991396 w 7991396"/>
                  <a:gd name="connsiteY5" fmla="*/ 3146665 h 4172540"/>
                  <a:gd name="connsiteX6" fmla="*/ 7456648 w 7991396"/>
                  <a:gd name="connsiteY6" fmla="*/ 4106801 h 4172540"/>
                  <a:gd name="connsiteX7" fmla="*/ 7330940 w 7991396"/>
                  <a:gd name="connsiteY7" fmla="*/ 4172540 h 4172540"/>
                  <a:gd name="connsiteX8" fmla="*/ 1079370 w 7991396"/>
                  <a:gd name="connsiteY8" fmla="*/ 4172540 h 4172540"/>
                  <a:gd name="connsiteX9" fmla="*/ 1015130 w 7991396"/>
                  <a:gd name="connsiteY9" fmla="*/ 4169296 h 4172540"/>
                  <a:gd name="connsiteX10" fmla="*/ 0 w 7991396"/>
                  <a:gd name="connsiteY10" fmla="*/ 3044397 h 4172540"/>
                  <a:gd name="connsiteX11" fmla="*/ 1130742 w 7991396"/>
                  <a:gd name="connsiteY11" fmla="*/ 1913659 h 4172540"/>
                  <a:gd name="connsiteX12" fmla="*/ 1346871 w 7991396"/>
                  <a:gd name="connsiteY12" fmla="*/ 1935445 h 4172540"/>
                  <a:gd name="connsiteX13" fmla="*/ 2261481 w 7991396"/>
                  <a:gd name="connsiteY13" fmla="*/ 1462386 h 4172540"/>
                  <a:gd name="connsiteX14" fmla="*/ 2653668 w 7991396"/>
                  <a:gd name="connsiteY14" fmla="*/ 1536361 h 4172540"/>
                  <a:gd name="connsiteX15" fmla="*/ 2647492 w 7991396"/>
                  <a:gd name="connsiteY15" fmla="*/ 1462386 h 4172540"/>
                  <a:gd name="connsiteX16" fmla="*/ 4109878 w 7991396"/>
                  <a:gd name="connsiteY16" fmla="*/ 0 h 4172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91396" h="4172540">
                    <a:moveTo>
                      <a:pt x="4109878" y="0"/>
                    </a:moveTo>
                    <a:cubicBezTo>
                      <a:pt x="4684462" y="0"/>
                      <a:pt x="5181648" y="331374"/>
                      <a:pt x="5415487" y="816050"/>
                    </a:cubicBezTo>
                    <a:cubicBezTo>
                      <a:pt x="5600435" y="726143"/>
                      <a:pt x="5808299" y="677951"/>
                      <a:pt x="6027418" y="677951"/>
                    </a:cubicBezTo>
                    <a:cubicBezTo>
                      <a:pt x="6835073" y="677951"/>
                      <a:pt x="7489804" y="1332682"/>
                      <a:pt x="7489804" y="2140332"/>
                    </a:cubicBezTo>
                    <a:lnTo>
                      <a:pt x="7483396" y="2203898"/>
                    </a:lnTo>
                    <a:cubicBezTo>
                      <a:pt x="7789726" y="2405463"/>
                      <a:pt x="7991396" y="2752511"/>
                      <a:pt x="7991396" y="3146665"/>
                    </a:cubicBezTo>
                    <a:cubicBezTo>
                      <a:pt x="7991396" y="3552291"/>
                      <a:pt x="7777816" y="3908032"/>
                      <a:pt x="7456648" y="4106801"/>
                    </a:cubicBezTo>
                    <a:lnTo>
                      <a:pt x="7330940" y="4172540"/>
                    </a:lnTo>
                    <a:lnTo>
                      <a:pt x="1079370" y="4172540"/>
                    </a:lnTo>
                    <a:lnTo>
                      <a:pt x="1015130" y="4169296"/>
                    </a:lnTo>
                    <a:cubicBezTo>
                      <a:pt x="444946" y="4111392"/>
                      <a:pt x="0" y="3629859"/>
                      <a:pt x="0" y="3044397"/>
                    </a:cubicBezTo>
                    <a:cubicBezTo>
                      <a:pt x="0" y="2419908"/>
                      <a:pt x="506249" y="1913659"/>
                      <a:pt x="1130742" y="1913659"/>
                    </a:cubicBezTo>
                    <a:lnTo>
                      <a:pt x="1346871" y="1935445"/>
                    </a:lnTo>
                    <a:cubicBezTo>
                      <a:pt x="1548513" y="1648023"/>
                      <a:pt x="1883314" y="1462386"/>
                      <a:pt x="2261481" y="1462386"/>
                    </a:cubicBezTo>
                    <a:cubicBezTo>
                      <a:pt x="2399871" y="1462386"/>
                      <a:pt x="2532456" y="1487244"/>
                      <a:pt x="2653668" y="1536361"/>
                    </a:cubicBezTo>
                    <a:cubicBezTo>
                      <a:pt x="2648116" y="1512003"/>
                      <a:pt x="2647492" y="1487266"/>
                      <a:pt x="2647492" y="1462386"/>
                    </a:cubicBezTo>
                    <a:cubicBezTo>
                      <a:pt x="2647492" y="654731"/>
                      <a:pt x="3302223" y="0"/>
                      <a:pt x="4109878" y="0"/>
                    </a:cubicBezTo>
                    <a:close/>
                  </a:path>
                </a:pathLst>
              </a:custGeom>
              <a:solidFill>
                <a:schemeClr val="bg1"/>
              </a:solidFill>
              <a:ln>
                <a:solidFill>
                  <a:schemeClr val="bg1">
                    <a:lumMod val="95000"/>
                  </a:schemeClr>
                </a:solidFill>
              </a:ln>
              <a:effectLst>
                <a:outerShdw blurRad="63500" sx="102000" sy="102000" algn="ctr" rotWithShape="0">
                  <a:schemeClr val="bg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600"/>
              </a:p>
            </p:txBody>
          </p:sp>
        </p:grpSp>
      </p:grpSp>
      <p:sp>
        <p:nvSpPr>
          <p:cNvPr id="74" name="矩形 73"/>
          <p:cNvSpPr/>
          <p:nvPr/>
        </p:nvSpPr>
        <p:spPr>
          <a:xfrm>
            <a:off x="2518492" y="298163"/>
            <a:ext cx="4107018" cy="523220"/>
          </a:xfrm>
          <a:prstGeom prst="rect">
            <a:avLst/>
          </a:prstGeom>
        </p:spPr>
        <p:txBody>
          <a:bodyPr wrap="square" anchor="t">
            <a:spAutoFit/>
          </a:bodyPr>
          <a:lstStyle/>
          <a:p>
            <a:pPr algn="ctr"/>
            <a:r>
              <a:rPr lang="zh-CN" altLang="en-US" sz="2800" b="1" dirty="0">
                <a:solidFill>
                  <a:schemeClr val="bg1"/>
                </a:solidFill>
                <a:effectLst>
                  <a:outerShdw dist="38100" dir="5400000" algn="t" rotWithShape="0">
                    <a:srgbClr val="00ACED">
                      <a:alpha val="70000"/>
                    </a:srgbClr>
                  </a:outerShdw>
                </a:effectLst>
                <a:latin typeface="+mj-ea"/>
                <a:ea typeface="+mj-ea"/>
              </a:rPr>
              <a:t>人工智能驱动金融生活</a:t>
            </a:r>
          </a:p>
        </p:txBody>
      </p:sp>
    </p:spTree>
    <p:extLst>
      <p:ext uri="{BB962C8B-B14F-4D97-AF65-F5344CB8AC3E}">
        <p14:creationId xmlns:p14="http://schemas.microsoft.com/office/powerpoint/2010/main" val="36728782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8492" y="298163"/>
            <a:ext cx="4107018" cy="523220"/>
          </a:xfrm>
          <a:prstGeom prst="rect">
            <a:avLst/>
          </a:prstGeom>
        </p:spPr>
        <p:txBody>
          <a:bodyPr wrap="square" anchor="t">
            <a:spAutoFit/>
          </a:bodyPr>
          <a:lstStyle/>
          <a:p>
            <a:pPr algn="ctr"/>
            <a:r>
              <a:rPr lang="zh-CN" altLang="en-US" sz="2800" b="1" dirty="0">
                <a:solidFill>
                  <a:schemeClr val="bg1"/>
                </a:solidFill>
                <a:effectLst>
                  <a:outerShdw dist="38100" dir="5400000" algn="t" rotWithShape="0">
                    <a:srgbClr val="00ACED">
                      <a:alpha val="70000"/>
                    </a:srgbClr>
                  </a:outerShdw>
                </a:effectLst>
                <a:latin typeface="+mj-ea"/>
                <a:ea typeface="+mj-ea"/>
              </a:rPr>
              <a:t>案例</a:t>
            </a:r>
            <a:r>
              <a:rPr lang="en-US" altLang="zh-CN" sz="2800" b="1" dirty="0">
                <a:solidFill>
                  <a:schemeClr val="bg1"/>
                </a:solidFill>
                <a:effectLst>
                  <a:outerShdw dist="38100" dir="5400000" algn="t" rotWithShape="0">
                    <a:srgbClr val="00ACED">
                      <a:alpha val="70000"/>
                    </a:srgbClr>
                  </a:outerShdw>
                </a:effectLst>
                <a:latin typeface="+mj-ea"/>
                <a:ea typeface="+mj-ea"/>
              </a:rPr>
              <a:t>1: </a:t>
            </a:r>
            <a:r>
              <a:rPr lang="zh-CN" altLang="en-US" sz="2800" b="1" dirty="0">
                <a:solidFill>
                  <a:schemeClr val="bg1"/>
                </a:solidFill>
                <a:effectLst>
                  <a:outerShdw dist="38100" dir="5400000" algn="t" rotWithShape="0">
                    <a:srgbClr val="00ACED">
                      <a:alpha val="70000"/>
                    </a:srgbClr>
                  </a:outerShdw>
                </a:effectLst>
                <a:latin typeface="+mj-ea"/>
                <a:ea typeface="+mj-ea"/>
              </a:rPr>
              <a:t>蚂蚁智能客服</a:t>
            </a:r>
          </a:p>
        </p:txBody>
      </p:sp>
      <p:grpSp>
        <p:nvGrpSpPr>
          <p:cNvPr id="4" name="组合 3"/>
          <p:cNvGrpSpPr/>
          <p:nvPr/>
        </p:nvGrpSpPr>
        <p:grpSpPr>
          <a:xfrm>
            <a:off x="0" y="888148"/>
            <a:ext cx="9144000" cy="3588073"/>
            <a:chOff x="0" y="1550075"/>
            <a:chExt cx="12192000" cy="4784097"/>
          </a:xfrm>
        </p:grpSpPr>
        <p:grpSp>
          <p:nvGrpSpPr>
            <p:cNvPr id="6" name="组合 5"/>
            <p:cNvGrpSpPr/>
            <p:nvPr/>
          </p:nvGrpSpPr>
          <p:grpSpPr>
            <a:xfrm>
              <a:off x="0" y="1550075"/>
              <a:ext cx="12192000" cy="451405"/>
              <a:chOff x="0" y="1851729"/>
              <a:chExt cx="9144000" cy="451405"/>
            </a:xfrm>
          </p:grpSpPr>
          <p:sp>
            <p:nvSpPr>
              <p:cNvPr id="39" name="Shape 834"/>
              <p:cNvSpPr/>
              <p:nvPr/>
            </p:nvSpPr>
            <p:spPr>
              <a:xfrm>
                <a:off x="0" y="2077432"/>
                <a:ext cx="3742163" cy="0"/>
              </a:xfrm>
              <a:prstGeom prst="line">
                <a:avLst/>
              </a:prstGeom>
              <a:noFill/>
              <a:ln w="12700" cap="rnd">
                <a:solidFill>
                  <a:schemeClr val="bg1">
                    <a:alpha val="30000"/>
                  </a:schemeClr>
                </a:solidFill>
                <a:prstDash val="solid"/>
                <a:round/>
              </a:ln>
              <a:effectLst/>
            </p:spPr>
            <p:txBody>
              <a:bodyPr wrap="square" lIns="65023" tIns="65023" rIns="65023" bIns="65023" numCol="1" anchor="t">
                <a:noAutofit/>
              </a:bodyPr>
              <a:lstStyle/>
              <a:p>
                <a:pPr algn="ctr"/>
                <a:endParaRPr sz="4000"/>
              </a:p>
            </p:txBody>
          </p:sp>
          <p:sp>
            <p:nvSpPr>
              <p:cNvPr id="40" name="Shape 834"/>
              <p:cNvSpPr/>
              <p:nvPr/>
            </p:nvSpPr>
            <p:spPr>
              <a:xfrm>
                <a:off x="5382479" y="2077432"/>
                <a:ext cx="3761521" cy="0"/>
              </a:xfrm>
              <a:prstGeom prst="line">
                <a:avLst/>
              </a:prstGeom>
              <a:noFill/>
              <a:ln w="12700" cap="rnd">
                <a:solidFill>
                  <a:schemeClr val="bg1">
                    <a:alpha val="30000"/>
                  </a:schemeClr>
                </a:solidFill>
                <a:prstDash val="solid"/>
                <a:round/>
              </a:ln>
              <a:effectLst/>
            </p:spPr>
            <p:txBody>
              <a:bodyPr wrap="square" lIns="65023" tIns="65023" rIns="65023" bIns="65023" numCol="1" anchor="t">
                <a:noAutofit/>
              </a:bodyPr>
              <a:lstStyle/>
              <a:p>
                <a:pPr algn="ctr"/>
                <a:endParaRPr sz="4000"/>
              </a:p>
            </p:txBody>
          </p:sp>
          <p:sp>
            <p:nvSpPr>
              <p:cNvPr id="41" name="矩形 40"/>
              <p:cNvSpPr/>
              <p:nvPr/>
            </p:nvSpPr>
            <p:spPr>
              <a:xfrm>
                <a:off x="3761522" y="1851729"/>
                <a:ext cx="1620957" cy="451405"/>
              </a:xfrm>
              <a:prstGeom prst="rect">
                <a:avLst/>
              </a:prstGeom>
            </p:spPr>
            <p:txBody>
              <a:bodyPr wrap="none" anchor="ctr">
                <a:spAutoFit/>
              </a:bodyPr>
              <a:lstStyle/>
              <a:p>
                <a:pPr algn="ctr"/>
                <a:r>
                  <a:rPr lang="zh-CN" altLang="en-US" sz="1600" dirty="0">
                    <a:solidFill>
                      <a:srgbClr val="00ACED"/>
                    </a:solidFill>
                  </a:rPr>
                  <a:t>机器人智能问答</a:t>
                </a:r>
              </a:p>
            </p:txBody>
          </p:sp>
        </p:grpSp>
        <p:grpSp>
          <p:nvGrpSpPr>
            <p:cNvPr id="7" name="组合 6"/>
            <p:cNvGrpSpPr/>
            <p:nvPr/>
          </p:nvGrpSpPr>
          <p:grpSpPr>
            <a:xfrm>
              <a:off x="910127" y="2183864"/>
              <a:ext cx="10041544" cy="4150308"/>
              <a:chOff x="201008" y="2159482"/>
              <a:chExt cx="8452167" cy="3493397"/>
            </a:xfrm>
          </p:grpSpPr>
          <p:sp>
            <p:nvSpPr>
              <p:cNvPr id="8" name="矩形 7"/>
              <p:cNvSpPr/>
              <p:nvPr/>
            </p:nvSpPr>
            <p:spPr>
              <a:xfrm>
                <a:off x="500217" y="2159482"/>
                <a:ext cx="2295070" cy="3493397"/>
              </a:xfrm>
              <a:prstGeom prst="rect">
                <a:avLst/>
              </a:prstGeom>
              <a:solidFill>
                <a:srgbClr val="F0F0F0"/>
              </a:solidFill>
              <a:ln>
                <a:noFill/>
              </a:ln>
              <a:effectLst>
                <a:outerShdw dist="63500" dir="2700000" algn="tl" rotWithShape="0">
                  <a:prstClr val="black">
                    <a:alpha val="15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en-US" altLang="zh-CN" sz="1600" dirty="0">
                  <a:solidFill>
                    <a:schemeClr val="bg1"/>
                  </a:solidFill>
                </a:endParaRPr>
              </a:p>
            </p:txBody>
          </p:sp>
          <p:sp>
            <p:nvSpPr>
              <p:cNvPr id="9" name="矩形 8"/>
              <p:cNvSpPr/>
              <p:nvPr/>
            </p:nvSpPr>
            <p:spPr>
              <a:xfrm>
                <a:off x="3424466" y="2159482"/>
                <a:ext cx="2295070" cy="3493397"/>
              </a:xfrm>
              <a:prstGeom prst="rect">
                <a:avLst/>
              </a:prstGeom>
              <a:solidFill>
                <a:srgbClr val="00ACED"/>
              </a:solidFill>
              <a:ln>
                <a:noFill/>
              </a:ln>
              <a:effectLst>
                <a:outerShdw dist="63500" dir="2700000" algn="tl" rotWithShape="0">
                  <a:prstClr val="black">
                    <a:alpha val="15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en-US" altLang="zh-CN" sz="1600" dirty="0">
                  <a:solidFill>
                    <a:schemeClr val="bg1"/>
                  </a:solidFill>
                </a:endParaRPr>
              </a:p>
            </p:txBody>
          </p:sp>
          <p:sp>
            <p:nvSpPr>
              <p:cNvPr id="10" name="矩形 9"/>
              <p:cNvSpPr/>
              <p:nvPr/>
            </p:nvSpPr>
            <p:spPr>
              <a:xfrm>
                <a:off x="6348714" y="2159482"/>
                <a:ext cx="2295070" cy="3493397"/>
              </a:xfrm>
              <a:prstGeom prst="rect">
                <a:avLst/>
              </a:prstGeom>
              <a:solidFill>
                <a:srgbClr val="F0F0F0"/>
              </a:solidFill>
              <a:ln>
                <a:noFill/>
              </a:ln>
              <a:effectLst>
                <a:outerShdw dist="63500" dir="2700000" algn="tl" rotWithShape="0">
                  <a:prstClr val="black">
                    <a:alpha val="15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en-US" altLang="zh-CN" sz="1600" dirty="0">
                  <a:solidFill>
                    <a:schemeClr val="bg1"/>
                  </a:solidFill>
                </a:endParaRPr>
              </a:p>
            </p:txBody>
          </p:sp>
          <p:grpSp>
            <p:nvGrpSpPr>
              <p:cNvPr id="11" name="Group 818"/>
              <p:cNvGrpSpPr/>
              <p:nvPr/>
            </p:nvGrpSpPr>
            <p:grpSpPr>
              <a:xfrm>
                <a:off x="6478256" y="3395682"/>
                <a:ext cx="2035985" cy="2035985"/>
                <a:chOff x="0" y="0"/>
                <a:chExt cx="2714643" cy="2714643"/>
              </a:xfrm>
            </p:grpSpPr>
            <p:pic>
              <p:nvPicPr>
                <p:cNvPr id="37" name="ecb3651a831b0010806af9f85f39f8d1.png"/>
                <p:cNvPicPr>
                  <a:picLocks noChangeAspect="1"/>
                </p:cNvPicPr>
                <p:nvPr/>
              </p:nvPicPr>
              <p:blipFill>
                <a:blip r:embed="rId2">
                  <a:extLst/>
                </a:blip>
                <a:stretch>
                  <a:fillRect/>
                </a:stretch>
              </p:blipFill>
              <p:spPr>
                <a:xfrm>
                  <a:off x="0" y="0"/>
                  <a:ext cx="2714644" cy="2714644"/>
                </a:xfrm>
                <a:prstGeom prst="rect">
                  <a:avLst/>
                </a:prstGeom>
                <a:ln w="12700" cap="flat">
                  <a:noFill/>
                  <a:miter lim="400000"/>
                </a:ln>
                <a:effectLst/>
              </p:spPr>
            </p:pic>
            <p:pic>
              <p:nvPicPr>
                <p:cNvPr id="38" name="image25.png"/>
                <p:cNvPicPr>
                  <a:picLocks/>
                </p:cNvPicPr>
                <p:nvPr/>
              </p:nvPicPr>
              <p:blipFill>
                <a:blip r:embed="rId3">
                  <a:extLst/>
                </a:blip>
                <a:srcRect/>
                <a:stretch>
                  <a:fillRect/>
                </a:stretch>
              </p:blipFill>
              <p:spPr>
                <a:xfrm>
                  <a:off x="609643" y="268119"/>
                  <a:ext cx="1520403" cy="1971538"/>
                </a:xfrm>
                <a:prstGeom prst="rect">
                  <a:avLst/>
                </a:prstGeom>
                <a:ln w="12700" cap="flat">
                  <a:noFill/>
                  <a:miter lim="400000"/>
                </a:ln>
                <a:effectLst/>
              </p:spPr>
            </p:pic>
          </p:grpSp>
          <p:pic>
            <p:nvPicPr>
              <p:cNvPr id="12" name="image25.png"/>
              <p:cNvPicPr>
                <a:picLocks/>
              </p:cNvPicPr>
              <p:nvPr/>
            </p:nvPicPr>
            <p:blipFill rotWithShape="1">
              <a:blip r:embed="rId3">
                <a:extLst/>
              </a:blip>
              <a:srcRect t="23218" r="67908" b="52033"/>
              <a:stretch/>
            </p:blipFill>
            <p:spPr>
              <a:xfrm>
                <a:off x="5999501" y="3530834"/>
                <a:ext cx="1438482" cy="1438482"/>
              </a:xfrm>
              <a:prstGeom prst="ellipse">
                <a:avLst/>
              </a:prstGeom>
              <a:ln w="12700" cap="flat">
                <a:solidFill>
                  <a:srgbClr val="00ACED"/>
                </a:solidFill>
                <a:miter lim="400000"/>
              </a:ln>
              <a:effectLst>
                <a:outerShdw blurRad="63500" sx="102000" sy="102000" algn="ctr" rotWithShape="0">
                  <a:prstClr val="black">
                    <a:alpha val="40000"/>
                  </a:prstClr>
                </a:outerShdw>
              </a:effectLst>
            </p:spPr>
          </p:pic>
          <p:grpSp>
            <p:nvGrpSpPr>
              <p:cNvPr id="13" name="组合 12"/>
              <p:cNvGrpSpPr/>
              <p:nvPr/>
            </p:nvGrpSpPr>
            <p:grpSpPr>
              <a:xfrm>
                <a:off x="3634740" y="2238342"/>
                <a:ext cx="1874520" cy="310874"/>
                <a:chOff x="4846320" y="1841447"/>
                <a:chExt cx="2499360" cy="414497"/>
              </a:xfrm>
            </p:grpSpPr>
            <p:sp>
              <p:nvSpPr>
                <p:cNvPr id="35" name="圆角矩形 34"/>
                <p:cNvSpPr/>
                <p:nvPr/>
              </p:nvSpPr>
              <p:spPr>
                <a:xfrm>
                  <a:off x="4846320" y="1855656"/>
                  <a:ext cx="2499360" cy="386080"/>
                </a:xfrm>
                <a:prstGeom prst="roundRect">
                  <a:avLst>
                    <a:gd name="adj" fmla="val 50000"/>
                  </a:avLst>
                </a:prstGeom>
                <a:solidFill>
                  <a:srgbClr val="FAC34E"/>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lumMod val="75000"/>
                        <a:lumOff val="25000"/>
                      </a:schemeClr>
                    </a:solidFill>
                  </a:endParaRPr>
                </a:p>
              </p:txBody>
            </p:sp>
            <p:sp>
              <p:nvSpPr>
                <p:cNvPr id="36" name="矩形 35"/>
                <p:cNvSpPr/>
                <p:nvPr/>
              </p:nvSpPr>
              <p:spPr>
                <a:xfrm>
                  <a:off x="5463695" y="1841447"/>
                  <a:ext cx="1264604" cy="414497"/>
                </a:xfrm>
                <a:prstGeom prst="rect">
                  <a:avLst/>
                </a:prstGeom>
              </p:spPr>
              <p:txBody>
                <a:bodyPr wrap="none" anchor="ctr">
                  <a:spAutoFit/>
                </a:bodyPr>
                <a:lstStyle/>
                <a:p>
                  <a:pPr algn="ctr"/>
                  <a:r>
                    <a:rPr lang="zh-CN" altLang="en-US" sz="1200" dirty="0">
                      <a:solidFill>
                        <a:schemeClr val="tx1">
                          <a:lumMod val="75000"/>
                          <a:lumOff val="25000"/>
                        </a:schemeClr>
                      </a:solidFill>
                    </a:rPr>
                    <a:t>猜你问题 </a:t>
                  </a:r>
                  <a:endParaRPr lang="en-US" altLang="zh-CN" sz="1200" dirty="0">
                    <a:solidFill>
                      <a:schemeClr val="tx1">
                        <a:lumMod val="75000"/>
                        <a:lumOff val="25000"/>
                      </a:schemeClr>
                    </a:solidFill>
                  </a:endParaRPr>
                </a:p>
              </p:txBody>
            </p:sp>
          </p:grpSp>
          <p:sp>
            <p:nvSpPr>
              <p:cNvPr id="14" name="矩形 13"/>
              <p:cNvSpPr/>
              <p:nvPr/>
            </p:nvSpPr>
            <p:spPr>
              <a:xfrm>
                <a:off x="3424466" y="2614939"/>
                <a:ext cx="2295069" cy="241791"/>
              </a:xfrm>
              <a:prstGeom prst="rect">
                <a:avLst/>
              </a:prstGeom>
            </p:spPr>
            <p:txBody>
              <a:bodyPr wrap="square">
                <a:spAutoFit/>
              </a:bodyPr>
              <a:lstStyle/>
              <a:p>
                <a:pPr algn="ctr"/>
                <a:r>
                  <a:rPr lang="zh-CN" altLang="en-US" sz="800" dirty="0">
                    <a:solidFill>
                      <a:schemeClr val="bg1"/>
                    </a:solidFill>
                  </a:rPr>
                  <a:t>根据用户历史行为进行个性化问题推荐</a:t>
                </a:r>
              </a:p>
            </p:txBody>
          </p:sp>
          <p:sp>
            <p:nvSpPr>
              <p:cNvPr id="15" name="矩形 14"/>
              <p:cNvSpPr/>
              <p:nvPr/>
            </p:nvSpPr>
            <p:spPr>
              <a:xfrm>
                <a:off x="3634741" y="2919952"/>
                <a:ext cx="1874519" cy="224520"/>
              </a:xfrm>
              <a:prstGeom prst="rect">
                <a:avLst/>
              </a:prstGeom>
            </p:spPr>
            <p:txBody>
              <a:bodyPr wrap="square">
                <a:spAutoFit/>
              </a:bodyPr>
              <a:lstStyle/>
              <a:p>
                <a:pPr algn="ctr"/>
                <a:r>
                  <a:rPr lang="zh-CN" altLang="en-US" sz="700" dirty="0">
                    <a:solidFill>
                      <a:schemeClr val="bg1"/>
                    </a:solidFill>
                  </a:rPr>
                  <a:t>举例：根据用户历史行为预测问题</a:t>
                </a:r>
              </a:p>
            </p:txBody>
          </p:sp>
          <p:grpSp>
            <p:nvGrpSpPr>
              <p:cNvPr id="16" name="组合 15"/>
              <p:cNvGrpSpPr/>
              <p:nvPr/>
            </p:nvGrpSpPr>
            <p:grpSpPr>
              <a:xfrm>
                <a:off x="6568381" y="2238342"/>
                <a:ext cx="1874520" cy="310874"/>
                <a:chOff x="4846320" y="1841447"/>
                <a:chExt cx="2499360" cy="414497"/>
              </a:xfrm>
            </p:grpSpPr>
            <p:sp>
              <p:nvSpPr>
                <p:cNvPr id="33" name="圆角矩形 32"/>
                <p:cNvSpPr/>
                <p:nvPr/>
              </p:nvSpPr>
              <p:spPr>
                <a:xfrm>
                  <a:off x="4846320" y="1855656"/>
                  <a:ext cx="2499360" cy="386080"/>
                </a:xfrm>
                <a:prstGeom prst="roundRect">
                  <a:avLst>
                    <a:gd name="adj" fmla="val 50000"/>
                  </a:avLst>
                </a:prstGeom>
                <a:solidFill>
                  <a:srgbClr val="FAC34E"/>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lumMod val="75000"/>
                        <a:lumOff val="25000"/>
                      </a:schemeClr>
                    </a:solidFill>
                  </a:endParaRPr>
                </a:p>
              </p:txBody>
            </p:sp>
            <p:sp>
              <p:nvSpPr>
                <p:cNvPr id="34" name="矩形 33"/>
                <p:cNvSpPr/>
                <p:nvPr/>
              </p:nvSpPr>
              <p:spPr>
                <a:xfrm>
                  <a:off x="5382140" y="1841447"/>
                  <a:ext cx="1427717" cy="414497"/>
                </a:xfrm>
                <a:prstGeom prst="rect">
                  <a:avLst/>
                </a:prstGeom>
              </p:spPr>
              <p:txBody>
                <a:bodyPr wrap="none" anchor="ctr">
                  <a:spAutoFit/>
                </a:bodyPr>
                <a:lstStyle/>
                <a:p>
                  <a:pPr algn="ctr"/>
                  <a:r>
                    <a:rPr lang="zh-CN" altLang="en-US" sz="1200" dirty="0">
                      <a:solidFill>
                        <a:schemeClr val="tx1">
                          <a:lumMod val="75000"/>
                          <a:lumOff val="25000"/>
                        </a:schemeClr>
                      </a:solidFill>
                    </a:rPr>
                    <a:t>小二工作台</a:t>
                  </a:r>
                </a:p>
              </p:txBody>
            </p:sp>
          </p:grpSp>
          <p:sp>
            <p:nvSpPr>
              <p:cNvPr id="17" name="矩形 16"/>
              <p:cNvSpPr/>
              <p:nvPr/>
            </p:nvSpPr>
            <p:spPr>
              <a:xfrm>
                <a:off x="6358106" y="2614938"/>
                <a:ext cx="2295069" cy="241791"/>
              </a:xfrm>
              <a:prstGeom prst="rect">
                <a:avLst/>
              </a:prstGeom>
            </p:spPr>
            <p:txBody>
              <a:bodyPr wrap="square">
                <a:spAutoFit/>
              </a:bodyPr>
              <a:lstStyle/>
              <a:p>
                <a:pPr algn="ctr"/>
                <a:r>
                  <a:rPr lang="zh-CN" altLang="en-US" sz="800" dirty="0">
                    <a:solidFill>
                      <a:schemeClr val="tx1">
                        <a:lumMod val="75000"/>
                        <a:lumOff val="25000"/>
                      </a:schemeClr>
                    </a:solidFill>
                  </a:rPr>
                  <a:t>问题预测</a:t>
                </a:r>
                <a:r>
                  <a:rPr lang="en-US" altLang="zh-CN" sz="800" dirty="0">
                    <a:solidFill>
                      <a:schemeClr val="tx1">
                        <a:lumMod val="75000"/>
                        <a:lumOff val="25000"/>
                      </a:schemeClr>
                    </a:solidFill>
                  </a:rPr>
                  <a:t>+</a:t>
                </a:r>
                <a:r>
                  <a:rPr lang="zh-CN" altLang="en-US" sz="800" dirty="0">
                    <a:solidFill>
                      <a:schemeClr val="tx1">
                        <a:lumMod val="75000"/>
                        <a:lumOff val="25000"/>
                      </a:schemeClr>
                    </a:solidFill>
                  </a:rPr>
                  <a:t>自动启动服务引导</a:t>
                </a:r>
              </a:p>
            </p:txBody>
          </p:sp>
          <p:sp>
            <p:nvSpPr>
              <p:cNvPr id="18" name="矩形 17"/>
              <p:cNvSpPr/>
              <p:nvPr/>
            </p:nvSpPr>
            <p:spPr>
              <a:xfrm>
                <a:off x="6568381" y="2919952"/>
                <a:ext cx="1874519" cy="345416"/>
              </a:xfrm>
              <a:prstGeom prst="rect">
                <a:avLst/>
              </a:prstGeom>
            </p:spPr>
            <p:txBody>
              <a:bodyPr wrap="square">
                <a:spAutoFit/>
              </a:bodyPr>
              <a:lstStyle/>
              <a:p>
                <a:pPr algn="ctr"/>
                <a:r>
                  <a:rPr lang="zh-CN" altLang="en-US" sz="700" dirty="0">
                    <a:solidFill>
                      <a:schemeClr val="tx1">
                        <a:lumMod val="75000"/>
                        <a:lumOff val="25000"/>
                      </a:schemeClr>
                    </a:solidFill>
                  </a:rPr>
                  <a:t>举例：该用户当日使用过支付宝还款工行信用卡</a:t>
                </a:r>
              </a:p>
            </p:txBody>
          </p:sp>
          <p:grpSp>
            <p:nvGrpSpPr>
              <p:cNvPr id="19" name="组合 18"/>
              <p:cNvGrpSpPr/>
              <p:nvPr/>
            </p:nvGrpSpPr>
            <p:grpSpPr>
              <a:xfrm>
                <a:off x="710492" y="2238342"/>
                <a:ext cx="1874520" cy="310874"/>
                <a:chOff x="4846320" y="1841447"/>
                <a:chExt cx="2499360" cy="414497"/>
              </a:xfrm>
            </p:grpSpPr>
            <p:sp>
              <p:nvSpPr>
                <p:cNvPr id="31" name="圆角矩形 30"/>
                <p:cNvSpPr/>
                <p:nvPr/>
              </p:nvSpPr>
              <p:spPr>
                <a:xfrm>
                  <a:off x="4846320" y="1855656"/>
                  <a:ext cx="2499360" cy="386080"/>
                </a:xfrm>
                <a:prstGeom prst="roundRect">
                  <a:avLst>
                    <a:gd name="adj" fmla="val 50000"/>
                  </a:avLst>
                </a:prstGeom>
                <a:solidFill>
                  <a:srgbClr val="FAC34E"/>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lumMod val="75000"/>
                        <a:lumOff val="25000"/>
                      </a:schemeClr>
                    </a:solidFill>
                  </a:endParaRPr>
                </a:p>
              </p:txBody>
            </p:sp>
            <p:sp>
              <p:nvSpPr>
                <p:cNvPr id="32" name="矩形 31"/>
                <p:cNvSpPr/>
                <p:nvPr/>
              </p:nvSpPr>
              <p:spPr>
                <a:xfrm>
                  <a:off x="5612420" y="1841447"/>
                  <a:ext cx="967164" cy="414497"/>
                </a:xfrm>
                <a:prstGeom prst="rect">
                  <a:avLst/>
                </a:prstGeom>
              </p:spPr>
              <p:txBody>
                <a:bodyPr wrap="none" anchor="ctr">
                  <a:spAutoFit/>
                </a:bodyPr>
                <a:lstStyle/>
                <a:p>
                  <a:pPr algn="ctr"/>
                  <a:r>
                    <a:rPr lang="zh-CN" altLang="en-US" sz="1200" dirty="0">
                      <a:solidFill>
                        <a:schemeClr val="tx1">
                          <a:lumMod val="75000"/>
                          <a:lumOff val="25000"/>
                        </a:schemeClr>
                      </a:solidFill>
                    </a:rPr>
                    <a:t>机器人</a:t>
                  </a:r>
                </a:p>
              </p:txBody>
            </p:sp>
          </p:grpSp>
          <p:sp>
            <p:nvSpPr>
              <p:cNvPr id="20" name="矩形 19"/>
              <p:cNvSpPr/>
              <p:nvPr/>
            </p:nvSpPr>
            <p:spPr>
              <a:xfrm>
                <a:off x="500218" y="2614938"/>
                <a:ext cx="2295069" cy="241791"/>
              </a:xfrm>
              <a:prstGeom prst="rect">
                <a:avLst/>
              </a:prstGeom>
            </p:spPr>
            <p:txBody>
              <a:bodyPr wrap="square">
                <a:spAutoFit/>
              </a:bodyPr>
              <a:lstStyle/>
              <a:p>
                <a:pPr algn="ctr"/>
                <a:r>
                  <a:rPr lang="zh-CN" altLang="en-US" sz="800" dirty="0">
                    <a:solidFill>
                      <a:schemeClr val="tx1">
                        <a:lumMod val="75000"/>
                        <a:lumOff val="25000"/>
                      </a:schemeClr>
                    </a:solidFill>
                  </a:rPr>
                  <a:t>智能的回答您提及的相关问题</a:t>
                </a:r>
              </a:p>
            </p:txBody>
          </p:sp>
          <p:grpSp>
            <p:nvGrpSpPr>
              <p:cNvPr id="21" name="Group 808"/>
              <p:cNvGrpSpPr/>
              <p:nvPr/>
            </p:nvGrpSpPr>
            <p:grpSpPr>
              <a:xfrm>
                <a:off x="4068066" y="3330703"/>
                <a:ext cx="1007866" cy="1939553"/>
                <a:chOff x="-130625" y="47500"/>
                <a:chExt cx="1343819" cy="2586068"/>
              </a:xfrm>
            </p:grpSpPr>
            <p:grpSp>
              <p:nvGrpSpPr>
                <p:cNvPr id="27" name="Group 806"/>
                <p:cNvGrpSpPr/>
                <p:nvPr/>
              </p:nvGrpSpPr>
              <p:grpSpPr>
                <a:xfrm>
                  <a:off x="-130625" y="47500"/>
                  <a:ext cx="1343819" cy="2586068"/>
                  <a:chOff x="-130625" y="47500"/>
                  <a:chExt cx="1343818" cy="2586067"/>
                </a:xfrm>
              </p:grpSpPr>
              <p:pic>
                <p:nvPicPr>
                  <p:cNvPr id="29" name="0b05ff8631a13ec4b3ea57b903ce4cba.png"/>
                  <p:cNvPicPr>
                    <a:picLocks noChangeAspect="1"/>
                  </p:cNvPicPr>
                  <p:nvPr/>
                </p:nvPicPr>
                <p:blipFill>
                  <a:blip r:embed="rId4">
                    <a:extLst/>
                  </a:blip>
                  <a:stretch>
                    <a:fillRect/>
                  </a:stretch>
                </p:blipFill>
                <p:spPr>
                  <a:xfrm>
                    <a:off x="-130625" y="47500"/>
                    <a:ext cx="1343818" cy="2586067"/>
                  </a:xfrm>
                  <a:prstGeom prst="rect">
                    <a:avLst/>
                  </a:prstGeom>
                  <a:ln w="12700" cap="flat">
                    <a:noFill/>
                    <a:miter lim="400000"/>
                  </a:ln>
                  <a:effectLst>
                    <a:reflection blurRad="6350" stA="50000" endA="300" endPos="9000" dir="5400000" sy="-100000" algn="bl" rotWithShape="0"/>
                  </a:effectLst>
                </p:spPr>
              </p:pic>
              <p:pic>
                <p:nvPicPr>
                  <p:cNvPr id="30" name="image24.png"/>
                  <p:cNvPicPr>
                    <a:picLocks/>
                  </p:cNvPicPr>
                  <p:nvPr/>
                </p:nvPicPr>
                <p:blipFill>
                  <a:blip r:embed="rId5">
                    <a:extLst/>
                  </a:blip>
                  <a:srcRect t="5065"/>
                  <a:stretch>
                    <a:fillRect/>
                  </a:stretch>
                </p:blipFill>
                <p:spPr>
                  <a:xfrm>
                    <a:off x="31898" y="401112"/>
                    <a:ext cx="1031608" cy="1854032"/>
                  </a:xfrm>
                  <a:prstGeom prst="rect">
                    <a:avLst/>
                  </a:prstGeom>
                  <a:ln w="12700" cap="flat">
                    <a:noFill/>
                    <a:miter lim="400000"/>
                  </a:ln>
                  <a:effectLst/>
                </p:spPr>
              </p:pic>
            </p:grpSp>
            <p:sp>
              <p:nvSpPr>
                <p:cNvPr id="28" name="Shape 807"/>
                <p:cNvSpPr/>
                <p:nvPr/>
              </p:nvSpPr>
              <p:spPr>
                <a:xfrm>
                  <a:off x="78913" y="1428823"/>
                  <a:ext cx="924741" cy="674001"/>
                </a:xfrm>
                <a:prstGeom prst="roundRect">
                  <a:avLst>
                    <a:gd name="adj" fmla="val 5556"/>
                  </a:avLst>
                </a:prstGeom>
                <a:noFill/>
                <a:ln w="9525" cap="flat">
                  <a:solidFill>
                    <a:srgbClr val="FF2600"/>
                  </a:solidFill>
                  <a:prstDash val="sysDash"/>
                  <a:round/>
                </a:ln>
                <a:effectLst/>
              </p:spPr>
              <p:txBody>
                <a:bodyPr wrap="square" lIns="34289" tIns="34289" rIns="34289" bIns="34289" numCol="1" anchor="ctr">
                  <a:noAutofit/>
                </a:bodyPr>
                <a:lstStyle/>
                <a:p>
                  <a:pPr algn="ctr">
                    <a:defRPr>
                      <a:solidFill>
                        <a:srgbClr val="FFFFFF"/>
                      </a:solidFill>
                      <a:latin typeface="Microsoft YaHei"/>
                      <a:ea typeface="Microsoft YaHei"/>
                      <a:cs typeface="Microsoft YaHei"/>
                      <a:sym typeface="Microsoft YaHei"/>
                    </a:defRPr>
                  </a:pPr>
                  <a:endParaRPr sz="1050"/>
                </a:p>
              </p:txBody>
            </p:sp>
          </p:grpSp>
          <p:pic>
            <p:nvPicPr>
              <p:cNvPr id="22" name="image24.png"/>
              <p:cNvPicPr>
                <a:picLocks/>
              </p:cNvPicPr>
              <p:nvPr/>
            </p:nvPicPr>
            <p:blipFill rotWithShape="1">
              <a:blip r:embed="rId5">
                <a:extLst/>
              </a:blip>
              <a:srcRect t="45942" b="1235"/>
              <a:stretch/>
            </p:blipFill>
            <p:spPr>
              <a:xfrm>
                <a:off x="3075253" y="3534151"/>
                <a:ext cx="1431849" cy="1431849"/>
              </a:xfrm>
              <a:prstGeom prst="ellipse">
                <a:avLst/>
              </a:prstGeom>
              <a:ln w="12700" cap="flat">
                <a:solidFill>
                  <a:srgbClr val="00ACED"/>
                </a:solidFill>
                <a:miter lim="400000"/>
              </a:ln>
              <a:effectLst>
                <a:outerShdw blurRad="63500" sx="102000" sy="102000" algn="ctr" rotWithShape="0">
                  <a:prstClr val="black">
                    <a:alpha val="40000"/>
                  </a:prstClr>
                </a:outerShdw>
              </a:effectLst>
            </p:spPr>
          </p:pic>
          <p:grpSp>
            <p:nvGrpSpPr>
              <p:cNvPr id="23" name="Group 829"/>
              <p:cNvGrpSpPr/>
              <p:nvPr/>
            </p:nvGrpSpPr>
            <p:grpSpPr>
              <a:xfrm>
                <a:off x="1143820" y="3370221"/>
                <a:ext cx="1007864" cy="1939551"/>
                <a:chOff x="0" y="0"/>
                <a:chExt cx="1343817" cy="2586066"/>
              </a:xfrm>
            </p:grpSpPr>
            <p:pic>
              <p:nvPicPr>
                <p:cNvPr id="25" name="0b05ff8631a13ec4b3ea57b903ce4cba.png"/>
                <p:cNvPicPr>
                  <a:picLocks noChangeAspect="1"/>
                </p:cNvPicPr>
                <p:nvPr/>
              </p:nvPicPr>
              <p:blipFill>
                <a:blip r:embed="rId4">
                  <a:extLst/>
                </a:blip>
                <a:stretch>
                  <a:fillRect/>
                </a:stretch>
              </p:blipFill>
              <p:spPr>
                <a:xfrm>
                  <a:off x="0" y="0"/>
                  <a:ext cx="1343818" cy="2586067"/>
                </a:xfrm>
                <a:prstGeom prst="rect">
                  <a:avLst/>
                </a:prstGeom>
                <a:ln w="12700" cap="flat">
                  <a:noFill/>
                  <a:miter lim="400000"/>
                </a:ln>
                <a:effectLst>
                  <a:reflection blurRad="6350" stA="50000" endA="300" endPos="9000" dir="5400000" sy="-100000" algn="bl" rotWithShape="0"/>
                </a:effectLst>
              </p:spPr>
            </p:pic>
            <p:pic>
              <p:nvPicPr>
                <p:cNvPr id="26" name="image26.png"/>
                <p:cNvPicPr>
                  <a:picLocks/>
                </p:cNvPicPr>
                <p:nvPr/>
              </p:nvPicPr>
              <p:blipFill>
                <a:blip r:embed="rId6">
                  <a:extLst/>
                </a:blip>
                <a:srcRect t="4910" b="1214"/>
                <a:stretch>
                  <a:fillRect/>
                </a:stretch>
              </p:blipFill>
              <p:spPr>
                <a:xfrm>
                  <a:off x="150608" y="356381"/>
                  <a:ext cx="1048293" cy="1860759"/>
                </a:xfrm>
                <a:prstGeom prst="rect">
                  <a:avLst/>
                </a:prstGeom>
                <a:ln w="12700" cap="flat">
                  <a:noFill/>
                  <a:miter lim="400000"/>
                </a:ln>
                <a:effectLst>
                  <a:outerShdw blurRad="38100" dist="20000" dir="5400000" rotWithShape="0">
                    <a:srgbClr val="000000">
                      <a:alpha val="38000"/>
                    </a:srgbClr>
                  </a:outerShdw>
                </a:effectLst>
              </p:spPr>
            </p:pic>
          </p:grpSp>
          <p:pic>
            <p:nvPicPr>
              <p:cNvPr id="24" name="image26.png"/>
              <p:cNvPicPr>
                <a:picLocks/>
              </p:cNvPicPr>
              <p:nvPr/>
            </p:nvPicPr>
            <p:blipFill rotWithShape="1">
              <a:blip r:embed="rId6">
                <a:extLst/>
              </a:blip>
              <a:srcRect t="26109" b="21004"/>
              <a:stretch/>
            </p:blipFill>
            <p:spPr>
              <a:xfrm>
                <a:off x="201008" y="3524738"/>
                <a:ext cx="1450674" cy="1450674"/>
              </a:xfrm>
              <a:prstGeom prst="ellipse">
                <a:avLst/>
              </a:prstGeom>
              <a:ln w="12700" cap="flat">
                <a:solidFill>
                  <a:srgbClr val="00ACED"/>
                </a:solidFill>
                <a:miter lim="400000"/>
              </a:ln>
              <a:effectLst>
                <a:outerShdw blurRad="63500" sx="102000" sy="102000" algn="ctr" rotWithShape="0">
                  <a:prstClr val="black">
                    <a:alpha val="40000"/>
                  </a:prstClr>
                </a:outerShdw>
              </a:effectLst>
            </p:spPr>
          </p:pic>
        </p:grpSp>
      </p:grpSp>
    </p:spTree>
    <p:extLst>
      <p:ext uri="{BB962C8B-B14F-4D97-AF65-F5344CB8AC3E}">
        <p14:creationId xmlns:p14="http://schemas.microsoft.com/office/powerpoint/2010/main" val="710844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8492" y="298163"/>
            <a:ext cx="4107018" cy="523220"/>
          </a:xfrm>
          <a:prstGeom prst="rect">
            <a:avLst/>
          </a:prstGeom>
        </p:spPr>
        <p:txBody>
          <a:bodyPr wrap="square" anchor="t">
            <a:spAutoFit/>
          </a:bodyPr>
          <a:lstStyle/>
          <a:p>
            <a:pPr algn="ctr"/>
            <a:r>
              <a:rPr lang="zh-CN" altLang="en-US" sz="2800" b="1" dirty="0">
                <a:solidFill>
                  <a:schemeClr val="bg1"/>
                </a:solidFill>
                <a:effectLst>
                  <a:outerShdw dist="38100" dir="5400000" algn="t" rotWithShape="0">
                    <a:srgbClr val="00ACED">
                      <a:alpha val="70000"/>
                    </a:srgbClr>
                  </a:outerShdw>
                </a:effectLst>
                <a:latin typeface="+mj-ea"/>
                <a:ea typeface="+mj-ea"/>
              </a:rPr>
              <a:t>案例</a:t>
            </a:r>
            <a:r>
              <a:rPr lang="en-US" altLang="zh-CN" sz="2800" b="1" dirty="0">
                <a:solidFill>
                  <a:schemeClr val="bg1"/>
                </a:solidFill>
                <a:effectLst>
                  <a:outerShdw dist="38100" dir="5400000" algn="t" rotWithShape="0">
                    <a:srgbClr val="00ACED">
                      <a:alpha val="70000"/>
                    </a:srgbClr>
                  </a:outerShdw>
                </a:effectLst>
                <a:latin typeface="+mj-ea"/>
                <a:ea typeface="+mj-ea"/>
              </a:rPr>
              <a:t>1: </a:t>
            </a:r>
            <a:r>
              <a:rPr lang="zh-CN" altLang="en-US" sz="2800" b="1" dirty="0">
                <a:solidFill>
                  <a:schemeClr val="bg1"/>
                </a:solidFill>
                <a:effectLst>
                  <a:outerShdw dist="38100" dir="5400000" algn="t" rotWithShape="0">
                    <a:srgbClr val="00ACED">
                      <a:alpha val="70000"/>
                    </a:srgbClr>
                  </a:outerShdw>
                </a:effectLst>
                <a:latin typeface="+mj-ea"/>
                <a:ea typeface="+mj-ea"/>
              </a:rPr>
              <a:t>蚂蚁智能客服</a:t>
            </a:r>
          </a:p>
        </p:txBody>
      </p:sp>
      <p:grpSp>
        <p:nvGrpSpPr>
          <p:cNvPr id="6" name="组合 5"/>
          <p:cNvGrpSpPr/>
          <p:nvPr/>
        </p:nvGrpSpPr>
        <p:grpSpPr>
          <a:xfrm>
            <a:off x="0" y="888147"/>
            <a:ext cx="9144000" cy="338554"/>
            <a:chOff x="0" y="1851728"/>
            <a:chExt cx="9144000" cy="451405"/>
          </a:xfrm>
        </p:grpSpPr>
        <p:sp>
          <p:nvSpPr>
            <p:cNvPr id="39" name="Shape 834"/>
            <p:cNvSpPr/>
            <p:nvPr/>
          </p:nvSpPr>
          <p:spPr>
            <a:xfrm>
              <a:off x="0" y="2077431"/>
              <a:ext cx="3584501" cy="0"/>
            </a:xfrm>
            <a:prstGeom prst="line">
              <a:avLst/>
            </a:prstGeom>
            <a:noFill/>
            <a:ln w="12700" cap="rnd">
              <a:solidFill>
                <a:schemeClr val="bg1">
                  <a:alpha val="30000"/>
                </a:schemeClr>
              </a:solidFill>
              <a:prstDash val="solid"/>
              <a:round/>
            </a:ln>
            <a:effectLst/>
          </p:spPr>
          <p:txBody>
            <a:bodyPr wrap="square" lIns="65023" tIns="65023" rIns="65023" bIns="65023" numCol="1" anchor="t">
              <a:noAutofit/>
            </a:bodyPr>
            <a:lstStyle/>
            <a:p>
              <a:pPr algn="ctr"/>
              <a:endParaRPr sz="4000"/>
            </a:p>
          </p:txBody>
        </p:sp>
        <p:sp>
          <p:nvSpPr>
            <p:cNvPr id="40" name="Shape 834"/>
            <p:cNvSpPr/>
            <p:nvPr/>
          </p:nvSpPr>
          <p:spPr>
            <a:xfrm>
              <a:off x="5559499" y="2077431"/>
              <a:ext cx="3584501" cy="0"/>
            </a:xfrm>
            <a:prstGeom prst="line">
              <a:avLst/>
            </a:prstGeom>
            <a:noFill/>
            <a:ln w="12700" cap="rnd">
              <a:solidFill>
                <a:schemeClr val="bg1">
                  <a:alpha val="30000"/>
                </a:schemeClr>
              </a:solidFill>
              <a:prstDash val="solid"/>
              <a:round/>
            </a:ln>
            <a:effectLst/>
          </p:spPr>
          <p:txBody>
            <a:bodyPr wrap="square" lIns="65023" tIns="65023" rIns="65023" bIns="65023" numCol="1" anchor="t">
              <a:noAutofit/>
            </a:bodyPr>
            <a:lstStyle/>
            <a:p>
              <a:pPr algn="ctr"/>
              <a:endParaRPr sz="4000"/>
            </a:p>
          </p:txBody>
        </p:sp>
        <p:sp>
          <p:nvSpPr>
            <p:cNvPr id="41" name="矩形 40"/>
            <p:cNvSpPr/>
            <p:nvPr/>
          </p:nvSpPr>
          <p:spPr>
            <a:xfrm>
              <a:off x="3556338" y="1851728"/>
              <a:ext cx="2031326" cy="451405"/>
            </a:xfrm>
            <a:prstGeom prst="rect">
              <a:avLst/>
            </a:prstGeom>
          </p:spPr>
          <p:txBody>
            <a:bodyPr wrap="none" anchor="ctr">
              <a:spAutoFit/>
            </a:bodyPr>
            <a:lstStyle/>
            <a:p>
              <a:pPr algn="ctr"/>
              <a:r>
                <a:rPr lang="zh-CN" altLang="en-US" sz="1600" dirty="0">
                  <a:solidFill>
                    <a:srgbClr val="00ACED"/>
                  </a:solidFill>
                </a:rPr>
                <a:t>智能异常定位与解决</a:t>
              </a:r>
            </a:p>
          </p:txBody>
        </p:sp>
      </p:grpSp>
      <p:sp>
        <p:nvSpPr>
          <p:cNvPr id="43" name="Shape 1285"/>
          <p:cNvSpPr/>
          <p:nvPr/>
        </p:nvSpPr>
        <p:spPr>
          <a:xfrm rot="5362560">
            <a:off x="4752773" y="1795359"/>
            <a:ext cx="952552" cy="9525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1B0F0"/>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endParaRPr sz="1400"/>
          </a:p>
        </p:txBody>
      </p:sp>
      <p:sp>
        <p:nvSpPr>
          <p:cNvPr id="44" name="Shape 1293"/>
          <p:cNvSpPr/>
          <p:nvPr/>
        </p:nvSpPr>
        <p:spPr>
          <a:xfrm>
            <a:off x="5745228" y="1358483"/>
            <a:ext cx="1523968" cy="1826303"/>
          </a:xfrm>
          <a:prstGeom prst="rect">
            <a:avLst/>
          </a:prstGeom>
          <a:solidFill>
            <a:srgbClr val="F0F0F0"/>
          </a:solidFill>
          <a:ln>
            <a:noFill/>
          </a:ln>
          <a:effectLst>
            <a:outerShdw dist="63500" dir="2700000" algn="tl" rotWithShape="0">
              <a:prstClr val="black">
                <a:alpha val="15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sz="1200">
              <a:solidFill>
                <a:schemeClr val="bg1"/>
              </a:solidFill>
            </a:endParaRPr>
          </a:p>
        </p:txBody>
      </p:sp>
      <p:sp>
        <p:nvSpPr>
          <p:cNvPr id="45" name="Shape 1293"/>
          <p:cNvSpPr/>
          <p:nvPr/>
        </p:nvSpPr>
        <p:spPr>
          <a:xfrm>
            <a:off x="3776029" y="1358483"/>
            <a:ext cx="1523968" cy="1826303"/>
          </a:xfrm>
          <a:prstGeom prst="rect">
            <a:avLst/>
          </a:prstGeom>
          <a:solidFill>
            <a:srgbClr val="00ACED"/>
          </a:solidFill>
          <a:ln>
            <a:noFill/>
          </a:ln>
          <a:effectLst>
            <a:outerShdw dist="63500" dir="2700000" algn="tl" rotWithShape="0">
              <a:prstClr val="black">
                <a:alpha val="15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sz="1200">
              <a:solidFill>
                <a:schemeClr val="bg1"/>
              </a:solidFill>
            </a:endParaRPr>
          </a:p>
        </p:txBody>
      </p:sp>
      <p:sp>
        <p:nvSpPr>
          <p:cNvPr id="46" name="Shape 1285"/>
          <p:cNvSpPr/>
          <p:nvPr/>
        </p:nvSpPr>
        <p:spPr>
          <a:xfrm rot="5362560">
            <a:off x="2769640" y="1795359"/>
            <a:ext cx="952552" cy="9525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1B0F0"/>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endParaRPr sz="1400"/>
          </a:p>
        </p:txBody>
      </p:sp>
      <p:sp>
        <p:nvSpPr>
          <p:cNvPr id="47" name="Shape 1293"/>
          <p:cNvSpPr/>
          <p:nvPr/>
        </p:nvSpPr>
        <p:spPr>
          <a:xfrm>
            <a:off x="1874804" y="1358483"/>
            <a:ext cx="1523968" cy="1826303"/>
          </a:xfrm>
          <a:prstGeom prst="rect">
            <a:avLst/>
          </a:prstGeom>
          <a:solidFill>
            <a:srgbClr val="F0F0F0"/>
          </a:solidFill>
          <a:ln>
            <a:noFill/>
          </a:ln>
          <a:effectLst>
            <a:outerShdw dist="63500" dir="2700000" algn="tl" rotWithShape="0">
              <a:prstClr val="black">
                <a:alpha val="15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sz="1200">
              <a:solidFill>
                <a:schemeClr val="bg1"/>
              </a:solidFill>
            </a:endParaRPr>
          </a:p>
        </p:txBody>
      </p:sp>
      <p:sp>
        <p:nvSpPr>
          <p:cNvPr id="60" name="Shape 1288"/>
          <p:cNvSpPr/>
          <p:nvPr/>
        </p:nvSpPr>
        <p:spPr>
          <a:xfrm>
            <a:off x="4337959" y="1508111"/>
            <a:ext cx="400108" cy="2769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r>
              <a:rPr lang="zh-CN" altLang="en-US" sz="1200" b="1" dirty="0">
                <a:solidFill>
                  <a:schemeClr val="bg1"/>
                </a:solidFill>
                <a:latin typeface="+mj-ea"/>
                <a:ea typeface="+mj-ea"/>
                <a:cs typeface="Microsoft YaHei"/>
              </a:rPr>
              <a:t>定位</a:t>
            </a:r>
          </a:p>
        </p:txBody>
      </p:sp>
      <p:sp>
        <p:nvSpPr>
          <p:cNvPr id="56" name="Shape 1294"/>
          <p:cNvSpPr/>
          <p:nvPr/>
        </p:nvSpPr>
        <p:spPr>
          <a:xfrm>
            <a:off x="2282846" y="1504721"/>
            <a:ext cx="707885" cy="2769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sz="1600">
                <a:solidFill>
                  <a:srgbClr val="01AFF2"/>
                </a:solidFill>
                <a:latin typeface="Microsoft YaHei"/>
                <a:ea typeface="Microsoft YaHei"/>
                <a:cs typeface="Microsoft YaHei"/>
                <a:sym typeface="Microsoft YaHei"/>
              </a:defRPr>
            </a:lvl1pPr>
          </a:lstStyle>
          <a:p>
            <a:r>
              <a:rPr lang="zh-CN" altLang="en-US" sz="1200" b="1" dirty="0">
                <a:solidFill>
                  <a:schemeClr val="tx1">
                    <a:lumMod val="75000"/>
                    <a:lumOff val="25000"/>
                  </a:schemeClr>
                </a:solidFill>
                <a:latin typeface="+mj-ea"/>
                <a:ea typeface="+mj-ea"/>
              </a:rPr>
              <a:t>异常监控</a:t>
            </a:r>
          </a:p>
        </p:txBody>
      </p:sp>
      <p:sp>
        <p:nvSpPr>
          <p:cNvPr id="57" name="Shape 1297"/>
          <p:cNvSpPr/>
          <p:nvPr/>
        </p:nvSpPr>
        <p:spPr>
          <a:xfrm>
            <a:off x="1967339" y="2226018"/>
            <a:ext cx="1338897" cy="646331"/>
          </a:xfrm>
          <a:prstGeom prst="rect">
            <a:avLst/>
          </a:prstGeom>
          <a:extLst>
            <a:ext uri="{C572A759-6A51-4108-AA02-DFA0A04FC94B}">
              <ma14:wrappingTextBoxFlag xmlns:ma14="http://schemas.microsoft.com/office/mac/drawingml/2011/main" val="1"/>
            </a:ext>
          </a:extLst>
        </p:spPr>
        <p:txBody>
          <a:bodyPr wrap="square">
            <a:spAutoFit/>
          </a:bodyPr>
          <a:lstStyle/>
          <a:p>
            <a:pPr algn="ctr">
              <a:lnSpc>
                <a:spcPct val="150000"/>
              </a:lnSpc>
            </a:pPr>
            <a:r>
              <a:rPr lang="zh-CN" altLang="en-US" sz="800" dirty="0">
                <a:solidFill>
                  <a:schemeClr val="tx1">
                    <a:lumMod val="75000"/>
                    <a:lumOff val="25000"/>
                  </a:schemeClr>
                </a:solidFill>
              </a:rPr>
              <a:t>实时聚类</a:t>
            </a:r>
            <a:endParaRPr lang="en-US" altLang="zh-CN" sz="800" dirty="0">
              <a:solidFill>
                <a:schemeClr val="tx1">
                  <a:lumMod val="75000"/>
                  <a:lumOff val="25000"/>
                </a:schemeClr>
              </a:solidFill>
            </a:endParaRPr>
          </a:p>
          <a:p>
            <a:pPr algn="ctr">
              <a:lnSpc>
                <a:spcPct val="150000"/>
              </a:lnSpc>
            </a:pPr>
            <a:r>
              <a:rPr lang="zh-CN" altLang="en-US" sz="800" dirty="0"/>
              <a:t>秒级别预警</a:t>
            </a:r>
          </a:p>
          <a:p>
            <a:pPr algn="ctr">
              <a:lnSpc>
                <a:spcPct val="150000"/>
              </a:lnSpc>
            </a:pPr>
            <a:r>
              <a:rPr lang="zh-CN" altLang="en-US" sz="800" dirty="0"/>
              <a:t>数据打通，实时能力</a:t>
            </a:r>
          </a:p>
        </p:txBody>
      </p:sp>
      <p:sp>
        <p:nvSpPr>
          <p:cNvPr id="52" name="Shape 1301"/>
          <p:cNvSpPr/>
          <p:nvPr/>
        </p:nvSpPr>
        <p:spPr>
          <a:xfrm>
            <a:off x="6307158" y="1504719"/>
            <a:ext cx="400108" cy="2769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r>
              <a:rPr lang="zh-CN" altLang="en-US" sz="1200" b="1" dirty="0">
                <a:solidFill>
                  <a:schemeClr val="tx1">
                    <a:lumMod val="75000"/>
                    <a:lumOff val="25000"/>
                  </a:schemeClr>
                </a:solidFill>
                <a:latin typeface="+mj-ea"/>
                <a:ea typeface="+mj-ea"/>
                <a:cs typeface="Microsoft YaHei"/>
              </a:rPr>
              <a:t>解决</a:t>
            </a:r>
          </a:p>
        </p:txBody>
      </p:sp>
      <p:grpSp>
        <p:nvGrpSpPr>
          <p:cNvPr id="3" name="组合 2"/>
          <p:cNvGrpSpPr/>
          <p:nvPr/>
        </p:nvGrpSpPr>
        <p:grpSpPr>
          <a:xfrm>
            <a:off x="4119117" y="2297295"/>
            <a:ext cx="837793" cy="749321"/>
            <a:chOff x="3940355" y="2984738"/>
            <a:chExt cx="1230222" cy="1100310"/>
          </a:xfrm>
        </p:grpSpPr>
        <p:sp>
          <p:nvSpPr>
            <p:cNvPr id="66" name="Shape 716"/>
            <p:cNvSpPr/>
            <p:nvPr/>
          </p:nvSpPr>
          <p:spPr>
            <a:xfrm>
              <a:off x="4141847" y="2989722"/>
              <a:ext cx="827240" cy="247822"/>
            </a:xfrm>
            <a:prstGeom prst="roundRect">
              <a:avLst>
                <a:gd name="adj" fmla="val 50000"/>
              </a:avLst>
            </a:prstGeom>
            <a:solidFill>
              <a:srgbClr val="FFFFFF"/>
            </a:solidFill>
            <a:ln w="12700" cap="flat">
              <a:noFill/>
              <a:miter lim="400000"/>
            </a:ln>
            <a:effectLst/>
          </p:spPr>
          <p:txBody>
            <a:bodyPr wrap="square" lIns="45719" tIns="45719" rIns="45719" bIns="45719" numCol="1" anchor="ctr">
              <a:noAutofit/>
            </a:bodyPr>
            <a:lstStyle/>
            <a:p>
              <a:endParaRPr sz="1000">
                <a:latin typeface="+mn-ea"/>
              </a:endParaRPr>
            </a:p>
          </p:txBody>
        </p:sp>
        <p:sp>
          <p:nvSpPr>
            <p:cNvPr id="67" name="Shape 717"/>
            <p:cNvSpPr/>
            <p:nvPr/>
          </p:nvSpPr>
          <p:spPr>
            <a:xfrm>
              <a:off x="4344291" y="2984738"/>
              <a:ext cx="422351" cy="2577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615" tIns="44615" rIns="44615" bIns="44615" numCol="1" anchor="ctr">
              <a:spAutoFit/>
            </a:bodyPr>
            <a:lstStyle>
              <a:lvl1pPr algn="ctr">
                <a:lnSpc>
                  <a:spcPct val="120000"/>
                </a:lnSpc>
                <a:defRPr sz="1200">
                  <a:solidFill>
                    <a:srgbClr val="00ABEA"/>
                  </a:solidFill>
                  <a:latin typeface="Microsoft YaHei"/>
                  <a:ea typeface="Microsoft YaHei"/>
                  <a:cs typeface="Microsoft YaHei"/>
                  <a:sym typeface="Microsoft YaHei"/>
                </a:defRPr>
              </a:lvl1pPr>
            </a:lstStyle>
            <a:p>
              <a:r>
                <a:rPr sz="700" dirty="0" err="1">
                  <a:latin typeface="+mn-ea"/>
                  <a:ea typeface="+mn-ea"/>
                </a:rPr>
                <a:t>服务宝</a:t>
              </a:r>
              <a:endParaRPr sz="700" dirty="0">
                <a:latin typeface="+mn-ea"/>
                <a:ea typeface="+mn-ea"/>
              </a:endParaRPr>
            </a:p>
          </p:txBody>
        </p:sp>
        <p:sp>
          <p:nvSpPr>
            <p:cNvPr id="69" name="Shape 719"/>
            <p:cNvSpPr/>
            <p:nvPr/>
          </p:nvSpPr>
          <p:spPr>
            <a:xfrm>
              <a:off x="3940355" y="3832245"/>
              <a:ext cx="1230222" cy="247821"/>
            </a:xfrm>
            <a:prstGeom prst="roundRect">
              <a:avLst>
                <a:gd name="adj" fmla="val 50000"/>
              </a:avLst>
            </a:prstGeom>
            <a:solidFill>
              <a:srgbClr val="FFFFFF"/>
            </a:solidFill>
            <a:ln w="12700" cap="flat">
              <a:noFill/>
              <a:miter lim="400000"/>
            </a:ln>
            <a:effectLst/>
          </p:spPr>
          <p:txBody>
            <a:bodyPr wrap="square" lIns="45719" tIns="45719" rIns="45719" bIns="45719" numCol="1" anchor="ctr">
              <a:noAutofit/>
            </a:bodyPr>
            <a:lstStyle/>
            <a:p>
              <a:endParaRPr sz="1000">
                <a:latin typeface="+mn-ea"/>
              </a:endParaRPr>
            </a:p>
          </p:txBody>
        </p:sp>
        <p:sp>
          <p:nvSpPr>
            <p:cNvPr id="70" name="Shape 720"/>
            <p:cNvSpPr/>
            <p:nvPr/>
          </p:nvSpPr>
          <p:spPr>
            <a:xfrm>
              <a:off x="4186057" y="3827261"/>
              <a:ext cx="738819" cy="2577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615" tIns="44615" rIns="44615" bIns="44615" numCol="1" anchor="ctr">
              <a:spAutoFit/>
            </a:bodyPr>
            <a:lstStyle>
              <a:lvl1pPr algn="ctr">
                <a:lnSpc>
                  <a:spcPct val="120000"/>
                </a:lnSpc>
                <a:defRPr sz="1200">
                  <a:solidFill>
                    <a:srgbClr val="00ABEA"/>
                  </a:solidFill>
                  <a:latin typeface="Microsoft YaHei"/>
                  <a:ea typeface="Microsoft YaHei"/>
                  <a:cs typeface="Microsoft YaHei"/>
                  <a:sym typeface="Microsoft YaHei"/>
                </a:defRPr>
              </a:lvl1pPr>
            </a:lstStyle>
            <a:p>
              <a:r>
                <a:rPr sz="700" dirty="0" err="1">
                  <a:latin typeface="+mn-ea"/>
                  <a:ea typeface="+mn-ea"/>
                </a:rPr>
                <a:t>坐席信息反馈</a:t>
              </a:r>
              <a:endParaRPr sz="700" dirty="0">
                <a:latin typeface="+mn-ea"/>
                <a:ea typeface="+mn-ea"/>
              </a:endParaRPr>
            </a:p>
          </p:txBody>
        </p:sp>
        <p:sp>
          <p:nvSpPr>
            <p:cNvPr id="71" name="Shape 722"/>
            <p:cNvSpPr/>
            <p:nvPr/>
          </p:nvSpPr>
          <p:spPr>
            <a:xfrm rot="16124590">
              <a:off x="4346668" y="3405388"/>
              <a:ext cx="417874" cy="238906"/>
            </a:xfrm>
            <a:prstGeom prst="rightArrow">
              <a:avLst>
                <a:gd name="adj1" fmla="val 32000"/>
                <a:gd name="adj2" fmla="val 84811"/>
              </a:avLst>
            </a:prstGeom>
            <a:solidFill>
              <a:srgbClr val="FFFFFF"/>
            </a:solidFill>
            <a:ln w="12700" cap="flat">
              <a:noFill/>
              <a:miter lim="400000"/>
            </a:ln>
            <a:effectLst/>
          </p:spPr>
          <p:txBody>
            <a:bodyPr wrap="square" lIns="45719" tIns="45719" rIns="45719" bIns="45719" numCol="1" anchor="ctr">
              <a:noAutofit/>
            </a:bodyPr>
            <a:lstStyle/>
            <a:p>
              <a:endParaRPr sz="1000"/>
            </a:p>
          </p:txBody>
        </p:sp>
      </p:grpSp>
      <p:pic>
        <p:nvPicPr>
          <p:cNvPr id="72" name="定位.png"/>
          <p:cNvPicPr>
            <a:picLocks noChangeAspect="1"/>
          </p:cNvPicPr>
          <p:nvPr/>
        </p:nvPicPr>
        <p:blipFill>
          <a:blip r:embed="rId2">
            <a:extLst/>
          </a:blip>
          <a:srcRect b="9316"/>
          <a:stretch>
            <a:fillRect/>
          </a:stretch>
        </p:blipFill>
        <p:spPr>
          <a:xfrm>
            <a:off x="4401046" y="1859280"/>
            <a:ext cx="273934" cy="248412"/>
          </a:xfrm>
          <a:prstGeom prst="rect">
            <a:avLst/>
          </a:prstGeom>
          <a:ln w="12700" cap="flat">
            <a:noFill/>
            <a:miter lim="400000"/>
          </a:ln>
          <a:effectLst/>
        </p:spPr>
      </p:pic>
      <p:sp>
        <p:nvSpPr>
          <p:cNvPr id="73" name="Shape 706"/>
          <p:cNvSpPr/>
          <p:nvPr/>
        </p:nvSpPr>
        <p:spPr>
          <a:xfrm>
            <a:off x="2506867" y="1859280"/>
            <a:ext cx="259842" cy="269242"/>
          </a:xfrm>
          <a:custGeom>
            <a:avLst/>
            <a:gdLst/>
            <a:ahLst/>
            <a:cxnLst>
              <a:cxn ang="0">
                <a:pos x="wd2" y="hd2"/>
              </a:cxn>
              <a:cxn ang="5400000">
                <a:pos x="wd2" y="hd2"/>
              </a:cxn>
              <a:cxn ang="10800000">
                <a:pos x="wd2" y="hd2"/>
              </a:cxn>
              <a:cxn ang="16200000">
                <a:pos x="wd2" y="hd2"/>
              </a:cxn>
            </a:cxnLst>
            <a:rect l="0" t="0" r="r" b="b"/>
            <a:pathLst>
              <a:path w="21600" h="21600" extrusionOk="0">
                <a:moveTo>
                  <a:pt x="10225" y="16062"/>
                </a:moveTo>
                <a:lnTo>
                  <a:pt x="11375" y="16062"/>
                </a:lnTo>
                <a:lnTo>
                  <a:pt x="11375" y="21600"/>
                </a:lnTo>
                <a:lnTo>
                  <a:pt x="10225" y="21600"/>
                </a:lnTo>
                <a:lnTo>
                  <a:pt x="10225" y="16062"/>
                </a:lnTo>
                <a:close/>
                <a:moveTo>
                  <a:pt x="14321" y="14779"/>
                </a:moveTo>
                <a:lnTo>
                  <a:pt x="16696" y="19577"/>
                </a:lnTo>
                <a:lnTo>
                  <a:pt x="15699" y="20242"/>
                </a:lnTo>
                <a:lnTo>
                  <a:pt x="13325" y="15447"/>
                </a:lnTo>
                <a:lnTo>
                  <a:pt x="14321" y="14779"/>
                </a:lnTo>
                <a:close/>
                <a:moveTo>
                  <a:pt x="7271" y="14779"/>
                </a:moveTo>
                <a:lnTo>
                  <a:pt x="8270" y="15447"/>
                </a:lnTo>
                <a:lnTo>
                  <a:pt x="5893" y="20242"/>
                </a:lnTo>
                <a:lnTo>
                  <a:pt x="4896" y="19577"/>
                </a:lnTo>
                <a:lnTo>
                  <a:pt x="7271" y="14779"/>
                </a:lnTo>
                <a:close/>
                <a:moveTo>
                  <a:pt x="16328" y="11938"/>
                </a:moveTo>
                <a:lnTo>
                  <a:pt x="20437" y="14710"/>
                </a:lnTo>
                <a:lnTo>
                  <a:pt x="19865" y="15877"/>
                </a:lnTo>
                <a:lnTo>
                  <a:pt x="15750" y="13111"/>
                </a:lnTo>
                <a:lnTo>
                  <a:pt x="16328" y="11938"/>
                </a:lnTo>
                <a:close/>
                <a:moveTo>
                  <a:pt x="5264" y="11938"/>
                </a:moveTo>
                <a:lnTo>
                  <a:pt x="5842" y="13102"/>
                </a:lnTo>
                <a:lnTo>
                  <a:pt x="1735" y="15877"/>
                </a:lnTo>
                <a:lnTo>
                  <a:pt x="1155" y="14710"/>
                </a:lnTo>
                <a:lnTo>
                  <a:pt x="5264" y="11938"/>
                </a:lnTo>
                <a:close/>
                <a:moveTo>
                  <a:pt x="16849" y="8320"/>
                </a:moveTo>
                <a:lnTo>
                  <a:pt x="21600" y="8320"/>
                </a:lnTo>
                <a:lnTo>
                  <a:pt x="21600" y="9662"/>
                </a:lnTo>
                <a:lnTo>
                  <a:pt x="16849" y="9662"/>
                </a:lnTo>
                <a:lnTo>
                  <a:pt x="16849" y="8320"/>
                </a:lnTo>
                <a:close/>
                <a:moveTo>
                  <a:pt x="0" y="8320"/>
                </a:moveTo>
                <a:lnTo>
                  <a:pt x="4743" y="8320"/>
                </a:lnTo>
                <a:lnTo>
                  <a:pt x="4743" y="9662"/>
                </a:lnTo>
                <a:lnTo>
                  <a:pt x="0" y="9662"/>
                </a:lnTo>
                <a:lnTo>
                  <a:pt x="0" y="8320"/>
                </a:lnTo>
                <a:close/>
                <a:moveTo>
                  <a:pt x="10797" y="2343"/>
                </a:moveTo>
                <a:cubicBezTo>
                  <a:pt x="10441" y="2343"/>
                  <a:pt x="10092" y="2388"/>
                  <a:pt x="9755" y="2462"/>
                </a:cubicBezTo>
                <a:cubicBezTo>
                  <a:pt x="9755" y="2462"/>
                  <a:pt x="9755" y="3619"/>
                  <a:pt x="9755" y="3849"/>
                </a:cubicBezTo>
                <a:cubicBezTo>
                  <a:pt x="9755" y="4902"/>
                  <a:pt x="9234" y="5421"/>
                  <a:pt x="8923" y="5629"/>
                </a:cubicBezTo>
                <a:cubicBezTo>
                  <a:pt x="7958" y="6296"/>
                  <a:pt x="7354" y="7586"/>
                  <a:pt x="7354" y="9003"/>
                </a:cubicBezTo>
                <a:cubicBezTo>
                  <a:pt x="7354" y="11220"/>
                  <a:pt x="8904" y="13022"/>
                  <a:pt x="10797" y="13022"/>
                </a:cubicBezTo>
                <a:cubicBezTo>
                  <a:pt x="12696" y="13022"/>
                  <a:pt x="14240" y="11220"/>
                  <a:pt x="14240" y="9003"/>
                </a:cubicBezTo>
                <a:cubicBezTo>
                  <a:pt x="14240" y="7586"/>
                  <a:pt x="13642" y="6296"/>
                  <a:pt x="12677" y="5629"/>
                </a:cubicBezTo>
                <a:cubicBezTo>
                  <a:pt x="12366" y="5421"/>
                  <a:pt x="11845" y="4902"/>
                  <a:pt x="11845" y="3849"/>
                </a:cubicBezTo>
                <a:cubicBezTo>
                  <a:pt x="11845" y="3456"/>
                  <a:pt x="11845" y="2462"/>
                  <a:pt x="11845" y="2462"/>
                </a:cubicBezTo>
                <a:cubicBezTo>
                  <a:pt x="11502" y="2388"/>
                  <a:pt x="11159" y="2343"/>
                  <a:pt x="10797" y="2343"/>
                </a:cubicBezTo>
                <a:close/>
                <a:moveTo>
                  <a:pt x="10797" y="0"/>
                </a:moveTo>
                <a:cubicBezTo>
                  <a:pt x="11565" y="0"/>
                  <a:pt x="12302" y="126"/>
                  <a:pt x="12995" y="371"/>
                </a:cubicBezTo>
                <a:cubicBezTo>
                  <a:pt x="12995" y="371"/>
                  <a:pt x="12995" y="3352"/>
                  <a:pt x="12995" y="3849"/>
                </a:cubicBezTo>
                <a:cubicBezTo>
                  <a:pt x="12995" y="4108"/>
                  <a:pt x="13052" y="4331"/>
                  <a:pt x="13255" y="4472"/>
                </a:cubicBezTo>
                <a:cubicBezTo>
                  <a:pt x="14570" y="5369"/>
                  <a:pt x="15396" y="7097"/>
                  <a:pt x="15396" y="9003"/>
                </a:cubicBezTo>
                <a:cubicBezTo>
                  <a:pt x="15396" y="11962"/>
                  <a:pt x="13331" y="14372"/>
                  <a:pt x="10797" y="14372"/>
                </a:cubicBezTo>
                <a:cubicBezTo>
                  <a:pt x="8262" y="14372"/>
                  <a:pt x="6204" y="11962"/>
                  <a:pt x="6204" y="9003"/>
                </a:cubicBezTo>
                <a:cubicBezTo>
                  <a:pt x="6204" y="7097"/>
                  <a:pt x="7030" y="5369"/>
                  <a:pt x="8339" y="4472"/>
                </a:cubicBezTo>
                <a:cubicBezTo>
                  <a:pt x="8548" y="4331"/>
                  <a:pt x="8605" y="4108"/>
                  <a:pt x="8605" y="3849"/>
                </a:cubicBezTo>
                <a:cubicBezTo>
                  <a:pt x="8605" y="3204"/>
                  <a:pt x="8605" y="371"/>
                  <a:pt x="8605" y="371"/>
                </a:cubicBezTo>
                <a:cubicBezTo>
                  <a:pt x="9304" y="126"/>
                  <a:pt x="10041" y="0"/>
                  <a:pt x="10797" y="0"/>
                </a:cubicBezTo>
                <a:close/>
              </a:path>
            </a:pathLst>
          </a:custGeom>
          <a:solidFill>
            <a:schemeClr val="tx1">
              <a:lumMod val="75000"/>
              <a:lumOff val="25000"/>
            </a:schemeClr>
          </a:solidFill>
          <a:ln w="12700" cap="flat">
            <a:noFill/>
            <a:miter lim="400000"/>
          </a:ln>
          <a:effectLst/>
        </p:spPr>
        <p:txBody>
          <a:bodyPr wrap="square" lIns="45719" tIns="45719" rIns="45719" bIns="45719" numCol="1" anchor="ctr">
            <a:noAutofit/>
          </a:bodyPr>
          <a:lstStyle/>
          <a:p>
            <a:pPr algn="ctr">
              <a:defRPr sz="1600"/>
            </a:pPr>
            <a:endParaRPr/>
          </a:p>
        </p:txBody>
      </p:sp>
      <p:sp>
        <p:nvSpPr>
          <p:cNvPr id="75" name="KSO_Shape"/>
          <p:cNvSpPr>
            <a:spLocks/>
          </p:cNvSpPr>
          <p:nvPr/>
        </p:nvSpPr>
        <p:spPr bwMode="auto">
          <a:xfrm>
            <a:off x="6384436" y="1884417"/>
            <a:ext cx="245552" cy="243387"/>
          </a:xfrm>
          <a:custGeom>
            <a:avLst/>
            <a:gdLst>
              <a:gd name="T0" fmla="*/ 1166395 w 3845"/>
              <a:gd name="T1" fmla="*/ 911373 h 3810"/>
              <a:gd name="T2" fmla="*/ 1340582 w 3845"/>
              <a:gd name="T3" fmla="*/ 945561 h 3810"/>
              <a:gd name="T4" fmla="*/ 1800397 w 3845"/>
              <a:gd name="T5" fmla="*/ 485660 h 3810"/>
              <a:gd name="T6" fmla="*/ 1793842 w 3845"/>
              <a:gd name="T7" fmla="*/ 407917 h 3810"/>
              <a:gd name="T8" fmla="*/ 1467476 w 3845"/>
              <a:gd name="T9" fmla="*/ 757292 h 3810"/>
              <a:gd name="T10" fmla="*/ 1159371 w 3845"/>
              <a:gd name="T11" fmla="*/ 701561 h 3810"/>
              <a:gd name="T12" fmla="*/ 1053548 w 3845"/>
              <a:gd name="T13" fmla="*/ 406512 h 3810"/>
              <a:gd name="T14" fmla="*/ 1405199 w 3845"/>
              <a:gd name="T15" fmla="*/ 30442 h 3810"/>
              <a:gd name="T16" fmla="*/ 1340582 w 3845"/>
              <a:gd name="T17" fmla="*/ 25290 h 3810"/>
              <a:gd name="T18" fmla="*/ 880766 w 3845"/>
              <a:gd name="T19" fmla="*/ 485660 h 3810"/>
              <a:gd name="T20" fmla="*/ 919162 w 3845"/>
              <a:gd name="T21" fmla="*/ 669246 h 3810"/>
              <a:gd name="T22" fmla="*/ 480418 w 3845"/>
              <a:gd name="T23" fmla="*/ 1205485 h 3810"/>
              <a:gd name="T24" fmla="*/ 398475 w 3845"/>
              <a:gd name="T25" fmla="*/ 1193309 h 3810"/>
              <a:gd name="T26" fmla="*/ 114720 w 3845"/>
              <a:gd name="T27" fmla="*/ 1477586 h 3810"/>
              <a:gd name="T28" fmla="*/ 398475 w 3845"/>
              <a:gd name="T29" fmla="*/ 1761395 h 3810"/>
              <a:gd name="T30" fmla="*/ 682699 w 3845"/>
              <a:gd name="T31" fmla="*/ 1477586 h 3810"/>
              <a:gd name="T32" fmla="*/ 661628 w 3845"/>
              <a:gd name="T33" fmla="*/ 1370338 h 3810"/>
              <a:gd name="T34" fmla="*/ 1166395 w 3845"/>
              <a:gd name="T35" fmla="*/ 911373 h 3810"/>
              <a:gd name="T36" fmla="*/ 398475 w 3845"/>
              <a:gd name="T37" fmla="*/ 1628389 h 3810"/>
              <a:gd name="T38" fmla="*/ 247701 w 3845"/>
              <a:gd name="T39" fmla="*/ 1477586 h 3810"/>
              <a:gd name="T40" fmla="*/ 398475 w 3845"/>
              <a:gd name="T41" fmla="*/ 1326315 h 3810"/>
              <a:gd name="T42" fmla="*/ 549718 w 3845"/>
              <a:gd name="T43" fmla="*/ 1477586 h 3810"/>
              <a:gd name="T44" fmla="*/ 398475 w 3845"/>
              <a:gd name="T45" fmla="*/ 1628389 h 3810"/>
              <a:gd name="T46" fmla="*/ 426102 w 3845"/>
              <a:gd name="T47" fmla="*/ 554973 h 3810"/>
              <a:gd name="T48" fmla="*/ 694874 w 3845"/>
              <a:gd name="T49" fmla="*/ 830820 h 3810"/>
              <a:gd name="T50" fmla="*/ 824109 w 3845"/>
              <a:gd name="T51" fmla="*/ 701561 h 3810"/>
              <a:gd name="T52" fmla="*/ 554869 w 3845"/>
              <a:gd name="T53" fmla="*/ 425713 h 3810"/>
              <a:gd name="T54" fmla="*/ 619486 w 3845"/>
              <a:gd name="T55" fmla="*/ 361084 h 3810"/>
              <a:gd name="T56" fmla="*/ 258471 w 3845"/>
              <a:gd name="T57" fmla="*/ 0 h 3810"/>
              <a:gd name="T58" fmla="*/ 0 w 3845"/>
              <a:gd name="T59" fmla="*/ 258051 h 3810"/>
              <a:gd name="T60" fmla="*/ 361484 w 3845"/>
              <a:gd name="T61" fmla="*/ 619134 h 3810"/>
              <a:gd name="T62" fmla="*/ 426102 w 3845"/>
              <a:gd name="T63" fmla="*/ 554973 h 3810"/>
              <a:gd name="T64" fmla="*/ 889663 w 3845"/>
              <a:gd name="T65" fmla="*/ 1296342 h 3810"/>
              <a:gd name="T66" fmla="*/ 890131 w 3845"/>
              <a:gd name="T67" fmla="*/ 1296342 h 3810"/>
              <a:gd name="T68" fmla="*/ 889663 w 3845"/>
              <a:gd name="T69" fmla="*/ 1296342 h 3810"/>
              <a:gd name="T70" fmla="*/ 1263321 w 3845"/>
              <a:gd name="T71" fmla="*/ 971788 h 3810"/>
              <a:gd name="T72" fmla="*/ 890131 w 3845"/>
              <a:gd name="T73" fmla="*/ 1296342 h 3810"/>
              <a:gd name="T74" fmla="*/ 1297035 w 3845"/>
              <a:gd name="T75" fmla="*/ 1713157 h 3810"/>
              <a:gd name="T76" fmla="*/ 1555037 w 3845"/>
              <a:gd name="T77" fmla="*/ 1713157 h 3810"/>
              <a:gd name="T78" fmla="*/ 1658519 w 3845"/>
              <a:gd name="T79" fmla="*/ 1610124 h 3810"/>
              <a:gd name="T80" fmla="*/ 1658519 w 3845"/>
              <a:gd name="T81" fmla="*/ 1352073 h 3810"/>
              <a:gd name="T82" fmla="*/ 1263321 w 3845"/>
              <a:gd name="T83" fmla="*/ 971788 h 3810"/>
              <a:gd name="T84" fmla="*/ 1441254 w 3845"/>
              <a:gd name="T85" fmla="*/ 1641970 h 3810"/>
              <a:gd name="T86" fmla="*/ 1376636 w 3845"/>
              <a:gd name="T87" fmla="*/ 1641970 h 3810"/>
              <a:gd name="T88" fmla="*/ 1044652 w 3845"/>
              <a:gd name="T89" fmla="*/ 1310392 h 3810"/>
              <a:gd name="T90" fmla="*/ 1044652 w 3845"/>
              <a:gd name="T91" fmla="*/ 1245293 h 3810"/>
              <a:gd name="T92" fmla="*/ 1109738 w 3845"/>
              <a:gd name="T93" fmla="*/ 1245293 h 3810"/>
              <a:gd name="T94" fmla="*/ 1441254 w 3845"/>
              <a:gd name="T95" fmla="*/ 1577340 h 3810"/>
              <a:gd name="T96" fmla="*/ 1441254 w 3845"/>
              <a:gd name="T97" fmla="*/ 1641970 h 3810"/>
              <a:gd name="T98" fmla="*/ 1587346 w 3845"/>
              <a:gd name="T99" fmla="*/ 1495851 h 3810"/>
              <a:gd name="T100" fmla="*/ 1522260 w 3845"/>
              <a:gd name="T101" fmla="*/ 1495851 h 3810"/>
              <a:gd name="T102" fmla="*/ 1190744 w 3845"/>
              <a:gd name="T103" fmla="*/ 1164272 h 3810"/>
              <a:gd name="T104" fmla="*/ 1190744 w 3845"/>
              <a:gd name="T105" fmla="*/ 1099642 h 3810"/>
              <a:gd name="T106" fmla="*/ 1255830 w 3845"/>
              <a:gd name="T107" fmla="*/ 1099642 h 3810"/>
              <a:gd name="T108" fmla="*/ 1587346 w 3845"/>
              <a:gd name="T109" fmla="*/ 1431221 h 3810"/>
              <a:gd name="T110" fmla="*/ 1587346 w 3845"/>
              <a:gd name="T111" fmla="*/ 1495851 h 38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845" h="3810">
                <a:moveTo>
                  <a:pt x="2491" y="1946"/>
                </a:moveTo>
                <a:cubicBezTo>
                  <a:pt x="2606" y="1993"/>
                  <a:pt x="2731" y="2019"/>
                  <a:pt x="2863" y="2019"/>
                </a:cubicBezTo>
                <a:cubicBezTo>
                  <a:pt x="3405" y="2019"/>
                  <a:pt x="3845" y="1579"/>
                  <a:pt x="3845" y="1037"/>
                </a:cubicBezTo>
                <a:cubicBezTo>
                  <a:pt x="3845" y="980"/>
                  <a:pt x="3840" y="925"/>
                  <a:pt x="3831" y="871"/>
                </a:cubicBezTo>
                <a:cubicBezTo>
                  <a:pt x="3134" y="1617"/>
                  <a:pt x="3134" y="1617"/>
                  <a:pt x="3134" y="1617"/>
                </a:cubicBezTo>
                <a:cubicBezTo>
                  <a:pt x="2476" y="1498"/>
                  <a:pt x="2476" y="1498"/>
                  <a:pt x="2476" y="1498"/>
                </a:cubicBezTo>
                <a:cubicBezTo>
                  <a:pt x="2250" y="868"/>
                  <a:pt x="2250" y="868"/>
                  <a:pt x="2250" y="868"/>
                </a:cubicBezTo>
                <a:cubicBezTo>
                  <a:pt x="3001" y="65"/>
                  <a:pt x="3001" y="65"/>
                  <a:pt x="3001" y="65"/>
                </a:cubicBezTo>
                <a:cubicBezTo>
                  <a:pt x="2956" y="59"/>
                  <a:pt x="2910" y="54"/>
                  <a:pt x="2863" y="54"/>
                </a:cubicBezTo>
                <a:cubicBezTo>
                  <a:pt x="2320" y="54"/>
                  <a:pt x="1881" y="494"/>
                  <a:pt x="1881" y="1037"/>
                </a:cubicBezTo>
                <a:cubicBezTo>
                  <a:pt x="1881" y="1176"/>
                  <a:pt x="1910" y="1309"/>
                  <a:pt x="1963" y="1429"/>
                </a:cubicBezTo>
                <a:cubicBezTo>
                  <a:pt x="1659" y="1963"/>
                  <a:pt x="1205" y="2409"/>
                  <a:pt x="1026" y="2574"/>
                </a:cubicBezTo>
                <a:cubicBezTo>
                  <a:pt x="971" y="2557"/>
                  <a:pt x="912" y="2548"/>
                  <a:pt x="851" y="2548"/>
                </a:cubicBezTo>
                <a:cubicBezTo>
                  <a:pt x="516" y="2548"/>
                  <a:pt x="245" y="2820"/>
                  <a:pt x="245" y="3155"/>
                </a:cubicBezTo>
                <a:cubicBezTo>
                  <a:pt x="245" y="3490"/>
                  <a:pt x="516" y="3761"/>
                  <a:pt x="851" y="3761"/>
                </a:cubicBezTo>
                <a:cubicBezTo>
                  <a:pt x="1186" y="3761"/>
                  <a:pt x="1458" y="3490"/>
                  <a:pt x="1458" y="3155"/>
                </a:cubicBezTo>
                <a:cubicBezTo>
                  <a:pt x="1458" y="3074"/>
                  <a:pt x="1442" y="2997"/>
                  <a:pt x="1413" y="2926"/>
                </a:cubicBezTo>
                <a:cubicBezTo>
                  <a:pt x="1548" y="2747"/>
                  <a:pt x="1914" y="2308"/>
                  <a:pt x="2491" y="1946"/>
                </a:cubicBezTo>
                <a:close/>
                <a:moveTo>
                  <a:pt x="851" y="3477"/>
                </a:moveTo>
                <a:cubicBezTo>
                  <a:pt x="673" y="3477"/>
                  <a:pt x="529" y="3333"/>
                  <a:pt x="529" y="3155"/>
                </a:cubicBezTo>
                <a:cubicBezTo>
                  <a:pt x="529" y="2976"/>
                  <a:pt x="673" y="2832"/>
                  <a:pt x="851" y="2832"/>
                </a:cubicBezTo>
                <a:cubicBezTo>
                  <a:pt x="1029" y="2832"/>
                  <a:pt x="1174" y="2976"/>
                  <a:pt x="1174" y="3155"/>
                </a:cubicBezTo>
                <a:cubicBezTo>
                  <a:pt x="1174" y="3333"/>
                  <a:pt x="1029" y="3477"/>
                  <a:pt x="851" y="3477"/>
                </a:cubicBezTo>
                <a:close/>
                <a:moveTo>
                  <a:pt x="910" y="1185"/>
                </a:moveTo>
                <a:cubicBezTo>
                  <a:pt x="1484" y="1774"/>
                  <a:pt x="1484" y="1774"/>
                  <a:pt x="1484" y="1774"/>
                </a:cubicBezTo>
                <a:cubicBezTo>
                  <a:pt x="1760" y="1498"/>
                  <a:pt x="1760" y="1498"/>
                  <a:pt x="1760" y="1498"/>
                </a:cubicBezTo>
                <a:cubicBezTo>
                  <a:pt x="1185" y="909"/>
                  <a:pt x="1185" y="909"/>
                  <a:pt x="1185" y="909"/>
                </a:cubicBezTo>
                <a:cubicBezTo>
                  <a:pt x="1323" y="771"/>
                  <a:pt x="1323" y="771"/>
                  <a:pt x="1323" y="771"/>
                </a:cubicBezTo>
                <a:cubicBezTo>
                  <a:pt x="552" y="0"/>
                  <a:pt x="552" y="0"/>
                  <a:pt x="552" y="0"/>
                </a:cubicBezTo>
                <a:cubicBezTo>
                  <a:pt x="0" y="551"/>
                  <a:pt x="0" y="551"/>
                  <a:pt x="0" y="551"/>
                </a:cubicBezTo>
                <a:cubicBezTo>
                  <a:pt x="772" y="1322"/>
                  <a:pt x="772" y="1322"/>
                  <a:pt x="772" y="1322"/>
                </a:cubicBezTo>
                <a:lnTo>
                  <a:pt x="910" y="1185"/>
                </a:lnTo>
                <a:close/>
                <a:moveTo>
                  <a:pt x="1900" y="2768"/>
                </a:moveTo>
                <a:cubicBezTo>
                  <a:pt x="1900" y="2768"/>
                  <a:pt x="1901" y="2768"/>
                  <a:pt x="1901" y="2768"/>
                </a:cubicBezTo>
                <a:cubicBezTo>
                  <a:pt x="1900" y="2767"/>
                  <a:pt x="1900" y="2768"/>
                  <a:pt x="1900" y="2768"/>
                </a:cubicBezTo>
                <a:close/>
                <a:moveTo>
                  <a:pt x="2698" y="2075"/>
                </a:moveTo>
                <a:cubicBezTo>
                  <a:pt x="2698" y="2075"/>
                  <a:pt x="2225" y="2203"/>
                  <a:pt x="1901" y="2768"/>
                </a:cubicBezTo>
                <a:cubicBezTo>
                  <a:pt x="1926" y="2776"/>
                  <a:pt x="2770" y="3658"/>
                  <a:pt x="2770" y="3658"/>
                </a:cubicBezTo>
                <a:cubicBezTo>
                  <a:pt x="2923" y="3810"/>
                  <a:pt x="3169" y="3810"/>
                  <a:pt x="3321" y="3658"/>
                </a:cubicBezTo>
                <a:cubicBezTo>
                  <a:pt x="3542" y="3438"/>
                  <a:pt x="3542" y="3438"/>
                  <a:pt x="3542" y="3438"/>
                </a:cubicBezTo>
                <a:cubicBezTo>
                  <a:pt x="3694" y="3285"/>
                  <a:pt x="3694" y="3039"/>
                  <a:pt x="3542" y="2887"/>
                </a:cubicBezTo>
                <a:lnTo>
                  <a:pt x="2698" y="2075"/>
                </a:lnTo>
                <a:close/>
                <a:moveTo>
                  <a:pt x="3078" y="3506"/>
                </a:moveTo>
                <a:cubicBezTo>
                  <a:pt x="3040" y="3544"/>
                  <a:pt x="2978" y="3544"/>
                  <a:pt x="2940" y="3506"/>
                </a:cubicBezTo>
                <a:cubicBezTo>
                  <a:pt x="2231" y="2798"/>
                  <a:pt x="2231" y="2798"/>
                  <a:pt x="2231" y="2798"/>
                </a:cubicBezTo>
                <a:cubicBezTo>
                  <a:pt x="2193" y="2760"/>
                  <a:pt x="2193" y="2698"/>
                  <a:pt x="2231" y="2659"/>
                </a:cubicBezTo>
                <a:cubicBezTo>
                  <a:pt x="2270" y="2621"/>
                  <a:pt x="2332" y="2621"/>
                  <a:pt x="2370" y="2659"/>
                </a:cubicBezTo>
                <a:cubicBezTo>
                  <a:pt x="3078" y="3368"/>
                  <a:pt x="3078" y="3368"/>
                  <a:pt x="3078" y="3368"/>
                </a:cubicBezTo>
                <a:cubicBezTo>
                  <a:pt x="3116" y="3406"/>
                  <a:pt x="3116" y="3468"/>
                  <a:pt x="3078" y="3506"/>
                </a:cubicBezTo>
                <a:close/>
                <a:moveTo>
                  <a:pt x="3390" y="3194"/>
                </a:moveTo>
                <a:cubicBezTo>
                  <a:pt x="3352" y="3233"/>
                  <a:pt x="3290" y="3233"/>
                  <a:pt x="3251" y="3194"/>
                </a:cubicBezTo>
                <a:cubicBezTo>
                  <a:pt x="2543" y="2486"/>
                  <a:pt x="2543" y="2486"/>
                  <a:pt x="2543" y="2486"/>
                </a:cubicBezTo>
                <a:cubicBezTo>
                  <a:pt x="2505" y="2448"/>
                  <a:pt x="2505" y="2386"/>
                  <a:pt x="2543" y="2348"/>
                </a:cubicBezTo>
                <a:cubicBezTo>
                  <a:pt x="2581" y="2309"/>
                  <a:pt x="2643" y="2309"/>
                  <a:pt x="2682" y="2348"/>
                </a:cubicBezTo>
                <a:cubicBezTo>
                  <a:pt x="3390" y="3056"/>
                  <a:pt x="3390" y="3056"/>
                  <a:pt x="3390" y="3056"/>
                </a:cubicBezTo>
                <a:cubicBezTo>
                  <a:pt x="3428" y="3094"/>
                  <a:pt x="3428" y="3156"/>
                  <a:pt x="3390" y="3194"/>
                </a:cubicBezTo>
                <a:close/>
              </a:path>
            </a:pathLst>
          </a:custGeom>
          <a:solidFill>
            <a:schemeClr val="tx1">
              <a:lumMod val="75000"/>
              <a:lumOff val="25000"/>
            </a:schemeClr>
          </a:solidFill>
          <a:ln>
            <a:noFill/>
          </a:ln>
          <a:effectLs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76" name="Shape 1297"/>
          <p:cNvSpPr/>
          <p:nvPr/>
        </p:nvSpPr>
        <p:spPr>
          <a:xfrm>
            <a:off x="5837764" y="2226018"/>
            <a:ext cx="1338897" cy="184666"/>
          </a:xfrm>
          <a:prstGeom prst="rect">
            <a:avLst/>
          </a:prstGeom>
          <a:extLst>
            <a:ext uri="{C572A759-6A51-4108-AA02-DFA0A04FC94B}">
              <ma14:wrappingTextBoxFlag xmlns:ma14="http://schemas.microsoft.com/office/mac/drawingml/2011/main" val="1"/>
            </a:ext>
          </a:extLst>
        </p:spPr>
        <p:txBody>
          <a:bodyPr wrap="square">
            <a:spAutoFit/>
          </a:bodyPr>
          <a:lstStyle/>
          <a:p>
            <a:pPr algn="ctr"/>
            <a:r>
              <a:rPr lang="zh-CN" altLang="en-US" sz="600" dirty="0">
                <a:solidFill>
                  <a:schemeClr val="tx1">
                    <a:lumMod val="75000"/>
                    <a:lumOff val="25000"/>
                  </a:schemeClr>
                </a:solidFill>
              </a:rPr>
              <a:t>解决源头</a:t>
            </a:r>
          </a:p>
        </p:txBody>
      </p:sp>
      <p:grpSp>
        <p:nvGrpSpPr>
          <p:cNvPr id="5" name="组合 4"/>
          <p:cNvGrpSpPr/>
          <p:nvPr/>
        </p:nvGrpSpPr>
        <p:grpSpPr>
          <a:xfrm>
            <a:off x="6114475" y="2378754"/>
            <a:ext cx="785476" cy="311088"/>
            <a:chOff x="7149152" y="2360705"/>
            <a:chExt cx="935959" cy="370686"/>
          </a:xfrm>
        </p:grpSpPr>
        <p:sp>
          <p:nvSpPr>
            <p:cNvPr id="80" name="Shape 730"/>
            <p:cNvSpPr/>
            <p:nvPr/>
          </p:nvSpPr>
          <p:spPr>
            <a:xfrm>
              <a:off x="7149152" y="2360705"/>
              <a:ext cx="370684" cy="370686"/>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a:lnSpc>
                  <a:spcPct val="120000"/>
                </a:lnSpc>
                <a:defRPr sz="500">
                  <a:solidFill>
                    <a:srgbClr val="01B0F0"/>
                  </a:solidFill>
                  <a:latin typeface="Microsoft YaHei"/>
                  <a:ea typeface="Microsoft YaHei"/>
                  <a:cs typeface="Microsoft YaHei"/>
                  <a:sym typeface="Microsoft YaHei"/>
                </a:defRPr>
              </a:lvl1pPr>
            </a:lstStyle>
            <a:p>
              <a:r>
                <a:rPr sz="400" dirty="0" err="1">
                  <a:latin typeface="微软雅黑 Light" panose="020B0502040204020203" pitchFamily="34" charset="-122"/>
                  <a:ea typeface="微软雅黑 Light" panose="020B0502040204020203" pitchFamily="34" charset="-122"/>
                </a:rPr>
                <a:t>服务宝</a:t>
              </a:r>
              <a:endParaRPr lang="en-US" sz="400" dirty="0">
                <a:latin typeface="微软雅黑 Light" panose="020B0502040204020203" pitchFamily="34" charset="-122"/>
                <a:ea typeface="微软雅黑 Light" panose="020B0502040204020203" pitchFamily="34" charset="-122"/>
              </a:endParaRPr>
            </a:p>
            <a:p>
              <a:r>
                <a:rPr sz="400" dirty="0" err="1">
                  <a:latin typeface="微软雅黑 Light" panose="020B0502040204020203" pitchFamily="34" charset="-122"/>
                  <a:ea typeface="微软雅黑 Light" panose="020B0502040204020203" pitchFamily="34" charset="-122"/>
                </a:rPr>
                <a:t>体验平台</a:t>
              </a:r>
              <a:endParaRPr sz="400" dirty="0">
                <a:latin typeface="微软雅黑 Light" panose="020B0502040204020203" pitchFamily="34" charset="-122"/>
                <a:ea typeface="微软雅黑 Light" panose="020B0502040204020203" pitchFamily="34" charset="-122"/>
              </a:endParaRPr>
            </a:p>
          </p:txBody>
        </p:sp>
        <p:sp>
          <p:nvSpPr>
            <p:cNvPr id="81" name="Shape 731"/>
            <p:cNvSpPr/>
            <p:nvPr/>
          </p:nvSpPr>
          <p:spPr>
            <a:xfrm rot="5419358">
              <a:off x="7509385" y="2489176"/>
              <a:ext cx="135410" cy="11374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FFFF"/>
            </a:solidFill>
            <a:ln w="12700" cap="flat">
              <a:noFill/>
              <a:miter lim="400000"/>
            </a:ln>
            <a:effectLst/>
          </p:spPr>
          <p:txBody>
            <a:bodyPr wrap="square" lIns="45719" tIns="45719" rIns="45719" bIns="45719" numCol="1" anchor="ctr">
              <a:noAutofit/>
            </a:bodyPr>
            <a:lstStyle/>
            <a:p>
              <a:endParaRPr sz="1400"/>
            </a:p>
          </p:txBody>
        </p:sp>
        <p:sp>
          <p:nvSpPr>
            <p:cNvPr id="82" name="Shape 730"/>
            <p:cNvSpPr/>
            <p:nvPr/>
          </p:nvSpPr>
          <p:spPr>
            <a:xfrm>
              <a:off x="7714427" y="2360705"/>
              <a:ext cx="370684" cy="370686"/>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a:lnSpc>
                  <a:spcPct val="120000"/>
                </a:lnSpc>
                <a:defRPr sz="500">
                  <a:solidFill>
                    <a:srgbClr val="01B0F0"/>
                  </a:solidFill>
                  <a:latin typeface="Microsoft YaHei"/>
                  <a:ea typeface="Microsoft YaHei"/>
                  <a:cs typeface="Microsoft YaHei"/>
                  <a:sym typeface="Microsoft YaHei"/>
                </a:defRPr>
              </a:lvl1pPr>
            </a:lstStyle>
            <a:p>
              <a:r>
                <a:rPr lang="en-US" sz="1000" dirty="0">
                  <a:latin typeface="微软雅黑 Light" panose="020B0502040204020203" pitchFamily="34" charset="-122"/>
                  <a:ea typeface="微软雅黑 Light" panose="020B0502040204020203" pitchFamily="34" charset="-122"/>
                </a:rPr>
                <a:t>PD</a:t>
              </a:r>
              <a:endParaRPr sz="1000" dirty="0">
                <a:latin typeface="微软雅黑 Light" panose="020B0502040204020203" pitchFamily="34" charset="-122"/>
                <a:ea typeface="微软雅黑 Light" panose="020B0502040204020203" pitchFamily="34" charset="-122"/>
              </a:endParaRPr>
            </a:p>
          </p:txBody>
        </p:sp>
      </p:grpSp>
      <p:sp>
        <p:nvSpPr>
          <p:cNvPr id="83" name="Shape 1297"/>
          <p:cNvSpPr/>
          <p:nvPr/>
        </p:nvSpPr>
        <p:spPr>
          <a:xfrm>
            <a:off x="5837764" y="2657912"/>
            <a:ext cx="1338897" cy="184666"/>
          </a:xfrm>
          <a:prstGeom prst="rect">
            <a:avLst/>
          </a:prstGeom>
          <a:extLst>
            <a:ext uri="{C572A759-6A51-4108-AA02-DFA0A04FC94B}">
              <ma14:wrappingTextBoxFlag xmlns:ma14="http://schemas.microsoft.com/office/mac/drawingml/2011/main" val="1"/>
            </a:ext>
          </a:extLst>
        </p:spPr>
        <p:txBody>
          <a:bodyPr wrap="square">
            <a:spAutoFit/>
          </a:bodyPr>
          <a:lstStyle/>
          <a:p>
            <a:pPr algn="ctr"/>
            <a:r>
              <a:rPr lang="zh-CN" altLang="en-US" sz="600" dirty="0">
                <a:solidFill>
                  <a:schemeClr val="tx1">
                    <a:lumMod val="75000"/>
                    <a:lumOff val="25000"/>
                  </a:schemeClr>
                </a:solidFill>
              </a:rPr>
              <a:t>承接保证</a:t>
            </a:r>
          </a:p>
        </p:txBody>
      </p:sp>
      <p:grpSp>
        <p:nvGrpSpPr>
          <p:cNvPr id="84" name="组合 83"/>
          <p:cNvGrpSpPr/>
          <p:nvPr/>
        </p:nvGrpSpPr>
        <p:grpSpPr>
          <a:xfrm>
            <a:off x="6114475" y="2810648"/>
            <a:ext cx="785476" cy="311088"/>
            <a:chOff x="7149152" y="2360705"/>
            <a:chExt cx="935959" cy="370686"/>
          </a:xfrm>
        </p:grpSpPr>
        <p:sp>
          <p:nvSpPr>
            <p:cNvPr id="85" name="Shape 730"/>
            <p:cNvSpPr/>
            <p:nvPr/>
          </p:nvSpPr>
          <p:spPr>
            <a:xfrm>
              <a:off x="7149152" y="2360705"/>
              <a:ext cx="370684" cy="370686"/>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a:lnSpc>
                  <a:spcPct val="120000"/>
                </a:lnSpc>
                <a:defRPr sz="500">
                  <a:solidFill>
                    <a:srgbClr val="01B0F0"/>
                  </a:solidFill>
                  <a:latin typeface="Microsoft YaHei"/>
                  <a:ea typeface="Microsoft YaHei"/>
                  <a:cs typeface="Microsoft YaHei"/>
                  <a:sym typeface="Microsoft YaHei"/>
                </a:defRPr>
              </a:lvl1pPr>
            </a:lstStyle>
            <a:p>
              <a:r>
                <a:rPr lang="zh-CN" altLang="en-US" sz="400" dirty="0"/>
                <a:t>现场</a:t>
              </a:r>
              <a:endParaRPr lang="en-US" altLang="zh-CN" sz="400" dirty="0"/>
            </a:p>
            <a:p>
              <a:r>
                <a:rPr lang="zh-CN" altLang="en-US" sz="400" dirty="0"/>
                <a:t>调度中心</a:t>
              </a:r>
            </a:p>
          </p:txBody>
        </p:sp>
        <p:sp>
          <p:nvSpPr>
            <p:cNvPr id="86" name="Shape 731"/>
            <p:cNvSpPr/>
            <p:nvPr/>
          </p:nvSpPr>
          <p:spPr>
            <a:xfrm rot="5419358">
              <a:off x="7509385" y="2489176"/>
              <a:ext cx="135410" cy="11374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FFFF"/>
            </a:solidFill>
            <a:ln w="12700" cap="flat">
              <a:noFill/>
              <a:miter lim="400000"/>
            </a:ln>
            <a:effectLst/>
          </p:spPr>
          <p:txBody>
            <a:bodyPr wrap="square" lIns="45719" tIns="45719" rIns="45719" bIns="45719" numCol="1" anchor="ctr">
              <a:noAutofit/>
            </a:bodyPr>
            <a:lstStyle/>
            <a:p>
              <a:endParaRPr sz="1400"/>
            </a:p>
          </p:txBody>
        </p:sp>
        <p:sp>
          <p:nvSpPr>
            <p:cNvPr id="87" name="Shape 730"/>
            <p:cNvSpPr/>
            <p:nvPr/>
          </p:nvSpPr>
          <p:spPr>
            <a:xfrm>
              <a:off x="7714427" y="2360705"/>
              <a:ext cx="370684" cy="370686"/>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a:lnSpc>
                  <a:spcPct val="120000"/>
                </a:lnSpc>
                <a:defRPr sz="500">
                  <a:solidFill>
                    <a:srgbClr val="01B0F0"/>
                  </a:solidFill>
                  <a:latin typeface="Microsoft YaHei"/>
                  <a:ea typeface="Microsoft YaHei"/>
                  <a:cs typeface="Microsoft YaHei"/>
                  <a:sym typeface="Microsoft YaHei"/>
                </a:defRPr>
              </a:lvl1pPr>
            </a:lstStyle>
            <a:p>
              <a:r>
                <a:rPr lang="zh-CN" altLang="en-US" sz="600" dirty="0"/>
                <a:t>前线自助</a:t>
              </a:r>
            </a:p>
          </p:txBody>
        </p:sp>
      </p:grpSp>
      <p:sp>
        <p:nvSpPr>
          <p:cNvPr id="88" name="Shape 745"/>
          <p:cNvSpPr/>
          <p:nvPr/>
        </p:nvSpPr>
        <p:spPr>
          <a:xfrm>
            <a:off x="19332" y="3402042"/>
            <a:ext cx="9124668" cy="0"/>
          </a:xfrm>
          <a:prstGeom prst="line">
            <a:avLst/>
          </a:prstGeom>
          <a:noFill/>
          <a:ln w="6350" cap="rnd">
            <a:solidFill>
              <a:schemeClr val="bg1">
                <a:alpha val="30000"/>
              </a:schemeClr>
            </a:solidFill>
            <a:prstDash val="lgDash"/>
            <a:round/>
          </a:ln>
          <a:effectLst/>
        </p:spPr>
        <p:txBody>
          <a:bodyPr wrap="square" lIns="65023" tIns="65023" rIns="65023" bIns="65023" numCol="1" anchor="t">
            <a:noAutofit/>
          </a:bodyPr>
          <a:lstStyle/>
          <a:p>
            <a:pPr algn="ctr"/>
            <a:endParaRPr sz="4000"/>
          </a:p>
        </p:txBody>
      </p:sp>
      <p:grpSp>
        <p:nvGrpSpPr>
          <p:cNvPr id="233" name="组合 232"/>
          <p:cNvGrpSpPr/>
          <p:nvPr/>
        </p:nvGrpSpPr>
        <p:grpSpPr>
          <a:xfrm>
            <a:off x="5087691" y="3497333"/>
            <a:ext cx="2698916" cy="960243"/>
            <a:chOff x="4783018" y="3451613"/>
            <a:chExt cx="2698916" cy="960243"/>
          </a:xfrm>
        </p:grpSpPr>
        <p:grpSp>
          <p:nvGrpSpPr>
            <p:cNvPr id="216" name="组合 215"/>
            <p:cNvGrpSpPr/>
            <p:nvPr/>
          </p:nvGrpSpPr>
          <p:grpSpPr>
            <a:xfrm>
              <a:off x="4873714" y="3754360"/>
              <a:ext cx="2608220" cy="657496"/>
              <a:chOff x="605114" y="3647680"/>
              <a:chExt cx="2608220" cy="657496"/>
            </a:xfrm>
          </p:grpSpPr>
          <p:cxnSp>
            <p:nvCxnSpPr>
              <p:cNvPr id="217" name="直接箭头连接符 216"/>
              <p:cNvCxnSpPr/>
              <p:nvPr/>
            </p:nvCxnSpPr>
            <p:spPr bwMode="auto">
              <a:xfrm>
                <a:off x="617945" y="3976428"/>
                <a:ext cx="2087155" cy="0"/>
              </a:xfrm>
              <a:prstGeom prst="straightConnector1">
                <a:avLst/>
              </a:prstGeom>
              <a:solidFill>
                <a:srgbClr val="BBE0E3"/>
              </a:solidFill>
              <a:ln w="6350" cap="flat" cmpd="sng" algn="ctr">
                <a:solidFill>
                  <a:schemeClr val="bg1"/>
                </a:solidFill>
                <a:prstDash val="solid"/>
                <a:round/>
                <a:headEnd type="none" w="med" len="med"/>
                <a:tailEnd type="triangl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18" name="椭圆 217"/>
              <p:cNvSpPr/>
              <p:nvPr/>
            </p:nvSpPr>
            <p:spPr bwMode="auto">
              <a:xfrm>
                <a:off x="812680" y="3900228"/>
                <a:ext cx="152400" cy="152400"/>
              </a:xfrm>
              <a:prstGeom prst="ellipse">
                <a:avLst/>
              </a:prstGeom>
              <a:solidFill>
                <a:srgbClr val="00ACED"/>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19" name="椭圆 218"/>
              <p:cNvSpPr/>
              <p:nvPr/>
            </p:nvSpPr>
            <p:spPr bwMode="auto">
              <a:xfrm>
                <a:off x="1438851" y="3900228"/>
                <a:ext cx="152400" cy="152400"/>
              </a:xfrm>
              <a:prstGeom prst="ellipse">
                <a:avLst/>
              </a:prstGeom>
              <a:solidFill>
                <a:srgbClr val="00ACED"/>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20" name="椭圆 219"/>
              <p:cNvSpPr/>
              <p:nvPr/>
            </p:nvSpPr>
            <p:spPr bwMode="auto">
              <a:xfrm>
                <a:off x="2065022" y="3900228"/>
                <a:ext cx="152400" cy="152400"/>
              </a:xfrm>
              <a:prstGeom prst="ellipse">
                <a:avLst/>
              </a:prstGeom>
              <a:solidFill>
                <a:srgbClr val="00ACED"/>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nvGrpSpPr>
              <p:cNvPr id="221" name="组合 220"/>
              <p:cNvGrpSpPr/>
              <p:nvPr/>
            </p:nvGrpSpPr>
            <p:grpSpPr>
              <a:xfrm>
                <a:off x="2606015" y="3756360"/>
                <a:ext cx="607319" cy="440136"/>
                <a:chOff x="2606015" y="3756360"/>
                <a:chExt cx="607319" cy="440136"/>
              </a:xfrm>
            </p:grpSpPr>
            <p:sp>
              <p:nvSpPr>
                <p:cNvPr id="228" name="椭圆 227"/>
                <p:cNvSpPr/>
                <p:nvPr/>
              </p:nvSpPr>
              <p:spPr bwMode="auto">
                <a:xfrm>
                  <a:off x="2689945" y="3756360"/>
                  <a:ext cx="440136" cy="440136"/>
                </a:xfrm>
                <a:prstGeom prst="ellipse">
                  <a:avLst/>
                </a:prstGeom>
                <a:solidFill>
                  <a:srgbClr val="00ACED"/>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1200" b="0" i="0" u="none" strike="noStrike" cap="none" normalizeH="0" baseline="0">
                    <a:ln>
                      <a:noFill/>
                    </a:ln>
                    <a:solidFill>
                      <a:srgbClr val="000000"/>
                    </a:solidFill>
                    <a:effectLst/>
                    <a:latin typeface="+mn-ea"/>
                    <a:cs typeface="ヒラギノ角ゴ ProN W3" charset="0"/>
                    <a:sym typeface="Gill Sans" charset="0"/>
                  </a:endParaRPr>
                </a:p>
              </p:txBody>
            </p:sp>
            <p:sp>
              <p:nvSpPr>
                <p:cNvPr id="229" name="Shape 755"/>
                <p:cNvSpPr/>
                <p:nvPr/>
              </p:nvSpPr>
              <p:spPr>
                <a:xfrm>
                  <a:off x="2606015" y="3803707"/>
                  <a:ext cx="607319" cy="3454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a:defRPr sz="1200">
                      <a:solidFill>
                        <a:srgbClr val="FFFFFF"/>
                      </a:solidFill>
                      <a:latin typeface="Microsoft YaHei"/>
                      <a:ea typeface="Microsoft YaHei"/>
                      <a:cs typeface="Microsoft YaHei"/>
                      <a:sym typeface="Microsoft YaHei"/>
                    </a:defRPr>
                  </a:lvl1pPr>
                </a:lstStyle>
                <a:p>
                  <a:r>
                    <a:rPr dirty="0" err="1">
                      <a:solidFill>
                        <a:schemeClr val="bg1"/>
                      </a:solidFill>
                      <a:latin typeface="+mn-ea"/>
                      <a:ea typeface="+mn-ea"/>
                    </a:rPr>
                    <a:t>完结</a:t>
                  </a:r>
                  <a:endParaRPr dirty="0">
                    <a:solidFill>
                      <a:schemeClr val="bg1"/>
                    </a:solidFill>
                    <a:latin typeface="+mn-ea"/>
                    <a:ea typeface="+mn-ea"/>
                  </a:endParaRPr>
                </a:p>
              </p:txBody>
            </p:sp>
          </p:grpSp>
          <p:sp>
            <p:nvSpPr>
              <p:cNvPr id="222" name="Shape 752"/>
              <p:cNvSpPr/>
              <p:nvPr/>
            </p:nvSpPr>
            <p:spPr>
              <a:xfrm>
                <a:off x="605114" y="3647680"/>
                <a:ext cx="567532" cy="2342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defRPr sz="800">
                    <a:solidFill>
                      <a:srgbClr val="01B0F0"/>
                    </a:solidFill>
                    <a:latin typeface="Microsoft YaHei"/>
                    <a:ea typeface="Microsoft YaHei"/>
                    <a:cs typeface="Microsoft YaHei"/>
                    <a:sym typeface="Microsoft YaHei"/>
                  </a:defRPr>
                </a:lvl1pPr>
              </a:lstStyle>
              <a:p>
                <a:pPr algn="ctr"/>
                <a:r>
                  <a:rPr lang="zh-CN" altLang="en-US" dirty="0">
                    <a:solidFill>
                      <a:schemeClr val="bg1"/>
                    </a:solidFill>
                    <a:latin typeface="微软雅黑 Light" panose="020B0502040204020203" pitchFamily="34" charset="-122"/>
                    <a:ea typeface="微软雅黑 Light" panose="020B0502040204020203" pitchFamily="34" charset="-122"/>
                  </a:rPr>
                  <a:t>坐席反馈</a:t>
                </a:r>
              </a:p>
            </p:txBody>
          </p:sp>
          <p:sp>
            <p:nvSpPr>
              <p:cNvPr id="223" name="Shape 752"/>
              <p:cNvSpPr/>
              <p:nvPr/>
            </p:nvSpPr>
            <p:spPr>
              <a:xfrm>
                <a:off x="1231163" y="3647680"/>
                <a:ext cx="567532" cy="2342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defRPr sz="800">
                    <a:solidFill>
                      <a:srgbClr val="01B0F0"/>
                    </a:solidFill>
                    <a:latin typeface="Microsoft YaHei"/>
                    <a:ea typeface="Microsoft YaHei"/>
                    <a:cs typeface="Microsoft YaHei"/>
                    <a:sym typeface="Microsoft YaHei"/>
                  </a:defRPr>
                </a:lvl1pPr>
              </a:lstStyle>
              <a:p>
                <a:pPr algn="ctr"/>
                <a:r>
                  <a:rPr lang="zh-CN" altLang="en-US" dirty="0">
                    <a:solidFill>
                      <a:schemeClr val="bg1"/>
                    </a:solidFill>
                    <a:latin typeface="微软雅黑 Light" panose="020B0502040204020203" pitchFamily="34" charset="-122"/>
                    <a:ea typeface="微软雅黑 Light" panose="020B0502040204020203" pitchFamily="34" charset="-122"/>
                  </a:rPr>
                  <a:t>响应介入</a:t>
                </a:r>
              </a:p>
            </p:txBody>
          </p:sp>
          <p:sp>
            <p:nvSpPr>
              <p:cNvPr id="224" name="Shape 752"/>
              <p:cNvSpPr/>
              <p:nvPr/>
            </p:nvSpPr>
            <p:spPr>
              <a:xfrm>
                <a:off x="1857212" y="3647680"/>
                <a:ext cx="567532" cy="2342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defRPr sz="800">
                    <a:solidFill>
                      <a:srgbClr val="01B0F0"/>
                    </a:solidFill>
                    <a:latin typeface="Microsoft YaHei"/>
                    <a:ea typeface="Microsoft YaHei"/>
                    <a:cs typeface="Microsoft YaHei"/>
                    <a:sym typeface="Microsoft YaHei"/>
                  </a:defRPr>
                </a:lvl1pPr>
              </a:lstStyle>
              <a:p>
                <a:pPr algn="ctr"/>
                <a:r>
                  <a:rPr lang="zh-CN" altLang="en-US" dirty="0">
                    <a:solidFill>
                      <a:schemeClr val="bg1"/>
                    </a:solidFill>
                    <a:latin typeface="微软雅黑 Light" panose="020B0502040204020203" pitchFamily="34" charset="-122"/>
                    <a:ea typeface="微软雅黑 Light" panose="020B0502040204020203" pitchFamily="34" charset="-122"/>
                  </a:rPr>
                  <a:t>异常完结</a:t>
                </a:r>
              </a:p>
            </p:txBody>
          </p:sp>
          <p:sp>
            <p:nvSpPr>
              <p:cNvPr id="225" name="Shape 752"/>
              <p:cNvSpPr/>
              <p:nvPr/>
            </p:nvSpPr>
            <p:spPr>
              <a:xfrm>
                <a:off x="605114" y="4070892"/>
                <a:ext cx="567532" cy="2342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defRPr sz="800">
                    <a:solidFill>
                      <a:srgbClr val="01B0F0"/>
                    </a:solidFill>
                    <a:latin typeface="Microsoft YaHei"/>
                    <a:ea typeface="Microsoft YaHei"/>
                    <a:cs typeface="Microsoft YaHei"/>
                    <a:sym typeface="Microsoft YaHei"/>
                  </a:defRPr>
                </a:lvl1pPr>
              </a:lstStyle>
              <a:p>
                <a:pPr algn="ctr"/>
                <a:r>
                  <a:rPr lang="zh-CN" altLang="en-US" dirty="0">
                    <a:solidFill>
                      <a:schemeClr val="bg1"/>
                    </a:solidFill>
                    <a:latin typeface="微软雅黑 Light" panose="020B0502040204020203" pitchFamily="34" charset="-122"/>
                    <a:ea typeface="微软雅黑 Light" panose="020B0502040204020203" pitchFamily="34" charset="-122"/>
                  </a:rPr>
                  <a:t>平均</a:t>
                </a:r>
                <a:r>
                  <a:rPr lang="en-US" altLang="zh-CN" dirty="0">
                    <a:solidFill>
                      <a:schemeClr val="bg1"/>
                    </a:solidFill>
                    <a:latin typeface="微软雅黑 Light" panose="020B0502040204020203" pitchFamily="34" charset="-122"/>
                    <a:ea typeface="微软雅黑 Light" panose="020B0502040204020203" pitchFamily="34" charset="-122"/>
                  </a:rPr>
                  <a:t>13</a:t>
                </a:r>
                <a:r>
                  <a:rPr lang="en-US" dirty="0">
                    <a:solidFill>
                      <a:schemeClr val="bg1"/>
                    </a:solidFill>
                    <a:latin typeface="微软雅黑 Light" panose="020B0502040204020203" pitchFamily="34" charset="-122"/>
                    <a:ea typeface="微软雅黑 Light" panose="020B0502040204020203" pitchFamily="34" charset="-122"/>
                  </a:rPr>
                  <a:t>min</a:t>
                </a:r>
              </a:p>
            </p:txBody>
          </p:sp>
          <p:sp>
            <p:nvSpPr>
              <p:cNvPr id="226" name="Shape 752"/>
              <p:cNvSpPr/>
              <p:nvPr/>
            </p:nvSpPr>
            <p:spPr>
              <a:xfrm>
                <a:off x="1231163" y="4070892"/>
                <a:ext cx="567532" cy="2342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defRPr sz="800">
                    <a:solidFill>
                      <a:srgbClr val="01B0F0"/>
                    </a:solidFill>
                    <a:latin typeface="Microsoft YaHei"/>
                    <a:ea typeface="Microsoft YaHei"/>
                    <a:cs typeface="Microsoft YaHei"/>
                    <a:sym typeface="Microsoft YaHei"/>
                  </a:defRPr>
                </a:lvl1pPr>
              </a:lstStyle>
              <a:p>
                <a:pPr algn="ctr"/>
                <a:r>
                  <a:rPr lang="zh-CN" altLang="en-US" dirty="0">
                    <a:solidFill>
                      <a:schemeClr val="bg1"/>
                    </a:solidFill>
                    <a:latin typeface="微软雅黑 Light" panose="020B0502040204020203" pitchFamily="34" charset="-122"/>
                    <a:ea typeface="微软雅黑 Light" panose="020B0502040204020203" pitchFamily="34" charset="-122"/>
                  </a:rPr>
                  <a:t>平均</a:t>
                </a:r>
                <a:r>
                  <a:rPr lang="en-US" altLang="zh-CN" dirty="0">
                    <a:solidFill>
                      <a:schemeClr val="bg1"/>
                    </a:solidFill>
                    <a:latin typeface="微软雅黑 Light" panose="020B0502040204020203" pitchFamily="34" charset="-122"/>
                    <a:ea typeface="微软雅黑 Light" panose="020B0502040204020203" pitchFamily="34" charset="-122"/>
                  </a:rPr>
                  <a:t>47</a:t>
                </a:r>
                <a:r>
                  <a:rPr lang="en-US" dirty="0">
                    <a:solidFill>
                      <a:schemeClr val="bg1"/>
                    </a:solidFill>
                    <a:latin typeface="微软雅黑 Light" panose="020B0502040204020203" pitchFamily="34" charset="-122"/>
                    <a:ea typeface="微软雅黑 Light" panose="020B0502040204020203" pitchFamily="34" charset="-122"/>
                  </a:rPr>
                  <a:t>min</a:t>
                </a:r>
              </a:p>
            </p:txBody>
          </p:sp>
          <p:sp>
            <p:nvSpPr>
              <p:cNvPr id="227" name="Shape 752"/>
              <p:cNvSpPr/>
              <p:nvPr/>
            </p:nvSpPr>
            <p:spPr>
              <a:xfrm>
                <a:off x="1857212" y="4070892"/>
                <a:ext cx="567532" cy="2342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defRPr sz="800">
                    <a:solidFill>
                      <a:srgbClr val="01B0F0"/>
                    </a:solidFill>
                    <a:latin typeface="Microsoft YaHei"/>
                    <a:ea typeface="Microsoft YaHei"/>
                    <a:cs typeface="Microsoft YaHei"/>
                    <a:sym typeface="Microsoft YaHei"/>
                  </a:defRPr>
                </a:lvl1pPr>
              </a:lstStyle>
              <a:p>
                <a:pPr algn="ctr"/>
                <a:r>
                  <a:rPr lang="zh-CN" altLang="en-US" dirty="0">
                    <a:solidFill>
                      <a:schemeClr val="bg1"/>
                    </a:solidFill>
                    <a:latin typeface="微软雅黑 Light" panose="020B0502040204020203" pitchFamily="34" charset="-122"/>
                    <a:ea typeface="微软雅黑 Light" panose="020B0502040204020203" pitchFamily="34" charset="-122"/>
                  </a:rPr>
                  <a:t>平均</a:t>
                </a:r>
                <a:r>
                  <a:rPr lang="en-US" altLang="zh-CN" dirty="0">
                    <a:solidFill>
                      <a:schemeClr val="bg1"/>
                    </a:solidFill>
                    <a:latin typeface="微软雅黑 Light" panose="020B0502040204020203" pitchFamily="34" charset="-122"/>
                    <a:ea typeface="微软雅黑 Light" panose="020B0502040204020203" pitchFamily="34" charset="-122"/>
                  </a:rPr>
                  <a:t>75</a:t>
                </a:r>
                <a:r>
                  <a:rPr lang="en-US" dirty="0">
                    <a:solidFill>
                      <a:schemeClr val="bg1"/>
                    </a:solidFill>
                    <a:latin typeface="微软雅黑 Light" panose="020B0502040204020203" pitchFamily="34" charset="-122"/>
                    <a:ea typeface="微软雅黑 Light" panose="020B0502040204020203" pitchFamily="34" charset="-122"/>
                  </a:rPr>
                  <a:t>min</a:t>
                </a:r>
              </a:p>
            </p:txBody>
          </p:sp>
        </p:grpSp>
        <p:sp>
          <p:nvSpPr>
            <p:cNvPr id="230" name="矩形 229"/>
            <p:cNvSpPr/>
            <p:nvPr/>
          </p:nvSpPr>
          <p:spPr>
            <a:xfrm>
              <a:off x="4783018" y="3451613"/>
              <a:ext cx="748923" cy="261610"/>
            </a:xfrm>
            <a:prstGeom prst="rect">
              <a:avLst/>
            </a:prstGeom>
          </p:spPr>
          <p:txBody>
            <a:bodyPr wrap="none">
              <a:spAutoFit/>
            </a:bodyPr>
            <a:lstStyle/>
            <a:p>
              <a:r>
                <a:rPr lang="zh-CN" altLang="en-US" sz="1100" dirty="0">
                  <a:solidFill>
                    <a:srgbClr val="00ACED"/>
                  </a:solidFill>
                </a:rPr>
                <a:t>原流程：</a:t>
              </a:r>
            </a:p>
          </p:txBody>
        </p:sp>
      </p:grpSp>
      <p:grpSp>
        <p:nvGrpSpPr>
          <p:cNvPr id="232" name="组合 231"/>
          <p:cNvGrpSpPr/>
          <p:nvPr/>
        </p:nvGrpSpPr>
        <p:grpSpPr>
          <a:xfrm>
            <a:off x="819091" y="3497333"/>
            <a:ext cx="2698916" cy="960243"/>
            <a:chOff x="514418" y="3451613"/>
            <a:chExt cx="2698916" cy="960243"/>
          </a:xfrm>
        </p:grpSpPr>
        <p:grpSp>
          <p:nvGrpSpPr>
            <p:cNvPr id="215" name="组合 214"/>
            <p:cNvGrpSpPr/>
            <p:nvPr/>
          </p:nvGrpSpPr>
          <p:grpSpPr>
            <a:xfrm>
              <a:off x="605114" y="3754360"/>
              <a:ext cx="2608220" cy="657496"/>
              <a:chOff x="605114" y="3647680"/>
              <a:chExt cx="2608220" cy="657496"/>
            </a:xfrm>
          </p:grpSpPr>
          <p:cxnSp>
            <p:nvCxnSpPr>
              <p:cNvPr id="175" name="直接箭头连接符 174"/>
              <p:cNvCxnSpPr/>
              <p:nvPr/>
            </p:nvCxnSpPr>
            <p:spPr bwMode="auto">
              <a:xfrm>
                <a:off x="617945" y="3976428"/>
                <a:ext cx="2087155" cy="0"/>
              </a:xfrm>
              <a:prstGeom prst="straightConnector1">
                <a:avLst/>
              </a:prstGeom>
              <a:solidFill>
                <a:srgbClr val="BBE0E3"/>
              </a:solidFill>
              <a:ln w="6350" cap="flat" cmpd="sng" algn="ctr">
                <a:solidFill>
                  <a:schemeClr val="bg1"/>
                </a:solidFill>
                <a:prstDash val="solid"/>
                <a:round/>
                <a:headEnd type="none" w="med" len="med"/>
                <a:tailEnd type="triangl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77" name="椭圆 176"/>
              <p:cNvSpPr/>
              <p:nvPr/>
            </p:nvSpPr>
            <p:spPr bwMode="auto">
              <a:xfrm>
                <a:off x="812680" y="3900228"/>
                <a:ext cx="152400" cy="152400"/>
              </a:xfrm>
              <a:prstGeom prst="ellipse">
                <a:avLst/>
              </a:prstGeom>
              <a:solidFill>
                <a:srgbClr val="00ACED"/>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78" name="椭圆 177"/>
              <p:cNvSpPr/>
              <p:nvPr/>
            </p:nvSpPr>
            <p:spPr bwMode="auto">
              <a:xfrm>
                <a:off x="1438851" y="3900228"/>
                <a:ext cx="152400" cy="152400"/>
              </a:xfrm>
              <a:prstGeom prst="ellipse">
                <a:avLst/>
              </a:prstGeom>
              <a:solidFill>
                <a:srgbClr val="00ACED"/>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79" name="椭圆 178"/>
              <p:cNvSpPr/>
              <p:nvPr/>
            </p:nvSpPr>
            <p:spPr bwMode="auto">
              <a:xfrm>
                <a:off x="2065022" y="3900228"/>
                <a:ext cx="152400" cy="152400"/>
              </a:xfrm>
              <a:prstGeom prst="ellipse">
                <a:avLst/>
              </a:prstGeom>
              <a:solidFill>
                <a:srgbClr val="00ACED"/>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nvGrpSpPr>
              <p:cNvPr id="182" name="组合 181"/>
              <p:cNvGrpSpPr/>
              <p:nvPr/>
            </p:nvGrpSpPr>
            <p:grpSpPr>
              <a:xfrm>
                <a:off x="2606015" y="3756360"/>
                <a:ext cx="607319" cy="440136"/>
                <a:chOff x="2606015" y="3756360"/>
                <a:chExt cx="607319" cy="440136"/>
              </a:xfrm>
            </p:grpSpPr>
            <p:sp>
              <p:nvSpPr>
                <p:cNvPr id="181" name="椭圆 180"/>
                <p:cNvSpPr/>
                <p:nvPr/>
              </p:nvSpPr>
              <p:spPr bwMode="auto">
                <a:xfrm>
                  <a:off x="2689945" y="3756360"/>
                  <a:ext cx="440136" cy="440136"/>
                </a:xfrm>
                <a:prstGeom prst="ellipse">
                  <a:avLst/>
                </a:prstGeom>
                <a:solidFill>
                  <a:srgbClr val="00ACED"/>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1200" b="0" i="0" u="none" strike="noStrike" cap="none" normalizeH="0" baseline="0">
                    <a:ln>
                      <a:noFill/>
                    </a:ln>
                    <a:solidFill>
                      <a:srgbClr val="000000"/>
                    </a:solidFill>
                    <a:effectLst/>
                    <a:latin typeface="+mn-ea"/>
                    <a:cs typeface="ヒラギノ角ゴ ProN W3" charset="0"/>
                    <a:sym typeface="Gill Sans" charset="0"/>
                  </a:endParaRPr>
                </a:p>
              </p:txBody>
            </p:sp>
            <p:sp>
              <p:nvSpPr>
                <p:cNvPr id="156" name="Shape 755"/>
                <p:cNvSpPr/>
                <p:nvPr/>
              </p:nvSpPr>
              <p:spPr>
                <a:xfrm>
                  <a:off x="2606015" y="3803707"/>
                  <a:ext cx="607319" cy="3454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a:defRPr sz="1200">
                      <a:solidFill>
                        <a:srgbClr val="FFFFFF"/>
                      </a:solidFill>
                      <a:latin typeface="Microsoft YaHei"/>
                      <a:ea typeface="Microsoft YaHei"/>
                      <a:cs typeface="Microsoft YaHei"/>
                      <a:sym typeface="Microsoft YaHei"/>
                    </a:defRPr>
                  </a:lvl1pPr>
                </a:lstStyle>
                <a:p>
                  <a:r>
                    <a:rPr dirty="0" err="1">
                      <a:solidFill>
                        <a:schemeClr val="bg1"/>
                      </a:solidFill>
                      <a:latin typeface="+mn-ea"/>
                      <a:ea typeface="+mn-ea"/>
                    </a:rPr>
                    <a:t>完结</a:t>
                  </a:r>
                  <a:endParaRPr dirty="0">
                    <a:solidFill>
                      <a:schemeClr val="bg1"/>
                    </a:solidFill>
                    <a:latin typeface="+mn-ea"/>
                    <a:ea typeface="+mn-ea"/>
                  </a:endParaRPr>
                </a:p>
              </p:txBody>
            </p:sp>
          </p:grpSp>
          <p:sp>
            <p:nvSpPr>
              <p:cNvPr id="183" name="Shape 752"/>
              <p:cNvSpPr/>
              <p:nvPr/>
            </p:nvSpPr>
            <p:spPr>
              <a:xfrm>
                <a:off x="605114" y="3647680"/>
                <a:ext cx="567532" cy="2342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defRPr sz="800">
                    <a:solidFill>
                      <a:srgbClr val="01B0F0"/>
                    </a:solidFill>
                    <a:latin typeface="Microsoft YaHei"/>
                    <a:ea typeface="Microsoft YaHei"/>
                    <a:cs typeface="Microsoft YaHei"/>
                    <a:sym typeface="Microsoft YaHei"/>
                  </a:defRPr>
                </a:lvl1pPr>
              </a:lstStyle>
              <a:p>
                <a:pPr algn="ctr"/>
                <a:r>
                  <a:rPr lang="zh-CN" altLang="en-US" dirty="0">
                    <a:solidFill>
                      <a:schemeClr val="bg1"/>
                    </a:solidFill>
                    <a:latin typeface="微软雅黑 Light" panose="020B0502040204020203" pitchFamily="34" charset="-122"/>
                    <a:ea typeface="微软雅黑 Light" panose="020B0502040204020203" pitchFamily="34" charset="-122"/>
                  </a:rPr>
                  <a:t>预警感知</a:t>
                </a:r>
              </a:p>
            </p:txBody>
          </p:sp>
          <p:sp>
            <p:nvSpPr>
              <p:cNvPr id="184" name="Shape 752"/>
              <p:cNvSpPr/>
              <p:nvPr/>
            </p:nvSpPr>
            <p:spPr>
              <a:xfrm>
                <a:off x="1231163" y="3647680"/>
                <a:ext cx="567532" cy="2342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defRPr sz="800">
                    <a:solidFill>
                      <a:srgbClr val="01B0F0"/>
                    </a:solidFill>
                    <a:latin typeface="Microsoft YaHei"/>
                    <a:ea typeface="Microsoft YaHei"/>
                    <a:cs typeface="Microsoft YaHei"/>
                    <a:sym typeface="Microsoft YaHei"/>
                  </a:defRPr>
                </a:lvl1pPr>
              </a:lstStyle>
              <a:p>
                <a:pPr algn="ctr"/>
                <a:r>
                  <a:rPr dirty="0" err="1">
                    <a:solidFill>
                      <a:schemeClr val="bg1"/>
                    </a:solidFill>
                    <a:latin typeface="微软雅黑 Light" panose="020B0502040204020203" pitchFamily="34" charset="-122"/>
                    <a:ea typeface="微软雅黑 Light" panose="020B0502040204020203" pitchFamily="34" charset="-122"/>
                  </a:rPr>
                  <a:t>异常定位</a:t>
                </a:r>
                <a:endParaRPr dirty="0">
                  <a:solidFill>
                    <a:schemeClr val="bg1"/>
                  </a:solidFill>
                  <a:latin typeface="微软雅黑 Light" panose="020B0502040204020203" pitchFamily="34" charset="-122"/>
                  <a:ea typeface="微软雅黑 Light" panose="020B0502040204020203" pitchFamily="34" charset="-122"/>
                </a:endParaRPr>
              </a:p>
            </p:txBody>
          </p:sp>
          <p:sp>
            <p:nvSpPr>
              <p:cNvPr id="185" name="Shape 752"/>
              <p:cNvSpPr/>
              <p:nvPr/>
            </p:nvSpPr>
            <p:spPr>
              <a:xfrm>
                <a:off x="1857212" y="3647680"/>
                <a:ext cx="567532" cy="2342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defRPr sz="800">
                    <a:solidFill>
                      <a:srgbClr val="01B0F0"/>
                    </a:solidFill>
                    <a:latin typeface="Microsoft YaHei"/>
                    <a:ea typeface="Microsoft YaHei"/>
                    <a:cs typeface="Microsoft YaHei"/>
                    <a:sym typeface="Microsoft YaHei"/>
                  </a:defRPr>
                </a:lvl1pPr>
              </a:lstStyle>
              <a:p>
                <a:pPr algn="ctr"/>
                <a:r>
                  <a:rPr lang="zh-CN" altLang="en-US" dirty="0">
                    <a:solidFill>
                      <a:schemeClr val="bg1"/>
                    </a:solidFill>
                    <a:latin typeface="微软雅黑 Light" panose="020B0502040204020203" pitchFamily="34" charset="-122"/>
                    <a:ea typeface="微软雅黑 Light" panose="020B0502040204020203" pitchFamily="34" charset="-122"/>
                  </a:rPr>
                  <a:t>异常完结</a:t>
                </a:r>
              </a:p>
            </p:txBody>
          </p:sp>
          <p:sp>
            <p:nvSpPr>
              <p:cNvPr id="186" name="Shape 752"/>
              <p:cNvSpPr/>
              <p:nvPr/>
            </p:nvSpPr>
            <p:spPr>
              <a:xfrm>
                <a:off x="605114" y="4070892"/>
                <a:ext cx="567532" cy="2342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defRPr sz="800">
                    <a:solidFill>
                      <a:srgbClr val="01B0F0"/>
                    </a:solidFill>
                    <a:latin typeface="Microsoft YaHei"/>
                    <a:ea typeface="Microsoft YaHei"/>
                    <a:cs typeface="Microsoft YaHei"/>
                    <a:sym typeface="Microsoft YaHei"/>
                  </a:defRPr>
                </a:lvl1pPr>
              </a:lstStyle>
              <a:p>
                <a:pPr algn="ctr"/>
                <a:r>
                  <a:rPr lang="en-US" dirty="0">
                    <a:solidFill>
                      <a:schemeClr val="bg1"/>
                    </a:solidFill>
                    <a:latin typeface="微软雅黑 Light" panose="020B0502040204020203" pitchFamily="34" charset="-122"/>
                    <a:ea typeface="微软雅黑 Light" panose="020B0502040204020203" pitchFamily="34" charset="-122"/>
                  </a:rPr>
                  <a:t>0min</a:t>
                </a:r>
              </a:p>
            </p:txBody>
          </p:sp>
          <p:sp>
            <p:nvSpPr>
              <p:cNvPr id="187" name="Shape 752"/>
              <p:cNvSpPr/>
              <p:nvPr/>
            </p:nvSpPr>
            <p:spPr>
              <a:xfrm>
                <a:off x="1231163" y="4070892"/>
                <a:ext cx="567532" cy="2342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defRPr sz="800">
                    <a:solidFill>
                      <a:srgbClr val="01B0F0"/>
                    </a:solidFill>
                    <a:latin typeface="Microsoft YaHei"/>
                    <a:ea typeface="Microsoft YaHei"/>
                    <a:cs typeface="Microsoft YaHei"/>
                    <a:sym typeface="Microsoft YaHei"/>
                  </a:defRPr>
                </a:lvl1pPr>
              </a:lstStyle>
              <a:p>
                <a:pPr algn="ctr"/>
                <a:r>
                  <a:rPr lang="en-US" dirty="0">
                    <a:solidFill>
                      <a:schemeClr val="bg1"/>
                    </a:solidFill>
                    <a:latin typeface="微软雅黑 Light" panose="020B0502040204020203" pitchFamily="34" charset="-122"/>
                    <a:ea typeface="微软雅黑 Light" panose="020B0502040204020203" pitchFamily="34" charset="-122"/>
                  </a:rPr>
                  <a:t>10min</a:t>
                </a:r>
              </a:p>
            </p:txBody>
          </p:sp>
          <p:sp>
            <p:nvSpPr>
              <p:cNvPr id="188" name="Shape 752"/>
              <p:cNvSpPr/>
              <p:nvPr/>
            </p:nvSpPr>
            <p:spPr>
              <a:xfrm>
                <a:off x="1857212" y="4070892"/>
                <a:ext cx="567532" cy="2342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defRPr sz="800">
                    <a:solidFill>
                      <a:srgbClr val="01B0F0"/>
                    </a:solidFill>
                    <a:latin typeface="Microsoft YaHei"/>
                    <a:ea typeface="Microsoft YaHei"/>
                    <a:cs typeface="Microsoft YaHei"/>
                    <a:sym typeface="Microsoft YaHei"/>
                  </a:defRPr>
                </a:lvl1pPr>
              </a:lstStyle>
              <a:p>
                <a:pPr algn="ctr"/>
                <a:r>
                  <a:rPr lang="en-US" dirty="0">
                    <a:solidFill>
                      <a:schemeClr val="bg1"/>
                    </a:solidFill>
                    <a:latin typeface="微软雅黑 Light" panose="020B0502040204020203" pitchFamily="34" charset="-122"/>
                    <a:ea typeface="微软雅黑 Light" panose="020B0502040204020203" pitchFamily="34" charset="-122"/>
                  </a:rPr>
                  <a:t>20min</a:t>
                </a:r>
              </a:p>
            </p:txBody>
          </p:sp>
        </p:grpSp>
        <p:sp>
          <p:nvSpPr>
            <p:cNvPr id="231" name="矩形 230"/>
            <p:cNvSpPr/>
            <p:nvPr/>
          </p:nvSpPr>
          <p:spPr>
            <a:xfrm>
              <a:off x="514418" y="3451613"/>
              <a:ext cx="1877437" cy="261610"/>
            </a:xfrm>
            <a:prstGeom prst="rect">
              <a:avLst/>
            </a:prstGeom>
          </p:spPr>
          <p:txBody>
            <a:bodyPr wrap="none">
              <a:spAutoFit/>
            </a:bodyPr>
            <a:lstStyle/>
            <a:p>
              <a:r>
                <a:rPr lang="zh-CN" altLang="en-US" sz="1100" dirty="0">
                  <a:solidFill>
                    <a:srgbClr val="00ACED"/>
                  </a:solidFill>
                </a:rPr>
                <a:t>案例：某商户异常处理流程</a:t>
              </a:r>
            </a:p>
          </p:txBody>
        </p:sp>
      </p:grpSp>
      <p:sp>
        <p:nvSpPr>
          <p:cNvPr id="234" name="矩形 233"/>
          <p:cNvSpPr/>
          <p:nvPr/>
        </p:nvSpPr>
        <p:spPr>
          <a:xfrm>
            <a:off x="3487707" y="3833758"/>
            <a:ext cx="914033" cy="646331"/>
          </a:xfrm>
          <a:prstGeom prst="rect">
            <a:avLst/>
          </a:prstGeom>
        </p:spPr>
        <p:txBody>
          <a:bodyPr wrap="none">
            <a:spAutoFit/>
          </a:bodyPr>
          <a:lstStyle/>
          <a:p>
            <a:r>
              <a:rPr lang="zh-CN" altLang="en-US" dirty="0">
                <a:solidFill>
                  <a:schemeClr val="bg1"/>
                </a:solidFill>
              </a:rPr>
              <a:t>耗时：</a:t>
            </a:r>
            <a:endParaRPr lang="en-US" altLang="zh-CN" dirty="0">
              <a:solidFill>
                <a:schemeClr val="bg1"/>
              </a:solidFill>
            </a:endParaRPr>
          </a:p>
          <a:p>
            <a:r>
              <a:rPr lang="en-US" altLang="zh-CN" b="1" dirty="0">
                <a:solidFill>
                  <a:srgbClr val="D31141"/>
                </a:solidFill>
                <a:latin typeface="+mj-ea"/>
                <a:ea typeface="+mj-ea"/>
              </a:rPr>
              <a:t>30min</a:t>
            </a:r>
          </a:p>
        </p:txBody>
      </p:sp>
      <p:sp>
        <p:nvSpPr>
          <p:cNvPr id="235" name="矩形 234"/>
          <p:cNvSpPr/>
          <p:nvPr/>
        </p:nvSpPr>
        <p:spPr>
          <a:xfrm>
            <a:off x="7785482" y="3833758"/>
            <a:ext cx="1056700" cy="646331"/>
          </a:xfrm>
          <a:prstGeom prst="rect">
            <a:avLst/>
          </a:prstGeom>
        </p:spPr>
        <p:txBody>
          <a:bodyPr wrap="none">
            <a:spAutoFit/>
          </a:bodyPr>
          <a:lstStyle/>
          <a:p>
            <a:r>
              <a:rPr lang="zh-CN" altLang="en-US" dirty="0">
                <a:solidFill>
                  <a:schemeClr val="bg1"/>
                </a:solidFill>
              </a:rPr>
              <a:t>耗时：</a:t>
            </a:r>
            <a:endParaRPr lang="en-US" altLang="zh-CN" dirty="0">
              <a:solidFill>
                <a:schemeClr val="bg1"/>
              </a:solidFill>
            </a:endParaRPr>
          </a:p>
          <a:p>
            <a:r>
              <a:rPr lang="en-US" altLang="zh-CN" b="1" dirty="0">
                <a:solidFill>
                  <a:srgbClr val="D31141"/>
                </a:solidFill>
                <a:latin typeface="+mj-ea"/>
                <a:ea typeface="+mj-ea"/>
              </a:rPr>
              <a:t>125min</a:t>
            </a:r>
          </a:p>
        </p:txBody>
      </p:sp>
      <p:sp>
        <p:nvSpPr>
          <p:cNvPr id="236" name="矩形 235"/>
          <p:cNvSpPr/>
          <p:nvPr/>
        </p:nvSpPr>
        <p:spPr>
          <a:xfrm>
            <a:off x="1342925" y="4678358"/>
            <a:ext cx="4724370" cy="369332"/>
          </a:xfrm>
          <a:prstGeom prst="rect">
            <a:avLst/>
          </a:prstGeom>
        </p:spPr>
        <p:txBody>
          <a:bodyPr wrap="none">
            <a:spAutoFit/>
          </a:bodyPr>
          <a:lstStyle/>
          <a:p>
            <a:r>
              <a:rPr lang="zh-CN" altLang="en-US" b="1" dirty="0">
                <a:solidFill>
                  <a:srgbClr val="00ACED"/>
                </a:solidFill>
                <a:latin typeface="+mj-ea"/>
                <a:ea typeface="+mj-ea"/>
              </a:rPr>
              <a:t>该案例对比原流程测算减少服务咨询量</a:t>
            </a:r>
            <a:r>
              <a:rPr lang="en-US" altLang="zh-CN" b="1" dirty="0">
                <a:solidFill>
                  <a:srgbClr val="00ACED"/>
                </a:solidFill>
                <a:latin typeface="+mj-ea"/>
                <a:ea typeface="+mj-ea"/>
              </a:rPr>
              <a:t>960</a:t>
            </a:r>
            <a:r>
              <a:rPr lang="zh-CN" altLang="en-US" b="1" dirty="0">
                <a:solidFill>
                  <a:srgbClr val="00ACED"/>
                </a:solidFill>
                <a:latin typeface="+mj-ea"/>
                <a:ea typeface="+mj-ea"/>
              </a:rPr>
              <a:t>次</a:t>
            </a:r>
          </a:p>
        </p:txBody>
      </p:sp>
      <p:sp>
        <p:nvSpPr>
          <p:cNvPr id="237" name="矩形 236"/>
          <p:cNvSpPr/>
          <p:nvPr/>
        </p:nvSpPr>
        <p:spPr>
          <a:xfrm>
            <a:off x="102040" y="3944162"/>
            <a:ext cx="646331" cy="369332"/>
          </a:xfrm>
          <a:prstGeom prst="rect">
            <a:avLst/>
          </a:prstGeom>
        </p:spPr>
        <p:txBody>
          <a:bodyPr wrap="none">
            <a:spAutoFit/>
          </a:bodyPr>
          <a:lstStyle/>
          <a:p>
            <a:r>
              <a:rPr lang="zh-CN" altLang="en-US" dirty="0">
                <a:solidFill>
                  <a:srgbClr val="00ACED"/>
                </a:solidFill>
              </a:rPr>
              <a:t>效果</a:t>
            </a:r>
          </a:p>
        </p:txBody>
      </p:sp>
    </p:spTree>
    <p:extLst>
      <p:ext uri="{BB962C8B-B14F-4D97-AF65-F5344CB8AC3E}">
        <p14:creationId xmlns:p14="http://schemas.microsoft.com/office/powerpoint/2010/main" val="17015513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饼形 106"/>
          <p:cNvSpPr/>
          <p:nvPr/>
        </p:nvSpPr>
        <p:spPr bwMode="auto">
          <a:xfrm rot="15045538">
            <a:off x="4582159" y="1066963"/>
            <a:ext cx="3076070" cy="3076070"/>
          </a:xfrm>
          <a:prstGeom prst="pie">
            <a:avLst>
              <a:gd name="adj1" fmla="val 5195837"/>
              <a:gd name="adj2" fmla="val 12122391"/>
            </a:avLst>
          </a:prstGeom>
          <a:solidFill>
            <a:srgbClr val="00ACED"/>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1200" b="0" i="0" u="none" strike="noStrike" cap="none" normalizeH="0" baseline="0">
              <a:ln>
                <a:noFill/>
              </a:ln>
              <a:solidFill>
                <a:schemeClr val="tx1">
                  <a:lumMod val="75000"/>
                  <a:lumOff val="25000"/>
                </a:schemeClr>
              </a:solidFill>
              <a:effectLst/>
              <a:latin typeface="Gill Sans" charset="0"/>
              <a:ea typeface="ヒラギノ角ゴ ProN W3" charset="0"/>
              <a:cs typeface="ヒラギノ角ゴ ProN W3" charset="0"/>
              <a:sym typeface="Gill Sans" charset="0"/>
            </a:endParaRPr>
          </a:p>
        </p:txBody>
      </p:sp>
      <p:sp>
        <p:nvSpPr>
          <p:cNvPr id="88" name="饼形 87"/>
          <p:cNvSpPr/>
          <p:nvPr/>
        </p:nvSpPr>
        <p:spPr bwMode="auto">
          <a:xfrm rot="15045538">
            <a:off x="4582159" y="1066963"/>
            <a:ext cx="3076070" cy="3076070"/>
          </a:xfrm>
          <a:prstGeom prst="pie">
            <a:avLst>
              <a:gd name="adj1" fmla="val 16169802"/>
              <a:gd name="adj2" fmla="val 18680083"/>
            </a:avLst>
          </a:prstGeom>
          <a:solidFill>
            <a:srgbClr val="FAC34E"/>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1200" b="0" i="0" u="none" strike="noStrike" cap="none" normalizeH="0" baseline="0">
              <a:ln>
                <a:noFill/>
              </a:ln>
              <a:solidFill>
                <a:schemeClr val="tx1">
                  <a:lumMod val="75000"/>
                  <a:lumOff val="25000"/>
                </a:schemeClr>
              </a:solidFill>
              <a:effectLst/>
              <a:latin typeface="Gill Sans" charset="0"/>
              <a:ea typeface="ヒラギノ角ゴ ProN W3" charset="0"/>
              <a:cs typeface="ヒラギノ角ゴ ProN W3" charset="0"/>
              <a:sym typeface="Gill Sans" charset="0"/>
            </a:endParaRPr>
          </a:p>
        </p:txBody>
      </p:sp>
      <p:sp>
        <p:nvSpPr>
          <p:cNvPr id="89" name="饼形 88"/>
          <p:cNvSpPr/>
          <p:nvPr/>
        </p:nvSpPr>
        <p:spPr bwMode="auto">
          <a:xfrm rot="15045538">
            <a:off x="4582159" y="1066963"/>
            <a:ext cx="3076070" cy="3076070"/>
          </a:xfrm>
          <a:prstGeom prst="pie">
            <a:avLst>
              <a:gd name="adj1" fmla="val 12114792"/>
              <a:gd name="adj2" fmla="val 16200000"/>
            </a:avLst>
          </a:prstGeom>
          <a:solidFill>
            <a:srgbClr val="F4591F"/>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1200" b="0" i="0" u="none" strike="noStrike" cap="none" normalizeH="0" baseline="0">
              <a:ln>
                <a:noFill/>
              </a:ln>
              <a:solidFill>
                <a:schemeClr val="tx1">
                  <a:lumMod val="75000"/>
                  <a:lumOff val="25000"/>
                </a:schemeClr>
              </a:solidFill>
              <a:effectLst/>
              <a:latin typeface="Gill Sans" charset="0"/>
              <a:ea typeface="ヒラギノ角ゴ ProN W3" charset="0"/>
              <a:cs typeface="ヒラギノ角ゴ ProN W3" charset="0"/>
              <a:sym typeface="Gill Sans" charset="0"/>
            </a:endParaRPr>
          </a:p>
        </p:txBody>
      </p:sp>
      <p:sp>
        <p:nvSpPr>
          <p:cNvPr id="69" name="饼形 68"/>
          <p:cNvSpPr/>
          <p:nvPr/>
        </p:nvSpPr>
        <p:spPr bwMode="auto">
          <a:xfrm rot="4059043">
            <a:off x="4582893" y="1066963"/>
            <a:ext cx="3076070" cy="3076070"/>
          </a:xfrm>
          <a:prstGeom prst="pie">
            <a:avLst>
              <a:gd name="adj1" fmla="val 12114792"/>
              <a:gd name="adj2" fmla="val 16200000"/>
            </a:avLst>
          </a:prstGeom>
          <a:solidFill>
            <a:srgbClr val="F0F0F0"/>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1200" b="0" i="0" u="none" strike="noStrike" cap="none" normalizeH="0" baseline="0">
              <a:ln>
                <a:noFill/>
              </a:ln>
              <a:solidFill>
                <a:schemeClr val="tx1">
                  <a:lumMod val="75000"/>
                  <a:lumOff val="25000"/>
                </a:schemeClr>
              </a:solidFill>
              <a:effectLst/>
              <a:latin typeface="Gill Sans" charset="0"/>
              <a:ea typeface="ヒラギノ角ゴ ProN W3" charset="0"/>
              <a:cs typeface="ヒラギノ角ゴ ProN W3" charset="0"/>
              <a:sym typeface="Gill Sans" charset="0"/>
            </a:endParaRPr>
          </a:p>
        </p:txBody>
      </p:sp>
      <p:sp>
        <p:nvSpPr>
          <p:cNvPr id="2" name="矩形 1"/>
          <p:cNvSpPr/>
          <p:nvPr/>
        </p:nvSpPr>
        <p:spPr>
          <a:xfrm>
            <a:off x="2518492" y="298163"/>
            <a:ext cx="4107018" cy="523220"/>
          </a:xfrm>
          <a:prstGeom prst="rect">
            <a:avLst/>
          </a:prstGeom>
        </p:spPr>
        <p:txBody>
          <a:bodyPr wrap="square" anchor="t">
            <a:spAutoFit/>
          </a:bodyPr>
          <a:lstStyle/>
          <a:p>
            <a:pPr algn="ctr"/>
            <a:r>
              <a:rPr lang="zh-CN" altLang="en-US" sz="2800" b="1" dirty="0">
                <a:solidFill>
                  <a:schemeClr val="bg1"/>
                </a:solidFill>
                <a:effectLst>
                  <a:outerShdw dist="38100" dir="5400000" algn="t" rotWithShape="0">
                    <a:srgbClr val="00ACED">
                      <a:alpha val="70000"/>
                    </a:srgbClr>
                  </a:outerShdw>
                </a:effectLst>
                <a:latin typeface="+mj-ea"/>
                <a:ea typeface="+mj-ea"/>
              </a:rPr>
              <a:t>案例</a:t>
            </a:r>
            <a:r>
              <a:rPr lang="en-US" altLang="zh-CN" sz="2800" b="1" dirty="0">
                <a:solidFill>
                  <a:schemeClr val="bg1"/>
                </a:solidFill>
                <a:effectLst>
                  <a:outerShdw dist="38100" dir="5400000" algn="t" rotWithShape="0">
                    <a:srgbClr val="00ACED">
                      <a:alpha val="70000"/>
                    </a:srgbClr>
                  </a:outerShdw>
                </a:effectLst>
                <a:latin typeface="+mj-ea"/>
                <a:ea typeface="+mj-ea"/>
              </a:rPr>
              <a:t>2: </a:t>
            </a:r>
            <a:r>
              <a:rPr lang="zh-CN" altLang="en-US" sz="2800" b="1" dirty="0">
                <a:solidFill>
                  <a:schemeClr val="bg1"/>
                </a:solidFill>
                <a:effectLst>
                  <a:outerShdw dist="38100" dir="5400000" algn="t" rotWithShape="0">
                    <a:srgbClr val="00ACED">
                      <a:alpha val="70000"/>
                    </a:srgbClr>
                  </a:outerShdw>
                </a:effectLst>
                <a:latin typeface="+mj-ea"/>
                <a:ea typeface="+mj-ea"/>
              </a:rPr>
              <a:t>蚂蚁安全大脑</a:t>
            </a:r>
          </a:p>
        </p:txBody>
      </p:sp>
      <p:cxnSp>
        <p:nvCxnSpPr>
          <p:cNvPr id="53" name="直接连接符 26"/>
          <p:cNvCxnSpPr/>
          <p:nvPr/>
        </p:nvCxnSpPr>
        <p:spPr>
          <a:xfrm>
            <a:off x="11061239" y="1524075"/>
            <a:ext cx="9525" cy="3673836"/>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1134520" y="977220"/>
            <a:ext cx="6874961" cy="3413596"/>
            <a:chOff x="1078243" y="899199"/>
            <a:chExt cx="6874961" cy="3413596"/>
          </a:xfrm>
        </p:grpSpPr>
        <p:sp>
          <p:nvSpPr>
            <p:cNvPr id="10" name="饼形 9"/>
            <p:cNvSpPr/>
            <p:nvPr/>
          </p:nvSpPr>
          <p:spPr bwMode="auto">
            <a:xfrm>
              <a:off x="4582160" y="1066963"/>
              <a:ext cx="3076070" cy="3076070"/>
            </a:xfrm>
            <a:prstGeom prst="pie">
              <a:avLst>
                <a:gd name="adj1" fmla="val 12114792"/>
                <a:gd name="adj2" fmla="val 16200000"/>
              </a:avLst>
            </a:prstGeom>
            <a:solidFill>
              <a:srgbClr val="55B763"/>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1200" b="0" i="0" u="none" strike="noStrike" cap="none" normalizeH="0" baseline="0">
                <a:ln>
                  <a:noFill/>
                </a:ln>
                <a:solidFill>
                  <a:schemeClr val="tx1">
                    <a:lumMod val="75000"/>
                    <a:lumOff val="25000"/>
                  </a:schemeClr>
                </a:solidFill>
                <a:effectLst/>
                <a:latin typeface="Gill Sans" charset="0"/>
                <a:ea typeface="ヒラギノ角ゴ ProN W3" charset="0"/>
                <a:cs typeface="ヒラギノ角ゴ ProN W3" charset="0"/>
                <a:sym typeface="Gill Sans" charset="0"/>
              </a:endParaRPr>
            </a:p>
          </p:txBody>
        </p:sp>
        <p:pic>
          <p:nvPicPr>
            <p:cNvPr id="32" name="图片 31"/>
            <p:cNvPicPr>
              <a:picLocks noChangeAspect="1"/>
            </p:cNvPicPr>
            <p:nvPr/>
          </p:nvPicPr>
          <p:blipFill rotWithShape="1">
            <a:blip r:embed="rId2"/>
            <a:srcRect l="6197"/>
            <a:stretch/>
          </p:blipFill>
          <p:spPr>
            <a:xfrm>
              <a:off x="1078243" y="1828800"/>
              <a:ext cx="1929212" cy="1530818"/>
            </a:xfrm>
            <a:prstGeom prst="rect">
              <a:avLst/>
            </a:prstGeom>
          </p:spPr>
        </p:pic>
        <p:grpSp>
          <p:nvGrpSpPr>
            <p:cNvPr id="4" name="组合 3"/>
            <p:cNvGrpSpPr/>
            <p:nvPr/>
          </p:nvGrpSpPr>
          <p:grpSpPr>
            <a:xfrm>
              <a:off x="3199302" y="2389898"/>
              <a:ext cx="1064895" cy="408623"/>
              <a:chOff x="2618899" y="2389897"/>
              <a:chExt cx="1064895" cy="408623"/>
            </a:xfrm>
          </p:grpSpPr>
          <p:sp>
            <p:nvSpPr>
              <p:cNvPr id="33" name="右箭头 32"/>
              <p:cNvSpPr/>
              <p:nvPr/>
            </p:nvSpPr>
            <p:spPr>
              <a:xfrm>
                <a:off x="2618899" y="2389897"/>
                <a:ext cx="1064895" cy="408623"/>
              </a:xfrm>
              <a:prstGeom prst="rightArrow">
                <a:avLst>
                  <a:gd name="adj1" fmla="val 69891"/>
                  <a:gd name="adj2" fmla="val 50000"/>
                </a:avLst>
              </a:prstGeom>
              <a:noFill/>
              <a:ln w="28575" cmpd="sng">
                <a:solidFill>
                  <a:srgbClr val="D31141"/>
                </a:solidFill>
                <a:prstDash val="solid"/>
              </a:ln>
            </p:spPr>
            <p:style>
              <a:lnRef idx="1">
                <a:schemeClr val="accent1"/>
              </a:lnRef>
              <a:fillRef idx="3">
                <a:schemeClr val="accent1"/>
              </a:fillRef>
              <a:effectRef idx="2">
                <a:schemeClr val="accent1"/>
              </a:effectRef>
              <a:fontRef idx="minor">
                <a:schemeClr val="lt1"/>
              </a:fontRef>
            </p:style>
            <p:txBody>
              <a:bodyPr lIns="68580" tIns="34290" rIns="68580" bIns="34290" anchor="ctr" anchorCtr="0"/>
              <a:lstStyle/>
              <a:p>
                <a:pPr algn="ctr"/>
                <a:endParaRPr lang="zh-CN" altLang="en-US" sz="1200" b="1" dirty="0">
                  <a:solidFill>
                    <a:srgbClr val="FFFFFF"/>
                  </a:solidFill>
                  <a:latin typeface="微软雅黑" charset="0"/>
                  <a:ea typeface="微软雅黑" charset="0"/>
                </a:endParaRPr>
              </a:p>
            </p:txBody>
          </p:sp>
          <p:sp>
            <p:nvSpPr>
              <p:cNvPr id="3" name="矩形 2"/>
              <p:cNvSpPr/>
              <p:nvPr/>
            </p:nvSpPr>
            <p:spPr>
              <a:xfrm>
                <a:off x="2696123" y="2463403"/>
                <a:ext cx="748923" cy="261610"/>
              </a:xfrm>
              <a:prstGeom prst="rect">
                <a:avLst/>
              </a:prstGeom>
            </p:spPr>
            <p:txBody>
              <a:bodyPr wrap="none" anchor="ctr">
                <a:spAutoFit/>
              </a:bodyPr>
              <a:lstStyle/>
              <a:p>
                <a:pPr algn="ctr"/>
                <a:r>
                  <a:rPr lang="zh-CN" altLang="en-US" sz="1100" b="1" dirty="0">
                    <a:solidFill>
                      <a:srgbClr val="FFFFFF"/>
                    </a:solidFill>
                    <a:latin typeface="微软雅黑" charset="0"/>
                    <a:ea typeface="微软雅黑" charset="0"/>
                  </a:rPr>
                  <a:t>实时分析</a:t>
                </a:r>
              </a:p>
            </p:txBody>
          </p:sp>
        </p:grpSp>
        <p:grpSp>
          <p:nvGrpSpPr>
            <p:cNvPr id="9" name="组合 8"/>
            <p:cNvGrpSpPr/>
            <p:nvPr/>
          </p:nvGrpSpPr>
          <p:grpSpPr>
            <a:xfrm>
              <a:off x="5464012" y="1948815"/>
              <a:ext cx="1312366" cy="1312366"/>
              <a:chOff x="5676539" y="1945606"/>
              <a:chExt cx="1558815" cy="1558815"/>
            </a:xfrm>
          </p:grpSpPr>
          <p:sp>
            <p:nvSpPr>
              <p:cNvPr id="7" name="椭圆 6"/>
              <p:cNvSpPr/>
              <p:nvPr/>
            </p:nvSpPr>
            <p:spPr bwMode="auto">
              <a:xfrm>
                <a:off x="5676539" y="1945606"/>
                <a:ext cx="1558815" cy="1558815"/>
              </a:xfrm>
              <a:prstGeom prst="ellipse">
                <a:avLst/>
              </a:prstGeom>
              <a:solidFill>
                <a:schemeClr val="bg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nvGrpSpPr>
              <p:cNvPr id="8" name="组合 7"/>
              <p:cNvGrpSpPr/>
              <p:nvPr/>
            </p:nvGrpSpPr>
            <p:grpSpPr>
              <a:xfrm>
                <a:off x="5784029" y="2147247"/>
                <a:ext cx="1343835" cy="1201266"/>
                <a:chOff x="5808821" y="2173308"/>
                <a:chExt cx="1343835" cy="1201266"/>
              </a:xfrm>
            </p:grpSpPr>
            <p:pic>
              <p:nvPicPr>
                <p:cNvPr id="36" name="Picture 20" descr="C:\Users\liguo.flg\Desktop\F94H5P77OG1E_5_60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061" r="25654" b="15289"/>
                <a:stretch/>
              </p:blipFill>
              <p:spPr bwMode="auto">
                <a:xfrm>
                  <a:off x="6059837" y="2173308"/>
                  <a:ext cx="841802" cy="841802"/>
                </a:xfrm>
                <a:prstGeom prst="ellipse">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2"/>
                <p:cNvSpPr txBox="1">
                  <a:spLocks noChangeArrowheads="1"/>
                </p:cNvSpPr>
                <p:nvPr/>
              </p:nvSpPr>
              <p:spPr bwMode="auto">
                <a:xfrm>
                  <a:off x="5808821" y="2990722"/>
                  <a:ext cx="1343835" cy="383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0" tIns="91440" rIns="182880" bIns="91440"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900" dirty="0">
                      <a:solidFill>
                        <a:schemeClr val="tx1">
                          <a:lumMod val="75000"/>
                          <a:lumOff val="25000"/>
                        </a:schemeClr>
                      </a:solidFill>
                      <a:latin typeface="微软雅黑 Light" panose="020B0502040204020203" pitchFamily="34" charset="-122"/>
                      <a:ea typeface="微软雅黑 Light" panose="020B0502040204020203" pitchFamily="34" charset="-122"/>
                    </a:rPr>
                    <a:t>蚂蚁安全大脑</a:t>
                  </a:r>
                </a:p>
              </p:txBody>
            </p:sp>
          </p:grpSp>
        </p:grpSp>
        <p:grpSp>
          <p:nvGrpSpPr>
            <p:cNvPr id="12" name="组合 11"/>
            <p:cNvGrpSpPr/>
            <p:nvPr/>
          </p:nvGrpSpPr>
          <p:grpSpPr>
            <a:xfrm>
              <a:off x="4550321" y="899199"/>
              <a:ext cx="1672075" cy="1952462"/>
              <a:chOff x="4550321" y="899199"/>
              <a:chExt cx="1672075" cy="1952462"/>
            </a:xfrm>
          </p:grpSpPr>
          <p:sp>
            <p:nvSpPr>
              <p:cNvPr id="48" name="TextBox 2"/>
              <p:cNvSpPr txBox="1">
                <a:spLocks noChangeArrowheads="1"/>
              </p:cNvSpPr>
              <p:nvPr/>
            </p:nvSpPr>
            <p:spPr bwMode="auto">
              <a:xfrm>
                <a:off x="5091022" y="1755518"/>
                <a:ext cx="11313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0" tIns="91440" rIns="182880" bIns="91440"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1200" dirty="0">
                    <a:solidFill>
                      <a:schemeClr val="tx1">
                        <a:lumMod val="75000"/>
                        <a:lumOff val="25000"/>
                      </a:schemeClr>
                    </a:solidFill>
                    <a:latin typeface="微软雅黑 Light" panose="020B0502040204020203" pitchFamily="34" charset="-122"/>
                    <a:ea typeface="微软雅黑 Light" panose="020B0502040204020203" pitchFamily="34" charset="-122"/>
                  </a:rPr>
                  <a:t>帐户</a:t>
                </a:r>
              </a:p>
            </p:txBody>
          </p:sp>
          <p:grpSp>
            <p:nvGrpSpPr>
              <p:cNvPr id="11" name="组合 10"/>
              <p:cNvGrpSpPr/>
              <p:nvPr/>
            </p:nvGrpSpPr>
            <p:grpSpPr>
              <a:xfrm>
                <a:off x="4550321" y="1535450"/>
                <a:ext cx="607319" cy="440136"/>
                <a:chOff x="4582160" y="1490194"/>
                <a:chExt cx="607319" cy="440136"/>
              </a:xfrm>
            </p:grpSpPr>
            <p:sp>
              <p:nvSpPr>
                <p:cNvPr id="49" name="椭圆 48"/>
                <p:cNvSpPr/>
                <p:nvPr/>
              </p:nvSpPr>
              <p:spPr bwMode="auto">
                <a:xfrm>
                  <a:off x="4666090" y="1490194"/>
                  <a:ext cx="440136" cy="440136"/>
                </a:xfrm>
                <a:prstGeom prst="ellipse">
                  <a:avLst/>
                </a:prstGeom>
                <a:solidFill>
                  <a:schemeClr val="bg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7200" b="0" i="0" u="none" strike="noStrike" cap="none" normalizeH="0" baseline="0">
                    <a:ln>
                      <a:noFill/>
                    </a:ln>
                    <a:solidFill>
                      <a:srgbClr val="000000"/>
                    </a:solidFill>
                    <a:effectLst/>
                    <a:latin typeface="+mn-ea"/>
                    <a:cs typeface="ヒラギノ角ゴ ProN W3" charset="0"/>
                    <a:sym typeface="Gill Sans" charset="0"/>
                  </a:endParaRPr>
                </a:p>
              </p:txBody>
            </p:sp>
            <p:sp>
              <p:nvSpPr>
                <p:cNvPr id="50" name="Shape 755"/>
                <p:cNvSpPr/>
                <p:nvPr/>
              </p:nvSpPr>
              <p:spPr>
                <a:xfrm>
                  <a:off x="4582160" y="1537541"/>
                  <a:ext cx="607319" cy="3454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a:defRPr sz="1200">
                      <a:solidFill>
                        <a:srgbClr val="FFFFFF"/>
                      </a:solidFill>
                      <a:latin typeface="Microsoft YaHei"/>
                      <a:ea typeface="Microsoft YaHei"/>
                      <a:cs typeface="Microsoft YaHei"/>
                      <a:sym typeface="Microsoft YaHei"/>
                    </a:defRPr>
                  </a:lvl1pPr>
                </a:lstStyle>
                <a:p>
                  <a:r>
                    <a:rPr lang="zh-CN" altLang="en-US" sz="900" dirty="0">
                      <a:solidFill>
                        <a:schemeClr val="tx1">
                          <a:lumMod val="75000"/>
                          <a:lumOff val="25000"/>
                        </a:schemeClr>
                      </a:solidFill>
                      <a:latin typeface="+mn-ea"/>
                      <a:ea typeface="+mn-ea"/>
                    </a:rPr>
                    <a:t>风险</a:t>
                  </a:r>
                  <a:endParaRPr lang="en-US" altLang="zh-CN" sz="900" dirty="0">
                    <a:solidFill>
                      <a:schemeClr val="tx1">
                        <a:lumMod val="75000"/>
                        <a:lumOff val="25000"/>
                      </a:schemeClr>
                    </a:solidFill>
                    <a:latin typeface="+mn-ea"/>
                    <a:ea typeface="+mn-ea"/>
                  </a:endParaRPr>
                </a:p>
                <a:p>
                  <a:r>
                    <a:rPr lang="zh-CN" altLang="en-US" sz="900" dirty="0">
                      <a:solidFill>
                        <a:schemeClr val="tx1">
                          <a:lumMod val="75000"/>
                          <a:lumOff val="25000"/>
                        </a:schemeClr>
                      </a:solidFill>
                      <a:latin typeface="+mn-ea"/>
                      <a:ea typeface="+mn-ea"/>
                    </a:rPr>
                    <a:t>意识</a:t>
                  </a:r>
                </a:p>
              </p:txBody>
            </p:sp>
          </p:grpSp>
          <p:grpSp>
            <p:nvGrpSpPr>
              <p:cNvPr id="51" name="组合 50"/>
              <p:cNvGrpSpPr/>
              <p:nvPr/>
            </p:nvGrpSpPr>
            <p:grpSpPr>
              <a:xfrm>
                <a:off x="4989486" y="1172782"/>
                <a:ext cx="607319" cy="440136"/>
                <a:chOff x="4582160" y="1490194"/>
                <a:chExt cx="607319" cy="440136"/>
              </a:xfrm>
            </p:grpSpPr>
            <p:sp>
              <p:nvSpPr>
                <p:cNvPr id="56" name="椭圆 55"/>
                <p:cNvSpPr/>
                <p:nvPr/>
              </p:nvSpPr>
              <p:spPr bwMode="auto">
                <a:xfrm>
                  <a:off x="4666090" y="1490194"/>
                  <a:ext cx="440136" cy="440136"/>
                </a:xfrm>
                <a:prstGeom prst="ellipse">
                  <a:avLst/>
                </a:prstGeom>
                <a:solidFill>
                  <a:schemeClr val="bg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7200" b="0" i="0" u="none" strike="noStrike" cap="none" normalizeH="0" baseline="0">
                    <a:ln>
                      <a:noFill/>
                    </a:ln>
                    <a:solidFill>
                      <a:srgbClr val="000000"/>
                    </a:solidFill>
                    <a:effectLst/>
                    <a:latin typeface="+mn-ea"/>
                    <a:cs typeface="ヒラギノ角ゴ ProN W3" charset="0"/>
                    <a:sym typeface="Gill Sans" charset="0"/>
                  </a:endParaRPr>
                </a:p>
              </p:txBody>
            </p:sp>
            <p:sp>
              <p:nvSpPr>
                <p:cNvPr id="57" name="Shape 755"/>
                <p:cNvSpPr/>
                <p:nvPr/>
              </p:nvSpPr>
              <p:spPr>
                <a:xfrm>
                  <a:off x="4582160" y="1537541"/>
                  <a:ext cx="607319" cy="3454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a:defRPr sz="1200">
                      <a:solidFill>
                        <a:srgbClr val="FFFFFF"/>
                      </a:solidFill>
                      <a:latin typeface="Microsoft YaHei"/>
                      <a:ea typeface="Microsoft YaHei"/>
                      <a:cs typeface="Microsoft YaHei"/>
                      <a:sym typeface="Microsoft YaHei"/>
                    </a:defRPr>
                  </a:lvl1pPr>
                </a:lstStyle>
                <a:p>
                  <a:r>
                    <a:rPr lang="zh-CN" altLang="en-US" sz="900" dirty="0">
                      <a:solidFill>
                        <a:schemeClr val="tx1">
                          <a:lumMod val="75000"/>
                          <a:lumOff val="25000"/>
                        </a:schemeClr>
                      </a:solidFill>
                      <a:latin typeface="+mn-ea"/>
                      <a:ea typeface="+mn-ea"/>
                    </a:rPr>
                    <a:t>成熟度</a:t>
                  </a:r>
                </a:p>
              </p:txBody>
            </p:sp>
          </p:grpSp>
          <p:grpSp>
            <p:nvGrpSpPr>
              <p:cNvPr id="58" name="组合 57"/>
              <p:cNvGrpSpPr/>
              <p:nvPr/>
            </p:nvGrpSpPr>
            <p:grpSpPr>
              <a:xfrm>
                <a:off x="5480742" y="899199"/>
                <a:ext cx="607319" cy="440136"/>
                <a:chOff x="4582160" y="1490194"/>
                <a:chExt cx="607319" cy="440136"/>
              </a:xfrm>
            </p:grpSpPr>
            <p:sp>
              <p:nvSpPr>
                <p:cNvPr id="59" name="椭圆 58"/>
                <p:cNvSpPr/>
                <p:nvPr/>
              </p:nvSpPr>
              <p:spPr bwMode="auto">
                <a:xfrm>
                  <a:off x="4666090" y="1490194"/>
                  <a:ext cx="440136" cy="440136"/>
                </a:xfrm>
                <a:prstGeom prst="ellipse">
                  <a:avLst/>
                </a:prstGeom>
                <a:solidFill>
                  <a:schemeClr val="bg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7200" b="0" i="0" u="none" strike="noStrike" cap="none" normalizeH="0" baseline="0">
                    <a:ln>
                      <a:noFill/>
                    </a:ln>
                    <a:solidFill>
                      <a:srgbClr val="000000"/>
                    </a:solidFill>
                    <a:effectLst/>
                    <a:latin typeface="+mn-ea"/>
                    <a:cs typeface="ヒラギノ角ゴ ProN W3" charset="0"/>
                    <a:sym typeface="Gill Sans" charset="0"/>
                  </a:endParaRPr>
                </a:p>
              </p:txBody>
            </p:sp>
            <p:sp>
              <p:nvSpPr>
                <p:cNvPr id="60" name="Shape 755"/>
                <p:cNvSpPr/>
                <p:nvPr/>
              </p:nvSpPr>
              <p:spPr>
                <a:xfrm>
                  <a:off x="4582160" y="1537541"/>
                  <a:ext cx="607319" cy="3454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a:defRPr sz="1200">
                      <a:solidFill>
                        <a:srgbClr val="FFFFFF"/>
                      </a:solidFill>
                      <a:latin typeface="Microsoft YaHei"/>
                      <a:ea typeface="Microsoft YaHei"/>
                      <a:cs typeface="Microsoft YaHei"/>
                      <a:sym typeface="Microsoft YaHei"/>
                    </a:defRPr>
                  </a:lvl1pPr>
                </a:lstStyle>
                <a:p>
                  <a:r>
                    <a:rPr lang="zh-CN" altLang="en-US" sz="900" dirty="0">
                      <a:solidFill>
                        <a:schemeClr val="tx1">
                          <a:lumMod val="75000"/>
                          <a:lumOff val="25000"/>
                        </a:schemeClr>
                      </a:solidFill>
                      <a:latin typeface="+mn-ea"/>
                      <a:ea typeface="+mn-ea"/>
                    </a:rPr>
                    <a:t>黑名单</a:t>
                  </a:r>
                </a:p>
              </p:txBody>
            </p:sp>
          </p:grpSp>
          <p:sp>
            <p:nvSpPr>
              <p:cNvPr id="94" name="TextBox 2"/>
              <p:cNvSpPr txBox="1">
                <a:spLocks noChangeArrowheads="1"/>
              </p:cNvSpPr>
              <p:nvPr/>
            </p:nvSpPr>
            <p:spPr bwMode="auto">
              <a:xfrm>
                <a:off x="4648814" y="2297663"/>
                <a:ext cx="113137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0" tIns="91440" rIns="182880" bIns="91440"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1200" dirty="0">
                    <a:solidFill>
                      <a:schemeClr val="tx1">
                        <a:lumMod val="75000"/>
                        <a:lumOff val="25000"/>
                      </a:schemeClr>
                    </a:solidFill>
                    <a:latin typeface="微软雅黑 Light" panose="020B0502040204020203" pitchFamily="34" charset="-122"/>
                    <a:ea typeface="微软雅黑 Light" panose="020B0502040204020203" pitchFamily="34" charset="-122"/>
                  </a:rPr>
                  <a:t>设备</a:t>
                </a:r>
              </a:p>
              <a:p>
                <a:pPr algn="ctr" eaLnBrk="1" hangingPunct="1"/>
                <a:r>
                  <a:rPr lang="zh-CN" altLang="en-US" sz="1200" dirty="0">
                    <a:solidFill>
                      <a:schemeClr val="tx1">
                        <a:lumMod val="75000"/>
                        <a:lumOff val="25000"/>
                      </a:schemeClr>
                    </a:solidFill>
                    <a:latin typeface="微软雅黑 Light" panose="020B0502040204020203" pitchFamily="34" charset="-122"/>
                    <a:ea typeface="微软雅黑 Light" panose="020B0502040204020203" pitchFamily="34" charset="-122"/>
                  </a:rPr>
                  <a:t>位置</a:t>
                </a:r>
              </a:p>
            </p:txBody>
          </p:sp>
        </p:grpSp>
        <p:grpSp>
          <p:nvGrpSpPr>
            <p:cNvPr id="72" name="组合 71"/>
            <p:cNvGrpSpPr/>
            <p:nvPr/>
          </p:nvGrpSpPr>
          <p:grpSpPr>
            <a:xfrm flipH="1">
              <a:off x="6070085" y="899199"/>
              <a:ext cx="1672075" cy="1225651"/>
              <a:chOff x="4550321" y="899199"/>
              <a:chExt cx="1672075" cy="1225651"/>
            </a:xfrm>
          </p:grpSpPr>
          <p:sp>
            <p:nvSpPr>
              <p:cNvPr id="73" name="TextBox 2"/>
              <p:cNvSpPr txBox="1">
                <a:spLocks noChangeArrowheads="1"/>
              </p:cNvSpPr>
              <p:nvPr/>
            </p:nvSpPr>
            <p:spPr bwMode="auto">
              <a:xfrm>
                <a:off x="5091022" y="1755518"/>
                <a:ext cx="11313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0" tIns="91440" rIns="182880" bIns="91440"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1200" dirty="0">
                    <a:solidFill>
                      <a:schemeClr val="tx1">
                        <a:lumMod val="75000"/>
                        <a:lumOff val="25000"/>
                      </a:schemeClr>
                    </a:solidFill>
                    <a:latin typeface="微软雅黑 Light" panose="020B0502040204020203" pitchFamily="34" charset="-122"/>
                    <a:ea typeface="微软雅黑 Light" panose="020B0502040204020203" pitchFamily="34" charset="-122"/>
                  </a:rPr>
                  <a:t>行为</a:t>
                </a:r>
              </a:p>
            </p:txBody>
          </p:sp>
          <p:grpSp>
            <p:nvGrpSpPr>
              <p:cNvPr id="75" name="组合 74"/>
              <p:cNvGrpSpPr/>
              <p:nvPr/>
            </p:nvGrpSpPr>
            <p:grpSpPr>
              <a:xfrm>
                <a:off x="4550321" y="1535450"/>
                <a:ext cx="607319" cy="440136"/>
                <a:chOff x="4582160" y="1490194"/>
                <a:chExt cx="607319" cy="440136"/>
              </a:xfrm>
            </p:grpSpPr>
            <p:sp>
              <p:nvSpPr>
                <p:cNvPr id="86" name="椭圆 85"/>
                <p:cNvSpPr/>
                <p:nvPr/>
              </p:nvSpPr>
              <p:spPr bwMode="auto">
                <a:xfrm>
                  <a:off x="4666090" y="1490194"/>
                  <a:ext cx="440136" cy="440136"/>
                </a:xfrm>
                <a:prstGeom prst="ellipse">
                  <a:avLst/>
                </a:prstGeom>
                <a:solidFill>
                  <a:schemeClr val="bg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7200" b="0" i="0" u="none" strike="noStrike" cap="none" normalizeH="0" baseline="0">
                    <a:ln>
                      <a:noFill/>
                    </a:ln>
                    <a:solidFill>
                      <a:srgbClr val="000000"/>
                    </a:solidFill>
                    <a:effectLst/>
                    <a:latin typeface="+mn-ea"/>
                    <a:cs typeface="ヒラギノ角ゴ ProN W3" charset="0"/>
                    <a:sym typeface="Gill Sans" charset="0"/>
                  </a:endParaRPr>
                </a:p>
              </p:txBody>
            </p:sp>
            <p:sp>
              <p:nvSpPr>
                <p:cNvPr id="87" name="Shape 755"/>
                <p:cNvSpPr/>
                <p:nvPr/>
              </p:nvSpPr>
              <p:spPr>
                <a:xfrm>
                  <a:off x="4582160" y="1537541"/>
                  <a:ext cx="607319" cy="3454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a:defRPr sz="1200">
                      <a:solidFill>
                        <a:srgbClr val="FFFFFF"/>
                      </a:solidFill>
                      <a:latin typeface="Microsoft YaHei"/>
                      <a:ea typeface="Microsoft YaHei"/>
                      <a:cs typeface="Microsoft YaHei"/>
                      <a:sym typeface="Microsoft YaHei"/>
                    </a:defRPr>
                  </a:lvl1pPr>
                </a:lstStyle>
                <a:p>
                  <a:r>
                    <a:rPr lang="zh-CN" altLang="en-US" sz="900" dirty="0">
                      <a:solidFill>
                        <a:schemeClr val="tx1">
                          <a:lumMod val="75000"/>
                          <a:lumOff val="25000"/>
                        </a:schemeClr>
                      </a:solidFill>
                      <a:latin typeface="+mn-ea"/>
                      <a:ea typeface="+mn-ea"/>
                    </a:rPr>
                    <a:t>特殊</a:t>
                  </a:r>
                  <a:endParaRPr lang="en-US" altLang="zh-CN" sz="900" dirty="0">
                    <a:solidFill>
                      <a:schemeClr val="tx1">
                        <a:lumMod val="75000"/>
                        <a:lumOff val="25000"/>
                      </a:schemeClr>
                    </a:solidFill>
                    <a:latin typeface="+mn-ea"/>
                    <a:ea typeface="+mn-ea"/>
                  </a:endParaRPr>
                </a:p>
                <a:p>
                  <a:r>
                    <a:rPr lang="zh-CN" altLang="en-US" sz="900" dirty="0">
                      <a:solidFill>
                        <a:schemeClr val="tx1">
                          <a:lumMod val="75000"/>
                          <a:lumOff val="25000"/>
                        </a:schemeClr>
                      </a:solidFill>
                      <a:latin typeface="+mn-ea"/>
                      <a:ea typeface="+mn-ea"/>
                    </a:rPr>
                    <a:t>路径</a:t>
                  </a:r>
                </a:p>
              </p:txBody>
            </p:sp>
          </p:grpSp>
          <p:grpSp>
            <p:nvGrpSpPr>
              <p:cNvPr id="76" name="组合 75"/>
              <p:cNvGrpSpPr/>
              <p:nvPr/>
            </p:nvGrpSpPr>
            <p:grpSpPr>
              <a:xfrm>
                <a:off x="4989486" y="1172782"/>
                <a:ext cx="607319" cy="440136"/>
                <a:chOff x="4582160" y="1490194"/>
                <a:chExt cx="607319" cy="440136"/>
              </a:xfrm>
            </p:grpSpPr>
            <p:sp>
              <p:nvSpPr>
                <p:cNvPr id="84" name="椭圆 83"/>
                <p:cNvSpPr/>
                <p:nvPr/>
              </p:nvSpPr>
              <p:spPr bwMode="auto">
                <a:xfrm>
                  <a:off x="4666090" y="1490194"/>
                  <a:ext cx="440136" cy="440136"/>
                </a:xfrm>
                <a:prstGeom prst="ellipse">
                  <a:avLst/>
                </a:prstGeom>
                <a:solidFill>
                  <a:schemeClr val="bg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7200" b="0" i="0" u="none" strike="noStrike" cap="none" normalizeH="0" baseline="0">
                    <a:ln>
                      <a:noFill/>
                    </a:ln>
                    <a:solidFill>
                      <a:srgbClr val="000000"/>
                    </a:solidFill>
                    <a:effectLst/>
                    <a:latin typeface="+mn-ea"/>
                    <a:cs typeface="ヒラギノ角ゴ ProN W3" charset="0"/>
                    <a:sym typeface="Gill Sans" charset="0"/>
                  </a:endParaRPr>
                </a:p>
              </p:txBody>
            </p:sp>
            <p:sp>
              <p:nvSpPr>
                <p:cNvPr id="85" name="Shape 755"/>
                <p:cNvSpPr/>
                <p:nvPr/>
              </p:nvSpPr>
              <p:spPr>
                <a:xfrm>
                  <a:off x="4582160" y="1537541"/>
                  <a:ext cx="607319" cy="3454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a:defRPr sz="1200">
                      <a:solidFill>
                        <a:srgbClr val="FFFFFF"/>
                      </a:solidFill>
                      <a:latin typeface="Microsoft YaHei"/>
                      <a:ea typeface="Microsoft YaHei"/>
                      <a:cs typeface="Microsoft YaHei"/>
                      <a:sym typeface="Microsoft YaHei"/>
                    </a:defRPr>
                  </a:lvl1pPr>
                </a:lstStyle>
                <a:p>
                  <a:r>
                    <a:rPr lang="zh-CN" altLang="en-US" sz="900" dirty="0">
                      <a:solidFill>
                        <a:schemeClr val="tx1">
                          <a:lumMod val="75000"/>
                          <a:lumOff val="25000"/>
                        </a:schemeClr>
                      </a:solidFill>
                      <a:latin typeface="+mn-ea"/>
                      <a:ea typeface="+mn-ea"/>
                    </a:rPr>
                    <a:t>突变</a:t>
                  </a:r>
                </a:p>
              </p:txBody>
            </p:sp>
          </p:grpSp>
          <p:grpSp>
            <p:nvGrpSpPr>
              <p:cNvPr id="78" name="组合 77"/>
              <p:cNvGrpSpPr/>
              <p:nvPr/>
            </p:nvGrpSpPr>
            <p:grpSpPr>
              <a:xfrm>
                <a:off x="5480742" y="899199"/>
                <a:ext cx="607319" cy="440136"/>
                <a:chOff x="4582160" y="1490194"/>
                <a:chExt cx="607319" cy="440136"/>
              </a:xfrm>
            </p:grpSpPr>
            <p:sp>
              <p:nvSpPr>
                <p:cNvPr id="79" name="椭圆 78"/>
                <p:cNvSpPr/>
                <p:nvPr/>
              </p:nvSpPr>
              <p:spPr bwMode="auto">
                <a:xfrm>
                  <a:off x="4666090" y="1490194"/>
                  <a:ext cx="440136" cy="440136"/>
                </a:xfrm>
                <a:prstGeom prst="ellipse">
                  <a:avLst/>
                </a:prstGeom>
                <a:solidFill>
                  <a:schemeClr val="bg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7200" b="0" i="0" u="none" strike="noStrike" cap="none" normalizeH="0" baseline="0">
                    <a:ln>
                      <a:noFill/>
                    </a:ln>
                    <a:solidFill>
                      <a:srgbClr val="000000"/>
                    </a:solidFill>
                    <a:effectLst/>
                    <a:latin typeface="+mn-ea"/>
                    <a:cs typeface="ヒラギノ角ゴ ProN W3" charset="0"/>
                    <a:sym typeface="Gill Sans" charset="0"/>
                  </a:endParaRPr>
                </a:p>
              </p:txBody>
            </p:sp>
            <p:sp>
              <p:nvSpPr>
                <p:cNvPr id="83" name="Shape 755"/>
                <p:cNvSpPr/>
                <p:nvPr/>
              </p:nvSpPr>
              <p:spPr>
                <a:xfrm>
                  <a:off x="4582160" y="1537541"/>
                  <a:ext cx="607319" cy="3454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a:defRPr sz="1200">
                      <a:solidFill>
                        <a:srgbClr val="FFFFFF"/>
                      </a:solidFill>
                      <a:latin typeface="Microsoft YaHei"/>
                      <a:ea typeface="Microsoft YaHei"/>
                      <a:cs typeface="Microsoft YaHei"/>
                      <a:sym typeface="Microsoft YaHei"/>
                    </a:defRPr>
                  </a:lvl1pPr>
                </a:lstStyle>
                <a:p>
                  <a:r>
                    <a:rPr lang="zh-CN" altLang="en-US" sz="900" dirty="0">
                      <a:solidFill>
                        <a:schemeClr val="tx1">
                          <a:lumMod val="75000"/>
                          <a:lumOff val="25000"/>
                        </a:schemeClr>
                      </a:solidFill>
                      <a:latin typeface="+mn-ea"/>
                      <a:ea typeface="+mn-ea"/>
                    </a:rPr>
                    <a:t>操作</a:t>
                  </a:r>
                  <a:endParaRPr lang="en-US" altLang="zh-CN" sz="900" dirty="0">
                    <a:solidFill>
                      <a:schemeClr val="tx1">
                        <a:lumMod val="75000"/>
                        <a:lumOff val="25000"/>
                      </a:schemeClr>
                    </a:solidFill>
                    <a:latin typeface="+mn-ea"/>
                    <a:ea typeface="+mn-ea"/>
                  </a:endParaRPr>
                </a:p>
                <a:p>
                  <a:r>
                    <a:rPr lang="zh-CN" altLang="en-US" sz="900" dirty="0">
                      <a:solidFill>
                        <a:schemeClr val="tx1">
                          <a:lumMod val="75000"/>
                          <a:lumOff val="25000"/>
                        </a:schemeClr>
                      </a:solidFill>
                      <a:latin typeface="+mn-ea"/>
                      <a:ea typeface="+mn-ea"/>
                    </a:rPr>
                    <a:t>异常</a:t>
                  </a:r>
                </a:p>
              </p:txBody>
            </p:sp>
          </p:grpSp>
        </p:grpSp>
        <p:sp>
          <p:nvSpPr>
            <p:cNvPr id="90" name="椭圆 89"/>
            <p:cNvSpPr/>
            <p:nvPr/>
          </p:nvSpPr>
          <p:spPr bwMode="auto">
            <a:xfrm>
              <a:off x="4482653" y="2124850"/>
              <a:ext cx="440136" cy="440136"/>
            </a:xfrm>
            <a:prstGeom prst="ellipse">
              <a:avLst/>
            </a:prstGeom>
            <a:solidFill>
              <a:schemeClr val="bg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7200" b="0" i="0" u="none" strike="noStrike" cap="none" normalizeH="0" baseline="0">
                <a:ln>
                  <a:noFill/>
                </a:ln>
                <a:solidFill>
                  <a:srgbClr val="000000"/>
                </a:solidFill>
                <a:effectLst/>
                <a:latin typeface="+mn-ea"/>
                <a:cs typeface="ヒラギノ角ゴ ProN W3" charset="0"/>
                <a:sym typeface="Gill Sans" charset="0"/>
              </a:endParaRPr>
            </a:p>
          </p:txBody>
        </p:sp>
        <p:sp>
          <p:nvSpPr>
            <p:cNvPr id="91" name="Shape 755"/>
            <p:cNvSpPr/>
            <p:nvPr/>
          </p:nvSpPr>
          <p:spPr>
            <a:xfrm>
              <a:off x="4398723" y="2172197"/>
              <a:ext cx="607319" cy="3454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a:defRPr sz="1200">
                  <a:solidFill>
                    <a:srgbClr val="FFFFFF"/>
                  </a:solidFill>
                  <a:latin typeface="Microsoft YaHei"/>
                  <a:ea typeface="Microsoft YaHei"/>
                  <a:cs typeface="Microsoft YaHei"/>
                  <a:sym typeface="Microsoft YaHei"/>
                </a:defRPr>
              </a:lvl1pPr>
            </a:lstStyle>
            <a:p>
              <a:r>
                <a:rPr lang="zh-CN" altLang="en-US" sz="900" dirty="0">
                  <a:solidFill>
                    <a:schemeClr val="tx1">
                      <a:lumMod val="75000"/>
                      <a:lumOff val="25000"/>
                    </a:schemeClr>
                  </a:solidFill>
                  <a:latin typeface="+mn-ea"/>
                  <a:ea typeface="+mn-ea"/>
                </a:rPr>
                <a:t>设备</a:t>
              </a:r>
              <a:endParaRPr lang="en-US" altLang="zh-CN" sz="900" dirty="0">
                <a:solidFill>
                  <a:schemeClr val="tx1">
                    <a:lumMod val="75000"/>
                    <a:lumOff val="25000"/>
                  </a:schemeClr>
                </a:solidFill>
                <a:latin typeface="+mn-ea"/>
                <a:ea typeface="+mn-ea"/>
              </a:endParaRPr>
            </a:p>
            <a:p>
              <a:r>
                <a:rPr lang="zh-CN" altLang="en-US" sz="900" dirty="0">
                  <a:solidFill>
                    <a:schemeClr val="tx1">
                      <a:lumMod val="75000"/>
                      <a:lumOff val="25000"/>
                    </a:schemeClr>
                  </a:solidFill>
                  <a:latin typeface="+mn-ea"/>
                  <a:ea typeface="+mn-ea"/>
                </a:rPr>
                <a:t>标识</a:t>
              </a:r>
            </a:p>
          </p:txBody>
        </p:sp>
        <p:sp>
          <p:nvSpPr>
            <p:cNvPr id="92" name="椭圆 91"/>
            <p:cNvSpPr/>
            <p:nvPr/>
          </p:nvSpPr>
          <p:spPr bwMode="auto">
            <a:xfrm>
              <a:off x="4441600" y="2591592"/>
              <a:ext cx="440136" cy="440136"/>
            </a:xfrm>
            <a:prstGeom prst="ellipse">
              <a:avLst/>
            </a:prstGeom>
            <a:solidFill>
              <a:schemeClr val="bg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7200" b="0" i="0" u="none" strike="noStrike" cap="none" normalizeH="0" baseline="0">
                <a:ln>
                  <a:noFill/>
                </a:ln>
                <a:solidFill>
                  <a:srgbClr val="000000"/>
                </a:solidFill>
                <a:effectLst/>
                <a:latin typeface="+mn-ea"/>
                <a:cs typeface="ヒラギノ角ゴ ProN W3" charset="0"/>
                <a:sym typeface="Gill Sans" charset="0"/>
              </a:endParaRPr>
            </a:p>
          </p:txBody>
        </p:sp>
        <p:sp>
          <p:nvSpPr>
            <p:cNvPr id="93" name="Shape 755"/>
            <p:cNvSpPr/>
            <p:nvPr/>
          </p:nvSpPr>
          <p:spPr>
            <a:xfrm>
              <a:off x="4357670" y="2638939"/>
              <a:ext cx="607319" cy="3454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a:defRPr sz="1200">
                  <a:solidFill>
                    <a:srgbClr val="FFFFFF"/>
                  </a:solidFill>
                  <a:latin typeface="Microsoft YaHei"/>
                  <a:ea typeface="Microsoft YaHei"/>
                  <a:cs typeface="Microsoft YaHei"/>
                  <a:sym typeface="Microsoft YaHei"/>
                </a:defRPr>
              </a:lvl1pPr>
            </a:lstStyle>
            <a:p>
              <a:r>
                <a:rPr lang="en-US" altLang="zh-CN" sz="900" dirty="0">
                  <a:solidFill>
                    <a:schemeClr val="tx1">
                      <a:lumMod val="75000"/>
                      <a:lumOff val="25000"/>
                    </a:schemeClr>
                  </a:solidFill>
                  <a:latin typeface="+mn-ea"/>
                  <a:ea typeface="+mn-ea"/>
                </a:rPr>
                <a:t>LBS</a:t>
              </a:r>
            </a:p>
            <a:p>
              <a:r>
                <a:rPr lang="zh-CN" altLang="en-US" sz="900" dirty="0">
                  <a:solidFill>
                    <a:schemeClr val="tx1">
                      <a:lumMod val="75000"/>
                      <a:lumOff val="25000"/>
                    </a:schemeClr>
                  </a:solidFill>
                  <a:latin typeface="+mn-ea"/>
                  <a:ea typeface="+mn-ea"/>
                </a:rPr>
                <a:t>位置</a:t>
              </a:r>
            </a:p>
          </p:txBody>
        </p:sp>
        <p:sp>
          <p:nvSpPr>
            <p:cNvPr id="96" name="TextBox 2"/>
            <p:cNvSpPr txBox="1">
              <a:spLocks noChangeArrowheads="1"/>
            </p:cNvSpPr>
            <p:nvPr/>
          </p:nvSpPr>
          <p:spPr bwMode="auto">
            <a:xfrm>
              <a:off x="5074387" y="3112564"/>
              <a:ext cx="11313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0" tIns="91440" rIns="182880" bIns="91440"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1200" dirty="0">
                  <a:solidFill>
                    <a:schemeClr val="tx1">
                      <a:lumMod val="75000"/>
                      <a:lumOff val="25000"/>
                    </a:schemeClr>
                  </a:solidFill>
                  <a:latin typeface="微软雅黑 Light" panose="020B0502040204020203" pitchFamily="34" charset="-122"/>
                  <a:ea typeface="微软雅黑 Light" panose="020B0502040204020203" pitchFamily="34" charset="-122"/>
                </a:rPr>
                <a:t>习惯</a:t>
              </a:r>
            </a:p>
          </p:txBody>
        </p:sp>
        <p:grpSp>
          <p:nvGrpSpPr>
            <p:cNvPr id="97" name="组合 96"/>
            <p:cNvGrpSpPr/>
            <p:nvPr/>
          </p:nvGrpSpPr>
          <p:grpSpPr>
            <a:xfrm>
              <a:off x="5431564" y="3840823"/>
              <a:ext cx="607319" cy="440136"/>
              <a:chOff x="4582160" y="1490194"/>
              <a:chExt cx="607319" cy="440136"/>
            </a:xfrm>
          </p:grpSpPr>
          <p:sp>
            <p:nvSpPr>
              <p:cNvPr id="105" name="椭圆 104"/>
              <p:cNvSpPr/>
              <p:nvPr/>
            </p:nvSpPr>
            <p:spPr bwMode="auto">
              <a:xfrm>
                <a:off x="4666090" y="1490194"/>
                <a:ext cx="440136" cy="440136"/>
              </a:xfrm>
              <a:prstGeom prst="ellipse">
                <a:avLst/>
              </a:prstGeom>
              <a:solidFill>
                <a:schemeClr val="bg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7200" b="0" i="0" u="none" strike="noStrike" cap="none" normalizeH="0" baseline="0">
                  <a:ln>
                    <a:noFill/>
                  </a:ln>
                  <a:solidFill>
                    <a:srgbClr val="000000"/>
                  </a:solidFill>
                  <a:effectLst/>
                  <a:latin typeface="+mn-ea"/>
                  <a:cs typeface="ヒラギノ角ゴ ProN W3" charset="0"/>
                  <a:sym typeface="Gill Sans" charset="0"/>
                </a:endParaRPr>
              </a:p>
            </p:txBody>
          </p:sp>
          <p:sp>
            <p:nvSpPr>
              <p:cNvPr id="106" name="Shape 755"/>
              <p:cNvSpPr/>
              <p:nvPr/>
            </p:nvSpPr>
            <p:spPr>
              <a:xfrm>
                <a:off x="4582160" y="1537541"/>
                <a:ext cx="607319" cy="3454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a:defRPr sz="1200">
                    <a:solidFill>
                      <a:srgbClr val="FFFFFF"/>
                    </a:solidFill>
                    <a:latin typeface="Microsoft YaHei"/>
                    <a:ea typeface="Microsoft YaHei"/>
                    <a:cs typeface="Microsoft YaHei"/>
                    <a:sym typeface="Microsoft YaHei"/>
                  </a:defRPr>
                </a:lvl1pPr>
              </a:lstStyle>
              <a:p>
                <a:r>
                  <a:rPr lang="en-US" altLang="zh-CN" sz="900" dirty="0">
                    <a:solidFill>
                      <a:schemeClr val="tx1">
                        <a:lumMod val="75000"/>
                        <a:lumOff val="25000"/>
                      </a:schemeClr>
                    </a:solidFill>
                    <a:latin typeface="+mn-ea"/>
                    <a:ea typeface="+mn-ea"/>
                  </a:rPr>
                  <a:t>…</a:t>
                </a:r>
              </a:p>
            </p:txBody>
          </p:sp>
        </p:grpSp>
        <p:grpSp>
          <p:nvGrpSpPr>
            <p:cNvPr id="98" name="组合 97"/>
            <p:cNvGrpSpPr/>
            <p:nvPr/>
          </p:nvGrpSpPr>
          <p:grpSpPr>
            <a:xfrm>
              <a:off x="4936861" y="3558578"/>
              <a:ext cx="607319" cy="440136"/>
              <a:chOff x="4582160" y="1490194"/>
              <a:chExt cx="607319" cy="440136"/>
            </a:xfrm>
          </p:grpSpPr>
          <p:sp>
            <p:nvSpPr>
              <p:cNvPr id="103" name="椭圆 102"/>
              <p:cNvSpPr/>
              <p:nvPr/>
            </p:nvSpPr>
            <p:spPr bwMode="auto">
              <a:xfrm>
                <a:off x="4666090" y="1490194"/>
                <a:ext cx="440136" cy="440136"/>
              </a:xfrm>
              <a:prstGeom prst="ellipse">
                <a:avLst/>
              </a:prstGeom>
              <a:solidFill>
                <a:schemeClr val="bg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7200" b="0" i="0" u="none" strike="noStrike" cap="none" normalizeH="0" baseline="0">
                  <a:ln>
                    <a:noFill/>
                  </a:ln>
                  <a:solidFill>
                    <a:srgbClr val="000000"/>
                  </a:solidFill>
                  <a:effectLst/>
                  <a:latin typeface="+mn-ea"/>
                  <a:cs typeface="ヒラギノ角ゴ ProN W3" charset="0"/>
                  <a:sym typeface="Gill Sans" charset="0"/>
                </a:endParaRPr>
              </a:p>
            </p:txBody>
          </p:sp>
          <p:sp>
            <p:nvSpPr>
              <p:cNvPr id="104" name="Shape 755"/>
              <p:cNvSpPr/>
              <p:nvPr/>
            </p:nvSpPr>
            <p:spPr>
              <a:xfrm>
                <a:off x="4582160" y="1537541"/>
                <a:ext cx="607319" cy="3454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a:defRPr sz="1200">
                    <a:solidFill>
                      <a:srgbClr val="FFFFFF"/>
                    </a:solidFill>
                    <a:latin typeface="Microsoft YaHei"/>
                    <a:ea typeface="Microsoft YaHei"/>
                    <a:cs typeface="Microsoft YaHei"/>
                    <a:sym typeface="Microsoft YaHei"/>
                  </a:defRPr>
                </a:lvl1pPr>
              </a:lstStyle>
              <a:p>
                <a:r>
                  <a:rPr lang="zh-CN" altLang="en-US" sz="900" dirty="0">
                    <a:solidFill>
                      <a:schemeClr val="tx1">
                        <a:lumMod val="75000"/>
                        <a:lumOff val="25000"/>
                      </a:schemeClr>
                    </a:solidFill>
                    <a:latin typeface="+mn-ea"/>
                    <a:ea typeface="+mn-ea"/>
                  </a:rPr>
                  <a:t>交易</a:t>
                </a:r>
              </a:p>
            </p:txBody>
          </p:sp>
        </p:grpSp>
        <p:grpSp>
          <p:nvGrpSpPr>
            <p:cNvPr id="99" name="组合 98"/>
            <p:cNvGrpSpPr/>
            <p:nvPr/>
          </p:nvGrpSpPr>
          <p:grpSpPr>
            <a:xfrm>
              <a:off x="4507017" y="3196066"/>
              <a:ext cx="607319" cy="440136"/>
              <a:chOff x="4582160" y="1490194"/>
              <a:chExt cx="607319" cy="440136"/>
            </a:xfrm>
          </p:grpSpPr>
          <p:sp>
            <p:nvSpPr>
              <p:cNvPr id="101" name="椭圆 100"/>
              <p:cNvSpPr/>
              <p:nvPr/>
            </p:nvSpPr>
            <p:spPr bwMode="auto">
              <a:xfrm>
                <a:off x="4666090" y="1490194"/>
                <a:ext cx="440136" cy="440136"/>
              </a:xfrm>
              <a:prstGeom prst="ellipse">
                <a:avLst/>
              </a:prstGeom>
              <a:solidFill>
                <a:schemeClr val="bg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7200" b="0" i="0" u="none" strike="noStrike" cap="none" normalizeH="0" baseline="0">
                  <a:ln>
                    <a:noFill/>
                  </a:ln>
                  <a:solidFill>
                    <a:srgbClr val="000000"/>
                  </a:solidFill>
                  <a:effectLst/>
                  <a:latin typeface="+mn-ea"/>
                  <a:cs typeface="ヒラギノ角ゴ ProN W3" charset="0"/>
                  <a:sym typeface="Gill Sans" charset="0"/>
                </a:endParaRPr>
              </a:p>
            </p:txBody>
          </p:sp>
          <p:sp>
            <p:nvSpPr>
              <p:cNvPr id="102" name="Shape 755"/>
              <p:cNvSpPr/>
              <p:nvPr/>
            </p:nvSpPr>
            <p:spPr>
              <a:xfrm>
                <a:off x="4582160" y="1537541"/>
                <a:ext cx="607319" cy="3454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a:defRPr sz="1200">
                    <a:solidFill>
                      <a:srgbClr val="FFFFFF"/>
                    </a:solidFill>
                    <a:latin typeface="Microsoft YaHei"/>
                    <a:ea typeface="Microsoft YaHei"/>
                    <a:cs typeface="Microsoft YaHei"/>
                    <a:sym typeface="Microsoft YaHei"/>
                  </a:defRPr>
                </a:lvl1pPr>
              </a:lstStyle>
              <a:p>
                <a:r>
                  <a:rPr lang="zh-CN" altLang="en-US" sz="900" dirty="0">
                    <a:solidFill>
                      <a:schemeClr val="tx1">
                        <a:lumMod val="75000"/>
                        <a:lumOff val="25000"/>
                      </a:schemeClr>
                    </a:solidFill>
                    <a:latin typeface="+mn-ea"/>
                    <a:ea typeface="+mn-ea"/>
                  </a:rPr>
                  <a:t>人群</a:t>
                </a:r>
              </a:p>
            </p:txBody>
          </p:sp>
        </p:grpSp>
        <p:sp>
          <p:nvSpPr>
            <p:cNvPr id="108" name="TextBox 2"/>
            <p:cNvSpPr txBox="1">
              <a:spLocks noChangeArrowheads="1"/>
            </p:cNvSpPr>
            <p:nvPr/>
          </p:nvSpPr>
          <p:spPr bwMode="auto">
            <a:xfrm>
              <a:off x="6222396" y="2912355"/>
              <a:ext cx="11313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0" tIns="91440" rIns="182880" bIns="91440"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1200" dirty="0">
                  <a:solidFill>
                    <a:schemeClr val="tx1">
                      <a:lumMod val="75000"/>
                      <a:lumOff val="25000"/>
                    </a:schemeClr>
                  </a:solidFill>
                  <a:latin typeface="微软雅黑 Light" panose="020B0502040204020203" pitchFamily="34" charset="-122"/>
                  <a:ea typeface="微软雅黑 Light" panose="020B0502040204020203" pitchFamily="34" charset="-122"/>
                </a:rPr>
                <a:t>关系</a:t>
              </a:r>
            </a:p>
          </p:txBody>
        </p:sp>
        <p:grpSp>
          <p:nvGrpSpPr>
            <p:cNvPr id="109" name="组合 108"/>
            <p:cNvGrpSpPr/>
            <p:nvPr/>
          </p:nvGrpSpPr>
          <p:grpSpPr>
            <a:xfrm>
              <a:off x="6078563" y="3872659"/>
              <a:ext cx="607319" cy="440136"/>
              <a:chOff x="4582160" y="1490194"/>
              <a:chExt cx="607319" cy="440136"/>
            </a:xfrm>
          </p:grpSpPr>
          <p:sp>
            <p:nvSpPr>
              <p:cNvPr id="110" name="椭圆 109"/>
              <p:cNvSpPr/>
              <p:nvPr/>
            </p:nvSpPr>
            <p:spPr bwMode="auto">
              <a:xfrm>
                <a:off x="4666090" y="1490194"/>
                <a:ext cx="440136" cy="440136"/>
              </a:xfrm>
              <a:prstGeom prst="ellipse">
                <a:avLst/>
              </a:prstGeom>
              <a:solidFill>
                <a:schemeClr val="bg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7200" b="0" i="0" u="none" strike="noStrike" cap="none" normalizeH="0" baseline="0">
                  <a:ln>
                    <a:noFill/>
                  </a:ln>
                  <a:solidFill>
                    <a:srgbClr val="000000"/>
                  </a:solidFill>
                  <a:effectLst/>
                  <a:latin typeface="+mn-ea"/>
                  <a:cs typeface="ヒラギノ角ゴ ProN W3" charset="0"/>
                  <a:sym typeface="Gill Sans" charset="0"/>
                </a:endParaRPr>
              </a:p>
            </p:txBody>
          </p:sp>
          <p:sp>
            <p:nvSpPr>
              <p:cNvPr id="111" name="Shape 755"/>
              <p:cNvSpPr/>
              <p:nvPr/>
            </p:nvSpPr>
            <p:spPr>
              <a:xfrm>
                <a:off x="4582160" y="1537541"/>
                <a:ext cx="607319" cy="3454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a:defRPr sz="1200">
                    <a:solidFill>
                      <a:srgbClr val="FFFFFF"/>
                    </a:solidFill>
                    <a:latin typeface="Microsoft YaHei"/>
                    <a:ea typeface="Microsoft YaHei"/>
                    <a:cs typeface="Microsoft YaHei"/>
                    <a:sym typeface="Microsoft YaHei"/>
                  </a:defRPr>
                </a:lvl1pPr>
              </a:lstStyle>
              <a:p>
                <a:r>
                  <a:rPr lang="en-US" altLang="zh-CN" sz="900" dirty="0">
                    <a:solidFill>
                      <a:schemeClr val="tx1">
                        <a:lumMod val="75000"/>
                        <a:lumOff val="25000"/>
                      </a:schemeClr>
                    </a:solidFill>
                    <a:latin typeface="+mn-ea"/>
                    <a:ea typeface="+mn-ea"/>
                  </a:rPr>
                  <a:t>…</a:t>
                </a:r>
              </a:p>
            </p:txBody>
          </p:sp>
        </p:grpSp>
        <p:grpSp>
          <p:nvGrpSpPr>
            <p:cNvPr id="112" name="组合 111"/>
            <p:cNvGrpSpPr/>
            <p:nvPr/>
          </p:nvGrpSpPr>
          <p:grpSpPr>
            <a:xfrm>
              <a:off x="6628763" y="3680549"/>
              <a:ext cx="607319" cy="440136"/>
              <a:chOff x="4582160" y="1490194"/>
              <a:chExt cx="607319" cy="440136"/>
            </a:xfrm>
          </p:grpSpPr>
          <p:sp>
            <p:nvSpPr>
              <p:cNvPr id="113" name="椭圆 112"/>
              <p:cNvSpPr/>
              <p:nvPr/>
            </p:nvSpPr>
            <p:spPr bwMode="auto">
              <a:xfrm>
                <a:off x="4666090" y="1490194"/>
                <a:ext cx="440136" cy="440136"/>
              </a:xfrm>
              <a:prstGeom prst="ellipse">
                <a:avLst/>
              </a:prstGeom>
              <a:solidFill>
                <a:schemeClr val="bg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7200" b="0" i="0" u="none" strike="noStrike" cap="none" normalizeH="0" baseline="0">
                  <a:ln>
                    <a:noFill/>
                  </a:ln>
                  <a:solidFill>
                    <a:srgbClr val="000000"/>
                  </a:solidFill>
                  <a:effectLst/>
                  <a:latin typeface="+mn-ea"/>
                  <a:cs typeface="ヒラギノ角ゴ ProN W3" charset="0"/>
                  <a:sym typeface="Gill Sans" charset="0"/>
                </a:endParaRPr>
              </a:p>
            </p:txBody>
          </p:sp>
          <p:sp>
            <p:nvSpPr>
              <p:cNvPr id="114" name="Shape 755"/>
              <p:cNvSpPr/>
              <p:nvPr/>
            </p:nvSpPr>
            <p:spPr>
              <a:xfrm>
                <a:off x="4582160" y="1537541"/>
                <a:ext cx="607319" cy="3454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a:defRPr sz="1200">
                    <a:solidFill>
                      <a:srgbClr val="FFFFFF"/>
                    </a:solidFill>
                    <a:latin typeface="Microsoft YaHei"/>
                    <a:ea typeface="Microsoft YaHei"/>
                    <a:cs typeface="Microsoft YaHei"/>
                    <a:sym typeface="Microsoft YaHei"/>
                  </a:defRPr>
                </a:lvl1pPr>
              </a:lstStyle>
              <a:p>
                <a:r>
                  <a:rPr lang="zh-CN" altLang="en-US" sz="900" dirty="0">
                    <a:solidFill>
                      <a:schemeClr val="tx1">
                        <a:lumMod val="75000"/>
                        <a:lumOff val="25000"/>
                      </a:schemeClr>
                    </a:solidFill>
                    <a:latin typeface="+mn-ea"/>
                    <a:ea typeface="+mn-ea"/>
                  </a:rPr>
                  <a:t>账户</a:t>
                </a:r>
                <a:r>
                  <a:rPr lang="en-US" altLang="zh-CN" sz="900" dirty="0">
                    <a:solidFill>
                      <a:schemeClr val="tx1">
                        <a:lumMod val="75000"/>
                        <a:lumOff val="25000"/>
                      </a:schemeClr>
                    </a:solidFill>
                    <a:latin typeface="+mn-ea"/>
                    <a:ea typeface="+mn-ea"/>
                  </a:rPr>
                  <a:t>-</a:t>
                </a:r>
              </a:p>
              <a:p>
                <a:r>
                  <a:rPr lang="zh-CN" altLang="en-US" sz="900" dirty="0">
                    <a:solidFill>
                      <a:schemeClr val="tx1">
                        <a:lumMod val="75000"/>
                        <a:lumOff val="25000"/>
                      </a:schemeClr>
                    </a:solidFill>
                    <a:latin typeface="+mn-ea"/>
                    <a:ea typeface="+mn-ea"/>
                  </a:rPr>
                  <a:t>设备</a:t>
                </a:r>
              </a:p>
            </p:txBody>
          </p:sp>
        </p:grpSp>
        <p:grpSp>
          <p:nvGrpSpPr>
            <p:cNvPr id="115" name="组合 114"/>
            <p:cNvGrpSpPr/>
            <p:nvPr/>
          </p:nvGrpSpPr>
          <p:grpSpPr>
            <a:xfrm>
              <a:off x="7059698" y="3272879"/>
              <a:ext cx="607319" cy="440136"/>
              <a:chOff x="4582160" y="1490194"/>
              <a:chExt cx="607319" cy="440136"/>
            </a:xfrm>
          </p:grpSpPr>
          <p:sp>
            <p:nvSpPr>
              <p:cNvPr id="116" name="椭圆 115"/>
              <p:cNvSpPr/>
              <p:nvPr/>
            </p:nvSpPr>
            <p:spPr bwMode="auto">
              <a:xfrm>
                <a:off x="4666090" y="1490194"/>
                <a:ext cx="440136" cy="440136"/>
              </a:xfrm>
              <a:prstGeom prst="ellipse">
                <a:avLst/>
              </a:prstGeom>
              <a:solidFill>
                <a:schemeClr val="bg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7200" b="0" i="0" u="none" strike="noStrike" cap="none" normalizeH="0" baseline="0">
                  <a:ln>
                    <a:noFill/>
                  </a:ln>
                  <a:solidFill>
                    <a:srgbClr val="000000"/>
                  </a:solidFill>
                  <a:effectLst/>
                  <a:latin typeface="+mn-ea"/>
                  <a:cs typeface="ヒラギノ角ゴ ProN W3" charset="0"/>
                  <a:sym typeface="Gill Sans" charset="0"/>
                </a:endParaRPr>
              </a:p>
            </p:txBody>
          </p:sp>
          <p:sp>
            <p:nvSpPr>
              <p:cNvPr id="117" name="Shape 755"/>
              <p:cNvSpPr/>
              <p:nvPr/>
            </p:nvSpPr>
            <p:spPr>
              <a:xfrm>
                <a:off x="4582160" y="1537541"/>
                <a:ext cx="607319" cy="3454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a:defRPr sz="1200">
                    <a:solidFill>
                      <a:srgbClr val="FFFFFF"/>
                    </a:solidFill>
                    <a:latin typeface="Microsoft YaHei"/>
                    <a:ea typeface="Microsoft YaHei"/>
                    <a:cs typeface="Microsoft YaHei"/>
                    <a:sym typeface="Microsoft YaHei"/>
                  </a:defRPr>
                </a:lvl1pPr>
              </a:lstStyle>
              <a:p>
                <a:r>
                  <a:rPr lang="zh-CN" altLang="en-US" sz="900" dirty="0">
                    <a:solidFill>
                      <a:schemeClr val="tx1">
                        <a:lumMod val="75000"/>
                        <a:lumOff val="25000"/>
                      </a:schemeClr>
                    </a:solidFill>
                    <a:latin typeface="+mn-ea"/>
                    <a:ea typeface="+mn-ea"/>
                  </a:rPr>
                  <a:t>账户</a:t>
                </a:r>
                <a:r>
                  <a:rPr lang="en-US" altLang="zh-CN" sz="900" dirty="0">
                    <a:solidFill>
                      <a:schemeClr val="tx1">
                        <a:lumMod val="75000"/>
                        <a:lumOff val="25000"/>
                      </a:schemeClr>
                    </a:solidFill>
                    <a:latin typeface="+mn-ea"/>
                    <a:ea typeface="+mn-ea"/>
                  </a:rPr>
                  <a:t>-</a:t>
                </a:r>
                <a:r>
                  <a:rPr lang="zh-CN" altLang="en-US" sz="900" dirty="0">
                    <a:solidFill>
                      <a:schemeClr val="tx1">
                        <a:lumMod val="75000"/>
                        <a:lumOff val="25000"/>
                      </a:schemeClr>
                    </a:solidFill>
                    <a:latin typeface="+mn-ea"/>
                    <a:ea typeface="+mn-ea"/>
                  </a:rPr>
                  <a:t>卡</a:t>
                </a:r>
              </a:p>
            </p:txBody>
          </p:sp>
        </p:grpSp>
        <p:grpSp>
          <p:nvGrpSpPr>
            <p:cNvPr id="118" name="组合 117"/>
            <p:cNvGrpSpPr/>
            <p:nvPr/>
          </p:nvGrpSpPr>
          <p:grpSpPr>
            <a:xfrm>
              <a:off x="7287916" y="2725014"/>
              <a:ext cx="607319" cy="440136"/>
              <a:chOff x="4582160" y="1490194"/>
              <a:chExt cx="607319" cy="440136"/>
            </a:xfrm>
          </p:grpSpPr>
          <p:sp>
            <p:nvSpPr>
              <p:cNvPr id="119" name="椭圆 118"/>
              <p:cNvSpPr/>
              <p:nvPr/>
            </p:nvSpPr>
            <p:spPr bwMode="auto">
              <a:xfrm>
                <a:off x="4666090" y="1490194"/>
                <a:ext cx="440136" cy="440136"/>
              </a:xfrm>
              <a:prstGeom prst="ellipse">
                <a:avLst/>
              </a:prstGeom>
              <a:solidFill>
                <a:schemeClr val="bg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7200" b="0" i="0" u="none" strike="noStrike" cap="none" normalizeH="0" baseline="0">
                  <a:ln>
                    <a:noFill/>
                  </a:ln>
                  <a:solidFill>
                    <a:srgbClr val="000000"/>
                  </a:solidFill>
                  <a:effectLst/>
                  <a:latin typeface="+mn-ea"/>
                  <a:cs typeface="ヒラギノ角ゴ ProN W3" charset="0"/>
                  <a:sym typeface="Gill Sans" charset="0"/>
                </a:endParaRPr>
              </a:p>
            </p:txBody>
          </p:sp>
          <p:sp>
            <p:nvSpPr>
              <p:cNvPr id="120" name="Shape 755"/>
              <p:cNvSpPr/>
              <p:nvPr/>
            </p:nvSpPr>
            <p:spPr>
              <a:xfrm>
                <a:off x="4582160" y="1537541"/>
                <a:ext cx="607319" cy="3454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a:defRPr sz="1200">
                    <a:solidFill>
                      <a:srgbClr val="FFFFFF"/>
                    </a:solidFill>
                    <a:latin typeface="Microsoft YaHei"/>
                    <a:ea typeface="Microsoft YaHei"/>
                    <a:cs typeface="Microsoft YaHei"/>
                    <a:sym typeface="Microsoft YaHei"/>
                  </a:defRPr>
                </a:lvl1pPr>
              </a:lstStyle>
              <a:p>
                <a:r>
                  <a:rPr lang="zh-CN" altLang="en-US" sz="900" dirty="0">
                    <a:solidFill>
                      <a:schemeClr val="tx1">
                        <a:lumMod val="75000"/>
                        <a:lumOff val="25000"/>
                      </a:schemeClr>
                    </a:solidFill>
                    <a:latin typeface="+mn-ea"/>
                    <a:ea typeface="+mn-ea"/>
                  </a:rPr>
                  <a:t>账户</a:t>
                </a:r>
                <a:r>
                  <a:rPr lang="en-US" altLang="zh-CN" sz="900" dirty="0">
                    <a:solidFill>
                      <a:schemeClr val="tx1">
                        <a:lumMod val="75000"/>
                        <a:lumOff val="25000"/>
                      </a:schemeClr>
                    </a:solidFill>
                    <a:latin typeface="+mn-ea"/>
                    <a:ea typeface="+mn-ea"/>
                  </a:rPr>
                  <a:t>-</a:t>
                </a:r>
              </a:p>
              <a:p>
                <a:r>
                  <a:rPr lang="zh-CN" altLang="en-US" sz="900" dirty="0">
                    <a:solidFill>
                      <a:schemeClr val="tx1">
                        <a:lumMod val="75000"/>
                        <a:lumOff val="25000"/>
                      </a:schemeClr>
                    </a:solidFill>
                    <a:latin typeface="+mn-ea"/>
                    <a:ea typeface="+mn-ea"/>
                  </a:rPr>
                  <a:t>环境</a:t>
                </a:r>
              </a:p>
            </p:txBody>
          </p:sp>
        </p:grpSp>
        <p:grpSp>
          <p:nvGrpSpPr>
            <p:cNvPr id="121" name="组合 120"/>
            <p:cNvGrpSpPr/>
            <p:nvPr/>
          </p:nvGrpSpPr>
          <p:grpSpPr>
            <a:xfrm>
              <a:off x="7345885" y="2154511"/>
              <a:ext cx="607319" cy="440136"/>
              <a:chOff x="4582160" y="1490194"/>
              <a:chExt cx="607319" cy="440136"/>
            </a:xfrm>
          </p:grpSpPr>
          <p:sp>
            <p:nvSpPr>
              <p:cNvPr id="122" name="椭圆 121"/>
              <p:cNvSpPr/>
              <p:nvPr/>
            </p:nvSpPr>
            <p:spPr bwMode="auto">
              <a:xfrm>
                <a:off x="4666090" y="1490194"/>
                <a:ext cx="440136" cy="440136"/>
              </a:xfrm>
              <a:prstGeom prst="ellipse">
                <a:avLst/>
              </a:prstGeom>
              <a:solidFill>
                <a:schemeClr val="bg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7200" b="0" i="0" u="none" strike="noStrike" cap="none" normalizeH="0" baseline="0">
                  <a:ln>
                    <a:noFill/>
                  </a:ln>
                  <a:solidFill>
                    <a:srgbClr val="000000"/>
                  </a:solidFill>
                  <a:effectLst/>
                  <a:latin typeface="+mn-ea"/>
                  <a:cs typeface="ヒラギノ角ゴ ProN W3" charset="0"/>
                  <a:sym typeface="Gill Sans" charset="0"/>
                </a:endParaRPr>
              </a:p>
            </p:txBody>
          </p:sp>
          <p:sp>
            <p:nvSpPr>
              <p:cNvPr id="123" name="Shape 755"/>
              <p:cNvSpPr/>
              <p:nvPr/>
            </p:nvSpPr>
            <p:spPr>
              <a:xfrm>
                <a:off x="4582160" y="1537541"/>
                <a:ext cx="607319" cy="3454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a:defRPr sz="1200">
                    <a:solidFill>
                      <a:srgbClr val="FFFFFF"/>
                    </a:solidFill>
                    <a:latin typeface="Microsoft YaHei"/>
                    <a:ea typeface="Microsoft YaHei"/>
                    <a:cs typeface="Microsoft YaHei"/>
                    <a:sym typeface="Microsoft YaHei"/>
                  </a:defRPr>
                </a:lvl1pPr>
              </a:lstStyle>
              <a:p>
                <a:r>
                  <a:rPr lang="zh-CN" altLang="en-US" sz="900" dirty="0">
                    <a:solidFill>
                      <a:schemeClr val="tx1">
                        <a:lumMod val="75000"/>
                        <a:lumOff val="25000"/>
                      </a:schemeClr>
                    </a:solidFill>
                    <a:latin typeface="+mn-ea"/>
                    <a:ea typeface="+mn-ea"/>
                  </a:rPr>
                  <a:t>账户</a:t>
                </a:r>
                <a:r>
                  <a:rPr lang="en-US" altLang="zh-CN" sz="900" dirty="0">
                    <a:solidFill>
                      <a:schemeClr val="tx1">
                        <a:lumMod val="75000"/>
                        <a:lumOff val="25000"/>
                      </a:schemeClr>
                    </a:solidFill>
                    <a:latin typeface="+mn-ea"/>
                    <a:ea typeface="+mn-ea"/>
                  </a:rPr>
                  <a:t>-</a:t>
                </a:r>
              </a:p>
              <a:p>
                <a:r>
                  <a:rPr lang="zh-CN" altLang="en-US" sz="900" dirty="0">
                    <a:solidFill>
                      <a:schemeClr val="tx1">
                        <a:lumMod val="75000"/>
                        <a:lumOff val="25000"/>
                      </a:schemeClr>
                    </a:solidFill>
                    <a:latin typeface="+mn-ea"/>
                    <a:ea typeface="+mn-ea"/>
                  </a:rPr>
                  <a:t>账户</a:t>
                </a:r>
              </a:p>
            </p:txBody>
          </p:sp>
        </p:grpSp>
        <p:sp>
          <p:nvSpPr>
            <p:cNvPr id="13" name="弧形 12"/>
            <p:cNvSpPr/>
            <p:nvPr/>
          </p:nvSpPr>
          <p:spPr bwMode="auto">
            <a:xfrm flipV="1">
              <a:off x="4962144" y="1446947"/>
              <a:ext cx="2316102" cy="2316102"/>
            </a:xfrm>
            <a:prstGeom prst="arc">
              <a:avLst>
                <a:gd name="adj1" fmla="val 10867837"/>
                <a:gd name="adj2" fmla="val 6673222"/>
              </a:avLst>
            </a:prstGeom>
            <a:noFill/>
            <a:ln w="12700" cap="flat" cmpd="sng" algn="ctr">
              <a:solidFill>
                <a:schemeClr val="bg1"/>
              </a:solidFill>
              <a:prstDash val="solid"/>
              <a:round/>
              <a:headEnd type="none" w="med" len="med"/>
              <a:tailEnd type="triangl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spTree>
    <p:extLst>
      <p:ext uri="{BB962C8B-B14F-4D97-AF65-F5344CB8AC3E}">
        <p14:creationId xmlns:p14="http://schemas.microsoft.com/office/powerpoint/2010/main" val="29236634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8492" y="298163"/>
            <a:ext cx="4107018" cy="523220"/>
          </a:xfrm>
          <a:prstGeom prst="rect">
            <a:avLst/>
          </a:prstGeom>
        </p:spPr>
        <p:txBody>
          <a:bodyPr wrap="square" anchor="t">
            <a:spAutoFit/>
          </a:bodyPr>
          <a:lstStyle/>
          <a:p>
            <a:pPr algn="ctr"/>
            <a:r>
              <a:rPr lang="zh-CN" altLang="en-US" sz="2800" b="1" dirty="0">
                <a:solidFill>
                  <a:schemeClr val="bg1"/>
                </a:solidFill>
                <a:effectLst>
                  <a:outerShdw dist="38100" dir="5400000" algn="t" rotWithShape="0">
                    <a:srgbClr val="00ACED">
                      <a:alpha val="70000"/>
                    </a:srgbClr>
                  </a:outerShdw>
                </a:effectLst>
                <a:latin typeface="+mj-ea"/>
                <a:ea typeface="+mj-ea"/>
              </a:rPr>
              <a:t>案例</a:t>
            </a:r>
            <a:r>
              <a:rPr lang="en-US" altLang="zh-CN" sz="2800" b="1" dirty="0">
                <a:solidFill>
                  <a:schemeClr val="bg1"/>
                </a:solidFill>
                <a:effectLst>
                  <a:outerShdw dist="38100" dir="5400000" algn="t" rotWithShape="0">
                    <a:srgbClr val="00ACED">
                      <a:alpha val="70000"/>
                    </a:srgbClr>
                  </a:outerShdw>
                </a:effectLst>
                <a:latin typeface="+mj-ea"/>
                <a:ea typeface="+mj-ea"/>
              </a:rPr>
              <a:t>2: </a:t>
            </a:r>
            <a:r>
              <a:rPr lang="zh-CN" altLang="en-US" sz="2800" b="1" dirty="0">
                <a:solidFill>
                  <a:schemeClr val="bg1"/>
                </a:solidFill>
                <a:effectLst>
                  <a:outerShdw dist="38100" dir="5400000" algn="t" rotWithShape="0">
                    <a:srgbClr val="00ACED">
                      <a:alpha val="70000"/>
                    </a:srgbClr>
                  </a:outerShdw>
                </a:effectLst>
                <a:latin typeface="+mj-ea"/>
                <a:ea typeface="+mj-ea"/>
              </a:rPr>
              <a:t>蚂蚁安全大脑</a:t>
            </a:r>
          </a:p>
        </p:txBody>
      </p:sp>
      <p:grpSp>
        <p:nvGrpSpPr>
          <p:cNvPr id="6" name="组合 5"/>
          <p:cNvGrpSpPr/>
          <p:nvPr/>
        </p:nvGrpSpPr>
        <p:grpSpPr>
          <a:xfrm>
            <a:off x="1" y="888147"/>
            <a:ext cx="9143999" cy="338554"/>
            <a:chOff x="1" y="1851729"/>
            <a:chExt cx="9143999" cy="451404"/>
          </a:xfrm>
        </p:grpSpPr>
        <p:sp>
          <p:nvSpPr>
            <p:cNvPr id="39" name="Shape 834"/>
            <p:cNvSpPr/>
            <p:nvPr/>
          </p:nvSpPr>
          <p:spPr>
            <a:xfrm>
              <a:off x="1" y="2077432"/>
              <a:ext cx="3658930" cy="0"/>
            </a:xfrm>
            <a:prstGeom prst="line">
              <a:avLst/>
            </a:prstGeom>
            <a:noFill/>
            <a:ln w="12700" cap="rnd">
              <a:solidFill>
                <a:schemeClr val="bg1">
                  <a:alpha val="30000"/>
                </a:schemeClr>
              </a:solidFill>
              <a:prstDash val="solid"/>
              <a:round/>
            </a:ln>
            <a:effectLst/>
          </p:spPr>
          <p:txBody>
            <a:bodyPr wrap="square" lIns="65023" tIns="65023" rIns="65023" bIns="65023" numCol="1" anchor="t">
              <a:noAutofit/>
            </a:bodyPr>
            <a:lstStyle/>
            <a:p>
              <a:pPr algn="ctr"/>
              <a:endParaRPr sz="4000"/>
            </a:p>
          </p:txBody>
        </p:sp>
        <p:sp>
          <p:nvSpPr>
            <p:cNvPr id="40" name="Shape 834"/>
            <p:cNvSpPr/>
            <p:nvPr/>
          </p:nvSpPr>
          <p:spPr>
            <a:xfrm>
              <a:off x="5485072" y="2077432"/>
              <a:ext cx="3658928" cy="0"/>
            </a:xfrm>
            <a:prstGeom prst="line">
              <a:avLst/>
            </a:prstGeom>
            <a:noFill/>
            <a:ln w="12700" cap="rnd">
              <a:solidFill>
                <a:schemeClr val="bg1">
                  <a:alpha val="30000"/>
                </a:schemeClr>
              </a:solidFill>
              <a:prstDash val="solid"/>
              <a:round/>
            </a:ln>
            <a:effectLst/>
          </p:spPr>
          <p:txBody>
            <a:bodyPr wrap="square" lIns="65023" tIns="65023" rIns="65023" bIns="65023" numCol="1" anchor="t">
              <a:noAutofit/>
            </a:bodyPr>
            <a:lstStyle/>
            <a:p>
              <a:pPr algn="ctr"/>
              <a:endParaRPr sz="4000"/>
            </a:p>
          </p:txBody>
        </p:sp>
        <p:sp>
          <p:nvSpPr>
            <p:cNvPr id="41" name="矩形 40"/>
            <p:cNvSpPr/>
            <p:nvPr/>
          </p:nvSpPr>
          <p:spPr>
            <a:xfrm>
              <a:off x="3658930" y="1851729"/>
              <a:ext cx="1826142" cy="451404"/>
            </a:xfrm>
            <a:prstGeom prst="rect">
              <a:avLst/>
            </a:prstGeom>
          </p:spPr>
          <p:txBody>
            <a:bodyPr wrap="none" anchor="ctr">
              <a:spAutoFit/>
            </a:bodyPr>
            <a:lstStyle/>
            <a:p>
              <a:pPr algn="ctr"/>
              <a:r>
                <a:rPr lang="zh-CN" altLang="en-US" sz="1600" dirty="0">
                  <a:solidFill>
                    <a:srgbClr val="00ACED"/>
                  </a:solidFill>
                </a:rPr>
                <a:t>交易风险控制应用</a:t>
              </a:r>
            </a:p>
          </p:txBody>
        </p:sp>
      </p:grpSp>
      <p:cxnSp>
        <p:nvCxnSpPr>
          <p:cNvPr id="53" name="直接连接符 26"/>
          <p:cNvCxnSpPr/>
          <p:nvPr/>
        </p:nvCxnSpPr>
        <p:spPr>
          <a:xfrm>
            <a:off x="11061239" y="1524075"/>
            <a:ext cx="9525" cy="3673836"/>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82" name="组合 81"/>
          <p:cNvGrpSpPr/>
          <p:nvPr/>
        </p:nvGrpSpPr>
        <p:grpSpPr>
          <a:xfrm>
            <a:off x="1121675" y="1375807"/>
            <a:ext cx="6900651" cy="3072571"/>
            <a:chOff x="589281" y="1375807"/>
            <a:chExt cx="6900651" cy="3072571"/>
          </a:xfrm>
        </p:grpSpPr>
        <p:cxnSp>
          <p:nvCxnSpPr>
            <p:cNvPr id="70" name="直接连接符 69"/>
            <p:cNvCxnSpPr>
              <a:stCxn id="42" idx="6"/>
              <a:endCxn id="62" idx="1"/>
            </p:cNvCxnSpPr>
            <p:nvPr/>
          </p:nvCxnSpPr>
          <p:spPr bwMode="auto">
            <a:xfrm flipV="1">
              <a:off x="2213329" y="2510025"/>
              <a:ext cx="742031" cy="399823"/>
            </a:xfrm>
            <a:prstGeom prst="line">
              <a:avLst/>
            </a:prstGeom>
            <a:solidFill>
              <a:srgbClr val="BBE0E3"/>
            </a:solidFill>
            <a:ln w="12700" cap="flat" cmpd="sng" algn="ctr">
              <a:solidFill>
                <a:schemeClr val="bg1">
                  <a:alpha val="3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1" name="直接连接符 70"/>
            <p:cNvCxnSpPr>
              <a:stCxn id="42" idx="6"/>
              <a:endCxn id="61" idx="1"/>
            </p:cNvCxnSpPr>
            <p:nvPr/>
          </p:nvCxnSpPr>
          <p:spPr bwMode="auto">
            <a:xfrm flipV="1">
              <a:off x="2213329" y="1705891"/>
              <a:ext cx="742031" cy="1203957"/>
            </a:xfrm>
            <a:prstGeom prst="line">
              <a:avLst/>
            </a:prstGeom>
            <a:solidFill>
              <a:srgbClr val="BBE0E3"/>
            </a:solidFill>
            <a:ln w="12700" cap="flat" cmpd="sng" algn="ctr">
              <a:solidFill>
                <a:schemeClr val="bg1">
                  <a:alpha val="3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4" name="直接连接符 73"/>
            <p:cNvCxnSpPr>
              <a:stCxn id="42" idx="6"/>
              <a:endCxn id="64" idx="1"/>
            </p:cNvCxnSpPr>
            <p:nvPr/>
          </p:nvCxnSpPr>
          <p:spPr bwMode="auto">
            <a:xfrm>
              <a:off x="2213329" y="2909848"/>
              <a:ext cx="742032" cy="404311"/>
            </a:xfrm>
            <a:prstGeom prst="line">
              <a:avLst/>
            </a:prstGeom>
            <a:solidFill>
              <a:srgbClr val="BBE0E3"/>
            </a:solidFill>
            <a:ln w="12700" cap="flat" cmpd="sng" algn="ctr">
              <a:solidFill>
                <a:schemeClr val="bg1">
                  <a:alpha val="3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7" name="直接连接符 76"/>
            <p:cNvCxnSpPr>
              <a:stCxn id="42" idx="6"/>
              <a:endCxn id="65" idx="1"/>
            </p:cNvCxnSpPr>
            <p:nvPr/>
          </p:nvCxnSpPr>
          <p:spPr bwMode="auto">
            <a:xfrm>
              <a:off x="2213329" y="2909848"/>
              <a:ext cx="742032" cy="1208446"/>
            </a:xfrm>
            <a:prstGeom prst="line">
              <a:avLst/>
            </a:prstGeom>
            <a:solidFill>
              <a:srgbClr val="BBE0E3"/>
            </a:solidFill>
            <a:ln w="12700" cap="flat" cmpd="sng" algn="ctr">
              <a:solidFill>
                <a:schemeClr val="bg1">
                  <a:alpha val="3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42" name="Picture 20" descr="C:\Users\liguo.flg\Desktop\F94H5P77OG1E_5_600.jpg"/>
            <p:cNvPicPr>
              <a:picLocks noChangeAspect="1" noChangeArrowheads="1"/>
            </p:cNvPicPr>
            <p:nvPr/>
          </p:nvPicPr>
          <p:blipFill rotWithShape="1">
            <a:blip r:embed="rId2">
              <a:extLst>
                <a:ext uri="{28A0092B-C50C-407E-A947-70E740481C1C}">
                  <a14:useLocalDpi xmlns:a14="http://schemas.microsoft.com/office/drawing/2010/main" val="0"/>
                </a:ext>
              </a:extLst>
            </a:blip>
            <a:srcRect l="20061" r="25654" b="15289"/>
            <a:stretch/>
          </p:blipFill>
          <p:spPr bwMode="auto">
            <a:xfrm>
              <a:off x="1050803" y="2328585"/>
              <a:ext cx="1162526" cy="1162526"/>
            </a:xfrm>
            <a:prstGeom prst="ellipse">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Box 2"/>
            <p:cNvSpPr txBox="1">
              <a:spLocks noChangeArrowheads="1"/>
            </p:cNvSpPr>
            <p:nvPr/>
          </p:nvSpPr>
          <p:spPr bwMode="auto">
            <a:xfrm>
              <a:off x="589281" y="3491111"/>
              <a:ext cx="208557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0" tIns="91440" rIns="182880" bIns="91440"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1600" dirty="0">
                  <a:solidFill>
                    <a:srgbClr val="FFFFFF"/>
                  </a:solidFill>
                  <a:latin typeface="微软雅黑 Light" panose="020B0502040204020203" pitchFamily="34" charset="-122"/>
                  <a:ea typeface="微软雅黑 Light" panose="020B0502040204020203" pitchFamily="34" charset="-122"/>
                </a:rPr>
                <a:t>蚂蚁安全大脑</a:t>
              </a:r>
            </a:p>
          </p:txBody>
        </p:sp>
        <p:sp>
          <p:nvSpPr>
            <p:cNvPr id="52" name="矩形 51"/>
            <p:cNvSpPr/>
            <p:nvPr/>
          </p:nvSpPr>
          <p:spPr>
            <a:xfrm>
              <a:off x="5588350" y="1581728"/>
              <a:ext cx="1901582" cy="2069419"/>
            </a:xfrm>
            <a:prstGeom prst="rect">
              <a:avLst/>
            </a:prstGeom>
            <a:blipFill rotWithShape="1">
              <a:blip r:embed="rId3">
                <a:extLst>
                  <a:ext uri="{BEBA8EAE-BF5A-486C-A8C5-ECC9F3942E4B}">
                    <a14:imgProps xmlns:a14="http://schemas.microsoft.com/office/drawing/2010/main">
                      <a14:imgLayer r:embed="rId4">
                        <a14:imgEffect>
                          <a14:saturation sat="0"/>
                        </a14:imgEffect>
                      </a14:imgLayer>
                    </a14:imgProps>
                  </a:ext>
                </a:extLst>
              </a:blip>
              <a:stretch>
                <a:fillRect/>
              </a:stretch>
            </a:blipFill>
            <a:ln>
              <a:noFill/>
            </a:ln>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algn="ctr"/>
              <a:endParaRPr lang="zh-CN" altLang="en-US" sz="1400" b="1" dirty="0">
                <a:solidFill>
                  <a:schemeClr val="bg1"/>
                </a:solidFill>
                <a:latin typeface="微软雅黑" charset="0"/>
                <a:ea typeface="微软雅黑" charset="0"/>
              </a:endParaRPr>
            </a:p>
          </p:txBody>
        </p:sp>
        <p:grpSp>
          <p:nvGrpSpPr>
            <p:cNvPr id="81" name="组合 80"/>
            <p:cNvGrpSpPr/>
            <p:nvPr/>
          </p:nvGrpSpPr>
          <p:grpSpPr>
            <a:xfrm>
              <a:off x="5008855" y="2281054"/>
              <a:ext cx="416957" cy="545545"/>
              <a:chOff x="10755963" y="2619688"/>
              <a:chExt cx="416957" cy="545545"/>
            </a:xfrm>
          </p:grpSpPr>
          <p:sp>
            <p:nvSpPr>
              <p:cNvPr id="54" name="右箭头 53"/>
              <p:cNvSpPr/>
              <p:nvPr/>
            </p:nvSpPr>
            <p:spPr>
              <a:xfrm rot="10740000">
                <a:off x="10755963" y="2619688"/>
                <a:ext cx="374809" cy="276225"/>
              </a:xfrm>
              <a:prstGeom prst="rightArrow">
                <a:avLst/>
              </a:prstGeom>
              <a:solidFill>
                <a:srgbClr val="00ACED"/>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5" name="上箭头 54"/>
              <p:cNvSpPr/>
              <p:nvPr/>
            </p:nvSpPr>
            <p:spPr>
              <a:xfrm rot="5400000">
                <a:off x="10872168" y="2864481"/>
                <a:ext cx="236220" cy="365284"/>
              </a:xfrm>
              <a:prstGeom prst="upArrow">
                <a:avLst/>
              </a:prstGeom>
              <a:solidFill>
                <a:srgbClr val="D3114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grpSp>
          <p:nvGrpSpPr>
            <p:cNvPr id="68" name="组合 67"/>
            <p:cNvGrpSpPr/>
            <p:nvPr/>
          </p:nvGrpSpPr>
          <p:grpSpPr>
            <a:xfrm>
              <a:off x="2955360" y="1375807"/>
              <a:ext cx="1890961" cy="660168"/>
              <a:chOff x="2955360" y="1375807"/>
              <a:chExt cx="1890961" cy="660168"/>
            </a:xfrm>
          </p:grpSpPr>
          <p:sp>
            <p:nvSpPr>
              <p:cNvPr id="44" name="矩形 43"/>
              <p:cNvSpPr/>
              <p:nvPr/>
            </p:nvSpPr>
            <p:spPr>
              <a:xfrm>
                <a:off x="2955362" y="1379662"/>
                <a:ext cx="1890959" cy="652458"/>
              </a:xfrm>
              <a:prstGeom prst="rect">
                <a:avLst/>
              </a:prstGeom>
              <a:blipFill rotWithShape="1">
                <a:blip r:embed="rId5"/>
                <a:stretch>
                  <a:fillRect/>
                </a:stretch>
              </a:blipFill>
              <a:ln>
                <a:noFill/>
              </a:ln>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algn="ctr"/>
                <a:endParaRPr lang="zh-CN" altLang="en-US" sz="1400" b="1" dirty="0">
                  <a:solidFill>
                    <a:schemeClr val="bg1"/>
                  </a:solidFill>
                  <a:latin typeface="微软雅黑" charset="0"/>
                  <a:ea typeface="微软雅黑" charset="0"/>
                </a:endParaRPr>
              </a:p>
            </p:txBody>
          </p:sp>
          <p:sp>
            <p:nvSpPr>
              <p:cNvPr id="61" name="矩形 60"/>
              <p:cNvSpPr/>
              <p:nvPr/>
            </p:nvSpPr>
            <p:spPr bwMode="auto">
              <a:xfrm>
                <a:off x="2955360" y="1375807"/>
                <a:ext cx="1890959" cy="660168"/>
              </a:xfrm>
              <a:prstGeom prst="rect">
                <a:avLst/>
              </a:prstGeom>
              <a:solidFill>
                <a:schemeClr val="tx1">
                  <a:lumMod val="75000"/>
                  <a:lumOff val="25000"/>
                  <a:alpha val="85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600" dirty="0">
                    <a:solidFill>
                      <a:schemeClr val="bg1"/>
                    </a:solidFill>
                  </a:rPr>
                  <a:t>事件传导网络</a:t>
                </a:r>
              </a:p>
            </p:txBody>
          </p:sp>
        </p:grpSp>
        <p:grpSp>
          <p:nvGrpSpPr>
            <p:cNvPr id="63" name="组合 62"/>
            <p:cNvGrpSpPr/>
            <p:nvPr/>
          </p:nvGrpSpPr>
          <p:grpSpPr>
            <a:xfrm>
              <a:off x="2955360" y="2179941"/>
              <a:ext cx="1890961" cy="660168"/>
              <a:chOff x="2955360" y="2188936"/>
              <a:chExt cx="1890961" cy="660168"/>
            </a:xfrm>
          </p:grpSpPr>
          <p:sp>
            <p:nvSpPr>
              <p:cNvPr id="45" name="矩形 44"/>
              <p:cNvSpPr/>
              <p:nvPr/>
            </p:nvSpPr>
            <p:spPr>
              <a:xfrm>
                <a:off x="2955362" y="2192791"/>
                <a:ext cx="1890959" cy="652458"/>
              </a:xfrm>
              <a:prstGeom prst="rect">
                <a:avLst/>
              </a:prstGeom>
              <a:blipFill rotWithShape="1">
                <a:blip r:embed="rId6"/>
                <a:stretch>
                  <a:fillRect/>
                </a:stretch>
              </a:blipFill>
              <a:ln>
                <a:noFill/>
              </a:ln>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algn="ctr"/>
                <a:endParaRPr lang="zh-CN" altLang="en-US" sz="1400" b="1" dirty="0">
                  <a:solidFill>
                    <a:schemeClr val="bg1"/>
                  </a:solidFill>
                  <a:latin typeface="微软雅黑" charset="0"/>
                  <a:ea typeface="微软雅黑" charset="0"/>
                </a:endParaRPr>
              </a:p>
            </p:txBody>
          </p:sp>
          <p:sp>
            <p:nvSpPr>
              <p:cNvPr id="62" name="矩形 61"/>
              <p:cNvSpPr/>
              <p:nvPr/>
            </p:nvSpPr>
            <p:spPr bwMode="auto">
              <a:xfrm>
                <a:off x="2955360" y="2188936"/>
                <a:ext cx="1890959" cy="660168"/>
              </a:xfrm>
              <a:prstGeom prst="rect">
                <a:avLst/>
              </a:prstGeom>
              <a:solidFill>
                <a:schemeClr val="tx1">
                  <a:lumMod val="75000"/>
                  <a:lumOff val="25000"/>
                  <a:alpha val="85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600" dirty="0">
                    <a:solidFill>
                      <a:schemeClr val="bg1"/>
                    </a:solidFill>
                  </a:rPr>
                  <a:t>风险决策中枢</a:t>
                </a:r>
              </a:p>
            </p:txBody>
          </p:sp>
        </p:grpSp>
        <p:grpSp>
          <p:nvGrpSpPr>
            <p:cNvPr id="67" name="组合 66"/>
            <p:cNvGrpSpPr/>
            <p:nvPr/>
          </p:nvGrpSpPr>
          <p:grpSpPr>
            <a:xfrm>
              <a:off x="2955361" y="2984075"/>
              <a:ext cx="1890959" cy="660168"/>
              <a:chOff x="2955361" y="2978935"/>
              <a:chExt cx="1890959" cy="660168"/>
            </a:xfrm>
          </p:grpSpPr>
          <p:sp>
            <p:nvSpPr>
              <p:cNvPr id="46" name="矩形 45"/>
              <p:cNvSpPr/>
              <p:nvPr/>
            </p:nvSpPr>
            <p:spPr>
              <a:xfrm>
                <a:off x="2955361" y="2982790"/>
                <a:ext cx="1890959" cy="652458"/>
              </a:xfrm>
              <a:prstGeom prst="rect">
                <a:avLst/>
              </a:prstGeom>
              <a:blipFill rotWithShape="1">
                <a:blip r:embed="rId7"/>
                <a:stretch>
                  <a:fillRect/>
                </a:stretch>
              </a:blipFill>
              <a:ln>
                <a:noFill/>
              </a:ln>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algn="ctr"/>
                <a:endParaRPr lang="zh-CN" altLang="en-US" sz="1400" b="1" dirty="0">
                  <a:solidFill>
                    <a:schemeClr val="bg1"/>
                  </a:solidFill>
                  <a:latin typeface="微软雅黑" charset="0"/>
                  <a:ea typeface="微软雅黑" charset="0"/>
                </a:endParaRPr>
              </a:p>
            </p:txBody>
          </p:sp>
          <p:sp>
            <p:nvSpPr>
              <p:cNvPr id="64" name="矩形 63"/>
              <p:cNvSpPr/>
              <p:nvPr/>
            </p:nvSpPr>
            <p:spPr bwMode="auto">
              <a:xfrm>
                <a:off x="2955361" y="2978935"/>
                <a:ext cx="1890959" cy="660168"/>
              </a:xfrm>
              <a:prstGeom prst="rect">
                <a:avLst/>
              </a:prstGeom>
              <a:solidFill>
                <a:schemeClr val="tx1">
                  <a:lumMod val="75000"/>
                  <a:lumOff val="25000"/>
                  <a:alpha val="85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600" dirty="0">
                    <a:solidFill>
                      <a:schemeClr val="bg1"/>
                    </a:solidFill>
                  </a:rPr>
                  <a:t>风险分析网络</a:t>
                </a:r>
              </a:p>
            </p:txBody>
          </p:sp>
        </p:grpSp>
        <p:grpSp>
          <p:nvGrpSpPr>
            <p:cNvPr id="66" name="组合 65"/>
            <p:cNvGrpSpPr/>
            <p:nvPr/>
          </p:nvGrpSpPr>
          <p:grpSpPr>
            <a:xfrm>
              <a:off x="2955361" y="3788210"/>
              <a:ext cx="1890959" cy="660168"/>
              <a:chOff x="2955361" y="3788210"/>
              <a:chExt cx="1890959" cy="660168"/>
            </a:xfrm>
          </p:grpSpPr>
          <p:sp>
            <p:nvSpPr>
              <p:cNvPr id="47" name="矩形 46"/>
              <p:cNvSpPr/>
              <p:nvPr/>
            </p:nvSpPr>
            <p:spPr>
              <a:xfrm>
                <a:off x="2955361" y="3788210"/>
                <a:ext cx="1890959" cy="647970"/>
              </a:xfrm>
              <a:prstGeom prst="rect">
                <a:avLst/>
              </a:prstGeom>
              <a:blipFill rotWithShape="1">
                <a:blip r:embed="rId8"/>
                <a:stretch>
                  <a:fillRect/>
                </a:stretch>
              </a:blipFill>
              <a:ln>
                <a:noFill/>
              </a:ln>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algn="ctr"/>
                <a:endParaRPr lang="zh-CN" altLang="en-US" sz="1200" b="1" dirty="0">
                  <a:solidFill>
                    <a:schemeClr val="bg1"/>
                  </a:solidFill>
                  <a:latin typeface="微软雅黑" charset="0"/>
                  <a:ea typeface="微软雅黑" charset="0"/>
                </a:endParaRPr>
              </a:p>
            </p:txBody>
          </p:sp>
          <p:sp>
            <p:nvSpPr>
              <p:cNvPr id="65" name="矩形 64"/>
              <p:cNvSpPr/>
              <p:nvPr/>
            </p:nvSpPr>
            <p:spPr bwMode="auto">
              <a:xfrm>
                <a:off x="2955361" y="3788210"/>
                <a:ext cx="1890959" cy="660168"/>
              </a:xfrm>
              <a:prstGeom prst="rect">
                <a:avLst/>
              </a:prstGeom>
              <a:solidFill>
                <a:schemeClr val="tx1">
                  <a:lumMod val="75000"/>
                  <a:lumOff val="25000"/>
                  <a:alpha val="85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600" dirty="0">
                    <a:solidFill>
                      <a:schemeClr val="bg1"/>
                    </a:solidFill>
                  </a:rPr>
                  <a:t>数据分析及</a:t>
                </a:r>
                <a:endParaRPr lang="en-US" altLang="zh-CN" sz="1600" dirty="0">
                  <a:solidFill>
                    <a:schemeClr val="bg1"/>
                  </a:solidFill>
                </a:endParaRPr>
              </a:p>
              <a:p>
                <a:pPr algn="ctr"/>
                <a:r>
                  <a:rPr lang="zh-CN" altLang="en-US" sz="1600" dirty="0">
                    <a:solidFill>
                      <a:schemeClr val="bg1"/>
                    </a:solidFill>
                  </a:rPr>
                  <a:t>学习训练引擎</a:t>
                </a:r>
              </a:p>
            </p:txBody>
          </p:sp>
        </p:grpSp>
        <p:sp>
          <p:nvSpPr>
            <p:cNvPr id="80" name="矩形 79"/>
            <p:cNvSpPr/>
            <p:nvPr/>
          </p:nvSpPr>
          <p:spPr>
            <a:xfrm>
              <a:off x="5754311" y="3658543"/>
              <a:ext cx="1569660" cy="369332"/>
            </a:xfrm>
            <a:prstGeom prst="rect">
              <a:avLst/>
            </a:prstGeom>
          </p:spPr>
          <p:txBody>
            <a:bodyPr wrap="none">
              <a:spAutoFit/>
            </a:bodyPr>
            <a:lstStyle/>
            <a:p>
              <a:pPr algn="ctr"/>
              <a:r>
                <a:rPr lang="zh-CN" altLang="en-US" b="1" dirty="0">
                  <a:solidFill>
                    <a:schemeClr val="bg1"/>
                  </a:solidFill>
                  <a:latin typeface="微软雅黑" charset="0"/>
                  <a:ea typeface="微软雅黑" charset="0"/>
                </a:rPr>
                <a:t>核身认证中心</a:t>
              </a:r>
            </a:p>
          </p:txBody>
        </p:sp>
      </p:grpSp>
    </p:spTree>
    <p:extLst>
      <p:ext uri="{BB962C8B-B14F-4D97-AF65-F5344CB8AC3E}">
        <p14:creationId xmlns:p14="http://schemas.microsoft.com/office/powerpoint/2010/main" val="21058983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 Title Slide">
  <a:themeElements>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微软雅黑 Light">
      <a:majorFont>
        <a:latin typeface="微软雅黑"/>
        <a:ea typeface="微软雅黑"/>
        <a:cs typeface=""/>
      </a:majorFont>
      <a:minorFont>
        <a:latin typeface="微软雅黑 Light"/>
        <a:ea typeface="微软雅黑 Light"/>
        <a:cs typeface=""/>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ACED"/>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 Title and Content">
  <a:themeElements>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微软雅黑 Light">
      <a:majorFont>
        <a:latin typeface="微软雅黑"/>
        <a:ea typeface="微软雅黑"/>
        <a:cs typeface=""/>
      </a:majorFont>
      <a:minorFont>
        <a:latin typeface="微软雅黑 Light"/>
        <a:ea typeface="微软雅黑 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ACED"/>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 1_Title Slide">
  <a:themeElements>
    <a:clrScheme name="Default - 1_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微软雅黑 Light">
      <a:majorFont>
        <a:latin typeface="微软雅黑"/>
        <a:ea typeface="微软雅黑"/>
        <a:cs typeface=""/>
      </a:majorFont>
      <a:minorFont>
        <a:latin typeface="微软雅黑 Light"/>
        <a:ea typeface="微软雅黑 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ACED"/>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1_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 1_Title and Content">
  <a:themeElements>
    <a:clrScheme name="Default - 1_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微软雅黑 Light">
      <a:majorFont>
        <a:latin typeface="微软雅黑"/>
        <a:ea typeface="微软雅黑"/>
        <a:cs typeface=""/>
      </a:majorFont>
      <a:minorFont>
        <a:latin typeface="微软雅黑 Light"/>
        <a:ea typeface="微软雅黑 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ACED"/>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1_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主题">
  <a:themeElements>
    <a:clrScheme name="1_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1_Office 主题">
      <a:majorFont>
        <a:latin typeface="Helvetica"/>
        <a:ea typeface="Helvetica"/>
        <a:cs typeface="Helvetica"/>
      </a:majorFont>
      <a:minorFont>
        <a:latin typeface="Calibri"/>
        <a:ea typeface="Calibri"/>
        <a:cs typeface="Calibri"/>
      </a:minorFont>
    </a:fontScheme>
    <a:fmtScheme name="1_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160725-SHWCH16_speaker_template.ppt</Template>
  <TotalTime>1568</TotalTime>
  <Words>808</Words>
  <Application>Microsoft Macintosh PowerPoint</Application>
  <PresentationFormat>全屏显示(16:9)</PresentationFormat>
  <Paragraphs>319</Paragraphs>
  <Slides>18</Slides>
  <Notes>2</Notes>
  <HiddenSlides>0</HiddenSlides>
  <MMClips>0</MMClips>
  <ScaleCrop>false</ScaleCrop>
  <HeadingPairs>
    <vt:vector size="6" baseType="variant">
      <vt:variant>
        <vt:lpstr>使用的字体</vt:lpstr>
      </vt:variant>
      <vt:variant>
        <vt:i4>4</vt:i4>
      </vt:variant>
      <vt:variant>
        <vt:lpstr>主题</vt:lpstr>
      </vt:variant>
      <vt:variant>
        <vt:i4>4</vt:i4>
      </vt:variant>
      <vt:variant>
        <vt:lpstr>幻灯片标题</vt:lpstr>
      </vt:variant>
      <vt:variant>
        <vt:i4>18</vt:i4>
      </vt:variant>
    </vt:vector>
  </HeadingPairs>
  <TitlesOfParts>
    <vt:vector size="26" baseType="lpstr">
      <vt:lpstr>微软雅黑</vt:lpstr>
      <vt:lpstr>Helvetica</vt:lpstr>
      <vt:lpstr>微软雅黑 Light</vt:lpstr>
      <vt:lpstr>Calibri</vt:lpstr>
      <vt:lpstr>Default - Title Slide</vt:lpstr>
      <vt:lpstr>Default - Title and Content</vt:lpstr>
      <vt:lpstr>Default - 1_Title Slide</vt:lpstr>
      <vt:lpstr>Default - 1_Title and Content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立 程</cp:lastModifiedBy>
  <cp:revision>243</cp:revision>
  <dcterms:modified xsi:type="dcterms:W3CDTF">2016-07-30T05:25:26Z</dcterms:modified>
</cp:coreProperties>
</file>