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9" r:id="rId2"/>
    <p:sldId id="262" r:id="rId3"/>
    <p:sldId id="442" r:id="rId4"/>
    <p:sldId id="260" r:id="rId5"/>
    <p:sldId id="443" r:id="rId6"/>
    <p:sldId id="401" r:id="rId7"/>
    <p:sldId id="263" r:id="rId8"/>
    <p:sldId id="436" r:id="rId9"/>
    <p:sldId id="437" r:id="rId10"/>
    <p:sldId id="402" r:id="rId11"/>
    <p:sldId id="403" r:id="rId12"/>
    <p:sldId id="435" r:id="rId13"/>
    <p:sldId id="303" r:id="rId14"/>
    <p:sldId id="304" r:id="rId15"/>
    <p:sldId id="305" r:id="rId16"/>
    <p:sldId id="307" r:id="rId17"/>
    <p:sldId id="308" r:id="rId18"/>
    <p:sldId id="309" r:id="rId19"/>
    <p:sldId id="310" r:id="rId20"/>
    <p:sldId id="311" r:id="rId21"/>
    <p:sldId id="312" r:id="rId22"/>
    <p:sldId id="313" r:id="rId23"/>
    <p:sldId id="314" r:id="rId24"/>
    <p:sldId id="315" r:id="rId25"/>
    <p:sldId id="438" r:id="rId26"/>
    <p:sldId id="317" r:id="rId27"/>
    <p:sldId id="318"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5" r:id="rId49"/>
    <p:sldId id="346" r:id="rId50"/>
    <p:sldId id="348" r:id="rId51"/>
    <p:sldId id="349" r:id="rId52"/>
    <p:sldId id="351" r:id="rId53"/>
    <p:sldId id="352" r:id="rId54"/>
    <p:sldId id="353" r:id="rId55"/>
    <p:sldId id="354" r:id="rId56"/>
    <p:sldId id="355" r:id="rId57"/>
    <p:sldId id="356" r:id="rId58"/>
    <p:sldId id="357" r:id="rId59"/>
    <p:sldId id="358" r:id="rId60"/>
    <p:sldId id="359"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39" r:id="rId101"/>
    <p:sldId id="440" r:id="rId102"/>
    <p:sldId id="261" r:id="rId10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306" y="-4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45049-93C3-43DA-A1F7-653759BE4D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63FAEC7F-3EC6-44D6-A9FF-C12A3E37FE83}">
      <dgm:prSet phldrT="[文本]" custT="1"/>
      <dgm:spPr>
        <a:solidFill>
          <a:schemeClr val="accent1">
            <a:lumMod val="20000"/>
            <a:lumOff val="80000"/>
          </a:schemeClr>
        </a:solidFill>
      </dgm:spPr>
      <dgm:t>
        <a:bodyPr/>
        <a:lstStyle/>
        <a:p>
          <a:r>
            <a:rPr lang="zh-CN" altLang="en-US" sz="1600" b="1" dirty="0" smtClean="0">
              <a:solidFill>
                <a:srgbClr val="0066FF"/>
              </a:solidFill>
              <a:latin typeface="微软雅黑" pitchFamily="34" charset="-122"/>
              <a:ea typeface="微软雅黑" pitchFamily="34" charset="-122"/>
            </a:rPr>
            <a:t>矩阵相加、相减等操作</a:t>
          </a:r>
          <a:endParaRPr lang="zh-CN" altLang="en-US" sz="1600" b="1" dirty="0">
            <a:solidFill>
              <a:srgbClr val="0066FF"/>
            </a:solidFill>
          </a:endParaRPr>
        </a:p>
      </dgm:t>
    </dgm:pt>
    <dgm:pt modelId="{57C34563-13AB-48B2-B898-8BC8703993F1}" type="parTrans" cxnId="{56B49735-9509-4C47-A6E7-728E60ED910C}">
      <dgm:prSet/>
      <dgm:spPr/>
      <dgm:t>
        <a:bodyPr/>
        <a:lstStyle/>
        <a:p>
          <a:endParaRPr lang="zh-CN" altLang="en-US" sz="1600">
            <a:solidFill>
              <a:srgbClr val="0066FF"/>
            </a:solidFill>
          </a:endParaRPr>
        </a:p>
      </dgm:t>
    </dgm:pt>
    <dgm:pt modelId="{33F983B2-8DAD-4395-AC60-7EA6A47EC239}" type="sibTrans" cxnId="{56B49735-9509-4C47-A6E7-728E60ED910C}">
      <dgm:prSet/>
      <dgm:spPr/>
      <dgm:t>
        <a:bodyPr/>
        <a:lstStyle/>
        <a:p>
          <a:endParaRPr lang="zh-CN" altLang="en-US" sz="1600">
            <a:solidFill>
              <a:srgbClr val="0066FF"/>
            </a:solidFill>
          </a:endParaRPr>
        </a:p>
      </dgm:t>
    </dgm:pt>
    <dgm:pt modelId="{73A9B34A-2F10-4A9E-824B-25B8E7920728}">
      <dgm:prSet phldrT="[文本]" custT="1"/>
      <dgm:spPr>
        <a:solidFill>
          <a:schemeClr val="accent1">
            <a:lumMod val="20000"/>
            <a:lumOff val="80000"/>
          </a:schemeClr>
        </a:solidFill>
      </dgm:spPr>
      <dgm:t>
        <a:bodyPr/>
        <a:lstStyle/>
        <a:p>
          <a:r>
            <a:rPr lang="zh-CN" altLang="en-US" sz="1600" b="1" dirty="0" smtClean="0">
              <a:solidFill>
                <a:srgbClr val="0066FF"/>
              </a:solidFill>
              <a:latin typeface="微软雅黑" pitchFamily="34" charset="-122"/>
              <a:ea typeface="微软雅黑" pitchFamily="34" charset="-122"/>
            </a:rPr>
            <a:t>矩阵的求值（最大值、最小值、均值等）操作</a:t>
          </a:r>
          <a:endParaRPr lang="zh-CN" altLang="en-US" sz="1600" b="1" dirty="0">
            <a:solidFill>
              <a:srgbClr val="0066FF"/>
            </a:solidFill>
          </a:endParaRPr>
        </a:p>
      </dgm:t>
    </dgm:pt>
    <dgm:pt modelId="{15AA7DA7-0026-4178-AD94-EB6FF03D91F9}" type="parTrans" cxnId="{221267FD-1E1B-43C4-B15D-DAB0BDFC0EB6}">
      <dgm:prSet/>
      <dgm:spPr/>
      <dgm:t>
        <a:bodyPr/>
        <a:lstStyle/>
        <a:p>
          <a:endParaRPr lang="zh-CN" altLang="en-US" sz="1600">
            <a:solidFill>
              <a:srgbClr val="0066FF"/>
            </a:solidFill>
          </a:endParaRPr>
        </a:p>
      </dgm:t>
    </dgm:pt>
    <dgm:pt modelId="{B3B1D3BB-7B6D-45C2-A572-ECD2BFE87E89}" type="sibTrans" cxnId="{221267FD-1E1B-43C4-B15D-DAB0BDFC0EB6}">
      <dgm:prSet/>
      <dgm:spPr/>
      <dgm:t>
        <a:bodyPr/>
        <a:lstStyle/>
        <a:p>
          <a:endParaRPr lang="zh-CN" altLang="en-US" sz="1600">
            <a:solidFill>
              <a:srgbClr val="0066FF"/>
            </a:solidFill>
          </a:endParaRPr>
        </a:p>
      </dgm:t>
    </dgm:pt>
    <dgm:pt modelId="{00807DF5-9C31-4910-A9DD-B996B45564F8}">
      <dgm:prSet custT="1"/>
      <dgm:spPr>
        <a:solidFill>
          <a:schemeClr val="accent1">
            <a:lumMod val="20000"/>
            <a:lumOff val="80000"/>
          </a:schemeClr>
        </a:solidFill>
      </dgm:spPr>
      <dgm:t>
        <a:bodyPr/>
        <a:lstStyle/>
        <a:p>
          <a:r>
            <a:rPr lang="zh-CN" altLang="en-US" sz="1600" b="1" dirty="0" smtClean="0">
              <a:solidFill>
                <a:srgbClr val="0066FF"/>
              </a:solidFill>
              <a:latin typeface="微软雅黑" pitchFamily="34" charset="-122"/>
              <a:ea typeface="微软雅黑" pitchFamily="34" charset="-122"/>
            </a:rPr>
            <a:t>矩阵的标量计算</a:t>
          </a:r>
          <a:endParaRPr lang="zh-CN" altLang="en-US" sz="1600" b="1" dirty="0">
            <a:solidFill>
              <a:srgbClr val="0066FF"/>
            </a:solidFill>
          </a:endParaRPr>
        </a:p>
      </dgm:t>
    </dgm:pt>
    <dgm:pt modelId="{28AF56E3-224B-409A-991F-2F8B6C790BDA}" type="sibTrans" cxnId="{103BA185-9DD3-4B2E-B222-BF898AC55362}">
      <dgm:prSet/>
      <dgm:spPr/>
      <dgm:t>
        <a:bodyPr/>
        <a:lstStyle/>
        <a:p>
          <a:endParaRPr lang="zh-CN" altLang="en-US" sz="1600">
            <a:solidFill>
              <a:srgbClr val="0066FF"/>
            </a:solidFill>
          </a:endParaRPr>
        </a:p>
      </dgm:t>
    </dgm:pt>
    <dgm:pt modelId="{02ACB5DD-D8B7-4BD5-B604-0EBACD1C36A4}" type="parTrans" cxnId="{103BA185-9DD3-4B2E-B222-BF898AC55362}">
      <dgm:prSet/>
      <dgm:spPr/>
      <dgm:t>
        <a:bodyPr/>
        <a:lstStyle/>
        <a:p>
          <a:endParaRPr lang="zh-CN" altLang="en-US" sz="1600">
            <a:solidFill>
              <a:srgbClr val="0066FF"/>
            </a:solidFill>
          </a:endParaRPr>
        </a:p>
      </dgm:t>
    </dgm:pt>
    <dgm:pt modelId="{56EC8D0C-8E57-4DDC-B7B3-96D3CB40892F}">
      <dgm:prSet phldrT="[文本]" custT="1"/>
      <dgm:spPr>
        <a:solidFill>
          <a:schemeClr val="accent1">
            <a:lumMod val="20000"/>
            <a:lumOff val="80000"/>
          </a:schemeClr>
        </a:solidFill>
      </dgm:spPr>
      <dgm:t>
        <a:bodyPr/>
        <a:lstStyle/>
        <a:p>
          <a:r>
            <a:rPr lang="zh-CN" altLang="en-US" sz="1600" b="1" dirty="0" smtClean="0">
              <a:solidFill>
                <a:srgbClr val="0066FF"/>
              </a:solidFill>
              <a:latin typeface="微软雅黑" pitchFamily="34" charset="-122"/>
              <a:ea typeface="微软雅黑" pitchFamily="34" charset="-122"/>
            </a:rPr>
            <a:t>矩阵的转置</a:t>
          </a:r>
          <a:endParaRPr lang="zh-CN" altLang="en-US" sz="1600" b="1" dirty="0">
            <a:solidFill>
              <a:srgbClr val="0066FF"/>
            </a:solidFill>
          </a:endParaRPr>
        </a:p>
      </dgm:t>
    </dgm:pt>
    <dgm:pt modelId="{63DC3EF5-5420-4090-9A16-F1D34D802393}" type="sibTrans" cxnId="{282920F4-2711-406F-8FFE-E87D9133F072}">
      <dgm:prSet/>
      <dgm:spPr/>
      <dgm:t>
        <a:bodyPr/>
        <a:lstStyle/>
        <a:p>
          <a:endParaRPr lang="zh-CN" altLang="en-US" sz="1600">
            <a:solidFill>
              <a:srgbClr val="0066FF"/>
            </a:solidFill>
          </a:endParaRPr>
        </a:p>
      </dgm:t>
    </dgm:pt>
    <dgm:pt modelId="{54FE0308-27A4-4174-869F-F7EB40B305E9}" type="parTrans" cxnId="{282920F4-2711-406F-8FFE-E87D9133F072}">
      <dgm:prSet/>
      <dgm:spPr/>
      <dgm:t>
        <a:bodyPr/>
        <a:lstStyle/>
        <a:p>
          <a:endParaRPr lang="zh-CN" altLang="en-US" sz="1600">
            <a:solidFill>
              <a:srgbClr val="0066FF"/>
            </a:solidFill>
          </a:endParaRPr>
        </a:p>
      </dgm:t>
    </dgm:pt>
    <dgm:pt modelId="{8846CADC-46E4-4ADD-98BC-FEC1FFCBA52F}" type="pres">
      <dgm:prSet presAssocID="{3CD45049-93C3-43DA-A1F7-653759BE4DCE}" presName="linear" presStyleCnt="0">
        <dgm:presLayoutVars>
          <dgm:dir/>
          <dgm:animLvl val="lvl"/>
          <dgm:resizeHandles val="exact"/>
        </dgm:presLayoutVars>
      </dgm:prSet>
      <dgm:spPr/>
      <dgm:t>
        <a:bodyPr/>
        <a:lstStyle/>
        <a:p>
          <a:endParaRPr lang="zh-CN" altLang="en-US"/>
        </a:p>
      </dgm:t>
    </dgm:pt>
    <dgm:pt modelId="{EDDB6C97-90D8-41F1-8A93-D16D602F94A4}" type="pres">
      <dgm:prSet presAssocID="{63FAEC7F-3EC6-44D6-A9FF-C12A3E37FE83}" presName="parentLin" presStyleCnt="0"/>
      <dgm:spPr/>
    </dgm:pt>
    <dgm:pt modelId="{6A948AC3-69EF-4A79-8124-F64DEA65C270}" type="pres">
      <dgm:prSet presAssocID="{63FAEC7F-3EC6-44D6-A9FF-C12A3E37FE83}" presName="parentLeftMargin" presStyleLbl="node1" presStyleIdx="0" presStyleCnt="4"/>
      <dgm:spPr/>
      <dgm:t>
        <a:bodyPr/>
        <a:lstStyle/>
        <a:p>
          <a:endParaRPr lang="zh-CN" altLang="en-US"/>
        </a:p>
      </dgm:t>
    </dgm:pt>
    <dgm:pt modelId="{F7390684-67B6-4D1C-8A86-BEE1AD9A0435}" type="pres">
      <dgm:prSet presAssocID="{63FAEC7F-3EC6-44D6-A9FF-C12A3E37FE83}" presName="parentText" presStyleLbl="node1" presStyleIdx="0" presStyleCnt="4" custScaleX="119945">
        <dgm:presLayoutVars>
          <dgm:chMax val="0"/>
          <dgm:bulletEnabled val="1"/>
        </dgm:presLayoutVars>
      </dgm:prSet>
      <dgm:spPr/>
      <dgm:t>
        <a:bodyPr/>
        <a:lstStyle/>
        <a:p>
          <a:endParaRPr lang="zh-CN" altLang="en-US"/>
        </a:p>
      </dgm:t>
    </dgm:pt>
    <dgm:pt modelId="{2FD4C184-4B24-404E-98FF-69AD44A3842E}" type="pres">
      <dgm:prSet presAssocID="{63FAEC7F-3EC6-44D6-A9FF-C12A3E37FE83}" presName="negativeSpace" presStyleCnt="0"/>
      <dgm:spPr/>
    </dgm:pt>
    <dgm:pt modelId="{52660491-A565-478F-B634-665969986C36}" type="pres">
      <dgm:prSet presAssocID="{63FAEC7F-3EC6-44D6-A9FF-C12A3E37FE83}" presName="childText" presStyleLbl="conFgAcc1" presStyleIdx="0" presStyleCnt="4">
        <dgm:presLayoutVars>
          <dgm:bulletEnabled val="1"/>
        </dgm:presLayoutVars>
      </dgm:prSet>
      <dgm:spPr/>
    </dgm:pt>
    <dgm:pt modelId="{AB4B5678-AE13-43DA-B4DB-212E99F2C446}" type="pres">
      <dgm:prSet presAssocID="{33F983B2-8DAD-4395-AC60-7EA6A47EC239}" presName="spaceBetweenRectangles" presStyleCnt="0"/>
      <dgm:spPr/>
    </dgm:pt>
    <dgm:pt modelId="{2D6CA19A-243C-4C84-B5EE-C791EFBCCC54}" type="pres">
      <dgm:prSet presAssocID="{73A9B34A-2F10-4A9E-824B-25B8E7920728}" presName="parentLin" presStyleCnt="0"/>
      <dgm:spPr/>
    </dgm:pt>
    <dgm:pt modelId="{7FCAAA10-7C25-4754-BA6F-3C3033FD88ED}" type="pres">
      <dgm:prSet presAssocID="{73A9B34A-2F10-4A9E-824B-25B8E7920728}" presName="parentLeftMargin" presStyleLbl="node1" presStyleIdx="0" presStyleCnt="4"/>
      <dgm:spPr/>
      <dgm:t>
        <a:bodyPr/>
        <a:lstStyle/>
        <a:p>
          <a:endParaRPr lang="zh-CN" altLang="en-US"/>
        </a:p>
      </dgm:t>
    </dgm:pt>
    <dgm:pt modelId="{01EB42F3-5626-438B-A41C-393BB636DC8F}" type="pres">
      <dgm:prSet presAssocID="{73A9B34A-2F10-4A9E-824B-25B8E7920728}" presName="parentText" presStyleLbl="node1" presStyleIdx="1" presStyleCnt="4" custScaleX="120107">
        <dgm:presLayoutVars>
          <dgm:chMax val="0"/>
          <dgm:bulletEnabled val="1"/>
        </dgm:presLayoutVars>
      </dgm:prSet>
      <dgm:spPr/>
      <dgm:t>
        <a:bodyPr/>
        <a:lstStyle/>
        <a:p>
          <a:endParaRPr lang="zh-CN" altLang="en-US"/>
        </a:p>
      </dgm:t>
    </dgm:pt>
    <dgm:pt modelId="{1220C2F1-A22B-40CB-8F87-9DE4F6D55005}" type="pres">
      <dgm:prSet presAssocID="{73A9B34A-2F10-4A9E-824B-25B8E7920728}" presName="negativeSpace" presStyleCnt="0"/>
      <dgm:spPr/>
    </dgm:pt>
    <dgm:pt modelId="{3ED6EC30-5247-46E1-A6E9-B12CC7001FB9}" type="pres">
      <dgm:prSet presAssocID="{73A9B34A-2F10-4A9E-824B-25B8E7920728}" presName="childText" presStyleLbl="conFgAcc1" presStyleIdx="1" presStyleCnt="4">
        <dgm:presLayoutVars>
          <dgm:bulletEnabled val="1"/>
        </dgm:presLayoutVars>
      </dgm:prSet>
      <dgm:spPr/>
    </dgm:pt>
    <dgm:pt modelId="{4C58FBB2-2645-4539-8B88-E659FB8B7115}" type="pres">
      <dgm:prSet presAssocID="{B3B1D3BB-7B6D-45C2-A572-ECD2BFE87E89}" presName="spaceBetweenRectangles" presStyleCnt="0"/>
      <dgm:spPr/>
    </dgm:pt>
    <dgm:pt modelId="{73423D69-5CF9-4E63-968B-9F3C0831B194}" type="pres">
      <dgm:prSet presAssocID="{56EC8D0C-8E57-4DDC-B7B3-96D3CB40892F}" presName="parentLin" presStyleCnt="0"/>
      <dgm:spPr/>
    </dgm:pt>
    <dgm:pt modelId="{0B85949C-DE8C-4282-AE35-06477F128A04}" type="pres">
      <dgm:prSet presAssocID="{56EC8D0C-8E57-4DDC-B7B3-96D3CB40892F}" presName="parentLeftMargin" presStyleLbl="node1" presStyleIdx="1" presStyleCnt="4"/>
      <dgm:spPr/>
      <dgm:t>
        <a:bodyPr/>
        <a:lstStyle/>
        <a:p>
          <a:endParaRPr lang="zh-CN" altLang="en-US"/>
        </a:p>
      </dgm:t>
    </dgm:pt>
    <dgm:pt modelId="{C056DF50-6FEA-4DE3-BD8C-19850CD361FA}" type="pres">
      <dgm:prSet presAssocID="{56EC8D0C-8E57-4DDC-B7B3-96D3CB40892F}" presName="parentText" presStyleLbl="node1" presStyleIdx="2" presStyleCnt="4" custScaleX="120460">
        <dgm:presLayoutVars>
          <dgm:chMax val="0"/>
          <dgm:bulletEnabled val="1"/>
        </dgm:presLayoutVars>
      </dgm:prSet>
      <dgm:spPr/>
      <dgm:t>
        <a:bodyPr/>
        <a:lstStyle/>
        <a:p>
          <a:endParaRPr lang="zh-CN" altLang="en-US"/>
        </a:p>
      </dgm:t>
    </dgm:pt>
    <dgm:pt modelId="{68B266EF-AE5E-4DD4-BEC5-DAA215725F42}" type="pres">
      <dgm:prSet presAssocID="{56EC8D0C-8E57-4DDC-B7B3-96D3CB40892F}" presName="negativeSpace" presStyleCnt="0"/>
      <dgm:spPr/>
    </dgm:pt>
    <dgm:pt modelId="{F7A53B62-088B-434F-A6EF-1BF47CC0E1D3}" type="pres">
      <dgm:prSet presAssocID="{56EC8D0C-8E57-4DDC-B7B3-96D3CB40892F}" presName="childText" presStyleLbl="conFgAcc1" presStyleIdx="2" presStyleCnt="4">
        <dgm:presLayoutVars>
          <dgm:bulletEnabled val="1"/>
        </dgm:presLayoutVars>
      </dgm:prSet>
      <dgm:spPr/>
    </dgm:pt>
    <dgm:pt modelId="{6921363D-9FB7-4505-966A-3118469EFE18}" type="pres">
      <dgm:prSet presAssocID="{63DC3EF5-5420-4090-9A16-F1D34D802393}" presName="spaceBetweenRectangles" presStyleCnt="0"/>
      <dgm:spPr/>
    </dgm:pt>
    <dgm:pt modelId="{9C3443C1-F9A9-4986-B026-345B461F8760}" type="pres">
      <dgm:prSet presAssocID="{00807DF5-9C31-4910-A9DD-B996B45564F8}" presName="parentLin" presStyleCnt="0"/>
      <dgm:spPr/>
    </dgm:pt>
    <dgm:pt modelId="{E5039FBE-5FEA-4D23-B222-9745F443F052}" type="pres">
      <dgm:prSet presAssocID="{00807DF5-9C31-4910-A9DD-B996B45564F8}" presName="parentLeftMargin" presStyleLbl="node1" presStyleIdx="2" presStyleCnt="4"/>
      <dgm:spPr/>
      <dgm:t>
        <a:bodyPr/>
        <a:lstStyle/>
        <a:p>
          <a:endParaRPr lang="zh-CN" altLang="en-US"/>
        </a:p>
      </dgm:t>
    </dgm:pt>
    <dgm:pt modelId="{995A30F6-714D-4473-9003-9F256FD7E6C7}" type="pres">
      <dgm:prSet presAssocID="{00807DF5-9C31-4910-A9DD-B996B45564F8}" presName="parentText" presStyleLbl="node1" presStyleIdx="3" presStyleCnt="4" custScaleX="121016">
        <dgm:presLayoutVars>
          <dgm:chMax val="0"/>
          <dgm:bulletEnabled val="1"/>
        </dgm:presLayoutVars>
      </dgm:prSet>
      <dgm:spPr/>
      <dgm:t>
        <a:bodyPr/>
        <a:lstStyle/>
        <a:p>
          <a:endParaRPr lang="zh-CN" altLang="en-US"/>
        </a:p>
      </dgm:t>
    </dgm:pt>
    <dgm:pt modelId="{5BA8C382-2243-432E-8392-47E2C6969F4C}" type="pres">
      <dgm:prSet presAssocID="{00807DF5-9C31-4910-A9DD-B996B45564F8}" presName="negativeSpace" presStyleCnt="0"/>
      <dgm:spPr/>
    </dgm:pt>
    <dgm:pt modelId="{E195C603-ECBC-4E8C-A1BB-4981F1D18F62}" type="pres">
      <dgm:prSet presAssocID="{00807DF5-9C31-4910-A9DD-B996B45564F8}" presName="childText" presStyleLbl="conFgAcc1" presStyleIdx="3" presStyleCnt="4">
        <dgm:presLayoutVars>
          <dgm:bulletEnabled val="1"/>
        </dgm:presLayoutVars>
      </dgm:prSet>
      <dgm:spPr/>
    </dgm:pt>
  </dgm:ptLst>
  <dgm:cxnLst>
    <dgm:cxn modelId="{103BA185-9DD3-4B2E-B222-BF898AC55362}" srcId="{3CD45049-93C3-43DA-A1F7-653759BE4DCE}" destId="{00807DF5-9C31-4910-A9DD-B996B45564F8}" srcOrd="3" destOrd="0" parTransId="{02ACB5DD-D8B7-4BD5-B604-0EBACD1C36A4}" sibTransId="{28AF56E3-224B-409A-991F-2F8B6C790BDA}"/>
    <dgm:cxn modelId="{41C8E5B8-FEAC-47EF-87D1-B4488C6D49AA}" type="presOf" srcId="{73A9B34A-2F10-4A9E-824B-25B8E7920728}" destId="{7FCAAA10-7C25-4754-BA6F-3C3033FD88ED}" srcOrd="0" destOrd="0" presId="urn:microsoft.com/office/officeart/2005/8/layout/list1"/>
    <dgm:cxn modelId="{AA2484C4-636A-4D03-BACA-D2CABD38A8F1}" type="presOf" srcId="{63FAEC7F-3EC6-44D6-A9FF-C12A3E37FE83}" destId="{F7390684-67B6-4D1C-8A86-BEE1AD9A0435}" srcOrd="1" destOrd="0" presId="urn:microsoft.com/office/officeart/2005/8/layout/list1"/>
    <dgm:cxn modelId="{A0124212-5D1E-4D1D-A03E-74DD0CDC4B21}" type="presOf" srcId="{73A9B34A-2F10-4A9E-824B-25B8E7920728}" destId="{01EB42F3-5626-438B-A41C-393BB636DC8F}" srcOrd="1" destOrd="0" presId="urn:microsoft.com/office/officeart/2005/8/layout/list1"/>
    <dgm:cxn modelId="{CDD75870-D84F-4B14-9E05-023784F0FA9C}" type="presOf" srcId="{00807DF5-9C31-4910-A9DD-B996B45564F8}" destId="{995A30F6-714D-4473-9003-9F256FD7E6C7}" srcOrd="1" destOrd="0" presId="urn:microsoft.com/office/officeart/2005/8/layout/list1"/>
    <dgm:cxn modelId="{221267FD-1E1B-43C4-B15D-DAB0BDFC0EB6}" srcId="{3CD45049-93C3-43DA-A1F7-653759BE4DCE}" destId="{73A9B34A-2F10-4A9E-824B-25B8E7920728}" srcOrd="1" destOrd="0" parTransId="{15AA7DA7-0026-4178-AD94-EB6FF03D91F9}" sibTransId="{B3B1D3BB-7B6D-45C2-A572-ECD2BFE87E89}"/>
    <dgm:cxn modelId="{C43EED5D-916C-40CB-8E0F-0A27987FE316}" type="presOf" srcId="{00807DF5-9C31-4910-A9DD-B996B45564F8}" destId="{E5039FBE-5FEA-4D23-B222-9745F443F052}" srcOrd="0" destOrd="0" presId="urn:microsoft.com/office/officeart/2005/8/layout/list1"/>
    <dgm:cxn modelId="{E11C5B02-BB0C-4238-BBE1-033E66CA857D}" type="presOf" srcId="{63FAEC7F-3EC6-44D6-A9FF-C12A3E37FE83}" destId="{6A948AC3-69EF-4A79-8124-F64DEA65C270}" srcOrd="0" destOrd="0" presId="urn:microsoft.com/office/officeart/2005/8/layout/list1"/>
    <dgm:cxn modelId="{282920F4-2711-406F-8FFE-E87D9133F072}" srcId="{3CD45049-93C3-43DA-A1F7-653759BE4DCE}" destId="{56EC8D0C-8E57-4DDC-B7B3-96D3CB40892F}" srcOrd="2" destOrd="0" parTransId="{54FE0308-27A4-4174-869F-F7EB40B305E9}" sibTransId="{63DC3EF5-5420-4090-9A16-F1D34D802393}"/>
    <dgm:cxn modelId="{C5FAA4A2-A3D0-4141-AB74-CCB8C7A5AE4A}" type="presOf" srcId="{56EC8D0C-8E57-4DDC-B7B3-96D3CB40892F}" destId="{C056DF50-6FEA-4DE3-BD8C-19850CD361FA}" srcOrd="1" destOrd="0" presId="urn:microsoft.com/office/officeart/2005/8/layout/list1"/>
    <dgm:cxn modelId="{AB3732CE-CDEF-4DCC-B8D2-5B190E7D947F}" type="presOf" srcId="{56EC8D0C-8E57-4DDC-B7B3-96D3CB40892F}" destId="{0B85949C-DE8C-4282-AE35-06477F128A04}" srcOrd="0" destOrd="0" presId="urn:microsoft.com/office/officeart/2005/8/layout/list1"/>
    <dgm:cxn modelId="{105D463C-B760-4AA4-889B-B41556BA8526}" type="presOf" srcId="{3CD45049-93C3-43DA-A1F7-653759BE4DCE}" destId="{8846CADC-46E4-4ADD-98BC-FEC1FFCBA52F}" srcOrd="0" destOrd="0" presId="urn:microsoft.com/office/officeart/2005/8/layout/list1"/>
    <dgm:cxn modelId="{56B49735-9509-4C47-A6E7-728E60ED910C}" srcId="{3CD45049-93C3-43DA-A1F7-653759BE4DCE}" destId="{63FAEC7F-3EC6-44D6-A9FF-C12A3E37FE83}" srcOrd="0" destOrd="0" parTransId="{57C34563-13AB-48B2-B898-8BC8703993F1}" sibTransId="{33F983B2-8DAD-4395-AC60-7EA6A47EC239}"/>
    <dgm:cxn modelId="{DE84F1CD-D058-4D69-8B62-6885AF8725CE}" type="presParOf" srcId="{8846CADC-46E4-4ADD-98BC-FEC1FFCBA52F}" destId="{EDDB6C97-90D8-41F1-8A93-D16D602F94A4}" srcOrd="0" destOrd="0" presId="urn:microsoft.com/office/officeart/2005/8/layout/list1"/>
    <dgm:cxn modelId="{D0DB798B-6638-430E-AB49-295E25F6523D}" type="presParOf" srcId="{EDDB6C97-90D8-41F1-8A93-D16D602F94A4}" destId="{6A948AC3-69EF-4A79-8124-F64DEA65C270}" srcOrd="0" destOrd="0" presId="urn:microsoft.com/office/officeart/2005/8/layout/list1"/>
    <dgm:cxn modelId="{2171FC5B-BB4F-4B55-AE99-995740B24746}" type="presParOf" srcId="{EDDB6C97-90D8-41F1-8A93-D16D602F94A4}" destId="{F7390684-67B6-4D1C-8A86-BEE1AD9A0435}" srcOrd="1" destOrd="0" presId="urn:microsoft.com/office/officeart/2005/8/layout/list1"/>
    <dgm:cxn modelId="{CC08376D-EF31-42B4-8757-27CB39353F44}" type="presParOf" srcId="{8846CADC-46E4-4ADD-98BC-FEC1FFCBA52F}" destId="{2FD4C184-4B24-404E-98FF-69AD44A3842E}" srcOrd="1" destOrd="0" presId="urn:microsoft.com/office/officeart/2005/8/layout/list1"/>
    <dgm:cxn modelId="{FE742F88-4E60-4B01-B0C9-454C906FC55E}" type="presParOf" srcId="{8846CADC-46E4-4ADD-98BC-FEC1FFCBA52F}" destId="{52660491-A565-478F-B634-665969986C36}" srcOrd="2" destOrd="0" presId="urn:microsoft.com/office/officeart/2005/8/layout/list1"/>
    <dgm:cxn modelId="{4027DF05-10B2-4B9A-8704-14E12B61C02E}" type="presParOf" srcId="{8846CADC-46E4-4ADD-98BC-FEC1FFCBA52F}" destId="{AB4B5678-AE13-43DA-B4DB-212E99F2C446}" srcOrd="3" destOrd="0" presId="urn:microsoft.com/office/officeart/2005/8/layout/list1"/>
    <dgm:cxn modelId="{81A92A87-97DD-4770-A4C7-B9F146372E85}" type="presParOf" srcId="{8846CADC-46E4-4ADD-98BC-FEC1FFCBA52F}" destId="{2D6CA19A-243C-4C84-B5EE-C791EFBCCC54}" srcOrd="4" destOrd="0" presId="urn:microsoft.com/office/officeart/2005/8/layout/list1"/>
    <dgm:cxn modelId="{6BBA90AB-BA61-4C92-B17B-39D88DAC9CC5}" type="presParOf" srcId="{2D6CA19A-243C-4C84-B5EE-C791EFBCCC54}" destId="{7FCAAA10-7C25-4754-BA6F-3C3033FD88ED}" srcOrd="0" destOrd="0" presId="urn:microsoft.com/office/officeart/2005/8/layout/list1"/>
    <dgm:cxn modelId="{FE6F6D40-432D-4C54-8581-39031E12EEAC}" type="presParOf" srcId="{2D6CA19A-243C-4C84-B5EE-C791EFBCCC54}" destId="{01EB42F3-5626-438B-A41C-393BB636DC8F}" srcOrd="1" destOrd="0" presId="urn:microsoft.com/office/officeart/2005/8/layout/list1"/>
    <dgm:cxn modelId="{04623034-05FA-48AF-8F32-FCB7FF680BB2}" type="presParOf" srcId="{8846CADC-46E4-4ADD-98BC-FEC1FFCBA52F}" destId="{1220C2F1-A22B-40CB-8F87-9DE4F6D55005}" srcOrd="5" destOrd="0" presId="urn:microsoft.com/office/officeart/2005/8/layout/list1"/>
    <dgm:cxn modelId="{379AEBBC-1867-48C5-9F6A-CD24AFCD2681}" type="presParOf" srcId="{8846CADC-46E4-4ADD-98BC-FEC1FFCBA52F}" destId="{3ED6EC30-5247-46E1-A6E9-B12CC7001FB9}" srcOrd="6" destOrd="0" presId="urn:microsoft.com/office/officeart/2005/8/layout/list1"/>
    <dgm:cxn modelId="{8C2D526D-6E36-484A-A9CE-707ED0FB7863}" type="presParOf" srcId="{8846CADC-46E4-4ADD-98BC-FEC1FFCBA52F}" destId="{4C58FBB2-2645-4539-8B88-E659FB8B7115}" srcOrd="7" destOrd="0" presId="urn:microsoft.com/office/officeart/2005/8/layout/list1"/>
    <dgm:cxn modelId="{BE155EF1-7711-4168-B9C7-123B7CE67D61}" type="presParOf" srcId="{8846CADC-46E4-4ADD-98BC-FEC1FFCBA52F}" destId="{73423D69-5CF9-4E63-968B-9F3C0831B194}" srcOrd="8" destOrd="0" presId="urn:microsoft.com/office/officeart/2005/8/layout/list1"/>
    <dgm:cxn modelId="{1FE09FDF-A8F9-4EFB-9771-9182BDC2CAB2}" type="presParOf" srcId="{73423D69-5CF9-4E63-968B-9F3C0831B194}" destId="{0B85949C-DE8C-4282-AE35-06477F128A04}" srcOrd="0" destOrd="0" presId="urn:microsoft.com/office/officeart/2005/8/layout/list1"/>
    <dgm:cxn modelId="{C59B8BF2-FDF2-4433-8527-20AE85C26ADF}" type="presParOf" srcId="{73423D69-5CF9-4E63-968B-9F3C0831B194}" destId="{C056DF50-6FEA-4DE3-BD8C-19850CD361FA}" srcOrd="1" destOrd="0" presId="urn:microsoft.com/office/officeart/2005/8/layout/list1"/>
    <dgm:cxn modelId="{8D819484-26AA-41DC-890F-A4A547FBA58E}" type="presParOf" srcId="{8846CADC-46E4-4ADD-98BC-FEC1FFCBA52F}" destId="{68B266EF-AE5E-4DD4-BEC5-DAA215725F42}" srcOrd="9" destOrd="0" presId="urn:microsoft.com/office/officeart/2005/8/layout/list1"/>
    <dgm:cxn modelId="{A8F52B99-71E1-492D-B18F-75B45EF02888}" type="presParOf" srcId="{8846CADC-46E4-4ADD-98BC-FEC1FFCBA52F}" destId="{F7A53B62-088B-434F-A6EF-1BF47CC0E1D3}" srcOrd="10" destOrd="0" presId="urn:microsoft.com/office/officeart/2005/8/layout/list1"/>
    <dgm:cxn modelId="{BA453FEC-22B8-4C2E-9E54-52DB436C87CD}" type="presParOf" srcId="{8846CADC-46E4-4ADD-98BC-FEC1FFCBA52F}" destId="{6921363D-9FB7-4505-966A-3118469EFE18}" srcOrd="11" destOrd="0" presId="urn:microsoft.com/office/officeart/2005/8/layout/list1"/>
    <dgm:cxn modelId="{15F64AF7-8B99-475A-AFB0-CD974BC2E52D}" type="presParOf" srcId="{8846CADC-46E4-4ADD-98BC-FEC1FFCBA52F}" destId="{9C3443C1-F9A9-4986-B026-345B461F8760}" srcOrd="12" destOrd="0" presId="urn:microsoft.com/office/officeart/2005/8/layout/list1"/>
    <dgm:cxn modelId="{B9BEFA1A-1F99-494B-AB3C-24AD4E202D35}" type="presParOf" srcId="{9C3443C1-F9A9-4986-B026-345B461F8760}" destId="{E5039FBE-5FEA-4D23-B222-9745F443F052}" srcOrd="0" destOrd="0" presId="urn:microsoft.com/office/officeart/2005/8/layout/list1"/>
    <dgm:cxn modelId="{2063C0A8-EA9A-4653-A0CE-52069A2DD5AE}" type="presParOf" srcId="{9C3443C1-F9A9-4986-B026-345B461F8760}" destId="{995A30F6-714D-4473-9003-9F256FD7E6C7}" srcOrd="1" destOrd="0" presId="urn:microsoft.com/office/officeart/2005/8/layout/list1"/>
    <dgm:cxn modelId="{7D27F444-B66D-45FC-A803-7F6F51703483}" type="presParOf" srcId="{8846CADC-46E4-4ADD-98BC-FEC1FFCBA52F}" destId="{5BA8C382-2243-432E-8392-47E2C6969F4C}" srcOrd="13" destOrd="0" presId="urn:microsoft.com/office/officeart/2005/8/layout/list1"/>
    <dgm:cxn modelId="{81AC3918-5A79-401D-83CB-F20869B26023}" type="presParOf" srcId="{8846CADC-46E4-4ADD-98BC-FEC1FFCBA52F}" destId="{E195C603-ECBC-4E8C-A1BB-4981F1D18F6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25DEA-14BD-4EFE-BC48-740111549606}" type="datetimeFigureOut">
              <a:rPr lang="zh-CN" altLang="en-US" smtClean="0"/>
              <a:pPr/>
              <a:t>2016/7/31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9CFB8-6315-4030-8AB1-F0A53C5DFF54}" type="slidenum">
              <a:rPr lang="zh-CN" altLang="en-US" smtClean="0"/>
              <a:pPr/>
              <a:t>‹#›</a:t>
            </a:fld>
            <a:endParaRPr lang="zh-CN" altLang="en-US"/>
          </a:p>
        </p:txBody>
      </p:sp>
    </p:spTree>
    <p:extLst>
      <p:ext uri="{BB962C8B-B14F-4D97-AF65-F5344CB8AC3E}">
        <p14:creationId xmlns:p14="http://schemas.microsoft.com/office/powerpoint/2010/main" val="297844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底层工具语言级别：只能使用数组、结构体来模拟表达矩阵；</a:t>
            </a:r>
            <a:endParaRPr lang="en-US" altLang="zh-CN" dirty="0" smtClean="0"/>
          </a:p>
          <a:p>
            <a:r>
              <a:rPr lang="en-US" altLang="zh-CN" dirty="0" smtClean="0"/>
              <a:t>2.</a:t>
            </a:r>
            <a:r>
              <a:rPr lang="zh-CN" altLang="en-US" baseline="0" dirty="0" smtClean="0"/>
              <a:t>处理大数据的方式：处理</a:t>
            </a:r>
            <a:endParaRPr lang="zh-CN" altLang="en-US" dirty="0"/>
          </a:p>
        </p:txBody>
      </p:sp>
      <p:sp>
        <p:nvSpPr>
          <p:cNvPr id="4" name="灯片编号占位符 3"/>
          <p:cNvSpPr>
            <a:spLocks noGrp="1"/>
          </p:cNvSpPr>
          <p:nvPr>
            <p:ph type="sldNum" sz="quarter" idx="10"/>
          </p:nvPr>
        </p:nvSpPr>
        <p:spPr/>
        <p:txBody>
          <a:bodyPr/>
          <a:lstStyle/>
          <a:p>
            <a:fld id="{0308CAD5-AFD9-4689-8903-4DD707C9E950}"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308CAD5-AFD9-4689-8903-4DD707C9E950}" type="slidenum">
              <a:rPr lang="zh-CN" altLang="en-US" smtClean="0"/>
              <a:pPr/>
              <a:t>57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308CAD5-AFD9-4689-8903-4DD707C9E950}" type="slidenum">
              <a:rPr lang="zh-CN" altLang="en-US" smtClean="0"/>
              <a:pPr/>
              <a:t>58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幻灯片封面">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61661"/>
            <a:ext cx="7772400" cy="757907"/>
          </a:xfrm>
        </p:spPr>
        <p:txBody>
          <a:bodyPr/>
          <a:lstStyle>
            <a:lvl1pPr algn="ctr">
              <a:defRPr sz="44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314417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2pPr marL="742950" indent="-285750">
              <a:buSzPct val="110000"/>
              <a:buFont typeface="Arial" pitchFamily="34" charset="0"/>
              <a:buChar char="•"/>
              <a:defRPr/>
            </a:lvl2pPr>
            <a:lvl4pPr marL="1600200" indent="-228600">
              <a:buFont typeface="Arial" pitchFamily="34" charset="0"/>
              <a:buChar char="•"/>
              <a:defRPr/>
            </a:lvl4pPr>
            <a:lvl5pPr marL="2057400" indent="-228600">
              <a:buFont typeface="Arial" pitchFamily="34" charset="0"/>
              <a:buChar cha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915636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文字、图片左右结构">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文本占位符 6"/>
          <p:cNvSpPr>
            <a:spLocks noGrp="1"/>
          </p:cNvSpPr>
          <p:nvPr>
            <p:ph type="body" sz="quarter" idx="10"/>
          </p:nvPr>
        </p:nvSpPr>
        <p:spPr>
          <a:xfrm>
            <a:off x="467544" y="951570"/>
            <a:ext cx="4032448" cy="356439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1" name="内容占位符 10"/>
          <p:cNvSpPr>
            <a:spLocks noGrp="1"/>
          </p:cNvSpPr>
          <p:nvPr>
            <p:ph sz="quarter" idx="12"/>
          </p:nvPr>
        </p:nvSpPr>
        <p:spPr>
          <a:xfrm>
            <a:off x="4644008" y="951310"/>
            <a:ext cx="4104382" cy="3564731"/>
          </a:xfrm>
        </p:spPr>
        <p:txBody>
          <a:bodyPr/>
          <a:lstStyle>
            <a:lvl1pPr marL="0" indent="0">
              <a:buNone/>
              <a:defRPr/>
            </a:lvl1pPr>
          </a:lstStyle>
          <a:p>
            <a:pPr lvl="0"/>
            <a:endParaRPr lang="zh-CN" altLang="en-US" dirty="0"/>
          </a:p>
        </p:txBody>
      </p:sp>
    </p:spTree>
    <p:extLst>
      <p:ext uri="{BB962C8B-B14F-4D97-AF65-F5344CB8AC3E}">
        <p14:creationId xmlns:p14="http://schemas.microsoft.com/office/powerpoint/2010/main" val="14487210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51571"/>
            <a:ext cx="4038600" cy="3643052"/>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951571"/>
            <a:ext cx="4038600" cy="3643052"/>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716185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951570"/>
            <a:ext cx="4040188" cy="32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329612"/>
            <a:ext cx="4040188" cy="32650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6" y="951570"/>
            <a:ext cx="4041775" cy="32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026" y="1329612"/>
            <a:ext cx="4041775" cy="32650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472655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30070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幻灯片封底">
    <p:spTree>
      <p:nvGrpSpPr>
        <p:cNvPr id="1" name=""/>
        <p:cNvGrpSpPr/>
        <p:nvPr/>
      </p:nvGrpSpPr>
      <p:grpSpPr>
        <a:xfrm>
          <a:off x="0" y="0"/>
          <a:ext cx="0" cy="0"/>
          <a:chOff x="0" y="0"/>
          <a:chExt cx="0" cy="0"/>
        </a:xfrm>
      </p:grpSpPr>
      <p:sp>
        <p:nvSpPr>
          <p:cNvPr id="2" name="标题 1"/>
          <p:cNvSpPr>
            <a:spLocks noGrp="1"/>
          </p:cNvSpPr>
          <p:nvPr>
            <p:ph type="title"/>
          </p:nvPr>
        </p:nvSpPr>
        <p:spPr>
          <a:xfrm>
            <a:off x="2483768" y="2031690"/>
            <a:ext cx="4104456" cy="972108"/>
          </a:xfrm>
        </p:spPr>
        <p:txBody>
          <a:bodyPr/>
          <a:lstStyle>
            <a:lvl1pPr algn="ctr">
              <a:defRPr sz="44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7325249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23528" y="205978"/>
            <a:ext cx="8363272" cy="205532"/>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951571"/>
            <a:ext cx="8229600" cy="364305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2865E3-7127-4865-98D5-6DB192CD9F2F}" type="datetimeFigureOut">
              <a:rPr lang="zh-CN" altLang="en-US" smtClean="0"/>
              <a:pPr/>
              <a:t>2016/7/31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5465F7-691C-494B-BADD-36646B578638}" type="slidenum">
              <a:rPr lang="zh-CN" altLang="en-US" smtClean="0"/>
              <a:pPr/>
              <a:t>‹#›</a:t>
            </a:fld>
            <a:endParaRPr lang="zh-CN" altLang="en-US"/>
          </a:p>
        </p:txBody>
      </p:sp>
    </p:spTree>
    <p:extLst>
      <p:ext uri="{BB962C8B-B14F-4D97-AF65-F5344CB8AC3E}">
        <p14:creationId xmlns:p14="http://schemas.microsoft.com/office/powerpoint/2010/main" val="89168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3" r:id="rId5"/>
    <p:sldLayoutId id="2147483654" r:id="rId6"/>
    <p:sldLayoutId id="2147483656" r:id="rId7"/>
  </p:sldLayoutIdLst>
  <p:timing>
    <p:tnLst>
      <p:par>
        <p:cTn id="1" dur="indefinite" restart="never" nodeType="tmRoot"/>
      </p:par>
    </p:tnLst>
  </p:timing>
  <p:txStyles>
    <p:titleStyle>
      <a:lvl1pPr algn="l" defTabSz="914400" rtl="0" eaLnBrk="1" latinLnBrk="0" hangingPunct="1">
        <a:spcBef>
          <a:spcPct val="0"/>
        </a:spcBef>
        <a:buNone/>
        <a:defRPr lang="zh-CN" altLang="en-US" sz="1800" kern="1200" dirty="0" smtClean="0">
          <a:solidFill>
            <a:schemeClr val="bg1"/>
          </a:solidFill>
          <a:latin typeface="Adobe 黑体 Std R" pitchFamily="34" charset="-122"/>
          <a:ea typeface="Adobe 黑体 Std R" pitchFamily="34" charset="-122"/>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dobe 黑体 Std R" pitchFamily="34" charset="-122"/>
          <a:ea typeface="Adobe 黑体 Std R"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dobe 黑体 Std R" pitchFamily="34" charset="-122"/>
          <a:ea typeface="Adobe 黑体 Std R"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dobe 黑体 Std R" pitchFamily="34" charset="-122"/>
          <a:ea typeface="Adobe 黑体 Std R"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dobe 黑体 Std R" pitchFamily="34" charset="-122"/>
          <a:ea typeface="Adobe 黑体 Std R" pitchFamily="34" charset="-122"/>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dobe 黑体 Std R" pitchFamily="34" charset="-122"/>
          <a:ea typeface="Adobe 黑体 Std R"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gif"/><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idl.baidu.com/index.html"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21280" y="964519"/>
            <a:ext cx="5702608" cy="75790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altLang="zh-CN"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Octopus</a:t>
            </a:r>
            <a:r>
              <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a:t>
            </a:r>
            <a:r>
              <a:rPr lang="zh-CN" alt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大章鱼）：</a:t>
            </a:r>
            <a:r>
              <a:rPr lang="en-US" altLang="zh-CN"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
            </a:r>
            <a:br>
              <a:rPr lang="en-US" altLang="zh-CN"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br>
            <a:r>
              <a:rPr lang="zh-CN" alt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基于</a:t>
            </a:r>
            <a:r>
              <a:rPr lang="en-US" altLang="zh-CN"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R</a:t>
            </a:r>
            <a:r>
              <a:rPr lang="zh-CN" alt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语言的跨平台大数据</a:t>
            </a:r>
            <a:r>
              <a:rPr lang="en-US" altLang="zh-CN"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
            </a:r>
            <a:br>
              <a:rPr lang="en-US" altLang="zh-CN"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br>
            <a:r>
              <a:rPr lang="zh-CN" alt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机器学习与数据分析系统</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2705408" y="2689084"/>
            <a:ext cx="5976664" cy="1938992"/>
          </a:xfrm>
          <a:prstGeom prst="rect">
            <a:avLst/>
          </a:prstGeom>
          <a:noFill/>
        </p:spPr>
        <p:txBody>
          <a:bodyPr wrap="square" rtlCol="0">
            <a:spAutoFit/>
          </a:bodyPr>
          <a:lstStyle/>
          <a:p>
            <a:pPr>
              <a:spcAft>
                <a:spcPts val="1200"/>
              </a:spcAft>
            </a:pPr>
            <a:r>
              <a:rPr lang="zh-CN" altLang="en-US" sz="2000" dirty="0" smtClean="0">
                <a:solidFill>
                  <a:srgbClr val="0033CC"/>
                </a:solidFill>
                <a:latin typeface="Adobe 黑体 Std R" pitchFamily="34" charset="-122"/>
                <a:ea typeface="Adobe 黑体 Std R" pitchFamily="34" charset="-122"/>
                <a:cs typeface="+mj-cs"/>
              </a:rPr>
              <a:t>黄 宜 华</a:t>
            </a:r>
            <a:endParaRPr lang="en-US" altLang="zh-CN" sz="2000" dirty="0">
              <a:solidFill>
                <a:srgbClr val="0033CC"/>
              </a:solidFill>
              <a:latin typeface="Adobe 黑体 Std R" pitchFamily="34" charset="-122"/>
              <a:ea typeface="Adobe 黑体 Std R" pitchFamily="34" charset="-122"/>
              <a:cs typeface="+mj-cs"/>
            </a:endParaRPr>
          </a:p>
          <a:p>
            <a:r>
              <a:rPr lang="zh-CN" altLang="en-US" dirty="0">
                <a:solidFill>
                  <a:srgbClr val="0033CC"/>
                </a:solidFill>
                <a:latin typeface="Adobe 黑体 Std R" pitchFamily="34" charset="-122"/>
                <a:ea typeface="Adobe 黑体 Std R" pitchFamily="34" charset="-122"/>
                <a:cs typeface="+mj-cs"/>
              </a:rPr>
              <a:t>南京大学</a:t>
            </a:r>
            <a:r>
              <a:rPr lang="en-US" altLang="zh-CN" dirty="0">
                <a:solidFill>
                  <a:srgbClr val="0033CC"/>
                </a:solidFill>
                <a:latin typeface="Adobe 黑体 Std R" pitchFamily="34" charset="-122"/>
                <a:ea typeface="Adobe 黑体 Std R" pitchFamily="34" charset="-122"/>
                <a:cs typeface="+mj-cs"/>
              </a:rPr>
              <a:t>PASA</a:t>
            </a:r>
            <a:r>
              <a:rPr lang="zh-CN" altLang="en-US" dirty="0">
                <a:solidFill>
                  <a:srgbClr val="0033CC"/>
                </a:solidFill>
                <a:latin typeface="Adobe 黑体 Std R" pitchFamily="34" charset="-122"/>
                <a:ea typeface="Adobe 黑体 Std R" pitchFamily="34" charset="-122"/>
                <a:cs typeface="+mj-cs"/>
              </a:rPr>
              <a:t>大数据技术</a:t>
            </a:r>
            <a:r>
              <a:rPr lang="zh-CN" altLang="en-US" dirty="0" smtClean="0">
                <a:solidFill>
                  <a:srgbClr val="0033CC"/>
                </a:solidFill>
                <a:latin typeface="Adobe 黑体 Std R" pitchFamily="34" charset="-122"/>
                <a:ea typeface="Adobe 黑体 Std R" pitchFamily="34" charset="-122"/>
                <a:cs typeface="+mj-cs"/>
              </a:rPr>
              <a:t>实验室</a:t>
            </a:r>
            <a:endParaRPr lang="en-US" altLang="zh-CN" dirty="0" smtClean="0">
              <a:solidFill>
                <a:srgbClr val="0033CC"/>
              </a:solidFill>
              <a:latin typeface="Adobe 黑体 Std R" pitchFamily="34" charset="-122"/>
              <a:ea typeface="Adobe 黑体 Std R" pitchFamily="34" charset="-122"/>
              <a:cs typeface="+mj-cs"/>
            </a:endParaRPr>
          </a:p>
          <a:p>
            <a:r>
              <a:rPr lang="zh-CN" altLang="en-US" dirty="0" smtClean="0">
                <a:solidFill>
                  <a:srgbClr val="0033CC"/>
                </a:solidFill>
                <a:latin typeface="Adobe 黑体 Std R" pitchFamily="34" charset="-122"/>
                <a:ea typeface="Adobe 黑体 Std R" pitchFamily="34" charset="-122"/>
                <a:cs typeface="+mj-cs"/>
              </a:rPr>
              <a:t>南京大学计算机软件新技术国家重点实验室</a:t>
            </a:r>
            <a:endParaRPr lang="en-US" altLang="zh-CN" dirty="0" smtClean="0">
              <a:solidFill>
                <a:srgbClr val="0033CC"/>
              </a:solidFill>
              <a:latin typeface="Adobe 黑体 Std R" pitchFamily="34" charset="-122"/>
              <a:ea typeface="Adobe 黑体 Std R" pitchFamily="34" charset="-122"/>
              <a:cs typeface="+mj-cs"/>
            </a:endParaRPr>
          </a:p>
          <a:p>
            <a:r>
              <a:rPr lang="zh-CN" altLang="en-US" dirty="0">
                <a:solidFill>
                  <a:srgbClr val="0033CC"/>
                </a:solidFill>
                <a:latin typeface="Adobe 黑体 Std R" pitchFamily="34" charset="-122"/>
                <a:ea typeface="Adobe 黑体 Std R" pitchFamily="34" charset="-122"/>
                <a:cs typeface="+mj-cs"/>
              </a:rPr>
              <a:t>江苏省软件新技术与产业化协同创新中心</a:t>
            </a:r>
            <a:endParaRPr lang="en-US" altLang="zh-CN" dirty="0">
              <a:solidFill>
                <a:srgbClr val="0033CC"/>
              </a:solidFill>
              <a:latin typeface="Adobe 黑体 Std R" pitchFamily="34" charset="-122"/>
              <a:ea typeface="Adobe 黑体 Std R" pitchFamily="34" charset="-122"/>
              <a:cs typeface="+mj-cs"/>
            </a:endParaRPr>
          </a:p>
          <a:p>
            <a:endParaRPr lang="en-US" altLang="zh-CN" dirty="0" smtClean="0">
              <a:solidFill>
                <a:srgbClr val="0033CC"/>
              </a:solidFill>
              <a:latin typeface="Adobe 黑体 Std R" pitchFamily="34" charset="-122"/>
              <a:ea typeface="Adobe 黑体 Std R" pitchFamily="34" charset="-122"/>
              <a:cs typeface="+mj-cs"/>
            </a:endParaRPr>
          </a:p>
          <a:p>
            <a:r>
              <a:rPr lang="en-US" altLang="zh-CN" dirty="0" err="1" smtClean="0">
                <a:solidFill>
                  <a:srgbClr val="0033CC"/>
                </a:solidFill>
                <a:latin typeface="Adobe 黑体 Std R" pitchFamily="34" charset="-122"/>
                <a:ea typeface="Adobe 黑体 Std R" pitchFamily="34" charset="-122"/>
                <a:cs typeface="+mj-cs"/>
              </a:rPr>
              <a:t>Strata+Hadoop</a:t>
            </a:r>
            <a:r>
              <a:rPr lang="zh-CN" altLang="en-US" dirty="0" smtClean="0">
                <a:solidFill>
                  <a:srgbClr val="0033CC"/>
                </a:solidFill>
                <a:latin typeface="Adobe 黑体 Std R" pitchFamily="34" charset="-122"/>
                <a:ea typeface="Adobe 黑体 Std R" pitchFamily="34" charset="-122"/>
                <a:cs typeface="+mj-cs"/>
              </a:rPr>
              <a:t>大会，北京，</a:t>
            </a:r>
            <a:r>
              <a:rPr lang="en-US" altLang="zh-CN" dirty="0" smtClean="0">
                <a:solidFill>
                  <a:srgbClr val="0033CC"/>
                </a:solidFill>
                <a:latin typeface="Adobe 黑体 Std R" pitchFamily="34" charset="-122"/>
                <a:ea typeface="Adobe 黑体 Std R" pitchFamily="34" charset="-122"/>
                <a:cs typeface="+mj-cs"/>
              </a:rPr>
              <a:t>2016.8.5</a:t>
            </a:r>
            <a:endParaRPr lang="zh-CN" altLang="en-US" dirty="0">
              <a:solidFill>
                <a:srgbClr val="0033CC"/>
              </a:solidFill>
              <a:latin typeface="Adobe 黑体 Std R" pitchFamily="34" charset="-122"/>
              <a:ea typeface="Adobe 黑体 Std R" pitchFamily="34" charset="-122"/>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7853680" y="2600960"/>
            <a:ext cx="798852" cy="762000"/>
          </a:xfrm>
          <a:prstGeom prst="rect">
            <a:avLst/>
          </a:prstGeom>
          <a:noFill/>
          <a:ln w="9525">
            <a:noFill/>
            <a:miter lim="800000"/>
            <a:headEnd/>
            <a:tailEnd/>
          </a:ln>
        </p:spPr>
      </p:pic>
      <p:grpSp>
        <p:nvGrpSpPr>
          <p:cNvPr id="7" name="Group 26"/>
          <p:cNvGrpSpPr/>
          <p:nvPr/>
        </p:nvGrpSpPr>
        <p:grpSpPr>
          <a:xfrm>
            <a:off x="7355839" y="609600"/>
            <a:ext cx="1696721" cy="1503680"/>
            <a:chOff x="4124368" y="2067337"/>
            <a:chExt cx="4373588" cy="3715258"/>
          </a:xfrm>
        </p:grpSpPr>
        <p:pic>
          <p:nvPicPr>
            <p:cNvPr id="8" name="Picture 5"/>
            <p:cNvPicPr>
              <a:picLocks noChangeAspect="1" noChangeArrowheads="1"/>
            </p:cNvPicPr>
            <p:nvPr/>
          </p:nvPicPr>
          <p:blipFill rotWithShape="1">
            <a:blip r:embed="rId3" cstate="print"/>
            <a:srcRect b="1222"/>
            <a:stretch/>
          </p:blipFill>
          <p:spPr bwMode="auto">
            <a:xfrm>
              <a:off x="4124368" y="2067337"/>
              <a:ext cx="4313948" cy="3588026"/>
            </a:xfrm>
            <a:prstGeom prst="ellipse">
              <a:avLst/>
            </a:prstGeom>
            <a:ln>
              <a:noFill/>
            </a:ln>
            <a:effectLst>
              <a:softEdge rad="31750"/>
            </a:effectLst>
          </p:spPr>
        </p:pic>
        <p:sp>
          <p:nvSpPr>
            <p:cNvPr id="9" name="TextBox 8"/>
            <p:cNvSpPr txBox="1"/>
            <p:nvPr/>
          </p:nvSpPr>
          <p:spPr>
            <a:xfrm>
              <a:off x="4552118" y="4899990"/>
              <a:ext cx="914401" cy="38233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Hadoop</a:t>
              </a:r>
            </a:p>
          </p:txBody>
        </p:sp>
        <p:sp>
          <p:nvSpPr>
            <p:cNvPr id="10" name="TextBox 9"/>
            <p:cNvSpPr txBox="1"/>
            <p:nvPr/>
          </p:nvSpPr>
          <p:spPr>
            <a:xfrm>
              <a:off x="5390318" y="5340622"/>
              <a:ext cx="824949" cy="38233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Spark</a:t>
              </a:r>
            </a:p>
          </p:txBody>
        </p:sp>
        <p:sp>
          <p:nvSpPr>
            <p:cNvPr id="11" name="TextBox 10"/>
            <p:cNvSpPr txBox="1"/>
            <p:nvPr/>
          </p:nvSpPr>
          <p:spPr>
            <a:xfrm>
              <a:off x="6662529" y="5400260"/>
              <a:ext cx="824949" cy="38233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MPI</a:t>
              </a:r>
            </a:p>
          </p:txBody>
        </p:sp>
        <p:sp>
          <p:nvSpPr>
            <p:cNvPr id="12" name="TextBox 11"/>
            <p:cNvSpPr txBox="1"/>
            <p:nvPr/>
          </p:nvSpPr>
          <p:spPr>
            <a:xfrm>
              <a:off x="7398023" y="4625008"/>
              <a:ext cx="960781" cy="38233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OpenMP</a:t>
              </a:r>
            </a:p>
          </p:txBody>
        </p:sp>
        <p:sp>
          <p:nvSpPr>
            <p:cNvPr id="13" name="TextBox 12"/>
            <p:cNvSpPr txBox="1"/>
            <p:nvPr/>
          </p:nvSpPr>
          <p:spPr>
            <a:xfrm>
              <a:off x="4141300" y="4389783"/>
              <a:ext cx="708992" cy="38233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CUDA</a:t>
              </a:r>
            </a:p>
          </p:txBody>
        </p:sp>
        <p:sp>
          <p:nvSpPr>
            <p:cNvPr id="14" name="TextBox 13"/>
            <p:cNvSpPr txBox="1"/>
            <p:nvPr/>
          </p:nvSpPr>
          <p:spPr>
            <a:xfrm>
              <a:off x="5844209" y="2206489"/>
              <a:ext cx="1093304" cy="45402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200" b="1" spc="50" dirty="0" smtClean="0">
                  <a:ln w="11430"/>
                  <a:effectLst>
                    <a:outerShdw blurRad="76200" dist="50800" dir="5400000" algn="tl" rotWithShape="0">
                      <a:srgbClr val="000000">
                        <a:alpha val="65000"/>
                      </a:srgbClr>
                    </a:outerShdw>
                  </a:effectLst>
                  <a:latin typeface="Arial Narrow" pitchFamily="34" charset="0"/>
                </a:rPr>
                <a:t>Unified Programming Model and Platform</a:t>
              </a:r>
              <a:endParaRPr lang="zh-CN" altLang="en-US" sz="500" b="1" spc="50" dirty="0">
                <a:ln w="11430"/>
                <a:effectLst>
                  <a:outerShdw blurRad="76200" dist="50800" dir="5400000" algn="tl" rotWithShape="0">
                    <a:srgbClr val="000000">
                      <a:alpha val="65000"/>
                    </a:srgbClr>
                  </a:outerShdw>
                </a:effectLst>
                <a:latin typeface="Arial Narrow" pitchFamily="34" charset="0"/>
              </a:endParaRPr>
            </a:p>
          </p:txBody>
        </p:sp>
        <p:sp>
          <p:nvSpPr>
            <p:cNvPr id="15" name="TextBox 14"/>
            <p:cNvSpPr txBox="1"/>
            <p:nvPr/>
          </p:nvSpPr>
          <p:spPr>
            <a:xfrm>
              <a:off x="7908233" y="3753678"/>
              <a:ext cx="589723" cy="398264"/>
            </a:xfrm>
            <a:prstGeom prst="rect">
              <a:avLst/>
            </a:prstGeom>
            <a:noFill/>
          </p:spPr>
          <p:txBody>
            <a:bodyPr wrap="square" rtlCol="0">
              <a:spAutoFit/>
            </a:bodyPr>
            <a:lstStyle/>
            <a:p>
              <a:r>
                <a:rPr lang="en-US" altLang="zh-CN" sz="400" b="1" dirty="0" smtClean="0">
                  <a:latin typeface="Arial Narrow" pitchFamily="34" charset="0"/>
                </a:rPr>
                <a:t>…</a:t>
              </a:r>
            </a:p>
          </p:txBody>
        </p:sp>
        <p:sp>
          <p:nvSpPr>
            <p:cNvPr id="16" name="TextBox 15"/>
            <p:cNvSpPr txBox="1"/>
            <p:nvPr/>
          </p:nvSpPr>
          <p:spPr>
            <a:xfrm>
              <a:off x="4432849" y="3498573"/>
              <a:ext cx="536716" cy="398264"/>
            </a:xfrm>
            <a:prstGeom prst="rect">
              <a:avLst/>
            </a:prstGeom>
            <a:noFill/>
          </p:spPr>
          <p:txBody>
            <a:bodyPr wrap="square" rtlCol="0">
              <a:spAutoFit/>
            </a:bodyPr>
            <a:lstStyle/>
            <a:p>
              <a:r>
                <a:rPr lang="en-US" altLang="zh-CN" sz="400" b="1" dirty="0" smtClean="0">
                  <a:latin typeface="Arial Narrow" pitchFamily="34" charset="0"/>
                </a:rPr>
                <a:t>…</a:t>
              </a:r>
            </a:p>
          </p:txBody>
        </p:sp>
        <p:sp>
          <p:nvSpPr>
            <p:cNvPr id="17" name="TextBox 16"/>
            <p:cNvSpPr txBox="1"/>
            <p:nvPr/>
          </p:nvSpPr>
          <p:spPr>
            <a:xfrm>
              <a:off x="5728250" y="3303103"/>
              <a:ext cx="1093304" cy="31064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00" b="1" spc="50" dirty="0" smtClean="0">
                  <a:ln w="11430"/>
                  <a:effectLst>
                    <a:outerShdw blurRad="76200" dist="50800" dir="5400000" algn="tl" rotWithShape="0">
                      <a:srgbClr val="000000">
                        <a:alpha val="65000"/>
                      </a:srgbClr>
                    </a:outerShdw>
                  </a:effectLst>
                  <a:latin typeface="Arial Narrow" pitchFamily="34" charset="0"/>
                  <a:cs typeface="Arial" pitchFamily="34" charset="0"/>
                </a:rPr>
                <a:t>Unified Matrix Abstract Computation Model</a:t>
              </a:r>
              <a:endParaRPr lang="zh-CN" altLang="en-US" sz="100" b="1" spc="50" dirty="0">
                <a:ln w="11430"/>
                <a:effectLst>
                  <a:outerShdw blurRad="76200" dist="50800" dir="5400000" algn="tl" rotWithShape="0">
                    <a:srgbClr val="000000">
                      <a:alpha val="65000"/>
                    </a:srgbClr>
                  </a:outerShdw>
                </a:effectLst>
                <a:latin typeface="Arial Narrow" pitchFamily="34" charset="0"/>
                <a:cs typeface="Arial" pitchFamily="34" charset="0"/>
              </a:endParaRPr>
            </a:p>
          </p:txBody>
        </p:sp>
      </p:grpSp>
      <p:pic>
        <p:nvPicPr>
          <p:cNvPr id="18" name="图片 17" descr="天蓝.png"/>
          <p:cNvPicPr>
            <a:picLocks noChangeAspect="1"/>
          </p:cNvPicPr>
          <p:nvPr/>
        </p:nvPicPr>
        <p:blipFill>
          <a:blip r:embed="rId4" cstate="print"/>
          <a:stretch>
            <a:fillRect/>
          </a:stretch>
        </p:blipFill>
        <p:spPr>
          <a:xfrm>
            <a:off x="8016240" y="3525520"/>
            <a:ext cx="589280" cy="708661"/>
          </a:xfrm>
          <a:prstGeom prst="rect">
            <a:avLst/>
          </a:prstGeom>
        </p:spPr>
      </p:pic>
      <p:sp>
        <p:nvSpPr>
          <p:cNvPr id="19" name="矩形 18"/>
          <p:cNvSpPr/>
          <p:nvPr/>
        </p:nvSpPr>
        <p:spPr>
          <a:xfrm>
            <a:off x="0" y="0"/>
            <a:ext cx="9133840" cy="57912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bg1"/>
                </a:solidFill>
              </a:ln>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669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479040" y="4561840"/>
            <a:ext cx="6644640" cy="561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9" descr="Logo-最终版.jpg"/>
          <p:cNvPicPr>
            <a:picLocks noChangeAspect="1"/>
          </p:cNvPicPr>
          <p:nvPr/>
        </p:nvPicPr>
        <p:blipFill rotWithShape="1">
          <a:blip r:embed="rId6"/>
          <a:srcRect l="30425" r="34244" b="33608"/>
          <a:stretch/>
        </p:blipFill>
        <p:spPr>
          <a:xfrm>
            <a:off x="7995919" y="4333240"/>
            <a:ext cx="721361" cy="648336"/>
          </a:xfrm>
          <a:prstGeom prst="rect">
            <a:avLst/>
          </a:prstGeom>
        </p:spPr>
      </p:pic>
    </p:spTree>
    <p:extLst>
      <p:ext uri="{BB962C8B-B14F-4D97-AF65-F5344CB8AC3E}">
        <p14:creationId xmlns:p14="http://schemas.microsoft.com/office/powerpoint/2010/main" val="394421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3466" y="1220005"/>
            <a:ext cx="2765014" cy="3139321"/>
          </a:xfrm>
          <a:prstGeom prst="rect">
            <a:avLst/>
          </a:prstGeom>
        </p:spPr>
        <p:txBody>
          <a:bodyPr wrap="square">
            <a:spAutoFit/>
          </a:bodyPr>
          <a:lstStyle/>
          <a:p>
            <a:pPr marL="361950" indent="-361950">
              <a:buFont typeface="Wingdings" pitchFamily="2" charset="2"/>
              <a:buChar char="l"/>
            </a:pPr>
            <a:r>
              <a:rPr lang="zh-CN" altLang="en-US" dirty="0" smtClean="0">
                <a:ea typeface="黑体" pitchFamily="49" charset="-122"/>
              </a:rPr>
              <a:t>并行化机器学习与数据挖掘算法设计是复杂大数据分析关键技术之一</a:t>
            </a:r>
            <a:endParaRPr lang="en-US" altLang="zh-CN" dirty="0" smtClean="0">
              <a:ea typeface="黑体" pitchFamily="49" charset="-122"/>
            </a:endParaRPr>
          </a:p>
          <a:p>
            <a:pPr marL="361950" indent="-361950">
              <a:buFont typeface="Wingdings" pitchFamily="2" charset="2"/>
              <a:buChar char="l"/>
            </a:pPr>
            <a:r>
              <a:rPr lang="en-US" altLang="zh-CN" dirty="0" err="1" smtClean="0">
                <a:ea typeface="黑体" pitchFamily="49" charset="-122"/>
              </a:rPr>
              <a:t>Hadoop</a:t>
            </a:r>
            <a:r>
              <a:rPr lang="zh-CN" altLang="en-US" dirty="0" smtClean="0">
                <a:ea typeface="黑体" pitchFamily="49" charset="-122"/>
              </a:rPr>
              <a:t>、</a:t>
            </a:r>
            <a:r>
              <a:rPr lang="en-US" altLang="zh-CN" dirty="0" smtClean="0">
                <a:ea typeface="黑体" pitchFamily="49" charset="-122"/>
              </a:rPr>
              <a:t>Spark</a:t>
            </a:r>
            <a:r>
              <a:rPr lang="zh-CN" altLang="en-US" dirty="0" smtClean="0">
                <a:ea typeface="黑体" pitchFamily="49" charset="-122"/>
              </a:rPr>
              <a:t>等各种大数据计算技术与平台</a:t>
            </a:r>
            <a:r>
              <a:rPr lang="zh-CN" altLang="en-US" dirty="0">
                <a:ea typeface="黑体" pitchFamily="49" charset="-122"/>
              </a:rPr>
              <a:t>出现</a:t>
            </a:r>
            <a:r>
              <a:rPr lang="zh-CN" altLang="en-US" dirty="0" smtClean="0">
                <a:ea typeface="黑体" pitchFamily="49" charset="-122"/>
              </a:rPr>
              <a:t>后，人们普遍关注如何在这些平台上设计实现各种大数据机器学习和数据挖掘并行化算法</a:t>
            </a:r>
            <a:endParaRPr lang="zh-CN" altLang="en-US" dirty="0"/>
          </a:p>
        </p:txBody>
      </p:sp>
      <p:pic>
        <p:nvPicPr>
          <p:cNvPr id="215043" name="Picture 3"/>
          <p:cNvPicPr>
            <a:picLocks noChangeAspect="1" noChangeArrowheads="1"/>
          </p:cNvPicPr>
          <p:nvPr/>
        </p:nvPicPr>
        <p:blipFill>
          <a:blip r:embed="rId2"/>
          <a:srcRect/>
          <a:stretch>
            <a:fillRect/>
          </a:stretch>
        </p:blipFill>
        <p:spPr bwMode="auto">
          <a:xfrm>
            <a:off x="3366681" y="1035955"/>
            <a:ext cx="5697558" cy="3530118"/>
          </a:xfrm>
          <a:prstGeom prst="rect">
            <a:avLst/>
          </a:prstGeom>
          <a:noFill/>
          <a:ln w="9525">
            <a:noFill/>
            <a:miter lim="800000"/>
            <a:headEnd/>
            <a:tailEnd/>
          </a:ln>
          <a:effectLst/>
        </p:spPr>
      </p:pic>
      <p:sp>
        <p:nvSpPr>
          <p:cNvPr id="17" name="Rounded Rectangle 16"/>
          <p:cNvSpPr/>
          <p:nvPr/>
        </p:nvSpPr>
        <p:spPr>
          <a:xfrm>
            <a:off x="3805872" y="2745864"/>
            <a:ext cx="5159504" cy="348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ight Arrow 29"/>
          <p:cNvSpPr/>
          <p:nvPr/>
        </p:nvSpPr>
        <p:spPr>
          <a:xfrm rot="2306943">
            <a:off x="2699422" y="2414509"/>
            <a:ext cx="1078155" cy="182507"/>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5273" y="180951"/>
            <a:ext cx="7988664" cy="461665"/>
          </a:xfrm>
          <a:prstGeom prst="rect">
            <a:avLst/>
          </a:prstGeom>
          <a:noFill/>
        </p:spPr>
        <p:txBody>
          <a:bodyPr wrap="square">
            <a:spAutoFit/>
          </a:bodyPr>
          <a:lstStyle/>
          <a:p>
            <a:pPr fontAlgn="auto">
              <a:spcAft>
                <a:spcPts val="0"/>
              </a:spcAft>
              <a:defRPr/>
            </a:pPr>
            <a:r>
              <a:rPr lang="en-US" altLang="zh-CN" sz="2400" dirty="0">
                <a:solidFill>
                  <a:srgbClr val="C00000"/>
                </a:solidFill>
                <a:latin typeface="Arial Unicode MS" pitchFamily="34" charset="-122"/>
                <a:ea typeface="Arial Unicode MS" pitchFamily="34" charset="-122"/>
                <a:cs typeface="Arial Unicode MS" pitchFamily="34" charset="-122"/>
              </a:rPr>
              <a:t>1. </a:t>
            </a:r>
            <a:r>
              <a:rPr lang="zh-CN" altLang="en-US" sz="2400" dirty="0">
                <a:solidFill>
                  <a:srgbClr val="C00000"/>
                </a:solidFill>
                <a:latin typeface="Arial Unicode MS" pitchFamily="34" charset="-122"/>
                <a:ea typeface="Arial Unicode MS" pitchFamily="34" charset="-122"/>
                <a:cs typeface="Arial Unicode MS" pitchFamily="34" charset="-122"/>
              </a:rPr>
              <a:t>大数据机器学习：从算法到系统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endParaRPr>
          </a:p>
        </p:txBody>
      </p:sp>
      <p:sp>
        <p:nvSpPr>
          <p:cNvPr id="7" name="TextBox 6"/>
          <p:cNvSpPr txBox="1"/>
          <p:nvPr/>
        </p:nvSpPr>
        <p:spPr>
          <a:xfrm>
            <a:off x="378752" y="663372"/>
            <a:ext cx="9048208" cy="400110"/>
          </a:xfrm>
          <a:prstGeom prst="rect">
            <a:avLst/>
          </a:prstGeom>
          <a:noFill/>
        </p:spPr>
        <p:txBody>
          <a:bodyPr wrap="square">
            <a:spAutoFit/>
          </a:bodyPr>
          <a:lstStyle/>
          <a:p>
            <a:pPr fontAlgn="auto">
              <a:spcAft>
                <a:spcPts val="0"/>
              </a:spcAft>
              <a:defRPr/>
            </a:pPr>
            <a:r>
              <a:rPr lang="zh-CN" altLang="en-US" sz="2000" dirty="0">
                <a:solidFill>
                  <a:srgbClr val="0066FF"/>
                </a:solidFill>
                <a:ea typeface="黑体" pitchFamily="2" charset="-122"/>
                <a:cs typeface="+mj-cs"/>
              </a:rPr>
              <a:t>大</a:t>
            </a:r>
            <a:r>
              <a:rPr lang="zh-CN" altLang="en-US" sz="2000" dirty="0" smtClean="0">
                <a:solidFill>
                  <a:srgbClr val="0066FF"/>
                </a:solidFill>
                <a:ea typeface="黑体" pitchFamily="2" charset="-122"/>
                <a:cs typeface="+mj-cs"/>
              </a:rPr>
              <a:t>数据机器学习并行化算法</a:t>
            </a:r>
            <a:endParaRPr lang="en-US" altLang="zh-CN" sz="2000" dirty="0" smtClean="0">
              <a:solidFill>
                <a:srgbClr val="0066FF"/>
              </a:solidFill>
              <a:ea typeface="黑体" pitchFamily="2" charset="-122"/>
              <a:cs typeface="+mj-cs"/>
            </a:endParaRPr>
          </a:p>
        </p:txBody>
      </p:sp>
    </p:spTree>
    <p:extLst>
      <p:ext uri="{BB962C8B-B14F-4D97-AF65-F5344CB8AC3E}">
        <p14:creationId xmlns:p14="http://schemas.microsoft.com/office/powerpoint/2010/main" val="2734102631"/>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29466" y="141480"/>
            <a:ext cx="7988664" cy="461665"/>
          </a:xfrm>
          <a:prstGeom prst="rect">
            <a:avLst/>
          </a:prstGeom>
          <a:noFill/>
        </p:spPr>
        <p:txBody>
          <a:bodyPr wrap="square">
            <a:spAutoFit/>
          </a:bodyPr>
          <a:lstStyle/>
          <a:p>
            <a:pPr eaLnBrk="0" hangingPunct="0">
              <a:defRPr/>
            </a:pPr>
            <a:r>
              <a:rPr lang="zh-CN" altLang="en-US" sz="2400" dirty="0" smtClean="0">
                <a:solidFill>
                  <a:srgbClr val="C00000"/>
                </a:solidFill>
                <a:latin typeface="+mj-lt"/>
                <a:ea typeface="黑体" pitchFamily="2" charset="-122"/>
                <a:cs typeface="+mj-cs"/>
              </a:rPr>
              <a:t>进一步的研发工作</a:t>
            </a:r>
            <a:endParaRPr lang="en-US" altLang="zh-CN" sz="2400" dirty="0">
              <a:solidFill>
                <a:srgbClr val="C00000"/>
              </a:solidFill>
              <a:latin typeface="+mj-lt"/>
              <a:ea typeface="黑体" pitchFamily="2" charset="-122"/>
              <a:cs typeface="+mj-cs"/>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627535"/>
            <a:ext cx="8573460" cy="723275"/>
          </a:xfrm>
          <a:prstGeom prst="rect">
            <a:avLst/>
          </a:prstGeom>
        </p:spPr>
        <p:txBody>
          <a:bodyPr wrap="square">
            <a:spAutoFit/>
          </a:bodyPr>
          <a:lstStyle/>
          <a:p>
            <a:pPr marL="342900" indent="-342900">
              <a:spcAft>
                <a:spcPts val="600"/>
              </a:spcAft>
              <a:buFont typeface="Wingdings" pitchFamily="2" charset="2"/>
              <a:buChar char="l"/>
            </a:pPr>
            <a:r>
              <a:rPr lang="zh-CN" altLang="en-US" dirty="0" smtClean="0">
                <a:solidFill>
                  <a:srgbClr val="FF0000"/>
                </a:solidFill>
                <a:latin typeface="黑体" pitchFamily="49" charset="-122"/>
                <a:ea typeface="黑体" pitchFamily="49" charset="-122"/>
              </a:rPr>
              <a:t>编程语言：</a:t>
            </a:r>
            <a:r>
              <a:rPr lang="zh-CN" altLang="en-US" dirty="0" smtClean="0">
                <a:latin typeface="黑体" pitchFamily="49" charset="-122"/>
                <a:ea typeface="黑体" pitchFamily="49" charset="-122"/>
              </a:rPr>
              <a:t>已提供</a:t>
            </a:r>
            <a:r>
              <a:rPr lang="en-US" altLang="zh-CN" dirty="0" smtClean="0">
                <a:latin typeface="黑体" pitchFamily="49" charset="-122"/>
                <a:ea typeface="黑体" pitchFamily="49" charset="-122"/>
              </a:rPr>
              <a:t>R</a:t>
            </a:r>
            <a:r>
              <a:rPr lang="zh-CN" altLang="en-US" dirty="0" smtClean="0">
                <a:latin typeface="黑体" pitchFamily="49" charset="-122"/>
                <a:ea typeface="黑体" pitchFamily="49" charset="-122"/>
              </a:rPr>
              <a:t>语言和</a:t>
            </a:r>
            <a:r>
              <a:rPr lang="en-US" altLang="zh-CN" dirty="0" smtClean="0">
                <a:latin typeface="黑体" pitchFamily="49" charset="-122"/>
                <a:ea typeface="黑体" pitchFamily="49" charset="-122"/>
              </a:rPr>
              <a:t>Python</a:t>
            </a:r>
            <a:r>
              <a:rPr lang="zh-CN" altLang="en-US" dirty="0" smtClean="0">
                <a:latin typeface="黑体" pitchFamily="49" charset="-122"/>
                <a:ea typeface="黑体" pitchFamily="49" charset="-122"/>
              </a:rPr>
              <a:t>语言支持</a:t>
            </a:r>
            <a:endParaRPr lang="en-US" altLang="zh-CN" dirty="0" smtClean="0">
              <a:latin typeface="黑体" pitchFamily="49" charset="-122"/>
              <a:ea typeface="黑体" pitchFamily="49" charset="-122"/>
            </a:endParaRPr>
          </a:p>
          <a:p>
            <a:pPr marL="342900" indent="-342900">
              <a:spcAft>
                <a:spcPts val="600"/>
              </a:spcAft>
              <a:buFont typeface="Wingdings" pitchFamily="2" charset="2"/>
              <a:buChar char="l"/>
            </a:pPr>
            <a:r>
              <a:rPr lang="zh-CN" altLang="en-US" dirty="0" smtClean="0">
                <a:solidFill>
                  <a:srgbClr val="FF0000"/>
                </a:solidFill>
                <a:latin typeface="黑体" pitchFamily="49" charset="-122"/>
                <a:ea typeface="黑体" pitchFamily="49" charset="-122"/>
              </a:rPr>
              <a:t>矩阵计算：</a:t>
            </a:r>
            <a:r>
              <a:rPr lang="zh-CN" altLang="en-US" dirty="0" smtClean="0">
                <a:latin typeface="黑体" pitchFamily="49" charset="-122"/>
                <a:ea typeface="黑体" pitchFamily="49" charset="-122"/>
              </a:rPr>
              <a:t>已完成全部的大规模稠密矩阵运算库，包括稠密矩阵和稀疏矩阵运算</a:t>
            </a:r>
            <a:endParaRPr lang="en-US" altLang="zh-CN" dirty="0">
              <a:latin typeface="黑体" pitchFamily="49" charset="-122"/>
              <a:ea typeface="黑体" pitchFamily="49" charset="-122"/>
            </a:endParaRPr>
          </a:p>
        </p:txBody>
      </p:sp>
      <p:sp>
        <p:nvSpPr>
          <p:cNvPr id="12" name="Rounded Rectangle 12"/>
          <p:cNvSpPr/>
          <p:nvPr/>
        </p:nvSpPr>
        <p:spPr>
          <a:xfrm>
            <a:off x="807094" y="2021163"/>
            <a:ext cx="3651954" cy="244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Arial Narrow" pitchFamily="34" charset="0"/>
                <a:ea typeface="黑体" pitchFamily="2" charset="-122"/>
              </a:rPr>
              <a:t>R</a:t>
            </a:r>
            <a:r>
              <a:rPr lang="zh-CN" altLang="en-US" sz="1600" dirty="0" smtClean="0">
                <a:solidFill>
                  <a:schemeClr val="tx1"/>
                </a:solidFill>
                <a:latin typeface="Arial Narrow" pitchFamily="34" charset="0"/>
                <a:ea typeface="黑体" pitchFamily="2" charset="-122"/>
              </a:rPr>
              <a:t>语言及其开发环境</a:t>
            </a:r>
          </a:p>
        </p:txBody>
      </p:sp>
      <p:sp>
        <p:nvSpPr>
          <p:cNvPr id="13" name="Rounded Rectangle 13"/>
          <p:cNvSpPr/>
          <p:nvPr/>
        </p:nvSpPr>
        <p:spPr>
          <a:xfrm>
            <a:off x="807094" y="1545636"/>
            <a:ext cx="7303911" cy="259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基于矩阵模型的</a:t>
            </a:r>
            <a:r>
              <a:rPr lang="en-US" altLang="zh-CN" sz="1600" dirty="0" smtClean="0">
                <a:solidFill>
                  <a:schemeClr val="tx1"/>
                </a:solidFill>
                <a:latin typeface="Arial Narrow" pitchFamily="34" charset="0"/>
                <a:ea typeface="黑体" pitchFamily="2" charset="-122"/>
              </a:rPr>
              <a:t>R</a:t>
            </a:r>
            <a:r>
              <a:rPr lang="zh-CN" altLang="en-US" sz="1600" dirty="0" smtClean="0">
                <a:solidFill>
                  <a:schemeClr val="tx1"/>
                </a:solidFill>
                <a:latin typeface="Arial Narrow" pitchFamily="34" charset="0"/>
                <a:ea typeface="黑体" pitchFamily="2" charset="-122"/>
              </a:rPr>
              <a:t>语言</a:t>
            </a:r>
            <a:r>
              <a:rPr lang="en-US" altLang="zh-CN" sz="1600" dirty="0" smtClean="0">
                <a:solidFill>
                  <a:schemeClr val="tx1"/>
                </a:solidFill>
                <a:latin typeface="Arial Narrow" pitchFamily="34" charset="0"/>
                <a:ea typeface="黑体" pitchFamily="2" charset="-122"/>
              </a:rPr>
              <a:t>MLDM</a:t>
            </a:r>
            <a:r>
              <a:rPr lang="zh-CN" altLang="en-US" sz="1600" dirty="0" smtClean="0">
                <a:solidFill>
                  <a:schemeClr val="tx1"/>
                </a:solidFill>
                <a:latin typeface="Arial Narrow" pitchFamily="34" charset="0"/>
                <a:ea typeface="黑体" pitchFamily="2" charset="-122"/>
              </a:rPr>
              <a:t>程序</a:t>
            </a:r>
          </a:p>
        </p:txBody>
      </p:sp>
      <p:sp>
        <p:nvSpPr>
          <p:cNvPr id="14" name="Rounded Rectangle 14"/>
          <p:cNvSpPr/>
          <p:nvPr/>
        </p:nvSpPr>
        <p:spPr>
          <a:xfrm>
            <a:off x="807094" y="2507217"/>
            <a:ext cx="7303911" cy="1361223"/>
          </a:xfrm>
          <a:prstGeom prst="roundRect">
            <a:avLst>
              <a:gd name="adj" fmla="val 7680"/>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p:txBody>
      </p:sp>
      <p:sp>
        <p:nvSpPr>
          <p:cNvPr id="16" name="Rectangle 16"/>
          <p:cNvSpPr/>
          <p:nvPr/>
        </p:nvSpPr>
        <p:spPr>
          <a:xfrm>
            <a:off x="1056397" y="3395963"/>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smtClean="0">
                <a:solidFill>
                  <a:schemeClr val="tx1"/>
                </a:solidFill>
                <a:latin typeface="Arial Narrow" pitchFamily="34" charset="0"/>
                <a:ea typeface="黑体" pitchFamily="2" charset="-122"/>
              </a:rPr>
              <a:t>Spark</a:t>
            </a:r>
            <a:r>
              <a:rPr lang="zh-CN" altLang="en-US" sz="1600" dirty="0" smtClean="0">
                <a:solidFill>
                  <a:schemeClr val="tx1"/>
                </a:solidFill>
                <a:latin typeface="Arial Narrow" pitchFamily="34" charset="0"/>
                <a:ea typeface="黑体" pitchFamily="2" charset="-122"/>
              </a:rPr>
              <a:t>的矩阵计算</a:t>
            </a:r>
          </a:p>
        </p:txBody>
      </p:sp>
      <p:sp>
        <p:nvSpPr>
          <p:cNvPr id="17" name="Rectangle 17"/>
          <p:cNvSpPr/>
          <p:nvPr/>
        </p:nvSpPr>
        <p:spPr>
          <a:xfrm>
            <a:off x="2483769" y="3389543"/>
            <a:ext cx="131829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smtClean="0">
                <a:solidFill>
                  <a:schemeClr val="tx1"/>
                </a:solidFill>
                <a:latin typeface="Arial Narrow" pitchFamily="34" charset="0"/>
                <a:ea typeface="黑体" pitchFamily="2" charset="-122"/>
              </a:rPr>
              <a:t>Hadoop</a:t>
            </a:r>
            <a:r>
              <a:rPr lang="zh-CN" altLang="en-US" sz="1600" dirty="0" smtClean="0">
                <a:solidFill>
                  <a:schemeClr val="tx1"/>
                </a:solidFill>
                <a:latin typeface="Arial Narrow" pitchFamily="34" charset="0"/>
                <a:ea typeface="黑体" pitchFamily="2" charset="-122"/>
              </a:rPr>
              <a:t>的矩阵计算</a:t>
            </a:r>
          </a:p>
        </p:txBody>
      </p:sp>
      <p:sp>
        <p:nvSpPr>
          <p:cNvPr id="18" name="Rectangle 18"/>
          <p:cNvSpPr/>
          <p:nvPr/>
        </p:nvSpPr>
        <p:spPr>
          <a:xfrm>
            <a:off x="5364089" y="3388259"/>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smtClean="0">
                <a:solidFill>
                  <a:schemeClr val="tx1"/>
                </a:solidFill>
                <a:latin typeface="Arial Narrow" pitchFamily="34" charset="0"/>
                <a:ea typeface="黑体" pitchFamily="2" charset="-122"/>
              </a:rPr>
              <a:t>MPI</a:t>
            </a:r>
            <a:r>
              <a:rPr lang="zh-CN" altLang="en-US" sz="1600" dirty="0" smtClean="0">
                <a:solidFill>
                  <a:schemeClr val="tx1"/>
                </a:solidFill>
                <a:latin typeface="Arial Narrow" pitchFamily="34" charset="0"/>
                <a:ea typeface="黑体" pitchFamily="2" charset="-122"/>
              </a:rPr>
              <a:t>的</a:t>
            </a:r>
            <a:endParaRPr lang="en-US" altLang="zh-CN" sz="1600" dirty="0" smtClean="0">
              <a:solidFill>
                <a:schemeClr val="tx1"/>
              </a:solidFill>
              <a:latin typeface="Arial Narrow" pitchFamily="34" charset="0"/>
              <a:ea typeface="黑体" pitchFamily="2" charset="-122"/>
            </a:endParaRPr>
          </a:p>
          <a:p>
            <a:pPr algn="ctr"/>
            <a:r>
              <a:rPr lang="zh-CN" altLang="en-US" sz="1600" dirty="0" smtClean="0">
                <a:solidFill>
                  <a:schemeClr val="tx1"/>
                </a:solidFill>
                <a:latin typeface="Arial Narrow" pitchFamily="34" charset="0"/>
                <a:ea typeface="黑体" pitchFamily="2" charset="-122"/>
              </a:rPr>
              <a:t>矩阵计算</a:t>
            </a:r>
          </a:p>
        </p:txBody>
      </p:sp>
      <p:sp>
        <p:nvSpPr>
          <p:cNvPr id="19" name="Rectangle 19"/>
          <p:cNvSpPr/>
          <p:nvPr/>
        </p:nvSpPr>
        <p:spPr>
          <a:xfrm>
            <a:off x="6880452" y="3354299"/>
            <a:ext cx="970910" cy="454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a:t>
            </a:r>
          </a:p>
        </p:txBody>
      </p:sp>
      <p:sp>
        <p:nvSpPr>
          <p:cNvPr id="20" name="Rectangle 20"/>
          <p:cNvSpPr/>
          <p:nvPr/>
        </p:nvSpPr>
        <p:spPr>
          <a:xfrm>
            <a:off x="1057158" y="4158819"/>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Arial Narrow" pitchFamily="34" charset="0"/>
                <a:ea typeface="黑体" pitchFamily="2" charset="-122"/>
              </a:rPr>
              <a:t>Spark</a:t>
            </a:r>
            <a:r>
              <a:rPr lang="zh-CN" altLang="en-US" sz="1600" dirty="0" smtClean="0">
                <a:solidFill>
                  <a:schemeClr val="bg1"/>
                </a:solidFill>
                <a:latin typeface="Arial Narrow" pitchFamily="34" charset="0"/>
                <a:ea typeface="黑体" pitchFamily="2" charset="-122"/>
              </a:rPr>
              <a:t>平台</a:t>
            </a:r>
          </a:p>
        </p:txBody>
      </p:sp>
      <p:sp>
        <p:nvSpPr>
          <p:cNvPr id="21" name="Rectangle 21"/>
          <p:cNvSpPr/>
          <p:nvPr/>
        </p:nvSpPr>
        <p:spPr>
          <a:xfrm>
            <a:off x="2509179" y="4158819"/>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Arial Narrow" pitchFamily="34" charset="0"/>
                <a:ea typeface="黑体" pitchFamily="2" charset="-122"/>
              </a:rPr>
              <a:t>Hadoop</a:t>
            </a:r>
            <a:r>
              <a:rPr lang="zh-CN" altLang="en-US" sz="1600" dirty="0" smtClean="0">
                <a:solidFill>
                  <a:schemeClr val="bg1"/>
                </a:solidFill>
                <a:latin typeface="Arial Narrow" pitchFamily="34" charset="0"/>
                <a:ea typeface="黑体" pitchFamily="2" charset="-122"/>
              </a:rPr>
              <a:t>平台</a:t>
            </a:r>
          </a:p>
        </p:txBody>
      </p:sp>
      <p:sp>
        <p:nvSpPr>
          <p:cNvPr id="22" name="Rectangle 22"/>
          <p:cNvSpPr/>
          <p:nvPr/>
        </p:nvSpPr>
        <p:spPr>
          <a:xfrm>
            <a:off x="5388607" y="4155204"/>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Arial Narrow" pitchFamily="34" charset="0"/>
                <a:ea typeface="黑体" pitchFamily="2" charset="-122"/>
              </a:rPr>
              <a:t>MPI</a:t>
            </a:r>
            <a:r>
              <a:rPr lang="zh-CN" altLang="en-US" sz="1600" dirty="0" smtClean="0">
                <a:solidFill>
                  <a:schemeClr val="bg1"/>
                </a:solidFill>
                <a:latin typeface="Arial Narrow" pitchFamily="34" charset="0"/>
                <a:ea typeface="黑体" pitchFamily="2" charset="-122"/>
              </a:rPr>
              <a:t>平台</a:t>
            </a:r>
          </a:p>
        </p:txBody>
      </p:sp>
      <p:sp>
        <p:nvSpPr>
          <p:cNvPr id="23" name="Rectangle 23"/>
          <p:cNvSpPr/>
          <p:nvPr/>
        </p:nvSpPr>
        <p:spPr>
          <a:xfrm>
            <a:off x="6933035" y="4094606"/>
            <a:ext cx="970910" cy="454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a:t>
            </a:r>
          </a:p>
        </p:txBody>
      </p:sp>
      <p:sp>
        <p:nvSpPr>
          <p:cNvPr id="24" name="Rounded Rectangle 25"/>
          <p:cNvSpPr/>
          <p:nvPr/>
        </p:nvSpPr>
        <p:spPr>
          <a:xfrm>
            <a:off x="1055450" y="2612559"/>
            <a:ext cx="6795912" cy="2186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基于矩阵模型的高层矩阵编程接口</a:t>
            </a:r>
            <a:endParaRPr lang="zh-CN" altLang="en-US" sz="1600" dirty="0"/>
          </a:p>
        </p:txBody>
      </p:sp>
      <p:sp>
        <p:nvSpPr>
          <p:cNvPr id="25" name="Up-Down Arrow 27"/>
          <p:cNvSpPr/>
          <p:nvPr/>
        </p:nvSpPr>
        <p:spPr>
          <a:xfrm>
            <a:off x="4355977" y="1805140"/>
            <a:ext cx="183223" cy="216024"/>
          </a:xfrm>
          <a:prstGeom prst="upDownArrow">
            <a:avLst>
              <a:gd name="adj1" fmla="val 428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Up-Down Arrow 29"/>
          <p:cNvSpPr/>
          <p:nvPr/>
        </p:nvSpPr>
        <p:spPr>
          <a:xfrm>
            <a:off x="1640310" y="3850595"/>
            <a:ext cx="136991" cy="287676"/>
          </a:xfrm>
          <a:prstGeom prst="upDownArrow">
            <a:avLst>
              <a:gd name="adj1" fmla="val 42857"/>
              <a:gd name="adj2" fmla="val 50000"/>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Up-Down Arrow 30"/>
          <p:cNvSpPr/>
          <p:nvPr/>
        </p:nvSpPr>
        <p:spPr>
          <a:xfrm>
            <a:off x="3093092" y="3861347"/>
            <a:ext cx="136991" cy="287676"/>
          </a:xfrm>
          <a:prstGeom prst="upDownArrow">
            <a:avLst>
              <a:gd name="adj1" fmla="val 42857"/>
              <a:gd name="adj2" fmla="val 50000"/>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Up-Down Arrow 32"/>
          <p:cNvSpPr/>
          <p:nvPr/>
        </p:nvSpPr>
        <p:spPr>
          <a:xfrm>
            <a:off x="5975127" y="3849311"/>
            <a:ext cx="136991" cy="287676"/>
          </a:xfrm>
          <a:prstGeom prst="upDownArrow">
            <a:avLst>
              <a:gd name="adj1" fmla="val 42857"/>
              <a:gd name="adj2" fmla="val 50000"/>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18"/>
          <p:cNvSpPr/>
          <p:nvPr/>
        </p:nvSpPr>
        <p:spPr>
          <a:xfrm>
            <a:off x="3936999" y="3395963"/>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err="1" smtClean="0">
                <a:solidFill>
                  <a:schemeClr val="tx1"/>
                </a:solidFill>
                <a:latin typeface="Arial Narrow" pitchFamily="34" charset="0"/>
                <a:ea typeface="黑体" pitchFamily="2" charset="-122"/>
              </a:rPr>
              <a:t>Flink</a:t>
            </a:r>
            <a:r>
              <a:rPr lang="zh-CN" altLang="en-US" sz="1600" dirty="0" smtClean="0">
                <a:solidFill>
                  <a:schemeClr val="tx1"/>
                </a:solidFill>
                <a:latin typeface="Arial Narrow" pitchFamily="34" charset="0"/>
                <a:ea typeface="黑体" pitchFamily="2" charset="-122"/>
              </a:rPr>
              <a:t>的</a:t>
            </a:r>
            <a:endParaRPr lang="en-US" altLang="zh-CN" sz="1600" dirty="0" smtClean="0">
              <a:solidFill>
                <a:schemeClr val="tx1"/>
              </a:solidFill>
              <a:latin typeface="Arial Narrow" pitchFamily="34" charset="0"/>
              <a:ea typeface="黑体" pitchFamily="2" charset="-122"/>
            </a:endParaRPr>
          </a:p>
          <a:p>
            <a:pPr algn="ctr"/>
            <a:r>
              <a:rPr lang="zh-CN" altLang="en-US" sz="1600" dirty="0" smtClean="0">
                <a:solidFill>
                  <a:schemeClr val="tx1"/>
                </a:solidFill>
                <a:latin typeface="Arial Narrow" pitchFamily="34" charset="0"/>
                <a:ea typeface="黑体" pitchFamily="2" charset="-122"/>
              </a:rPr>
              <a:t>矩阵计算</a:t>
            </a:r>
          </a:p>
        </p:txBody>
      </p:sp>
      <p:sp>
        <p:nvSpPr>
          <p:cNvPr id="31" name="Rectangle 22"/>
          <p:cNvSpPr/>
          <p:nvPr/>
        </p:nvSpPr>
        <p:spPr>
          <a:xfrm>
            <a:off x="3948288" y="4155204"/>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solidFill>
                  <a:schemeClr val="bg1"/>
                </a:solidFill>
                <a:latin typeface="Arial Narrow" pitchFamily="34" charset="0"/>
                <a:ea typeface="黑体" pitchFamily="2" charset="-122"/>
              </a:rPr>
              <a:t>Flink</a:t>
            </a:r>
            <a:r>
              <a:rPr lang="zh-CN" altLang="en-US" sz="1600" dirty="0" smtClean="0">
                <a:solidFill>
                  <a:schemeClr val="bg1"/>
                </a:solidFill>
                <a:latin typeface="Arial Narrow" pitchFamily="34" charset="0"/>
                <a:ea typeface="黑体" pitchFamily="2" charset="-122"/>
              </a:rPr>
              <a:t>平台</a:t>
            </a:r>
          </a:p>
        </p:txBody>
      </p:sp>
      <p:sp>
        <p:nvSpPr>
          <p:cNvPr id="33" name="Up-Down Arrow 27"/>
          <p:cNvSpPr/>
          <p:nvPr/>
        </p:nvSpPr>
        <p:spPr>
          <a:xfrm>
            <a:off x="4355977" y="2291193"/>
            <a:ext cx="183223" cy="216024"/>
          </a:xfrm>
          <a:prstGeom prst="upDownArrow">
            <a:avLst>
              <a:gd name="adj1" fmla="val 428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16"/>
          <p:cNvSpPr/>
          <p:nvPr/>
        </p:nvSpPr>
        <p:spPr>
          <a:xfrm>
            <a:off x="1045580" y="2941331"/>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稠密矩阵计算</a:t>
            </a:r>
          </a:p>
        </p:txBody>
      </p:sp>
      <p:sp>
        <p:nvSpPr>
          <p:cNvPr id="36" name="Rectangle 16"/>
          <p:cNvSpPr/>
          <p:nvPr/>
        </p:nvSpPr>
        <p:spPr>
          <a:xfrm>
            <a:off x="1697989" y="2941331"/>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稀疏矩阵计算</a:t>
            </a:r>
          </a:p>
        </p:txBody>
      </p:sp>
      <p:sp>
        <p:nvSpPr>
          <p:cNvPr id="37" name="Rounded Rectangle 12"/>
          <p:cNvSpPr/>
          <p:nvPr/>
        </p:nvSpPr>
        <p:spPr>
          <a:xfrm>
            <a:off x="4448432" y="2021163"/>
            <a:ext cx="3662572" cy="244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Arial Narrow" pitchFamily="34" charset="0"/>
                <a:ea typeface="黑体" pitchFamily="2" charset="-122"/>
              </a:rPr>
              <a:t>Python</a:t>
            </a:r>
            <a:r>
              <a:rPr lang="zh-CN" altLang="en-US" sz="1600" dirty="0" smtClean="0">
                <a:solidFill>
                  <a:schemeClr val="tx1"/>
                </a:solidFill>
                <a:latin typeface="Arial Narrow" pitchFamily="34" charset="0"/>
                <a:ea typeface="黑体" pitchFamily="2" charset="-122"/>
              </a:rPr>
              <a:t>语言及其开发环境</a:t>
            </a:r>
          </a:p>
        </p:txBody>
      </p:sp>
      <p:sp>
        <p:nvSpPr>
          <p:cNvPr id="38" name="Rectangle 16"/>
          <p:cNvSpPr/>
          <p:nvPr/>
        </p:nvSpPr>
        <p:spPr>
          <a:xfrm>
            <a:off x="2483769" y="2941331"/>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稠密矩阵计算</a:t>
            </a:r>
          </a:p>
        </p:txBody>
      </p:sp>
      <p:sp>
        <p:nvSpPr>
          <p:cNvPr id="39" name="Rectangle 16"/>
          <p:cNvSpPr/>
          <p:nvPr/>
        </p:nvSpPr>
        <p:spPr>
          <a:xfrm>
            <a:off x="3136179" y="2941331"/>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稀疏矩阵计算</a:t>
            </a:r>
          </a:p>
        </p:txBody>
      </p:sp>
      <p:sp>
        <p:nvSpPr>
          <p:cNvPr id="40" name="Rectangle 16"/>
          <p:cNvSpPr/>
          <p:nvPr/>
        </p:nvSpPr>
        <p:spPr>
          <a:xfrm>
            <a:off x="3923929" y="2941331"/>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稠密矩阵计算</a:t>
            </a:r>
          </a:p>
        </p:txBody>
      </p:sp>
      <p:sp>
        <p:nvSpPr>
          <p:cNvPr id="41" name="Rectangle 16"/>
          <p:cNvSpPr/>
          <p:nvPr/>
        </p:nvSpPr>
        <p:spPr>
          <a:xfrm>
            <a:off x="4576339" y="2941331"/>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稀疏矩阵计算</a:t>
            </a:r>
          </a:p>
        </p:txBody>
      </p:sp>
      <p:sp>
        <p:nvSpPr>
          <p:cNvPr id="42" name="Rectangle 16"/>
          <p:cNvSpPr/>
          <p:nvPr/>
        </p:nvSpPr>
        <p:spPr>
          <a:xfrm>
            <a:off x="5364089" y="2943429"/>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稠密矩阵计算</a:t>
            </a:r>
          </a:p>
        </p:txBody>
      </p:sp>
      <p:sp>
        <p:nvSpPr>
          <p:cNvPr id="43" name="Rectangle 16"/>
          <p:cNvSpPr/>
          <p:nvPr/>
        </p:nvSpPr>
        <p:spPr>
          <a:xfrm>
            <a:off x="6016499" y="2943429"/>
            <a:ext cx="663987"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400" dirty="0" smtClean="0">
                <a:solidFill>
                  <a:schemeClr val="tx1"/>
                </a:solidFill>
                <a:latin typeface="Arial Narrow" pitchFamily="34" charset="0"/>
                <a:ea typeface="黑体" pitchFamily="2" charset="-122"/>
              </a:rPr>
              <a:t>稀疏矩阵计算</a:t>
            </a:r>
          </a:p>
        </p:txBody>
      </p:sp>
    </p:spTree>
    <p:extLst>
      <p:ext uri="{BB962C8B-B14F-4D97-AF65-F5344CB8AC3E}">
        <p14:creationId xmlns:p14="http://schemas.microsoft.com/office/powerpoint/2010/main" val="25595695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29466" y="141480"/>
            <a:ext cx="7988664" cy="461665"/>
          </a:xfrm>
          <a:prstGeom prst="rect">
            <a:avLst/>
          </a:prstGeom>
          <a:noFill/>
        </p:spPr>
        <p:txBody>
          <a:bodyPr wrap="square">
            <a:spAutoFit/>
          </a:bodyPr>
          <a:lstStyle/>
          <a:p>
            <a:pPr eaLnBrk="0" hangingPunct="0">
              <a:defRPr/>
            </a:pPr>
            <a:r>
              <a:rPr lang="zh-CN" altLang="en-US" sz="2400" dirty="0" smtClean="0">
                <a:solidFill>
                  <a:srgbClr val="C00000"/>
                </a:solidFill>
                <a:latin typeface="+mj-lt"/>
                <a:ea typeface="黑体" pitchFamily="2" charset="-122"/>
                <a:cs typeface="+mj-cs"/>
              </a:rPr>
              <a:t>进一步的研发工作</a:t>
            </a:r>
            <a:endParaRPr lang="en-US" altLang="zh-CN" sz="2400" dirty="0">
              <a:solidFill>
                <a:srgbClr val="C00000"/>
              </a:solidFill>
              <a:latin typeface="+mj-lt"/>
              <a:ea typeface="黑体" pitchFamily="2" charset="-122"/>
              <a:cs typeface="+mj-cs"/>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627534"/>
            <a:ext cx="8573460" cy="1323439"/>
          </a:xfrm>
          <a:prstGeom prst="rect">
            <a:avLst/>
          </a:prstGeom>
        </p:spPr>
        <p:txBody>
          <a:bodyPr wrap="square">
            <a:spAutoFit/>
          </a:bodyPr>
          <a:lstStyle/>
          <a:p>
            <a:pPr marL="342900" indent="-342900">
              <a:buFont typeface="Wingdings" pitchFamily="2" charset="2"/>
              <a:buChar char="l"/>
            </a:pPr>
            <a:r>
              <a:rPr lang="zh-CN" altLang="en-US" sz="1600" dirty="0" smtClean="0">
                <a:solidFill>
                  <a:srgbClr val="FF0000"/>
                </a:solidFill>
                <a:latin typeface="黑体" pitchFamily="49" charset="-122"/>
                <a:ea typeface="黑体" pitchFamily="49" charset="-122"/>
              </a:rPr>
              <a:t>基于表模型和</a:t>
            </a:r>
            <a:r>
              <a:rPr lang="en-US" altLang="zh-CN" sz="1600" dirty="0" smtClean="0">
                <a:solidFill>
                  <a:srgbClr val="FF0000"/>
                </a:solidFill>
                <a:latin typeface="黑体" pitchFamily="49" charset="-122"/>
                <a:ea typeface="黑体" pitchFamily="49" charset="-122"/>
              </a:rPr>
              <a:t>SQL</a:t>
            </a:r>
            <a:r>
              <a:rPr lang="zh-CN" altLang="en-US" sz="1600" dirty="0" smtClean="0">
                <a:solidFill>
                  <a:srgbClr val="FF0000"/>
                </a:solidFill>
                <a:latin typeface="黑体" pitchFamily="49" charset="-122"/>
                <a:ea typeface="黑体" pitchFamily="49" charset="-122"/>
              </a:rPr>
              <a:t>的简单统计分析：</a:t>
            </a:r>
            <a:r>
              <a:rPr lang="zh-CN" altLang="en-US" sz="1600" dirty="0" smtClean="0">
                <a:latin typeface="黑体" pitchFamily="49" charset="-122"/>
                <a:ea typeface="黑体" pitchFamily="49" charset="-122"/>
              </a:rPr>
              <a:t>除</a:t>
            </a:r>
            <a:r>
              <a:rPr lang="zh-CN" altLang="en-US" sz="1600" dirty="0">
                <a:latin typeface="黑体" pitchFamily="49" charset="-122"/>
                <a:ea typeface="黑体" pitchFamily="49" charset="-122"/>
              </a:rPr>
              <a:t>基于矩阵模型</a:t>
            </a:r>
            <a:r>
              <a:rPr lang="zh-CN" altLang="en-US" sz="1600" dirty="0" smtClean="0">
                <a:latin typeface="黑体" pitchFamily="49" charset="-122"/>
                <a:ea typeface="黑体" pitchFamily="49" charset="-122"/>
              </a:rPr>
              <a:t>的复杂机器学习</a:t>
            </a:r>
            <a:r>
              <a:rPr lang="zh-CN" altLang="en-US" sz="1600" dirty="0">
                <a:latin typeface="黑体" pitchFamily="49" charset="-122"/>
                <a:ea typeface="黑体" pitchFamily="49" charset="-122"/>
              </a:rPr>
              <a:t>和数据分析能力外，目前正在开发并提供基于表模型</a:t>
            </a:r>
            <a:r>
              <a:rPr lang="en-US" altLang="zh-CN" sz="1600" dirty="0">
                <a:latin typeface="黑体" pitchFamily="49" charset="-122"/>
                <a:ea typeface="黑体" pitchFamily="49" charset="-122"/>
              </a:rPr>
              <a:t>(</a:t>
            </a:r>
            <a:r>
              <a:rPr lang="en-US" altLang="zh-CN" sz="1600" dirty="0" err="1">
                <a:latin typeface="黑体" pitchFamily="49" charset="-122"/>
                <a:ea typeface="黑体" pitchFamily="49" charset="-122"/>
              </a:rPr>
              <a:t>DataFrame</a:t>
            </a:r>
            <a:r>
              <a:rPr lang="en-US" altLang="zh-CN" sz="1600" dirty="0">
                <a:latin typeface="黑体" pitchFamily="49" charset="-122"/>
                <a:ea typeface="黑体" pitchFamily="49" charset="-122"/>
              </a:rPr>
              <a:t>)</a:t>
            </a:r>
            <a:r>
              <a:rPr lang="zh-CN" altLang="en-US" sz="1600" dirty="0">
                <a:latin typeface="黑体" pitchFamily="49" charset="-122"/>
                <a:ea typeface="黑体" pitchFamily="49" charset="-122"/>
              </a:rPr>
              <a:t>和</a:t>
            </a:r>
            <a:r>
              <a:rPr lang="en-US" altLang="zh-CN" sz="1600" dirty="0">
                <a:latin typeface="黑体" pitchFamily="49" charset="-122"/>
                <a:ea typeface="黑体" pitchFamily="49" charset="-122"/>
              </a:rPr>
              <a:t>SQL</a:t>
            </a:r>
            <a:r>
              <a:rPr lang="zh-CN" altLang="en-US" sz="1600" dirty="0">
                <a:latin typeface="黑体" pitchFamily="49" charset="-122"/>
                <a:ea typeface="黑体" pitchFamily="49" charset="-122"/>
              </a:rPr>
              <a:t>查询语言的简单统计查询分析功能，底层可集成各种主流的数据库系统作为数据源，在支持简单统计查询分析功能的同时</a:t>
            </a:r>
            <a:r>
              <a:rPr lang="zh-CN" altLang="en-US" sz="1600" dirty="0" smtClean="0">
                <a:latin typeface="黑体" pitchFamily="49" charset="-122"/>
                <a:ea typeface="黑体" pitchFamily="49" charset="-122"/>
              </a:rPr>
              <a:t>，也允许</a:t>
            </a:r>
            <a:r>
              <a:rPr lang="zh-CN" altLang="en-US" sz="1600" dirty="0">
                <a:latin typeface="黑体" pitchFamily="49" charset="-122"/>
                <a:ea typeface="黑体" pitchFamily="49" charset="-122"/>
              </a:rPr>
              <a:t>将来自数据库的数据转换为矩阵，进而用矩阵模型完成复杂数据分析处理</a:t>
            </a:r>
            <a:r>
              <a:rPr lang="zh-CN" altLang="en-US" sz="1600" dirty="0" smtClean="0">
                <a:latin typeface="黑体" pitchFamily="49" charset="-122"/>
                <a:ea typeface="黑体" pitchFamily="49" charset="-122"/>
              </a:rPr>
              <a:t>，使大章鱼成为一个兼具</a:t>
            </a:r>
            <a:r>
              <a:rPr lang="zh-CN" altLang="en-US" sz="1600" dirty="0">
                <a:latin typeface="黑体" pitchFamily="49" charset="-122"/>
                <a:ea typeface="黑体" pitchFamily="49" charset="-122"/>
              </a:rPr>
              <a:t>简单查询统计分析和复杂分析能力</a:t>
            </a:r>
            <a:r>
              <a:rPr lang="zh-CN" altLang="en-US" sz="1600" dirty="0" smtClean="0">
                <a:latin typeface="黑体" pitchFamily="49" charset="-122"/>
                <a:ea typeface="黑体" pitchFamily="49" charset="-122"/>
              </a:rPr>
              <a:t>的综合性大数据分析平台</a:t>
            </a:r>
            <a:endParaRPr lang="en-US" altLang="zh-CN" sz="1600" dirty="0">
              <a:latin typeface="黑体" pitchFamily="49" charset="-122"/>
              <a:ea typeface="黑体" pitchFamily="49" charset="-122"/>
            </a:endParaRPr>
          </a:p>
        </p:txBody>
      </p:sp>
      <p:sp>
        <p:nvSpPr>
          <p:cNvPr id="12" name="Rectangle 16"/>
          <p:cNvSpPr/>
          <p:nvPr/>
        </p:nvSpPr>
        <p:spPr>
          <a:xfrm>
            <a:off x="971600" y="3065034"/>
            <a:ext cx="2808312" cy="4006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Arial Narrow" pitchFamily="34" charset="0"/>
                <a:ea typeface="黑体" pitchFamily="2" charset="-122"/>
              </a:rPr>
              <a:t>矩阵</a:t>
            </a:r>
            <a:r>
              <a:rPr lang="zh-CN" altLang="en-US" sz="1400" dirty="0" smtClean="0">
                <a:solidFill>
                  <a:schemeClr val="tx1"/>
                </a:solidFill>
                <a:latin typeface="Arial Narrow" pitchFamily="34" charset="0"/>
                <a:ea typeface="黑体" pitchFamily="2" charset="-122"/>
              </a:rPr>
              <a:t>模型高层编程</a:t>
            </a:r>
            <a:r>
              <a:rPr lang="zh-CN" altLang="en-US" sz="1400" dirty="0">
                <a:solidFill>
                  <a:schemeClr val="tx1"/>
                </a:solidFill>
                <a:latin typeface="Arial Narrow" pitchFamily="34" charset="0"/>
                <a:ea typeface="黑体" pitchFamily="2" charset="-122"/>
              </a:rPr>
              <a:t>接口</a:t>
            </a:r>
            <a:endParaRPr lang="zh-CN" altLang="en-US" sz="1400" dirty="0"/>
          </a:p>
        </p:txBody>
      </p:sp>
      <p:sp>
        <p:nvSpPr>
          <p:cNvPr id="13" name="Rounded Rectangle 12"/>
          <p:cNvSpPr/>
          <p:nvPr/>
        </p:nvSpPr>
        <p:spPr>
          <a:xfrm>
            <a:off x="1001537" y="2528107"/>
            <a:ext cx="7213766" cy="244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Arial Narrow" pitchFamily="34" charset="0"/>
                <a:ea typeface="黑体" pitchFamily="2" charset="-122"/>
              </a:rPr>
              <a:t>R</a:t>
            </a:r>
            <a:r>
              <a:rPr lang="zh-CN" altLang="en-US" sz="1400" dirty="0" smtClean="0">
                <a:solidFill>
                  <a:schemeClr val="tx1"/>
                </a:solidFill>
                <a:latin typeface="Arial Narrow" pitchFamily="34" charset="0"/>
                <a:ea typeface="黑体" pitchFamily="2" charset="-122"/>
              </a:rPr>
              <a:t>／</a:t>
            </a:r>
            <a:r>
              <a:rPr lang="en-US" altLang="zh-CN" sz="1400" dirty="0" smtClean="0">
                <a:solidFill>
                  <a:schemeClr val="tx1"/>
                </a:solidFill>
                <a:latin typeface="Arial Narrow" pitchFamily="34" charset="0"/>
                <a:ea typeface="黑体" pitchFamily="2" charset="-122"/>
              </a:rPr>
              <a:t>Python</a:t>
            </a:r>
            <a:r>
              <a:rPr lang="zh-CN" altLang="en-US" sz="1400" dirty="0" smtClean="0">
                <a:solidFill>
                  <a:schemeClr val="tx1"/>
                </a:solidFill>
                <a:latin typeface="Arial Narrow" pitchFamily="34" charset="0"/>
                <a:ea typeface="黑体" pitchFamily="2" charset="-122"/>
              </a:rPr>
              <a:t>语言及其开发环境</a:t>
            </a:r>
          </a:p>
        </p:txBody>
      </p:sp>
      <p:sp>
        <p:nvSpPr>
          <p:cNvPr id="14" name="Rectangle 20"/>
          <p:cNvSpPr/>
          <p:nvPr/>
        </p:nvSpPr>
        <p:spPr>
          <a:xfrm>
            <a:off x="990270" y="4336302"/>
            <a:ext cx="630291"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latin typeface="Arial Narrow" pitchFamily="34" charset="0"/>
                <a:ea typeface="黑体" pitchFamily="2" charset="-122"/>
              </a:rPr>
              <a:t>Spark</a:t>
            </a:r>
            <a:endParaRPr lang="zh-CN" altLang="en-US" sz="1400" dirty="0" smtClean="0">
              <a:solidFill>
                <a:schemeClr val="bg1"/>
              </a:solidFill>
              <a:latin typeface="Arial Narrow" pitchFamily="34" charset="0"/>
              <a:ea typeface="黑体" pitchFamily="2" charset="-122"/>
            </a:endParaRPr>
          </a:p>
        </p:txBody>
      </p:sp>
      <p:sp>
        <p:nvSpPr>
          <p:cNvPr id="17" name="Rectangle 23"/>
          <p:cNvSpPr/>
          <p:nvPr/>
        </p:nvSpPr>
        <p:spPr>
          <a:xfrm>
            <a:off x="3637510" y="4254498"/>
            <a:ext cx="970910" cy="454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Arial Narrow" pitchFamily="34" charset="0"/>
                <a:ea typeface="黑体" pitchFamily="2" charset="-122"/>
              </a:rPr>
              <a:t>。。。</a:t>
            </a:r>
          </a:p>
        </p:txBody>
      </p:sp>
      <p:sp>
        <p:nvSpPr>
          <p:cNvPr id="19" name="Rectangle 20"/>
          <p:cNvSpPr/>
          <p:nvPr/>
        </p:nvSpPr>
        <p:spPr>
          <a:xfrm>
            <a:off x="1710350" y="4344426"/>
            <a:ext cx="630291"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err="1">
                <a:solidFill>
                  <a:schemeClr val="bg1"/>
                </a:solidFill>
                <a:latin typeface="Arial Narrow" pitchFamily="34" charset="0"/>
                <a:ea typeface="黑体" pitchFamily="2" charset="-122"/>
              </a:rPr>
              <a:t>Hadoop</a:t>
            </a:r>
            <a:endParaRPr lang="zh-CN" altLang="en-US" sz="1400" dirty="0" smtClean="0">
              <a:solidFill>
                <a:schemeClr val="bg1"/>
              </a:solidFill>
              <a:latin typeface="Arial Narrow" pitchFamily="34" charset="0"/>
              <a:ea typeface="黑体" pitchFamily="2" charset="-122"/>
            </a:endParaRPr>
          </a:p>
        </p:txBody>
      </p:sp>
      <p:sp>
        <p:nvSpPr>
          <p:cNvPr id="20" name="Rectangle 20"/>
          <p:cNvSpPr/>
          <p:nvPr/>
        </p:nvSpPr>
        <p:spPr>
          <a:xfrm>
            <a:off x="2430430" y="4345434"/>
            <a:ext cx="630291"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smtClean="0">
                <a:solidFill>
                  <a:schemeClr val="bg1"/>
                </a:solidFill>
                <a:latin typeface="Arial Narrow" pitchFamily="34" charset="0"/>
                <a:ea typeface="黑体" pitchFamily="2" charset="-122"/>
              </a:rPr>
              <a:t>MPI</a:t>
            </a:r>
            <a:endParaRPr lang="zh-CN" altLang="en-US" sz="1400" dirty="0" smtClean="0">
              <a:solidFill>
                <a:schemeClr val="bg1"/>
              </a:solidFill>
              <a:latin typeface="Arial Narrow" pitchFamily="34" charset="0"/>
              <a:ea typeface="黑体" pitchFamily="2" charset="-122"/>
            </a:endParaRPr>
          </a:p>
        </p:txBody>
      </p:sp>
      <p:sp>
        <p:nvSpPr>
          <p:cNvPr id="21" name="Rectangle 20"/>
          <p:cNvSpPr/>
          <p:nvPr/>
        </p:nvSpPr>
        <p:spPr>
          <a:xfrm>
            <a:off x="3150510" y="4336302"/>
            <a:ext cx="630291"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dirty="0" err="1" smtClean="0">
                <a:solidFill>
                  <a:schemeClr val="bg1"/>
                </a:solidFill>
                <a:latin typeface="Arial Narrow" pitchFamily="34" charset="0"/>
                <a:ea typeface="黑体" pitchFamily="2" charset="-122"/>
              </a:rPr>
              <a:t>Flink</a:t>
            </a:r>
            <a:endParaRPr lang="zh-CN" altLang="en-US" sz="1400" dirty="0" smtClean="0">
              <a:solidFill>
                <a:schemeClr val="bg1"/>
              </a:solidFill>
              <a:latin typeface="Arial Narrow" pitchFamily="34" charset="0"/>
              <a:ea typeface="黑体" pitchFamily="2" charset="-122"/>
            </a:endParaRPr>
          </a:p>
        </p:txBody>
      </p:sp>
      <p:sp>
        <p:nvSpPr>
          <p:cNvPr id="22" name="Rectangle 16"/>
          <p:cNvSpPr/>
          <p:nvPr/>
        </p:nvSpPr>
        <p:spPr>
          <a:xfrm>
            <a:off x="984388" y="3741996"/>
            <a:ext cx="2795524" cy="4006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Arial Narrow" pitchFamily="34" charset="0"/>
                <a:ea typeface="黑体" pitchFamily="2" charset="-122"/>
              </a:rPr>
              <a:t>矩阵模型（稠密</a:t>
            </a:r>
            <a:r>
              <a:rPr lang="en-US" altLang="zh-CN" sz="1400" dirty="0" smtClean="0">
                <a:solidFill>
                  <a:schemeClr val="tx1"/>
                </a:solidFill>
                <a:latin typeface="Arial Narrow" pitchFamily="34" charset="0"/>
                <a:ea typeface="黑体" pitchFamily="2" charset="-122"/>
              </a:rPr>
              <a:t>/</a:t>
            </a:r>
            <a:r>
              <a:rPr lang="zh-CN" altLang="en-US" sz="1400" dirty="0" smtClean="0">
                <a:solidFill>
                  <a:schemeClr val="tx1"/>
                </a:solidFill>
                <a:latin typeface="Arial Narrow" pitchFamily="34" charset="0"/>
                <a:ea typeface="黑体" pitchFamily="2" charset="-122"/>
              </a:rPr>
              <a:t>稀疏矩阵）</a:t>
            </a:r>
          </a:p>
        </p:txBody>
      </p:sp>
      <p:sp>
        <p:nvSpPr>
          <p:cNvPr id="23" name="Rectangle 16"/>
          <p:cNvSpPr/>
          <p:nvPr/>
        </p:nvSpPr>
        <p:spPr>
          <a:xfrm>
            <a:off x="5364088" y="3741996"/>
            <a:ext cx="2880320" cy="4006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Arial Narrow" pitchFamily="34" charset="0"/>
                <a:ea typeface="黑体" pitchFamily="2" charset="-122"/>
              </a:rPr>
              <a:t>表模型</a:t>
            </a:r>
          </a:p>
        </p:txBody>
      </p:sp>
      <p:sp>
        <p:nvSpPr>
          <p:cNvPr id="24" name="Rectangle 16"/>
          <p:cNvSpPr/>
          <p:nvPr/>
        </p:nvSpPr>
        <p:spPr>
          <a:xfrm>
            <a:off x="5364088" y="3065034"/>
            <a:ext cx="2880320" cy="4006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latin typeface="Arial Narrow" pitchFamily="34" charset="0"/>
                <a:ea typeface="黑体" pitchFamily="2" charset="-122"/>
              </a:rPr>
              <a:t>SQL+DataFrame</a:t>
            </a:r>
            <a:r>
              <a:rPr lang="zh-CN" altLang="en-US" sz="1400" dirty="0" smtClean="0">
                <a:solidFill>
                  <a:schemeClr val="tx1"/>
                </a:solidFill>
                <a:latin typeface="Arial Narrow" pitchFamily="34" charset="0"/>
                <a:ea typeface="黑体" pitchFamily="2" charset="-122"/>
              </a:rPr>
              <a:t>编程接口</a:t>
            </a:r>
          </a:p>
        </p:txBody>
      </p:sp>
      <p:sp>
        <p:nvSpPr>
          <p:cNvPr id="25" name="Rectangle 16"/>
          <p:cNvSpPr/>
          <p:nvPr/>
        </p:nvSpPr>
        <p:spPr>
          <a:xfrm>
            <a:off x="4264892" y="3059208"/>
            <a:ext cx="626508" cy="5221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Arial Narrow" pitchFamily="34" charset="0"/>
                <a:ea typeface="黑体" pitchFamily="2" charset="-122"/>
              </a:rPr>
              <a:t>表→矩阵转换</a:t>
            </a:r>
          </a:p>
        </p:txBody>
      </p:sp>
      <p:cxnSp>
        <p:nvCxnSpPr>
          <p:cNvPr id="27" name="直接连接符 26"/>
          <p:cNvCxnSpPr/>
          <p:nvPr/>
        </p:nvCxnSpPr>
        <p:spPr>
          <a:xfrm>
            <a:off x="4892210" y="3234867"/>
            <a:ext cx="471878"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a:xfrm>
            <a:off x="3794760" y="3241269"/>
            <a:ext cx="457200" cy="599211"/>
          </a:xfrm>
          <a:custGeom>
            <a:avLst/>
            <a:gdLst>
              <a:gd name="connsiteX0" fmla="*/ 457200 w 457200"/>
              <a:gd name="connsiteY0" fmla="*/ 0 h 873760"/>
              <a:gd name="connsiteX1" fmla="*/ 233680 w 457200"/>
              <a:gd name="connsiteY1" fmla="*/ 30480 h 873760"/>
              <a:gd name="connsiteX2" fmla="*/ 233680 w 457200"/>
              <a:gd name="connsiteY2" fmla="*/ 863600 h 873760"/>
              <a:gd name="connsiteX3" fmla="*/ 0 w 457200"/>
              <a:gd name="connsiteY3" fmla="*/ 873760 h 873760"/>
              <a:gd name="connsiteX0" fmla="*/ 457200 w 457200"/>
              <a:gd name="connsiteY0" fmla="*/ 0 h 873760"/>
              <a:gd name="connsiteX1" fmla="*/ 233680 w 457200"/>
              <a:gd name="connsiteY1" fmla="*/ 10160 h 873760"/>
              <a:gd name="connsiteX2" fmla="*/ 233680 w 457200"/>
              <a:gd name="connsiteY2" fmla="*/ 863600 h 873760"/>
              <a:gd name="connsiteX3" fmla="*/ 0 w 457200"/>
              <a:gd name="connsiteY3" fmla="*/ 873760 h 873760"/>
              <a:gd name="connsiteX0" fmla="*/ 457200 w 457200"/>
              <a:gd name="connsiteY0" fmla="*/ 20320 h 894080"/>
              <a:gd name="connsiteX1" fmla="*/ 223520 w 457200"/>
              <a:gd name="connsiteY1" fmla="*/ 0 h 894080"/>
              <a:gd name="connsiteX2" fmla="*/ 233680 w 457200"/>
              <a:gd name="connsiteY2" fmla="*/ 883920 h 894080"/>
              <a:gd name="connsiteX3" fmla="*/ 0 w 457200"/>
              <a:gd name="connsiteY3" fmla="*/ 894080 h 894080"/>
              <a:gd name="connsiteX0" fmla="*/ 457200 w 457200"/>
              <a:gd name="connsiteY0" fmla="*/ 0 h 873760"/>
              <a:gd name="connsiteX1" fmla="*/ 223520 w 457200"/>
              <a:gd name="connsiteY1" fmla="*/ 30480 h 873760"/>
              <a:gd name="connsiteX2" fmla="*/ 233680 w 457200"/>
              <a:gd name="connsiteY2" fmla="*/ 863600 h 873760"/>
              <a:gd name="connsiteX3" fmla="*/ 0 w 457200"/>
              <a:gd name="connsiteY3" fmla="*/ 873760 h 873760"/>
              <a:gd name="connsiteX0" fmla="*/ 457200 w 457200"/>
              <a:gd name="connsiteY0" fmla="*/ 0 h 873760"/>
              <a:gd name="connsiteX1" fmla="*/ 233680 w 457200"/>
              <a:gd name="connsiteY1" fmla="*/ 20320 h 873760"/>
              <a:gd name="connsiteX2" fmla="*/ 233680 w 457200"/>
              <a:gd name="connsiteY2" fmla="*/ 863600 h 873760"/>
              <a:gd name="connsiteX3" fmla="*/ 0 w 457200"/>
              <a:gd name="connsiteY3" fmla="*/ 873760 h 873760"/>
              <a:gd name="connsiteX0" fmla="*/ 457200 w 457200"/>
              <a:gd name="connsiteY0" fmla="*/ 20320 h 894080"/>
              <a:gd name="connsiteX1" fmla="*/ 223520 w 457200"/>
              <a:gd name="connsiteY1" fmla="*/ 0 h 894080"/>
              <a:gd name="connsiteX2" fmla="*/ 233680 w 457200"/>
              <a:gd name="connsiteY2" fmla="*/ 883920 h 894080"/>
              <a:gd name="connsiteX3" fmla="*/ 0 w 457200"/>
              <a:gd name="connsiteY3" fmla="*/ 894080 h 894080"/>
              <a:gd name="connsiteX0" fmla="*/ 457200 w 457200"/>
              <a:gd name="connsiteY0" fmla="*/ 0 h 873760"/>
              <a:gd name="connsiteX1" fmla="*/ 223520 w 457200"/>
              <a:gd name="connsiteY1" fmla="*/ 10160 h 873760"/>
              <a:gd name="connsiteX2" fmla="*/ 233680 w 457200"/>
              <a:gd name="connsiteY2" fmla="*/ 863600 h 873760"/>
              <a:gd name="connsiteX3" fmla="*/ 0 w 457200"/>
              <a:gd name="connsiteY3" fmla="*/ 873760 h 873760"/>
              <a:gd name="connsiteX0" fmla="*/ 457200 w 457200"/>
              <a:gd name="connsiteY0" fmla="*/ 0 h 873760"/>
              <a:gd name="connsiteX1" fmla="*/ 254000 w 457200"/>
              <a:gd name="connsiteY1" fmla="*/ 10160 h 873760"/>
              <a:gd name="connsiteX2" fmla="*/ 233680 w 457200"/>
              <a:gd name="connsiteY2" fmla="*/ 863600 h 873760"/>
              <a:gd name="connsiteX3" fmla="*/ 0 w 457200"/>
              <a:gd name="connsiteY3" fmla="*/ 873760 h 873760"/>
              <a:gd name="connsiteX0" fmla="*/ 457200 w 457200"/>
              <a:gd name="connsiteY0" fmla="*/ 0 h 873760"/>
              <a:gd name="connsiteX1" fmla="*/ 223520 w 457200"/>
              <a:gd name="connsiteY1" fmla="*/ 20320 h 873760"/>
              <a:gd name="connsiteX2" fmla="*/ 233680 w 457200"/>
              <a:gd name="connsiteY2" fmla="*/ 863600 h 873760"/>
              <a:gd name="connsiteX3" fmla="*/ 0 w 457200"/>
              <a:gd name="connsiteY3" fmla="*/ 873760 h 873760"/>
              <a:gd name="connsiteX0" fmla="*/ 457200 w 457200"/>
              <a:gd name="connsiteY0" fmla="*/ 0 h 873760"/>
              <a:gd name="connsiteX1" fmla="*/ 203200 w 457200"/>
              <a:gd name="connsiteY1" fmla="*/ 20320 h 873760"/>
              <a:gd name="connsiteX2" fmla="*/ 233680 w 457200"/>
              <a:gd name="connsiteY2" fmla="*/ 863600 h 873760"/>
              <a:gd name="connsiteX3" fmla="*/ 0 w 457200"/>
              <a:gd name="connsiteY3" fmla="*/ 873760 h 873760"/>
              <a:gd name="connsiteX0" fmla="*/ 457200 w 457200"/>
              <a:gd name="connsiteY0" fmla="*/ 0 h 873760"/>
              <a:gd name="connsiteX1" fmla="*/ 243840 w 457200"/>
              <a:gd name="connsiteY1" fmla="*/ 10160 h 873760"/>
              <a:gd name="connsiteX2" fmla="*/ 233680 w 457200"/>
              <a:gd name="connsiteY2" fmla="*/ 863600 h 873760"/>
              <a:gd name="connsiteX3" fmla="*/ 0 w 457200"/>
              <a:gd name="connsiteY3" fmla="*/ 873760 h 873760"/>
              <a:gd name="connsiteX0" fmla="*/ 457200 w 457200"/>
              <a:gd name="connsiteY0" fmla="*/ 0 h 873760"/>
              <a:gd name="connsiteX1" fmla="*/ 233680 w 457200"/>
              <a:gd name="connsiteY1" fmla="*/ 10160 h 873760"/>
              <a:gd name="connsiteX2" fmla="*/ 233680 w 457200"/>
              <a:gd name="connsiteY2" fmla="*/ 863600 h 873760"/>
              <a:gd name="connsiteX3" fmla="*/ 0 w 457200"/>
              <a:gd name="connsiteY3" fmla="*/ 873760 h 873760"/>
              <a:gd name="connsiteX0" fmla="*/ 457200 w 457200"/>
              <a:gd name="connsiteY0" fmla="*/ 0 h 904240"/>
              <a:gd name="connsiteX1" fmla="*/ 233680 w 457200"/>
              <a:gd name="connsiteY1" fmla="*/ 10160 h 904240"/>
              <a:gd name="connsiteX2" fmla="*/ 243840 w 457200"/>
              <a:gd name="connsiteY2" fmla="*/ 904240 h 904240"/>
              <a:gd name="connsiteX3" fmla="*/ 0 w 457200"/>
              <a:gd name="connsiteY3" fmla="*/ 873760 h 904240"/>
              <a:gd name="connsiteX0" fmla="*/ 457200 w 457200"/>
              <a:gd name="connsiteY0" fmla="*/ 0 h 873760"/>
              <a:gd name="connsiteX1" fmla="*/ 233680 w 457200"/>
              <a:gd name="connsiteY1" fmla="*/ 10160 h 873760"/>
              <a:gd name="connsiteX2" fmla="*/ 243840 w 457200"/>
              <a:gd name="connsiteY2" fmla="*/ 873760 h 873760"/>
              <a:gd name="connsiteX3" fmla="*/ 0 w 457200"/>
              <a:gd name="connsiteY3" fmla="*/ 873760 h 873760"/>
            </a:gdLst>
            <a:ahLst/>
            <a:cxnLst>
              <a:cxn ang="0">
                <a:pos x="connsiteX0" y="connsiteY0"/>
              </a:cxn>
              <a:cxn ang="0">
                <a:pos x="connsiteX1" y="connsiteY1"/>
              </a:cxn>
              <a:cxn ang="0">
                <a:pos x="connsiteX2" y="connsiteY2"/>
              </a:cxn>
              <a:cxn ang="0">
                <a:pos x="connsiteX3" y="connsiteY3"/>
              </a:cxn>
            </a:cxnLst>
            <a:rect l="l" t="t" r="r" b="b"/>
            <a:pathLst>
              <a:path w="457200" h="873760">
                <a:moveTo>
                  <a:pt x="457200" y="0"/>
                </a:moveTo>
                <a:lnTo>
                  <a:pt x="233680" y="10160"/>
                </a:lnTo>
                <a:lnTo>
                  <a:pt x="243840" y="873760"/>
                </a:lnTo>
                <a:lnTo>
                  <a:pt x="0" y="873760"/>
                </a:ln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cxnSp>
        <p:nvCxnSpPr>
          <p:cNvPr id="29" name="直接连接符 28"/>
          <p:cNvCxnSpPr/>
          <p:nvPr/>
        </p:nvCxnSpPr>
        <p:spPr>
          <a:xfrm flipH="1">
            <a:off x="3793327" y="4004487"/>
            <a:ext cx="471878"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Rectangle 16"/>
          <p:cNvSpPr/>
          <p:nvPr/>
        </p:nvSpPr>
        <p:spPr>
          <a:xfrm>
            <a:off x="4262120" y="3619500"/>
            <a:ext cx="626508" cy="5221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Arial Narrow" pitchFamily="34" charset="0"/>
                <a:ea typeface="黑体" pitchFamily="2" charset="-122"/>
              </a:rPr>
              <a:t>矩阵→表转换</a:t>
            </a:r>
          </a:p>
        </p:txBody>
      </p:sp>
      <p:cxnSp>
        <p:nvCxnSpPr>
          <p:cNvPr id="31" name="直接连接符 30"/>
          <p:cNvCxnSpPr/>
          <p:nvPr/>
        </p:nvCxnSpPr>
        <p:spPr>
          <a:xfrm flipH="1">
            <a:off x="4888628" y="3942309"/>
            <a:ext cx="471878"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4" idx="2"/>
            <a:endCxn id="23" idx="0"/>
          </p:cNvCxnSpPr>
          <p:nvPr/>
        </p:nvCxnSpPr>
        <p:spPr>
          <a:xfrm>
            <a:off x="6804248" y="3465660"/>
            <a:ext cx="0" cy="276336"/>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2" idx="2"/>
          </p:cNvCxnSpPr>
          <p:nvPr/>
        </p:nvCxnSpPr>
        <p:spPr>
          <a:xfrm>
            <a:off x="2375756" y="3465660"/>
            <a:ext cx="7208" cy="276336"/>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14" idx="0"/>
          </p:cNvCxnSpPr>
          <p:nvPr/>
        </p:nvCxnSpPr>
        <p:spPr>
          <a:xfrm flipH="1" flipV="1">
            <a:off x="1305415" y="4142622"/>
            <a:ext cx="1" cy="193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flipV="1">
            <a:off x="2036935" y="4150242"/>
            <a:ext cx="1" cy="193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flipV="1">
            <a:off x="2745575" y="4149312"/>
            <a:ext cx="1" cy="193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flipV="1">
            <a:off x="3460429" y="4132140"/>
            <a:ext cx="1" cy="193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345828" y="4336506"/>
            <a:ext cx="811133"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rial Narrow" pitchFamily="34" charset="0"/>
                <a:ea typeface="黑体" pitchFamily="2" charset="-122"/>
              </a:rPr>
              <a:t>关系式数据库</a:t>
            </a:r>
          </a:p>
        </p:txBody>
      </p:sp>
      <p:sp>
        <p:nvSpPr>
          <p:cNvPr id="44" name="Rectangle 23"/>
          <p:cNvSpPr/>
          <p:nvPr/>
        </p:nvSpPr>
        <p:spPr>
          <a:xfrm>
            <a:off x="7807379" y="4258317"/>
            <a:ext cx="970910" cy="454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Arial Narrow" pitchFamily="34" charset="0"/>
                <a:ea typeface="黑体" pitchFamily="2" charset="-122"/>
              </a:rPr>
              <a:t>。。。</a:t>
            </a:r>
          </a:p>
        </p:txBody>
      </p:sp>
      <p:sp>
        <p:nvSpPr>
          <p:cNvPr id="45" name="Rectangle 20"/>
          <p:cNvSpPr/>
          <p:nvPr/>
        </p:nvSpPr>
        <p:spPr>
          <a:xfrm>
            <a:off x="7148301" y="4336302"/>
            <a:ext cx="817140"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smtClean="0">
                <a:solidFill>
                  <a:schemeClr val="bg1"/>
                </a:solidFill>
                <a:latin typeface="Arial Narrow" pitchFamily="34" charset="0"/>
                <a:ea typeface="黑体" pitchFamily="2" charset="-122"/>
              </a:rPr>
              <a:t>分布式</a:t>
            </a:r>
            <a:endParaRPr lang="en-US" altLang="zh-CN" sz="1400" dirty="0" smtClean="0">
              <a:solidFill>
                <a:schemeClr val="bg1"/>
              </a:solidFill>
              <a:latin typeface="Arial Narrow" pitchFamily="34" charset="0"/>
              <a:ea typeface="黑体" pitchFamily="2" charset="-122"/>
            </a:endParaRPr>
          </a:p>
          <a:p>
            <a:pPr algn="ctr"/>
            <a:r>
              <a:rPr lang="zh-CN" altLang="en-US" sz="1400" dirty="0" smtClean="0">
                <a:solidFill>
                  <a:schemeClr val="bg1"/>
                </a:solidFill>
                <a:latin typeface="Arial Narrow" pitchFamily="34" charset="0"/>
                <a:ea typeface="黑体" pitchFamily="2" charset="-122"/>
              </a:rPr>
              <a:t>数据库</a:t>
            </a:r>
          </a:p>
        </p:txBody>
      </p:sp>
      <p:cxnSp>
        <p:nvCxnSpPr>
          <p:cNvPr id="48" name="直接箭头连接符 47"/>
          <p:cNvCxnSpPr>
            <a:stCxn id="43" idx="0"/>
          </p:cNvCxnSpPr>
          <p:nvPr/>
        </p:nvCxnSpPr>
        <p:spPr>
          <a:xfrm flipV="1">
            <a:off x="5751394" y="4150242"/>
            <a:ext cx="0" cy="18626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flipV="1">
            <a:off x="7571053" y="4127466"/>
            <a:ext cx="1" cy="193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20"/>
          <p:cNvSpPr/>
          <p:nvPr/>
        </p:nvSpPr>
        <p:spPr>
          <a:xfrm>
            <a:off x="6250715" y="4343922"/>
            <a:ext cx="811133" cy="3675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latin typeface="Arial Narrow" pitchFamily="34" charset="0"/>
                <a:ea typeface="黑体" pitchFamily="2" charset="-122"/>
              </a:rPr>
              <a:t>MPP</a:t>
            </a:r>
          </a:p>
          <a:p>
            <a:pPr algn="ctr"/>
            <a:r>
              <a:rPr lang="zh-CN" altLang="en-US" sz="1400" dirty="0" smtClean="0">
                <a:solidFill>
                  <a:schemeClr val="bg1"/>
                </a:solidFill>
                <a:latin typeface="Arial Narrow" pitchFamily="34" charset="0"/>
                <a:ea typeface="黑体" pitchFamily="2" charset="-122"/>
              </a:rPr>
              <a:t>数据库</a:t>
            </a:r>
          </a:p>
        </p:txBody>
      </p:sp>
      <p:cxnSp>
        <p:nvCxnSpPr>
          <p:cNvPr id="57" name="直接箭头连接符 56"/>
          <p:cNvCxnSpPr/>
          <p:nvPr/>
        </p:nvCxnSpPr>
        <p:spPr>
          <a:xfrm flipH="1" flipV="1">
            <a:off x="6678453" y="4142298"/>
            <a:ext cx="1" cy="193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379596" y="2788266"/>
            <a:ext cx="7208" cy="276336"/>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79669" y="2784099"/>
            <a:ext cx="1283920" cy="307777"/>
          </a:xfrm>
          <a:prstGeom prst="rect">
            <a:avLst/>
          </a:prstGeom>
          <a:noFill/>
        </p:spPr>
        <p:txBody>
          <a:bodyPr wrap="square" rtlCol="0">
            <a:spAutoFit/>
          </a:bodyPr>
          <a:lstStyle/>
          <a:p>
            <a:pPr algn="r"/>
            <a:r>
              <a:rPr lang="zh-CN" altLang="en-US" sz="1400" dirty="0">
                <a:solidFill>
                  <a:srgbClr val="FF0000"/>
                </a:solidFill>
                <a:latin typeface="Arial Narrow" pitchFamily="34" charset="0"/>
                <a:ea typeface="黑体" pitchFamily="2" charset="-122"/>
              </a:rPr>
              <a:t>复杂分析</a:t>
            </a:r>
          </a:p>
        </p:txBody>
      </p:sp>
      <p:sp>
        <p:nvSpPr>
          <p:cNvPr id="62" name="TextBox 61"/>
          <p:cNvSpPr txBox="1"/>
          <p:nvPr/>
        </p:nvSpPr>
        <p:spPr>
          <a:xfrm>
            <a:off x="5325507" y="2791424"/>
            <a:ext cx="1440160" cy="307777"/>
          </a:xfrm>
          <a:prstGeom prst="rect">
            <a:avLst/>
          </a:prstGeom>
          <a:noFill/>
        </p:spPr>
        <p:txBody>
          <a:bodyPr wrap="square" rtlCol="0">
            <a:spAutoFit/>
          </a:bodyPr>
          <a:lstStyle/>
          <a:p>
            <a:r>
              <a:rPr lang="zh-CN" altLang="en-US" sz="1400" dirty="0" smtClean="0">
                <a:solidFill>
                  <a:srgbClr val="FF0000"/>
                </a:solidFill>
                <a:latin typeface="Arial Narrow" pitchFamily="34" charset="0"/>
                <a:ea typeface="黑体" pitchFamily="2" charset="-122"/>
              </a:rPr>
              <a:t>简单统计分析</a:t>
            </a:r>
            <a:endParaRPr lang="zh-CN" altLang="en-US" sz="1400" dirty="0">
              <a:solidFill>
                <a:srgbClr val="FF0000"/>
              </a:solidFill>
              <a:latin typeface="Arial Narrow" pitchFamily="34" charset="0"/>
              <a:ea typeface="黑体" pitchFamily="2" charset="-122"/>
            </a:endParaRPr>
          </a:p>
        </p:txBody>
      </p:sp>
      <p:cxnSp>
        <p:nvCxnSpPr>
          <p:cNvPr id="63" name="直接连接符 62"/>
          <p:cNvCxnSpPr/>
          <p:nvPr/>
        </p:nvCxnSpPr>
        <p:spPr>
          <a:xfrm>
            <a:off x="6804248" y="2791864"/>
            <a:ext cx="0" cy="276336"/>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Rounded Rectangle 13"/>
          <p:cNvSpPr/>
          <p:nvPr/>
        </p:nvSpPr>
        <p:spPr>
          <a:xfrm>
            <a:off x="984389" y="2134317"/>
            <a:ext cx="7230915" cy="2595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0000"/>
                </a:solidFill>
                <a:latin typeface="Arial Narrow" pitchFamily="34" charset="0"/>
                <a:ea typeface="黑体" pitchFamily="2" charset="-122"/>
              </a:rPr>
              <a:t>基于矩阵和表模型的综合数据分析</a:t>
            </a:r>
          </a:p>
        </p:txBody>
      </p:sp>
    </p:spTree>
    <p:extLst>
      <p:ext uri="{BB962C8B-B14F-4D97-AF65-F5344CB8AC3E}">
        <p14:creationId xmlns:p14="http://schemas.microsoft.com/office/powerpoint/2010/main" val="37181114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7744" y="951570"/>
            <a:ext cx="4104456" cy="972108"/>
          </a:xfrm>
        </p:spPr>
        <p:txBody>
          <a:bodyPr/>
          <a:lstStyle/>
          <a:p>
            <a:r>
              <a:rPr lang="zh-CN" altLang="en-US" dirty="0" smtClean="0">
                <a:ea typeface="黑体" pitchFamily="49" charset="-122"/>
              </a:rPr>
              <a:t>谢 谢</a:t>
            </a:r>
            <a:r>
              <a:rPr lang="en-US" altLang="zh-CN" dirty="0" smtClean="0">
                <a:ea typeface="黑体" pitchFamily="49" charset="-122"/>
              </a:rPr>
              <a:t>!</a:t>
            </a:r>
            <a:endParaRPr lang="zh-CN" altLang="en-US" dirty="0"/>
          </a:p>
        </p:txBody>
      </p:sp>
      <p:sp>
        <p:nvSpPr>
          <p:cNvPr id="3" name="矩形 2"/>
          <p:cNvSpPr/>
          <p:nvPr/>
        </p:nvSpPr>
        <p:spPr>
          <a:xfrm>
            <a:off x="710992" y="1316076"/>
            <a:ext cx="5832648" cy="2385268"/>
          </a:xfrm>
          <a:prstGeom prst="rect">
            <a:avLst/>
          </a:prstGeom>
        </p:spPr>
        <p:txBody>
          <a:bodyPr wrap="square">
            <a:spAutoFit/>
          </a:bodyPr>
          <a:lstStyle/>
          <a:p>
            <a:pPr lvl="1" fontAlgn="auto">
              <a:spcBef>
                <a:spcPts val="0"/>
              </a:spcBef>
              <a:spcAft>
                <a:spcPts val="600"/>
              </a:spcAft>
              <a:defRPr/>
            </a:pPr>
            <a:r>
              <a:rPr lang="zh-CN" altLang="en-US" sz="2400" spc="50" dirty="0">
                <a:ln w="11430"/>
                <a:solidFill>
                  <a:srgbClr val="FF0000"/>
                </a:solidFill>
                <a:effectLst>
                  <a:outerShdw blurRad="76200" dist="50800" dir="5400000" algn="tl" rotWithShape="0">
                    <a:srgbClr val="000000">
                      <a:alpha val="65000"/>
                    </a:srgbClr>
                  </a:outerShdw>
                </a:effectLst>
                <a:ea typeface="黑体" pitchFamily="49" charset="-122"/>
              </a:rPr>
              <a:t>联系信息</a:t>
            </a:r>
            <a:endParaRPr lang="en-US" altLang="zh-CN" sz="2400" spc="50" dirty="0">
              <a:ln w="11430"/>
              <a:solidFill>
                <a:srgbClr val="FF0000"/>
              </a:solidFill>
              <a:effectLst>
                <a:outerShdw blurRad="76200" dist="50800" dir="5400000" algn="tl" rotWithShape="0">
                  <a:srgbClr val="000000">
                    <a:alpha val="65000"/>
                  </a:srgbClr>
                </a:outerShdw>
              </a:effectLst>
              <a:ea typeface="黑体" pitchFamily="49" charset="-122"/>
            </a:endParaRPr>
          </a:p>
          <a:p>
            <a:pPr lvl="1" fontAlgn="auto">
              <a:spcBef>
                <a:spcPts val="0"/>
              </a:spcBef>
              <a:spcAft>
                <a:spcPts val="600"/>
              </a:spcAft>
              <a:defRPr/>
            </a:pPr>
            <a:r>
              <a:rPr lang="zh-CN" altLang="en-US" sz="2000" b="1" dirty="0">
                <a:solidFill>
                  <a:srgbClr val="0033CC"/>
                </a:solidFill>
                <a:ea typeface="黑体" pitchFamily="49" charset="-122"/>
              </a:rPr>
              <a:t>黄宜华</a:t>
            </a:r>
            <a:endParaRPr lang="en-US" altLang="zh-CN" sz="2000" b="1" dirty="0">
              <a:solidFill>
                <a:srgbClr val="0033CC"/>
              </a:solidFill>
              <a:ea typeface="黑体" pitchFamily="49" charset="-122"/>
            </a:endParaRPr>
          </a:p>
          <a:p>
            <a:pPr lvl="1" fontAlgn="auto">
              <a:spcBef>
                <a:spcPts val="0"/>
              </a:spcBef>
              <a:spcAft>
                <a:spcPts val="600"/>
              </a:spcAft>
              <a:defRPr/>
            </a:pPr>
            <a:r>
              <a:rPr lang="zh-CN" altLang="en-US" sz="2000" b="1" dirty="0">
                <a:solidFill>
                  <a:srgbClr val="0033CC"/>
                </a:solidFill>
                <a:ea typeface="黑体" pitchFamily="49" charset="-122"/>
              </a:rPr>
              <a:t>南京大学</a:t>
            </a:r>
            <a:r>
              <a:rPr lang="en-US" altLang="zh-CN" sz="2000" b="1" dirty="0">
                <a:solidFill>
                  <a:srgbClr val="0033CC"/>
                </a:solidFill>
                <a:ea typeface="黑体" pitchFamily="49" charset="-122"/>
              </a:rPr>
              <a:t>PASA</a:t>
            </a:r>
            <a:r>
              <a:rPr lang="zh-CN" altLang="en-US" sz="2000" b="1" dirty="0">
                <a:solidFill>
                  <a:srgbClr val="0033CC"/>
                </a:solidFill>
                <a:ea typeface="黑体" pitchFamily="49" charset="-122"/>
              </a:rPr>
              <a:t>大数据技术实验室</a:t>
            </a:r>
            <a:endParaRPr lang="en-US" altLang="zh-CN" sz="2000" b="1" dirty="0">
              <a:solidFill>
                <a:srgbClr val="0033CC"/>
              </a:solidFill>
              <a:ea typeface="黑体" pitchFamily="49" charset="-122"/>
            </a:endParaRPr>
          </a:p>
          <a:p>
            <a:pPr lvl="1" fontAlgn="auto">
              <a:spcBef>
                <a:spcPts val="0"/>
              </a:spcBef>
              <a:spcAft>
                <a:spcPts val="600"/>
              </a:spcAft>
              <a:defRPr/>
            </a:pPr>
            <a:r>
              <a:rPr lang="en-US" altLang="zh-CN" sz="2000" b="1" dirty="0">
                <a:solidFill>
                  <a:srgbClr val="0033CC"/>
                </a:solidFill>
                <a:ea typeface="Arial Unicode MS" pitchFamily="34" charset="-122"/>
                <a:cs typeface="Arial Unicode MS" pitchFamily="34" charset="-122"/>
              </a:rPr>
              <a:t>http://pasa-bigdata.nju.edu.cn</a:t>
            </a:r>
          </a:p>
          <a:p>
            <a:pPr lvl="1" fontAlgn="auto">
              <a:spcBef>
                <a:spcPts val="0"/>
              </a:spcBef>
              <a:spcAft>
                <a:spcPts val="600"/>
              </a:spcAft>
              <a:defRPr/>
            </a:pPr>
            <a:r>
              <a:rPr lang="zh-CN" altLang="en-US" sz="2000" b="1" dirty="0">
                <a:solidFill>
                  <a:srgbClr val="0033CC"/>
                </a:solidFill>
                <a:ea typeface="黑体" pitchFamily="49" charset="-122"/>
              </a:rPr>
              <a:t>南京大学</a:t>
            </a:r>
            <a:r>
              <a:rPr lang="zh-CN" altLang="en-US" sz="2000" b="1" dirty="0" smtClean="0">
                <a:solidFill>
                  <a:srgbClr val="0033CC"/>
                </a:solidFill>
                <a:ea typeface="黑体" pitchFamily="49" charset="-122"/>
              </a:rPr>
              <a:t>计算机科学与技术系</a:t>
            </a:r>
            <a:endParaRPr lang="en-US" altLang="zh-CN" sz="2000" b="1" dirty="0">
              <a:solidFill>
                <a:srgbClr val="0033CC"/>
              </a:solidFill>
              <a:ea typeface="黑体" pitchFamily="49" charset="-122"/>
            </a:endParaRPr>
          </a:p>
          <a:p>
            <a:pPr lvl="1" fontAlgn="auto">
              <a:spcBef>
                <a:spcPts val="0"/>
              </a:spcBef>
              <a:spcAft>
                <a:spcPts val="600"/>
              </a:spcAft>
              <a:defRPr/>
            </a:pPr>
            <a:r>
              <a:rPr lang="en-US" altLang="zh-CN" sz="2000" b="1" dirty="0">
                <a:solidFill>
                  <a:srgbClr val="0033CC"/>
                </a:solidFill>
                <a:ea typeface="黑体" pitchFamily="49" charset="-122"/>
              </a:rPr>
              <a:t>Email</a:t>
            </a:r>
            <a:r>
              <a:rPr lang="zh-CN" altLang="en-US" sz="2000" b="1" dirty="0">
                <a:solidFill>
                  <a:srgbClr val="0033CC"/>
                </a:solidFill>
                <a:ea typeface="黑体" pitchFamily="49" charset="-122"/>
              </a:rPr>
              <a:t>：</a:t>
            </a:r>
            <a:r>
              <a:rPr lang="en-US" altLang="zh-CN" sz="2000" b="1" dirty="0">
                <a:solidFill>
                  <a:srgbClr val="0033CC"/>
                </a:solidFill>
                <a:ea typeface="黑体" pitchFamily="49" charset="-122"/>
              </a:rPr>
              <a:t>yhuang@nju.edu.cn</a:t>
            </a:r>
            <a:endParaRPr lang="en-US" altLang="zh-CN" sz="2400" b="1" dirty="0">
              <a:solidFill>
                <a:srgbClr val="0033CC"/>
              </a:solidFill>
              <a:latin typeface="黑体" pitchFamily="49" charset="-122"/>
              <a:ea typeface="黑体" pitchFamily="49" charset="-122"/>
            </a:endParaRPr>
          </a:p>
        </p:txBody>
      </p:sp>
      <p:pic>
        <p:nvPicPr>
          <p:cNvPr id="4" name="Picture 1"/>
          <p:cNvPicPr>
            <a:picLocks noChangeAspect="1" noChangeArrowheads="1"/>
          </p:cNvPicPr>
          <p:nvPr/>
        </p:nvPicPr>
        <p:blipFill>
          <a:blip r:embed="rId2" cstate="print"/>
          <a:srcRect/>
          <a:stretch>
            <a:fillRect/>
          </a:stretch>
        </p:blipFill>
        <p:spPr bwMode="auto">
          <a:xfrm>
            <a:off x="5933440" y="1847881"/>
            <a:ext cx="1962715" cy="1728439"/>
          </a:xfrm>
          <a:prstGeom prst="rect">
            <a:avLst/>
          </a:prstGeom>
          <a:noFill/>
          <a:ln w="9525">
            <a:noFill/>
            <a:miter lim="800000"/>
            <a:headEnd/>
            <a:tailEnd/>
          </a:ln>
        </p:spPr>
      </p:pic>
    </p:spTree>
    <p:extLst>
      <p:ext uri="{BB962C8B-B14F-4D97-AF65-F5344CB8AC3E}">
        <p14:creationId xmlns:p14="http://schemas.microsoft.com/office/powerpoint/2010/main" val="423601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TextBox 5"/>
          <p:cNvSpPr txBox="1"/>
          <p:nvPr/>
        </p:nvSpPr>
        <p:spPr>
          <a:xfrm>
            <a:off x="335273" y="170791"/>
            <a:ext cx="7988664" cy="461665"/>
          </a:xfrm>
          <a:prstGeom prst="rect">
            <a:avLst/>
          </a:prstGeom>
          <a:noFill/>
        </p:spPr>
        <p:txBody>
          <a:bodyPr wrap="square">
            <a:spAutoFit/>
          </a:bodyPr>
          <a:lstStyle/>
          <a:p>
            <a:pPr fontAlgn="auto">
              <a:spcAft>
                <a:spcPts val="0"/>
              </a:spcAft>
              <a:defRPr/>
            </a:pPr>
            <a:r>
              <a:rPr lang="en-US" altLang="zh-CN" sz="2400" dirty="0">
                <a:solidFill>
                  <a:srgbClr val="C00000"/>
                </a:solidFill>
                <a:latin typeface="Arial Unicode MS" pitchFamily="34" charset="-122"/>
                <a:ea typeface="Arial Unicode MS" pitchFamily="34" charset="-122"/>
                <a:cs typeface="Arial Unicode MS" pitchFamily="34" charset="-122"/>
              </a:rPr>
              <a:t>1. </a:t>
            </a:r>
            <a:r>
              <a:rPr lang="zh-CN" altLang="en-US" sz="2400" dirty="0">
                <a:solidFill>
                  <a:srgbClr val="C00000"/>
                </a:solidFill>
                <a:latin typeface="Arial Unicode MS" pitchFamily="34" charset="-122"/>
                <a:ea typeface="Arial Unicode MS" pitchFamily="34" charset="-122"/>
                <a:cs typeface="Arial Unicode MS" pitchFamily="34" charset="-122"/>
              </a:rPr>
              <a:t>大数据机器学习：从算法到系统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endParaRPr>
          </a:p>
        </p:txBody>
      </p:sp>
      <p:sp>
        <p:nvSpPr>
          <p:cNvPr id="8" name="Content Placeholder 2"/>
          <p:cNvSpPr>
            <a:spLocks noGrp="1"/>
          </p:cNvSpPr>
          <p:nvPr>
            <p:ph idx="1"/>
          </p:nvPr>
        </p:nvSpPr>
        <p:spPr>
          <a:xfrm>
            <a:off x="317819" y="640953"/>
            <a:ext cx="8478837" cy="4025027"/>
          </a:xfrm>
        </p:spPr>
        <p:txBody>
          <a:bodyPr rtlCol="0">
            <a:noAutofit/>
          </a:bodyPr>
          <a:lstStyle/>
          <a:p>
            <a:pPr fontAlgn="auto">
              <a:spcBef>
                <a:spcPts val="300"/>
              </a:spcBef>
              <a:buFont typeface="Arial" charset="0"/>
              <a:buChar char="•"/>
              <a:defRPr/>
            </a:pPr>
            <a:r>
              <a:rPr lang="zh-CN" altLang="en-US" sz="1800" spc="50" dirty="0" smtClean="0">
                <a:ln w="11430"/>
                <a:solidFill>
                  <a:srgbClr val="0066FF"/>
                </a:solidFill>
                <a:latin typeface="+mj-lt"/>
                <a:ea typeface="黑体" pitchFamily="2" charset="-122"/>
              </a:rPr>
              <a:t>分类算法 </a:t>
            </a:r>
            <a:r>
              <a:rPr lang="en-US" altLang="zh-CN" sz="1800" spc="50" dirty="0" smtClean="0">
                <a:ln w="11430"/>
                <a:solidFill>
                  <a:srgbClr val="0066FF"/>
                </a:solidFill>
                <a:latin typeface="+mj-lt"/>
                <a:ea typeface="黑体" pitchFamily="2" charset="-122"/>
              </a:rPr>
              <a:t>(Classification)</a:t>
            </a:r>
            <a:endParaRPr lang="en-US" altLang="zh-CN" sz="1800" dirty="0" smtClean="0">
              <a:solidFill>
                <a:srgbClr val="0066FF"/>
              </a:solidFill>
              <a:latin typeface="+mj-lt"/>
              <a:ea typeface="黑体" pitchFamily="2" charset="-122"/>
              <a:cs typeface="Arial" pitchFamily="34" charset="0"/>
            </a:endParaRPr>
          </a:p>
          <a:p>
            <a:pPr lvl="1" fontAlgn="auto">
              <a:spcBef>
                <a:spcPts val="300"/>
              </a:spcBef>
              <a:buFont typeface="Arial" charset="0"/>
              <a:buChar char="–"/>
              <a:defRPr/>
            </a:pPr>
            <a:r>
              <a:rPr lang="zh-CN" altLang="en-US" sz="1600" dirty="0" smtClean="0">
                <a:latin typeface="+mj-lt"/>
                <a:ea typeface="黑体" pitchFamily="2" charset="-122"/>
                <a:cs typeface="Arial" pitchFamily="34" charset="0"/>
              </a:rPr>
              <a:t>大规模支持向量机 </a:t>
            </a:r>
            <a:r>
              <a:rPr lang="en-US" altLang="zh-CN" sz="1600" dirty="0" smtClean="0">
                <a:latin typeface="+mj-lt"/>
                <a:ea typeface="黑体" pitchFamily="2" charset="-122"/>
                <a:cs typeface="Arial" pitchFamily="34" charset="0"/>
              </a:rPr>
              <a:t>(Large Scale SVM)</a:t>
            </a:r>
          </a:p>
          <a:p>
            <a:pPr lvl="1" fontAlgn="auto">
              <a:spcBef>
                <a:spcPts val="300"/>
              </a:spcBef>
              <a:buFont typeface="Arial" charset="0"/>
              <a:buChar char="–"/>
              <a:defRPr/>
            </a:pPr>
            <a:r>
              <a:rPr lang="zh-CN" altLang="en-US" sz="1600" dirty="0" smtClean="0">
                <a:latin typeface="+mj-lt"/>
                <a:ea typeface="黑体" pitchFamily="2" charset="-122"/>
                <a:cs typeface="Arial" pitchFamily="34" charset="0"/>
              </a:rPr>
              <a:t>神经网络 </a:t>
            </a:r>
            <a:r>
              <a:rPr lang="en-US" altLang="zh-CN" sz="1600" dirty="0" smtClean="0">
                <a:latin typeface="+mj-lt"/>
                <a:ea typeface="黑体" pitchFamily="2" charset="-122"/>
                <a:cs typeface="Arial" pitchFamily="34" charset="0"/>
              </a:rPr>
              <a:t>(Neural Network)</a:t>
            </a:r>
          </a:p>
          <a:p>
            <a:pPr lvl="1" fontAlgn="auto">
              <a:spcBef>
                <a:spcPts val="300"/>
              </a:spcBef>
              <a:buFont typeface="Arial" charset="0"/>
              <a:buChar char="–"/>
              <a:defRPr/>
            </a:pPr>
            <a:r>
              <a:rPr lang="zh-CN" altLang="en-US" sz="1600" dirty="0" smtClean="0">
                <a:latin typeface="+mj-lt"/>
                <a:ea typeface="黑体" pitchFamily="2" charset="-122"/>
                <a:cs typeface="Arial" pitchFamily="34" charset="0"/>
              </a:rPr>
              <a:t>朴素贝叶斯 </a:t>
            </a:r>
            <a:r>
              <a:rPr lang="en-US" altLang="zh-CN" sz="1600" dirty="0" smtClean="0">
                <a:latin typeface="+mj-lt"/>
                <a:ea typeface="黑体" pitchFamily="2" charset="-122"/>
                <a:cs typeface="Arial" pitchFamily="34" charset="0"/>
              </a:rPr>
              <a:t>(Naïve </a:t>
            </a:r>
            <a:r>
              <a:rPr lang="en-US" altLang="zh-CN" sz="1600" dirty="0" err="1" smtClean="0">
                <a:latin typeface="+mj-lt"/>
                <a:ea typeface="黑体" pitchFamily="2" charset="-122"/>
                <a:cs typeface="Arial" pitchFamily="34" charset="0"/>
              </a:rPr>
              <a:t>Bayes</a:t>
            </a:r>
            <a:r>
              <a:rPr lang="en-US" altLang="zh-CN" sz="1600" dirty="0" smtClean="0">
                <a:latin typeface="+mj-lt"/>
                <a:ea typeface="黑体" pitchFamily="2" charset="-122"/>
                <a:cs typeface="Arial" pitchFamily="34" charset="0"/>
              </a:rPr>
              <a:t>)</a:t>
            </a:r>
          </a:p>
          <a:p>
            <a:pPr lvl="1" fontAlgn="auto">
              <a:spcBef>
                <a:spcPts val="300"/>
              </a:spcBef>
              <a:buFont typeface="Arial" charset="0"/>
              <a:buChar char="–"/>
              <a:defRPr/>
            </a:pPr>
            <a:r>
              <a:rPr lang="zh-CN" altLang="en-US" sz="1600" dirty="0" smtClean="0">
                <a:latin typeface="+mj-lt"/>
                <a:ea typeface="黑体" pitchFamily="2" charset="-122"/>
                <a:cs typeface="Arial" pitchFamily="34" charset="0"/>
              </a:rPr>
              <a:t>决策树</a:t>
            </a:r>
            <a:r>
              <a:rPr lang="en-US" altLang="zh-CN" sz="1600" dirty="0" smtClean="0">
                <a:latin typeface="+mj-lt"/>
                <a:ea typeface="黑体" pitchFamily="2" charset="-122"/>
                <a:cs typeface="Arial" pitchFamily="34" charset="0"/>
              </a:rPr>
              <a:t> (Decision Trees)</a:t>
            </a:r>
          </a:p>
          <a:p>
            <a:pPr fontAlgn="auto">
              <a:spcBef>
                <a:spcPts val="300"/>
              </a:spcBef>
              <a:buFont typeface="Arial" charset="0"/>
              <a:buChar char="•"/>
              <a:defRPr/>
            </a:pPr>
            <a:r>
              <a:rPr lang="zh-CN" altLang="en-US" sz="1800" dirty="0" smtClean="0">
                <a:solidFill>
                  <a:srgbClr val="0066FF"/>
                </a:solidFill>
                <a:ea typeface="黑体" pitchFamily="2" charset="-122"/>
                <a:cs typeface="Arial" pitchFamily="34" charset="0"/>
              </a:rPr>
              <a:t>聚类 </a:t>
            </a:r>
            <a:r>
              <a:rPr lang="en-US" altLang="zh-CN" sz="1800" dirty="0" smtClean="0">
                <a:solidFill>
                  <a:srgbClr val="0066FF"/>
                </a:solidFill>
                <a:ea typeface="黑体" pitchFamily="2" charset="-122"/>
                <a:cs typeface="Arial" pitchFamily="34" charset="0"/>
              </a:rPr>
              <a:t>(Clustering)</a:t>
            </a:r>
          </a:p>
          <a:p>
            <a:pPr fontAlgn="auto">
              <a:spcBef>
                <a:spcPts val="300"/>
              </a:spcBef>
              <a:buFont typeface="Arial" charset="0"/>
              <a:buChar char="•"/>
              <a:defRPr/>
            </a:pPr>
            <a:r>
              <a:rPr lang="zh-CN" altLang="en-US" sz="1800" dirty="0" smtClean="0">
                <a:solidFill>
                  <a:srgbClr val="0066FF"/>
                </a:solidFill>
                <a:ea typeface="黑体" pitchFamily="2" charset="-122"/>
                <a:cs typeface="Arial" pitchFamily="34" charset="0"/>
              </a:rPr>
              <a:t>关联规则挖掘</a:t>
            </a:r>
            <a:endParaRPr lang="en-US" altLang="zh-CN" sz="1800" dirty="0" smtClean="0">
              <a:solidFill>
                <a:srgbClr val="0066FF"/>
              </a:solidFill>
              <a:ea typeface="黑体" pitchFamily="2" charset="-122"/>
              <a:cs typeface="Arial" pitchFamily="34" charset="0"/>
            </a:endParaRPr>
          </a:p>
          <a:p>
            <a:pPr fontAlgn="auto">
              <a:spcBef>
                <a:spcPts val="300"/>
              </a:spcBef>
              <a:buFont typeface="Arial" charset="0"/>
              <a:buChar char="•"/>
              <a:defRPr/>
            </a:pPr>
            <a:r>
              <a:rPr lang="zh-CN" altLang="en-US" sz="1800" dirty="0" smtClean="0">
                <a:solidFill>
                  <a:srgbClr val="0066FF"/>
                </a:solidFill>
                <a:ea typeface="黑体" pitchFamily="2" charset="-122"/>
                <a:cs typeface="Arial" pitchFamily="34" charset="0"/>
              </a:rPr>
              <a:t>参数估计 </a:t>
            </a:r>
            <a:r>
              <a:rPr lang="en-US" altLang="zh-CN" sz="1800" dirty="0" smtClean="0">
                <a:solidFill>
                  <a:srgbClr val="0066FF"/>
                </a:solidFill>
                <a:ea typeface="黑体" pitchFamily="2" charset="-122"/>
                <a:cs typeface="Arial" pitchFamily="34" charset="0"/>
              </a:rPr>
              <a:t>(Parameters Estimation)</a:t>
            </a:r>
          </a:p>
          <a:p>
            <a:pPr fontAlgn="auto">
              <a:spcBef>
                <a:spcPts val="300"/>
              </a:spcBef>
              <a:buFont typeface="Arial" charset="0"/>
              <a:buChar char="•"/>
              <a:defRPr/>
            </a:pPr>
            <a:r>
              <a:rPr lang="zh-CN" altLang="en-US" sz="1800" dirty="0" smtClean="0">
                <a:solidFill>
                  <a:srgbClr val="0066FF"/>
                </a:solidFill>
                <a:ea typeface="黑体" pitchFamily="2" charset="-122"/>
                <a:cs typeface="Arial" pitchFamily="34" charset="0"/>
              </a:rPr>
              <a:t>高维度数据降维 </a:t>
            </a:r>
            <a:r>
              <a:rPr lang="en-US" altLang="zh-CN" sz="1800" dirty="0" smtClean="0">
                <a:solidFill>
                  <a:srgbClr val="0066FF"/>
                </a:solidFill>
                <a:ea typeface="黑体" pitchFamily="2" charset="-122"/>
                <a:cs typeface="Arial" pitchFamily="34" charset="0"/>
              </a:rPr>
              <a:t>(Dimension Reduction)</a:t>
            </a:r>
          </a:p>
          <a:p>
            <a:pPr fontAlgn="auto">
              <a:spcBef>
                <a:spcPts val="300"/>
              </a:spcBef>
              <a:buFont typeface="Arial" charset="0"/>
              <a:buChar char="•"/>
              <a:defRPr/>
            </a:pPr>
            <a:r>
              <a:rPr lang="zh-CN" altLang="en-US" sz="1800" dirty="0" smtClean="0">
                <a:solidFill>
                  <a:srgbClr val="0066FF"/>
                </a:solidFill>
                <a:ea typeface="黑体" pitchFamily="2" charset="-122"/>
                <a:cs typeface="Arial" pitchFamily="34" charset="0"/>
              </a:rPr>
              <a:t>集成学习</a:t>
            </a:r>
            <a:r>
              <a:rPr lang="en-US" altLang="zh-CN" sz="1800" dirty="0" smtClean="0">
                <a:solidFill>
                  <a:srgbClr val="0066FF"/>
                </a:solidFill>
                <a:ea typeface="黑体" pitchFamily="2" charset="-122"/>
                <a:cs typeface="Arial" pitchFamily="34" charset="0"/>
              </a:rPr>
              <a:t> (Ensemble Learning )</a:t>
            </a:r>
          </a:p>
          <a:p>
            <a:pPr fontAlgn="auto">
              <a:spcBef>
                <a:spcPts val="300"/>
              </a:spcBef>
              <a:buFont typeface="Arial" charset="0"/>
              <a:buChar char="•"/>
              <a:defRPr/>
            </a:pPr>
            <a:r>
              <a:rPr lang="zh-CN" altLang="en-US" sz="1800" dirty="0" smtClean="0">
                <a:solidFill>
                  <a:srgbClr val="0066FF"/>
                </a:solidFill>
                <a:ea typeface="黑体" pitchFamily="2" charset="-122"/>
                <a:cs typeface="Arial" pitchFamily="34" charset="0"/>
              </a:rPr>
              <a:t>图数据算法</a:t>
            </a:r>
            <a:endParaRPr lang="en-US" altLang="zh-CN" sz="1800" dirty="0" smtClean="0">
              <a:solidFill>
                <a:srgbClr val="0066FF"/>
              </a:solidFill>
              <a:ea typeface="黑体" pitchFamily="2" charset="-122"/>
              <a:cs typeface="Arial" pitchFamily="34" charset="0"/>
            </a:endParaRPr>
          </a:p>
          <a:p>
            <a:pPr lvl="1" fontAlgn="auto">
              <a:spcBef>
                <a:spcPts val="300"/>
              </a:spcBef>
              <a:buFont typeface="Arial" charset="0"/>
              <a:buChar char="–"/>
              <a:defRPr/>
            </a:pPr>
            <a:r>
              <a:rPr lang="zh-CN" altLang="en-US" sz="1600" dirty="0" smtClean="0">
                <a:ea typeface="黑体" pitchFamily="2" charset="-122"/>
                <a:cs typeface="Arial" pitchFamily="34" charset="0"/>
              </a:rPr>
              <a:t>图聚类，图分类，图模式匹配</a:t>
            </a:r>
            <a:r>
              <a:rPr lang="en-US" altLang="zh-CN" sz="1600" dirty="0" smtClean="0">
                <a:ea typeface="黑体" pitchFamily="2" charset="-122"/>
                <a:cs typeface="Arial" pitchFamily="34" charset="0"/>
              </a:rPr>
              <a:t>(</a:t>
            </a:r>
            <a:r>
              <a:rPr lang="zh-CN" altLang="en-US" sz="1600" dirty="0" smtClean="0">
                <a:ea typeface="黑体" pitchFamily="2" charset="-122"/>
                <a:cs typeface="Arial" pitchFamily="34" charset="0"/>
              </a:rPr>
              <a:t>子图同构、最大公共子图</a:t>
            </a:r>
            <a:r>
              <a:rPr lang="en-US" altLang="zh-CN" sz="1600" dirty="0" smtClean="0">
                <a:ea typeface="黑体" pitchFamily="2" charset="-122"/>
                <a:cs typeface="Arial" pitchFamily="34" charset="0"/>
              </a:rPr>
              <a:t>)</a:t>
            </a:r>
          </a:p>
          <a:p>
            <a:pPr marL="342900" lvl="1" indent="-342900">
              <a:spcBef>
                <a:spcPts val="300"/>
              </a:spcBef>
              <a:buFont typeface="Arial" charset="0"/>
              <a:buChar char="•"/>
              <a:defRPr/>
            </a:pPr>
            <a:r>
              <a:rPr lang="zh-CN" altLang="en-US" sz="1800" dirty="0" smtClean="0">
                <a:solidFill>
                  <a:srgbClr val="0066FF"/>
                </a:solidFill>
                <a:ea typeface="黑体" pitchFamily="2" charset="-122"/>
                <a:cs typeface="Arial" pitchFamily="34" charset="0"/>
              </a:rPr>
              <a:t>深度学习算法（</a:t>
            </a:r>
            <a:r>
              <a:rPr lang="en-US" altLang="zh-CN" sz="1800" dirty="0" smtClean="0">
                <a:solidFill>
                  <a:srgbClr val="0066FF"/>
                </a:solidFill>
                <a:ea typeface="黑体" pitchFamily="2" charset="-122"/>
                <a:cs typeface="Arial" pitchFamily="34" charset="0"/>
              </a:rPr>
              <a:t>CNN</a:t>
            </a:r>
            <a:r>
              <a:rPr lang="zh-CN" altLang="en-US" sz="1800" dirty="0" smtClean="0">
                <a:solidFill>
                  <a:srgbClr val="0066FF"/>
                </a:solidFill>
                <a:ea typeface="黑体" pitchFamily="2" charset="-122"/>
                <a:cs typeface="Arial" pitchFamily="34" charset="0"/>
              </a:rPr>
              <a:t>，</a:t>
            </a:r>
            <a:r>
              <a:rPr lang="en-US" altLang="zh-CN" sz="1800" dirty="0" smtClean="0">
                <a:solidFill>
                  <a:srgbClr val="0066FF"/>
                </a:solidFill>
                <a:ea typeface="黑体" pitchFamily="2" charset="-122"/>
                <a:cs typeface="Arial" pitchFamily="34" charset="0"/>
              </a:rPr>
              <a:t>DNN</a:t>
            </a:r>
            <a:r>
              <a:rPr lang="zh-CN" altLang="en-US" sz="1800" dirty="0" smtClean="0">
                <a:solidFill>
                  <a:srgbClr val="0066FF"/>
                </a:solidFill>
                <a:ea typeface="黑体" pitchFamily="2" charset="-122"/>
                <a:cs typeface="Arial" pitchFamily="34" charset="0"/>
              </a:rPr>
              <a:t>等）</a:t>
            </a:r>
            <a:endParaRPr lang="en-US" altLang="zh-CN" sz="1800" dirty="0" smtClean="0">
              <a:solidFill>
                <a:srgbClr val="0066FF"/>
              </a:solidFill>
              <a:ea typeface="黑体" pitchFamily="2" charset="-122"/>
              <a:cs typeface="Arial" pitchFamily="34" charset="0"/>
            </a:endParaRPr>
          </a:p>
          <a:p>
            <a:pPr lvl="1" fontAlgn="auto">
              <a:spcBef>
                <a:spcPts val="300"/>
              </a:spcBef>
              <a:buFont typeface="Arial" charset="0"/>
              <a:buChar char="–"/>
              <a:defRPr/>
            </a:pPr>
            <a:endParaRPr lang="en-US" altLang="zh-CN" sz="1400" dirty="0" smtClean="0">
              <a:latin typeface="+mj-lt"/>
              <a:ea typeface="黑体" pitchFamily="2" charset="-122"/>
              <a:cs typeface="Arial" pitchFamily="34" charset="0"/>
            </a:endParaRPr>
          </a:p>
          <a:p>
            <a:pPr fontAlgn="auto">
              <a:spcBef>
                <a:spcPts val="300"/>
              </a:spcBef>
              <a:buFont typeface="Arial" pitchFamily="34" charset="0"/>
              <a:buNone/>
              <a:defRPr/>
            </a:pPr>
            <a:endParaRPr lang="en-US" altLang="zh-CN" sz="2000" dirty="0" smtClean="0">
              <a:solidFill>
                <a:srgbClr val="0066FF"/>
              </a:solidFill>
              <a:latin typeface="+mj-lt"/>
              <a:ea typeface="黑体" pitchFamily="2" charset="-122"/>
              <a:cs typeface="Arial" pitchFamily="34" charset="0"/>
            </a:endParaRPr>
          </a:p>
          <a:p>
            <a:pPr fontAlgn="auto">
              <a:spcBef>
                <a:spcPts val="300"/>
              </a:spcBef>
              <a:buFont typeface="Arial" pitchFamily="34" charset="0"/>
              <a:buNone/>
              <a:defRPr/>
            </a:pPr>
            <a:endParaRPr lang="zh-CN" altLang="en-US" sz="2000" dirty="0">
              <a:latin typeface="+mj-lt"/>
              <a:ea typeface="黑体" pitchFamily="2" charset="-122"/>
            </a:endParaRPr>
          </a:p>
        </p:txBody>
      </p:sp>
    </p:spTree>
    <p:extLst>
      <p:ext uri="{BB962C8B-B14F-4D97-AF65-F5344CB8AC3E}">
        <p14:creationId xmlns:p14="http://schemas.microsoft.com/office/powerpoint/2010/main" val="269725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88" y="620581"/>
            <a:ext cx="8229600" cy="488288"/>
          </a:xfrm>
        </p:spPr>
        <p:txBody>
          <a:bodyPr/>
          <a:lstStyle/>
          <a:p>
            <a:pPr algn="l" fontAlgn="auto">
              <a:spcAft>
                <a:spcPts val="0"/>
              </a:spcAft>
              <a:defRPr/>
            </a:pPr>
            <a:r>
              <a:rPr lang="zh-CN" altLang="en-US" sz="2000" dirty="0" smtClean="0">
                <a:solidFill>
                  <a:srgbClr val="0066FF"/>
                </a:solidFill>
                <a:ea typeface="黑体" pitchFamily="2" charset="-122"/>
              </a:rPr>
              <a:t>大数据机器学习并行化算法总结</a:t>
            </a:r>
            <a:endParaRPr lang="zh-CN" altLang="en-US" sz="2000" dirty="0">
              <a:solidFill>
                <a:srgbClr val="0066FF"/>
              </a:solidFill>
            </a:endParaRPr>
          </a:p>
        </p:txBody>
      </p:sp>
      <p:sp>
        <p:nvSpPr>
          <p:cNvPr id="3" name="Content Placeholder 2"/>
          <p:cNvSpPr>
            <a:spLocks noGrp="1"/>
          </p:cNvSpPr>
          <p:nvPr>
            <p:ph idx="1"/>
          </p:nvPr>
        </p:nvSpPr>
        <p:spPr>
          <a:xfrm>
            <a:off x="395536" y="1083342"/>
            <a:ext cx="8496944" cy="2480294"/>
          </a:xfrm>
        </p:spPr>
        <p:txBody>
          <a:bodyPr>
            <a:noAutofit/>
          </a:bodyPr>
          <a:lstStyle/>
          <a:p>
            <a:r>
              <a:rPr lang="zh-CN" altLang="en-US" sz="1700" dirty="0">
                <a:latin typeface="黑体" pitchFamily="49" charset="-122"/>
                <a:ea typeface="黑体" pitchFamily="49" charset="-122"/>
              </a:rPr>
              <a:t>面向大数据复杂分析挖掘，现有的串行</a:t>
            </a:r>
            <a:r>
              <a:rPr lang="zh-CN" altLang="en-US" sz="1700" dirty="0" smtClean="0">
                <a:latin typeface="黑体" pitchFamily="49" charset="-122"/>
                <a:ea typeface="黑体" pitchFamily="49" charset="-122"/>
              </a:rPr>
              <a:t>化机器学习与数据挖掘算法</a:t>
            </a:r>
            <a:r>
              <a:rPr lang="zh-CN" altLang="en-US" sz="1700" dirty="0">
                <a:latin typeface="黑体" pitchFamily="49" charset="-122"/>
                <a:ea typeface="黑体" pitchFamily="49" charset="-122"/>
              </a:rPr>
              <a:t>都需要重写，进行并行化设计</a:t>
            </a:r>
            <a:endParaRPr lang="en-US" altLang="zh-CN" sz="1700" dirty="0">
              <a:latin typeface="黑体" pitchFamily="49" charset="-122"/>
              <a:ea typeface="黑体" pitchFamily="49" charset="-122"/>
            </a:endParaRPr>
          </a:p>
          <a:p>
            <a:r>
              <a:rPr lang="zh-CN" altLang="en-US" sz="1700" dirty="0">
                <a:latin typeface="黑体" pitchFamily="49" charset="-122"/>
                <a:ea typeface="黑体" pitchFamily="49" charset="-122"/>
              </a:rPr>
              <a:t>不同的大数据并行处理平台上，各种大数据机器学习与数据挖掘算法需要进行基于特定平台的并行化算法设计</a:t>
            </a:r>
            <a:endParaRPr lang="en-US" altLang="zh-CN" sz="1700" dirty="0">
              <a:latin typeface="黑体" pitchFamily="49" charset="-122"/>
              <a:ea typeface="黑体" pitchFamily="49" charset="-122"/>
            </a:endParaRPr>
          </a:p>
          <a:p>
            <a:r>
              <a:rPr lang="zh-CN" altLang="en-US" sz="1700" dirty="0">
                <a:latin typeface="黑体" pitchFamily="49" charset="-122"/>
                <a:ea typeface="黑体" pitchFamily="49" charset="-122"/>
              </a:rPr>
              <a:t>多种大数据并行处理平台为大数据分析挖掘处理提供了良好的并行编程模型和支持平台，但对于应用行业的数据分析师来说</a:t>
            </a:r>
            <a:r>
              <a:rPr lang="zh-CN" altLang="en-US" sz="1700" dirty="0" smtClean="0">
                <a:latin typeface="黑体" pitchFamily="49" charset="-122"/>
                <a:ea typeface="黑体" pitchFamily="49" charset="-122"/>
              </a:rPr>
              <a:t>，需要</a:t>
            </a:r>
            <a:r>
              <a:rPr lang="zh-CN" altLang="en-US" sz="1700" dirty="0">
                <a:latin typeface="黑体" pitchFamily="49" charset="-122"/>
                <a:ea typeface="黑体" pitchFamily="49" charset="-122"/>
              </a:rPr>
              <a:t>具备分布式和并行计算的专业知识背景，技术门槛要求较高，</a:t>
            </a:r>
            <a:r>
              <a:rPr lang="zh-CN" altLang="en-US" sz="1700" dirty="0" smtClean="0">
                <a:latin typeface="黑体" pitchFamily="49" charset="-122"/>
                <a:ea typeface="黑体" pitchFamily="49" charset="-122"/>
              </a:rPr>
              <a:t>不易</a:t>
            </a:r>
            <a:r>
              <a:rPr lang="zh-CN" altLang="en-US" sz="1700" dirty="0">
                <a:latin typeface="黑体" pitchFamily="49" charset="-122"/>
                <a:ea typeface="黑体" pitchFamily="49" charset="-122"/>
              </a:rPr>
              <a:t>学习和</a:t>
            </a:r>
            <a:r>
              <a:rPr lang="zh-CN" altLang="en-US" sz="1700" dirty="0" smtClean="0">
                <a:latin typeface="黑体" pitchFamily="49" charset="-122"/>
                <a:ea typeface="黑体" pitchFamily="49" charset="-122"/>
              </a:rPr>
              <a:t>使用</a:t>
            </a:r>
            <a:endParaRPr lang="en-US" altLang="zh-CN" sz="1700" dirty="0" smtClean="0">
              <a:latin typeface="黑体" pitchFamily="49" charset="-122"/>
              <a:ea typeface="黑体" pitchFamily="49" charset="-122"/>
            </a:endParaRPr>
          </a:p>
          <a:p>
            <a:r>
              <a:rPr lang="zh-CN" altLang="en-US" sz="1700" dirty="0" smtClean="0">
                <a:latin typeface="黑体" pitchFamily="49" charset="-122"/>
                <a:ea typeface="黑体" pitchFamily="49" charset="-122"/>
              </a:rPr>
              <a:t>即使</a:t>
            </a:r>
            <a:r>
              <a:rPr lang="zh-CN" altLang="en-US" sz="1700" dirty="0">
                <a:latin typeface="黑体" pitchFamily="49" charset="-122"/>
                <a:ea typeface="黑体" pitchFamily="49" charset="-122"/>
              </a:rPr>
              <a:t>对于专业性的大数据应用开发程序员来说，学习多种不同的编程模型和平台、并基于不同平台完成各种机器学习与数据挖掘算法的并行化设计，也是一个很大的负担</a:t>
            </a:r>
          </a:p>
        </p:txBody>
      </p:sp>
      <p:sp>
        <p:nvSpPr>
          <p:cNvPr id="4" name="TextBox 3"/>
          <p:cNvSpPr txBox="1"/>
          <p:nvPr/>
        </p:nvSpPr>
        <p:spPr>
          <a:xfrm>
            <a:off x="551488" y="3969494"/>
            <a:ext cx="8143139" cy="400110"/>
          </a:xfrm>
          <a:prstGeom prst="rect">
            <a:avLst/>
          </a:prstGeom>
          <a:solidFill>
            <a:schemeClr val="bg1"/>
          </a:solidFill>
        </p:spPr>
        <p:txBody>
          <a:bodyPr wrap="square" rtlCol="0">
            <a:spAutoFit/>
          </a:bodyPr>
          <a:lstStyle/>
          <a:p>
            <a:r>
              <a:rPr lang="zh-CN" altLang="en-US" sz="2000" dirty="0">
                <a:solidFill>
                  <a:srgbClr val="FF0000"/>
                </a:solidFill>
                <a:latin typeface="黑体" pitchFamily="49" charset="-122"/>
                <a:ea typeface="黑体" pitchFamily="49" charset="-122"/>
              </a:rPr>
              <a:t>迫切需要研究提供一种</a:t>
            </a:r>
            <a:r>
              <a:rPr lang="zh-CN" altLang="en-US" sz="2000" dirty="0" smtClean="0">
                <a:solidFill>
                  <a:srgbClr val="FF0000"/>
                </a:solidFill>
                <a:latin typeface="黑体" pitchFamily="49" charset="-122"/>
                <a:ea typeface="黑体" pitchFamily="49" charset="-122"/>
              </a:rPr>
              <a:t>统一并</a:t>
            </a:r>
            <a:r>
              <a:rPr lang="zh-CN" altLang="en-US" sz="2000" dirty="0">
                <a:solidFill>
                  <a:srgbClr val="FF0000"/>
                </a:solidFill>
                <a:latin typeface="黑体" pitchFamily="49" charset="-122"/>
                <a:ea typeface="黑体" pitchFamily="49" charset="-122"/>
              </a:rPr>
              <a:t>易于使用</a:t>
            </a:r>
            <a:r>
              <a:rPr lang="zh-CN" altLang="en-US" sz="2000" dirty="0" smtClean="0">
                <a:solidFill>
                  <a:srgbClr val="FF0000"/>
                </a:solidFill>
                <a:latin typeface="黑体" pitchFamily="49" charset="-122"/>
                <a:ea typeface="黑体" pitchFamily="49" charset="-122"/>
              </a:rPr>
              <a:t>的大数据机器学习系统支撑平台！</a:t>
            </a:r>
            <a:endParaRPr lang="zh-CN" altLang="en-US" sz="2000" dirty="0">
              <a:solidFill>
                <a:srgbClr val="FF0000"/>
              </a:solidFill>
              <a:latin typeface="黑体" pitchFamily="49" charset="-122"/>
              <a:ea typeface="黑体" pitchFamily="49" charset="-122"/>
            </a:endParaRPr>
          </a:p>
        </p:txBody>
      </p:sp>
      <p:sp>
        <p:nvSpPr>
          <p:cNvPr id="5" name="TextBox 4"/>
          <p:cNvSpPr txBox="1"/>
          <p:nvPr/>
        </p:nvSpPr>
        <p:spPr>
          <a:xfrm>
            <a:off x="335273" y="170791"/>
            <a:ext cx="7988664" cy="461665"/>
          </a:xfrm>
          <a:prstGeom prst="rect">
            <a:avLst/>
          </a:prstGeom>
          <a:noFill/>
        </p:spPr>
        <p:txBody>
          <a:bodyPr wrap="square">
            <a:spAutoFit/>
          </a:bodyPr>
          <a:lstStyle/>
          <a:p>
            <a:pPr fontAlgn="auto">
              <a:spcAft>
                <a:spcPts val="0"/>
              </a:spcAft>
              <a:defRPr/>
            </a:pPr>
            <a:r>
              <a:rPr lang="en-US" altLang="zh-CN" sz="2400" dirty="0">
                <a:solidFill>
                  <a:srgbClr val="C00000"/>
                </a:solidFill>
                <a:latin typeface="Arial Unicode MS" pitchFamily="34" charset="-122"/>
                <a:ea typeface="Arial Unicode MS" pitchFamily="34" charset="-122"/>
                <a:cs typeface="Arial Unicode MS" pitchFamily="34" charset="-122"/>
              </a:rPr>
              <a:t>1. </a:t>
            </a:r>
            <a:r>
              <a:rPr lang="zh-CN" altLang="en-US" sz="2400" dirty="0">
                <a:solidFill>
                  <a:srgbClr val="C00000"/>
                </a:solidFill>
                <a:latin typeface="Arial Unicode MS" pitchFamily="34" charset="-122"/>
                <a:ea typeface="Arial Unicode MS" pitchFamily="34" charset="-122"/>
                <a:cs typeface="Arial Unicode MS" pitchFamily="34" charset="-122"/>
              </a:rPr>
              <a:t>大数据机器学习：从算法到系统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endParaRPr>
          </a:p>
        </p:txBody>
      </p:sp>
    </p:spTree>
    <p:extLst>
      <p:ext uri="{BB962C8B-B14F-4D97-AF65-F5344CB8AC3E}">
        <p14:creationId xmlns:p14="http://schemas.microsoft.com/office/powerpoint/2010/main" val="210438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60" y="684747"/>
            <a:ext cx="8520113" cy="3056570"/>
          </a:xfrm>
          <a:solidFill>
            <a:schemeClr val="bg1"/>
          </a:solidFill>
        </p:spPr>
        <p:txBody>
          <a:bodyPr rtlCol="0">
            <a:noAutofit/>
          </a:bodyPr>
          <a:lstStyle/>
          <a:p>
            <a:pPr marL="88900" lvl="1" indent="0" eaLnBrk="1" fontAlgn="auto" hangingPunct="1">
              <a:spcBef>
                <a:spcPts val="300"/>
              </a:spcBef>
              <a:spcAft>
                <a:spcPts val="0"/>
              </a:spcAft>
              <a:buClr>
                <a:schemeClr val="tx1"/>
              </a:buClr>
              <a:buSzPct val="70000"/>
              <a:buNone/>
              <a:defRPr/>
            </a:pPr>
            <a:r>
              <a:rPr lang="zh-CN" altLang="en-US" dirty="0" smtClean="0">
                <a:solidFill>
                  <a:srgbClr val="FF0000"/>
                </a:solidFill>
                <a:ea typeface="黑体" pitchFamily="2" charset="-122"/>
              </a:rPr>
              <a:t>大数据机器学习系统</a:t>
            </a:r>
            <a:endParaRPr lang="en-US" altLang="zh-CN" dirty="0" smtClean="0">
              <a:solidFill>
                <a:srgbClr val="FF0000"/>
              </a:solidFill>
              <a:ea typeface="黑体" pitchFamily="2" charset="-122"/>
            </a:endParaRPr>
          </a:p>
          <a:p>
            <a:pPr marL="88900" lvl="1" indent="0" eaLnBrk="1" fontAlgn="auto" hangingPunct="1">
              <a:spcBef>
                <a:spcPts val="300"/>
              </a:spcBef>
              <a:spcAft>
                <a:spcPts val="0"/>
              </a:spcAft>
              <a:buSzPct val="70000"/>
              <a:buNone/>
              <a:defRPr/>
            </a:pPr>
            <a:r>
              <a:rPr lang="en-US" altLang="zh-CN" sz="1800" dirty="0">
                <a:ea typeface="黑体" pitchFamily="2" charset="-122"/>
              </a:rPr>
              <a:t> </a:t>
            </a:r>
            <a:r>
              <a:rPr lang="en-US" altLang="zh-CN" sz="1800" dirty="0" smtClean="0">
                <a:ea typeface="黑体" pitchFamily="2" charset="-122"/>
              </a:rPr>
              <a:t>       </a:t>
            </a:r>
            <a:r>
              <a:rPr lang="en-US" altLang="zh-CN" dirty="0" smtClean="0">
                <a:ea typeface="黑体" pitchFamily="2" charset="-122"/>
              </a:rPr>
              <a:t>=</a:t>
            </a:r>
            <a:r>
              <a:rPr lang="zh-CN" altLang="zh-CN" dirty="0" smtClean="0">
                <a:solidFill>
                  <a:srgbClr val="0066FF"/>
                </a:solidFill>
                <a:ea typeface="黑体" pitchFamily="2" charset="-122"/>
              </a:rPr>
              <a:t>“分布式机器学习</a:t>
            </a:r>
            <a:r>
              <a:rPr lang="zh-CN" altLang="en-US" dirty="0" smtClean="0">
                <a:solidFill>
                  <a:srgbClr val="0066FF"/>
                </a:solidFill>
                <a:ea typeface="黑体" pitchFamily="2" charset="-122"/>
              </a:rPr>
              <a:t>系统</a:t>
            </a:r>
            <a:r>
              <a:rPr lang="zh-CN" altLang="zh-CN" dirty="0" smtClean="0">
                <a:solidFill>
                  <a:srgbClr val="0066FF"/>
                </a:solidFill>
                <a:ea typeface="黑体" pitchFamily="2" charset="-122"/>
              </a:rPr>
              <a:t>”</a:t>
            </a:r>
            <a:r>
              <a:rPr lang="zh-CN" altLang="zh-CN" sz="1800" dirty="0">
                <a:ea typeface="黑体" pitchFamily="2" charset="-122"/>
              </a:rPr>
              <a:t>（</a:t>
            </a:r>
            <a:r>
              <a:rPr lang="en-US" altLang="zh-CN" sz="1800" dirty="0">
                <a:ea typeface="黑体" pitchFamily="2" charset="-122"/>
              </a:rPr>
              <a:t>Distributed Machine Learning</a:t>
            </a:r>
            <a:r>
              <a:rPr lang="zh-CN" altLang="zh-CN" sz="1800" dirty="0" smtClean="0">
                <a:ea typeface="黑体" pitchFamily="2" charset="-122"/>
              </a:rPr>
              <a:t>）</a:t>
            </a:r>
            <a:endParaRPr lang="en-US" altLang="zh-CN" sz="1800" dirty="0" smtClean="0">
              <a:ea typeface="黑体" pitchFamily="2" charset="-122"/>
            </a:endParaRPr>
          </a:p>
          <a:p>
            <a:pPr marL="88900" lvl="1" indent="0" eaLnBrk="1" fontAlgn="auto" hangingPunct="1">
              <a:spcBef>
                <a:spcPts val="300"/>
              </a:spcBef>
              <a:spcAft>
                <a:spcPts val="0"/>
              </a:spcAft>
              <a:buSzPct val="70000"/>
              <a:buNone/>
              <a:defRPr/>
            </a:pPr>
            <a:r>
              <a:rPr lang="en-US" altLang="zh-CN" sz="1800" dirty="0">
                <a:ea typeface="黑体" pitchFamily="2" charset="-122"/>
              </a:rPr>
              <a:t> </a:t>
            </a:r>
            <a:r>
              <a:rPr lang="en-US" altLang="zh-CN" sz="1800" dirty="0" smtClean="0">
                <a:ea typeface="黑体" pitchFamily="2" charset="-122"/>
              </a:rPr>
              <a:t>       </a:t>
            </a:r>
            <a:r>
              <a:rPr lang="zh-CN" altLang="en-US" dirty="0" smtClean="0">
                <a:ea typeface="黑体" pitchFamily="2" charset="-122"/>
              </a:rPr>
              <a:t>或</a:t>
            </a:r>
            <a:r>
              <a:rPr lang="zh-CN" altLang="zh-CN" dirty="0" smtClean="0">
                <a:solidFill>
                  <a:srgbClr val="0066FF"/>
                </a:solidFill>
                <a:ea typeface="黑体" pitchFamily="2" charset="-122"/>
              </a:rPr>
              <a:t>“大规模机器学习</a:t>
            </a:r>
            <a:r>
              <a:rPr lang="zh-CN" altLang="en-US" dirty="0" smtClean="0">
                <a:solidFill>
                  <a:srgbClr val="0066FF"/>
                </a:solidFill>
                <a:ea typeface="黑体" pitchFamily="2" charset="-122"/>
              </a:rPr>
              <a:t>系统</a:t>
            </a:r>
            <a:r>
              <a:rPr lang="zh-CN" altLang="zh-CN" dirty="0" smtClean="0">
                <a:solidFill>
                  <a:srgbClr val="0066FF"/>
                </a:solidFill>
                <a:ea typeface="黑体" pitchFamily="2" charset="-122"/>
              </a:rPr>
              <a:t>”</a:t>
            </a:r>
            <a:r>
              <a:rPr lang="zh-CN" altLang="zh-CN" sz="1800" dirty="0">
                <a:ea typeface="黑体" pitchFamily="2" charset="-122"/>
              </a:rPr>
              <a:t>（</a:t>
            </a:r>
            <a:r>
              <a:rPr lang="en-US" altLang="zh-CN" sz="1800" dirty="0">
                <a:ea typeface="黑体" pitchFamily="2" charset="-122"/>
              </a:rPr>
              <a:t>Large-Scale Machine Learning</a:t>
            </a:r>
            <a:r>
              <a:rPr lang="zh-CN" altLang="zh-CN" sz="1800" dirty="0" smtClean="0">
                <a:ea typeface="黑体" pitchFamily="2" charset="-122"/>
              </a:rPr>
              <a:t>）</a:t>
            </a:r>
            <a:endParaRPr lang="zh-CN" altLang="zh-CN" sz="1800" dirty="0">
              <a:ea typeface="黑体" pitchFamily="2" charset="-122"/>
            </a:endParaRPr>
          </a:p>
          <a:p>
            <a:pPr marL="88900" lvl="1" indent="0" eaLnBrk="1" fontAlgn="auto" hangingPunct="1">
              <a:lnSpc>
                <a:spcPct val="120000"/>
              </a:lnSpc>
              <a:spcBef>
                <a:spcPts val="300"/>
              </a:spcBef>
              <a:spcAft>
                <a:spcPts val="0"/>
              </a:spcAft>
              <a:buSzPct val="70000"/>
              <a:buNone/>
              <a:defRPr/>
            </a:pPr>
            <a:endParaRPr lang="en-US" altLang="zh-CN" sz="100" dirty="0" smtClean="0">
              <a:latin typeface="黑体" pitchFamily="2" charset="-122"/>
              <a:ea typeface="黑体" pitchFamily="2" charset="-122"/>
            </a:endParaRPr>
          </a:p>
          <a:p>
            <a:pPr marL="88900" lvl="1" indent="0" eaLnBrk="1" fontAlgn="auto" hangingPunct="1">
              <a:lnSpc>
                <a:spcPct val="120000"/>
              </a:lnSpc>
              <a:spcBef>
                <a:spcPts val="300"/>
              </a:spcBef>
              <a:spcAft>
                <a:spcPts val="0"/>
              </a:spcAft>
              <a:buSzPct val="70000"/>
              <a:buNone/>
              <a:defRPr/>
            </a:pPr>
            <a:r>
              <a:rPr lang="zh-CN" altLang="zh-CN" sz="1800" dirty="0" smtClean="0">
                <a:latin typeface="黑体" pitchFamily="2" charset="-122"/>
                <a:ea typeface="黑体" pitchFamily="2" charset="-122"/>
              </a:rPr>
              <a:t>大</a:t>
            </a:r>
            <a:r>
              <a:rPr lang="zh-CN" altLang="zh-CN" sz="1800" dirty="0">
                <a:latin typeface="黑体" pitchFamily="2" charset="-122"/>
                <a:ea typeface="黑体" pitchFamily="2" charset="-122"/>
              </a:rPr>
              <a:t>数据</a:t>
            </a:r>
            <a:r>
              <a:rPr lang="zh-CN" altLang="zh-CN" sz="1800" dirty="0" smtClean="0">
                <a:latin typeface="黑体" pitchFamily="2" charset="-122"/>
                <a:ea typeface="黑体" pitchFamily="2" charset="-122"/>
              </a:rPr>
              <a:t>机器学习是</a:t>
            </a:r>
            <a:r>
              <a:rPr lang="zh-CN" altLang="zh-CN" sz="1800" dirty="0">
                <a:latin typeface="黑体" pitchFamily="2" charset="-122"/>
                <a:ea typeface="黑体" pitchFamily="2" charset="-122"/>
              </a:rPr>
              <a:t>一个同时涉及到机器学习和大数据处理两个主要方面的交叉性研究</a:t>
            </a:r>
            <a:r>
              <a:rPr lang="zh-CN" altLang="zh-CN" sz="1800" dirty="0" smtClean="0">
                <a:latin typeface="黑体" pitchFamily="2" charset="-122"/>
                <a:ea typeface="黑体" pitchFamily="2" charset="-122"/>
              </a:rPr>
              <a:t>课题</a:t>
            </a:r>
            <a:r>
              <a:rPr lang="zh-CN" altLang="en-US" sz="1800" dirty="0" smtClean="0">
                <a:latin typeface="黑体" pitchFamily="2" charset="-122"/>
                <a:ea typeface="黑体" pitchFamily="2" charset="-122"/>
              </a:rPr>
              <a:t>：</a:t>
            </a:r>
            <a:endParaRPr lang="en-US" altLang="zh-CN" sz="1800" dirty="0" smtClean="0">
              <a:latin typeface="黑体" pitchFamily="2" charset="-122"/>
              <a:ea typeface="黑体" pitchFamily="2" charset="-122"/>
            </a:endParaRPr>
          </a:p>
          <a:p>
            <a:pPr marL="447675" lvl="2" indent="-354013" eaLnBrk="1" fontAlgn="auto" hangingPunct="1">
              <a:lnSpc>
                <a:spcPct val="120000"/>
              </a:lnSpc>
              <a:spcBef>
                <a:spcPts val="300"/>
              </a:spcBef>
              <a:spcAft>
                <a:spcPts val="0"/>
              </a:spcAft>
              <a:buSzPct val="70000"/>
              <a:buFont typeface="Wingdings" pitchFamily="2" charset="2"/>
              <a:buChar char="l"/>
              <a:defRPr/>
            </a:pPr>
            <a:r>
              <a:rPr lang="zh-CN" altLang="en-US" dirty="0" smtClean="0">
                <a:solidFill>
                  <a:srgbClr val="FF0000"/>
                </a:solidFill>
                <a:latin typeface="黑体" pitchFamily="2" charset="-122"/>
                <a:ea typeface="黑体" pitchFamily="2" charset="-122"/>
              </a:rPr>
              <a:t>机器学习</a:t>
            </a:r>
            <a:r>
              <a:rPr lang="zh-CN" altLang="en-US" dirty="0" smtClean="0">
                <a:latin typeface="黑体" pitchFamily="2" charset="-122"/>
                <a:ea typeface="黑体" pitchFamily="2" charset="-122"/>
              </a:rPr>
              <a:t>：</a:t>
            </a:r>
            <a:r>
              <a:rPr lang="zh-CN" altLang="zh-CN" dirty="0" smtClean="0">
                <a:latin typeface="黑体" pitchFamily="2" charset="-122"/>
                <a:ea typeface="黑体" pitchFamily="2" charset="-122"/>
              </a:rPr>
              <a:t>一方面</a:t>
            </a:r>
            <a:r>
              <a:rPr lang="zh-CN" altLang="zh-CN" dirty="0">
                <a:latin typeface="黑体" pitchFamily="2" charset="-122"/>
                <a:ea typeface="黑体" pitchFamily="2" charset="-122"/>
              </a:rPr>
              <a:t>，它仍然需要继续关注机器学习方法和算法本身，即需要继续研究新的或改进的学习模型和学习方法，以不断提升分析预测结果的</a:t>
            </a:r>
            <a:r>
              <a:rPr lang="zh-CN" altLang="zh-CN" dirty="0" smtClean="0">
                <a:latin typeface="黑体" pitchFamily="2" charset="-122"/>
                <a:ea typeface="黑体" pitchFamily="2" charset="-122"/>
              </a:rPr>
              <a:t>准确性</a:t>
            </a:r>
            <a:endParaRPr lang="en-US" altLang="zh-CN" dirty="0" smtClean="0">
              <a:latin typeface="黑体" pitchFamily="2" charset="-122"/>
              <a:ea typeface="黑体" pitchFamily="2" charset="-122"/>
            </a:endParaRPr>
          </a:p>
          <a:p>
            <a:pPr marL="447675" lvl="2" indent="-354013" eaLnBrk="1" fontAlgn="auto" hangingPunct="1">
              <a:lnSpc>
                <a:spcPct val="120000"/>
              </a:lnSpc>
              <a:spcBef>
                <a:spcPts val="300"/>
              </a:spcBef>
              <a:spcAft>
                <a:spcPts val="0"/>
              </a:spcAft>
              <a:buSzPct val="70000"/>
              <a:buFont typeface="Wingdings" pitchFamily="2" charset="2"/>
              <a:buChar char="l"/>
              <a:defRPr/>
            </a:pPr>
            <a:r>
              <a:rPr lang="zh-CN" altLang="en-US" dirty="0" smtClean="0">
                <a:solidFill>
                  <a:srgbClr val="FF0000"/>
                </a:solidFill>
                <a:latin typeface="黑体" pitchFamily="2" charset="-122"/>
                <a:ea typeface="黑体" pitchFamily="2" charset="-122"/>
              </a:rPr>
              <a:t>大数据处理</a:t>
            </a:r>
            <a:r>
              <a:rPr lang="zh-CN" altLang="en-US" dirty="0" smtClean="0">
                <a:latin typeface="黑体" pitchFamily="2" charset="-122"/>
                <a:ea typeface="黑体" pitchFamily="2" charset="-122"/>
              </a:rPr>
              <a:t>：</a:t>
            </a:r>
            <a:r>
              <a:rPr lang="zh-CN" altLang="zh-CN" dirty="0" smtClean="0">
                <a:latin typeface="黑体" pitchFamily="2" charset="-122"/>
                <a:ea typeface="黑体" pitchFamily="2" charset="-122"/>
              </a:rPr>
              <a:t>与此同时</a:t>
            </a:r>
            <a:r>
              <a:rPr lang="zh-CN" altLang="zh-CN" dirty="0">
                <a:latin typeface="黑体" pitchFamily="2" charset="-122"/>
                <a:ea typeface="黑体" pitchFamily="2" charset="-122"/>
              </a:rPr>
              <a:t>，由于数据规模巨大</a:t>
            </a:r>
            <a:r>
              <a:rPr lang="zh-CN" altLang="zh-CN" dirty="0" smtClean="0">
                <a:latin typeface="黑体" pitchFamily="2" charset="-122"/>
                <a:ea typeface="黑体" pitchFamily="2" charset="-122"/>
              </a:rPr>
              <a:t>，大</a:t>
            </a:r>
            <a:r>
              <a:rPr lang="zh-CN" altLang="zh-CN" dirty="0">
                <a:latin typeface="黑体" pitchFamily="2" charset="-122"/>
                <a:ea typeface="黑体" pitchFamily="2" charset="-122"/>
              </a:rPr>
              <a:t>数据</a:t>
            </a:r>
            <a:r>
              <a:rPr lang="zh-CN" altLang="zh-CN" dirty="0" smtClean="0">
                <a:latin typeface="黑体" pitchFamily="2" charset="-122"/>
                <a:ea typeface="黑体" pitchFamily="2" charset="-122"/>
              </a:rPr>
              <a:t>机器学习还要</a:t>
            </a:r>
            <a:r>
              <a:rPr lang="zh-CN" altLang="zh-CN" dirty="0">
                <a:latin typeface="黑体" pitchFamily="2" charset="-122"/>
                <a:ea typeface="黑体" pitchFamily="2" charset="-122"/>
              </a:rPr>
              <a:t>关注如何结合分布式和并行化的大数据处理技术，以便在可接受的时间内完成计算。为了能有效完成大数据机器学习过程，需要研究并构建兼具机器学习和大规模分布并行计算处理能力的一体化</a:t>
            </a:r>
            <a:r>
              <a:rPr lang="zh-CN" altLang="zh-CN" dirty="0" smtClean="0">
                <a:latin typeface="黑体" pitchFamily="2" charset="-122"/>
                <a:ea typeface="黑体" pitchFamily="2" charset="-122"/>
              </a:rPr>
              <a:t>系统</a:t>
            </a:r>
            <a:endParaRPr lang="en-US" altLang="zh-CN" dirty="0">
              <a:latin typeface="黑体" pitchFamily="2" charset="-122"/>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335273" y="180951"/>
            <a:ext cx="7988664" cy="461665"/>
          </a:xfrm>
          <a:prstGeom prst="rect">
            <a:avLst/>
          </a:prstGeom>
          <a:noFill/>
        </p:spPr>
        <p:txBody>
          <a:bodyPr wrap="square">
            <a:spAutoFit/>
          </a:bodyPr>
          <a:lstStyle/>
          <a:p>
            <a:pPr fontAlgn="auto">
              <a:spcAft>
                <a:spcPts val="0"/>
              </a:spcAft>
              <a:defRPr/>
            </a:pPr>
            <a:r>
              <a:rPr lang="en-US" altLang="zh-CN" sz="2400" dirty="0">
                <a:solidFill>
                  <a:srgbClr val="C00000"/>
                </a:solidFill>
                <a:latin typeface="Arial Unicode MS" pitchFamily="34" charset="-122"/>
                <a:ea typeface="Arial Unicode MS" pitchFamily="34" charset="-122"/>
                <a:cs typeface="Arial Unicode MS" pitchFamily="34" charset="-122"/>
              </a:rPr>
              <a:t>1. </a:t>
            </a:r>
            <a:r>
              <a:rPr lang="zh-CN" altLang="en-US" sz="2400" dirty="0">
                <a:solidFill>
                  <a:srgbClr val="C00000"/>
                </a:solidFill>
                <a:latin typeface="Arial Unicode MS" pitchFamily="34" charset="-122"/>
                <a:ea typeface="Arial Unicode MS" pitchFamily="34" charset="-122"/>
                <a:cs typeface="Arial Unicode MS" pitchFamily="34" charset="-122"/>
              </a:rPr>
              <a:t>大数据机器学习：从算法到系统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endParaRPr>
          </a:p>
        </p:txBody>
      </p:sp>
    </p:spTree>
    <p:extLst>
      <p:ext uri="{BB962C8B-B14F-4D97-AF65-F5344CB8AC3E}">
        <p14:creationId xmlns:p14="http://schemas.microsoft.com/office/powerpoint/2010/main" val="236580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2615" y="1059582"/>
            <a:ext cx="7963088" cy="3231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a:lnSpc>
                <a:spcPct val="130000"/>
              </a:lnSpc>
              <a:spcBef>
                <a:spcPts val="0"/>
              </a:spcBef>
              <a:spcAft>
                <a:spcPts val="0"/>
              </a:spcAft>
              <a:buClr>
                <a:schemeClr val="accent1"/>
              </a:buClr>
              <a:buSzPct val="85000"/>
            </a:pPr>
            <a:r>
              <a:rPr lang="zh-CN" altLang="en-US" sz="2800" dirty="0">
                <a:solidFill>
                  <a:srgbClr val="0066FF"/>
                </a:solidFill>
                <a:latin typeface="Arial Unicode MS" pitchFamily="34" charset="-122"/>
                <a:ea typeface="Arial Unicode MS" pitchFamily="34" charset="-122"/>
                <a:cs typeface="Arial Unicode MS" pitchFamily="34" charset="-122"/>
              </a:rPr>
              <a:t>上 篇</a:t>
            </a:r>
            <a:endParaRPr lang="en-US" altLang="zh-CN" sz="2800" dirty="0">
              <a:solidFill>
                <a:srgbClr val="0066FF"/>
              </a:solidFill>
              <a:latin typeface="Arial Unicode MS" pitchFamily="34" charset="-122"/>
              <a:ea typeface="Arial Unicode MS" pitchFamily="34" charset="-122"/>
              <a:cs typeface="Arial Unicode MS" pitchFamily="34" charset="-122"/>
            </a:endParaRPr>
          </a:p>
          <a:p>
            <a:pPr algn="l">
              <a:lnSpc>
                <a:spcPct val="130000"/>
              </a:lnSpc>
              <a:spcBef>
                <a:spcPts val="0"/>
              </a:spcBef>
              <a:spcAft>
                <a:spcPts val="0"/>
              </a:spcAft>
              <a:buClr>
                <a:schemeClr val="accent1"/>
              </a:buClr>
              <a:buSzPct val="85000"/>
            </a:pP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1.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a:t>
            </a:r>
            <a:r>
              <a:rPr lang="zh-CN" altLang="en-US" sz="2400" dirty="0" smtClean="0">
                <a:solidFill>
                  <a:schemeClr val="bg2">
                    <a:lumMod val="50000"/>
                  </a:schemeClr>
                </a:solidFill>
                <a:latin typeface="Arial Unicode MS" pitchFamily="34" charset="-122"/>
                <a:ea typeface="Arial Unicode MS" pitchFamily="34" charset="-122"/>
                <a:cs typeface="Arial Unicode MS" pitchFamily="34" charset="-122"/>
              </a:rPr>
              <a:t>：从算法到系统</a:t>
            </a:r>
            <a:r>
              <a:rPr lang="en-US" altLang="zh-CN" sz="2400" b="1" dirty="0" smtClean="0">
                <a:solidFill>
                  <a:schemeClr val="bg2">
                    <a:lumMod val="50000"/>
                  </a:schemeClr>
                </a:solidFill>
                <a:latin typeface="Times New Roman" pitchFamily="18" charset="0"/>
                <a:ea typeface="Arial Unicode MS" pitchFamily="34" charset="-122"/>
                <a:cs typeface="Times New Roman" pitchFamily="18" charset="0"/>
              </a:rPr>
              <a:t/>
            </a:r>
            <a:br>
              <a:rPr lang="en-US" altLang="zh-CN" sz="2400" b="1" dirty="0" smtClean="0">
                <a:solidFill>
                  <a:schemeClr val="bg2">
                    <a:lumMod val="50000"/>
                  </a:schemeClr>
                </a:solidFill>
                <a:latin typeface="Times New Roman" pitchFamily="18" charset="0"/>
                <a:ea typeface="Arial Unicode MS" pitchFamily="34" charset="-122"/>
                <a:cs typeface="Times New Roman" pitchFamily="18" charset="0"/>
              </a:rPr>
            </a:br>
            <a:r>
              <a:rPr lang="en-US" altLang="zh-CN" sz="2400" dirty="0" smtClean="0">
                <a:solidFill>
                  <a:srgbClr val="C00000"/>
                </a:solidFill>
                <a:latin typeface="Arial Unicode MS" pitchFamily="34" charset="-122"/>
                <a:ea typeface="Arial Unicode MS" pitchFamily="34" charset="-122"/>
                <a:cs typeface="Arial Unicode MS" pitchFamily="34" charset="-122"/>
              </a:rPr>
              <a:t>2. </a:t>
            </a:r>
            <a:r>
              <a:rPr lang="zh-CN" altLang="zh-CN" sz="2400" dirty="0" smtClean="0">
                <a:solidFill>
                  <a:srgbClr val="C00000"/>
                </a:solidFill>
                <a:latin typeface="Arial Unicode MS" pitchFamily="34" charset="-122"/>
                <a:ea typeface="Arial Unicode MS" pitchFamily="34" charset="-122"/>
                <a:cs typeface="Arial Unicode MS" pitchFamily="34" charset="-122"/>
              </a:rPr>
              <a:t>大数据机器学习系统的技术特征</a:t>
            </a: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
            </a:r>
            <a:b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3.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大数据机器学习系统的主要研究问题</a:t>
            </a:r>
            <a:b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4.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a:t>
            </a:r>
            <a:r>
              <a:rPr lang="zh-CN" altLang="en-US" sz="2400" dirty="0" smtClean="0">
                <a:solidFill>
                  <a:schemeClr val="bg2">
                    <a:lumMod val="50000"/>
                  </a:schemeClr>
                </a:solidFill>
                <a:latin typeface="Arial Unicode MS" pitchFamily="34" charset="-122"/>
                <a:ea typeface="Arial Unicode MS" pitchFamily="34" charset="-122"/>
                <a:cs typeface="Arial Unicode MS" pitchFamily="34" charset="-122"/>
              </a:rPr>
              <a:t>方法分类与典型系统</a:t>
            </a: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 </a:t>
            </a:r>
            <a:endParaRPr lang="zh-CN" altLang="en-US" sz="2400" dirty="0">
              <a:solidFill>
                <a:schemeClr val="bg2">
                  <a:lumMod val="50000"/>
                </a:schemeClr>
              </a:solidFill>
              <a:latin typeface="Arial Unicode MS" pitchFamily="34" charset="-122"/>
              <a:ea typeface="Arial Unicode MS" pitchFamily="34" charset="-122"/>
              <a:cs typeface="Arial Unicode MS" pitchFamily="34" charset="-122"/>
            </a:endParaRPr>
          </a:p>
        </p:txBody>
      </p:sp>
      <p:sp>
        <p:nvSpPr>
          <p:cNvPr id="6" name="标题 5"/>
          <p:cNvSpPr txBox="1">
            <a:spLocks/>
          </p:cNvSpPr>
          <p:nvPr/>
        </p:nvSpPr>
        <p:spPr>
          <a:xfrm>
            <a:off x="313184" y="195486"/>
            <a:ext cx="8363272" cy="20553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zh-CN" altLang="en-US" sz="1800" kern="1200" dirty="0" smtClean="0">
                <a:solidFill>
                  <a:schemeClr val="bg1"/>
                </a:solidFill>
                <a:latin typeface="Adobe 黑体 Std R" pitchFamily="34" charset="-122"/>
                <a:ea typeface="Adobe 黑体 Std R" pitchFamily="34" charset="-122"/>
                <a:cs typeface="+mj-cs"/>
              </a:defRPr>
            </a:lvl1pPr>
          </a:lstStyle>
          <a:p>
            <a:r>
              <a:rPr lang="zh-CN" altLang="en-US" sz="2400" dirty="0" smtClean="0"/>
              <a:t>上篇：大数据机器学习系统概述</a:t>
            </a:r>
            <a:endParaRPr lang="zh-CN" altLang="en-US" sz="2400" dirty="0"/>
          </a:p>
        </p:txBody>
      </p:sp>
    </p:spTree>
    <p:extLst>
      <p:ext uri="{BB962C8B-B14F-4D97-AF65-F5344CB8AC3E}">
        <p14:creationId xmlns:p14="http://schemas.microsoft.com/office/powerpoint/2010/main" val="207449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33947"/>
            <a:ext cx="8617304" cy="3056570"/>
          </a:xfrm>
          <a:solidFill>
            <a:schemeClr val="bg1"/>
          </a:solidFill>
        </p:spPr>
        <p:txBody>
          <a:bodyPr rtlCol="0">
            <a:noAutofit/>
          </a:bodyPr>
          <a:lstStyle/>
          <a:p>
            <a:pPr marL="442913" lvl="1" indent="-354013" eaLnBrk="1" fontAlgn="auto" hangingPunct="1">
              <a:spcBef>
                <a:spcPts val="600"/>
              </a:spcBef>
              <a:spcAft>
                <a:spcPts val="0"/>
              </a:spcAft>
              <a:buClr>
                <a:schemeClr val="tx1"/>
              </a:buClr>
              <a:buSzPct val="70000"/>
              <a:buFont typeface="Wingdings" pitchFamily="2" charset="2"/>
              <a:buChar char="l"/>
              <a:defRPr/>
            </a:pPr>
            <a:r>
              <a:rPr lang="zh-CN" altLang="en-US" sz="1800" dirty="0" smtClean="0">
                <a:solidFill>
                  <a:srgbClr val="FF0000"/>
                </a:solidFill>
                <a:ea typeface="黑体" pitchFamily="2" charset="-122"/>
              </a:rPr>
              <a:t>大数据机器学习 </a:t>
            </a:r>
            <a:r>
              <a:rPr lang="en-US" altLang="zh-CN" sz="1800" dirty="0" smtClean="0">
                <a:solidFill>
                  <a:srgbClr val="FF0000"/>
                </a:solidFill>
                <a:ea typeface="黑体" pitchFamily="2" charset="-122"/>
              </a:rPr>
              <a:t>= </a:t>
            </a:r>
            <a:r>
              <a:rPr lang="zh-CN" altLang="en-US" sz="1800" dirty="0" smtClean="0">
                <a:solidFill>
                  <a:srgbClr val="FF0000"/>
                </a:solidFill>
                <a:ea typeface="黑体" pitchFamily="2" charset="-122"/>
              </a:rPr>
              <a:t>机器学习 </a:t>
            </a:r>
            <a:r>
              <a:rPr lang="en-US" altLang="zh-CN" sz="1800" dirty="0" smtClean="0">
                <a:solidFill>
                  <a:srgbClr val="FF0000"/>
                </a:solidFill>
                <a:ea typeface="黑体" pitchFamily="2" charset="-122"/>
              </a:rPr>
              <a:t>+ </a:t>
            </a:r>
            <a:r>
              <a:rPr lang="zh-CN" altLang="en-US" sz="1800" dirty="0" smtClean="0">
                <a:solidFill>
                  <a:srgbClr val="FF0000"/>
                </a:solidFill>
                <a:ea typeface="黑体" pitchFamily="2" charset="-122"/>
              </a:rPr>
              <a:t>大数据处理</a:t>
            </a:r>
          </a:p>
          <a:p>
            <a:pPr marL="442913" lvl="1" indent="-354013" eaLnBrk="1" fontAlgn="auto" hangingPunct="1">
              <a:spcBef>
                <a:spcPts val="1200"/>
              </a:spcBef>
              <a:spcAft>
                <a:spcPts val="0"/>
              </a:spcAft>
              <a:buSzPct val="70000"/>
              <a:buFont typeface="Wingdings" pitchFamily="2" charset="2"/>
              <a:buChar char="l"/>
              <a:defRPr/>
            </a:pPr>
            <a:r>
              <a:rPr lang="zh-CN" altLang="zh-CN" sz="1800" dirty="0" smtClean="0">
                <a:latin typeface="黑体" pitchFamily="2" charset="-122"/>
                <a:ea typeface="黑体" pitchFamily="2" charset="-122"/>
              </a:rPr>
              <a:t>同时涉及机器学习</a:t>
            </a:r>
            <a:r>
              <a:rPr lang="zh-CN" altLang="zh-CN" sz="1800" dirty="0">
                <a:latin typeface="黑体" pitchFamily="2" charset="-122"/>
                <a:ea typeface="黑体" pitchFamily="2" charset="-122"/>
              </a:rPr>
              <a:t>和大数据处理两方面的诸多复杂技术</a:t>
            </a:r>
            <a:r>
              <a:rPr lang="zh-CN" altLang="zh-CN" sz="1800" dirty="0" smtClean="0">
                <a:latin typeface="黑体" pitchFamily="2" charset="-122"/>
                <a:ea typeface="黑体" pitchFamily="2" charset="-122"/>
              </a:rPr>
              <a:t>问题</a:t>
            </a:r>
            <a:r>
              <a:rPr lang="zh-CN" altLang="en-US" sz="1800" dirty="0" smtClean="0">
                <a:latin typeface="黑体" pitchFamily="2" charset="-122"/>
                <a:ea typeface="黑体" pitchFamily="2" charset="-122"/>
              </a:rPr>
              <a:t>：</a:t>
            </a:r>
            <a:endParaRPr lang="en-US" altLang="zh-CN" sz="1800" dirty="0" smtClean="0">
              <a:latin typeface="黑体" pitchFamily="2" charset="-122"/>
              <a:ea typeface="黑体" pitchFamily="2" charset="-122"/>
            </a:endParaRPr>
          </a:p>
          <a:p>
            <a:pPr marL="488950" lvl="2" indent="0" eaLnBrk="1" fontAlgn="auto" hangingPunct="1">
              <a:spcBef>
                <a:spcPts val="0"/>
              </a:spcBef>
              <a:spcAft>
                <a:spcPts val="0"/>
              </a:spcAft>
              <a:buSzPct val="70000"/>
              <a:buNone/>
              <a:defRPr/>
            </a:pPr>
            <a:r>
              <a:rPr lang="en-US" altLang="zh-CN" sz="1600" dirty="0" smtClean="0">
                <a:latin typeface="黑体" pitchFamily="2" charset="-122"/>
                <a:ea typeface="黑体" pitchFamily="2" charset="-122"/>
              </a:rPr>
              <a:t>1</a:t>
            </a:r>
            <a:r>
              <a:rPr lang="zh-CN" altLang="en-US" sz="1600" dirty="0" smtClean="0">
                <a:latin typeface="黑体" pitchFamily="2" charset="-122"/>
                <a:ea typeface="黑体" pitchFamily="2" charset="-122"/>
              </a:rPr>
              <a:t>）</a:t>
            </a:r>
            <a:r>
              <a:rPr lang="zh-CN" altLang="zh-CN" sz="1600" dirty="0" smtClean="0">
                <a:latin typeface="黑体" pitchFamily="2" charset="-122"/>
                <a:ea typeface="黑体" pitchFamily="2" charset="-122"/>
              </a:rPr>
              <a:t>机器学习</a:t>
            </a:r>
            <a:r>
              <a:rPr lang="zh-CN" altLang="zh-CN" sz="1600" dirty="0">
                <a:latin typeface="黑体" pitchFamily="2" charset="-122"/>
                <a:ea typeface="黑体" pitchFamily="2" charset="-122"/>
              </a:rPr>
              <a:t>方面的模型、训练、精度</a:t>
            </a:r>
            <a:r>
              <a:rPr lang="zh-CN" altLang="zh-CN" sz="1600" dirty="0" smtClean="0">
                <a:latin typeface="黑体" pitchFamily="2" charset="-122"/>
                <a:ea typeface="黑体" pitchFamily="2" charset="-122"/>
              </a:rPr>
              <a:t>问题</a:t>
            </a:r>
            <a:endParaRPr lang="en-US" altLang="zh-CN" sz="1600" dirty="0" smtClean="0">
              <a:latin typeface="黑体" pitchFamily="2" charset="-122"/>
              <a:ea typeface="黑体" pitchFamily="2" charset="-122"/>
            </a:endParaRPr>
          </a:p>
          <a:p>
            <a:pPr marL="801688" lvl="2" indent="-312738" eaLnBrk="1" fontAlgn="auto" hangingPunct="1">
              <a:spcBef>
                <a:spcPts val="0"/>
              </a:spcBef>
              <a:spcAft>
                <a:spcPts val="0"/>
              </a:spcAft>
              <a:buSzPct val="70000"/>
              <a:buNone/>
              <a:defRPr/>
            </a:pPr>
            <a:r>
              <a:rPr lang="en-US" altLang="zh-CN" sz="1600" dirty="0" smtClean="0">
                <a:latin typeface="黑体" pitchFamily="2" charset="-122"/>
                <a:ea typeface="黑体" pitchFamily="2" charset="-122"/>
              </a:rPr>
              <a:t>2</a:t>
            </a:r>
            <a:r>
              <a:rPr lang="zh-CN" altLang="en-US" sz="1600" dirty="0" smtClean="0">
                <a:latin typeface="黑体" pitchFamily="2" charset="-122"/>
                <a:ea typeface="黑体" pitchFamily="2" charset="-122"/>
              </a:rPr>
              <a:t>）</a:t>
            </a:r>
            <a:r>
              <a:rPr lang="zh-CN" altLang="zh-CN" sz="1600" dirty="0" smtClean="0">
                <a:latin typeface="黑体" pitchFamily="2" charset="-122"/>
                <a:ea typeface="黑体" pitchFamily="2" charset="-122"/>
              </a:rPr>
              <a:t>大</a:t>
            </a:r>
            <a:r>
              <a:rPr lang="zh-CN" altLang="zh-CN" sz="1600" dirty="0">
                <a:latin typeface="黑体" pitchFamily="2" charset="-122"/>
                <a:ea typeface="黑体" pitchFamily="2" charset="-122"/>
              </a:rPr>
              <a:t>数据处理方面的分布式存储、并行化计算、网络通讯、局部性计算、任务调度、容错等诸多</a:t>
            </a:r>
            <a:r>
              <a:rPr lang="zh-CN" altLang="zh-CN" sz="1600" dirty="0" smtClean="0">
                <a:latin typeface="黑体" pitchFamily="2" charset="-122"/>
                <a:ea typeface="黑体" pitchFamily="2" charset="-122"/>
              </a:rPr>
              <a:t>因素</a:t>
            </a:r>
            <a:endParaRPr lang="en-US" altLang="zh-CN" sz="1600" dirty="0" smtClean="0">
              <a:latin typeface="黑体" pitchFamily="2" charset="-122"/>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513" y="2139430"/>
            <a:ext cx="6623901" cy="2002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882724" y="4228035"/>
            <a:ext cx="2887617" cy="27699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大数据机器学习系统所涉及的复杂因素</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椭圆 4"/>
          <p:cNvSpPr/>
          <p:nvPr/>
        </p:nvSpPr>
        <p:spPr>
          <a:xfrm>
            <a:off x="606582" y="2123441"/>
            <a:ext cx="3331676" cy="2113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r>
              <a:rPr lang="zh-CN" altLang="en-US" dirty="0" smtClean="0">
                <a:solidFill>
                  <a:srgbClr val="FF0000"/>
                </a:solidFill>
              </a:rPr>
              <a:t>机器学习</a:t>
            </a:r>
            <a:endParaRPr lang="zh-CN" altLang="en-US" dirty="0">
              <a:solidFill>
                <a:srgbClr val="FF0000"/>
              </a:solidFill>
            </a:endParaRPr>
          </a:p>
        </p:txBody>
      </p:sp>
      <p:sp>
        <p:nvSpPr>
          <p:cNvPr id="10" name="椭圆 9"/>
          <p:cNvSpPr/>
          <p:nvPr/>
        </p:nvSpPr>
        <p:spPr>
          <a:xfrm>
            <a:off x="4706183" y="2096347"/>
            <a:ext cx="3430231" cy="2160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r>
              <a:rPr lang="zh-CN" altLang="en-US" dirty="0" smtClean="0">
                <a:solidFill>
                  <a:srgbClr val="FF0000"/>
                </a:solidFill>
              </a:rPr>
              <a:t>大数据处理</a:t>
            </a:r>
            <a:endParaRPr lang="zh-CN" altLang="en-US" dirty="0">
              <a:solidFill>
                <a:srgbClr val="FF0000"/>
              </a:solidFill>
            </a:endParaRPr>
          </a:p>
        </p:txBody>
      </p:sp>
      <p:sp>
        <p:nvSpPr>
          <p:cNvPr id="7" name="矩形 6"/>
          <p:cNvSpPr/>
          <p:nvPr/>
        </p:nvSpPr>
        <p:spPr>
          <a:xfrm>
            <a:off x="982300" y="4731990"/>
            <a:ext cx="7039070" cy="261610"/>
          </a:xfrm>
          <a:prstGeom prst="rect">
            <a:avLst/>
          </a:prstGeom>
          <a:solidFill>
            <a:schemeClr val="bg1"/>
          </a:solidFill>
        </p:spPr>
        <p:txBody>
          <a:bodyPr wrap="square">
            <a:spAutoFit/>
          </a:bodyPr>
          <a:lstStyle/>
          <a:p>
            <a:r>
              <a:rPr lang="zh-CN" altLang="en-US" sz="1100" dirty="0" smtClean="0"/>
              <a:t>插图引自：</a:t>
            </a:r>
            <a:r>
              <a:rPr lang="en-US" altLang="zh-CN" sz="1100" dirty="0" smtClean="0"/>
              <a:t>Joseph </a:t>
            </a:r>
            <a:r>
              <a:rPr lang="en-US" altLang="zh-CN" sz="1100" dirty="0"/>
              <a:t>E. Gonzalez. Emerging Systems for Large-Scale Machine Learning. Tutorial on ICML 2014</a:t>
            </a:r>
            <a:endParaRPr lang="zh-CN" altLang="en-US" sz="1100" dirty="0"/>
          </a:p>
        </p:txBody>
      </p:sp>
      <p:sp>
        <p:nvSpPr>
          <p:cNvPr id="12" name="TextBox 11"/>
          <p:cNvSpPr txBox="1"/>
          <p:nvPr/>
        </p:nvSpPr>
        <p:spPr>
          <a:xfrm>
            <a:off x="348328" y="184569"/>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2.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技术特征</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706951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60" y="676038"/>
            <a:ext cx="5531581" cy="3056570"/>
          </a:xfrm>
        </p:spPr>
        <p:txBody>
          <a:bodyPr rtlCol="0">
            <a:noAutofit/>
          </a:bodyPr>
          <a:lstStyle/>
          <a:p>
            <a:pPr marL="88900" lvl="1" indent="0" eaLnBrk="1" fontAlgn="auto" hangingPunct="1">
              <a:spcBef>
                <a:spcPts val="600"/>
              </a:spcBef>
              <a:spcAft>
                <a:spcPts val="0"/>
              </a:spcAft>
              <a:buSzPct val="70000"/>
              <a:buNone/>
              <a:defRPr/>
            </a:pPr>
            <a:r>
              <a:rPr lang="zh-CN" altLang="en-US" sz="1600" dirty="0" smtClean="0">
                <a:latin typeface="黑体" pitchFamily="2" charset="-122"/>
                <a:ea typeface="黑体" pitchFamily="2" charset="-122"/>
              </a:rPr>
              <a:t>构建大数据机器学习系统的</a:t>
            </a:r>
            <a:r>
              <a:rPr lang="zh-CN" altLang="zh-CN" sz="1600" dirty="0" smtClean="0">
                <a:latin typeface="黑体" pitchFamily="2" charset="-122"/>
                <a:ea typeface="黑体" pitchFamily="2" charset="-122"/>
              </a:rPr>
              <a:t>重要</a:t>
            </a:r>
            <a:r>
              <a:rPr lang="zh-CN" altLang="en-US" sz="1600" dirty="0" smtClean="0">
                <a:latin typeface="黑体" pitchFamily="2" charset="-122"/>
                <a:ea typeface="黑体" pitchFamily="2" charset="-122"/>
              </a:rPr>
              <a:t>技术特征：</a:t>
            </a:r>
            <a:endParaRPr lang="en-US" altLang="zh-CN" sz="1600" dirty="0" smtClean="0">
              <a:latin typeface="黑体" pitchFamily="2" charset="-122"/>
              <a:ea typeface="黑体" pitchFamily="2" charset="-122"/>
            </a:endParaRPr>
          </a:p>
          <a:p>
            <a:pPr marL="88900" lvl="1" indent="0" eaLnBrk="1" fontAlgn="auto" hangingPunct="1">
              <a:spcBef>
                <a:spcPts val="600"/>
              </a:spcBef>
              <a:spcAft>
                <a:spcPts val="0"/>
              </a:spcAft>
              <a:buSzPct val="70000"/>
              <a:buNone/>
              <a:defRPr/>
            </a:pPr>
            <a:r>
              <a:rPr lang="zh-CN" altLang="en-US" sz="1600" dirty="0" smtClean="0">
                <a:solidFill>
                  <a:srgbClr val="FF0000"/>
                </a:solidFill>
                <a:latin typeface="黑体" pitchFamily="2" charset="-122"/>
                <a:ea typeface="黑体" pitchFamily="2" charset="-122"/>
              </a:rPr>
              <a:t>需要</a:t>
            </a:r>
            <a:r>
              <a:rPr lang="zh-CN" altLang="zh-CN" sz="1600" dirty="0" smtClean="0">
                <a:solidFill>
                  <a:srgbClr val="FF0000"/>
                </a:solidFill>
                <a:latin typeface="黑体" pitchFamily="2" charset="-122"/>
                <a:ea typeface="黑体" pitchFamily="2" charset="-122"/>
              </a:rPr>
              <a:t>通过</a:t>
            </a:r>
            <a:r>
              <a:rPr lang="zh-CN" altLang="zh-CN" sz="1600" dirty="0">
                <a:solidFill>
                  <a:srgbClr val="FF0000"/>
                </a:solidFill>
                <a:latin typeface="黑体" pitchFamily="2" charset="-122"/>
                <a:ea typeface="黑体" pitchFamily="2" charset="-122"/>
              </a:rPr>
              <a:t>系统抽象来</a:t>
            </a:r>
            <a:r>
              <a:rPr lang="zh-CN" altLang="zh-CN" sz="1600" dirty="0" smtClean="0">
                <a:solidFill>
                  <a:srgbClr val="FF0000"/>
                </a:solidFill>
                <a:latin typeface="黑体" pitchFamily="2" charset="-122"/>
                <a:ea typeface="黑体" pitchFamily="2" charset="-122"/>
              </a:rPr>
              <a:t>降低</a:t>
            </a:r>
            <a:r>
              <a:rPr lang="zh-CN" altLang="en-US" sz="1600" dirty="0">
                <a:solidFill>
                  <a:srgbClr val="FF0000"/>
                </a:solidFill>
                <a:latin typeface="黑体" pitchFamily="2" charset="-122"/>
                <a:ea typeface="黑体" pitchFamily="2" charset="-122"/>
              </a:rPr>
              <a:t>大</a:t>
            </a:r>
            <a:r>
              <a:rPr lang="zh-CN" altLang="en-US" sz="1600" dirty="0" smtClean="0">
                <a:solidFill>
                  <a:srgbClr val="FF0000"/>
                </a:solidFill>
                <a:latin typeface="黑体" pitchFamily="2" charset="-122"/>
                <a:ea typeface="黑体" pitchFamily="2" charset="-122"/>
              </a:rPr>
              <a:t>数据机器学习</a:t>
            </a:r>
            <a:r>
              <a:rPr lang="zh-CN" altLang="zh-CN" sz="1600" dirty="0" smtClean="0">
                <a:solidFill>
                  <a:srgbClr val="FF0000"/>
                </a:solidFill>
                <a:latin typeface="黑体" pitchFamily="2" charset="-122"/>
                <a:ea typeface="黑体" pitchFamily="2" charset="-122"/>
              </a:rPr>
              <a:t>系统</a:t>
            </a:r>
            <a:r>
              <a:rPr lang="zh-CN" altLang="zh-CN" sz="1600" dirty="0">
                <a:solidFill>
                  <a:srgbClr val="FF0000"/>
                </a:solidFill>
                <a:latin typeface="黑体" pitchFamily="2" charset="-122"/>
                <a:ea typeface="黑体" pitchFamily="2" charset="-122"/>
              </a:rPr>
              <a:t>设计的</a:t>
            </a:r>
            <a:r>
              <a:rPr lang="zh-CN" altLang="zh-CN" sz="1600" dirty="0" smtClean="0">
                <a:solidFill>
                  <a:srgbClr val="FF0000"/>
                </a:solidFill>
                <a:latin typeface="黑体" pitchFamily="2" charset="-122"/>
                <a:ea typeface="黑体" pitchFamily="2" charset="-122"/>
              </a:rPr>
              <a:t>复杂性</a:t>
            </a:r>
            <a:r>
              <a:rPr lang="zh-CN" altLang="en-US" sz="1600" dirty="0" smtClean="0">
                <a:solidFill>
                  <a:srgbClr val="FF0000"/>
                </a:solidFill>
                <a:latin typeface="黑体" pitchFamily="2" charset="-122"/>
                <a:ea typeface="黑体" pitchFamily="2" charset="-122"/>
              </a:rPr>
              <a:t>，隔离底层大数据平台对上层机器学习算法设计者使用的复杂性</a:t>
            </a:r>
            <a:endParaRPr lang="en-US" altLang="zh-CN" sz="1600" dirty="0" smtClean="0">
              <a:solidFill>
                <a:srgbClr val="FF0000"/>
              </a:solidFill>
              <a:latin typeface="黑体" pitchFamily="2" charset="-122"/>
              <a:ea typeface="黑体" pitchFamily="2" charset="-122"/>
            </a:endParaRPr>
          </a:p>
          <a:p>
            <a:pPr marL="442913" lvl="1" indent="-354013" eaLnBrk="1" fontAlgn="auto" hangingPunct="1">
              <a:spcBef>
                <a:spcPts val="600"/>
              </a:spcBef>
              <a:spcAft>
                <a:spcPts val="0"/>
              </a:spcAft>
              <a:buSzPct val="70000"/>
              <a:buFont typeface="Wingdings" pitchFamily="2" charset="2"/>
              <a:buChar char="l"/>
              <a:defRPr/>
            </a:pPr>
            <a:r>
              <a:rPr lang="zh-CN" altLang="zh-CN" sz="1600" dirty="0" smtClean="0">
                <a:latin typeface="黑体" pitchFamily="2" charset="-122"/>
                <a:ea typeface="黑体" pitchFamily="2" charset="-122"/>
              </a:rPr>
              <a:t>一</a:t>
            </a:r>
            <a:r>
              <a:rPr lang="zh-CN" altLang="zh-CN" sz="1600" dirty="0">
                <a:latin typeface="黑体" pitchFamily="2" charset="-122"/>
                <a:ea typeface="黑体" pitchFamily="2" charset="-122"/>
              </a:rPr>
              <a:t>个良好设计的大数据机器学习系统，应当通过定义特定的机器学习编程计算和系统抽象</a:t>
            </a:r>
            <a:r>
              <a:rPr lang="zh-CN" altLang="zh-CN" sz="1600" dirty="0" smtClean="0">
                <a:latin typeface="黑体" pitchFamily="2" charset="-122"/>
                <a:ea typeface="黑体" pitchFamily="2" charset="-122"/>
              </a:rPr>
              <a:t>接口</a:t>
            </a:r>
            <a:endParaRPr lang="en-US" altLang="zh-CN" sz="1600" dirty="0" smtClean="0">
              <a:latin typeface="黑体" pitchFamily="2" charset="-122"/>
              <a:ea typeface="黑体" pitchFamily="2" charset="-122"/>
            </a:endParaRPr>
          </a:p>
          <a:p>
            <a:pPr marL="442913" lvl="1" indent="-354013" eaLnBrk="1" fontAlgn="auto" hangingPunct="1">
              <a:spcBef>
                <a:spcPts val="600"/>
              </a:spcBef>
              <a:spcAft>
                <a:spcPts val="0"/>
              </a:spcAft>
              <a:buSzPct val="70000"/>
              <a:buFont typeface="Wingdings" pitchFamily="2" charset="2"/>
              <a:buChar char="l"/>
              <a:defRPr/>
            </a:pPr>
            <a:r>
              <a:rPr lang="zh-CN" altLang="zh-CN" sz="1600" dirty="0">
                <a:latin typeface="黑体" pitchFamily="2" charset="-122"/>
                <a:ea typeface="黑体" pitchFamily="2" charset="-122"/>
              </a:rPr>
              <a:t>通过编程计算和系统抽象层</a:t>
            </a:r>
            <a:r>
              <a:rPr lang="en-US" altLang="zh-CN" sz="1600" dirty="0">
                <a:latin typeface="黑体" pitchFamily="2" charset="-122"/>
                <a:ea typeface="黑体" pitchFamily="2" charset="-122"/>
              </a:rPr>
              <a:t>API</a:t>
            </a:r>
            <a:r>
              <a:rPr lang="zh-CN" altLang="zh-CN" sz="1600" dirty="0">
                <a:latin typeface="黑体" pitchFamily="2" charset="-122"/>
                <a:ea typeface="黑体" pitchFamily="2" charset="-122"/>
              </a:rPr>
              <a:t>，向上提供各种机器学习编程计算接口以及学习模型和训练数据的表示，向下由底层分布式系统负责处理并提供高效的分布和并行化计算</a:t>
            </a:r>
            <a:r>
              <a:rPr lang="zh-CN" altLang="zh-CN" sz="1600" dirty="0" smtClean="0">
                <a:latin typeface="黑体" pitchFamily="2" charset="-122"/>
                <a:ea typeface="黑体" pitchFamily="2" charset="-122"/>
              </a:rPr>
              <a:t>实现</a:t>
            </a:r>
            <a:endParaRPr lang="zh-CN" altLang="zh-CN" sz="1600" dirty="0">
              <a:latin typeface="黑体" pitchFamily="2" charset="-122"/>
              <a:ea typeface="黑体" pitchFamily="2" charset="-122"/>
            </a:endParaRPr>
          </a:p>
          <a:p>
            <a:pPr marL="442913" lvl="1" indent="-354013" eaLnBrk="1" fontAlgn="auto" hangingPunct="1">
              <a:spcBef>
                <a:spcPts val="600"/>
              </a:spcBef>
              <a:spcAft>
                <a:spcPts val="0"/>
              </a:spcAft>
              <a:buSzPct val="70000"/>
              <a:buFont typeface="Wingdings" pitchFamily="2" charset="2"/>
              <a:buChar char="l"/>
              <a:defRPr/>
            </a:pPr>
            <a:r>
              <a:rPr lang="zh-CN" altLang="zh-CN" sz="1600" dirty="0">
                <a:latin typeface="黑体" pitchFamily="2" charset="-122"/>
                <a:ea typeface="黑体" pitchFamily="2" charset="-122"/>
              </a:rPr>
              <a:t>通过编程计算和系统抽象</a:t>
            </a:r>
            <a:r>
              <a:rPr lang="zh-CN" altLang="zh-CN" sz="1600" dirty="0" smtClean="0">
                <a:latin typeface="黑体" pitchFamily="2" charset="-122"/>
                <a:ea typeface="黑体" pitchFamily="2" charset="-122"/>
              </a:rPr>
              <a:t>层</a:t>
            </a:r>
            <a:r>
              <a:rPr lang="zh-CN" altLang="en-US" sz="1600" dirty="0" smtClean="0">
                <a:latin typeface="黑体" pitchFamily="2" charset="-122"/>
                <a:ea typeface="黑体" pitchFamily="2" charset="-122"/>
              </a:rPr>
              <a:t>，</a:t>
            </a:r>
            <a:r>
              <a:rPr lang="zh-CN" altLang="zh-CN" sz="1600" dirty="0" smtClean="0">
                <a:latin typeface="黑体" pitchFamily="2" charset="-122"/>
                <a:ea typeface="黑体" pitchFamily="2" charset="-122"/>
              </a:rPr>
              <a:t>将</a:t>
            </a:r>
            <a:r>
              <a:rPr lang="zh-CN" altLang="zh-CN" sz="1600" dirty="0">
                <a:latin typeface="黑体" pitchFamily="2" charset="-122"/>
                <a:ea typeface="黑体" pitchFamily="2" charset="-122"/>
              </a:rPr>
              <a:t>上层机器学习和底层分布式系统解耦开来</a:t>
            </a:r>
            <a:r>
              <a:rPr lang="zh-CN" altLang="zh-CN" sz="1600" dirty="0" smtClean="0">
                <a:latin typeface="黑体" pitchFamily="2" charset="-122"/>
                <a:ea typeface="黑体" pitchFamily="2" charset="-122"/>
              </a:rPr>
              <a:t>，</a:t>
            </a:r>
            <a:r>
              <a:rPr lang="zh-CN" altLang="en-US" sz="1600" dirty="0" smtClean="0">
                <a:latin typeface="黑体" pitchFamily="2" charset="-122"/>
                <a:ea typeface="黑体" pitchFamily="2" charset="-122"/>
              </a:rPr>
              <a:t>实现低层大数据平台对程序员的透明性，使得程序员</a:t>
            </a:r>
            <a:r>
              <a:rPr lang="zh-CN" altLang="zh-CN" sz="1600" dirty="0" smtClean="0">
                <a:latin typeface="黑体" pitchFamily="2" charset="-122"/>
                <a:ea typeface="黑体" pitchFamily="2" charset="-122"/>
              </a:rPr>
              <a:t>不</a:t>
            </a:r>
            <a:r>
              <a:rPr lang="zh-CN" altLang="zh-CN" sz="1600" dirty="0">
                <a:latin typeface="黑体" pitchFamily="2" charset="-122"/>
                <a:ea typeface="黑体" pitchFamily="2" charset="-122"/>
              </a:rPr>
              <a:t>需要去考虑</a:t>
            </a:r>
            <a:r>
              <a:rPr lang="zh-CN" altLang="zh-CN" sz="1600" dirty="0" smtClean="0">
                <a:latin typeface="黑体" pitchFamily="2" charset="-122"/>
                <a:ea typeface="黑体" pitchFamily="2" charset="-122"/>
              </a:rPr>
              <a:t>底层</a:t>
            </a:r>
            <a:r>
              <a:rPr lang="zh-CN" altLang="en-US" sz="1600" dirty="0" smtClean="0">
                <a:latin typeface="黑体" pitchFamily="2" charset="-122"/>
                <a:ea typeface="黑体" pitchFamily="2" charset="-122"/>
              </a:rPr>
              <a:t>大数据处理</a:t>
            </a:r>
            <a:r>
              <a:rPr lang="zh-CN" altLang="zh-CN" sz="1600" dirty="0" smtClean="0">
                <a:latin typeface="黑体" pitchFamily="2" charset="-122"/>
                <a:ea typeface="黑体" pitchFamily="2" charset="-122"/>
              </a:rPr>
              <a:t>系统</a:t>
            </a:r>
            <a:r>
              <a:rPr lang="zh-CN" altLang="zh-CN" sz="1600" dirty="0">
                <a:latin typeface="黑体" pitchFamily="2" charset="-122"/>
                <a:ea typeface="黑体" pitchFamily="2" charset="-122"/>
              </a:rPr>
              <a:t>层面的</a:t>
            </a:r>
            <a:r>
              <a:rPr lang="zh-CN" altLang="zh-CN" sz="1600" dirty="0" smtClean="0">
                <a:latin typeface="黑体" pitchFamily="2" charset="-122"/>
                <a:ea typeface="黑体" pitchFamily="2" charset="-122"/>
              </a:rPr>
              <a:t>因素</a:t>
            </a:r>
            <a:endParaRPr lang="en-US" altLang="zh-CN" sz="1600" dirty="0" smtClean="0">
              <a:latin typeface="黑体" pitchFamily="2" charset="-122"/>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624" y="1168297"/>
            <a:ext cx="3011248" cy="263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6071833" y="4036024"/>
            <a:ext cx="2531462" cy="338554"/>
          </a:xfrm>
          <a:prstGeom prst="rect">
            <a:avLst/>
          </a:prstGeom>
        </p:spPr>
        <p:txBody>
          <a:bodyPr wrap="none">
            <a:spAutoFit/>
          </a:bodyPr>
          <a:lstStyle/>
          <a:p>
            <a:pPr marL="88900" lvl="1" eaLnBrk="1" fontAlgn="auto" hangingPunct="1">
              <a:spcBef>
                <a:spcPts val="1200"/>
              </a:spcBef>
              <a:spcAft>
                <a:spcPts val="0"/>
              </a:spcAft>
              <a:buSzPct val="70000"/>
              <a:defRPr/>
            </a:pPr>
            <a:r>
              <a:rPr lang="zh-CN" altLang="zh-CN" sz="1600" dirty="0">
                <a:latin typeface="黑体" pitchFamily="2" charset="-122"/>
                <a:ea typeface="黑体" pitchFamily="2" charset="-122"/>
              </a:rPr>
              <a:t>大数据机器学习系统抽象</a:t>
            </a:r>
          </a:p>
        </p:txBody>
      </p:sp>
      <p:sp>
        <p:nvSpPr>
          <p:cNvPr id="9" name="TextBox 8"/>
          <p:cNvSpPr txBox="1"/>
          <p:nvPr/>
        </p:nvSpPr>
        <p:spPr>
          <a:xfrm>
            <a:off x="348328" y="164249"/>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2.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技术特征</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509840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2615" y="1005576"/>
            <a:ext cx="7963088" cy="3231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a:lnSpc>
                <a:spcPct val="130000"/>
              </a:lnSpc>
              <a:spcBef>
                <a:spcPts val="0"/>
              </a:spcBef>
              <a:spcAft>
                <a:spcPts val="0"/>
              </a:spcAft>
              <a:buClr>
                <a:schemeClr val="accent1"/>
              </a:buClr>
              <a:buSzPct val="85000"/>
            </a:pPr>
            <a:r>
              <a:rPr lang="zh-CN" altLang="en-US" sz="2800" dirty="0">
                <a:solidFill>
                  <a:srgbClr val="0066FF"/>
                </a:solidFill>
                <a:latin typeface="Arial Unicode MS" pitchFamily="34" charset="-122"/>
                <a:ea typeface="Arial Unicode MS" pitchFamily="34" charset="-122"/>
                <a:cs typeface="Arial Unicode MS" pitchFamily="34" charset="-122"/>
              </a:rPr>
              <a:t>上 </a:t>
            </a:r>
            <a:r>
              <a:rPr lang="zh-CN" altLang="en-US" sz="2800" dirty="0" smtClean="0">
                <a:solidFill>
                  <a:srgbClr val="0066FF"/>
                </a:solidFill>
                <a:latin typeface="Arial Unicode MS" pitchFamily="34" charset="-122"/>
                <a:ea typeface="Arial Unicode MS" pitchFamily="34" charset="-122"/>
                <a:cs typeface="Arial Unicode MS" pitchFamily="34" charset="-122"/>
              </a:rPr>
              <a:t>篇</a:t>
            </a:r>
            <a:endParaRPr lang="en-US" altLang="zh-CN" sz="2800" dirty="0" smtClean="0">
              <a:solidFill>
                <a:schemeClr val="bg2">
                  <a:lumMod val="50000"/>
                </a:schemeClr>
              </a:solidFill>
              <a:latin typeface="Arial Unicode MS" pitchFamily="34" charset="-122"/>
              <a:ea typeface="Arial Unicode MS" pitchFamily="34" charset="-122"/>
              <a:cs typeface="Arial Unicode MS" pitchFamily="34" charset="-122"/>
            </a:endParaRPr>
          </a:p>
          <a:p>
            <a:pPr algn="l">
              <a:lnSpc>
                <a:spcPct val="130000"/>
              </a:lnSpc>
              <a:spcBef>
                <a:spcPts val="0"/>
              </a:spcBef>
              <a:spcAft>
                <a:spcPts val="0"/>
              </a:spcAft>
              <a:buClr>
                <a:schemeClr val="accent1"/>
              </a:buClr>
              <a:buSzPct val="85000"/>
            </a:pP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1. </a:t>
            </a:r>
            <a:r>
              <a:rPr lang="zh-CN" altLang="en-US"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大数据机器学习：从算法到系统</a:t>
            </a: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
            </a:r>
            <a:b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2.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大数据机器学习系统的技术特征</a:t>
            </a:r>
            <a:r>
              <a:rPr lang="en-US" altLang="zh-CN" sz="2400" dirty="0" smtClean="0">
                <a:solidFill>
                  <a:srgbClr val="C00000"/>
                </a:solidFill>
                <a:latin typeface="Arial Unicode MS" pitchFamily="34" charset="-122"/>
                <a:ea typeface="Arial Unicode MS" pitchFamily="34" charset="-122"/>
                <a:cs typeface="Arial Unicode MS" pitchFamily="34" charset="-122"/>
              </a:rPr>
              <a:t/>
            </a:r>
            <a:br>
              <a:rPr lang="en-US" altLang="zh-CN" sz="2400" dirty="0" smtClean="0">
                <a:solidFill>
                  <a:srgbClr val="C00000"/>
                </a:solidFill>
                <a:latin typeface="Arial Unicode MS" pitchFamily="34" charset="-122"/>
                <a:ea typeface="Arial Unicode MS" pitchFamily="34" charset="-122"/>
                <a:cs typeface="Arial Unicode MS" pitchFamily="34" charset="-122"/>
              </a:rPr>
            </a:b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smtClean="0">
                <a:solidFill>
                  <a:srgbClr val="C00000"/>
                </a:solidFill>
                <a:latin typeface="Arial Unicode MS" pitchFamily="34" charset="-122"/>
                <a:ea typeface="Arial Unicode MS" pitchFamily="34" charset="-122"/>
                <a:cs typeface="Arial Unicode MS" pitchFamily="34" charset="-122"/>
              </a:rPr>
              <a:t>大数据机器学习系统的主要研究问题</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
            </a:r>
            <a:b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a:solidFill>
                  <a:schemeClr val="bg2">
                    <a:lumMod val="50000"/>
                  </a:schemeClr>
                </a:solidFill>
                <a:latin typeface="Arial Unicode MS" pitchFamily="34" charset="-122"/>
                <a:ea typeface="Arial Unicode MS" pitchFamily="34" charset="-122"/>
                <a:cs typeface="Arial Unicode MS" pitchFamily="34" charset="-122"/>
              </a:rPr>
              <a:t>4</a:t>
            </a: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a:t>
            </a:r>
            <a:r>
              <a:rPr lang="zh-CN" altLang="en-US" sz="2400" dirty="0" smtClean="0">
                <a:solidFill>
                  <a:schemeClr val="bg2">
                    <a:lumMod val="50000"/>
                  </a:schemeClr>
                </a:solidFill>
                <a:latin typeface="Arial Unicode MS" pitchFamily="34" charset="-122"/>
                <a:ea typeface="Arial Unicode MS" pitchFamily="34" charset="-122"/>
                <a:cs typeface="Arial Unicode MS" pitchFamily="34" charset="-122"/>
              </a:rPr>
              <a:t>方法分类与典型系统</a:t>
            </a: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 </a:t>
            </a:r>
            <a:endParaRPr lang="zh-CN" altLang="en-US" sz="2400" dirty="0">
              <a:solidFill>
                <a:schemeClr val="bg2">
                  <a:lumMod val="50000"/>
                </a:schemeClr>
              </a:solidFill>
              <a:latin typeface="Arial Unicode MS" pitchFamily="34" charset="-122"/>
              <a:ea typeface="Arial Unicode MS" pitchFamily="34" charset="-122"/>
              <a:cs typeface="Arial Unicode MS" pitchFamily="34" charset="-122"/>
            </a:endParaRPr>
          </a:p>
        </p:txBody>
      </p:sp>
      <p:sp>
        <p:nvSpPr>
          <p:cNvPr id="4" name="标题 5"/>
          <p:cNvSpPr>
            <a:spLocks noGrp="1"/>
          </p:cNvSpPr>
          <p:nvPr>
            <p:ph type="title"/>
          </p:nvPr>
        </p:nvSpPr>
        <p:spPr/>
        <p:txBody>
          <a:bodyPr/>
          <a:lstStyle/>
          <a:p>
            <a:r>
              <a:rPr lang="zh-CN" altLang="en-US" sz="2400" dirty="0" smtClean="0"/>
              <a:t>上篇：大数据集学习系统概述</a:t>
            </a:r>
            <a:endParaRPr lang="zh-CN" altLang="en-US" sz="2400" dirty="0"/>
          </a:p>
        </p:txBody>
      </p:sp>
    </p:spTree>
    <p:extLst>
      <p:ext uri="{BB962C8B-B14F-4D97-AF65-F5344CB8AC3E}">
        <p14:creationId xmlns:p14="http://schemas.microsoft.com/office/powerpoint/2010/main" val="1541979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00359" y="21260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
        <p:nvSpPr>
          <p:cNvPr id="6" name="Content Placeholder 2"/>
          <p:cNvSpPr>
            <a:spLocks noGrp="1"/>
          </p:cNvSpPr>
          <p:nvPr>
            <p:ph idx="1"/>
          </p:nvPr>
        </p:nvSpPr>
        <p:spPr>
          <a:xfrm>
            <a:off x="251521" y="709724"/>
            <a:ext cx="3520203" cy="3056570"/>
          </a:xfrm>
        </p:spPr>
        <p:txBody>
          <a:bodyPr rtlCol="0">
            <a:noAutofit/>
          </a:bodyPr>
          <a:lstStyle/>
          <a:p>
            <a:pPr marL="442913" lvl="1" indent="-354013" eaLnBrk="1" fontAlgn="auto" hangingPunct="1">
              <a:spcBef>
                <a:spcPts val="1200"/>
              </a:spcBef>
              <a:spcAft>
                <a:spcPts val="0"/>
              </a:spcAft>
              <a:buSzPct val="70000"/>
              <a:buFont typeface="Wingdings" pitchFamily="2" charset="2"/>
              <a:buChar char="l"/>
              <a:defRPr/>
            </a:pPr>
            <a:r>
              <a:rPr lang="en-US" altLang="zh-CN" sz="1800" dirty="0">
                <a:latin typeface="黑体" pitchFamily="2" charset="-122"/>
                <a:ea typeface="黑体" pitchFamily="2" charset="-122"/>
              </a:rPr>
              <a:t>Apache </a:t>
            </a:r>
            <a:r>
              <a:rPr lang="en-US" altLang="zh-CN" sz="1800" dirty="0" err="1">
                <a:latin typeface="黑体" pitchFamily="2" charset="-122"/>
                <a:ea typeface="黑体" pitchFamily="2" charset="-122"/>
              </a:rPr>
              <a:t>Flink</a:t>
            </a:r>
            <a:r>
              <a:rPr lang="zh-CN" altLang="zh-CN" sz="1800" dirty="0">
                <a:latin typeface="黑体" pitchFamily="2" charset="-122"/>
                <a:ea typeface="黑体" pitchFamily="2" charset="-122"/>
              </a:rPr>
              <a:t>大数据分析系统研究者从</a:t>
            </a:r>
            <a:r>
              <a:rPr lang="zh-CN" altLang="zh-CN" sz="1800" dirty="0" smtClean="0">
                <a:solidFill>
                  <a:srgbClr val="FF0000"/>
                </a:solidFill>
                <a:latin typeface="黑体" pitchFamily="2" charset="-122"/>
                <a:ea typeface="黑体" pitchFamily="2" charset="-122"/>
              </a:rPr>
              <a:t>数据分析复杂</a:t>
            </a:r>
            <a:r>
              <a:rPr lang="zh-CN" altLang="zh-CN" sz="1800" dirty="0">
                <a:solidFill>
                  <a:srgbClr val="FF0000"/>
                </a:solidFill>
                <a:latin typeface="黑体" pitchFamily="2" charset="-122"/>
                <a:ea typeface="黑体" pitchFamily="2" charset="-122"/>
              </a:rPr>
              <a:t>程度</a:t>
            </a:r>
            <a:r>
              <a:rPr lang="zh-CN" altLang="zh-CN" sz="1800" dirty="0">
                <a:latin typeface="黑体" pitchFamily="2" charset="-122"/>
                <a:ea typeface="黑体" pitchFamily="2" charset="-122"/>
              </a:rPr>
              <a:t>和</a:t>
            </a:r>
            <a:r>
              <a:rPr lang="zh-CN" altLang="zh-CN" sz="1800" dirty="0">
                <a:solidFill>
                  <a:srgbClr val="FF0000"/>
                </a:solidFill>
                <a:latin typeface="黑体" pitchFamily="2" charset="-122"/>
                <a:ea typeface="黑体" pitchFamily="2" charset="-122"/>
              </a:rPr>
              <a:t>数据规模大小</a:t>
            </a:r>
            <a:r>
              <a:rPr lang="zh-CN" altLang="zh-CN" sz="1800" dirty="0">
                <a:latin typeface="黑体" pitchFamily="2" charset="-122"/>
                <a:ea typeface="黑体" pitchFamily="2" charset="-122"/>
              </a:rPr>
              <a:t>的维度，考察了现有的相关研究工作和系统</a:t>
            </a:r>
            <a:endParaRPr lang="en-US" altLang="zh-CN" sz="1800" dirty="0">
              <a:latin typeface="黑体" pitchFamily="2" charset="-122"/>
              <a:ea typeface="黑体" pitchFamily="2" charset="-122"/>
            </a:endParaRPr>
          </a:p>
          <a:p>
            <a:pPr marL="442913" lvl="1" indent="-354013" eaLnBrk="1" fontAlgn="auto" hangingPunct="1">
              <a:spcBef>
                <a:spcPts val="1200"/>
              </a:spcBef>
              <a:spcAft>
                <a:spcPts val="0"/>
              </a:spcAft>
              <a:buSzPct val="70000"/>
              <a:buFont typeface="Wingdings" pitchFamily="2" charset="2"/>
              <a:buChar char="l"/>
              <a:defRPr/>
            </a:pPr>
            <a:r>
              <a:rPr lang="zh-CN" altLang="zh-CN" sz="1800" dirty="0">
                <a:solidFill>
                  <a:srgbClr val="FF0000"/>
                </a:solidFill>
                <a:latin typeface="黑体" pitchFamily="2" charset="-122"/>
                <a:ea typeface="黑体" pitchFamily="2" charset="-122"/>
              </a:rPr>
              <a:t>他们认为</a:t>
            </a:r>
            <a:r>
              <a:rPr lang="zh-CN" altLang="zh-CN" sz="1800" dirty="0" smtClean="0">
                <a:solidFill>
                  <a:srgbClr val="FF0000"/>
                </a:solidFill>
                <a:latin typeface="黑体" pitchFamily="2" charset="-122"/>
                <a:ea typeface="黑体" pitchFamily="2" charset="-122"/>
              </a:rPr>
              <a:t>，目前</a:t>
            </a:r>
            <a:r>
              <a:rPr lang="zh-CN" altLang="zh-CN" sz="1800" dirty="0">
                <a:solidFill>
                  <a:srgbClr val="FF0000"/>
                </a:solidFill>
                <a:latin typeface="黑体" pitchFamily="2" charset="-122"/>
                <a:ea typeface="黑体" pitchFamily="2" charset="-122"/>
              </a:rPr>
              <a:t>还缺少既具有复杂数据分析能力、又具有强大的大数据处理能力的大数据分析系统</a:t>
            </a:r>
            <a:r>
              <a:rPr lang="zh-CN" altLang="zh-CN" sz="1800" dirty="0" smtClean="0">
                <a:solidFill>
                  <a:srgbClr val="FF0000"/>
                </a:solidFill>
                <a:latin typeface="黑体" pitchFamily="2" charset="-122"/>
                <a:ea typeface="黑体" pitchFamily="2" charset="-122"/>
              </a:rPr>
              <a:t>；甚至</a:t>
            </a:r>
            <a:r>
              <a:rPr lang="zh-CN" altLang="zh-CN" sz="1800" dirty="0">
                <a:solidFill>
                  <a:srgbClr val="FF0000"/>
                </a:solidFill>
                <a:latin typeface="黑体" pitchFamily="2" charset="-122"/>
                <a:ea typeface="黑体" pitchFamily="2" charset="-122"/>
              </a:rPr>
              <a:t>认为，对于行业大数据分析人员而言，现有的工具还处于“石器时代”</a:t>
            </a:r>
            <a:endParaRPr lang="en-US" altLang="zh-CN" sz="1800" dirty="0">
              <a:solidFill>
                <a:srgbClr val="FF0000"/>
              </a:solidFill>
              <a:latin typeface="黑体" pitchFamily="2" charset="-122"/>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1"/>
          <p:cNvPicPr/>
          <p:nvPr/>
        </p:nvPicPr>
        <p:blipFill>
          <a:blip r:embed="rId2"/>
          <a:stretch>
            <a:fillRect/>
          </a:stretch>
        </p:blipFill>
        <p:spPr>
          <a:xfrm>
            <a:off x="3923928" y="873663"/>
            <a:ext cx="4631595" cy="2508177"/>
          </a:xfrm>
          <a:prstGeom prst="rect">
            <a:avLst/>
          </a:prstGeom>
        </p:spPr>
      </p:pic>
      <p:sp>
        <p:nvSpPr>
          <p:cNvPr id="3" name="矩形 2"/>
          <p:cNvSpPr/>
          <p:nvPr/>
        </p:nvSpPr>
        <p:spPr>
          <a:xfrm>
            <a:off x="4209860" y="3538119"/>
            <a:ext cx="4572000" cy="584775"/>
          </a:xfrm>
          <a:prstGeom prst="rect">
            <a:avLst/>
          </a:prstGeom>
          <a:solidFill>
            <a:schemeClr val="bg1"/>
          </a:solidFill>
        </p:spPr>
        <p:txBody>
          <a:bodyPr>
            <a:spAutoFit/>
          </a:bodyPr>
          <a:lstStyle/>
          <a:p>
            <a:r>
              <a:rPr lang="en-US" altLang="zh-CN" sz="1600" dirty="0"/>
              <a:t>Apache </a:t>
            </a:r>
            <a:r>
              <a:rPr lang="en-US" altLang="zh-CN" sz="1600" dirty="0" err="1"/>
              <a:t>Flink</a:t>
            </a:r>
            <a:r>
              <a:rPr lang="zh-CN" altLang="zh-CN" sz="1600" dirty="0"/>
              <a:t>研究者提出的分析维度和研究</a:t>
            </a:r>
            <a:r>
              <a:rPr lang="zh-CN" altLang="zh-CN" sz="1600" dirty="0" smtClean="0"/>
              <a:t>现状</a:t>
            </a:r>
            <a:endParaRPr lang="en-US" altLang="zh-CN" sz="1600" dirty="0" smtClean="0"/>
          </a:p>
          <a:p>
            <a:r>
              <a:rPr lang="zh-CN" altLang="en-US" sz="1600" dirty="0"/>
              <a:t>插图</a:t>
            </a:r>
            <a:r>
              <a:rPr lang="zh-CN" altLang="en-US" sz="1600" dirty="0" smtClean="0"/>
              <a:t>引自 </a:t>
            </a:r>
            <a:r>
              <a:rPr lang="en-US" altLang="zh-CN" sz="1600" dirty="0"/>
              <a:t>Volker </a:t>
            </a:r>
            <a:r>
              <a:rPr lang="en-US" altLang="zh-CN" sz="1600" dirty="0" err="1" smtClean="0"/>
              <a:t>Markl</a:t>
            </a:r>
            <a:r>
              <a:rPr lang="zh-CN" altLang="en-US" sz="1600" dirty="0" smtClean="0"/>
              <a:t>，</a:t>
            </a:r>
            <a:r>
              <a:rPr lang="en-US" altLang="zh-CN" sz="1600" dirty="0" smtClean="0"/>
              <a:t>VLDB 2014</a:t>
            </a:r>
            <a:endParaRPr lang="zh-CN" altLang="en-US" sz="1600" dirty="0"/>
          </a:p>
        </p:txBody>
      </p:sp>
      <p:sp>
        <p:nvSpPr>
          <p:cNvPr id="7" name="矩形 6"/>
          <p:cNvSpPr/>
          <p:nvPr/>
        </p:nvSpPr>
        <p:spPr>
          <a:xfrm>
            <a:off x="702615" y="4219263"/>
            <a:ext cx="8243697" cy="461665"/>
          </a:xfrm>
          <a:prstGeom prst="rect">
            <a:avLst/>
          </a:prstGeom>
        </p:spPr>
        <p:txBody>
          <a:bodyPr wrap="square">
            <a:spAutoFit/>
          </a:bodyPr>
          <a:lstStyle/>
          <a:p>
            <a:r>
              <a:rPr lang="en-US" altLang="zh-CN" sz="1200" dirty="0"/>
              <a:t>Volker </a:t>
            </a:r>
            <a:r>
              <a:rPr lang="en-US" altLang="zh-CN" sz="1200" dirty="0" err="1"/>
              <a:t>Markl</a:t>
            </a:r>
            <a:r>
              <a:rPr lang="en-US" altLang="zh-CN" sz="1200" dirty="0"/>
              <a:t>. Breaking the Chains : On Declarative Data Analysis and Data Independence in the Big Data Era. </a:t>
            </a:r>
            <a:endParaRPr lang="en-US" altLang="zh-CN" sz="1200" dirty="0" smtClean="0"/>
          </a:p>
          <a:p>
            <a:r>
              <a:rPr lang="en-US" altLang="zh-CN" sz="1200" dirty="0" smtClean="0"/>
              <a:t>VLDB </a:t>
            </a:r>
            <a:r>
              <a:rPr lang="en-US" altLang="zh-CN" sz="1200" dirty="0"/>
              <a:t>2014 Keynote</a:t>
            </a:r>
            <a:endParaRPr lang="zh-CN" altLang="en-US" sz="1200" dirty="0"/>
          </a:p>
        </p:txBody>
      </p:sp>
      <p:sp>
        <p:nvSpPr>
          <p:cNvPr id="8" name="椭圆 7"/>
          <p:cNvSpPr/>
          <p:nvPr/>
        </p:nvSpPr>
        <p:spPr>
          <a:xfrm>
            <a:off x="6889687" y="896293"/>
            <a:ext cx="1665836" cy="11543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326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60" y="757318"/>
            <a:ext cx="3701273" cy="3056570"/>
          </a:xfrm>
        </p:spPr>
        <p:txBody>
          <a:bodyPr rtlCol="0">
            <a:noAutofit/>
          </a:bodyPr>
          <a:lstStyle/>
          <a:p>
            <a:pPr marL="442913" lvl="1" indent="-354013" eaLnBrk="1" fontAlgn="auto" hangingPunct="1">
              <a:spcBef>
                <a:spcPts val="1200"/>
              </a:spcBef>
              <a:spcAft>
                <a:spcPts val="0"/>
              </a:spcAft>
              <a:buSzPct val="70000"/>
              <a:buFont typeface="Wingdings" pitchFamily="2" charset="2"/>
              <a:buChar char="l"/>
              <a:defRPr/>
            </a:pPr>
            <a:r>
              <a:rPr lang="en-US" altLang="zh-CN" sz="1700" dirty="0">
                <a:ea typeface="黑体" pitchFamily="2" charset="-122"/>
              </a:rPr>
              <a:t>UC Berkeley </a:t>
            </a:r>
            <a:r>
              <a:rPr lang="en-US" altLang="zh-CN" sz="1700" dirty="0" err="1" smtClean="0">
                <a:ea typeface="黑体" pitchFamily="2" charset="-122"/>
              </a:rPr>
              <a:t>AMPLab</a:t>
            </a:r>
            <a:r>
              <a:rPr lang="zh-CN" altLang="zh-CN" sz="1700" dirty="0" smtClean="0">
                <a:ea typeface="黑体" pitchFamily="2" charset="-122"/>
              </a:rPr>
              <a:t>从</a:t>
            </a:r>
            <a:r>
              <a:rPr lang="zh-CN" altLang="zh-CN" sz="1700" dirty="0">
                <a:solidFill>
                  <a:srgbClr val="FF0000"/>
                </a:solidFill>
                <a:ea typeface="黑体" pitchFamily="2" charset="-122"/>
              </a:rPr>
              <a:t>计算性能</a:t>
            </a:r>
            <a:r>
              <a:rPr lang="zh-CN" altLang="zh-CN" sz="1700" dirty="0">
                <a:ea typeface="黑体" pitchFamily="2" charset="-122"/>
              </a:rPr>
              <a:t>和</a:t>
            </a:r>
            <a:r>
              <a:rPr lang="zh-CN" altLang="zh-CN" sz="1700" dirty="0">
                <a:solidFill>
                  <a:srgbClr val="FF0000"/>
                </a:solidFill>
                <a:ea typeface="黑体" pitchFamily="2" charset="-122"/>
              </a:rPr>
              <a:t>系统易用性</a:t>
            </a:r>
            <a:r>
              <a:rPr lang="zh-CN" altLang="zh-CN" sz="1700" dirty="0">
                <a:ea typeface="黑体" pitchFamily="2" charset="-122"/>
              </a:rPr>
              <a:t>两个重要维度，考察了现有的大数据机器学习研究工作和</a:t>
            </a:r>
            <a:r>
              <a:rPr lang="zh-CN" altLang="zh-CN" sz="1700" dirty="0" smtClean="0">
                <a:ea typeface="黑体" pitchFamily="2" charset="-122"/>
              </a:rPr>
              <a:t>系统。</a:t>
            </a:r>
            <a:r>
              <a:rPr lang="zh-CN" altLang="zh-CN" sz="1700" dirty="0">
                <a:ea typeface="黑体" pitchFamily="2" charset="-122"/>
              </a:rPr>
              <a:t>根据这两个维度，</a:t>
            </a:r>
            <a:r>
              <a:rPr lang="zh-CN" altLang="zh-CN" sz="1700" dirty="0">
                <a:solidFill>
                  <a:srgbClr val="FF0000"/>
                </a:solidFill>
                <a:ea typeface="黑体" pitchFamily="2" charset="-122"/>
              </a:rPr>
              <a:t>他们认为，面向机器学习和数据分析时，目前已有的工作和系统，绝大多数都未能同时具备大规模分析处理能力和良好的系统易用性</a:t>
            </a:r>
            <a:endParaRPr lang="en-US" altLang="zh-CN" sz="1700" dirty="0">
              <a:solidFill>
                <a:srgbClr val="FF0000"/>
              </a:solidFill>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图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480" y="681540"/>
            <a:ext cx="3691500" cy="2115434"/>
          </a:xfrm>
          <a:prstGeom prst="rect">
            <a:avLst/>
          </a:prstGeom>
          <a:noFill/>
          <a:ln>
            <a:noFill/>
          </a:ln>
        </p:spPr>
      </p:pic>
      <p:sp>
        <p:nvSpPr>
          <p:cNvPr id="5" name="矩形 4"/>
          <p:cNvSpPr/>
          <p:nvPr/>
        </p:nvSpPr>
        <p:spPr>
          <a:xfrm>
            <a:off x="4284883" y="2787775"/>
            <a:ext cx="4572000" cy="584775"/>
          </a:xfrm>
          <a:prstGeom prst="rect">
            <a:avLst/>
          </a:prstGeom>
        </p:spPr>
        <p:txBody>
          <a:bodyPr>
            <a:spAutoFit/>
          </a:bodyPr>
          <a:lstStyle/>
          <a:p>
            <a:r>
              <a:rPr lang="en-US" altLang="zh-CN" sz="1600" dirty="0"/>
              <a:t>Spark</a:t>
            </a:r>
            <a:r>
              <a:rPr lang="zh-CN" altLang="zh-CN" sz="1600" dirty="0"/>
              <a:t>系统研究者提出的分析维度和研究</a:t>
            </a:r>
            <a:r>
              <a:rPr lang="zh-CN" altLang="zh-CN" sz="1600" dirty="0" smtClean="0"/>
              <a:t>现状</a:t>
            </a:r>
            <a:endParaRPr lang="en-US" altLang="zh-CN" sz="1600" dirty="0" smtClean="0"/>
          </a:p>
          <a:p>
            <a:r>
              <a:rPr lang="zh-CN" altLang="en-US" sz="1600" dirty="0"/>
              <a:t>插图</a:t>
            </a:r>
            <a:r>
              <a:rPr lang="zh-CN" altLang="en-US" sz="1600" dirty="0" smtClean="0"/>
              <a:t>引自：</a:t>
            </a:r>
            <a:r>
              <a:rPr lang="en-US" altLang="zh-CN" sz="1600" dirty="0"/>
              <a:t> </a:t>
            </a:r>
            <a:r>
              <a:rPr lang="en-US" altLang="zh-CN" sz="1600" dirty="0" err="1" smtClean="0"/>
              <a:t>Kraska</a:t>
            </a:r>
            <a:r>
              <a:rPr lang="en-US" altLang="zh-CN" sz="1600" dirty="0" smtClean="0"/>
              <a:t> et</a:t>
            </a:r>
            <a:r>
              <a:rPr lang="en-US" altLang="zh-CN" sz="1600" dirty="0"/>
              <a:t>. al</a:t>
            </a:r>
            <a:r>
              <a:rPr lang="en-US" altLang="zh-CN" sz="1600" dirty="0" smtClean="0"/>
              <a:t>. CIDR 2013 </a:t>
            </a:r>
            <a:endParaRPr lang="zh-CN" altLang="en-US" sz="1600" dirty="0"/>
          </a:p>
        </p:txBody>
      </p:sp>
      <p:sp>
        <p:nvSpPr>
          <p:cNvPr id="7" name="矩形 6"/>
          <p:cNvSpPr/>
          <p:nvPr/>
        </p:nvSpPr>
        <p:spPr>
          <a:xfrm>
            <a:off x="490892" y="3273828"/>
            <a:ext cx="8162216" cy="1231106"/>
          </a:xfrm>
          <a:prstGeom prst="rect">
            <a:avLst/>
          </a:prstGeom>
        </p:spPr>
        <p:txBody>
          <a:bodyPr wrap="square">
            <a:spAutoFit/>
          </a:bodyPr>
          <a:lstStyle/>
          <a:p>
            <a:pPr marL="88900" lvl="1" fontAlgn="auto">
              <a:spcBef>
                <a:spcPts val="1200"/>
              </a:spcBef>
              <a:spcAft>
                <a:spcPts val="0"/>
              </a:spcAft>
              <a:buSzPct val="70000"/>
              <a:defRPr/>
            </a:pPr>
            <a:r>
              <a:rPr lang="zh-CN" altLang="en-US" sz="1600" dirty="0">
                <a:solidFill>
                  <a:srgbClr val="FF0000"/>
                </a:solidFill>
                <a:latin typeface="黑体" pitchFamily="2" charset="-122"/>
                <a:ea typeface="黑体" pitchFamily="2" charset="-122"/>
              </a:rPr>
              <a:t>结论：</a:t>
            </a:r>
            <a:r>
              <a:rPr lang="zh-CN" altLang="zh-CN" sz="1600" dirty="0">
                <a:latin typeface="黑体" pitchFamily="2" charset="-122"/>
                <a:ea typeface="黑体" pitchFamily="2" charset="-122"/>
              </a:rPr>
              <a:t>大数据机器学习</a:t>
            </a:r>
            <a:r>
              <a:rPr lang="zh-CN" altLang="zh-CN" sz="1600" dirty="0" smtClean="0">
                <a:latin typeface="黑体" pitchFamily="2" charset="-122"/>
                <a:ea typeface="黑体" pitchFamily="2" charset="-122"/>
              </a:rPr>
              <a:t>除了继续关注传统</a:t>
            </a:r>
            <a:r>
              <a:rPr lang="zh-CN" altLang="zh-CN" sz="1600" dirty="0">
                <a:latin typeface="黑体" pitchFamily="2" charset="-122"/>
                <a:ea typeface="黑体" pitchFamily="2" charset="-122"/>
              </a:rPr>
              <a:t>意义上的学习方法和算法</a:t>
            </a:r>
            <a:r>
              <a:rPr lang="zh-CN" altLang="zh-CN" sz="1600" dirty="0" smtClean="0">
                <a:latin typeface="黑体" pitchFamily="2" charset="-122"/>
                <a:ea typeface="黑体" pitchFamily="2" charset="-122"/>
              </a:rPr>
              <a:t>问题外，需要</a:t>
            </a:r>
            <a:r>
              <a:rPr lang="zh-CN" altLang="zh-CN" sz="1600" dirty="0">
                <a:latin typeface="黑体" pitchFamily="2" charset="-122"/>
                <a:ea typeface="黑体" pitchFamily="2" charset="-122"/>
              </a:rPr>
              <a:t>重点关注和研究解决大数据场景下所特有的</a:t>
            </a:r>
            <a:r>
              <a:rPr lang="zh-CN" altLang="zh-CN" sz="1600" dirty="0">
                <a:solidFill>
                  <a:srgbClr val="FF0000"/>
                </a:solidFill>
                <a:latin typeface="黑体" pitchFamily="2" charset="-122"/>
                <a:ea typeface="黑体" pitchFamily="2" charset="-122"/>
              </a:rPr>
              <a:t>两大技术问题和挑战</a:t>
            </a:r>
            <a:r>
              <a:rPr lang="zh-CN" altLang="zh-CN" sz="1600" dirty="0" smtClean="0">
                <a:solidFill>
                  <a:srgbClr val="FF0000"/>
                </a:solidFill>
                <a:latin typeface="黑体" pitchFamily="2" charset="-122"/>
                <a:ea typeface="黑体" pitchFamily="2" charset="-122"/>
              </a:rPr>
              <a:t>：</a:t>
            </a:r>
            <a:endParaRPr lang="en-US" altLang="zh-CN" sz="1600" dirty="0" smtClean="0">
              <a:solidFill>
                <a:srgbClr val="FF0000"/>
              </a:solidFill>
              <a:latin typeface="黑体" pitchFamily="2" charset="-122"/>
              <a:ea typeface="黑体" pitchFamily="2" charset="-122"/>
            </a:endParaRPr>
          </a:p>
          <a:p>
            <a:pPr marL="374650" lvl="1" indent="-285750" fontAlgn="auto">
              <a:spcBef>
                <a:spcPts val="600"/>
              </a:spcBef>
              <a:spcAft>
                <a:spcPts val="0"/>
              </a:spcAft>
              <a:buSzPct val="70000"/>
              <a:buFont typeface="Wingdings" pitchFamily="2" charset="2"/>
              <a:buChar char="Ø"/>
              <a:defRPr/>
            </a:pPr>
            <a:r>
              <a:rPr lang="zh-CN" altLang="zh-CN" sz="1600" dirty="0" smtClean="0">
                <a:latin typeface="黑体" pitchFamily="2" charset="-122"/>
                <a:ea typeface="黑体" pitchFamily="2" charset="-122"/>
              </a:rPr>
              <a:t>一</a:t>
            </a:r>
            <a:r>
              <a:rPr lang="zh-CN" altLang="zh-CN" sz="1600" dirty="0">
                <a:latin typeface="黑体" pitchFamily="2" charset="-122"/>
                <a:ea typeface="黑体" pitchFamily="2" charset="-122"/>
              </a:rPr>
              <a:t>是大数据复杂分析时的</a:t>
            </a:r>
            <a:r>
              <a:rPr lang="zh-CN" altLang="zh-CN" sz="1600" dirty="0">
                <a:solidFill>
                  <a:srgbClr val="FF0000"/>
                </a:solidFill>
                <a:latin typeface="黑体" pitchFamily="2" charset="-122"/>
                <a:ea typeface="黑体" pitchFamily="2" charset="-122"/>
              </a:rPr>
              <a:t>计算性能</a:t>
            </a:r>
            <a:r>
              <a:rPr lang="zh-CN" altLang="zh-CN" sz="1600" dirty="0" smtClean="0">
                <a:solidFill>
                  <a:srgbClr val="FF0000"/>
                </a:solidFill>
                <a:latin typeface="黑体" pitchFamily="2" charset="-122"/>
                <a:ea typeface="黑体" pitchFamily="2" charset="-122"/>
              </a:rPr>
              <a:t>问题</a:t>
            </a:r>
            <a:endParaRPr lang="en-US" altLang="zh-CN" sz="1600" dirty="0" smtClean="0">
              <a:solidFill>
                <a:srgbClr val="FF0000"/>
              </a:solidFill>
              <a:latin typeface="黑体" pitchFamily="2" charset="-122"/>
              <a:ea typeface="黑体" pitchFamily="2" charset="-122"/>
            </a:endParaRPr>
          </a:p>
          <a:p>
            <a:pPr marL="374650" lvl="1" indent="-285750" fontAlgn="auto">
              <a:spcBef>
                <a:spcPts val="600"/>
              </a:spcBef>
              <a:spcAft>
                <a:spcPts val="0"/>
              </a:spcAft>
              <a:buSzPct val="70000"/>
              <a:buFont typeface="Wingdings" pitchFamily="2" charset="2"/>
              <a:buChar char="Ø"/>
              <a:defRPr/>
            </a:pPr>
            <a:r>
              <a:rPr lang="zh-CN" altLang="zh-CN" sz="1600" dirty="0" smtClean="0">
                <a:latin typeface="黑体" pitchFamily="2" charset="-122"/>
                <a:ea typeface="黑体" pitchFamily="2" charset="-122"/>
              </a:rPr>
              <a:t>二</a:t>
            </a:r>
            <a:r>
              <a:rPr lang="zh-CN" altLang="zh-CN" sz="1600" dirty="0">
                <a:latin typeface="黑体" pitchFamily="2" charset="-122"/>
                <a:ea typeface="黑体" pitchFamily="2" charset="-122"/>
              </a:rPr>
              <a:t>是大数据机器学习系统</a:t>
            </a:r>
            <a:r>
              <a:rPr lang="zh-CN" altLang="zh-CN" sz="1600" dirty="0" smtClean="0">
                <a:latin typeface="黑体" pitchFamily="2" charset="-122"/>
                <a:ea typeface="黑体" pitchFamily="2" charset="-122"/>
              </a:rPr>
              <a:t>的</a:t>
            </a:r>
            <a:r>
              <a:rPr lang="zh-CN" altLang="zh-CN" sz="1600" dirty="0" smtClean="0">
                <a:solidFill>
                  <a:srgbClr val="FF0000"/>
                </a:solidFill>
                <a:latin typeface="黑体" pitchFamily="2" charset="-122"/>
                <a:ea typeface="黑体" pitchFamily="2" charset="-122"/>
              </a:rPr>
              <a:t>易</a:t>
            </a:r>
            <a:r>
              <a:rPr lang="zh-CN" altLang="zh-CN" sz="1600" dirty="0">
                <a:solidFill>
                  <a:srgbClr val="FF0000"/>
                </a:solidFill>
                <a:latin typeface="黑体" pitchFamily="2" charset="-122"/>
                <a:ea typeface="黑体" pitchFamily="2" charset="-122"/>
              </a:rPr>
              <a:t>用</a:t>
            </a:r>
            <a:r>
              <a:rPr lang="zh-CN" altLang="zh-CN" sz="1600" dirty="0" smtClean="0">
                <a:solidFill>
                  <a:srgbClr val="FF0000"/>
                </a:solidFill>
                <a:latin typeface="黑体" pitchFamily="2" charset="-122"/>
                <a:ea typeface="黑体" pitchFamily="2" charset="-122"/>
              </a:rPr>
              <a:t>性</a:t>
            </a:r>
            <a:r>
              <a:rPr lang="zh-CN" altLang="en-US" sz="1600" dirty="0" smtClean="0">
                <a:solidFill>
                  <a:srgbClr val="FF0000"/>
                </a:solidFill>
                <a:latin typeface="黑体" pitchFamily="2" charset="-122"/>
                <a:ea typeface="黑体" pitchFamily="2" charset="-122"/>
              </a:rPr>
              <a:t>和</a:t>
            </a:r>
            <a:r>
              <a:rPr lang="zh-CN" altLang="zh-CN" sz="1600" dirty="0">
                <a:solidFill>
                  <a:srgbClr val="FF0000"/>
                </a:solidFill>
                <a:latin typeface="黑体" pitchFamily="2" charset="-122"/>
                <a:ea typeface="黑体" pitchFamily="2" charset="-122"/>
              </a:rPr>
              <a:t>可编程</a:t>
            </a:r>
            <a:r>
              <a:rPr lang="zh-CN" altLang="zh-CN" sz="1600" dirty="0" smtClean="0">
                <a:solidFill>
                  <a:srgbClr val="FF0000"/>
                </a:solidFill>
                <a:latin typeface="黑体" pitchFamily="2" charset="-122"/>
                <a:ea typeface="黑体" pitchFamily="2" charset="-122"/>
              </a:rPr>
              <a:t>性问题</a:t>
            </a:r>
            <a:endParaRPr lang="zh-CN" altLang="en-US" sz="1600" dirty="0">
              <a:latin typeface="黑体" pitchFamily="2" charset="-122"/>
              <a:ea typeface="黑体" pitchFamily="2" charset="-122"/>
            </a:endParaRPr>
          </a:p>
        </p:txBody>
      </p:sp>
      <p:sp>
        <p:nvSpPr>
          <p:cNvPr id="8" name="矩形 7"/>
          <p:cNvSpPr/>
          <p:nvPr/>
        </p:nvSpPr>
        <p:spPr>
          <a:xfrm>
            <a:off x="618158" y="4506348"/>
            <a:ext cx="8034950" cy="461665"/>
          </a:xfrm>
          <a:prstGeom prst="rect">
            <a:avLst/>
          </a:prstGeom>
          <a:solidFill>
            <a:schemeClr val="bg1"/>
          </a:solidFill>
        </p:spPr>
        <p:txBody>
          <a:bodyPr wrap="square">
            <a:spAutoFit/>
          </a:bodyPr>
          <a:lstStyle/>
          <a:p>
            <a:r>
              <a:rPr lang="en-US" altLang="zh-CN" sz="1200" dirty="0" err="1"/>
              <a:t>Kraska</a:t>
            </a:r>
            <a:r>
              <a:rPr lang="en-US" altLang="zh-CN" sz="1200" dirty="0"/>
              <a:t>, Tim and </a:t>
            </a:r>
            <a:r>
              <a:rPr lang="en-US" altLang="zh-CN" sz="1200" dirty="0" err="1"/>
              <a:t>Talwalkar</a:t>
            </a:r>
            <a:r>
              <a:rPr lang="en-US" altLang="zh-CN" sz="1200" dirty="0"/>
              <a:t> </a:t>
            </a:r>
            <a:r>
              <a:rPr lang="en-US" altLang="zh-CN" sz="1200" dirty="0" smtClean="0"/>
              <a:t>et. al. </a:t>
            </a:r>
            <a:r>
              <a:rPr lang="en-US" altLang="zh-CN" sz="1200" dirty="0" err="1" smtClean="0"/>
              <a:t>MLbase</a:t>
            </a:r>
            <a:r>
              <a:rPr lang="en-US" altLang="zh-CN" sz="1200" dirty="0"/>
              <a:t>: A Distributed Machine-learning System. the 6th Conference on Innovative Data Systems Research(CIDR), 2013</a:t>
            </a:r>
            <a:endParaRPr lang="zh-CN" altLang="en-US" sz="1200" dirty="0"/>
          </a:p>
        </p:txBody>
      </p:sp>
      <p:sp>
        <p:nvSpPr>
          <p:cNvPr id="13" name="TextBox 12"/>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177816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5232401" y="1031673"/>
            <a:ext cx="3637280" cy="3193970"/>
          </a:xfrm>
          <a:prstGeom prst="rect">
            <a:avLst/>
          </a:prstGeom>
          <a:noFill/>
          <a:ln w="9525">
            <a:noFill/>
            <a:miter lim="800000"/>
            <a:headEnd/>
            <a:tailEnd/>
          </a:ln>
        </p:spPr>
      </p:pic>
      <p:sp>
        <p:nvSpPr>
          <p:cNvPr id="2" name="标题 1"/>
          <p:cNvSpPr>
            <a:spLocks noGrp="1"/>
          </p:cNvSpPr>
          <p:nvPr>
            <p:ph type="title"/>
          </p:nvPr>
        </p:nvSpPr>
        <p:spPr>
          <a:xfrm>
            <a:off x="323528" y="388858"/>
            <a:ext cx="8363272" cy="205532"/>
          </a:xfrm>
        </p:spPr>
        <p:txBody>
          <a:bodyPr/>
          <a:lstStyle/>
          <a:p>
            <a:r>
              <a:rPr lang="zh-CN" altLang="en-US" sz="2400" dirty="0" smtClean="0">
                <a:solidFill>
                  <a:srgbClr val="C00000"/>
                </a:solidFill>
              </a:rPr>
              <a:t>南京大学</a:t>
            </a:r>
            <a:r>
              <a:rPr lang="en-US" altLang="zh-CN" sz="2400" dirty="0" smtClean="0">
                <a:solidFill>
                  <a:srgbClr val="C00000"/>
                </a:solidFill>
              </a:rPr>
              <a:t>PASA</a:t>
            </a:r>
            <a:r>
              <a:rPr lang="zh-CN" altLang="en-US" sz="2400" dirty="0" smtClean="0">
                <a:solidFill>
                  <a:srgbClr val="C00000"/>
                </a:solidFill>
              </a:rPr>
              <a:t>大数据技术实验室</a:t>
            </a:r>
            <a:endParaRPr lang="zh-CN" altLang="en-US" sz="2400" dirty="0">
              <a:solidFill>
                <a:srgbClr val="C00000"/>
              </a:solidFill>
            </a:endParaRPr>
          </a:p>
        </p:txBody>
      </p:sp>
      <p:sp>
        <p:nvSpPr>
          <p:cNvPr id="3" name="内容占位符 2"/>
          <p:cNvSpPr>
            <a:spLocks noGrp="1"/>
          </p:cNvSpPr>
          <p:nvPr>
            <p:ph idx="1"/>
          </p:nvPr>
        </p:nvSpPr>
        <p:spPr>
          <a:xfrm>
            <a:off x="457200" y="951571"/>
            <a:ext cx="4690864" cy="3643052"/>
          </a:xfrm>
        </p:spPr>
        <p:txBody>
          <a:bodyPr>
            <a:normAutofit fontScale="92500" lnSpcReduction="10000"/>
          </a:bodyPr>
          <a:lstStyle/>
          <a:p>
            <a:pPr marL="0" indent="0">
              <a:spcBef>
                <a:spcPts val="0"/>
              </a:spcBef>
              <a:spcAft>
                <a:spcPts val="0"/>
              </a:spcAft>
              <a:buNone/>
            </a:pPr>
            <a:r>
              <a:rPr lang="en-US" altLang="zh-CN" dirty="0" smtClean="0">
                <a:solidFill>
                  <a:prstClr val="black"/>
                </a:solidFill>
              </a:rPr>
              <a:t>PASA </a:t>
            </a:r>
            <a:r>
              <a:rPr lang="en-US" altLang="zh-CN" dirty="0" err="1" smtClean="0">
                <a:solidFill>
                  <a:prstClr val="black"/>
                </a:solidFill>
              </a:rPr>
              <a:t>BigData</a:t>
            </a:r>
            <a:r>
              <a:rPr lang="en-US" altLang="zh-CN" dirty="0" smtClean="0">
                <a:solidFill>
                  <a:prstClr val="black"/>
                </a:solidFill>
              </a:rPr>
              <a:t> Lab </a:t>
            </a:r>
            <a:r>
              <a:rPr lang="en-US" altLang="zh-CN" dirty="0">
                <a:solidFill>
                  <a:prstClr val="black"/>
                </a:solidFill>
              </a:rPr>
              <a:t>studies on </a:t>
            </a:r>
          </a:p>
          <a:p>
            <a:pPr marL="0" indent="0">
              <a:spcBef>
                <a:spcPts val="0"/>
              </a:spcBef>
              <a:spcAft>
                <a:spcPts val="0"/>
              </a:spcAft>
              <a:buNone/>
            </a:pPr>
            <a:r>
              <a:rPr lang="en-US" altLang="zh-CN" b="1" dirty="0">
                <a:solidFill>
                  <a:srgbClr val="FF0000"/>
                </a:solidFill>
              </a:rPr>
              <a:t>P</a:t>
            </a:r>
            <a:r>
              <a:rPr lang="en-US" altLang="zh-CN" dirty="0">
                <a:solidFill>
                  <a:prstClr val="black"/>
                </a:solidFill>
              </a:rPr>
              <a:t>arallel</a:t>
            </a:r>
          </a:p>
          <a:p>
            <a:pPr marL="0" indent="0">
              <a:spcBef>
                <a:spcPts val="0"/>
              </a:spcBef>
              <a:spcAft>
                <a:spcPts val="0"/>
              </a:spcAft>
              <a:buNone/>
            </a:pPr>
            <a:r>
              <a:rPr lang="en-US" altLang="zh-CN" b="1" dirty="0">
                <a:solidFill>
                  <a:srgbClr val="FF0000"/>
                </a:solidFill>
              </a:rPr>
              <a:t>A</a:t>
            </a:r>
            <a:r>
              <a:rPr lang="en-US" altLang="zh-CN" b="1" dirty="0">
                <a:solidFill>
                  <a:srgbClr val="0066FF"/>
                </a:solidFill>
              </a:rPr>
              <a:t>lgorithms</a:t>
            </a:r>
          </a:p>
          <a:p>
            <a:pPr marL="0" indent="0">
              <a:spcBef>
                <a:spcPts val="0"/>
              </a:spcBef>
              <a:spcAft>
                <a:spcPts val="0"/>
              </a:spcAft>
              <a:buNone/>
            </a:pPr>
            <a:r>
              <a:rPr lang="en-US" altLang="zh-CN" b="1" dirty="0">
                <a:solidFill>
                  <a:srgbClr val="FF0000"/>
                </a:solidFill>
              </a:rPr>
              <a:t>S</a:t>
            </a:r>
            <a:r>
              <a:rPr lang="en-US" altLang="zh-CN" b="1" dirty="0">
                <a:solidFill>
                  <a:srgbClr val="0066FF"/>
                </a:solidFill>
              </a:rPr>
              <a:t>ystems</a:t>
            </a:r>
            <a:r>
              <a:rPr lang="en-US" altLang="zh-CN" dirty="0">
                <a:solidFill>
                  <a:prstClr val="black"/>
                </a:solidFill>
              </a:rPr>
              <a:t>, and</a:t>
            </a:r>
          </a:p>
          <a:p>
            <a:pPr marL="0" indent="0">
              <a:spcBef>
                <a:spcPts val="0"/>
              </a:spcBef>
              <a:spcAft>
                <a:spcPts val="0"/>
              </a:spcAft>
              <a:buNone/>
            </a:pPr>
            <a:r>
              <a:rPr lang="en-US" altLang="zh-CN" b="1" dirty="0">
                <a:solidFill>
                  <a:srgbClr val="FF0000"/>
                </a:solidFill>
              </a:rPr>
              <a:t>A</a:t>
            </a:r>
            <a:r>
              <a:rPr lang="en-US" altLang="zh-CN" b="1" dirty="0">
                <a:solidFill>
                  <a:srgbClr val="0066FF"/>
                </a:solidFill>
              </a:rPr>
              <a:t>pplications</a:t>
            </a:r>
          </a:p>
          <a:p>
            <a:pPr marL="0" indent="0">
              <a:spcBef>
                <a:spcPts val="0"/>
              </a:spcBef>
              <a:spcAft>
                <a:spcPts val="0"/>
              </a:spcAft>
              <a:buNone/>
            </a:pPr>
            <a:r>
              <a:rPr lang="en-US" altLang="zh-CN" dirty="0">
                <a:solidFill>
                  <a:prstClr val="black"/>
                </a:solidFill>
              </a:rPr>
              <a:t>for Big Data Processing</a:t>
            </a:r>
          </a:p>
          <a:p>
            <a:pPr>
              <a:spcBef>
                <a:spcPts val="0"/>
              </a:spcBef>
              <a:spcAft>
                <a:spcPts val="0"/>
              </a:spcAft>
            </a:pPr>
            <a:endParaRPr lang="en-US" altLang="zh-CN" sz="2800" dirty="0">
              <a:solidFill>
                <a:prstClr val="black"/>
              </a:solidFill>
            </a:endParaRPr>
          </a:p>
          <a:p>
            <a:pPr marL="0" indent="0">
              <a:spcBef>
                <a:spcPts val="0"/>
              </a:spcBef>
              <a:spcAft>
                <a:spcPts val="1200"/>
              </a:spcAft>
              <a:buNone/>
            </a:pPr>
            <a:r>
              <a:rPr lang="en-US" altLang="zh-CN" dirty="0">
                <a:solidFill>
                  <a:prstClr val="black"/>
                </a:solidFill>
              </a:rPr>
              <a:t>We are </a:t>
            </a:r>
            <a:r>
              <a:rPr lang="en-US" altLang="zh-CN" dirty="0" smtClean="0">
                <a:solidFill>
                  <a:prstClr val="black"/>
                </a:solidFill>
              </a:rPr>
              <a:t>one of the </a:t>
            </a:r>
            <a:r>
              <a:rPr lang="en-US" altLang="zh-CN" dirty="0">
                <a:solidFill>
                  <a:prstClr val="black"/>
                </a:solidFill>
              </a:rPr>
              <a:t>earliest </a:t>
            </a:r>
            <a:r>
              <a:rPr lang="en-US" altLang="zh-CN" dirty="0" smtClean="0">
                <a:solidFill>
                  <a:prstClr val="black"/>
                </a:solidFill>
              </a:rPr>
              <a:t>research labs on Big Data in </a:t>
            </a:r>
            <a:r>
              <a:rPr lang="en-US" altLang="zh-CN" dirty="0">
                <a:solidFill>
                  <a:prstClr val="black"/>
                </a:solidFill>
              </a:rPr>
              <a:t>China, entering big data research area since 2009</a:t>
            </a:r>
          </a:p>
          <a:p>
            <a:endParaRPr lang="zh-CN" altLang="en-US" dirty="0"/>
          </a:p>
        </p:txBody>
      </p:sp>
    </p:spTree>
    <p:extLst>
      <p:ext uri="{BB962C8B-B14F-4D97-AF65-F5344CB8AC3E}">
        <p14:creationId xmlns:p14="http://schemas.microsoft.com/office/powerpoint/2010/main" val="1680526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00261"/>
            <a:ext cx="8418128" cy="3056570"/>
          </a:xfrm>
        </p:spPr>
        <p:txBody>
          <a:bodyPr rtlCol="0">
            <a:noAutofit/>
          </a:bodyPr>
          <a:lstStyle/>
          <a:p>
            <a:pPr marL="0" lvl="1" indent="0">
              <a:buSzPct val="70000"/>
              <a:buNone/>
              <a:defRPr/>
            </a:pPr>
            <a:r>
              <a:rPr lang="zh-CN" altLang="zh-CN" dirty="0">
                <a:solidFill>
                  <a:srgbClr val="0066FF"/>
                </a:solidFill>
                <a:latin typeface="黑体"/>
                <a:ea typeface="黑体"/>
                <a:cs typeface="黑体"/>
              </a:rPr>
              <a:t>计算性能</a:t>
            </a:r>
            <a:r>
              <a:rPr lang="zh-CN" altLang="en-US" dirty="0">
                <a:solidFill>
                  <a:srgbClr val="0066FF"/>
                </a:solidFill>
                <a:latin typeface="黑体"/>
                <a:ea typeface="黑体"/>
                <a:cs typeface="黑体"/>
              </a:rPr>
              <a:t>问题</a:t>
            </a:r>
            <a:endParaRPr lang="en-US" altLang="zh-CN" dirty="0">
              <a:solidFill>
                <a:srgbClr val="0066FF"/>
              </a:solidFill>
              <a:latin typeface="黑体"/>
              <a:ea typeface="黑体"/>
              <a:cs typeface="黑体"/>
            </a:endParaRPr>
          </a:p>
          <a:p>
            <a:pPr marL="442913" lvl="1" indent="-354013" eaLnBrk="1" fontAlgn="auto" hangingPunct="1">
              <a:spcBef>
                <a:spcPts val="1200"/>
              </a:spcBef>
              <a:spcAft>
                <a:spcPts val="0"/>
              </a:spcAft>
              <a:buSzPct val="70000"/>
              <a:buFont typeface="Wingdings" pitchFamily="2" charset="2"/>
              <a:buChar char="l"/>
              <a:defRPr/>
            </a:pPr>
            <a:r>
              <a:rPr lang="zh-CN" altLang="en-US" sz="1600" dirty="0" smtClean="0">
                <a:latin typeface="黑体" pitchFamily="2" charset="-122"/>
                <a:ea typeface="黑体" pitchFamily="2" charset="-122"/>
              </a:rPr>
              <a:t>小</a:t>
            </a:r>
            <a:r>
              <a:rPr lang="zh-CN" altLang="zh-CN" sz="1600" dirty="0" smtClean="0">
                <a:latin typeface="黑体" pitchFamily="2" charset="-122"/>
                <a:ea typeface="黑体" pitchFamily="2" charset="-122"/>
              </a:rPr>
              <a:t>数据集</a:t>
            </a:r>
            <a:r>
              <a:rPr lang="zh-CN" altLang="en-US" sz="1600" dirty="0" smtClean="0">
                <a:latin typeface="黑体" pitchFamily="2" charset="-122"/>
                <a:ea typeface="黑体" pitchFamily="2" charset="-122"/>
              </a:rPr>
              <a:t>上</a:t>
            </a:r>
            <a:r>
              <a:rPr lang="zh-CN" altLang="zh-CN" sz="1600" dirty="0" smtClean="0">
                <a:latin typeface="黑体" pitchFamily="2" charset="-122"/>
                <a:ea typeface="黑体" pitchFamily="2" charset="-122"/>
              </a:rPr>
              <a:t>很多</a:t>
            </a:r>
            <a:r>
              <a:rPr lang="zh-CN" altLang="zh-CN" sz="1600" dirty="0">
                <a:latin typeface="黑体" pitchFamily="2" charset="-122"/>
                <a:ea typeface="黑体" pitchFamily="2" charset="-122"/>
              </a:rPr>
              <a:t>复杂度</a:t>
            </a:r>
            <a:r>
              <a:rPr lang="zh-CN" altLang="zh-CN" sz="1600" dirty="0" smtClean="0">
                <a:latin typeface="黑体" pitchFamily="2" charset="-122"/>
                <a:ea typeface="黑体" pitchFamily="2" charset="-122"/>
              </a:rPr>
              <a:t>在</a:t>
            </a:r>
            <a:r>
              <a:rPr lang="en-US" altLang="zh-CN" sz="1600" dirty="0" smtClean="0"/>
              <a:t>O(n)</a:t>
            </a:r>
            <a:r>
              <a:rPr lang="zh-CN" altLang="en-US" sz="1600" dirty="0" smtClean="0"/>
              <a:t>、</a:t>
            </a:r>
            <a:r>
              <a:rPr lang="en-US" altLang="zh-CN" sz="1600" dirty="0" smtClean="0"/>
              <a:t>O(n</a:t>
            </a:r>
            <a:r>
              <a:rPr lang="en-US" altLang="zh-CN" sz="1600" baseline="30000" dirty="0" smtClean="0"/>
              <a:t>2</a:t>
            </a:r>
            <a:r>
              <a:rPr lang="en-US" altLang="zh-CN" sz="1600" dirty="0" smtClean="0"/>
              <a:t>)</a:t>
            </a:r>
            <a:r>
              <a:rPr lang="zh-CN" altLang="en-US" sz="1600" dirty="0" smtClean="0"/>
              <a:t>、</a:t>
            </a:r>
            <a:r>
              <a:rPr lang="en-US" altLang="zh-CN" sz="1600" dirty="0" smtClean="0"/>
              <a:t>O(n</a:t>
            </a:r>
            <a:r>
              <a:rPr lang="en-US" altLang="zh-CN" sz="1600" baseline="30000" dirty="0" smtClean="0"/>
              <a:t>3</a:t>
            </a:r>
            <a:r>
              <a:rPr lang="en-US" altLang="zh-CN" sz="1600" dirty="0" smtClean="0"/>
              <a:t>)</a:t>
            </a:r>
            <a:r>
              <a:rPr lang="en-US" altLang="zh-CN" sz="1600" dirty="0" smtClean="0">
                <a:latin typeface="黑体" pitchFamily="2" charset="-122"/>
                <a:ea typeface="黑体" pitchFamily="2" charset="-122"/>
              </a:rPr>
              <a:t> </a:t>
            </a:r>
            <a:r>
              <a:rPr lang="zh-CN" altLang="en-US" sz="1600" dirty="0" smtClean="0">
                <a:latin typeface="黑体" pitchFamily="2" charset="-122"/>
                <a:ea typeface="黑体" pitchFamily="2" charset="-122"/>
              </a:rPr>
              <a:t>的</a:t>
            </a:r>
            <a:r>
              <a:rPr lang="zh-CN" altLang="zh-CN" sz="1600" dirty="0" smtClean="0">
                <a:latin typeface="黑体" pitchFamily="2" charset="-122"/>
                <a:ea typeface="黑体" pitchFamily="2" charset="-122"/>
              </a:rPr>
              <a:t>传统</a:t>
            </a:r>
            <a:r>
              <a:rPr lang="zh-CN" altLang="zh-CN" sz="1600" dirty="0">
                <a:latin typeface="黑体" pitchFamily="2" charset="-122"/>
                <a:ea typeface="黑体" pitchFamily="2" charset="-122"/>
              </a:rPr>
              <a:t>串行化机器学习算法都可以有效工作。但当数据规模增长到极大</a:t>
            </a:r>
            <a:r>
              <a:rPr lang="zh-CN" altLang="zh-CN" sz="1600" dirty="0" smtClean="0">
                <a:latin typeface="黑体" pitchFamily="2" charset="-122"/>
                <a:ea typeface="黑体" pitchFamily="2" charset="-122"/>
              </a:rPr>
              <a:t>尺度，</a:t>
            </a:r>
            <a:r>
              <a:rPr lang="zh-CN" altLang="zh-CN" sz="1600" dirty="0">
                <a:latin typeface="黑体" pitchFamily="2" charset="-122"/>
                <a:ea typeface="黑体" pitchFamily="2" charset="-122"/>
              </a:rPr>
              <a:t>现有的串行化</a:t>
            </a:r>
            <a:r>
              <a:rPr lang="zh-CN" altLang="zh-CN" sz="1600" dirty="0" smtClean="0">
                <a:latin typeface="黑体" pitchFamily="2" charset="-122"/>
                <a:ea typeface="黑体" pitchFamily="2" charset="-122"/>
              </a:rPr>
              <a:t>算法难以</a:t>
            </a:r>
            <a:r>
              <a:rPr lang="zh-CN" altLang="en-US" sz="1600" dirty="0" smtClean="0">
                <a:latin typeface="黑体" pitchFamily="2" charset="-122"/>
                <a:ea typeface="黑体" pitchFamily="2" charset="-122"/>
              </a:rPr>
              <a:t>在可</a:t>
            </a:r>
            <a:r>
              <a:rPr lang="zh-CN" altLang="zh-CN" sz="1600" dirty="0" smtClean="0">
                <a:latin typeface="黑体" pitchFamily="2" charset="-122"/>
                <a:ea typeface="黑体" pitchFamily="2" charset="-122"/>
              </a:rPr>
              <a:t>接受</a:t>
            </a:r>
            <a:r>
              <a:rPr lang="zh-CN" altLang="zh-CN" sz="1600" dirty="0">
                <a:latin typeface="黑体" pitchFamily="2" charset="-122"/>
                <a:ea typeface="黑体" pitchFamily="2" charset="-122"/>
              </a:rPr>
              <a:t>的</a:t>
            </a:r>
            <a:r>
              <a:rPr lang="zh-CN" altLang="zh-CN" sz="1600" dirty="0" smtClean="0">
                <a:latin typeface="黑体" pitchFamily="2" charset="-122"/>
                <a:ea typeface="黑体" pitchFamily="2" charset="-122"/>
              </a:rPr>
              <a:t>时间</a:t>
            </a:r>
            <a:r>
              <a:rPr lang="zh-CN" altLang="en-US" sz="1600" dirty="0" smtClean="0">
                <a:latin typeface="黑体" pitchFamily="2" charset="-122"/>
                <a:ea typeface="黑体" pitchFamily="2" charset="-122"/>
              </a:rPr>
              <a:t>完成计算</a:t>
            </a:r>
            <a:r>
              <a:rPr lang="zh-CN" altLang="zh-CN" sz="1600" dirty="0" smtClean="0">
                <a:latin typeface="黑体" pitchFamily="2" charset="-122"/>
                <a:ea typeface="黑体" pitchFamily="2" charset="-122"/>
              </a:rPr>
              <a:t>，</a:t>
            </a:r>
            <a:r>
              <a:rPr lang="zh-CN" altLang="zh-CN" sz="1600" dirty="0">
                <a:latin typeface="黑体" pitchFamily="2" charset="-122"/>
                <a:ea typeface="黑体" pitchFamily="2" charset="-122"/>
              </a:rPr>
              <a:t>使得算法在实际应用场景中</a:t>
            </a:r>
            <a:r>
              <a:rPr lang="zh-CN" altLang="zh-CN" sz="1600" dirty="0" smtClean="0">
                <a:latin typeface="黑体" pitchFamily="2" charset="-122"/>
                <a:ea typeface="黑体" pitchFamily="2" charset="-122"/>
              </a:rPr>
              <a:t>失效</a:t>
            </a:r>
            <a:r>
              <a:rPr lang="zh-CN" altLang="en-US" sz="1600" dirty="0" smtClean="0">
                <a:latin typeface="黑体" pitchFamily="2" charset="-122"/>
                <a:ea typeface="黑体" pitchFamily="2" charset="-122"/>
              </a:rPr>
              <a:t>。</a:t>
            </a:r>
            <a:endParaRPr lang="en-US" altLang="zh-CN" sz="1600" dirty="0" smtClean="0">
              <a:latin typeface="黑体" pitchFamily="2" charset="-122"/>
              <a:ea typeface="黑体" pitchFamily="2" charset="-122"/>
            </a:endParaRPr>
          </a:p>
          <a:p>
            <a:pPr marL="442913" lvl="1" indent="-354013" eaLnBrk="1" fontAlgn="auto" hangingPunct="1">
              <a:spcBef>
                <a:spcPts val="1200"/>
              </a:spcBef>
              <a:spcAft>
                <a:spcPts val="0"/>
              </a:spcAft>
              <a:buSzPct val="70000"/>
              <a:buFont typeface="Wingdings" pitchFamily="2" charset="2"/>
              <a:buChar char="l"/>
              <a:defRPr/>
            </a:pPr>
            <a:r>
              <a:rPr lang="zh-CN" altLang="zh-CN" sz="1600" dirty="0" smtClean="0">
                <a:latin typeface="黑体" pitchFamily="2" charset="-122"/>
                <a:ea typeface="黑体" pitchFamily="2" charset="-122"/>
              </a:rPr>
              <a:t>大</a:t>
            </a:r>
            <a:r>
              <a:rPr lang="zh-CN" altLang="zh-CN" sz="1600" dirty="0">
                <a:latin typeface="黑体" pitchFamily="2" charset="-122"/>
                <a:ea typeface="黑体" pitchFamily="2" charset="-122"/>
              </a:rPr>
              <a:t>数据时代，在大型互联网企业，大规模机器学习算法经常用于处理高达十亿至千亿级别的样本、以及高达一亿至数十亿以上数据特征的大规模数据</a:t>
            </a:r>
            <a:r>
              <a:rPr lang="zh-CN" altLang="zh-CN" sz="1600" dirty="0" smtClean="0">
                <a:latin typeface="黑体" pitchFamily="2" charset="-122"/>
                <a:ea typeface="黑体" pitchFamily="2" charset="-122"/>
              </a:rPr>
              <a:t>集</a:t>
            </a:r>
            <a:r>
              <a:rPr lang="zh-CN" altLang="en-US" sz="1600" dirty="0" smtClean="0">
                <a:latin typeface="黑体" pitchFamily="2" charset="-122"/>
                <a:ea typeface="黑体" pitchFamily="2" charset="-122"/>
              </a:rPr>
              <a:t>，</a:t>
            </a:r>
            <a:r>
              <a:rPr lang="zh-CN" altLang="zh-CN" sz="1600" dirty="0" smtClean="0">
                <a:latin typeface="黑体" pitchFamily="2" charset="-122"/>
                <a:ea typeface="黑体" pitchFamily="2" charset="-122"/>
              </a:rPr>
              <a:t>如此</a:t>
            </a:r>
            <a:r>
              <a:rPr lang="zh-CN" altLang="zh-CN" sz="1600" dirty="0">
                <a:latin typeface="黑体" pitchFamily="2" charset="-122"/>
                <a:ea typeface="黑体" pitchFamily="2" charset="-122"/>
              </a:rPr>
              <a:t>大量的训练样本，加上机器学习算法本身的复杂性，</a:t>
            </a:r>
            <a:r>
              <a:rPr lang="zh-CN" altLang="zh-CN" sz="1600" dirty="0" smtClean="0">
                <a:latin typeface="黑体" pitchFamily="2" charset="-122"/>
                <a:ea typeface="黑体" pitchFamily="2" charset="-122"/>
              </a:rPr>
              <a:t>导致难以</a:t>
            </a:r>
            <a:r>
              <a:rPr lang="zh-CN" altLang="zh-CN" sz="1600" dirty="0">
                <a:latin typeface="黑体" pitchFamily="2" charset="-122"/>
                <a:ea typeface="黑体" pitchFamily="2" charset="-122"/>
              </a:rPr>
              <a:t>在传统的串行化计算平台上、在可接受的时间内</a:t>
            </a:r>
            <a:r>
              <a:rPr lang="zh-CN" altLang="zh-CN" sz="1600" dirty="0" smtClean="0">
                <a:latin typeface="黑体" pitchFamily="2" charset="-122"/>
                <a:ea typeface="黑体" pitchFamily="2" charset="-122"/>
              </a:rPr>
              <a:t>完成</a:t>
            </a:r>
            <a:endParaRPr lang="en-US" altLang="zh-CN" sz="1600" dirty="0">
              <a:latin typeface="黑体" pitchFamily="2" charset="-122"/>
              <a:ea typeface="黑体" pitchFamily="2" charset="-122"/>
            </a:endParaRPr>
          </a:p>
          <a:p>
            <a:pPr marL="442913" lvl="1" indent="-354013" eaLnBrk="1" fontAlgn="auto" hangingPunct="1">
              <a:spcBef>
                <a:spcPts val="1200"/>
              </a:spcBef>
              <a:spcAft>
                <a:spcPts val="0"/>
              </a:spcAft>
              <a:buSzPct val="70000"/>
              <a:buFont typeface="Wingdings" pitchFamily="2" charset="2"/>
              <a:buChar char="Ø"/>
              <a:defRPr/>
            </a:pPr>
            <a:r>
              <a:rPr lang="en-US" altLang="zh-CN" sz="1600" dirty="0" smtClean="0">
                <a:solidFill>
                  <a:srgbClr val="C00000"/>
                </a:solidFill>
                <a:latin typeface="黑体" pitchFamily="2" charset="-122"/>
                <a:ea typeface="黑体" pitchFamily="2" charset="-122"/>
              </a:rPr>
              <a:t>Google</a:t>
            </a:r>
            <a:r>
              <a:rPr lang="zh-CN" altLang="zh-CN" sz="1600" dirty="0">
                <a:solidFill>
                  <a:srgbClr val="C00000"/>
                </a:solidFill>
                <a:latin typeface="黑体" pitchFamily="2" charset="-122"/>
                <a:ea typeface="黑体" pitchFamily="2" charset="-122"/>
              </a:rPr>
              <a:t>著名的</a:t>
            </a:r>
            <a:r>
              <a:rPr lang="en-US" altLang="zh-CN" sz="1600" dirty="0" err="1">
                <a:solidFill>
                  <a:srgbClr val="C00000"/>
                </a:solidFill>
                <a:latin typeface="黑体" pitchFamily="2" charset="-122"/>
                <a:ea typeface="黑体" pitchFamily="2" charset="-122"/>
              </a:rPr>
              <a:t>Seti</a:t>
            </a:r>
            <a:r>
              <a:rPr lang="zh-CN" altLang="zh-CN" sz="1600" dirty="0">
                <a:solidFill>
                  <a:srgbClr val="C00000"/>
                </a:solidFill>
                <a:latin typeface="黑体" pitchFamily="2" charset="-122"/>
                <a:ea typeface="黑体" pitchFamily="2" charset="-122"/>
              </a:rPr>
              <a:t>太空搜索</a:t>
            </a:r>
            <a:r>
              <a:rPr lang="zh-CN" altLang="zh-CN" sz="1600" dirty="0" smtClean="0">
                <a:solidFill>
                  <a:srgbClr val="C00000"/>
                </a:solidFill>
                <a:latin typeface="黑体" pitchFamily="2" charset="-122"/>
                <a:ea typeface="黑体" pitchFamily="2" charset="-122"/>
              </a:rPr>
              <a:t>项目</a:t>
            </a:r>
            <a:r>
              <a:rPr lang="zh-CN" altLang="en-US" sz="1600" dirty="0" smtClean="0">
                <a:solidFill>
                  <a:srgbClr val="C00000"/>
                </a:solidFill>
                <a:latin typeface="黑体" pitchFamily="2" charset="-122"/>
                <a:ea typeface="黑体" pitchFamily="2" charset="-122"/>
              </a:rPr>
              <a:t>：</a:t>
            </a:r>
            <a:r>
              <a:rPr lang="zh-CN" altLang="zh-CN" sz="1600" dirty="0" smtClean="0">
                <a:latin typeface="黑体" pitchFamily="2" charset="-122"/>
                <a:ea typeface="黑体" pitchFamily="2" charset="-122"/>
              </a:rPr>
              <a:t>需要</a:t>
            </a:r>
            <a:r>
              <a:rPr lang="zh-CN" altLang="zh-CN" sz="1600" dirty="0">
                <a:latin typeface="黑体" pitchFamily="2" charset="-122"/>
                <a:ea typeface="黑体" pitchFamily="2" charset="-122"/>
              </a:rPr>
              <a:t>进行高达千亿样本、十亿特征数据的大规模</a:t>
            </a:r>
            <a:r>
              <a:rPr lang="zh-CN" altLang="zh-CN" sz="1600" dirty="0" smtClean="0">
                <a:latin typeface="黑体" pitchFamily="2" charset="-122"/>
                <a:ea typeface="黑体" pitchFamily="2" charset="-122"/>
              </a:rPr>
              <a:t>机器学习</a:t>
            </a:r>
            <a:endParaRPr lang="en-US" altLang="zh-CN" sz="1600" dirty="0">
              <a:latin typeface="黑体" pitchFamily="2" charset="-122"/>
              <a:ea typeface="黑体" pitchFamily="2" charset="-122"/>
            </a:endParaRPr>
          </a:p>
          <a:p>
            <a:pPr marL="442913" lvl="1" indent="-354013" eaLnBrk="1" fontAlgn="auto" hangingPunct="1">
              <a:spcBef>
                <a:spcPts val="1200"/>
              </a:spcBef>
              <a:spcAft>
                <a:spcPts val="0"/>
              </a:spcAft>
              <a:buSzPct val="70000"/>
              <a:buFont typeface="Wingdings" pitchFamily="2" charset="2"/>
              <a:buChar char="Ø"/>
              <a:defRPr/>
            </a:pPr>
            <a:r>
              <a:rPr lang="zh-CN" altLang="zh-CN" sz="1600" dirty="0" smtClean="0">
                <a:solidFill>
                  <a:srgbClr val="C00000"/>
                </a:solidFill>
                <a:latin typeface="黑体" pitchFamily="2" charset="-122"/>
                <a:ea typeface="黑体" pitchFamily="2" charset="-122"/>
              </a:rPr>
              <a:t>腾</a:t>
            </a:r>
            <a:r>
              <a:rPr lang="zh-CN" altLang="zh-CN" sz="1600" dirty="0">
                <a:solidFill>
                  <a:srgbClr val="C00000"/>
                </a:solidFill>
                <a:latin typeface="黑体" pitchFamily="2" charset="-122"/>
                <a:ea typeface="黑体" pitchFamily="2" charset="-122"/>
              </a:rPr>
              <a:t>讯</a:t>
            </a:r>
            <a:r>
              <a:rPr lang="en-US" altLang="zh-CN" sz="1600" dirty="0">
                <a:solidFill>
                  <a:srgbClr val="C00000"/>
                </a:solidFill>
                <a:latin typeface="黑体" pitchFamily="2" charset="-122"/>
                <a:ea typeface="黑体" pitchFamily="2" charset="-122"/>
              </a:rPr>
              <a:t>Peacock</a:t>
            </a:r>
            <a:r>
              <a:rPr lang="zh-CN" altLang="zh-CN" sz="1600" dirty="0">
                <a:solidFill>
                  <a:srgbClr val="C00000"/>
                </a:solidFill>
                <a:latin typeface="黑体" pitchFamily="2" charset="-122"/>
                <a:ea typeface="黑体" pitchFamily="2" charset="-122"/>
              </a:rPr>
              <a:t>主题模型分析</a:t>
            </a:r>
            <a:r>
              <a:rPr lang="zh-CN" altLang="zh-CN" sz="1600" dirty="0" smtClean="0">
                <a:solidFill>
                  <a:srgbClr val="C00000"/>
                </a:solidFill>
                <a:latin typeface="黑体" pitchFamily="2" charset="-122"/>
                <a:ea typeface="黑体" pitchFamily="2" charset="-122"/>
              </a:rPr>
              <a:t>系统</a:t>
            </a:r>
            <a:r>
              <a:rPr lang="zh-CN" altLang="en-US" sz="1600" dirty="0" smtClean="0">
                <a:solidFill>
                  <a:srgbClr val="C00000"/>
                </a:solidFill>
                <a:latin typeface="黑体" pitchFamily="2" charset="-122"/>
                <a:ea typeface="黑体" pitchFamily="2" charset="-122"/>
              </a:rPr>
              <a:t>：</a:t>
            </a:r>
            <a:r>
              <a:rPr lang="zh-CN" altLang="zh-CN" sz="1600" dirty="0" smtClean="0">
                <a:latin typeface="黑体" pitchFamily="2" charset="-122"/>
                <a:ea typeface="黑体" pitchFamily="2" charset="-122"/>
              </a:rPr>
              <a:t>高</a:t>
            </a:r>
            <a:r>
              <a:rPr lang="zh-CN" altLang="zh-CN" sz="1600" dirty="0">
                <a:latin typeface="黑体" pitchFamily="2" charset="-122"/>
                <a:ea typeface="黑体" pitchFamily="2" charset="-122"/>
              </a:rPr>
              <a:t>达十亿文档、百万词汇、百万主题的主题模型训练，而仅仅是一个百万词汇乘以百万主题的矩阵，其数据存储量即高达</a:t>
            </a:r>
            <a:r>
              <a:rPr lang="en-US" altLang="zh-CN" sz="1600" dirty="0">
                <a:latin typeface="黑体" pitchFamily="2" charset="-122"/>
                <a:ea typeface="黑体" pitchFamily="2" charset="-122"/>
              </a:rPr>
              <a:t>3TB</a:t>
            </a:r>
            <a:r>
              <a:rPr lang="zh-CN" altLang="zh-CN" sz="1600" dirty="0">
                <a:latin typeface="黑体" pitchFamily="2" charset="-122"/>
                <a:ea typeface="黑体" pitchFamily="2" charset="-122"/>
              </a:rPr>
              <a:t>，如果再考虑十亿文档乘以百万主题的矩阵，则其数据量更是高达</a:t>
            </a:r>
            <a:r>
              <a:rPr lang="en-US" altLang="zh-CN" sz="1600" dirty="0">
                <a:latin typeface="黑体" pitchFamily="2" charset="-122"/>
                <a:ea typeface="黑体" pitchFamily="2" charset="-122"/>
              </a:rPr>
              <a:t>3PB</a:t>
            </a:r>
            <a:r>
              <a:rPr lang="zh-CN" altLang="zh-CN" sz="1600" dirty="0">
                <a:latin typeface="黑体" pitchFamily="2" charset="-122"/>
                <a:ea typeface="黑体" pitchFamily="2" charset="-122"/>
              </a:rPr>
              <a:t>之</a:t>
            </a:r>
            <a:r>
              <a:rPr lang="zh-CN" altLang="zh-CN" sz="1600" dirty="0" smtClean="0">
                <a:latin typeface="黑体" pitchFamily="2" charset="-122"/>
                <a:ea typeface="黑体" pitchFamily="2" charset="-122"/>
              </a:rPr>
              <a:t>大</a:t>
            </a:r>
            <a:endParaRPr lang="en-US" altLang="zh-CN" sz="1600" dirty="0">
              <a:latin typeface="黑体" pitchFamily="2" charset="-122"/>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Box 6"/>
          <p:cNvSpPr txBox="1"/>
          <p:nvPr/>
        </p:nvSpPr>
        <p:spPr>
          <a:xfrm>
            <a:off x="300359" y="1414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566292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20581"/>
            <a:ext cx="8418128" cy="3056570"/>
          </a:xfrm>
        </p:spPr>
        <p:txBody>
          <a:bodyPr rtlCol="0">
            <a:noAutofit/>
          </a:bodyPr>
          <a:lstStyle/>
          <a:p>
            <a:pPr marL="0" indent="0">
              <a:buNone/>
              <a:defRPr/>
            </a:pPr>
            <a:r>
              <a:rPr lang="zh-CN" altLang="en-US" sz="2000" dirty="0">
                <a:solidFill>
                  <a:srgbClr val="0066FF"/>
                </a:solidFill>
                <a:latin typeface="黑体"/>
                <a:ea typeface="黑体"/>
                <a:cs typeface="黑体"/>
              </a:rPr>
              <a:t>易用性和可编程</a:t>
            </a:r>
            <a:r>
              <a:rPr lang="zh-CN" altLang="en-US" sz="2000" dirty="0" smtClean="0">
                <a:solidFill>
                  <a:srgbClr val="0066FF"/>
                </a:solidFill>
                <a:latin typeface="黑体"/>
                <a:ea typeface="黑体"/>
                <a:cs typeface="黑体"/>
              </a:rPr>
              <a:t>性问题</a:t>
            </a:r>
            <a:endParaRPr lang="en-US" altLang="zh-CN" sz="2000" dirty="0">
              <a:solidFill>
                <a:srgbClr val="0066FF"/>
              </a:solidFill>
              <a:latin typeface="黑体"/>
              <a:ea typeface="黑体"/>
              <a:cs typeface="黑体"/>
            </a:endParaRPr>
          </a:p>
          <a:p>
            <a:pPr marL="431800" lvl="1" indent="-342900" eaLnBrk="1" fontAlgn="auto" hangingPunct="1">
              <a:spcBef>
                <a:spcPts val="1200"/>
              </a:spcBef>
              <a:spcAft>
                <a:spcPts val="0"/>
              </a:spcAft>
              <a:buSzPct val="70000"/>
              <a:buFont typeface="Wingdings" pitchFamily="2" charset="2"/>
              <a:buChar char="l"/>
              <a:defRPr/>
            </a:pPr>
            <a:r>
              <a:rPr lang="zh-CN" altLang="zh-CN" sz="1800" dirty="0" smtClean="0">
                <a:ea typeface="黑体" pitchFamily="2" charset="-122"/>
              </a:rPr>
              <a:t>对于</a:t>
            </a:r>
            <a:r>
              <a:rPr lang="zh-CN" altLang="zh-CN" sz="1800" dirty="0">
                <a:ea typeface="黑体" pitchFamily="2" charset="-122"/>
              </a:rPr>
              <a:t>普通的数据分析程序员或机器学习研究者来说，在特定的大数据编程模型和平台下进行并行化机器学习和数据分析算法设计，需要掌握很多分布式系统背景知识和并行程序设计技巧，这对他们来说难度较大，导致他们经常要把实际工作的大部分时间都花费在底层复杂的并行化和分布式编程和调试上，给他们的上层数据分析和算法设计工作带来很大的不便和困难，</a:t>
            </a:r>
            <a:r>
              <a:rPr lang="zh-CN" altLang="zh-CN" sz="1800" dirty="0">
                <a:solidFill>
                  <a:srgbClr val="FF0000"/>
                </a:solidFill>
                <a:ea typeface="黑体" pitchFamily="2" charset="-122"/>
              </a:rPr>
              <a:t>导致在普通程序员与现有的各种大数据处理平台之间存在一个难以逾越的鸿沟</a:t>
            </a:r>
            <a:endParaRPr lang="en-US" altLang="zh-CN" sz="1800" dirty="0">
              <a:solidFill>
                <a:srgbClr val="FF0000"/>
              </a:solidFill>
              <a:ea typeface="黑体" pitchFamily="2" charset="-122"/>
            </a:endParaRPr>
          </a:p>
          <a:p>
            <a:pPr marL="431800" lvl="1" indent="-342900" eaLnBrk="1" fontAlgn="auto" hangingPunct="1">
              <a:spcBef>
                <a:spcPts val="1200"/>
              </a:spcBef>
              <a:spcAft>
                <a:spcPts val="0"/>
              </a:spcAft>
              <a:buSzPct val="70000"/>
              <a:buFont typeface="Wingdings" pitchFamily="2" charset="2"/>
              <a:buChar char="l"/>
              <a:defRPr/>
            </a:pPr>
            <a:r>
              <a:rPr lang="zh-CN" altLang="zh-CN" sz="1800" dirty="0" smtClean="0">
                <a:ea typeface="黑体" pitchFamily="2" charset="-122"/>
              </a:rPr>
              <a:t>根据</a:t>
            </a:r>
            <a:r>
              <a:rPr lang="en-US" altLang="zh-CN" sz="1800" dirty="0">
                <a:ea typeface="黑体" pitchFamily="2" charset="-122"/>
              </a:rPr>
              <a:t>Google </a:t>
            </a:r>
            <a:r>
              <a:rPr lang="en-US" altLang="zh-CN" sz="1800" dirty="0" err="1">
                <a:ea typeface="黑体" pitchFamily="2" charset="-122"/>
              </a:rPr>
              <a:t>Seti</a:t>
            </a:r>
            <a:r>
              <a:rPr lang="zh-CN" altLang="zh-CN" sz="1800" dirty="0">
                <a:ea typeface="黑体" pitchFamily="2" charset="-122"/>
              </a:rPr>
              <a:t>项目研究人员在开发实际的大型机器学习系统上的经验，在面向大数据时，考虑到用户开发效率问题，系统易用性与提高机器学习精度几乎同等重要，有时甚至比精度问题更为重要，</a:t>
            </a:r>
            <a:r>
              <a:rPr lang="zh-CN" altLang="zh-CN" sz="1800" dirty="0">
                <a:solidFill>
                  <a:srgbClr val="FF0000"/>
                </a:solidFill>
                <a:ea typeface="黑体" pitchFamily="2" charset="-122"/>
              </a:rPr>
              <a:t>“也许过去学术界很少关心设计一个精度稍差、但有更好易用性和系统可靠性的学习算法，但是，在我们的实际应用中，这会体现出非常重要的价值”</a:t>
            </a:r>
            <a:endParaRPr lang="en-US" altLang="zh-CN" sz="1800" dirty="0">
              <a:solidFill>
                <a:srgbClr val="FF0000"/>
              </a:solidFill>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Box 6"/>
          <p:cNvSpPr txBox="1"/>
          <p:nvPr/>
        </p:nvSpPr>
        <p:spPr>
          <a:xfrm>
            <a:off x="300359" y="18212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373053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81013" y="1167595"/>
            <a:ext cx="8477250" cy="3668315"/>
          </a:xfrm>
        </p:spPr>
        <p:txBody>
          <a:bodyPr/>
          <a:lstStyle/>
          <a:p>
            <a:pPr marL="361950" indent="-361950">
              <a:spcBef>
                <a:spcPts val="600"/>
              </a:spcBef>
              <a:spcAft>
                <a:spcPts val="0"/>
              </a:spcAft>
              <a:buSzPct val="70000"/>
              <a:buNone/>
              <a:defRPr/>
            </a:pPr>
            <a:endParaRPr lang="en-US" altLang="zh-CN" sz="2400" dirty="0" smtClean="0">
              <a:latin typeface="黑体" pitchFamily="2" charset="-122"/>
              <a:ea typeface="黑体" pitchFamily="2" charset="-122"/>
            </a:endParaRPr>
          </a:p>
          <a:p>
            <a:pPr marL="0" indent="0">
              <a:spcBef>
                <a:spcPts val="600"/>
              </a:spcBef>
              <a:spcAft>
                <a:spcPts val="0"/>
              </a:spcAft>
              <a:buFontTx/>
              <a:buNone/>
              <a:defRPr/>
            </a:pPr>
            <a:endParaRPr lang="en-US" altLang="zh-CN" sz="2400" dirty="0" smtClean="0">
              <a:solidFill>
                <a:srgbClr val="C00000"/>
              </a:solidFill>
              <a:latin typeface="黑体" pitchFamily="2" charset="-122"/>
              <a:ea typeface="黑体" pitchFamily="2" charset="-122"/>
            </a:endParaRPr>
          </a:p>
          <a:p>
            <a:pPr marL="0" indent="0">
              <a:spcBef>
                <a:spcPts val="600"/>
              </a:spcBef>
              <a:spcAft>
                <a:spcPts val="0"/>
              </a:spcAft>
              <a:buFontTx/>
              <a:buNone/>
              <a:defRPr/>
            </a:pPr>
            <a:endParaRPr lang="en-US" altLang="zh-CN" sz="2000" dirty="0" smtClean="0">
              <a:latin typeface="黑体" pitchFamily="2" charset="-122"/>
              <a:ea typeface="黑体" pitchFamily="2" charset="-122"/>
            </a:endParaRPr>
          </a:p>
          <a:p>
            <a:pPr marL="0" indent="0">
              <a:spcBef>
                <a:spcPts val="0"/>
              </a:spcBef>
              <a:spcAft>
                <a:spcPts val="0"/>
              </a:spcAft>
              <a:buFontTx/>
              <a:buNone/>
              <a:defRPr/>
            </a:pPr>
            <a:endParaRPr lang="en-US" altLang="zh-CN" sz="2400" dirty="0" smtClean="0">
              <a:solidFill>
                <a:srgbClr val="C00000"/>
              </a:solidFill>
              <a:latin typeface="黑体" pitchFamily="2" charset="-122"/>
              <a:ea typeface="黑体" pitchFamily="2" charset="-122"/>
            </a:endParaRPr>
          </a:p>
        </p:txBody>
      </p:sp>
      <p:pic>
        <p:nvPicPr>
          <p:cNvPr id="69634" name="Picture 2"/>
          <p:cNvPicPr>
            <a:picLocks noChangeAspect="1" noChangeArrowheads="1"/>
          </p:cNvPicPr>
          <p:nvPr/>
        </p:nvPicPr>
        <p:blipFill>
          <a:blip r:embed="rId2" cstate="print"/>
          <a:srcRect/>
          <a:stretch>
            <a:fillRect/>
          </a:stretch>
        </p:blipFill>
        <p:spPr bwMode="auto">
          <a:xfrm>
            <a:off x="772160" y="1140384"/>
            <a:ext cx="7426008" cy="1600200"/>
          </a:xfrm>
          <a:prstGeom prst="rect">
            <a:avLst/>
          </a:prstGeom>
          <a:noFill/>
          <a:ln w="9525">
            <a:noFill/>
            <a:miter lim="800000"/>
            <a:headEnd/>
            <a:tailEnd/>
          </a:ln>
          <a:effectLst/>
        </p:spPr>
      </p:pic>
      <p:sp>
        <p:nvSpPr>
          <p:cNvPr id="8" name="TextBox 7"/>
          <p:cNvSpPr txBox="1"/>
          <p:nvPr/>
        </p:nvSpPr>
        <p:spPr>
          <a:xfrm>
            <a:off x="353882" y="681540"/>
            <a:ext cx="5520350" cy="400110"/>
          </a:xfrm>
          <a:prstGeom prst="rect">
            <a:avLst/>
          </a:prstGeom>
          <a:noFill/>
        </p:spPr>
        <p:txBody>
          <a:bodyPr wrap="square" rtlCol="0">
            <a:spAutoFit/>
          </a:bodyPr>
          <a:lstStyle/>
          <a:p>
            <a:pPr marL="0" indent="0">
              <a:buNone/>
              <a:defRPr/>
            </a:pPr>
            <a:r>
              <a:rPr lang="zh-CN" altLang="en-US" sz="2000" dirty="0">
                <a:solidFill>
                  <a:srgbClr val="0066FF"/>
                </a:solidFill>
                <a:latin typeface="黑体"/>
                <a:ea typeface="黑体"/>
                <a:cs typeface="黑体"/>
              </a:rPr>
              <a:t>易用性和可编程</a:t>
            </a:r>
            <a:r>
              <a:rPr lang="zh-CN" altLang="en-US" sz="2000" dirty="0" smtClean="0">
                <a:solidFill>
                  <a:srgbClr val="0066FF"/>
                </a:solidFill>
                <a:latin typeface="黑体"/>
                <a:ea typeface="黑体"/>
                <a:cs typeface="黑体"/>
              </a:rPr>
              <a:t>性问题</a:t>
            </a:r>
            <a:endParaRPr lang="en-US" altLang="zh-CN" sz="2000" dirty="0">
              <a:solidFill>
                <a:srgbClr val="0066FF"/>
              </a:solidFill>
              <a:latin typeface="黑体"/>
              <a:ea typeface="黑体"/>
              <a:cs typeface="黑体"/>
            </a:endParaRPr>
          </a:p>
        </p:txBody>
      </p:sp>
      <p:sp>
        <p:nvSpPr>
          <p:cNvPr id="2" name="矩形 1"/>
          <p:cNvSpPr/>
          <p:nvPr/>
        </p:nvSpPr>
        <p:spPr>
          <a:xfrm>
            <a:off x="523216" y="2814106"/>
            <a:ext cx="8338562" cy="1631216"/>
          </a:xfrm>
          <a:prstGeom prst="rect">
            <a:avLst/>
          </a:prstGeom>
        </p:spPr>
        <p:txBody>
          <a:bodyPr wrap="square">
            <a:spAutoFit/>
          </a:bodyPr>
          <a:lstStyle/>
          <a:p>
            <a:pPr marL="431800" lvl="1" indent="-342900" fontAlgn="auto">
              <a:spcBef>
                <a:spcPts val="1200"/>
              </a:spcBef>
              <a:spcAft>
                <a:spcPts val="0"/>
              </a:spcAft>
              <a:buSzPct val="70000"/>
              <a:buFont typeface="Wingdings" pitchFamily="2" charset="2"/>
              <a:buChar char="l"/>
              <a:defRPr/>
            </a:pPr>
            <a:r>
              <a:rPr lang="en-US" altLang="zh-CN" sz="2000" dirty="0" err="1">
                <a:latin typeface="+mn-lt"/>
                <a:ea typeface="黑体" pitchFamily="2" charset="-122"/>
              </a:rPr>
              <a:t>Hadoop</a:t>
            </a:r>
            <a:r>
              <a:rPr lang="zh-CN" altLang="zh-CN" sz="2000" dirty="0">
                <a:latin typeface="+mn-lt"/>
                <a:ea typeface="黑体" pitchFamily="2" charset="-122"/>
              </a:rPr>
              <a:t>的出现使得大数据处理技术和平台</a:t>
            </a:r>
            <a:r>
              <a:rPr lang="zh-CN" altLang="zh-CN" sz="2000" dirty="0" smtClean="0">
                <a:latin typeface="+mn-lt"/>
                <a:ea typeface="黑体" pitchFamily="2" charset="-122"/>
              </a:rPr>
              <a:t>从无到有</a:t>
            </a:r>
            <a:endParaRPr lang="en-US" altLang="zh-CN" sz="2000" dirty="0" smtClean="0">
              <a:latin typeface="+mn-lt"/>
              <a:ea typeface="黑体" pitchFamily="2" charset="-122"/>
            </a:endParaRPr>
          </a:p>
          <a:p>
            <a:pPr marL="431800" lvl="1" indent="-342900" fontAlgn="auto">
              <a:spcBef>
                <a:spcPts val="1200"/>
              </a:spcBef>
              <a:spcAft>
                <a:spcPts val="0"/>
              </a:spcAft>
              <a:buSzPct val="70000"/>
              <a:buFont typeface="Wingdings" pitchFamily="2" charset="2"/>
              <a:buChar char="l"/>
              <a:defRPr/>
            </a:pPr>
            <a:r>
              <a:rPr lang="zh-CN" altLang="zh-CN" sz="2000" dirty="0" smtClean="0">
                <a:latin typeface="+mn-lt"/>
                <a:ea typeface="黑体" pitchFamily="2" charset="-122"/>
              </a:rPr>
              <a:t>基于</a:t>
            </a:r>
            <a:r>
              <a:rPr lang="zh-CN" altLang="zh-CN" sz="2000" dirty="0">
                <a:latin typeface="+mn-lt"/>
                <a:ea typeface="黑体" pitchFamily="2" charset="-122"/>
              </a:rPr>
              <a:t>内存计算的</a:t>
            </a:r>
            <a:r>
              <a:rPr lang="en-US" altLang="zh-CN" sz="2000" dirty="0">
                <a:latin typeface="+mn-lt"/>
                <a:ea typeface="黑体" pitchFamily="2" charset="-122"/>
              </a:rPr>
              <a:t>Spark</a:t>
            </a:r>
            <a:r>
              <a:rPr lang="zh-CN" altLang="zh-CN" sz="2000" dirty="0">
                <a:latin typeface="+mn-lt"/>
                <a:ea typeface="黑体" pitchFamily="2" charset="-122"/>
              </a:rPr>
              <a:t>系统的出现使得大数据分析计算从慢到</a:t>
            </a:r>
            <a:r>
              <a:rPr lang="zh-CN" altLang="zh-CN" sz="2000" dirty="0" smtClean="0">
                <a:latin typeface="+mn-lt"/>
                <a:ea typeface="黑体" pitchFamily="2" charset="-122"/>
              </a:rPr>
              <a:t>快</a:t>
            </a:r>
            <a:endParaRPr lang="en-US" altLang="zh-CN" sz="2000" dirty="0" smtClean="0">
              <a:latin typeface="+mn-lt"/>
              <a:ea typeface="黑体" pitchFamily="2" charset="-122"/>
            </a:endParaRPr>
          </a:p>
          <a:p>
            <a:pPr marL="431800" lvl="1" indent="-342900" fontAlgn="auto">
              <a:spcBef>
                <a:spcPts val="1200"/>
              </a:spcBef>
              <a:spcAft>
                <a:spcPts val="0"/>
              </a:spcAft>
              <a:buSzPct val="70000"/>
              <a:buFont typeface="Wingdings" pitchFamily="2" charset="2"/>
              <a:buChar char="l"/>
              <a:defRPr/>
            </a:pPr>
            <a:r>
              <a:rPr lang="zh-CN" altLang="zh-CN" sz="2000" dirty="0" smtClean="0">
                <a:latin typeface="+mn-lt"/>
                <a:ea typeface="黑体" pitchFamily="2" charset="-122"/>
              </a:rPr>
              <a:t>然而</a:t>
            </a:r>
            <a:r>
              <a:rPr lang="zh-CN" altLang="zh-CN" sz="2000" dirty="0">
                <a:latin typeface="+mn-lt"/>
                <a:ea typeface="黑体" pitchFamily="2" charset="-122"/>
              </a:rPr>
              <a:t>，现有的大数据处理技术和系统平台都存在很大的易用性问题，难以为普通的程序员掌握和</a:t>
            </a:r>
            <a:r>
              <a:rPr lang="zh-CN" altLang="zh-CN" sz="2000" dirty="0" smtClean="0">
                <a:latin typeface="+mn-lt"/>
                <a:ea typeface="黑体" pitchFamily="2" charset="-122"/>
              </a:rPr>
              <a:t>使用</a:t>
            </a:r>
            <a:endParaRPr lang="zh-CN" altLang="en-US" sz="2000" dirty="0">
              <a:latin typeface="+mn-lt"/>
              <a:ea typeface="黑体" pitchFamily="2" charset="-122"/>
            </a:endParaRPr>
          </a:p>
        </p:txBody>
      </p:sp>
      <p:sp>
        <p:nvSpPr>
          <p:cNvPr id="10" name="TextBox 9"/>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21559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8854" y="1167595"/>
            <a:ext cx="8229600" cy="3394472"/>
          </a:xfrm>
        </p:spPr>
        <p:txBody>
          <a:bodyPr>
            <a:normAutofit/>
          </a:bodyPr>
          <a:lstStyle/>
          <a:p>
            <a:pPr>
              <a:buNone/>
            </a:pPr>
            <a:r>
              <a:rPr lang="zh-CN" altLang="en-US" sz="1800" dirty="0" smtClean="0"/>
              <a:t>大数据处理的两大计算类型</a:t>
            </a:r>
            <a:endParaRPr lang="zh-CN" altLang="en-US" sz="1800" dirty="0"/>
          </a:p>
        </p:txBody>
      </p:sp>
      <p:pic>
        <p:nvPicPr>
          <p:cNvPr id="2050" name="Picture 2"/>
          <p:cNvPicPr>
            <a:picLocks noChangeAspect="1" noChangeArrowheads="1"/>
          </p:cNvPicPr>
          <p:nvPr/>
        </p:nvPicPr>
        <p:blipFill rotWithShape="1">
          <a:blip r:embed="rId2" cstate="print"/>
          <a:srcRect b="16515"/>
          <a:stretch/>
        </p:blipFill>
        <p:spPr bwMode="auto">
          <a:xfrm>
            <a:off x="1005840" y="1653648"/>
            <a:ext cx="6609210" cy="2509304"/>
          </a:xfrm>
          <a:prstGeom prst="rect">
            <a:avLst/>
          </a:prstGeom>
          <a:noFill/>
          <a:ln w="9525">
            <a:noFill/>
            <a:miter lim="800000"/>
            <a:headEnd/>
            <a:tailEnd/>
          </a:ln>
        </p:spPr>
      </p:pic>
      <p:sp>
        <p:nvSpPr>
          <p:cNvPr id="7" name="Rectangle 6"/>
          <p:cNvSpPr/>
          <p:nvPr/>
        </p:nvSpPr>
        <p:spPr>
          <a:xfrm>
            <a:off x="328855" y="666235"/>
            <a:ext cx="3739089" cy="400110"/>
          </a:xfrm>
          <a:prstGeom prst="rect">
            <a:avLst/>
          </a:prstGeom>
        </p:spPr>
        <p:txBody>
          <a:bodyPr wrap="square">
            <a:spAutoFit/>
          </a:bodyPr>
          <a:lstStyle/>
          <a:p>
            <a:pPr eaLnBrk="0" hangingPunct="0">
              <a:defRPr/>
            </a:pPr>
            <a:r>
              <a:rPr lang="zh-CN" altLang="en-US" sz="2000" dirty="0" smtClean="0">
                <a:solidFill>
                  <a:srgbClr val="0066FF"/>
                </a:solidFill>
                <a:latin typeface="黑体"/>
                <a:ea typeface="黑体"/>
                <a:cs typeface="黑体"/>
              </a:rPr>
              <a:t>易用性和可编程性问题</a:t>
            </a:r>
            <a:endParaRPr lang="en-US" altLang="zh-CN" sz="2000" dirty="0" smtClean="0">
              <a:solidFill>
                <a:srgbClr val="0066FF"/>
              </a:solidFill>
              <a:latin typeface="黑体"/>
              <a:ea typeface="黑体"/>
              <a:cs typeface="黑体"/>
            </a:endParaRPr>
          </a:p>
        </p:txBody>
      </p:sp>
      <p:sp>
        <p:nvSpPr>
          <p:cNvPr id="9" name="TextBox 8"/>
          <p:cNvSpPr txBox="1"/>
          <p:nvPr/>
        </p:nvSpPr>
        <p:spPr>
          <a:xfrm>
            <a:off x="300359" y="1414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549253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分析师"/>
          <p:cNvPicPr>
            <a:picLocks noGrp="1" noChangeAspect="1" noChangeArrowheads="1"/>
          </p:cNvPicPr>
          <p:nvPr>
            <p:ph idx="1"/>
          </p:nvPr>
        </p:nvPicPr>
        <p:blipFill>
          <a:blip r:embed="rId3" cstate="print"/>
          <a:srcRect/>
          <a:stretch>
            <a:fillRect/>
          </a:stretch>
        </p:blipFill>
        <p:spPr>
          <a:xfrm>
            <a:off x="3556739" y="1436353"/>
            <a:ext cx="1798637" cy="807104"/>
          </a:xfrm>
          <a:noFill/>
          <a:ln/>
        </p:spPr>
      </p:pic>
      <p:sp>
        <p:nvSpPr>
          <p:cNvPr id="18436" name="Text Box 4"/>
          <p:cNvSpPr txBox="1">
            <a:spLocks noChangeArrowheads="1"/>
          </p:cNvSpPr>
          <p:nvPr/>
        </p:nvSpPr>
        <p:spPr bwMode="auto">
          <a:xfrm>
            <a:off x="3926287" y="1059582"/>
            <a:ext cx="881973" cy="369332"/>
          </a:xfrm>
          <a:prstGeom prst="rect">
            <a:avLst/>
          </a:prstGeom>
          <a:noFill/>
          <a:ln w="9525">
            <a:noFill/>
            <a:miter lim="800000"/>
            <a:headEnd/>
            <a:tailEnd/>
          </a:ln>
        </p:spPr>
        <p:txBody>
          <a:bodyPr wrap="none">
            <a:spAutoFit/>
          </a:bodyPr>
          <a:lstStyle/>
          <a:p>
            <a:r>
              <a:rPr lang="zh-CN" altLang="en-US" b="1" dirty="0" smtClean="0">
                <a:solidFill>
                  <a:prstClr val="black"/>
                </a:solidFill>
              </a:rPr>
              <a:t>分析师</a:t>
            </a:r>
            <a:endParaRPr lang="zh-CN" altLang="en-US" b="1" dirty="0">
              <a:solidFill>
                <a:prstClr val="black"/>
              </a:solidFill>
            </a:endParaRPr>
          </a:p>
        </p:txBody>
      </p:sp>
      <p:grpSp>
        <p:nvGrpSpPr>
          <p:cNvPr id="2" name="Group 5"/>
          <p:cNvGrpSpPr>
            <a:grpSpLocks/>
          </p:cNvGrpSpPr>
          <p:nvPr/>
        </p:nvGrpSpPr>
        <p:grpSpPr bwMode="auto">
          <a:xfrm>
            <a:off x="738924" y="1485742"/>
            <a:ext cx="1809750" cy="894265"/>
            <a:chOff x="0" y="0"/>
            <a:chExt cx="2848" cy="2200"/>
          </a:xfrm>
        </p:grpSpPr>
        <p:grpSp>
          <p:nvGrpSpPr>
            <p:cNvPr id="3" name="Group 6"/>
            <p:cNvGrpSpPr>
              <a:grpSpLocks/>
            </p:cNvGrpSpPr>
            <p:nvPr/>
          </p:nvGrpSpPr>
          <p:grpSpPr bwMode="auto">
            <a:xfrm>
              <a:off x="380" y="0"/>
              <a:ext cx="1336" cy="1835"/>
              <a:chOff x="0" y="0"/>
              <a:chExt cx="1336" cy="1835"/>
            </a:xfrm>
          </p:grpSpPr>
          <p:sp>
            <p:nvSpPr>
              <p:cNvPr id="18439" name="Text Box 7"/>
              <p:cNvSpPr txBox="1">
                <a:spLocks noChangeArrowheads="1"/>
              </p:cNvSpPr>
              <p:nvPr/>
            </p:nvSpPr>
            <p:spPr bwMode="auto">
              <a:xfrm>
                <a:off x="0" y="0"/>
                <a:ext cx="1336" cy="1835"/>
              </a:xfrm>
              <a:prstGeom prst="rect">
                <a:avLst/>
              </a:prstGeom>
              <a:noFill/>
              <a:ln w="9525">
                <a:noFill/>
                <a:miter lim="800000"/>
                <a:headEnd/>
                <a:tailEnd/>
              </a:ln>
            </p:spPr>
            <p:txBody>
              <a:bodyPr>
                <a:spAutoFit/>
              </a:bodyPr>
              <a:lstStyle/>
              <a:p>
                <a:r>
                  <a:rPr lang="zh-CN" altLang="zh-CN" sz="1400" dirty="0">
                    <a:solidFill>
                      <a:prstClr val="black"/>
                    </a:solidFill>
                  </a:rPr>
                  <a:t>a</a:t>
                </a:r>
                <a:r>
                  <a:rPr lang="zh-CN" altLang="zh-CN" sz="1400" baseline="-25000" dirty="0">
                    <a:solidFill>
                      <a:prstClr val="black"/>
                    </a:solidFill>
                  </a:rPr>
                  <a:t>11</a:t>
                </a:r>
                <a:r>
                  <a:rPr lang="zh-CN" altLang="zh-CN" sz="1400" dirty="0">
                    <a:solidFill>
                      <a:prstClr val="black"/>
                    </a:solidFill>
                  </a:rPr>
                  <a:t> a</a:t>
                </a:r>
                <a:r>
                  <a:rPr lang="zh-CN" altLang="zh-CN" sz="1400" baseline="-25000" dirty="0">
                    <a:solidFill>
                      <a:prstClr val="black"/>
                    </a:solidFill>
                  </a:rPr>
                  <a:t>12</a:t>
                </a:r>
                <a:r>
                  <a:rPr lang="zh-CN" altLang="zh-CN" sz="1400" dirty="0">
                    <a:solidFill>
                      <a:prstClr val="black"/>
                    </a:solidFill>
                  </a:rPr>
                  <a:t> ...</a:t>
                </a:r>
              </a:p>
              <a:p>
                <a:r>
                  <a:rPr lang="zh-CN" altLang="zh-CN" sz="1400" dirty="0">
                    <a:solidFill>
                      <a:prstClr val="black"/>
                    </a:solidFill>
                  </a:rPr>
                  <a:t>a</a:t>
                </a:r>
                <a:r>
                  <a:rPr lang="zh-CN" altLang="zh-CN" sz="1400" baseline="-25000" dirty="0">
                    <a:solidFill>
                      <a:prstClr val="black"/>
                    </a:solidFill>
                  </a:rPr>
                  <a:t>21</a:t>
                </a:r>
                <a:r>
                  <a:rPr lang="zh-CN" altLang="zh-CN" sz="1400" dirty="0">
                    <a:solidFill>
                      <a:prstClr val="black"/>
                    </a:solidFill>
                  </a:rPr>
                  <a:t> a</a:t>
                </a:r>
                <a:r>
                  <a:rPr lang="zh-CN" altLang="zh-CN" sz="1400" baseline="-25000" dirty="0">
                    <a:solidFill>
                      <a:prstClr val="black"/>
                    </a:solidFill>
                  </a:rPr>
                  <a:t>22 </a:t>
                </a:r>
                <a:r>
                  <a:rPr lang="zh-CN" altLang="zh-CN" sz="1400" dirty="0">
                    <a:solidFill>
                      <a:prstClr val="black"/>
                    </a:solidFill>
                  </a:rPr>
                  <a:t>...</a:t>
                </a:r>
              </a:p>
              <a:p>
                <a:r>
                  <a:rPr lang="zh-CN" altLang="zh-CN" sz="1400" dirty="0">
                    <a:solidFill>
                      <a:prstClr val="black"/>
                    </a:solidFill>
                  </a:rPr>
                  <a:t>    ...</a:t>
                </a:r>
              </a:p>
            </p:txBody>
          </p:sp>
          <p:sp>
            <p:nvSpPr>
              <p:cNvPr id="18440" name="AutoShape 8"/>
              <p:cNvSpPr>
                <a:spLocks noChangeArrowheads="1"/>
              </p:cNvSpPr>
              <p:nvPr/>
            </p:nvSpPr>
            <p:spPr bwMode="auto">
              <a:xfrm>
                <a:off x="0" y="0"/>
                <a:ext cx="1336" cy="1488"/>
              </a:xfrm>
              <a:prstGeom prst="bracketPair">
                <a:avLst>
                  <a:gd name="adj" fmla="val 16667"/>
                </a:avLst>
              </a:prstGeom>
              <a:noFill/>
              <a:ln w="12700" cmpd="sng">
                <a:solidFill>
                  <a:schemeClr val="tx1"/>
                </a:solidFill>
                <a:round/>
                <a:headEnd/>
                <a:tailEnd/>
              </a:ln>
              <a:effectLst/>
            </p:spPr>
            <p:txBody>
              <a:bodyPr anchor="ctr"/>
              <a:lstStyle/>
              <a:p>
                <a:endParaRPr lang="zh-CN" altLang="en-US">
                  <a:solidFill>
                    <a:prstClr val="black"/>
                  </a:solidFill>
                </a:endParaRPr>
              </a:p>
            </p:txBody>
          </p:sp>
        </p:grpSp>
        <p:sp>
          <p:nvSpPr>
            <p:cNvPr id="18441" name="Text Box 9"/>
            <p:cNvSpPr txBox="1">
              <a:spLocks noChangeArrowheads="1"/>
            </p:cNvSpPr>
            <p:nvPr/>
          </p:nvSpPr>
          <p:spPr bwMode="auto">
            <a:xfrm>
              <a:off x="0" y="1481"/>
              <a:ext cx="2848" cy="719"/>
            </a:xfrm>
            <a:prstGeom prst="rect">
              <a:avLst/>
            </a:prstGeom>
            <a:noFill/>
            <a:ln w="9525">
              <a:noFill/>
              <a:miter lim="800000"/>
              <a:headEnd/>
              <a:tailEnd/>
            </a:ln>
          </p:spPr>
          <p:txBody>
            <a:bodyPr>
              <a:spAutoFit/>
            </a:bodyPr>
            <a:lstStyle/>
            <a:p>
              <a:r>
                <a:rPr lang="zh-CN" altLang="zh-CN" sz="1300" dirty="0">
                  <a:solidFill>
                    <a:prstClr val="black"/>
                  </a:solidFill>
                </a:rPr>
                <a:t>[ a1, a2, a3, a4, ...]</a:t>
              </a:r>
            </a:p>
          </p:txBody>
        </p:sp>
      </p:grpSp>
      <p:sp>
        <p:nvSpPr>
          <p:cNvPr id="18442" name="Text Box 10"/>
          <p:cNvSpPr txBox="1">
            <a:spLocks noChangeArrowheads="1"/>
          </p:cNvSpPr>
          <p:nvPr/>
        </p:nvSpPr>
        <p:spPr bwMode="auto">
          <a:xfrm>
            <a:off x="801523" y="1082186"/>
            <a:ext cx="1114408" cy="369332"/>
          </a:xfrm>
          <a:prstGeom prst="rect">
            <a:avLst/>
          </a:prstGeom>
          <a:noFill/>
          <a:ln w="9525">
            <a:noFill/>
            <a:miter lim="800000"/>
            <a:headEnd/>
            <a:tailEnd/>
          </a:ln>
        </p:spPr>
        <p:txBody>
          <a:bodyPr wrap="none">
            <a:spAutoFit/>
          </a:bodyPr>
          <a:lstStyle/>
          <a:p>
            <a:r>
              <a:rPr lang="zh-CN" altLang="en-US" b="1" dirty="0" smtClean="0">
                <a:solidFill>
                  <a:prstClr val="black"/>
                </a:solidFill>
              </a:rPr>
              <a:t>数学建模</a:t>
            </a:r>
            <a:endParaRPr lang="zh-CN" altLang="en-US" b="1" dirty="0">
              <a:solidFill>
                <a:prstClr val="black"/>
              </a:solidFill>
            </a:endParaRPr>
          </a:p>
        </p:txBody>
      </p:sp>
      <p:grpSp>
        <p:nvGrpSpPr>
          <p:cNvPr id="4" name="Group 11"/>
          <p:cNvGrpSpPr>
            <a:grpSpLocks noChangeAspect="1"/>
          </p:cNvGrpSpPr>
          <p:nvPr/>
        </p:nvGrpSpPr>
        <p:grpSpPr bwMode="auto">
          <a:xfrm>
            <a:off x="6509489" y="1359185"/>
            <a:ext cx="1511695" cy="995270"/>
            <a:chOff x="0" y="0"/>
            <a:chExt cx="3036" cy="2887"/>
          </a:xfrm>
        </p:grpSpPr>
        <p:pic>
          <p:nvPicPr>
            <p:cNvPr id="18444" name="Picture 12" descr="matlab_logo"/>
            <p:cNvPicPr>
              <a:picLocks noChangeAspect="1" noChangeArrowheads="1"/>
            </p:cNvPicPr>
            <p:nvPr/>
          </p:nvPicPr>
          <p:blipFill>
            <a:blip r:embed="rId4" cstate="print"/>
            <a:srcRect/>
            <a:stretch>
              <a:fillRect/>
            </a:stretch>
          </p:blipFill>
          <p:spPr bwMode="auto">
            <a:xfrm>
              <a:off x="0" y="0"/>
              <a:ext cx="1996" cy="1996"/>
            </a:xfrm>
            <a:prstGeom prst="rect">
              <a:avLst/>
            </a:prstGeom>
            <a:noFill/>
            <a:ln w="9525">
              <a:noFill/>
              <a:miter lim="800000"/>
              <a:headEnd/>
              <a:tailEnd/>
            </a:ln>
          </p:spPr>
        </p:pic>
        <p:pic>
          <p:nvPicPr>
            <p:cNvPr id="18445" name="Picture 13" descr="Rlogo-2"/>
            <p:cNvPicPr>
              <a:picLocks noChangeAspect="1" noChangeArrowheads="1"/>
            </p:cNvPicPr>
            <p:nvPr/>
          </p:nvPicPr>
          <p:blipFill>
            <a:blip r:embed="rId5" cstate="print"/>
            <a:srcRect/>
            <a:stretch>
              <a:fillRect/>
            </a:stretch>
          </p:blipFill>
          <p:spPr bwMode="auto">
            <a:xfrm>
              <a:off x="956" y="1309"/>
              <a:ext cx="2080" cy="1578"/>
            </a:xfrm>
            <a:prstGeom prst="rect">
              <a:avLst/>
            </a:prstGeom>
            <a:noFill/>
            <a:ln w="9525">
              <a:noFill/>
              <a:miter lim="800000"/>
              <a:headEnd/>
              <a:tailEnd/>
            </a:ln>
          </p:spPr>
        </p:pic>
      </p:grpSp>
      <p:sp>
        <p:nvSpPr>
          <p:cNvPr id="18446" name="Text Box 14"/>
          <p:cNvSpPr txBox="1">
            <a:spLocks noChangeArrowheads="1"/>
          </p:cNvSpPr>
          <p:nvPr/>
        </p:nvSpPr>
        <p:spPr bwMode="auto">
          <a:xfrm>
            <a:off x="6592790" y="1059582"/>
            <a:ext cx="1114408" cy="369332"/>
          </a:xfrm>
          <a:prstGeom prst="rect">
            <a:avLst/>
          </a:prstGeom>
          <a:noFill/>
          <a:ln w="9525">
            <a:noFill/>
            <a:miter lim="800000"/>
            <a:headEnd/>
            <a:tailEnd/>
          </a:ln>
          <a:effectLst/>
        </p:spPr>
        <p:txBody>
          <a:bodyPr wrap="none">
            <a:spAutoFit/>
          </a:bodyPr>
          <a:lstStyle/>
          <a:p>
            <a:r>
              <a:rPr lang="zh-CN" altLang="en-US" b="1" dirty="0" smtClean="0">
                <a:solidFill>
                  <a:prstClr val="black"/>
                </a:solidFill>
              </a:rPr>
              <a:t>分析工具</a:t>
            </a:r>
            <a:endParaRPr lang="zh-CN" altLang="en-US" b="1" dirty="0">
              <a:solidFill>
                <a:prstClr val="black"/>
              </a:solidFill>
            </a:endParaRPr>
          </a:p>
        </p:txBody>
      </p:sp>
      <p:pic>
        <p:nvPicPr>
          <p:cNvPr id="18447" name="Picture 15" descr="超算"/>
          <p:cNvPicPr>
            <a:picLocks noChangeAspect="1" noChangeArrowheads="1"/>
          </p:cNvPicPr>
          <p:nvPr/>
        </p:nvPicPr>
        <p:blipFill>
          <a:blip r:embed="rId6" cstate="print"/>
          <a:srcRect/>
          <a:stretch>
            <a:fillRect/>
          </a:stretch>
        </p:blipFill>
        <p:spPr bwMode="auto">
          <a:xfrm>
            <a:off x="3631276" y="3539525"/>
            <a:ext cx="1805709" cy="1062955"/>
          </a:xfrm>
          <a:prstGeom prst="rect">
            <a:avLst/>
          </a:prstGeom>
          <a:noFill/>
          <a:ln w="9525">
            <a:noFill/>
            <a:miter lim="800000"/>
            <a:headEnd/>
            <a:tailEnd/>
          </a:ln>
        </p:spPr>
      </p:pic>
      <p:sp>
        <p:nvSpPr>
          <p:cNvPr id="18448" name="AutoShape 16"/>
          <p:cNvSpPr>
            <a:spLocks noChangeArrowheads="1"/>
          </p:cNvSpPr>
          <p:nvPr/>
        </p:nvSpPr>
        <p:spPr bwMode="auto">
          <a:xfrm>
            <a:off x="4242694" y="2272695"/>
            <a:ext cx="349855" cy="1262985"/>
          </a:xfrm>
          <a:prstGeom prst="upDownArrow">
            <a:avLst>
              <a:gd name="adj1" fmla="val 50000"/>
              <a:gd name="adj2" fmla="val 38353"/>
            </a:avLst>
          </a:prstGeom>
          <a:gradFill rotWithShape="0">
            <a:gsLst>
              <a:gs pos="0">
                <a:srgbClr val="FF0000"/>
              </a:gs>
              <a:gs pos="100000">
                <a:srgbClr val="FF0000">
                  <a:gamma/>
                  <a:shade val="45882"/>
                  <a:invGamma/>
                </a:srgbClr>
              </a:gs>
            </a:gsLst>
            <a:lin ang="5400000" scaled="1"/>
          </a:gradFill>
          <a:ln w="9525">
            <a:noFill/>
            <a:miter lim="800000"/>
            <a:headEnd/>
            <a:tailEnd/>
          </a:ln>
          <a:effectLst/>
        </p:spPr>
        <p:txBody>
          <a:bodyPr vert="eaVert" anchor="ctr"/>
          <a:lstStyle/>
          <a:p>
            <a:endParaRPr lang="zh-CN" altLang="en-US">
              <a:solidFill>
                <a:prstClr val="black"/>
              </a:solidFill>
            </a:endParaRPr>
          </a:p>
        </p:txBody>
      </p:sp>
      <p:sp>
        <p:nvSpPr>
          <p:cNvPr id="18449" name="Text Box 17"/>
          <p:cNvSpPr txBox="1">
            <a:spLocks noChangeArrowheads="1"/>
          </p:cNvSpPr>
          <p:nvPr/>
        </p:nvSpPr>
        <p:spPr bwMode="auto">
          <a:xfrm>
            <a:off x="4655174" y="2425035"/>
            <a:ext cx="1986441" cy="523220"/>
          </a:xfrm>
          <a:prstGeom prst="rect">
            <a:avLst/>
          </a:prstGeom>
          <a:noFill/>
          <a:ln w="9525">
            <a:noFill/>
            <a:miter lim="800000"/>
            <a:headEnd/>
            <a:tailEnd/>
          </a:ln>
        </p:spPr>
        <p:txBody>
          <a:bodyPr wrap="none">
            <a:spAutoFit/>
          </a:bodyPr>
          <a:lstStyle/>
          <a:p>
            <a:r>
              <a:rPr lang="zh-CN" altLang="zh-CN" sz="2800" b="1" dirty="0">
                <a:solidFill>
                  <a:srgbClr val="C00000"/>
                </a:solidFill>
              </a:rPr>
              <a:t>A Big Gap</a:t>
            </a:r>
            <a:r>
              <a:rPr lang="zh-CN" altLang="en-US" sz="2800" b="1" dirty="0">
                <a:solidFill>
                  <a:srgbClr val="C00000"/>
                </a:solidFill>
              </a:rPr>
              <a:t>！</a:t>
            </a:r>
          </a:p>
        </p:txBody>
      </p:sp>
      <p:grpSp>
        <p:nvGrpSpPr>
          <p:cNvPr id="5" name="Group 19"/>
          <p:cNvGrpSpPr>
            <a:grpSpLocks/>
          </p:cNvGrpSpPr>
          <p:nvPr/>
        </p:nvGrpSpPr>
        <p:grpSpPr bwMode="auto">
          <a:xfrm>
            <a:off x="549929" y="3219822"/>
            <a:ext cx="8210488" cy="1371440"/>
            <a:chOff x="-91" y="27"/>
            <a:chExt cx="12123" cy="2877"/>
          </a:xfrm>
          <a:solidFill>
            <a:schemeClr val="bg1"/>
          </a:solidFill>
        </p:grpSpPr>
        <p:sp>
          <p:nvSpPr>
            <p:cNvPr id="18452" name="Rectangle 20"/>
            <p:cNvSpPr>
              <a:spLocks noChangeArrowheads="1"/>
            </p:cNvSpPr>
            <p:nvPr/>
          </p:nvSpPr>
          <p:spPr bwMode="auto">
            <a:xfrm>
              <a:off x="-91" y="27"/>
              <a:ext cx="12123" cy="792"/>
            </a:xfrm>
            <a:prstGeom prst="rect">
              <a:avLst/>
            </a:prstGeom>
            <a:grpFill/>
            <a:ln w="9525">
              <a:noFill/>
              <a:miter lim="800000"/>
              <a:headEnd/>
              <a:tailEnd/>
            </a:ln>
            <a:effectLst/>
          </p:spPr>
          <p:txBody>
            <a:bodyPr wrap="none" anchor="ctr"/>
            <a:lstStyle/>
            <a:p>
              <a:pPr algn="ctr"/>
              <a:r>
                <a:rPr lang="zh-CN" altLang="zh-CN">
                  <a:solidFill>
                    <a:prstClr val="black"/>
                  </a:solidFill>
                </a:rPr>
                <a:t>       </a:t>
              </a:r>
            </a:p>
          </p:txBody>
        </p:sp>
        <p:sp>
          <p:nvSpPr>
            <p:cNvPr id="18454" name="Text Box 22"/>
            <p:cNvSpPr txBox="1">
              <a:spLocks noChangeArrowheads="1"/>
            </p:cNvSpPr>
            <p:nvPr/>
          </p:nvSpPr>
          <p:spPr bwMode="auto">
            <a:xfrm>
              <a:off x="4893" y="114"/>
              <a:ext cx="3937" cy="710"/>
            </a:xfrm>
            <a:prstGeom prst="rect">
              <a:avLst/>
            </a:prstGeom>
            <a:grpFill/>
            <a:ln w="9525">
              <a:noFill/>
              <a:miter lim="800000"/>
              <a:headEnd/>
              <a:tailEnd/>
            </a:ln>
            <a:effectLst/>
          </p:spPr>
          <p:txBody>
            <a:bodyPr wrap="none">
              <a:spAutoFit/>
            </a:bodyPr>
            <a:lstStyle/>
            <a:p>
              <a:pPr algn="ctr"/>
              <a:r>
                <a:rPr lang="zh-CN" altLang="en-US" sz="1600" b="1" dirty="0" smtClean="0">
                  <a:solidFill>
                    <a:sysClr val="windowText" lastClr="000000"/>
                  </a:solidFill>
                </a:rPr>
                <a:t>大数据处理平台和编程模型</a:t>
              </a:r>
              <a:endParaRPr lang="zh-CN" altLang="en-US" sz="1600" b="1" dirty="0">
                <a:solidFill>
                  <a:sysClr val="windowText" lastClr="000000"/>
                </a:solidFill>
              </a:endParaRPr>
            </a:p>
          </p:txBody>
        </p:sp>
        <p:sp>
          <p:nvSpPr>
            <p:cNvPr id="18455" name="Text Box 23"/>
            <p:cNvSpPr txBox="1">
              <a:spLocks noChangeArrowheads="1"/>
            </p:cNvSpPr>
            <p:nvPr/>
          </p:nvSpPr>
          <p:spPr bwMode="auto">
            <a:xfrm>
              <a:off x="106" y="451"/>
              <a:ext cx="4253" cy="2453"/>
            </a:xfrm>
            <a:prstGeom prst="rect">
              <a:avLst/>
            </a:prstGeom>
            <a:grpFill/>
            <a:ln w="9525">
              <a:noFill/>
              <a:miter lim="800000"/>
              <a:headEnd/>
              <a:tailEnd/>
            </a:ln>
            <a:effectLst/>
          </p:spPr>
          <p:txBody>
            <a:bodyPr wrap="square">
              <a:spAutoFit/>
            </a:bodyPr>
            <a:lstStyle/>
            <a:p>
              <a:r>
                <a:rPr lang="zh-CN" altLang="zh-CN" sz="1400" b="1" dirty="0" smtClean="0">
                  <a:solidFill>
                    <a:prstClr val="black"/>
                  </a:solidFill>
                </a:rPr>
                <a:t>MPI</a:t>
              </a:r>
              <a:r>
                <a:rPr lang="zh-CN" altLang="en-US" sz="1400" b="1" dirty="0" smtClean="0">
                  <a:solidFill>
                    <a:prstClr val="black"/>
                  </a:solidFill>
                </a:rPr>
                <a:t>、</a:t>
              </a:r>
              <a:r>
                <a:rPr lang="zh-CN" altLang="zh-CN" sz="1400" b="1" dirty="0" smtClean="0">
                  <a:solidFill>
                    <a:prstClr val="black"/>
                  </a:solidFill>
                </a:rPr>
                <a:t>Fortran/C++</a:t>
              </a:r>
            </a:p>
            <a:p>
              <a:r>
                <a:rPr lang="zh-CN" altLang="zh-CN" sz="1400" b="1" dirty="0" smtClean="0">
                  <a:solidFill>
                    <a:prstClr val="black"/>
                  </a:solidFill>
                </a:rPr>
                <a:t>ScaLAPACK</a:t>
              </a:r>
              <a:r>
                <a:rPr lang="zh-CN" altLang="en-US" sz="1400" b="1" dirty="0" smtClean="0">
                  <a:solidFill>
                    <a:prstClr val="black"/>
                  </a:solidFill>
                </a:rPr>
                <a:t>；</a:t>
              </a:r>
              <a:endParaRPr lang="en-US" altLang="zh-CN" sz="1400" b="1" dirty="0" smtClean="0">
                <a:solidFill>
                  <a:prstClr val="black"/>
                </a:solidFill>
              </a:endParaRPr>
            </a:p>
            <a:p>
              <a:r>
                <a:rPr lang="en-US" altLang="zh-CN" sz="1400" b="1" dirty="0" smtClean="0">
                  <a:solidFill>
                    <a:prstClr val="black"/>
                  </a:solidFill>
                </a:rPr>
                <a:t>GPU CUDA</a:t>
              </a:r>
              <a:r>
                <a:rPr lang="zh-CN" altLang="en-US" sz="1400" b="1" dirty="0" smtClean="0">
                  <a:solidFill>
                    <a:prstClr val="black"/>
                  </a:solidFill>
                </a:rPr>
                <a:t>、</a:t>
              </a:r>
              <a:r>
                <a:rPr lang="en-US" altLang="zh-CN" sz="1400" b="1" dirty="0" err="1" smtClean="0">
                  <a:solidFill>
                    <a:prstClr val="black"/>
                  </a:solidFill>
                </a:rPr>
                <a:t>BIDMach</a:t>
              </a:r>
              <a:r>
                <a:rPr lang="zh-CN" altLang="en-US" sz="1400" b="1" dirty="0" smtClean="0">
                  <a:solidFill>
                    <a:prstClr val="black"/>
                  </a:solidFill>
                </a:rPr>
                <a:t>；</a:t>
              </a:r>
              <a:endParaRPr lang="en-US" altLang="zh-CN" sz="1400" b="1" dirty="0" smtClean="0">
                <a:solidFill>
                  <a:prstClr val="black"/>
                </a:solidFill>
              </a:endParaRPr>
            </a:p>
            <a:p>
              <a:r>
                <a:rPr lang="en-US" altLang="zh-CN" sz="1400" b="1" dirty="0" err="1" smtClean="0">
                  <a:solidFill>
                    <a:prstClr val="black"/>
                  </a:solidFill>
                </a:rPr>
                <a:t>Scala</a:t>
              </a:r>
              <a:r>
                <a:rPr lang="zh-CN" altLang="en-US" sz="1400" b="1" dirty="0" smtClean="0">
                  <a:solidFill>
                    <a:prstClr val="black"/>
                  </a:solidFill>
                </a:rPr>
                <a:t>、</a:t>
              </a:r>
              <a:r>
                <a:rPr lang="en-US" altLang="zh-CN" sz="1400" b="1" dirty="0" smtClean="0">
                  <a:solidFill>
                    <a:prstClr val="black"/>
                  </a:solidFill>
                </a:rPr>
                <a:t>Spark RDD;</a:t>
              </a:r>
            </a:p>
            <a:p>
              <a:r>
                <a:rPr lang="en-US" altLang="zh-CN" sz="1400" b="1" dirty="0" smtClean="0">
                  <a:solidFill>
                    <a:prstClr val="black"/>
                  </a:solidFill>
                </a:rPr>
                <a:t>Hadoop MR;</a:t>
              </a:r>
              <a:endParaRPr lang="zh-CN" altLang="zh-CN" sz="1400" b="1" dirty="0">
                <a:solidFill>
                  <a:prstClr val="black"/>
                </a:solidFill>
              </a:endParaRPr>
            </a:p>
          </p:txBody>
        </p:sp>
      </p:grpSp>
      <p:pic>
        <p:nvPicPr>
          <p:cNvPr id="1026" name="Picture 2"/>
          <p:cNvPicPr>
            <a:picLocks noChangeAspect="1" noChangeArrowheads="1"/>
          </p:cNvPicPr>
          <p:nvPr/>
        </p:nvPicPr>
        <p:blipFill>
          <a:blip r:embed="rId7" cstate="print"/>
          <a:srcRect/>
          <a:stretch>
            <a:fillRect/>
          </a:stretch>
        </p:blipFill>
        <p:spPr bwMode="auto">
          <a:xfrm>
            <a:off x="6207760" y="3615101"/>
            <a:ext cx="1081904" cy="396351"/>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5559792" y="4180643"/>
            <a:ext cx="2304256" cy="445714"/>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7648025" y="3275365"/>
            <a:ext cx="792087" cy="702078"/>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7887252" y="4159781"/>
            <a:ext cx="1009671" cy="411510"/>
          </a:xfrm>
          <a:prstGeom prst="rect">
            <a:avLst/>
          </a:prstGeom>
          <a:noFill/>
          <a:ln w="9525">
            <a:noFill/>
            <a:miter lim="800000"/>
            <a:headEnd/>
            <a:tailEnd/>
          </a:ln>
        </p:spPr>
      </p:pic>
      <p:sp>
        <p:nvSpPr>
          <p:cNvPr id="6" name="左箭头 5"/>
          <p:cNvSpPr/>
          <p:nvPr/>
        </p:nvSpPr>
        <p:spPr>
          <a:xfrm>
            <a:off x="5500904" y="1766775"/>
            <a:ext cx="870389" cy="138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左箭头 27"/>
          <p:cNvSpPr/>
          <p:nvPr/>
        </p:nvSpPr>
        <p:spPr>
          <a:xfrm flipH="1">
            <a:off x="2452639" y="1786173"/>
            <a:ext cx="1004711" cy="138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431676" y="650684"/>
            <a:ext cx="5520350" cy="400110"/>
          </a:xfrm>
          <a:prstGeom prst="rect">
            <a:avLst/>
          </a:prstGeom>
          <a:noFill/>
        </p:spPr>
        <p:txBody>
          <a:bodyPr wrap="square" rtlCol="0">
            <a:spAutoFit/>
          </a:bodyPr>
          <a:lstStyle/>
          <a:p>
            <a:pPr marL="0" indent="0">
              <a:buNone/>
              <a:defRPr/>
            </a:pPr>
            <a:r>
              <a:rPr lang="zh-CN" altLang="en-US" sz="2000" dirty="0">
                <a:solidFill>
                  <a:srgbClr val="0066FF"/>
                </a:solidFill>
                <a:latin typeface="黑体"/>
                <a:ea typeface="黑体"/>
                <a:cs typeface="黑体"/>
              </a:rPr>
              <a:t>易用性和可编程</a:t>
            </a:r>
            <a:r>
              <a:rPr lang="zh-CN" altLang="en-US" sz="2000" dirty="0" smtClean="0">
                <a:solidFill>
                  <a:srgbClr val="0066FF"/>
                </a:solidFill>
                <a:latin typeface="黑体"/>
                <a:ea typeface="黑体"/>
                <a:cs typeface="黑体"/>
              </a:rPr>
              <a:t>性问题</a:t>
            </a:r>
            <a:endParaRPr lang="en-US" altLang="zh-CN" sz="2000" dirty="0">
              <a:solidFill>
                <a:srgbClr val="0066FF"/>
              </a:solidFill>
              <a:latin typeface="黑体"/>
              <a:ea typeface="黑体"/>
              <a:cs typeface="黑体"/>
            </a:endParaRPr>
          </a:p>
        </p:txBody>
      </p:sp>
      <p:sp>
        <p:nvSpPr>
          <p:cNvPr id="8" name="矩形 7"/>
          <p:cNvSpPr/>
          <p:nvPr/>
        </p:nvSpPr>
        <p:spPr>
          <a:xfrm>
            <a:off x="300360" y="2303864"/>
            <a:ext cx="3860853" cy="1169551"/>
          </a:xfrm>
          <a:prstGeom prst="rect">
            <a:avLst/>
          </a:prstGeom>
        </p:spPr>
        <p:txBody>
          <a:bodyPr wrap="square">
            <a:spAutoFit/>
          </a:bodyPr>
          <a:lstStyle/>
          <a:p>
            <a:pPr marL="88900" lvl="1" indent="0" eaLnBrk="1" fontAlgn="auto" hangingPunct="1">
              <a:spcBef>
                <a:spcPts val="1200"/>
              </a:spcBef>
              <a:spcAft>
                <a:spcPts val="0"/>
              </a:spcAft>
              <a:buSzPct val="70000"/>
              <a:buNone/>
              <a:defRPr/>
            </a:pPr>
            <a:r>
              <a:rPr lang="zh-CN" altLang="zh-CN" sz="1000" dirty="0">
                <a:solidFill>
                  <a:srgbClr val="FF0000"/>
                </a:solidFill>
                <a:ea typeface="黑体" pitchFamily="2" charset="-122"/>
              </a:rPr>
              <a:t>对于普通的数据分析程序员或机器学习研究者来说，在特定的大数据编程模型和平台下进行并行化机器学习和数据分析算法设计，需要掌握很多分布式系统背景知识和并行程序设计技巧，这对他们来说难度较大，导致他们经常要把实际工作的大部分时间都花费在底层复杂的并行化和分布式编程和调试上，给他们的上层数据分析和算法设计工作带来很大的不便和困难，导致在普通程序员与现有的各种大数据处理平台之间存在一个难以逾越的鸿沟</a:t>
            </a:r>
            <a:endParaRPr lang="en-US" altLang="zh-CN" sz="1000" dirty="0">
              <a:solidFill>
                <a:srgbClr val="FF0000"/>
              </a:solidFill>
              <a:ea typeface="黑体" pitchFamily="2" charset="-122"/>
            </a:endParaRPr>
          </a:p>
        </p:txBody>
      </p:sp>
      <p:sp>
        <p:nvSpPr>
          <p:cNvPr id="32" name="TextBox 31"/>
          <p:cNvSpPr txBox="1"/>
          <p:nvPr/>
        </p:nvSpPr>
        <p:spPr>
          <a:xfrm>
            <a:off x="300359" y="18212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3. </a:t>
            </a:r>
            <a:r>
              <a:rPr lang="zh-CN" altLang="zh-CN" sz="2400" dirty="0">
                <a:solidFill>
                  <a:srgbClr val="C00000"/>
                </a:solidFill>
                <a:latin typeface="Arial Unicode MS" pitchFamily="34" charset="-122"/>
                <a:ea typeface="Arial Unicode MS" pitchFamily="34" charset="-122"/>
                <a:cs typeface="Arial Unicode MS" pitchFamily="34" charset="-122"/>
              </a:rPr>
              <a:t>大数据机器学习</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r>
              <a:rPr lang="zh-CN" altLang="en-US" sz="2400" dirty="0" smtClean="0">
                <a:solidFill>
                  <a:srgbClr val="C00000"/>
                </a:solidFill>
                <a:latin typeface="Arial Unicode MS" pitchFamily="34" charset="-122"/>
                <a:ea typeface="Arial Unicode MS" pitchFamily="34" charset="-122"/>
                <a:cs typeface="Arial Unicode MS" pitchFamily="34" charset="-122"/>
              </a:rPr>
              <a:t>的主要研究问题</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2908107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2615" y="1005576"/>
            <a:ext cx="7963088" cy="3231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a:lnSpc>
                <a:spcPct val="130000"/>
              </a:lnSpc>
              <a:spcBef>
                <a:spcPts val="0"/>
              </a:spcBef>
              <a:spcAft>
                <a:spcPts val="0"/>
              </a:spcAft>
              <a:buClr>
                <a:schemeClr val="accent1"/>
              </a:buClr>
              <a:buSzPct val="85000"/>
            </a:pPr>
            <a:r>
              <a:rPr lang="zh-CN" altLang="en-US" sz="2800" dirty="0" smtClean="0">
                <a:solidFill>
                  <a:srgbClr val="0066FF"/>
                </a:solidFill>
                <a:latin typeface="Arial Unicode MS" pitchFamily="34" charset="-122"/>
                <a:ea typeface="Arial Unicode MS" pitchFamily="34" charset="-122"/>
                <a:cs typeface="Arial Unicode MS" pitchFamily="34" charset="-122"/>
              </a:rPr>
              <a:t>上 篇</a:t>
            </a:r>
            <a:endParaRPr lang="en-US" altLang="zh-CN" sz="2800" dirty="0" smtClean="0">
              <a:solidFill>
                <a:srgbClr val="0066FF"/>
              </a:solidFill>
              <a:latin typeface="Arial Unicode MS" pitchFamily="34" charset="-122"/>
              <a:ea typeface="Arial Unicode MS" pitchFamily="34" charset="-122"/>
              <a:cs typeface="Arial Unicode MS" pitchFamily="34" charset="-122"/>
            </a:endParaRPr>
          </a:p>
          <a:p>
            <a:pPr algn="l">
              <a:lnSpc>
                <a:spcPct val="130000"/>
              </a:lnSpc>
              <a:spcBef>
                <a:spcPts val="0"/>
              </a:spcBef>
              <a:spcAft>
                <a:spcPts val="0"/>
              </a:spcAft>
              <a:buClr>
                <a:schemeClr val="accent1"/>
              </a:buClr>
              <a:buSzPct val="85000"/>
            </a:pP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1. </a:t>
            </a:r>
            <a:r>
              <a:rPr lang="zh-CN" altLang="en-US"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大数据机器学习：从算法到系统</a:t>
            </a: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
            </a:r>
            <a:b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2.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大数据机器学习系统的技术特征</a:t>
            </a:r>
            <a:r>
              <a:rPr lang="en-US" altLang="zh-CN" sz="2400" dirty="0" smtClean="0">
                <a:solidFill>
                  <a:srgbClr val="C00000"/>
                </a:solidFill>
                <a:latin typeface="Arial Unicode MS" pitchFamily="34" charset="-122"/>
                <a:ea typeface="Arial Unicode MS" pitchFamily="34" charset="-122"/>
                <a:cs typeface="Arial Unicode MS" pitchFamily="34" charset="-122"/>
              </a:rPr>
              <a:t/>
            </a:r>
            <a:br>
              <a:rPr lang="en-US" altLang="zh-CN" sz="2400" dirty="0" smtClean="0">
                <a:solidFill>
                  <a:srgbClr val="C00000"/>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3. </a:t>
            </a:r>
            <a: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t>大数据机器学习系统的主要研究问题</a:t>
            </a:r>
            <a:br>
              <a:rPr lang="zh-CN" altLang="zh-CN" sz="2400" dirty="0" smtClean="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a:solidFill>
                  <a:srgbClr val="C00000"/>
                </a:solidFill>
                <a:latin typeface="Arial Unicode MS" pitchFamily="34" charset="-122"/>
                <a:ea typeface="Arial Unicode MS" pitchFamily="34" charset="-122"/>
                <a:cs typeface="Arial Unicode MS" pitchFamily="34" charset="-122"/>
              </a:rPr>
              <a:t>4</a:t>
            </a:r>
            <a:r>
              <a:rPr lang="en-US" altLang="zh-CN" sz="2400" dirty="0" smtClean="0">
                <a:solidFill>
                  <a:srgbClr val="C00000"/>
                </a:solidFill>
                <a:latin typeface="Arial Unicode MS" pitchFamily="34" charset="-122"/>
                <a:ea typeface="Arial Unicode MS" pitchFamily="34" charset="-122"/>
                <a:cs typeface="Arial Unicode MS" pitchFamily="34" charset="-122"/>
              </a:rPr>
              <a:t>. </a:t>
            </a:r>
            <a:r>
              <a:rPr lang="zh-CN" altLang="zh-CN" sz="2400" dirty="0" smtClean="0">
                <a:solidFill>
                  <a:srgbClr val="C00000"/>
                </a:solidFill>
                <a:latin typeface="Arial Unicode MS" pitchFamily="34" charset="-122"/>
                <a:ea typeface="Arial Unicode MS" pitchFamily="34" charset="-122"/>
                <a:cs typeface="Arial Unicode MS" pitchFamily="34" charset="-122"/>
              </a:rPr>
              <a:t>大数据机器学习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方法分类与典型系统</a:t>
            </a:r>
            <a:r>
              <a:rPr lang="en-US" altLang="zh-CN" sz="2400" dirty="0" smtClean="0">
                <a:solidFill>
                  <a:srgbClr val="C00000"/>
                </a:solidFill>
                <a:latin typeface="Arial Unicode MS" pitchFamily="34" charset="-122"/>
                <a:ea typeface="Arial Unicode MS" pitchFamily="34" charset="-122"/>
                <a:cs typeface="Arial Unicode MS" pitchFamily="34" charset="-122"/>
              </a:rPr>
              <a:t> </a:t>
            </a:r>
            <a:endParaRPr lang="zh-CN" altLang="en-US" sz="2400" dirty="0">
              <a:solidFill>
                <a:srgbClr val="C00000"/>
              </a:solidFill>
              <a:latin typeface="Arial Unicode MS" pitchFamily="34" charset="-122"/>
              <a:ea typeface="Arial Unicode MS" pitchFamily="34" charset="-122"/>
              <a:cs typeface="Arial Unicode MS" pitchFamily="34" charset="-122"/>
            </a:endParaRPr>
          </a:p>
        </p:txBody>
      </p:sp>
      <p:sp>
        <p:nvSpPr>
          <p:cNvPr id="4" name="标题 5"/>
          <p:cNvSpPr>
            <a:spLocks noGrp="1"/>
          </p:cNvSpPr>
          <p:nvPr>
            <p:ph type="title"/>
          </p:nvPr>
        </p:nvSpPr>
        <p:spPr/>
        <p:txBody>
          <a:bodyPr/>
          <a:lstStyle/>
          <a:p>
            <a:r>
              <a:rPr lang="zh-CN" altLang="en-US" sz="2400" dirty="0" smtClean="0"/>
              <a:t>上篇：大数据集学习系统概述</a:t>
            </a:r>
            <a:endParaRPr lang="zh-CN" altLang="en-US" sz="2400" dirty="0"/>
          </a:p>
        </p:txBody>
      </p:sp>
    </p:spTree>
    <p:extLst>
      <p:ext uri="{BB962C8B-B14F-4D97-AF65-F5344CB8AC3E}">
        <p14:creationId xmlns:p14="http://schemas.microsoft.com/office/powerpoint/2010/main" val="3837932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00359" y="21260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
        <p:nvSpPr>
          <p:cNvPr id="6" name="Content Placeholder 2"/>
          <p:cNvSpPr>
            <a:spLocks noGrp="1"/>
          </p:cNvSpPr>
          <p:nvPr>
            <p:ph idx="1"/>
          </p:nvPr>
        </p:nvSpPr>
        <p:spPr>
          <a:xfrm>
            <a:off x="300359" y="735546"/>
            <a:ext cx="8418128" cy="3819744"/>
          </a:xfrm>
        </p:spPr>
        <p:txBody>
          <a:bodyPr rtlCol="0">
            <a:noAutofit/>
          </a:bodyPr>
          <a:lstStyle/>
          <a:p>
            <a:pPr marL="431800" lvl="1" indent="-342900" eaLnBrk="1" fontAlgn="auto" hangingPunct="1">
              <a:spcBef>
                <a:spcPts val="1200"/>
              </a:spcBef>
              <a:spcAft>
                <a:spcPts val="0"/>
              </a:spcAft>
              <a:buSzPct val="70000"/>
              <a:buFont typeface="Wingdings" pitchFamily="2" charset="2"/>
              <a:buChar char="l"/>
              <a:defRPr/>
            </a:pPr>
            <a:r>
              <a:rPr lang="zh-CN" altLang="zh-CN" dirty="0">
                <a:solidFill>
                  <a:srgbClr val="FF0000"/>
                </a:solidFill>
                <a:latin typeface="Arial" charset="0"/>
                <a:ea typeface="黑体" pitchFamily="2" charset="-122"/>
              </a:rPr>
              <a:t>基于</a:t>
            </a:r>
            <a:r>
              <a:rPr lang="zh-CN" altLang="en-US" dirty="0">
                <a:solidFill>
                  <a:srgbClr val="FF0000"/>
                </a:solidFill>
                <a:latin typeface="Arial" charset="0"/>
                <a:ea typeface="黑体" pitchFamily="2" charset="-122"/>
              </a:rPr>
              <a:t>主流大数据</a:t>
            </a:r>
            <a:r>
              <a:rPr lang="zh-CN" altLang="zh-CN" dirty="0">
                <a:solidFill>
                  <a:srgbClr val="FF0000"/>
                </a:solidFill>
                <a:latin typeface="Arial" charset="0"/>
                <a:ea typeface="黑体" pitchFamily="2" charset="-122"/>
              </a:rPr>
              <a:t>平台的并行化机器学习</a:t>
            </a:r>
            <a:r>
              <a:rPr lang="zh-CN" altLang="zh-CN" dirty="0" smtClean="0">
                <a:solidFill>
                  <a:srgbClr val="FF0000"/>
                </a:solidFill>
                <a:latin typeface="Arial" charset="0"/>
                <a:ea typeface="黑体" pitchFamily="2" charset="-122"/>
              </a:rPr>
              <a:t>算法</a:t>
            </a:r>
            <a:r>
              <a:rPr lang="en-US" altLang="zh-CN" dirty="0">
                <a:solidFill>
                  <a:srgbClr val="FF0000"/>
                </a:solidFill>
                <a:latin typeface="Arial" charset="0"/>
                <a:ea typeface="黑体" pitchFamily="2" charset="-122"/>
              </a:rPr>
              <a:t>/</a:t>
            </a:r>
            <a:r>
              <a:rPr lang="zh-CN" altLang="zh-CN" dirty="0" smtClean="0">
                <a:solidFill>
                  <a:srgbClr val="FF0000"/>
                </a:solidFill>
                <a:latin typeface="Arial" charset="0"/>
                <a:ea typeface="黑体" pitchFamily="2" charset="-122"/>
              </a:rPr>
              <a:t>算法</a:t>
            </a:r>
            <a:r>
              <a:rPr lang="zh-CN" altLang="zh-CN" dirty="0">
                <a:solidFill>
                  <a:srgbClr val="FF0000"/>
                </a:solidFill>
                <a:latin typeface="Arial" charset="0"/>
                <a:ea typeface="黑体" pitchFamily="2" charset="-122"/>
              </a:rPr>
              <a:t>库</a:t>
            </a:r>
            <a:endParaRPr lang="en-US" altLang="zh-CN" dirty="0">
              <a:solidFill>
                <a:srgbClr val="FF0000"/>
              </a:solidFill>
              <a:latin typeface="Arial" charset="0"/>
              <a:ea typeface="黑体" pitchFamily="2" charset="-122"/>
            </a:endParaRPr>
          </a:p>
          <a:p>
            <a:pPr marL="441325" lvl="1" indent="0" eaLnBrk="1" fontAlgn="auto" hangingPunct="1">
              <a:lnSpc>
                <a:spcPct val="120000"/>
              </a:lnSpc>
              <a:spcBef>
                <a:spcPts val="1200"/>
              </a:spcBef>
              <a:spcAft>
                <a:spcPts val="0"/>
              </a:spcAft>
              <a:buSzPct val="70000"/>
              <a:buNone/>
              <a:defRPr/>
            </a:pPr>
            <a:r>
              <a:rPr lang="zh-CN" altLang="zh-CN" sz="1800" dirty="0">
                <a:latin typeface="Arial" charset="0"/>
                <a:ea typeface="黑体" pitchFamily="2" charset="-122"/>
              </a:rPr>
              <a:t>基于</a:t>
            </a:r>
            <a:r>
              <a:rPr lang="en-US" altLang="zh-CN" sz="1800" dirty="0" err="1">
                <a:latin typeface="Arial" charset="0"/>
                <a:ea typeface="黑体" pitchFamily="2" charset="-122"/>
              </a:rPr>
              <a:t>Hadoop</a:t>
            </a:r>
            <a:r>
              <a:rPr lang="en-US" altLang="zh-CN" sz="1800" dirty="0">
                <a:latin typeface="Arial" charset="0"/>
                <a:ea typeface="黑体" pitchFamily="2" charset="-122"/>
              </a:rPr>
              <a:t> </a:t>
            </a:r>
            <a:r>
              <a:rPr lang="en-US" altLang="zh-CN" sz="1800" dirty="0" err="1">
                <a:latin typeface="Arial" charset="0"/>
                <a:ea typeface="黑体" pitchFamily="2" charset="-122"/>
              </a:rPr>
              <a:t>MapReduce</a:t>
            </a:r>
            <a:r>
              <a:rPr lang="zh-CN" altLang="zh-CN" sz="1800" dirty="0">
                <a:latin typeface="Arial" charset="0"/>
                <a:ea typeface="黑体" pitchFamily="2" charset="-122"/>
              </a:rPr>
              <a:t>和</a:t>
            </a:r>
            <a:r>
              <a:rPr lang="en-US" altLang="zh-CN" sz="1800" dirty="0">
                <a:latin typeface="Arial" charset="0"/>
                <a:ea typeface="黑体" pitchFamily="2" charset="-122"/>
              </a:rPr>
              <a:t>Spark</a:t>
            </a:r>
            <a:r>
              <a:rPr lang="zh-CN" altLang="zh-CN" sz="1800" dirty="0">
                <a:latin typeface="Arial" charset="0"/>
                <a:ea typeface="黑体" pitchFamily="2" charset="-122"/>
              </a:rPr>
              <a:t>、以及基于传统的</a:t>
            </a:r>
            <a:r>
              <a:rPr lang="en-US" altLang="zh-CN" sz="1800" dirty="0">
                <a:latin typeface="Arial" charset="0"/>
                <a:ea typeface="黑体" pitchFamily="2" charset="-122"/>
              </a:rPr>
              <a:t>MPI</a:t>
            </a:r>
            <a:r>
              <a:rPr lang="zh-CN" altLang="zh-CN" sz="1800" dirty="0">
                <a:latin typeface="Arial" charset="0"/>
                <a:ea typeface="黑体" pitchFamily="2" charset="-122"/>
              </a:rPr>
              <a:t>并行计算框架，完成各种并行化机器学习和数据挖掘算法的</a:t>
            </a:r>
            <a:r>
              <a:rPr lang="zh-CN" altLang="zh-CN" sz="1800" dirty="0" smtClean="0">
                <a:latin typeface="Arial" charset="0"/>
                <a:ea typeface="黑体" pitchFamily="2" charset="-122"/>
              </a:rPr>
              <a:t>设计</a:t>
            </a:r>
            <a:endParaRPr lang="en-US" altLang="zh-CN" sz="1800" dirty="0" smtClean="0">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l"/>
              <a:defRPr/>
            </a:pPr>
            <a:r>
              <a:rPr lang="zh-CN" altLang="zh-CN" dirty="0" smtClean="0">
                <a:solidFill>
                  <a:srgbClr val="FF0000"/>
                </a:solidFill>
                <a:latin typeface="Arial" charset="0"/>
                <a:ea typeface="黑体" pitchFamily="2" charset="-122"/>
              </a:rPr>
              <a:t>结合传统数据分析平台的大数据机器学习</a:t>
            </a:r>
            <a:r>
              <a:rPr lang="zh-CN" altLang="en-US" dirty="0" smtClean="0">
                <a:solidFill>
                  <a:srgbClr val="FF0000"/>
                </a:solidFill>
                <a:latin typeface="Arial" charset="0"/>
                <a:ea typeface="黑体" pitchFamily="2" charset="-122"/>
              </a:rPr>
              <a:t>算法</a:t>
            </a:r>
            <a:r>
              <a:rPr lang="en-US" altLang="zh-CN" dirty="0" smtClean="0">
                <a:solidFill>
                  <a:srgbClr val="FF0000"/>
                </a:solidFill>
                <a:latin typeface="Arial" charset="0"/>
                <a:ea typeface="黑体" pitchFamily="2" charset="-122"/>
              </a:rPr>
              <a:t>/</a:t>
            </a:r>
            <a:r>
              <a:rPr lang="zh-CN" altLang="en-US" dirty="0" smtClean="0">
                <a:solidFill>
                  <a:srgbClr val="FF0000"/>
                </a:solidFill>
                <a:latin typeface="Arial" charset="0"/>
                <a:ea typeface="黑体" pitchFamily="2" charset="-122"/>
              </a:rPr>
              <a:t>算法库</a:t>
            </a:r>
            <a:endParaRPr lang="en-US" altLang="zh-CN" dirty="0" smtClean="0">
              <a:solidFill>
                <a:srgbClr val="FF0000"/>
              </a:solidFill>
              <a:latin typeface="Arial" charset="0"/>
              <a:ea typeface="黑体" pitchFamily="2" charset="-122"/>
            </a:endParaRPr>
          </a:p>
          <a:p>
            <a:pPr marL="441325" lvl="1" indent="0" eaLnBrk="1" fontAlgn="auto" hangingPunct="1">
              <a:lnSpc>
                <a:spcPct val="120000"/>
              </a:lnSpc>
              <a:spcBef>
                <a:spcPts val="1200"/>
              </a:spcBef>
              <a:spcAft>
                <a:spcPts val="0"/>
              </a:spcAft>
              <a:buSzPct val="70000"/>
              <a:buNone/>
              <a:defRPr/>
            </a:pPr>
            <a:r>
              <a:rPr lang="zh-CN" altLang="en-US" sz="1800" dirty="0" smtClean="0">
                <a:latin typeface="Arial" charset="0"/>
                <a:ea typeface="黑体" pitchFamily="2" charset="-122"/>
              </a:rPr>
              <a:t>基于</a:t>
            </a:r>
            <a:r>
              <a:rPr lang="en-US" altLang="zh-CN" sz="1800" dirty="0">
                <a:latin typeface="Arial" charset="0"/>
                <a:ea typeface="黑体" pitchFamily="2" charset="-122"/>
              </a:rPr>
              <a:t>R</a:t>
            </a:r>
            <a:r>
              <a:rPr lang="zh-CN" altLang="en-US" sz="1800" dirty="0">
                <a:latin typeface="Arial" charset="0"/>
                <a:ea typeface="黑体" pitchFamily="2" charset="-122"/>
              </a:rPr>
              <a:t>、</a:t>
            </a:r>
            <a:r>
              <a:rPr lang="en-US" altLang="zh-CN" sz="1800" dirty="0">
                <a:latin typeface="Arial" charset="0"/>
                <a:ea typeface="黑体" pitchFamily="2" charset="-122"/>
              </a:rPr>
              <a:t>Python</a:t>
            </a:r>
            <a:r>
              <a:rPr lang="zh-CN" altLang="en-US" sz="1800" dirty="0">
                <a:latin typeface="Arial" charset="0"/>
                <a:ea typeface="黑体" pitchFamily="2" charset="-122"/>
              </a:rPr>
              <a:t>、</a:t>
            </a:r>
            <a:r>
              <a:rPr lang="en-US" altLang="zh-CN" sz="1800" dirty="0" err="1">
                <a:latin typeface="Arial" charset="0"/>
                <a:ea typeface="黑体" pitchFamily="2" charset="-122"/>
              </a:rPr>
              <a:t>MatLab</a:t>
            </a:r>
            <a:r>
              <a:rPr lang="zh-CN" altLang="en-US" sz="1800" dirty="0">
                <a:latin typeface="Arial" charset="0"/>
                <a:ea typeface="黑体" pitchFamily="2" charset="-122"/>
              </a:rPr>
              <a:t>等传统数据分析平台的机器学习算法或系统</a:t>
            </a:r>
            <a:endParaRPr lang="en-US" altLang="zh-CN" sz="1800" dirty="0">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l"/>
              <a:defRPr/>
            </a:pPr>
            <a:r>
              <a:rPr lang="zh-CN" altLang="zh-CN" dirty="0">
                <a:solidFill>
                  <a:srgbClr val="FF0000"/>
                </a:solidFill>
                <a:latin typeface="Arial" charset="0"/>
                <a:ea typeface="黑体" pitchFamily="2" charset="-122"/>
              </a:rPr>
              <a:t>基于特定平台的大数据机器学习系统</a:t>
            </a:r>
            <a:endParaRPr lang="en-US" altLang="zh-CN" dirty="0">
              <a:solidFill>
                <a:srgbClr val="FF0000"/>
              </a:solidFill>
              <a:latin typeface="Arial" charset="0"/>
              <a:ea typeface="黑体" pitchFamily="2" charset="-122"/>
            </a:endParaRPr>
          </a:p>
          <a:p>
            <a:pPr marL="441325" lvl="1" indent="0" eaLnBrk="1" fontAlgn="auto" hangingPunct="1">
              <a:lnSpc>
                <a:spcPct val="120000"/>
              </a:lnSpc>
              <a:spcBef>
                <a:spcPts val="1200"/>
              </a:spcBef>
              <a:spcAft>
                <a:spcPts val="0"/>
              </a:spcAft>
              <a:buSzPct val="70000"/>
              <a:buNone/>
              <a:defRPr/>
            </a:pPr>
            <a:r>
              <a:rPr lang="zh-CN" altLang="zh-CN" sz="1800" dirty="0">
                <a:latin typeface="Arial" charset="0"/>
                <a:ea typeface="黑体" pitchFamily="2" charset="-122"/>
              </a:rPr>
              <a:t>总结机器学习算法设计的共同特性，结合大规模学习时所需要考虑的底层分布式数据存储和并行化计算等系统问题，专门研究提供能同时兼顾并支持大数据机器学习和大数据分布并行处理两方面问题的一体化大数据机器学习</a:t>
            </a:r>
            <a:r>
              <a:rPr lang="zh-CN" altLang="zh-CN" sz="1800" dirty="0" smtClean="0">
                <a:latin typeface="Arial" charset="0"/>
                <a:ea typeface="黑体" pitchFamily="2" charset="-122"/>
              </a:rPr>
              <a:t>系统</a:t>
            </a:r>
            <a:endParaRPr lang="en-US" altLang="zh-CN" b="1" dirty="0">
              <a:ea typeface="黑体" pitchFamily="2" charset="-122"/>
            </a:endParaRPr>
          </a:p>
          <a:p>
            <a:pPr marL="88900" lvl="1" indent="0" eaLnBrk="1" fontAlgn="auto" hangingPunct="1">
              <a:spcBef>
                <a:spcPts val="1200"/>
              </a:spcBef>
              <a:spcAft>
                <a:spcPts val="0"/>
              </a:spcAft>
              <a:buSzPct val="70000"/>
              <a:buNone/>
              <a:defRPr/>
            </a:pPr>
            <a:endParaRPr lang="en-US" altLang="zh-CN" sz="1800" dirty="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59386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35546"/>
            <a:ext cx="8418128" cy="4303813"/>
          </a:xfrm>
        </p:spPr>
        <p:txBody>
          <a:bodyPr rtlCol="0">
            <a:noAutofit/>
          </a:bodyPr>
          <a:lstStyle/>
          <a:p>
            <a:pPr marL="88900" lvl="1" indent="0" eaLnBrk="1" fontAlgn="auto" hangingPunct="1">
              <a:spcBef>
                <a:spcPts val="1200"/>
              </a:spcBef>
              <a:spcAft>
                <a:spcPts val="0"/>
              </a:spcAft>
              <a:buSzPct val="70000"/>
              <a:buNone/>
              <a:defRPr/>
            </a:pPr>
            <a:r>
              <a:rPr lang="zh-CN" altLang="zh-CN" dirty="0">
                <a:solidFill>
                  <a:srgbClr val="FF0000"/>
                </a:solidFill>
                <a:latin typeface="Arial" charset="0"/>
                <a:ea typeface="黑体" pitchFamily="2" charset="-122"/>
              </a:rPr>
              <a:t>基于</a:t>
            </a:r>
            <a:r>
              <a:rPr lang="zh-CN" altLang="en-US" dirty="0">
                <a:solidFill>
                  <a:srgbClr val="FF0000"/>
                </a:solidFill>
                <a:latin typeface="Arial" charset="0"/>
                <a:ea typeface="黑体" pitchFamily="2" charset="-122"/>
              </a:rPr>
              <a:t>主流大数据</a:t>
            </a:r>
            <a:r>
              <a:rPr lang="zh-CN" altLang="zh-CN" dirty="0">
                <a:solidFill>
                  <a:srgbClr val="FF0000"/>
                </a:solidFill>
                <a:latin typeface="Arial" charset="0"/>
                <a:ea typeface="黑体" pitchFamily="2" charset="-122"/>
              </a:rPr>
              <a:t>平台的并行化机器学习</a:t>
            </a:r>
            <a:r>
              <a:rPr lang="zh-CN" altLang="zh-CN" dirty="0" smtClean="0">
                <a:solidFill>
                  <a:srgbClr val="FF0000"/>
                </a:solidFill>
                <a:latin typeface="Arial" charset="0"/>
                <a:ea typeface="黑体" pitchFamily="2" charset="-122"/>
              </a:rPr>
              <a:t>算法</a:t>
            </a:r>
            <a:r>
              <a:rPr lang="en-US" altLang="zh-CN" dirty="0" smtClean="0">
                <a:solidFill>
                  <a:srgbClr val="FF0000"/>
                </a:solidFill>
                <a:latin typeface="Arial" charset="0"/>
                <a:ea typeface="黑体" pitchFamily="2" charset="-122"/>
              </a:rPr>
              <a:t>/</a:t>
            </a:r>
            <a:r>
              <a:rPr lang="zh-CN" altLang="zh-CN" dirty="0" smtClean="0">
                <a:solidFill>
                  <a:srgbClr val="FF0000"/>
                </a:solidFill>
                <a:latin typeface="Arial" charset="0"/>
                <a:ea typeface="黑体" pitchFamily="2" charset="-122"/>
              </a:rPr>
              <a:t>算法</a:t>
            </a:r>
            <a:r>
              <a:rPr lang="zh-CN" altLang="zh-CN" dirty="0">
                <a:solidFill>
                  <a:srgbClr val="FF0000"/>
                </a:solidFill>
                <a:latin typeface="Arial" charset="0"/>
                <a:ea typeface="黑体" pitchFamily="2" charset="-122"/>
              </a:rPr>
              <a:t>库</a:t>
            </a:r>
            <a:endParaRPr lang="en-US" altLang="zh-CN" dirty="0">
              <a:solidFill>
                <a:srgbClr val="FF0000"/>
              </a:solidFill>
              <a:latin typeface="Arial" charset="0"/>
              <a:ea typeface="黑体" pitchFamily="2" charset="-122"/>
            </a:endParaRPr>
          </a:p>
          <a:p>
            <a:pPr marL="439738" lvl="1" indent="-342900" eaLnBrk="1" fontAlgn="auto" hangingPunct="1">
              <a:lnSpc>
                <a:spcPct val="120000"/>
              </a:lnSpc>
              <a:spcBef>
                <a:spcPts val="1200"/>
              </a:spcBef>
              <a:spcAft>
                <a:spcPts val="0"/>
              </a:spcAft>
              <a:buSzPct val="70000"/>
              <a:buFont typeface="Wingdings" pitchFamily="2" charset="2"/>
              <a:buChar char="p"/>
              <a:defRPr/>
            </a:pPr>
            <a:r>
              <a:rPr lang="zh-CN" altLang="en-US" dirty="0">
                <a:solidFill>
                  <a:srgbClr val="0066FF"/>
                </a:solidFill>
                <a:latin typeface="Arial" charset="0"/>
                <a:ea typeface="黑体" pitchFamily="2" charset="-122"/>
              </a:rPr>
              <a:t>用户定制算法</a:t>
            </a:r>
            <a:endParaRPr lang="en-US" altLang="zh-CN" dirty="0">
              <a:solidFill>
                <a:srgbClr val="0066FF"/>
              </a:solidFill>
              <a:latin typeface="Arial" charset="0"/>
              <a:ea typeface="黑体" pitchFamily="2" charset="-122"/>
            </a:endParaRPr>
          </a:p>
          <a:p>
            <a:pPr marL="441325" lvl="1" indent="0" eaLnBrk="1" fontAlgn="auto" hangingPunct="1">
              <a:lnSpc>
                <a:spcPct val="120000"/>
              </a:lnSpc>
              <a:spcBef>
                <a:spcPts val="1200"/>
              </a:spcBef>
              <a:spcAft>
                <a:spcPts val="0"/>
              </a:spcAft>
              <a:buSzPct val="70000"/>
              <a:buNone/>
              <a:defRPr/>
            </a:pPr>
            <a:r>
              <a:rPr lang="zh-CN" altLang="zh-CN" dirty="0">
                <a:latin typeface="Arial" charset="0"/>
                <a:ea typeface="黑体" pitchFamily="2" charset="-122"/>
              </a:rPr>
              <a:t>基于</a:t>
            </a:r>
            <a:r>
              <a:rPr lang="en-US" altLang="zh-CN" dirty="0" err="1">
                <a:latin typeface="Arial" charset="0"/>
                <a:ea typeface="黑体" pitchFamily="2" charset="-122"/>
              </a:rPr>
              <a:t>Hadoop</a:t>
            </a:r>
            <a:r>
              <a:rPr lang="en-US" altLang="zh-CN" dirty="0">
                <a:latin typeface="Arial" charset="0"/>
                <a:ea typeface="黑体" pitchFamily="2" charset="-122"/>
              </a:rPr>
              <a:t> </a:t>
            </a:r>
            <a:r>
              <a:rPr lang="en-US" altLang="zh-CN" dirty="0" err="1">
                <a:latin typeface="Arial" charset="0"/>
                <a:ea typeface="黑体" pitchFamily="2" charset="-122"/>
              </a:rPr>
              <a:t>MapReduce</a:t>
            </a:r>
            <a:r>
              <a:rPr lang="zh-CN" altLang="zh-CN" dirty="0">
                <a:latin typeface="Arial" charset="0"/>
                <a:ea typeface="黑体" pitchFamily="2" charset="-122"/>
              </a:rPr>
              <a:t>和</a:t>
            </a:r>
            <a:r>
              <a:rPr lang="en-US" altLang="zh-CN" dirty="0">
                <a:latin typeface="Arial" charset="0"/>
                <a:ea typeface="黑体" pitchFamily="2" charset="-122"/>
              </a:rPr>
              <a:t>Spark</a:t>
            </a:r>
            <a:r>
              <a:rPr lang="zh-CN" altLang="zh-CN" dirty="0">
                <a:latin typeface="Arial" charset="0"/>
                <a:ea typeface="黑体" pitchFamily="2" charset="-122"/>
              </a:rPr>
              <a:t>、以及基于传统的</a:t>
            </a:r>
            <a:r>
              <a:rPr lang="en-US" altLang="zh-CN" dirty="0">
                <a:latin typeface="Arial" charset="0"/>
                <a:ea typeface="黑体" pitchFamily="2" charset="-122"/>
              </a:rPr>
              <a:t>MPI</a:t>
            </a:r>
            <a:r>
              <a:rPr lang="zh-CN" altLang="en-US" dirty="0">
                <a:latin typeface="Arial" charset="0"/>
                <a:ea typeface="黑体" pitchFamily="2" charset="-122"/>
              </a:rPr>
              <a:t>平台</a:t>
            </a:r>
            <a:r>
              <a:rPr lang="en-US" altLang="zh-CN" dirty="0">
                <a:latin typeface="Arial" charset="0"/>
                <a:ea typeface="黑体" pitchFamily="2" charset="-122"/>
              </a:rPr>
              <a:t>he </a:t>
            </a:r>
            <a:r>
              <a:rPr lang="zh-CN" altLang="zh-CN" dirty="0">
                <a:latin typeface="Arial" charset="0"/>
                <a:ea typeface="黑体" pitchFamily="2" charset="-122"/>
              </a:rPr>
              <a:t>并行计算框架，</a:t>
            </a:r>
            <a:r>
              <a:rPr lang="zh-CN" altLang="en-US" dirty="0">
                <a:latin typeface="Arial" charset="0"/>
                <a:ea typeface="黑体" pitchFamily="2" charset="-122"/>
              </a:rPr>
              <a:t>定制</a:t>
            </a:r>
            <a:r>
              <a:rPr lang="zh-CN" altLang="en-US" dirty="0" smtClean="0">
                <a:latin typeface="Arial" charset="0"/>
                <a:ea typeface="黑体" pitchFamily="2" charset="-122"/>
              </a:rPr>
              <a:t>实现</a:t>
            </a:r>
            <a:r>
              <a:rPr lang="zh-CN" altLang="zh-CN" dirty="0" smtClean="0">
                <a:latin typeface="Arial" charset="0"/>
                <a:ea typeface="黑体" pitchFamily="2" charset="-122"/>
              </a:rPr>
              <a:t>各种</a:t>
            </a:r>
            <a:r>
              <a:rPr lang="zh-CN" altLang="zh-CN" dirty="0">
                <a:latin typeface="Arial" charset="0"/>
                <a:ea typeface="黑体" pitchFamily="2" charset="-122"/>
              </a:rPr>
              <a:t>并行化机器学习和数据挖掘</a:t>
            </a:r>
            <a:r>
              <a:rPr lang="zh-CN" altLang="zh-CN" dirty="0" smtClean="0">
                <a:latin typeface="Arial" charset="0"/>
                <a:ea typeface="黑体" pitchFamily="2" charset="-122"/>
              </a:rPr>
              <a:t>算法</a:t>
            </a:r>
            <a:endParaRPr lang="en-US" altLang="zh-CN" dirty="0" smtClean="0">
              <a:latin typeface="Arial" charset="0"/>
              <a:ea typeface="黑体" pitchFamily="2" charset="-122"/>
            </a:endParaRPr>
          </a:p>
          <a:p>
            <a:pPr marL="441325" lvl="1" indent="0" eaLnBrk="1" fontAlgn="auto" hangingPunct="1">
              <a:spcBef>
                <a:spcPts val="600"/>
              </a:spcBef>
              <a:spcAft>
                <a:spcPts val="0"/>
              </a:spcAft>
              <a:buSzPct val="70000"/>
              <a:buNone/>
              <a:defRPr/>
            </a:pPr>
            <a:r>
              <a:rPr lang="zh-CN" altLang="en-US" dirty="0" smtClean="0">
                <a:solidFill>
                  <a:srgbClr val="FF0000"/>
                </a:solidFill>
                <a:latin typeface="Arial" charset="0"/>
                <a:ea typeface="黑体" pitchFamily="2" charset="-122"/>
              </a:rPr>
              <a:t>优点</a:t>
            </a:r>
            <a:r>
              <a:rPr lang="zh-CN" altLang="en-US" dirty="0" smtClean="0">
                <a:latin typeface="Arial" charset="0"/>
                <a:ea typeface="黑体" pitchFamily="2" charset="-122"/>
              </a:rPr>
              <a:t>：灵活，用户可根据需要进行特定优化</a:t>
            </a:r>
            <a:endParaRPr lang="en-US" altLang="zh-CN" dirty="0" smtClean="0">
              <a:latin typeface="Arial" charset="0"/>
              <a:ea typeface="黑体" pitchFamily="2" charset="-122"/>
            </a:endParaRPr>
          </a:p>
          <a:p>
            <a:pPr marL="1168400" lvl="1" indent="-727075" eaLnBrk="1" fontAlgn="auto" hangingPunct="1">
              <a:spcBef>
                <a:spcPts val="600"/>
              </a:spcBef>
              <a:spcAft>
                <a:spcPts val="0"/>
              </a:spcAft>
              <a:buSzPct val="70000"/>
              <a:buNone/>
              <a:defRPr/>
            </a:pPr>
            <a:r>
              <a:rPr lang="zh-CN" altLang="en-US" dirty="0" smtClean="0">
                <a:solidFill>
                  <a:srgbClr val="009900"/>
                </a:solidFill>
                <a:latin typeface="Arial" charset="0"/>
                <a:ea typeface="黑体" pitchFamily="2" charset="-122"/>
              </a:rPr>
              <a:t>缺点</a:t>
            </a:r>
            <a:r>
              <a:rPr lang="zh-CN" altLang="en-US" dirty="0" smtClean="0">
                <a:latin typeface="Arial" charset="0"/>
                <a:ea typeface="黑体" pitchFamily="2" charset="-122"/>
              </a:rPr>
              <a:t>：</a:t>
            </a:r>
            <a:r>
              <a:rPr lang="en-US" altLang="zh-CN" dirty="0" smtClean="0">
                <a:latin typeface="Arial" charset="0"/>
                <a:ea typeface="黑体" pitchFamily="2" charset="-122"/>
              </a:rPr>
              <a:t>1</a:t>
            </a:r>
            <a:r>
              <a:rPr lang="zh-CN" altLang="en-US" dirty="0" smtClean="0">
                <a:latin typeface="Arial" charset="0"/>
                <a:ea typeface="黑体" pitchFamily="2" charset="-122"/>
              </a:rPr>
              <a:t>）开发难度大，需要程序员掌握分布式和并行化程序</a:t>
            </a:r>
            <a:endParaRPr lang="en-US" altLang="zh-CN" dirty="0" smtClean="0">
              <a:latin typeface="Arial" charset="0"/>
              <a:ea typeface="黑体" pitchFamily="2" charset="-122"/>
            </a:endParaRPr>
          </a:p>
          <a:p>
            <a:pPr marL="1168400" lvl="1" indent="-727075" eaLnBrk="1" fontAlgn="auto" hangingPunct="1">
              <a:spcBef>
                <a:spcPts val="600"/>
              </a:spcBef>
              <a:spcAft>
                <a:spcPts val="0"/>
              </a:spcAft>
              <a:buSzPct val="70000"/>
              <a:buNone/>
              <a:defRPr/>
            </a:pPr>
            <a:r>
              <a:rPr lang="en-US" altLang="zh-CN" dirty="0" smtClean="0">
                <a:latin typeface="Arial" charset="0"/>
                <a:ea typeface="黑体" pitchFamily="2" charset="-122"/>
              </a:rPr>
              <a:t>                 </a:t>
            </a:r>
            <a:r>
              <a:rPr lang="zh-CN" altLang="en-US" dirty="0" smtClean="0">
                <a:latin typeface="Arial" charset="0"/>
                <a:ea typeface="黑体" pitchFamily="2" charset="-122"/>
              </a:rPr>
              <a:t>设计技术，熟悉大数据并行计算框架和平台的使用</a:t>
            </a:r>
            <a:endParaRPr lang="en-US" altLang="zh-CN" dirty="0" smtClean="0">
              <a:latin typeface="Arial" charset="0"/>
              <a:ea typeface="黑体" pitchFamily="2" charset="-122"/>
            </a:endParaRPr>
          </a:p>
          <a:p>
            <a:pPr marL="1168400" lvl="1" indent="-727075">
              <a:spcBef>
                <a:spcPts val="600"/>
              </a:spcBef>
              <a:buSzPct val="70000"/>
              <a:buNone/>
              <a:defRPr/>
            </a:pPr>
            <a:r>
              <a:rPr lang="zh-CN" altLang="en-US" dirty="0" smtClean="0">
                <a:latin typeface="Arial" charset="0"/>
                <a:ea typeface="黑体" pitchFamily="2" charset="-122"/>
              </a:rPr>
              <a:t>            </a:t>
            </a:r>
            <a:r>
              <a:rPr lang="en-US" altLang="zh-CN" dirty="0" smtClean="0">
                <a:latin typeface="Arial" charset="0"/>
                <a:ea typeface="黑体" pitchFamily="2" charset="-122"/>
              </a:rPr>
              <a:t>2</a:t>
            </a:r>
            <a:r>
              <a:rPr lang="zh-CN" altLang="en-US" dirty="0" smtClean="0">
                <a:latin typeface="Arial" charset="0"/>
                <a:ea typeface="黑体" pitchFamily="2" charset="-122"/>
              </a:rPr>
              <a:t>）已有大数据平台不易学习和使用</a:t>
            </a:r>
            <a:endParaRPr lang="en-US" altLang="zh-CN" dirty="0" smtClean="0">
              <a:latin typeface="Arial" charset="0"/>
              <a:ea typeface="黑体" pitchFamily="2" charset="-122"/>
            </a:endParaRPr>
          </a:p>
          <a:p>
            <a:pPr marL="1168400" lvl="1" indent="-727075">
              <a:spcBef>
                <a:spcPts val="600"/>
              </a:spcBef>
              <a:buSzPct val="70000"/>
              <a:buNone/>
              <a:defRPr/>
            </a:pPr>
            <a:r>
              <a:rPr lang="zh-CN" altLang="en-US" dirty="0" smtClean="0">
                <a:latin typeface="Arial" charset="0"/>
                <a:ea typeface="黑体" pitchFamily="2" charset="-122"/>
              </a:rPr>
              <a:t>            </a:t>
            </a:r>
            <a:r>
              <a:rPr lang="en-US" altLang="zh-CN" dirty="0" smtClean="0">
                <a:latin typeface="Arial" charset="0"/>
                <a:ea typeface="黑体" pitchFamily="2" charset="-122"/>
              </a:rPr>
              <a:t>3</a:t>
            </a:r>
            <a:r>
              <a:rPr lang="zh-CN" altLang="en-US" dirty="0" smtClean="0">
                <a:latin typeface="Arial" charset="0"/>
                <a:ea typeface="黑体" pitchFamily="2" charset="-122"/>
              </a:rPr>
              <a:t>）出现新的平台时需要重写所有算法</a:t>
            </a:r>
            <a:endParaRPr lang="en-US" altLang="zh-CN" dirty="0" smtClean="0">
              <a:latin typeface="Arial" charset="0"/>
              <a:ea typeface="黑体" pitchFamily="2" charset="-122"/>
            </a:endParaRPr>
          </a:p>
          <a:p>
            <a:pPr marL="1168400" lvl="1" indent="-727075">
              <a:lnSpc>
                <a:spcPct val="120000"/>
              </a:lnSpc>
              <a:spcBef>
                <a:spcPts val="1200"/>
              </a:spcBef>
              <a:buSzPct val="70000"/>
              <a:buNone/>
              <a:defRPr/>
            </a:pPr>
            <a:endParaRPr lang="en-US" altLang="zh-CN" dirty="0" smtClean="0">
              <a:solidFill>
                <a:srgbClr val="FF0000"/>
              </a:solidFill>
              <a:ea typeface="黑体" panose="02010609060101010101" pitchFamily="49" charset="-122"/>
              <a:cs typeface="Arial" pitchFamily="34" charset="0"/>
            </a:endParaRPr>
          </a:p>
          <a:p>
            <a:pPr marL="1168400" lvl="1" indent="-727075" eaLnBrk="1" fontAlgn="auto" hangingPunct="1">
              <a:lnSpc>
                <a:spcPct val="120000"/>
              </a:lnSpc>
              <a:spcBef>
                <a:spcPts val="1200"/>
              </a:spcBef>
              <a:spcAft>
                <a:spcPts val="0"/>
              </a:spcAft>
              <a:buSzPct val="70000"/>
              <a:buNone/>
              <a:defRPr/>
            </a:pPr>
            <a:endParaRPr lang="en-US" altLang="zh-CN" dirty="0">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Box 6"/>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536881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35547"/>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zh-CN" dirty="0">
                <a:solidFill>
                  <a:srgbClr val="FF0000"/>
                </a:solidFill>
                <a:latin typeface="Arial" charset="0"/>
                <a:ea typeface="黑体" pitchFamily="2" charset="-122"/>
              </a:rPr>
              <a:t>基于</a:t>
            </a:r>
            <a:r>
              <a:rPr lang="zh-CN" altLang="en-US" dirty="0">
                <a:solidFill>
                  <a:srgbClr val="FF0000"/>
                </a:solidFill>
                <a:latin typeface="Arial" charset="0"/>
                <a:ea typeface="黑体" pitchFamily="2" charset="-122"/>
              </a:rPr>
              <a:t>主流大数据</a:t>
            </a:r>
            <a:r>
              <a:rPr lang="zh-CN" altLang="zh-CN" dirty="0">
                <a:solidFill>
                  <a:srgbClr val="FF0000"/>
                </a:solidFill>
                <a:latin typeface="Arial" charset="0"/>
                <a:ea typeface="黑体" pitchFamily="2" charset="-122"/>
              </a:rPr>
              <a:t>平台的并行化机器学习</a:t>
            </a:r>
            <a:r>
              <a:rPr lang="zh-CN" altLang="zh-CN" dirty="0" smtClean="0">
                <a:solidFill>
                  <a:srgbClr val="FF0000"/>
                </a:solidFill>
                <a:latin typeface="Arial" charset="0"/>
                <a:ea typeface="黑体" pitchFamily="2" charset="-122"/>
              </a:rPr>
              <a:t>算法</a:t>
            </a:r>
            <a:r>
              <a:rPr lang="en-US" altLang="zh-CN" dirty="0" smtClean="0">
                <a:solidFill>
                  <a:srgbClr val="FF0000"/>
                </a:solidFill>
                <a:latin typeface="Arial" charset="0"/>
                <a:ea typeface="黑体" pitchFamily="2" charset="-122"/>
              </a:rPr>
              <a:t>/</a:t>
            </a:r>
            <a:r>
              <a:rPr lang="zh-CN" altLang="zh-CN" dirty="0" smtClean="0">
                <a:solidFill>
                  <a:srgbClr val="FF0000"/>
                </a:solidFill>
                <a:latin typeface="Arial" charset="0"/>
                <a:ea typeface="黑体" pitchFamily="2" charset="-122"/>
              </a:rPr>
              <a:t>算法</a:t>
            </a:r>
            <a:r>
              <a:rPr lang="zh-CN" altLang="zh-CN" dirty="0">
                <a:solidFill>
                  <a:srgbClr val="FF0000"/>
                </a:solidFill>
                <a:latin typeface="Arial" charset="0"/>
                <a:ea typeface="黑体" pitchFamily="2" charset="-122"/>
              </a:rPr>
              <a:t>库</a:t>
            </a:r>
            <a:endParaRPr lang="en-US" altLang="zh-CN" dirty="0">
              <a:solidFill>
                <a:srgbClr val="FF0000"/>
              </a:solidFill>
              <a:latin typeface="Arial" charset="0"/>
              <a:ea typeface="黑体" pitchFamily="2" charset="-122"/>
            </a:endParaRPr>
          </a:p>
          <a:p>
            <a:pPr marL="439738" lvl="1" indent="-342900" eaLnBrk="1" fontAlgn="auto" hangingPunct="1">
              <a:lnSpc>
                <a:spcPct val="120000"/>
              </a:lnSpc>
              <a:spcBef>
                <a:spcPts val="1200"/>
              </a:spcBef>
              <a:spcAft>
                <a:spcPts val="0"/>
              </a:spcAft>
              <a:buSzPct val="70000"/>
              <a:buFont typeface="Wingdings" pitchFamily="2" charset="2"/>
              <a:buChar char="p"/>
              <a:defRPr/>
            </a:pPr>
            <a:r>
              <a:rPr lang="zh-CN" altLang="en-US" dirty="0">
                <a:solidFill>
                  <a:srgbClr val="0066FF"/>
                </a:solidFill>
                <a:latin typeface="Arial" charset="0"/>
                <a:ea typeface="黑体" pitchFamily="2" charset="-122"/>
              </a:rPr>
              <a:t>基于</a:t>
            </a:r>
            <a:r>
              <a:rPr lang="en-US" altLang="zh-CN" dirty="0" err="1">
                <a:solidFill>
                  <a:srgbClr val="0066FF"/>
                </a:solidFill>
                <a:latin typeface="Arial" charset="0"/>
                <a:ea typeface="黑体" pitchFamily="2" charset="-122"/>
              </a:rPr>
              <a:t>Hadoop</a:t>
            </a:r>
            <a:r>
              <a:rPr lang="zh-CN" altLang="en-US" dirty="0">
                <a:solidFill>
                  <a:srgbClr val="0066FF"/>
                </a:solidFill>
                <a:latin typeface="Arial" charset="0"/>
                <a:ea typeface="黑体" pitchFamily="2" charset="-122"/>
              </a:rPr>
              <a:t>的算法库</a:t>
            </a:r>
            <a:r>
              <a:rPr lang="en-US" altLang="zh-CN" dirty="0">
                <a:solidFill>
                  <a:srgbClr val="0066FF"/>
                </a:solidFill>
                <a:latin typeface="Arial" charset="0"/>
                <a:ea typeface="黑体" pitchFamily="2" charset="-122"/>
              </a:rPr>
              <a:t>Mahout</a:t>
            </a:r>
          </a:p>
          <a:p>
            <a:pPr indent="-252413">
              <a:spcBef>
                <a:spcPts val="600"/>
              </a:spcBef>
              <a:spcAft>
                <a:spcPts val="600"/>
              </a:spcAft>
              <a:buSzPct val="70000"/>
              <a:buFont typeface="Wingdings" pitchFamily="2" charset="2"/>
              <a:buChar char="Ø"/>
            </a:pPr>
            <a:r>
              <a:rPr lang="zh-CN" altLang="zh-CN" sz="1800" dirty="0">
                <a:ea typeface="黑体" panose="02010609060101010101" pitchFamily="49" charset="-122"/>
                <a:cs typeface="Arial" pitchFamily="34" charset="0"/>
              </a:rPr>
              <a:t>主要任务是设计并提供一些基于</a:t>
            </a:r>
            <a:r>
              <a:rPr lang="en-US" altLang="zh-CN" sz="1800" dirty="0" err="1">
                <a:ea typeface="黑体" panose="02010609060101010101" pitchFamily="49" charset="-122"/>
                <a:cs typeface="Arial" pitchFamily="34" charset="0"/>
              </a:rPr>
              <a:t>MapReduce</a:t>
            </a:r>
            <a:r>
              <a:rPr lang="zh-CN" altLang="zh-CN" sz="1800" dirty="0">
                <a:ea typeface="黑体" panose="02010609060101010101" pitchFamily="49" charset="-122"/>
                <a:cs typeface="Arial" pitchFamily="34" charset="0"/>
              </a:rPr>
              <a:t>的可扩展的机器学习领域经典算法库，包括聚类、分类、推荐过滤、频繁项集挖掘等算法</a:t>
            </a:r>
            <a:endParaRPr lang="en-US" altLang="zh-CN" sz="1800" dirty="0">
              <a:ea typeface="黑体" panose="02010609060101010101" pitchFamily="49" charset="-122"/>
              <a:cs typeface="Arial" pitchFamily="34" charset="0"/>
            </a:endParaRPr>
          </a:p>
          <a:p>
            <a:pPr indent="-252413">
              <a:spcBef>
                <a:spcPts val="600"/>
              </a:spcBef>
              <a:spcAft>
                <a:spcPts val="600"/>
              </a:spcAft>
              <a:buSzPct val="70000"/>
              <a:buFont typeface="Wingdings" pitchFamily="2" charset="2"/>
              <a:buChar char="Ø"/>
            </a:pPr>
            <a:r>
              <a:rPr lang="zh-CN" altLang="zh-CN" sz="1800" dirty="0">
                <a:ea typeface="黑体" panose="02010609060101010101" pitchFamily="49" charset="-122"/>
                <a:cs typeface="Arial" pitchFamily="34" charset="0"/>
              </a:rPr>
              <a:t>基于</a:t>
            </a:r>
            <a:r>
              <a:rPr lang="en-US" altLang="zh-CN" sz="1800" dirty="0" err="1">
                <a:ea typeface="黑体" panose="02010609060101010101" pitchFamily="49" charset="-122"/>
                <a:cs typeface="Arial" pitchFamily="34" charset="0"/>
              </a:rPr>
              <a:t>Hadoop</a:t>
            </a:r>
            <a:r>
              <a:rPr lang="en-US" altLang="zh-CN" sz="1800" dirty="0">
                <a:ea typeface="黑体" panose="02010609060101010101" pitchFamily="49" charset="-122"/>
                <a:cs typeface="Arial" pitchFamily="34" charset="0"/>
              </a:rPr>
              <a:t> </a:t>
            </a:r>
            <a:r>
              <a:rPr lang="en-US" altLang="zh-CN" sz="1800" dirty="0" err="1">
                <a:ea typeface="黑体" panose="02010609060101010101" pitchFamily="49" charset="-122"/>
                <a:cs typeface="Arial" pitchFamily="34" charset="0"/>
              </a:rPr>
              <a:t>MapReduce</a:t>
            </a:r>
            <a:r>
              <a:rPr lang="zh-CN" altLang="zh-CN" sz="1800" dirty="0">
                <a:ea typeface="黑体" panose="02010609060101010101" pitchFamily="49" charset="-122"/>
                <a:cs typeface="Arial" pitchFamily="34" charset="0"/>
              </a:rPr>
              <a:t>平台</a:t>
            </a:r>
            <a:r>
              <a:rPr lang="zh-CN" altLang="en-US" sz="1800" dirty="0">
                <a:ea typeface="黑体" panose="02010609060101010101" pitchFamily="49" charset="-122"/>
                <a:cs typeface="Arial" pitchFamily="34" charset="0"/>
              </a:rPr>
              <a:t>实现</a:t>
            </a:r>
            <a:r>
              <a:rPr lang="zh-CN" altLang="zh-CN" sz="1800" dirty="0">
                <a:ea typeface="黑体" panose="02010609060101010101" pitchFamily="49" charset="-122"/>
                <a:cs typeface="Arial" pitchFamily="34" charset="0"/>
              </a:rPr>
              <a:t>，</a:t>
            </a:r>
            <a:r>
              <a:rPr lang="zh-CN" altLang="en-US" sz="1800" dirty="0">
                <a:ea typeface="黑体" panose="02010609060101010101" pitchFamily="49" charset="-122"/>
                <a:cs typeface="Arial" pitchFamily="34" charset="0"/>
              </a:rPr>
              <a:t>应用开发时，</a:t>
            </a:r>
            <a:r>
              <a:rPr lang="zh-CN" altLang="zh-CN" sz="1800" dirty="0">
                <a:ea typeface="黑体" panose="02010609060101010101" pitchFamily="49" charset="-122"/>
                <a:cs typeface="Arial" pitchFamily="34" charset="0"/>
              </a:rPr>
              <a:t>用户可直接调用</a:t>
            </a:r>
            <a:r>
              <a:rPr lang="en-US" altLang="zh-CN" sz="1800" dirty="0">
                <a:ea typeface="黑体" panose="02010609060101010101" pitchFamily="49" charset="-122"/>
                <a:cs typeface="Arial" pitchFamily="34" charset="0"/>
              </a:rPr>
              <a:t>Mahout</a:t>
            </a:r>
            <a:r>
              <a:rPr lang="zh-CN" altLang="zh-CN" sz="1800" dirty="0">
                <a:ea typeface="黑体" panose="02010609060101010101" pitchFamily="49" charset="-122"/>
                <a:cs typeface="Arial" pitchFamily="34" charset="0"/>
              </a:rPr>
              <a:t>算法库里实现好的算法</a:t>
            </a:r>
            <a:endParaRPr lang="en-US" altLang="zh-CN" sz="1800" dirty="0">
              <a:ea typeface="黑体" panose="02010609060101010101" pitchFamily="49" charset="-122"/>
              <a:cs typeface="Arial" pitchFamily="34" charset="0"/>
            </a:endParaRPr>
          </a:p>
          <a:p>
            <a:pPr indent="-252413">
              <a:spcBef>
                <a:spcPts val="600"/>
              </a:spcBef>
              <a:spcAft>
                <a:spcPts val="600"/>
              </a:spcAft>
              <a:buSzPct val="70000"/>
              <a:buFont typeface="Wingdings" pitchFamily="2" charset="2"/>
              <a:buChar char="Ø"/>
            </a:pPr>
            <a:r>
              <a:rPr lang="zh-CN" altLang="en-US" sz="1800" dirty="0">
                <a:ea typeface="黑体" panose="02010609060101010101" pitchFamily="49" charset="-122"/>
                <a:cs typeface="Arial" pitchFamily="34" charset="0"/>
              </a:rPr>
              <a:t>但</a:t>
            </a:r>
            <a:r>
              <a:rPr lang="zh-CN" altLang="zh-CN" sz="1800" dirty="0">
                <a:ea typeface="黑体" panose="02010609060101010101" pitchFamily="49" charset="-122"/>
                <a:cs typeface="Arial" pitchFamily="34" charset="0"/>
              </a:rPr>
              <a:t>提供的并行化机器学习算法数量有限，而且作为标准的软件包，其所提供的算法几乎都是标准的，在算法精度和性能上不一定能满足用户的需要</a:t>
            </a:r>
            <a:endParaRPr lang="en-US" altLang="zh-CN" sz="1800" dirty="0">
              <a:ea typeface="黑体" panose="02010609060101010101" pitchFamily="49" charset="-122"/>
              <a:cs typeface="Arial" pitchFamily="34" charset="0"/>
            </a:endParaRPr>
          </a:p>
          <a:p>
            <a:pPr indent="-252413">
              <a:spcBef>
                <a:spcPts val="600"/>
              </a:spcBef>
              <a:spcAft>
                <a:spcPts val="600"/>
              </a:spcAft>
              <a:buSzPct val="70000"/>
              <a:buFont typeface="Wingdings" pitchFamily="2" charset="2"/>
              <a:buChar char="Ø"/>
            </a:pPr>
            <a:r>
              <a:rPr lang="zh-CN" altLang="zh-CN" sz="1800" dirty="0">
                <a:ea typeface="黑体" panose="02010609060101010101" pitchFamily="49" charset="-122"/>
                <a:cs typeface="Arial" pitchFamily="34" charset="0"/>
              </a:rPr>
              <a:t>大多数机器学习算法的计算流程都比较复杂，模型的训练过程往往需要多次迭代计算（如梯度下降算法）、有中间数据集需要共享等。</a:t>
            </a:r>
            <a:r>
              <a:rPr lang="en-US" altLang="zh-CN" sz="1800" dirty="0" err="1">
                <a:ea typeface="黑体" panose="02010609060101010101" pitchFamily="49" charset="-122"/>
                <a:cs typeface="Arial" pitchFamily="34" charset="0"/>
              </a:rPr>
              <a:t>MapReduce</a:t>
            </a:r>
            <a:r>
              <a:rPr lang="zh-CN" altLang="zh-CN" sz="1800" dirty="0">
                <a:ea typeface="黑体" panose="02010609060101010101" pitchFamily="49" charset="-122"/>
                <a:cs typeface="Arial" pitchFamily="34" charset="0"/>
              </a:rPr>
              <a:t>模型处理这类问题时，额外的调度和初始化开销导致其处理性能偏低</a:t>
            </a:r>
            <a:endParaRPr lang="en-US" altLang="zh-CN" sz="1800" dirty="0">
              <a:ea typeface="黑体" panose="02010609060101010101" pitchFamily="49" charset="-122"/>
              <a:cs typeface="Arial" pitchFamily="34" charset="0"/>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Box 6"/>
          <p:cNvSpPr txBox="1"/>
          <p:nvPr/>
        </p:nvSpPr>
        <p:spPr>
          <a:xfrm>
            <a:off x="300359" y="23292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93608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03312"/>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zh-CN" dirty="0">
                <a:solidFill>
                  <a:srgbClr val="FF0000"/>
                </a:solidFill>
                <a:latin typeface="Arial" charset="0"/>
                <a:ea typeface="黑体" pitchFamily="2" charset="-122"/>
              </a:rPr>
              <a:t>基于</a:t>
            </a:r>
            <a:r>
              <a:rPr lang="zh-CN" altLang="en-US" dirty="0">
                <a:solidFill>
                  <a:srgbClr val="FF0000"/>
                </a:solidFill>
                <a:latin typeface="Arial" charset="0"/>
                <a:ea typeface="黑体" pitchFamily="2" charset="-122"/>
              </a:rPr>
              <a:t>主流大数据</a:t>
            </a:r>
            <a:r>
              <a:rPr lang="zh-CN" altLang="zh-CN" dirty="0">
                <a:solidFill>
                  <a:srgbClr val="FF0000"/>
                </a:solidFill>
                <a:latin typeface="Arial" charset="0"/>
                <a:ea typeface="黑体" pitchFamily="2" charset="-122"/>
              </a:rPr>
              <a:t>平台的并行化机器学习</a:t>
            </a:r>
            <a:r>
              <a:rPr lang="zh-CN" altLang="zh-CN" dirty="0" smtClean="0">
                <a:solidFill>
                  <a:srgbClr val="FF0000"/>
                </a:solidFill>
                <a:latin typeface="Arial" charset="0"/>
                <a:ea typeface="黑体" pitchFamily="2" charset="-122"/>
              </a:rPr>
              <a:t>算法</a:t>
            </a:r>
            <a:r>
              <a:rPr lang="en-US" altLang="zh-CN" dirty="0" smtClean="0">
                <a:solidFill>
                  <a:srgbClr val="FF0000"/>
                </a:solidFill>
                <a:latin typeface="Arial" charset="0"/>
                <a:ea typeface="黑体" pitchFamily="2" charset="-122"/>
              </a:rPr>
              <a:t>/</a:t>
            </a:r>
            <a:r>
              <a:rPr lang="zh-CN" altLang="zh-CN" dirty="0" smtClean="0">
                <a:solidFill>
                  <a:srgbClr val="FF0000"/>
                </a:solidFill>
                <a:latin typeface="Arial" charset="0"/>
                <a:ea typeface="黑体" pitchFamily="2" charset="-122"/>
              </a:rPr>
              <a:t>算法</a:t>
            </a:r>
            <a:r>
              <a:rPr lang="zh-CN" altLang="zh-CN" dirty="0">
                <a:solidFill>
                  <a:srgbClr val="FF0000"/>
                </a:solidFill>
                <a:latin typeface="Arial" charset="0"/>
                <a:ea typeface="黑体" pitchFamily="2" charset="-122"/>
              </a:rPr>
              <a:t>库</a:t>
            </a:r>
            <a:endParaRPr lang="en-US" altLang="zh-CN" dirty="0">
              <a:solidFill>
                <a:srgbClr val="FF0000"/>
              </a:solidFill>
              <a:latin typeface="Arial" charset="0"/>
              <a:ea typeface="黑体" pitchFamily="2" charset="-122"/>
            </a:endParaRPr>
          </a:p>
          <a:p>
            <a:pPr marL="439738" lvl="1" indent="-342900" eaLnBrk="1" fontAlgn="auto" hangingPunct="1">
              <a:lnSpc>
                <a:spcPct val="120000"/>
              </a:lnSpc>
              <a:spcBef>
                <a:spcPts val="1200"/>
              </a:spcBef>
              <a:spcAft>
                <a:spcPts val="0"/>
              </a:spcAft>
              <a:buSzPct val="70000"/>
              <a:buFont typeface="Wingdings" pitchFamily="2" charset="2"/>
              <a:buChar char="p"/>
              <a:defRPr/>
            </a:pPr>
            <a:r>
              <a:rPr lang="zh-CN" altLang="en-US" dirty="0" smtClean="0">
                <a:solidFill>
                  <a:srgbClr val="0066FF"/>
                </a:solidFill>
                <a:latin typeface="Arial" charset="0"/>
                <a:ea typeface="黑体" pitchFamily="2" charset="-122"/>
              </a:rPr>
              <a:t>基于</a:t>
            </a:r>
            <a:r>
              <a:rPr lang="en-US" altLang="zh-CN" dirty="0">
                <a:solidFill>
                  <a:srgbClr val="0066FF"/>
                </a:solidFill>
                <a:latin typeface="Arial" charset="0"/>
                <a:ea typeface="黑体" pitchFamily="2" charset="-122"/>
              </a:rPr>
              <a:t>Spark</a:t>
            </a:r>
            <a:r>
              <a:rPr lang="zh-CN" altLang="en-US" dirty="0" smtClean="0">
                <a:solidFill>
                  <a:srgbClr val="0066FF"/>
                </a:solidFill>
                <a:latin typeface="Arial" charset="0"/>
                <a:ea typeface="黑体" pitchFamily="2" charset="-122"/>
              </a:rPr>
              <a:t>的</a:t>
            </a:r>
            <a:r>
              <a:rPr lang="zh-CN" altLang="en-US" dirty="0">
                <a:solidFill>
                  <a:srgbClr val="0066FF"/>
                </a:solidFill>
                <a:latin typeface="Arial" charset="0"/>
                <a:ea typeface="黑体" pitchFamily="2" charset="-122"/>
              </a:rPr>
              <a:t>算法库</a:t>
            </a:r>
            <a:r>
              <a:rPr lang="en-US" altLang="zh-CN" dirty="0" err="1" smtClean="0">
                <a:solidFill>
                  <a:srgbClr val="0066FF"/>
                </a:solidFill>
                <a:latin typeface="Arial" charset="0"/>
                <a:ea typeface="黑体" pitchFamily="2" charset="-122"/>
              </a:rPr>
              <a:t>MLlib</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57200" y="1542430"/>
            <a:ext cx="8369929" cy="1154162"/>
          </a:xfrm>
          <a:prstGeom prst="rect">
            <a:avLst/>
          </a:prstGeom>
        </p:spPr>
        <p:txBody>
          <a:bodyPr wrap="square">
            <a:spAutoFit/>
          </a:bodyPr>
          <a:lstStyle/>
          <a:p>
            <a:pPr marL="285750" indent="-285750">
              <a:spcBef>
                <a:spcPts val="600"/>
              </a:spcBef>
              <a:spcAft>
                <a:spcPts val="0"/>
              </a:spcAft>
              <a:buSzPct val="70000"/>
              <a:buFont typeface="Wingdings" pitchFamily="2" charset="2"/>
              <a:buChar char="l"/>
            </a:pPr>
            <a:r>
              <a:rPr lang="en-US" altLang="zh-CN" sz="1600" dirty="0" err="1">
                <a:latin typeface="+mn-lt"/>
                <a:ea typeface="黑体" panose="02010609060101010101" pitchFamily="49" charset="-122"/>
                <a:cs typeface="Arial" pitchFamily="34" charset="0"/>
              </a:rPr>
              <a:t>MLlib</a:t>
            </a:r>
            <a:r>
              <a:rPr lang="zh-CN" altLang="en-US" sz="1600" dirty="0" smtClean="0">
                <a:latin typeface="+mn-lt"/>
                <a:ea typeface="黑体" panose="02010609060101010101" pitchFamily="49" charset="-122"/>
                <a:cs typeface="Arial" pitchFamily="34" charset="0"/>
              </a:rPr>
              <a:t>是基于</a:t>
            </a:r>
            <a:r>
              <a:rPr lang="en-US" altLang="zh-CN" sz="1600" dirty="0" smtClean="0">
                <a:latin typeface="+mn-lt"/>
                <a:ea typeface="黑体" panose="02010609060101010101" pitchFamily="49" charset="-122"/>
                <a:cs typeface="Arial" pitchFamily="34" charset="0"/>
              </a:rPr>
              <a:t>Spark</a:t>
            </a:r>
            <a:r>
              <a:rPr lang="zh-CN" altLang="en-US" sz="1600" dirty="0">
                <a:latin typeface="+mn-lt"/>
                <a:ea typeface="黑体" panose="02010609060101010101" pitchFamily="49" charset="-122"/>
                <a:cs typeface="Arial" pitchFamily="34" charset="0"/>
              </a:rPr>
              <a:t>的分布式机器学习算法库</a:t>
            </a:r>
            <a:r>
              <a:rPr lang="zh-CN" altLang="en-US" sz="1600" dirty="0" smtClean="0">
                <a:latin typeface="+mn-lt"/>
                <a:ea typeface="黑体" panose="02010609060101010101" pitchFamily="49" charset="-122"/>
                <a:cs typeface="Arial" pitchFamily="34" charset="0"/>
              </a:rPr>
              <a:t>，提供了常用</a:t>
            </a:r>
            <a:r>
              <a:rPr lang="zh-CN" altLang="en-US" sz="1600" dirty="0">
                <a:latin typeface="+mn-lt"/>
                <a:ea typeface="黑体" panose="02010609060101010101" pitchFamily="49" charset="-122"/>
                <a:cs typeface="Arial" pitchFamily="34" charset="0"/>
              </a:rPr>
              <a:t>机器学习算法和工具类</a:t>
            </a:r>
            <a:endParaRPr lang="en-US" altLang="zh-CN" sz="1600" dirty="0">
              <a:latin typeface="+mn-lt"/>
            </a:endParaRPr>
          </a:p>
          <a:p>
            <a:pPr marL="285750" indent="-285750">
              <a:spcBef>
                <a:spcPts val="600"/>
              </a:spcBef>
              <a:spcAft>
                <a:spcPts val="600"/>
              </a:spcAft>
              <a:buSzPct val="70000"/>
              <a:buFont typeface="Wingdings" pitchFamily="2" charset="2"/>
              <a:buChar char="l"/>
            </a:pPr>
            <a:r>
              <a:rPr lang="en-US" altLang="zh-CN" sz="1600" dirty="0" err="1">
                <a:latin typeface="+mn-lt"/>
                <a:ea typeface="黑体" panose="02010609060101010101" pitchFamily="49" charset="-122"/>
                <a:cs typeface="Arial" pitchFamily="34" charset="0"/>
              </a:rPr>
              <a:t>MLlib</a:t>
            </a:r>
            <a:r>
              <a:rPr lang="zh-CN" altLang="zh-CN" sz="1600" dirty="0">
                <a:latin typeface="+mn-lt"/>
                <a:ea typeface="黑体" panose="02010609060101010101" pitchFamily="49" charset="-122"/>
                <a:cs typeface="Arial" pitchFamily="34" charset="0"/>
              </a:rPr>
              <a:t>目前也包含一些矩阵操作，</a:t>
            </a:r>
            <a:r>
              <a:rPr lang="zh-CN" altLang="zh-CN" sz="1600" dirty="0" smtClean="0">
                <a:latin typeface="+mn-lt"/>
                <a:ea typeface="黑体" panose="02010609060101010101" pitchFamily="49" charset="-122"/>
                <a:cs typeface="Arial" pitchFamily="34" charset="0"/>
              </a:rPr>
              <a:t>并基于矩阵表示</a:t>
            </a:r>
            <a:r>
              <a:rPr lang="zh-CN" altLang="zh-CN" sz="1600" dirty="0">
                <a:latin typeface="+mn-lt"/>
                <a:ea typeface="黑体" panose="02010609060101010101" pitchFamily="49" charset="-122"/>
                <a:cs typeface="Arial" pitchFamily="34" charset="0"/>
              </a:rPr>
              <a:t>设计开发一些统计包和机器学习算法库</a:t>
            </a:r>
            <a:r>
              <a:rPr lang="zh-CN" altLang="en-US" sz="1600" dirty="0">
                <a:latin typeface="+mn-lt"/>
                <a:ea typeface="黑体" panose="02010609060101010101" pitchFamily="49" charset="-122"/>
                <a:cs typeface="Arial" pitchFamily="34" charset="0"/>
              </a:rPr>
              <a:t>；</a:t>
            </a:r>
            <a:r>
              <a:rPr lang="zh-CN" altLang="zh-CN" sz="1600" dirty="0">
                <a:latin typeface="+mn-lt"/>
                <a:ea typeface="黑体" panose="02010609060101010101" pitchFamily="49" charset="-122"/>
                <a:cs typeface="Arial" pitchFamily="34" charset="0"/>
              </a:rPr>
              <a:t>此外，基于</a:t>
            </a:r>
            <a:r>
              <a:rPr lang="en-US" altLang="zh-CN" sz="1600" dirty="0" err="1">
                <a:latin typeface="+mn-lt"/>
                <a:ea typeface="黑体" panose="02010609060101010101" pitchFamily="49" charset="-122"/>
                <a:cs typeface="Arial" pitchFamily="34" charset="0"/>
              </a:rPr>
              <a:t>MLlib</a:t>
            </a:r>
            <a:r>
              <a:rPr lang="zh-CN" altLang="zh-CN" sz="1600" dirty="0">
                <a:latin typeface="+mn-lt"/>
                <a:ea typeface="黑体" panose="02010609060101010101" pitchFamily="49" charset="-122"/>
                <a:cs typeface="Arial" pitchFamily="34" charset="0"/>
              </a:rPr>
              <a:t>的工作基础，</a:t>
            </a:r>
            <a:r>
              <a:rPr lang="en-US" altLang="zh-CN" sz="1600" dirty="0">
                <a:latin typeface="+mn-lt"/>
                <a:ea typeface="黑体" panose="02010609060101010101" pitchFamily="49" charset="-122"/>
                <a:cs typeface="Arial" pitchFamily="34" charset="0"/>
              </a:rPr>
              <a:t>UC Berkeley</a:t>
            </a:r>
            <a:r>
              <a:rPr lang="zh-CN" altLang="zh-CN" sz="1600" dirty="0">
                <a:latin typeface="+mn-lt"/>
                <a:ea typeface="黑体" panose="02010609060101010101" pitchFamily="49" charset="-122"/>
                <a:cs typeface="Arial" pitchFamily="34" charset="0"/>
              </a:rPr>
              <a:t>还计划研发</a:t>
            </a:r>
            <a:r>
              <a:rPr lang="en-US" altLang="zh-CN" sz="1600" dirty="0" err="1">
                <a:latin typeface="+mn-lt"/>
                <a:ea typeface="黑体" panose="02010609060101010101" pitchFamily="49" charset="-122"/>
                <a:cs typeface="Arial" pitchFamily="34" charset="0"/>
              </a:rPr>
              <a:t>MLBase</a:t>
            </a:r>
            <a:r>
              <a:rPr lang="zh-CN" altLang="zh-CN" sz="1600" dirty="0">
                <a:latin typeface="+mn-lt"/>
                <a:ea typeface="黑体" panose="02010609060101010101" pitchFamily="49" charset="-122"/>
                <a:cs typeface="Arial" pitchFamily="34" charset="0"/>
              </a:rPr>
              <a:t>项目，该项目增加了机器学习模型自动选择和参数自动优化等功能，提供了以目标为导向的高层机器学习方法接口</a:t>
            </a:r>
            <a:endParaRPr lang="en-US" altLang="zh-CN" sz="1600" dirty="0">
              <a:latin typeface="+mn-lt"/>
              <a:ea typeface="黑体" panose="02010609060101010101" pitchFamily="49" charset="-122"/>
              <a:cs typeface="Arial" pitchFamily="34" charset="0"/>
            </a:endParaRPr>
          </a:p>
        </p:txBody>
      </p:sp>
      <p:pic>
        <p:nvPicPr>
          <p:cNvPr id="8" name="图片 5"/>
          <p:cNvPicPr>
            <a:picLocks noChangeAspect="1"/>
          </p:cNvPicPr>
          <p:nvPr/>
        </p:nvPicPr>
        <p:blipFill>
          <a:blip r:embed="rId2" cstate="print"/>
          <a:stretch>
            <a:fillRect/>
          </a:stretch>
        </p:blipFill>
        <p:spPr>
          <a:xfrm>
            <a:off x="1391920" y="2750883"/>
            <a:ext cx="6600124" cy="2169800"/>
          </a:xfrm>
          <a:prstGeom prst="rect">
            <a:avLst/>
          </a:prstGeom>
        </p:spPr>
      </p:pic>
      <p:sp>
        <p:nvSpPr>
          <p:cNvPr id="9" name="TextBox 8"/>
          <p:cNvSpPr txBox="1"/>
          <p:nvPr/>
        </p:nvSpPr>
        <p:spPr>
          <a:xfrm>
            <a:off x="300359" y="20244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633655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87258"/>
            <a:ext cx="8363272" cy="205532"/>
          </a:xfrm>
        </p:spPr>
        <p:txBody>
          <a:bodyPr/>
          <a:lstStyle/>
          <a:p>
            <a:r>
              <a:rPr lang="zh-CN" altLang="en-US" sz="2400" dirty="0" smtClean="0">
                <a:solidFill>
                  <a:srgbClr val="C00000"/>
                </a:solidFill>
              </a:rPr>
              <a:t>南京大学</a:t>
            </a:r>
            <a:r>
              <a:rPr lang="en-US" altLang="zh-CN" sz="2400" dirty="0" smtClean="0">
                <a:solidFill>
                  <a:srgbClr val="C00000"/>
                </a:solidFill>
              </a:rPr>
              <a:t>PASA</a:t>
            </a:r>
            <a:r>
              <a:rPr lang="zh-CN" altLang="en-US" sz="2400" dirty="0" smtClean="0">
                <a:solidFill>
                  <a:srgbClr val="C00000"/>
                </a:solidFill>
              </a:rPr>
              <a:t>大数据技术实验室</a:t>
            </a:r>
            <a:endParaRPr lang="zh-CN" altLang="en-US" sz="2400" dirty="0">
              <a:solidFill>
                <a:srgbClr val="C00000"/>
              </a:solidFill>
            </a:endParaRPr>
          </a:p>
        </p:txBody>
      </p:sp>
      <p:sp>
        <p:nvSpPr>
          <p:cNvPr id="5" name="内容占位符 4"/>
          <p:cNvSpPr>
            <a:spLocks noGrp="1"/>
          </p:cNvSpPr>
          <p:nvPr>
            <p:ph idx="1"/>
          </p:nvPr>
        </p:nvSpPr>
        <p:spPr>
          <a:xfrm>
            <a:off x="233680" y="717891"/>
            <a:ext cx="8503920" cy="3643052"/>
          </a:xfrm>
        </p:spPr>
        <p:txBody>
          <a:bodyPr>
            <a:noAutofit/>
          </a:bodyPr>
          <a:lstStyle/>
          <a:p>
            <a:pPr marL="357188" indent="-357188">
              <a:lnSpc>
                <a:spcPct val="120000"/>
              </a:lnSpc>
              <a:spcBef>
                <a:spcPts val="600"/>
              </a:spcBef>
              <a:spcAft>
                <a:spcPts val="600"/>
              </a:spcAft>
              <a:buFont typeface="Wingdings"/>
              <a:buChar char="l"/>
            </a:pPr>
            <a:r>
              <a:rPr lang="zh-CN" altLang="en-US" sz="1600" dirty="0"/>
              <a:t>南京大学</a:t>
            </a:r>
            <a:r>
              <a:rPr lang="en-US" altLang="zh-CN" sz="1600" dirty="0" smtClean="0"/>
              <a:t>PASA</a:t>
            </a:r>
            <a:r>
              <a:rPr lang="zh-CN" altLang="en-US" sz="1600" dirty="0" smtClean="0"/>
              <a:t>大数</a:t>
            </a:r>
            <a:r>
              <a:rPr lang="zh-CN" altLang="en-US" sz="1600" dirty="0"/>
              <a:t>据实验室是国内最终从事大数据技术研究和教学的团队之一</a:t>
            </a:r>
            <a:r>
              <a:rPr lang="zh-CN" altLang="en-US" sz="1600" dirty="0" smtClean="0"/>
              <a:t>。早在大数据还鲜为关注的</a:t>
            </a:r>
            <a:r>
              <a:rPr lang="en-US" altLang="zh-CN" sz="1600" dirty="0" smtClean="0"/>
              <a:t>2009</a:t>
            </a:r>
            <a:r>
              <a:rPr lang="zh-CN" altLang="en-US" sz="1600" dirty="0" smtClean="0"/>
              <a:t>年，本实验室已经进入大数据技术研究领域。实验室</a:t>
            </a:r>
            <a:r>
              <a:rPr lang="zh-CN" altLang="en-US" sz="1600" dirty="0"/>
              <a:t>自</a:t>
            </a:r>
            <a:r>
              <a:rPr lang="en-US" altLang="zh-CN" sz="1600" dirty="0"/>
              <a:t>2009</a:t>
            </a:r>
            <a:r>
              <a:rPr lang="zh-CN" altLang="en-US" sz="1600" dirty="0"/>
              <a:t>年以来在大数据技术领域开展了一系列系统深入的研究开发工作，</a:t>
            </a:r>
            <a:r>
              <a:rPr lang="zh-CN" altLang="en-US" sz="1600" dirty="0" smtClean="0"/>
              <a:t>在分布式</a:t>
            </a:r>
            <a:r>
              <a:rPr lang="zh-CN" altLang="en-US" sz="1600" dirty="0"/>
              <a:t>大数据存储和查询、分布式</a:t>
            </a:r>
            <a:r>
              <a:rPr lang="zh-CN" altLang="en-US" sz="1600" dirty="0" smtClean="0"/>
              <a:t>文件系统、</a:t>
            </a:r>
            <a:r>
              <a:rPr lang="zh-CN" altLang="en-US" sz="1600" dirty="0"/>
              <a:t>大数据并行计算模式与系统、</a:t>
            </a:r>
            <a:r>
              <a:rPr lang="en-US" altLang="zh-CN" sz="1600" dirty="0" err="1"/>
              <a:t>Hadoop</a:t>
            </a:r>
            <a:r>
              <a:rPr lang="en-US" altLang="zh-CN" sz="1600" dirty="0"/>
              <a:t>/Spark</a:t>
            </a:r>
            <a:r>
              <a:rPr lang="zh-CN" altLang="en-US" sz="1600" dirty="0"/>
              <a:t>性能优化与功能增强、并行化机器学习和数据挖掘算法</a:t>
            </a:r>
            <a:r>
              <a:rPr lang="zh-CN" altLang="en-US" sz="1600" dirty="0" smtClean="0"/>
              <a:t>、大数据机器学习系统、大规模</a:t>
            </a:r>
            <a:r>
              <a:rPr lang="en-US" altLang="zh-CN" sz="1600" dirty="0"/>
              <a:t>Web</a:t>
            </a:r>
            <a:r>
              <a:rPr lang="zh-CN" altLang="en-US" sz="1600" dirty="0"/>
              <a:t>信息挖掘集成、大规模文本语义分析、并行机器翻译算法、大数据行业应用等方面，开展了广泛的研究，积累了系统的研究和技术基础，</a:t>
            </a:r>
            <a:r>
              <a:rPr lang="zh-CN" altLang="en-US" sz="1600" dirty="0" smtClean="0"/>
              <a:t>近</a:t>
            </a:r>
            <a:r>
              <a:rPr lang="en-US" altLang="zh-CN" sz="1600" dirty="0" smtClean="0"/>
              <a:t>6</a:t>
            </a:r>
            <a:r>
              <a:rPr lang="zh-CN" altLang="en-US" sz="1600" dirty="0" smtClean="0"/>
              <a:t>年</a:t>
            </a:r>
            <a:r>
              <a:rPr lang="zh-CN" altLang="en-US" sz="1600" dirty="0"/>
              <a:t>来课题组在国内外学术期刊和国际会议上发表</a:t>
            </a:r>
            <a:r>
              <a:rPr lang="zh-CN" altLang="en-US" sz="1600" dirty="0" smtClean="0"/>
              <a:t>了大数据相关</a:t>
            </a:r>
            <a:r>
              <a:rPr lang="zh-CN" altLang="en-US" sz="1600" dirty="0"/>
              <a:t>研究论文</a:t>
            </a:r>
            <a:r>
              <a:rPr lang="en-US" altLang="zh-CN" sz="1600" dirty="0"/>
              <a:t>30</a:t>
            </a:r>
            <a:r>
              <a:rPr lang="zh-CN" altLang="en-US" sz="1600" dirty="0"/>
              <a:t>多篇，撰写大数据技术书籍</a:t>
            </a:r>
            <a:r>
              <a:rPr lang="en-US" altLang="zh-CN" sz="1600" dirty="0"/>
              <a:t>/</a:t>
            </a:r>
            <a:r>
              <a:rPr lang="zh-CN" altLang="en-US" sz="1600" dirty="0"/>
              <a:t>教材两</a:t>
            </a:r>
            <a:r>
              <a:rPr lang="zh-CN" altLang="en-US" sz="1600" dirty="0" smtClean="0"/>
              <a:t>部</a:t>
            </a:r>
            <a:endParaRPr lang="en-US" altLang="zh-CN" sz="1600" dirty="0"/>
          </a:p>
          <a:p>
            <a:pPr marL="357188" indent="-357188">
              <a:lnSpc>
                <a:spcPct val="120000"/>
              </a:lnSpc>
              <a:spcBef>
                <a:spcPts val="600"/>
              </a:spcBef>
              <a:spcAft>
                <a:spcPts val="600"/>
              </a:spcAft>
              <a:buFont typeface="Wingdings"/>
              <a:buChar char="l"/>
            </a:pPr>
            <a:r>
              <a:rPr lang="zh-CN" altLang="en-US" sz="1600" dirty="0"/>
              <a:t>实验室承担国家级、部省级大数据研究项目多项，并开展了与</a:t>
            </a:r>
            <a:r>
              <a:rPr lang="en-US" altLang="zh-CN" sz="1600" dirty="0"/>
              <a:t>Google</a:t>
            </a:r>
            <a:r>
              <a:rPr lang="zh-CN" altLang="en-US" sz="1600" dirty="0"/>
              <a:t>、</a:t>
            </a:r>
            <a:r>
              <a:rPr lang="en-US" altLang="zh-CN" sz="1600" dirty="0"/>
              <a:t>Intel</a:t>
            </a:r>
            <a:r>
              <a:rPr lang="zh-CN" altLang="en-US" sz="1600" dirty="0"/>
              <a:t>、微软亚洲研究院、百度、华为、</a:t>
            </a:r>
            <a:r>
              <a:rPr lang="zh-CN" altLang="en-US" sz="1600" dirty="0" smtClean="0"/>
              <a:t>中兴</a:t>
            </a:r>
            <a:r>
              <a:rPr lang="zh-CN" altLang="en-US" sz="1600" dirty="0"/>
              <a:t>通讯</a:t>
            </a:r>
            <a:r>
              <a:rPr lang="zh-CN" altLang="en-US" sz="1600" dirty="0" smtClean="0"/>
              <a:t>等</a:t>
            </a:r>
            <a:r>
              <a:rPr lang="zh-CN" altLang="en-US" sz="1600" dirty="0"/>
              <a:t>国内外著名企业开展合作研究</a:t>
            </a:r>
            <a:r>
              <a:rPr lang="zh-CN" altLang="en-US" sz="1600" dirty="0" smtClean="0"/>
              <a:t>；此外还与</a:t>
            </a:r>
            <a:r>
              <a:rPr lang="en-US" altLang="zh-CN" sz="1600" dirty="0" smtClean="0"/>
              <a:t>UC </a:t>
            </a:r>
            <a:r>
              <a:rPr lang="en-US" altLang="zh-CN" sz="1600" dirty="0"/>
              <a:t>Berkeley AMP</a:t>
            </a:r>
            <a:r>
              <a:rPr lang="zh-CN" altLang="en-US" sz="1600" dirty="0"/>
              <a:t>实验室</a:t>
            </a:r>
            <a:r>
              <a:rPr lang="zh-CN" altLang="en-US" sz="1600" dirty="0" smtClean="0"/>
              <a:t>在</a:t>
            </a:r>
            <a:r>
              <a:rPr lang="en-US" altLang="zh-CN" sz="1600" dirty="0" smtClean="0"/>
              <a:t>Spark</a:t>
            </a:r>
            <a:r>
              <a:rPr lang="zh-CN" altLang="en-US" sz="1600" dirty="0"/>
              <a:t>和分布式内存</a:t>
            </a:r>
            <a:r>
              <a:rPr lang="zh-CN" altLang="en-US" sz="1600" dirty="0" smtClean="0"/>
              <a:t>文件系统</a:t>
            </a:r>
            <a:r>
              <a:rPr lang="en-US" altLang="zh-CN" sz="1600" dirty="0" smtClean="0"/>
              <a:t>Tachyon</a:t>
            </a:r>
            <a:r>
              <a:rPr lang="zh-CN" altLang="en-US" sz="1600" dirty="0" smtClean="0"/>
              <a:t>方面</a:t>
            </a:r>
            <a:r>
              <a:rPr lang="zh-CN" altLang="en-US" sz="1600" dirty="0"/>
              <a:t>开展合作研究；此外，课题组还开展了电力、电信</a:t>
            </a:r>
            <a:r>
              <a:rPr lang="zh-CN" altLang="en-US" sz="1600" dirty="0" smtClean="0"/>
              <a:t>、等</a:t>
            </a:r>
            <a:r>
              <a:rPr lang="zh-CN" altLang="en-US" sz="1600" dirty="0"/>
              <a:t>典型行业的大</a:t>
            </a:r>
            <a:r>
              <a:rPr lang="zh-CN" altLang="en-US" sz="1600" dirty="0" smtClean="0"/>
              <a:t>数据平台和分析</a:t>
            </a:r>
            <a:r>
              <a:rPr lang="zh-CN" altLang="en-US" sz="1600" dirty="0"/>
              <a:t>应用</a:t>
            </a:r>
            <a:r>
              <a:rPr lang="zh-CN" altLang="en-US" sz="1600" dirty="0" smtClean="0"/>
              <a:t>研究</a:t>
            </a:r>
            <a:endParaRPr lang="zh-CN" altLang="en-US" sz="1600" dirty="0">
              <a:latin typeface="Arial Narrow" pitchFamily="34" charset="0"/>
              <a:ea typeface="黑体"/>
              <a:cs typeface="黑体"/>
            </a:endParaRPr>
          </a:p>
          <a:p>
            <a:pPr marL="0" indent="0">
              <a:buNone/>
            </a:pPr>
            <a:endParaRPr lang="zh-CN" altLang="en-US" sz="1800" dirty="0"/>
          </a:p>
        </p:txBody>
      </p:sp>
    </p:spTree>
    <p:extLst>
      <p:ext uri="{BB962C8B-B14F-4D97-AF65-F5344CB8AC3E}">
        <p14:creationId xmlns:p14="http://schemas.microsoft.com/office/powerpoint/2010/main" val="3618932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zh-CN" dirty="0">
                <a:solidFill>
                  <a:srgbClr val="FF0000"/>
                </a:solidFill>
                <a:latin typeface="Arial" charset="0"/>
                <a:ea typeface="黑体" pitchFamily="2" charset="-122"/>
              </a:rPr>
              <a:t>结合传统数据分析平台的大数据</a:t>
            </a:r>
            <a:r>
              <a:rPr lang="zh-CN" altLang="zh-CN" dirty="0" smtClean="0">
                <a:solidFill>
                  <a:srgbClr val="FF0000"/>
                </a:solidFill>
                <a:latin typeface="Arial" charset="0"/>
                <a:ea typeface="黑体" pitchFamily="2" charset="-122"/>
              </a:rPr>
              <a:t>机器学习</a:t>
            </a:r>
            <a:r>
              <a:rPr lang="zh-CN" altLang="en-US" dirty="0" smtClean="0">
                <a:solidFill>
                  <a:srgbClr val="FF0000"/>
                </a:solidFill>
                <a:latin typeface="Arial" charset="0"/>
                <a:ea typeface="黑体" pitchFamily="2" charset="-122"/>
              </a:rPr>
              <a:t>算法</a:t>
            </a:r>
            <a:r>
              <a:rPr lang="en-US" altLang="zh-CN" dirty="0" smtClean="0">
                <a:solidFill>
                  <a:srgbClr val="FF0000"/>
                </a:solidFill>
                <a:latin typeface="Arial" charset="0"/>
                <a:ea typeface="黑体" pitchFamily="2" charset="-122"/>
              </a:rPr>
              <a:t>/</a:t>
            </a:r>
            <a:r>
              <a:rPr lang="zh-CN" altLang="zh-CN" dirty="0" smtClean="0">
                <a:solidFill>
                  <a:srgbClr val="FF0000"/>
                </a:solidFill>
                <a:latin typeface="Arial" charset="0"/>
                <a:ea typeface="黑体" pitchFamily="2" charset="-122"/>
              </a:rPr>
              <a:t>系统</a:t>
            </a:r>
            <a:endParaRPr lang="en-US" altLang="zh-CN" dirty="0">
              <a:solidFill>
                <a:srgbClr val="FF0000"/>
              </a:solidFill>
              <a:latin typeface="Arial" charset="0"/>
              <a:ea typeface="黑体" pitchFamily="2" charset="-122"/>
            </a:endParaRPr>
          </a:p>
          <a:p>
            <a:pPr marL="431800" lvl="1" indent="-342900" eaLnBrk="1" fontAlgn="auto" hangingPunct="1">
              <a:spcBef>
                <a:spcPts val="600"/>
              </a:spcBef>
              <a:spcAft>
                <a:spcPts val="0"/>
              </a:spcAft>
              <a:buSzPct val="70000"/>
              <a:buFont typeface="Wingdings" pitchFamily="2" charset="2"/>
              <a:buChar char="p"/>
              <a:defRPr/>
            </a:pPr>
            <a:r>
              <a:rPr lang="zh-CN" altLang="en-US" dirty="0" smtClean="0">
                <a:solidFill>
                  <a:srgbClr val="0066FF"/>
                </a:solidFill>
                <a:latin typeface="Arial" charset="0"/>
                <a:ea typeface="黑体" pitchFamily="2" charset="-122"/>
              </a:rPr>
              <a:t>基于</a:t>
            </a:r>
            <a:r>
              <a:rPr lang="en-US" altLang="zh-CN" dirty="0" smtClean="0">
                <a:solidFill>
                  <a:srgbClr val="0066FF"/>
                </a:solidFill>
                <a:latin typeface="Arial" charset="0"/>
                <a:ea typeface="黑体" pitchFamily="2" charset="-122"/>
              </a:rPr>
              <a:t>Python</a:t>
            </a:r>
            <a:r>
              <a:rPr lang="zh-CN" altLang="en-US" dirty="0" smtClean="0">
                <a:solidFill>
                  <a:srgbClr val="0066FF"/>
                </a:solidFill>
                <a:latin typeface="Arial" charset="0"/>
                <a:ea typeface="黑体" pitchFamily="2" charset="-122"/>
              </a:rPr>
              <a:t>的机器学习工具包</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419552"/>
            <a:ext cx="8505731" cy="3539430"/>
          </a:xfrm>
          <a:prstGeom prst="rect">
            <a:avLst/>
          </a:prstGeom>
          <a:solidFill>
            <a:schemeClr val="bg1"/>
          </a:solidFill>
        </p:spPr>
        <p:txBody>
          <a:bodyPr wrap="square">
            <a:spAutoFit/>
          </a:bodyPr>
          <a:lstStyle/>
          <a:p>
            <a:pPr marL="285750" indent="-285750">
              <a:spcAft>
                <a:spcPts val="0"/>
              </a:spcAft>
              <a:buSzPct val="70000"/>
              <a:buFont typeface="Wingdings" pitchFamily="2" charset="2"/>
              <a:buChar char="Ø"/>
            </a:pPr>
            <a:r>
              <a:rPr lang="en-US" altLang="zh-CN" sz="1400" dirty="0" err="1">
                <a:latin typeface="+mn-lt"/>
                <a:ea typeface="黑体" panose="02010609060101010101" pitchFamily="49" charset="-122"/>
                <a:cs typeface="Arial" pitchFamily="34" charset="0"/>
              </a:rPr>
              <a:t>Scikit</a:t>
            </a:r>
            <a:r>
              <a:rPr lang="en-US" altLang="zh-CN" sz="1400" dirty="0">
                <a:latin typeface="+mn-lt"/>
                <a:ea typeface="黑体" panose="02010609060101010101" pitchFamily="49" charset="-122"/>
                <a:cs typeface="Arial" pitchFamily="34" charset="0"/>
              </a:rPr>
              <a:t> Learn</a:t>
            </a:r>
            <a:r>
              <a:rPr lang="zh-CN" altLang="en-US" sz="1400" dirty="0">
                <a:latin typeface="+mn-lt"/>
                <a:ea typeface="黑体" panose="02010609060101010101" pitchFamily="49" charset="-122"/>
                <a:cs typeface="Arial" pitchFamily="34" charset="0"/>
              </a:rPr>
              <a:t>：机器学习工具包，用于进行分类、特征选择、特征提取和聚集，还包含有限的自然语言处理特征提取能力，以及词袋（</a:t>
            </a:r>
            <a:r>
              <a:rPr lang="en-US" altLang="zh-CN" sz="1400" dirty="0">
                <a:latin typeface="+mn-lt"/>
                <a:ea typeface="黑体" panose="02010609060101010101" pitchFamily="49" charset="-122"/>
                <a:cs typeface="Arial" pitchFamily="34" charset="0"/>
              </a:rPr>
              <a:t>bag of words</a:t>
            </a:r>
            <a:r>
              <a:rPr lang="zh-CN" altLang="en-US" sz="1400" dirty="0">
                <a:latin typeface="+mn-lt"/>
                <a:ea typeface="黑体" panose="02010609060101010101" pitchFamily="49" charset="-122"/>
                <a:cs typeface="Arial" pitchFamily="34" charset="0"/>
              </a:rPr>
              <a:t>）、</a:t>
            </a:r>
            <a:r>
              <a:rPr lang="en-US" altLang="zh-CN" sz="1400" dirty="0">
                <a:latin typeface="+mn-lt"/>
                <a:ea typeface="黑体" panose="02010609060101010101" pitchFamily="49" charset="-122"/>
                <a:cs typeface="Arial" pitchFamily="34" charset="0"/>
              </a:rPr>
              <a:t>TF-IDF</a:t>
            </a:r>
            <a:r>
              <a:rPr lang="zh-CN" altLang="en-US" sz="1400" dirty="0">
                <a:latin typeface="+mn-lt"/>
                <a:ea typeface="黑体" panose="02010609060101010101" pitchFamily="49" charset="-122"/>
                <a:cs typeface="Arial" pitchFamily="34" charset="0"/>
              </a:rPr>
              <a:t>、预处理（停用词</a:t>
            </a:r>
            <a:r>
              <a:rPr lang="en-US" altLang="zh-CN" sz="1400" dirty="0">
                <a:latin typeface="+mn-lt"/>
                <a:ea typeface="黑体" panose="02010609060101010101" pitchFamily="49" charset="-122"/>
                <a:cs typeface="Arial" pitchFamily="34" charset="0"/>
              </a:rPr>
              <a:t>/stop-words</a:t>
            </a:r>
            <a:r>
              <a:rPr lang="zh-CN" altLang="en-US" sz="1400" dirty="0">
                <a:latin typeface="+mn-lt"/>
                <a:ea typeface="黑体" panose="02010609060101010101" pitchFamily="49" charset="-122"/>
                <a:cs typeface="Arial" pitchFamily="34" charset="0"/>
              </a:rPr>
              <a:t>，自定义预处理，分析器</a:t>
            </a:r>
            <a:r>
              <a:rPr lang="zh-CN" altLang="en-US" sz="1400" dirty="0" smtClean="0">
                <a:latin typeface="+mn-lt"/>
                <a:ea typeface="黑体" panose="02010609060101010101" pitchFamily="49" charset="-122"/>
                <a:cs typeface="Arial" pitchFamily="34" charset="0"/>
              </a:rPr>
              <a:t>）</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err="1">
                <a:solidFill>
                  <a:srgbClr val="C00000"/>
                </a:solidFill>
                <a:latin typeface="+mn-lt"/>
                <a:ea typeface="黑体" panose="02010609060101010101" pitchFamily="49" charset="-122"/>
                <a:cs typeface="Arial" pitchFamily="34" charset="0"/>
              </a:rPr>
              <a:t>Statsmodels</a:t>
            </a:r>
            <a:r>
              <a:rPr lang="zh-CN" altLang="en-US" sz="1400" dirty="0">
                <a:latin typeface="+mn-lt"/>
                <a:ea typeface="黑体" panose="02010609060101010101" pitchFamily="49" charset="-122"/>
                <a:cs typeface="Arial" pitchFamily="34" charset="0"/>
              </a:rPr>
              <a:t>：另一个聚焦在统计模型上的算法库，主要用于预测和探索性分析</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err="1">
                <a:solidFill>
                  <a:srgbClr val="C00000"/>
                </a:solidFill>
                <a:latin typeface="+mn-lt"/>
                <a:ea typeface="黑体" panose="02010609060101010101" pitchFamily="49" charset="-122"/>
                <a:cs typeface="Arial" pitchFamily="34" charset="0"/>
              </a:rPr>
              <a:t>PyMC</a:t>
            </a:r>
            <a:r>
              <a:rPr lang="zh-CN" altLang="en-US" sz="1400" dirty="0" smtClean="0">
                <a:latin typeface="+mn-lt"/>
                <a:ea typeface="黑体" panose="02010609060101010101" pitchFamily="49" charset="-122"/>
                <a:cs typeface="Arial" pitchFamily="34" charset="0"/>
              </a:rPr>
              <a:t>：贝</a:t>
            </a:r>
            <a:r>
              <a:rPr lang="zh-CN" altLang="en-US" sz="1400" dirty="0">
                <a:latin typeface="+mn-lt"/>
                <a:ea typeface="黑体" panose="02010609060101010101" pitchFamily="49" charset="-122"/>
                <a:cs typeface="Arial" pitchFamily="34" charset="0"/>
              </a:rPr>
              <a:t>叶斯</a:t>
            </a:r>
            <a:r>
              <a:rPr lang="zh-CN" altLang="en-US" sz="1400" dirty="0" smtClean="0">
                <a:latin typeface="+mn-lt"/>
                <a:ea typeface="黑体" panose="02010609060101010101" pitchFamily="49" charset="-122"/>
                <a:cs typeface="Arial" pitchFamily="34" charset="0"/>
              </a:rPr>
              <a:t>曲线工具，包含</a:t>
            </a:r>
            <a:r>
              <a:rPr lang="zh-CN" altLang="en-US" sz="1400" dirty="0">
                <a:latin typeface="+mn-lt"/>
                <a:ea typeface="黑体" panose="02010609060101010101" pitchFamily="49" charset="-122"/>
                <a:cs typeface="Arial" pitchFamily="34" charset="0"/>
              </a:rPr>
              <a:t>贝叶斯模型、统计分布和模型收敛的诊断工具，也包含一些层次模型</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a:solidFill>
                  <a:srgbClr val="C00000"/>
                </a:solidFill>
                <a:latin typeface="+mn-lt"/>
                <a:ea typeface="黑体" panose="02010609060101010101" pitchFamily="49" charset="-122"/>
                <a:cs typeface="Arial" pitchFamily="34" charset="0"/>
              </a:rPr>
              <a:t>Shogun</a:t>
            </a:r>
            <a:r>
              <a:rPr lang="zh-CN" altLang="en-US" sz="1400" dirty="0" smtClean="0">
                <a:latin typeface="+mn-lt"/>
                <a:ea typeface="黑体" panose="02010609060101010101" pitchFamily="49" charset="-122"/>
                <a:cs typeface="Arial" pitchFamily="34" charset="0"/>
              </a:rPr>
              <a:t>：聚焦于支持</a:t>
            </a:r>
            <a:r>
              <a:rPr lang="zh-CN" altLang="en-US" sz="1400" dirty="0">
                <a:latin typeface="+mn-lt"/>
                <a:ea typeface="黑体" panose="02010609060101010101" pitchFamily="49" charset="-122"/>
                <a:cs typeface="Arial" pitchFamily="34" charset="0"/>
              </a:rPr>
              <a:t>向量机（</a:t>
            </a:r>
            <a:r>
              <a:rPr lang="en-US" altLang="zh-CN" sz="1400" dirty="0">
                <a:latin typeface="+mn-lt"/>
                <a:ea typeface="黑体" panose="02010609060101010101" pitchFamily="49" charset="-122"/>
                <a:cs typeface="Arial" pitchFamily="34" charset="0"/>
              </a:rPr>
              <a:t>Support Vector Machines, SVM</a:t>
            </a:r>
            <a:r>
              <a:rPr lang="zh-CN" altLang="en-US" sz="1400" dirty="0" smtClean="0">
                <a:latin typeface="+mn-lt"/>
                <a:ea typeface="黑体" panose="02010609060101010101" pitchFamily="49" charset="-122"/>
                <a:cs typeface="Arial" pitchFamily="34" charset="0"/>
              </a:rPr>
              <a:t>）的</a:t>
            </a:r>
            <a:r>
              <a:rPr lang="zh-CN" altLang="en-US" sz="1400" dirty="0">
                <a:latin typeface="+mn-lt"/>
                <a:ea typeface="黑体" panose="02010609060101010101" pitchFamily="49" charset="-122"/>
                <a:cs typeface="Arial" pitchFamily="34" charset="0"/>
              </a:rPr>
              <a:t>机器学习工具箱</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err="1">
                <a:solidFill>
                  <a:srgbClr val="C00000"/>
                </a:solidFill>
                <a:latin typeface="+mn-lt"/>
                <a:ea typeface="黑体" panose="02010609060101010101" pitchFamily="49" charset="-122"/>
                <a:cs typeface="Arial" pitchFamily="34" charset="0"/>
              </a:rPr>
              <a:t>Gensim</a:t>
            </a:r>
            <a:r>
              <a:rPr lang="zh-CN" altLang="en-US" sz="1400" dirty="0" smtClean="0">
                <a:latin typeface="+mn-lt"/>
                <a:ea typeface="黑体" panose="02010609060101010101" pitchFamily="49" charset="-122"/>
                <a:cs typeface="Arial" pitchFamily="34" charset="0"/>
              </a:rPr>
              <a:t>：主题建模算法工具库（</a:t>
            </a:r>
            <a:r>
              <a:rPr lang="en-US" altLang="zh-CN" sz="1400" dirty="0">
                <a:latin typeface="+mn-lt"/>
                <a:ea typeface="黑体" panose="02010609060101010101" pitchFamily="49" charset="-122"/>
                <a:cs typeface="Arial" pitchFamily="34" charset="0"/>
              </a:rPr>
              <a:t>topic modeling for humans</a:t>
            </a:r>
            <a:r>
              <a:rPr lang="zh-CN" altLang="en-US" sz="1400" dirty="0" smtClean="0">
                <a:latin typeface="+mn-lt"/>
                <a:ea typeface="黑体" panose="02010609060101010101" pitchFamily="49" charset="-122"/>
                <a:cs typeface="Arial" pitchFamily="34" charset="0"/>
              </a:rPr>
              <a:t>），</a:t>
            </a:r>
            <a:r>
              <a:rPr lang="zh-CN" altLang="en-US" sz="1400" dirty="0">
                <a:latin typeface="+mn-lt"/>
                <a:ea typeface="黑体" panose="02010609060101010101" pitchFamily="49" charset="-122"/>
                <a:cs typeface="Arial" pitchFamily="34" charset="0"/>
              </a:rPr>
              <a:t>其焦点是狄利克雷划分（</a:t>
            </a:r>
            <a:r>
              <a:rPr lang="en-US" altLang="zh-CN" sz="1400" dirty="0">
                <a:latin typeface="+mn-lt"/>
                <a:ea typeface="黑体" panose="02010609060101010101" pitchFamily="49" charset="-122"/>
                <a:cs typeface="Arial" pitchFamily="34" charset="0"/>
              </a:rPr>
              <a:t>Latent </a:t>
            </a:r>
            <a:r>
              <a:rPr lang="en-US" altLang="zh-CN" sz="1400" dirty="0" err="1">
                <a:latin typeface="+mn-lt"/>
                <a:ea typeface="黑体" panose="02010609060101010101" pitchFamily="49" charset="-122"/>
                <a:cs typeface="Arial" pitchFamily="34" charset="0"/>
              </a:rPr>
              <a:t>Dirichlet</a:t>
            </a:r>
            <a:r>
              <a:rPr lang="en-US" altLang="zh-CN" sz="1400" dirty="0">
                <a:latin typeface="+mn-lt"/>
                <a:ea typeface="黑体" panose="02010609060101010101" pitchFamily="49" charset="-122"/>
                <a:cs typeface="Arial" pitchFamily="34" charset="0"/>
              </a:rPr>
              <a:t> Allocation</a:t>
            </a:r>
            <a:r>
              <a:rPr lang="zh-CN" altLang="en-US" sz="1400" dirty="0">
                <a:latin typeface="+mn-lt"/>
                <a:ea typeface="黑体" panose="02010609060101010101" pitchFamily="49" charset="-122"/>
                <a:cs typeface="Arial" pitchFamily="34" charset="0"/>
              </a:rPr>
              <a:t>， </a:t>
            </a:r>
            <a:r>
              <a:rPr lang="en-US" altLang="zh-CN" sz="1400" dirty="0">
                <a:latin typeface="+mn-lt"/>
                <a:ea typeface="黑体" panose="02010609060101010101" pitchFamily="49" charset="-122"/>
                <a:cs typeface="Arial" pitchFamily="34" charset="0"/>
              </a:rPr>
              <a:t>LDA</a:t>
            </a:r>
            <a:r>
              <a:rPr lang="zh-CN" altLang="en-US" sz="1400" dirty="0">
                <a:latin typeface="+mn-lt"/>
                <a:ea typeface="黑体" panose="02010609060101010101" pitchFamily="49" charset="-122"/>
                <a:cs typeface="Arial" pitchFamily="34" charset="0"/>
              </a:rPr>
              <a:t>）及</a:t>
            </a:r>
            <a:r>
              <a:rPr lang="zh-CN" altLang="en-US" sz="1400" dirty="0" smtClean="0">
                <a:latin typeface="+mn-lt"/>
                <a:ea typeface="黑体" panose="02010609060101010101" pitchFamily="49" charset="-122"/>
                <a:cs typeface="Arial" pitchFamily="34" charset="0"/>
              </a:rPr>
              <a:t>变体；还支持</a:t>
            </a:r>
            <a:r>
              <a:rPr lang="zh-CN" altLang="en-US" sz="1400" dirty="0">
                <a:latin typeface="+mn-lt"/>
                <a:ea typeface="黑体" panose="02010609060101010101" pitchFamily="49" charset="-122"/>
                <a:cs typeface="Arial" pitchFamily="34" charset="0"/>
              </a:rPr>
              <a:t>自然语言处理，能将</a:t>
            </a:r>
            <a:r>
              <a:rPr lang="en-US" altLang="zh-CN" sz="1400" dirty="0">
                <a:latin typeface="+mn-lt"/>
                <a:ea typeface="黑体" panose="02010609060101010101" pitchFamily="49" charset="-122"/>
                <a:cs typeface="Arial" pitchFamily="34" charset="0"/>
              </a:rPr>
              <a:t>NLP</a:t>
            </a:r>
            <a:r>
              <a:rPr lang="zh-CN" altLang="en-US" sz="1400" dirty="0">
                <a:latin typeface="+mn-lt"/>
                <a:ea typeface="黑体" panose="02010609060101010101" pitchFamily="49" charset="-122"/>
                <a:cs typeface="Arial" pitchFamily="34" charset="0"/>
              </a:rPr>
              <a:t>和其他机器学习算法更容易组合在一起</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a:solidFill>
                  <a:srgbClr val="C00000"/>
                </a:solidFill>
                <a:latin typeface="+mn-lt"/>
                <a:ea typeface="黑体" panose="02010609060101010101" pitchFamily="49" charset="-122"/>
                <a:cs typeface="Arial" pitchFamily="34" charset="0"/>
              </a:rPr>
              <a:t>Orange</a:t>
            </a:r>
            <a:r>
              <a:rPr lang="zh-CN" altLang="en-US" sz="1400" dirty="0" smtClean="0">
                <a:latin typeface="+mn-lt"/>
                <a:ea typeface="黑体" panose="02010609060101010101" pitchFamily="49" charset="-122"/>
                <a:cs typeface="Arial" pitchFamily="34" charset="0"/>
              </a:rPr>
              <a:t>：带有</a:t>
            </a:r>
            <a:r>
              <a:rPr lang="zh-CN" altLang="en-US" sz="1400" dirty="0">
                <a:latin typeface="+mn-lt"/>
                <a:ea typeface="黑体" panose="02010609060101010101" pitchFamily="49" charset="-122"/>
                <a:cs typeface="Arial" pitchFamily="34" charset="0"/>
              </a:rPr>
              <a:t>图形用户</a:t>
            </a:r>
            <a:r>
              <a:rPr lang="zh-CN" altLang="en-US" sz="1400" dirty="0" smtClean="0">
                <a:latin typeface="+mn-lt"/>
                <a:ea typeface="黑体" panose="02010609060101010101" pitchFamily="49" charset="-122"/>
                <a:cs typeface="Arial" pitchFamily="34" charset="0"/>
              </a:rPr>
              <a:t>界面的机器学习算法库工具包，包含全面的分类</a:t>
            </a:r>
            <a:r>
              <a:rPr lang="zh-CN" altLang="en-US" sz="1400" dirty="0">
                <a:latin typeface="+mn-lt"/>
                <a:ea typeface="黑体" panose="02010609060101010101" pitchFamily="49" charset="-122"/>
                <a:cs typeface="Arial" pitchFamily="34" charset="0"/>
              </a:rPr>
              <a:t>、聚集和特征选择</a:t>
            </a:r>
            <a:r>
              <a:rPr lang="zh-CN" altLang="en-US" sz="1400" dirty="0" smtClean="0">
                <a:latin typeface="+mn-lt"/>
                <a:ea typeface="黑体" panose="02010609060101010101" pitchFamily="49" charset="-122"/>
                <a:cs typeface="Arial" pitchFamily="34" charset="0"/>
              </a:rPr>
              <a:t>方法，以及交叉验证方法</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err="1">
                <a:solidFill>
                  <a:srgbClr val="C00000"/>
                </a:solidFill>
                <a:latin typeface="+mn-lt"/>
                <a:ea typeface="黑体" panose="02010609060101010101" pitchFamily="49" charset="-122"/>
                <a:cs typeface="Arial" pitchFamily="34" charset="0"/>
              </a:rPr>
              <a:t>PyMVPA</a:t>
            </a:r>
            <a:r>
              <a:rPr lang="zh-CN" altLang="en-US" sz="1400" dirty="0" smtClean="0">
                <a:latin typeface="+mn-lt"/>
                <a:ea typeface="黑体" panose="02010609060101010101" pitchFamily="49" charset="-122"/>
                <a:cs typeface="Arial" pitchFamily="34" charset="0"/>
              </a:rPr>
              <a:t>：一</a:t>
            </a:r>
            <a:r>
              <a:rPr lang="zh-CN" altLang="en-US" sz="1400" dirty="0">
                <a:latin typeface="+mn-lt"/>
                <a:ea typeface="黑体" panose="02010609060101010101" pitchFamily="49" charset="-122"/>
                <a:cs typeface="Arial" pitchFamily="34" charset="0"/>
              </a:rPr>
              <a:t>个统计学习库，</a:t>
            </a:r>
            <a:r>
              <a:rPr lang="en-US" altLang="zh-CN" sz="1400" dirty="0">
                <a:latin typeface="+mn-lt"/>
                <a:ea typeface="黑体" panose="02010609060101010101" pitchFamily="49" charset="-122"/>
                <a:cs typeface="Arial" pitchFamily="34" charset="0"/>
              </a:rPr>
              <a:t>API</a:t>
            </a:r>
            <a:r>
              <a:rPr lang="zh-CN" altLang="en-US" sz="1400" dirty="0">
                <a:latin typeface="+mn-lt"/>
                <a:ea typeface="黑体" panose="02010609060101010101" pitchFamily="49" charset="-122"/>
                <a:cs typeface="Arial" pitchFamily="34" charset="0"/>
              </a:rPr>
              <a:t>上与</a:t>
            </a:r>
            <a:r>
              <a:rPr lang="en-US" altLang="zh-CN" sz="1400" dirty="0" err="1">
                <a:latin typeface="+mn-lt"/>
                <a:ea typeface="黑体" panose="02010609060101010101" pitchFamily="49" charset="-122"/>
                <a:cs typeface="Arial" pitchFamily="34" charset="0"/>
              </a:rPr>
              <a:t>Scikit</a:t>
            </a:r>
            <a:r>
              <a:rPr lang="en-US" altLang="zh-CN" sz="1400" dirty="0">
                <a:latin typeface="+mn-lt"/>
                <a:ea typeface="黑体" panose="02010609060101010101" pitchFamily="49" charset="-122"/>
                <a:cs typeface="Arial" pitchFamily="34" charset="0"/>
              </a:rPr>
              <a:t>-learn</a:t>
            </a:r>
            <a:r>
              <a:rPr lang="zh-CN" altLang="en-US" sz="1400" dirty="0">
                <a:latin typeface="+mn-lt"/>
                <a:ea typeface="黑体" panose="02010609060101010101" pitchFamily="49" charset="-122"/>
                <a:cs typeface="Arial" pitchFamily="34" charset="0"/>
              </a:rPr>
              <a:t>很</a:t>
            </a:r>
            <a:r>
              <a:rPr lang="zh-CN" altLang="en-US" sz="1400" dirty="0" smtClean="0">
                <a:latin typeface="+mn-lt"/>
                <a:ea typeface="黑体" panose="02010609060101010101" pitchFamily="49" charset="-122"/>
                <a:cs typeface="Arial" pitchFamily="34" charset="0"/>
              </a:rPr>
              <a:t>像，包含</a:t>
            </a:r>
            <a:r>
              <a:rPr lang="zh-CN" altLang="en-US" sz="1400" dirty="0">
                <a:latin typeface="+mn-lt"/>
                <a:ea typeface="黑体" panose="02010609060101010101" pitchFamily="49" charset="-122"/>
                <a:cs typeface="Arial" pitchFamily="34" charset="0"/>
              </a:rPr>
              <a:t>交叉验证和诊断工具</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err="1">
                <a:solidFill>
                  <a:srgbClr val="C00000"/>
                </a:solidFill>
                <a:latin typeface="+mn-lt"/>
                <a:ea typeface="黑体" panose="02010609060101010101" pitchFamily="49" charset="-122"/>
                <a:cs typeface="Arial" pitchFamily="34" charset="0"/>
              </a:rPr>
              <a:t>Theano</a:t>
            </a:r>
            <a:r>
              <a:rPr lang="zh-CN" altLang="en-US" sz="1400" dirty="0" smtClean="0">
                <a:latin typeface="+mn-lt"/>
                <a:ea typeface="黑体" panose="02010609060101010101" pitchFamily="49" charset="-122"/>
                <a:cs typeface="Arial" pitchFamily="34" charset="0"/>
              </a:rPr>
              <a:t>：是</a:t>
            </a:r>
            <a:r>
              <a:rPr lang="zh-CN" altLang="en-US" sz="1400" dirty="0">
                <a:latin typeface="+mn-lt"/>
                <a:ea typeface="黑体" panose="02010609060101010101" pitchFamily="49" charset="-122"/>
                <a:cs typeface="Arial" pitchFamily="34" charset="0"/>
              </a:rPr>
              <a:t>最成熟的深度学习</a:t>
            </a:r>
            <a:r>
              <a:rPr lang="zh-CN" altLang="en-US" sz="1400" dirty="0" smtClean="0">
                <a:latin typeface="+mn-lt"/>
                <a:ea typeface="黑体" panose="02010609060101010101" pitchFamily="49" charset="-122"/>
                <a:cs typeface="Arial" pitchFamily="34" charset="0"/>
              </a:rPr>
              <a:t>库，提供数据结构</a:t>
            </a:r>
            <a:r>
              <a:rPr lang="zh-CN" altLang="en-US" sz="1400" dirty="0">
                <a:latin typeface="+mn-lt"/>
                <a:ea typeface="黑体" panose="02010609060101010101" pitchFamily="49" charset="-122"/>
                <a:cs typeface="Arial" pitchFamily="34" charset="0"/>
              </a:rPr>
              <a:t>（张量，</a:t>
            </a:r>
            <a:r>
              <a:rPr lang="en-US" altLang="zh-CN" sz="1400" dirty="0">
                <a:latin typeface="+mn-lt"/>
                <a:ea typeface="黑体" panose="02010609060101010101" pitchFamily="49" charset="-122"/>
                <a:cs typeface="Arial" pitchFamily="34" charset="0"/>
              </a:rPr>
              <a:t>tensor</a:t>
            </a:r>
            <a:r>
              <a:rPr lang="zh-CN" altLang="en-US" sz="1400" dirty="0">
                <a:latin typeface="+mn-lt"/>
                <a:ea typeface="黑体" panose="02010609060101010101" pitchFamily="49" charset="-122"/>
                <a:cs typeface="Arial" pitchFamily="34" charset="0"/>
              </a:rPr>
              <a:t>）来表示神经网络的</a:t>
            </a:r>
            <a:r>
              <a:rPr lang="zh-CN" altLang="en-US" sz="1400" dirty="0" smtClean="0">
                <a:latin typeface="+mn-lt"/>
                <a:ea typeface="黑体" panose="02010609060101010101" pitchFamily="49" charset="-122"/>
                <a:cs typeface="Arial" pitchFamily="34" charset="0"/>
              </a:rPr>
              <a:t>层</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a:solidFill>
                  <a:srgbClr val="C00000"/>
                </a:solidFill>
                <a:latin typeface="+mn-lt"/>
                <a:ea typeface="黑体" panose="02010609060101010101" pitchFamily="49" charset="-122"/>
                <a:cs typeface="Arial" pitchFamily="34" charset="0"/>
              </a:rPr>
              <a:t>Decaf</a:t>
            </a:r>
            <a:r>
              <a:rPr lang="zh-CN" altLang="en-US" sz="1400" dirty="0" smtClean="0">
                <a:latin typeface="+mn-lt"/>
                <a:ea typeface="黑体" panose="02010609060101010101" pitchFamily="49" charset="-122"/>
                <a:cs typeface="Arial" pitchFamily="34" charset="0"/>
              </a:rPr>
              <a:t>：是</a:t>
            </a:r>
            <a:r>
              <a:rPr lang="zh-CN" altLang="en-US" sz="1400" dirty="0">
                <a:latin typeface="+mn-lt"/>
                <a:ea typeface="黑体" panose="02010609060101010101" pitchFamily="49" charset="-122"/>
                <a:cs typeface="Arial" pitchFamily="34" charset="0"/>
              </a:rPr>
              <a:t>最近由</a:t>
            </a:r>
            <a:r>
              <a:rPr lang="en-US" altLang="zh-CN" sz="1400" dirty="0">
                <a:latin typeface="+mn-lt"/>
                <a:ea typeface="黑体" panose="02010609060101010101" pitchFamily="49" charset="-122"/>
                <a:cs typeface="Arial" pitchFamily="34" charset="0"/>
              </a:rPr>
              <a:t>UC Berkeley</a:t>
            </a:r>
            <a:r>
              <a:rPr lang="zh-CN" altLang="en-US" sz="1400" dirty="0">
                <a:latin typeface="+mn-lt"/>
                <a:ea typeface="黑体" panose="02010609060101010101" pitchFamily="49" charset="-122"/>
                <a:cs typeface="Arial" pitchFamily="34" charset="0"/>
              </a:rPr>
              <a:t>发布的深度学习库，在</a:t>
            </a:r>
            <a:r>
              <a:rPr lang="en-US" altLang="zh-CN" sz="1400" dirty="0" err="1">
                <a:latin typeface="+mn-lt"/>
                <a:ea typeface="黑体" panose="02010609060101010101" pitchFamily="49" charset="-122"/>
                <a:cs typeface="Arial" pitchFamily="34" charset="0"/>
              </a:rPr>
              <a:t>Imagenet</a:t>
            </a:r>
            <a:r>
              <a:rPr lang="zh-CN" altLang="en-US" sz="1400" dirty="0">
                <a:latin typeface="+mn-lt"/>
                <a:ea typeface="黑体" panose="02010609060101010101" pitchFamily="49" charset="-122"/>
                <a:cs typeface="Arial" pitchFamily="34" charset="0"/>
              </a:rPr>
              <a:t>分类挑战中测试发现，其神经网络</a:t>
            </a:r>
            <a:r>
              <a:rPr lang="zh-CN" altLang="en-US" sz="1400" dirty="0" smtClean="0">
                <a:latin typeface="+mn-lt"/>
                <a:ea typeface="黑体" panose="02010609060101010101" pitchFamily="49" charset="-122"/>
                <a:cs typeface="Arial" pitchFamily="34" charset="0"/>
              </a:rPr>
              <a:t>实现非常先进（</a:t>
            </a:r>
            <a:r>
              <a:rPr lang="en-US" altLang="zh-CN" sz="1400" dirty="0">
                <a:latin typeface="+mn-lt"/>
                <a:ea typeface="黑体" panose="02010609060101010101" pitchFamily="49" charset="-122"/>
                <a:cs typeface="Arial" pitchFamily="34" charset="0"/>
              </a:rPr>
              <a:t>state of art</a:t>
            </a:r>
            <a:r>
              <a:rPr lang="zh-CN" altLang="en-US" sz="1400" dirty="0">
                <a:latin typeface="+mn-lt"/>
                <a:ea typeface="黑体" panose="02010609060101010101" pitchFamily="49" charset="-122"/>
                <a:cs typeface="Arial" pitchFamily="34" charset="0"/>
              </a:rPr>
              <a:t>）</a:t>
            </a:r>
            <a:endParaRPr lang="en-US" altLang="zh-CN" sz="1400" dirty="0">
              <a:latin typeface="+mn-lt"/>
              <a:ea typeface="黑体" panose="02010609060101010101" pitchFamily="49" charset="-122"/>
              <a:cs typeface="Arial" pitchFamily="34" charset="0"/>
            </a:endParaRPr>
          </a:p>
          <a:p>
            <a:pPr marL="285750" indent="-285750">
              <a:spcAft>
                <a:spcPts val="0"/>
              </a:spcAft>
              <a:buSzPct val="70000"/>
              <a:buFont typeface="Wingdings" pitchFamily="2" charset="2"/>
              <a:buChar char="Ø"/>
            </a:pPr>
            <a:r>
              <a:rPr lang="en-US" altLang="zh-CN" sz="1400" b="1" dirty="0" err="1">
                <a:solidFill>
                  <a:srgbClr val="C00000"/>
                </a:solidFill>
                <a:latin typeface="+mn-lt"/>
                <a:ea typeface="黑体" panose="02010609060101010101" pitchFamily="49" charset="-122"/>
                <a:cs typeface="Arial" pitchFamily="34" charset="0"/>
              </a:rPr>
              <a:t>NeuroLab</a:t>
            </a:r>
            <a:r>
              <a:rPr lang="zh-CN" altLang="en-US" sz="1400" dirty="0" smtClean="0">
                <a:latin typeface="+mn-lt"/>
                <a:ea typeface="黑体" panose="02010609060101010101" pitchFamily="49" charset="-122"/>
                <a:cs typeface="Arial" pitchFamily="34" charset="0"/>
              </a:rPr>
              <a:t>：是</a:t>
            </a:r>
            <a:r>
              <a:rPr lang="zh-CN" altLang="en-US" sz="1400" dirty="0">
                <a:latin typeface="+mn-lt"/>
                <a:ea typeface="黑体" panose="02010609060101010101" pitchFamily="49" charset="-122"/>
                <a:cs typeface="Arial" pitchFamily="34" charset="0"/>
              </a:rPr>
              <a:t>另一个</a:t>
            </a:r>
            <a:r>
              <a:rPr lang="en-US" altLang="zh-CN" sz="1400" dirty="0">
                <a:latin typeface="+mn-lt"/>
                <a:ea typeface="黑体" panose="02010609060101010101" pitchFamily="49" charset="-122"/>
                <a:cs typeface="Arial" pitchFamily="34" charset="0"/>
              </a:rPr>
              <a:t>API</a:t>
            </a:r>
            <a:r>
              <a:rPr lang="zh-CN" altLang="en-US" sz="1400" dirty="0">
                <a:latin typeface="+mn-lt"/>
                <a:ea typeface="黑体" panose="02010609060101010101" pitchFamily="49" charset="-122"/>
                <a:cs typeface="Arial" pitchFamily="34" charset="0"/>
              </a:rPr>
              <a:t>友好（与</a:t>
            </a:r>
            <a:r>
              <a:rPr lang="en-US" altLang="zh-CN" sz="1400" dirty="0" err="1">
                <a:latin typeface="+mn-lt"/>
                <a:ea typeface="黑体" panose="02010609060101010101" pitchFamily="49" charset="-122"/>
                <a:cs typeface="Arial" pitchFamily="34" charset="0"/>
              </a:rPr>
              <a:t>Matlabapi</a:t>
            </a:r>
            <a:r>
              <a:rPr lang="zh-CN" altLang="en-US" sz="1400" dirty="0">
                <a:latin typeface="+mn-lt"/>
                <a:ea typeface="黑体" panose="02010609060101010101" pitchFamily="49" charset="-122"/>
                <a:cs typeface="Arial" pitchFamily="34" charset="0"/>
              </a:rPr>
              <a:t>类似）的神经网络</a:t>
            </a:r>
            <a:r>
              <a:rPr lang="zh-CN" altLang="en-US" sz="1400" dirty="0" smtClean="0">
                <a:latin typeface="+mn-lt"/>
                <a:ea typeface="黑体" panose="02010609060101010101" pitchFamily="49" charset="-122"/>
                <a:cs typeface="Arial" pitchFamily="34" charset="0"/>
              </a:rPr>
              <a:t>库，与其</a:t>
            </a:r>
            <a:r>
              <a:rPr lang="zh-CN" altLang="en-US" sz="1400" dirty="0">
                <a:latin typeface="+mn-lt"/>
                <a:ea typeface="黑体" panose="02010609060101010101" pitchFamily="49" charset="-122"/>
                <a:cs typeface="Arial" pitchFamily="34" charset="0"/>
              </a:rPr>
              <a:t>他库不同，它包含递归神经网络（</a:t>
            </a:r>
            <a:r>
              <a:rPr lang="en-US" altLang="zh-CN" sz="1400" dirty="0">
                <a:latin typeface="+mn-lt"/>
                <a:ea typeface="黑体" panose="02010609060101010101" pitchFamily="49" charset="-122"/>
                <a:cs typeface="Arial" pitchFamily="34" charset="0"/>
              </a:rPr>
              <a:t>Recurrent Neural Network</a:t>
            </a:r>
            <a:r>
              <a:rPr lang="zh-CN" altLang="en-US" sz="1400" dirty="0">
                <a:latin typeface="+mn-lt"/>
                <a:ea typeface="黑体" panose="02010609060101010101" pitchFamily="49" charset="-122"/>
                <a:cs typeface="Arial" pitchFamily="34" charset="0"/>
              </a:rPr>
              <a:t>，</a:t>
            </a:r>
            <a:r>
              <a:rPr lang="en-US" altLang="zh-CN" sz="1400" dirty="0">
                <a:latin typeface="+mn-lt"/>
                <a:ea typeface="黑体" panose="02010609060101010101" pitchFamily="49" charset="-122"/>
                <a:cs typeface="Arial" pitchFamily="34" charset="0"/>
              </a:rPr>
              <a:t>RNN</a:t>
            </a:r>
            <a:r>
              <a:rPr lang="zh-CN" altLang="en-US" sz="1400" dirty="0">
                <a:latin typeface="+mn-lt"/>
                <a:ea typeface="黑体" panose="02010609060101010101" pitchFamily="49" charset="-122"/>
                <a:cs typeface="Arial" pitchFamily="34" charset="0"/>
              </a:rPr>
              <a:t>）实现的不同变体</a:t>
            </a:r>
            <a:endParaRPr lang="en-US" altLang="zh-CN" sz="1400" dirty="0">
              <a:latin typeface="+mn-lt"/>
              <a:ea typeface="黑体" panose="02010609060101010101" pitchFamily="49" charset="-122"/>
              <a:cs typeface="Arial" pitchFamily="34" charset="0"/>
            </a:endParaRPr>
          </a:p>
        </p:txBody>
      </p:sp>
      <p:sp>
        <p:nvSpPr>
          <p:cNvPr id="8" name="TextBox 7"/>
          <p:cNvSpPr txBox="1"/>
          <p:nvPr/>
        </p:nvSpPr>
        <p:spPr>
          <a:xfrm>
            <a:off x="300359" y="21260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4062927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35547"/>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zh-CN" dirty="0">
                <a:solidFill>
                  <a:srgbClr val="FF0000"/>
                </a:solidFill>
                <a:latin typeface="Arial" charset="0"/>
                <a:ea typeface="黑体" pitchFamily="2" charset="-122"/>
              </a:rPr>
              <a:t>结合传统数据分析平台的大数据</a:t>
            </a:r>
            <a:r>
              <a:rPr lang="zh-CN" altLang="zh-CN" dirty="0" smtClean="0">
                <a:solidFill>
                  <a:srgbClr val="FF0000"/>
                </a:solidFill>
                <a:latin typeface="Arial" charset="0"/>
                <a:ea typeface="黑体" pitchFamily="2" charset="-122"/>
              </a:rPr>
              <a:t>机器学习</a:t>
            </a:r>
            <a:r>
              <a:rPr lang="zh-CN" altLang="en-US" dirty="0" smtClean="0">
                <a:solidFill>
                  <a:srgbClr val="FF0000"/>
                </a:solidFill>
                <a:latin typeface="Arial" charset="0"/>
                <a:ea typeface="黑体" pitchFamily="2" charset="-122"/>
              </a:rPr>
              <a:t>算法</a:t>
            </a:r>
            <a:r>
              <a:rPr lang="en-US" altLang="zh-CN" dirty="0" smtClean="0">
                <a:solidFill>
                  <a:srgbClr val="FF0000"/>
                </a:solidFill>
                <a:latin typeface="Arial" charset="0"/>
                <a:ea typeface="黑体" pitchFamily="2" charset="-122"/>
              </a:rPr>
              <a:t>/</a:t>
            </a:r>
            <a:r>
              <a:rPr lang="zh-CN" altLang="zh-CN" dirty="0" smtClean="0">
                <a:solidFill>
                  <a:srgbClr val="FF0000"/>
                </a:solidFill>
                <a:latin typeface="Arial" charset="0"/>
                <a:ea typeface="黑体" pitchFamily="2" charset="-122"/>
              </a:rPr>
              <a:t>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smtClean="0">
                <a:solidFill>
                  <a:srgbClr val="0066FF"/>
                </a:solidFill>
                <a:latin typeface="Arial" charset="0"/>
                <a:ea typeface="黑体" pitchFamily="2" charset="-122"/>
              </a:rPr>
              <a:t>R</a:t>
            </a:r>
            <a:r>
              <a:rPr lang="zh-CN" altLang="en-US" dirty="0" smtClean="0">
                <a:solidFill>
                  <a:srgbClr val="0066FF"/>
                </a:solidFill>
                <a:latin typeface="Arial" charset="0"/>
                <a:ea typeface="黑体" pitchFamily="2" charset="-122"/>
              </a:rPr>
              <a:t>与大数据处理平台结合的机器学习算法设计</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23200" y="1654191"/>
            <a:ext cx="8505731" cy="3170099"/>
          </a:xfrm>
          <a:prstGeom prst="rect">
            <a:avLst/>
          </a:prstGeom>
          <a:solidFill>
            <a:schemeClr val="bg1"/>
          </a:solidFill>
        </p:spPr>
        <p:txBody>
          <a:bodyPr wrap="square">
            <a:spAutoFit/>
          </a:bodyPr>
          <a:lstStyle/>
          <a:p>
            <a:pPr>
              <a:spcBef>
                <a:spcPts val="600"/>
              </a:spcBef>
              <a:spcAft>
                <a:spcPts val="600"/>
              </a:spcAft>
              <a:buSzPct val="70000"/>
            </a:pPr>
            <a:r>
              <a:rPr lang="zh-CN" altLang="zh-CN" dirty="0" smtClean="0">
                <a:latin typeface="+mn-lt"/>
                <a:ea typeface="黑体" panose="02010609060101010101" pitchFamily="49" charset="-122"/>
                <a:cs typeface="Arial" pitchFamily="34" charset="0"/>
              </a:rPr>
              <a:t>在</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中利用分布式并行计算引擎</a:t>
            </a:r>
            <a:r>
              <a:rPr lang="zh-CN" altLang="zh-CN" dirty="0" smtClean="0">
                <a:latin typeface="+mn-lt"/>
                <a:ea typeface="黑体" panose="02010609060101010101" pitchFamily="49" charset="-122"/>
                <a:cs typeface="Arial" pitchFamily="34" charset="0"/>
              </a:rPr>
              <a:t>来</a:t>
            </a:r>
            <a:r>
              <a:rPr lang="zh-CN" altLang="en-US" dirty="0" smtClean="0">
                <a:latin typeface="+mn-lt"/>
                <a:ea typeface="黑体" panose="02010609060101010101" pitchFamily="49" charset="-122"/>
                <a:cs typeface="Arial" pitchFamily="34" charset="0"/>
              </a:rPr>
              <a:t>完成</a:t>
            </a:r>
            <a:r>
              <a:rPr lang="zh-CN" altLang="zh-CN" dirty="0" smtClean="0">
                <a:latin typeface="+mn-lt"/>
                <a:ea typeface="黑体" panose="02010609060101010101" pitchFamily="49" charset="-122"/>
                <a:cs typeface="Arial" pitchFamily="34" charset="0"/>
              </a:rPr>
              <a:t>大数据</a:t>
            </a:r>
            <a:r>
              <a:rPr lang="zh-CN" altLang="en-US" dirty="0" smtClean="0">
                <a:latin typeface="+mn-lt"/>
                <a:ea typeface="黑体" panose="02010609060101010101" pitchFamily="49" charset="-122"/>
                <a:cs typeface="Arial" pitchFamily="34" charset="0"/>
              </a:rPr>
              <a:t>分析挖掘算法设计</a:t>
            </a:r>
            <a:endParaRPr lang="en-US" altLang="zh-CN" dirty="0" smtClean="0">
              <a:latin typeface="+mn-lt"/>
              <a:ea typeface="黑体" panose="02010609060101010101" pitchFamily="49" charset="-122"/>
              <a:cs typeface="Arial" pitchFamily="34" charset="0"/>
            </a:endParaRPr>
          </a:p>
          <a:p>
            <a:pPr marL="285750" indent="-285750">
              <a:spcBef>
                <a:spcPts val="600"/>
              </a:spcBef>
              <a:buSzPct val="70000"/>
              <a:buFont typeface="Wingdings" pitchFamily="2" charset="2"/>
              <a:buChar char="Ø"/>
            </a:pPr>
            <a:r>
              <a:rPr lang="en-US" altLang="zh-CN" dirty="0" err="1">
                <a:solidFill>
                  <a:srgbClr val="C00000"/>
                </a:solidFill>
                <a:latin typeface="+mn-lt"/>
                <a:ea typeface="黑体" panose="02010609060101010101" pitchFamily="49" charset="-122"/>
                <a:cs typeface="Arial" pitchFamily="34" charset="0"/>
              </a:rPr>
              <a:t>Rhadoop</a:t>
            </a:r>
            <a:r>
              <a:rPr lang="zh-CN" altLang="en-US" dirty="0">
                <a:latin typeface="+mn-lt"/>
                <a:ea typeface="黑体" panose="02010609060101010101" pitchFamily="49" charset="-122"/>
                <a:cs typeface="Arial" pitchFamily="34" charset="0"/>
              </a:rPr>
              <a:t>：</a:t>
            </a:r>
            <a:r>
              <a:rPr lang="zh-CN" altLang="zh-CN" dirty="0">
                <a:latin typeface="+mn-lt"/>
                <a:ea typeface="黑体" panose="02010609060101010101" pitchFamily="49" charset="-122"/>
                <a:cs typeface="Arial" pitchFamily="34" charset="0"/>
              </a:rPr>
              <a:t>由</a:t>
            </a:r>
            <a:r>
              <a:rPr lang="en-US" altLang="zh-CN" dirty="0">
                <a:latin typeface="+mn-lt"/>
                <a:ea typeface="黑体" panose="02010609060101010101" pitchFamily="49" charset="-122"/>
                <a:cs typeface="Arial" pitchFamily="34" charset="0"/>
              </a:rPr>
              <a:t>Revolution Analytics</a:t>
            </a:r>
            <a:r>
              <a:rPr lang="zh-CN" altLang="zh-CN" dirty="0">
                <a:latin typeface="+mn-lt"/>
                <a:ea typeface="黑体" panose="02010609060101010101" pitchFamily="49" charset="-122"/>
                <a:cs typeface="Arial" pitchFamily="34" charset="0"/>
              </a:rPr>
              <a:t>发起的一个开源项目，其目标是将统计语言</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与</a:t>
            </a:r>
            <a:r>
              <a:rPr lang="en-US" altLang="zh-CN" dirty="0" err="1">
                <a:latin typeface="+mn-lt"/>
                <a:ea typeface="黑体" panose="02010609060101010101" pitchFamily="49" charset="-122"/>
                <a:cs typeface="Arial" pitchFamily="34" charset="0"/>
              </a:rPr>
              <a:t>Hadoop</a:t>
            </a:r>
            <a:r>
              <a:rPr lang="zh-CN" altLang="zh-CN" dirty="0">
                <a:latin typeface="+mn-lt"/>
                <a:ea typeface="黑体" panose="02010609060101010101" pitchFamily="49" charset="-122"/>
                <a:cs typeface="Arial" pitchFamily="34" charset="0"/>
              </a:rPr>
              <a:t>结合起来，目前该项目包括三个</a:t>
            </a:r>
            <a:r>
              <a:rPr lang="en-US" altLang="zh-CN" dirty="0">
                <a:latin typeface="+mn-lt"/>
                <a:ea typeface="黑体" panose="02010609060101010101" pitchFamily="49" charset="-122"/>
                <a:cs typeface="Arial" pitchFamily="34" charset="0"/>
              </a:rPr>
              <a:t>R packages</a:t>
            </a:r>
            <a:r>
              <a:rPr lang="zh-CN" altLang="zh-CN" dirty="0">
                <a:latin typeface="+mn-lt"/>
                <a:ea typeface="黑体" panose="02010609060101010101" pitchFamily="49" charset="-122"/>
                <a:cs typeface="Arial" pitchFamily="34" charset="0"/>
              </a:rPr>
              <a:t>，分别为支持用</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来编写</a:t>
            </a:r>
            <a:r>
              <a:rPr lang="en-US" altLang="zh-CN" dirty="0" err="1">
                <a:latin typeface="+mn-lt"/>
                <a:ea typeface="黑体" panose="02010609060101010101" pitchFamily="49" charset="-122"/>
                <a:cs typeface="Arial" pitchFamily="34" charset="0"/>
              </a:rPr>
              <a:t>MapReduce</a:t>
            </a:r>
            <a:r>
              <a:rPr lang="zh-CN" altLang="zh-CN" dirty="0">
                <a:latin typeface="+mn-lt"/>
                <a:ea typeface="黑体" panose="02010609060101010101" pitchFamily="49" charset="-122"/>
                <a:cs typeface="Arial" pitchFamily="34" charset="0"/>
              </a:rPr>
              <a:t>应用的</a:t>
            </a:r>
            <a:r>
              <a:rPr lang="en-US" altLang="zh-CN" dirty="0" err="1">
                <a:latin typeface="+mn-lt"/>
                <a:ea typeface="黑体" panose="02010609060101010101" pitchFamily="49" charset="-122"/>
                <a:cs typeface="Arial" pitchFamily="34" charset="0"/>
              </a:rPr>
              <a:t>rmr</a:t>
            </a:r>
            <a:r>
              <a:rPr lang="zh-CN" altLang="zh-CN" dirty="0">
                <a:latin typeface="+mn-lt"/>
                <a:ea typeface="黑体" panose="02010609060101010101" pitchFamily="49" charset="-122"/>
                <a:cs typeface="Arial" pitchFamily="34" charset="0"/>
              </a:rPr>
              <a:t>、用于</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语言访问</a:t>
            </a:r>
            <a:r>
              <a:rPr lang="en-US" altLang="zh-CN" dirty="0">
                <a:latin typeface="+mn-lt"/>
                <a:ea typeface="黑体" panose="02010609060101010101" pitchFamily="49" charset="-122"/>
                <a:cs typeface="Arial" pitchFamily="34" charset="0"/>
              </a:rPr>
              <a:t>HDFS</a:t>
            </a:r>
            <a:r>
              <a:rPr lang="zh-CN" altLang="zh-CN" dirty="0">
                <a:latin typeface="+mn-lt"/>
                <a:ea typeface="黑体" panose="02010609060101010101" pitchFamily="49" charset="-122"/>
                <a:cs typeface="Arial" pitchFamily="34" charset="0"/>
              </a:rPr>
              <a:t>的</a:t>
            </a:r>
            <a:r>
              <a:rPr lang="en-US" altLang="zh-CN" dirty="0" err="1">
                <a:latin typeface="+mn-lt"/>
                <a:ea typeface="黑体" panose="02010609060101010101" pitchFamily="49" charset="-122"/>
                <a:cs typeface="Arial" pitchFamily="34" charset="0"/>
              </a:rPr>
              <a:t>rhdfs</a:t>
            </a:r>
            <a:r>
              <a:rPr lang="zh-CN" altLang="zh-CN" dirty="0">
                <a:latin typeface="+mn-lt"/>
                <a:ea typeface="黑体" panose="02010609060101010101" pitchFamily="49" charset="-122"/>
                <a:cs typeface="Arial" pitchFamily="34" charset="0"/>
              </a:rPr>
              <a:t>以及用于</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语言访问</a:t>
            </a:r>
            <a:r>
              <a:rPr lang="en-US" altLang="zh-CN" dirty="0">
                <a:latin typeface="+mn-lt"/>
                <a:ea typeface="黑体" panose="02010609060101010101" pitchFamily="49" charset="-122"/>
                <a:cs typeface="Arial" pitchFamily="34" charset="0"/>
              </a:rPr>
              <a:t>HBASE</a:t>
            </a:r>
            <a:r>
              <a:rPr lang="zh-CN" altLang="zh-CN" dirty="0">
                <a:latin typeface="+mn-lt"/>
                <a:ea typeface="黑体" panose="02010609060101010101" pitchFamily="49" charset="-122"/>
                <a:cs typeface="Arial" pitchFamily="34" charset="0"/>
              </a:rPr>
              <a:t>的</a:t>
            </a:r>
            <a:r>
              <a:rPr lang="en-US" altLang="zh-CN" dirty="0" err="1">
                <a:latin typeface="+mn-lt"/>
                <a:ea typeface="黑体" panose="02010609060101010101" pitchFamily="49" charset="-122"/>
                <a:cs typeface="Arial" pitchFamily="34" charset="0"/>
              </a:rPr>
              <a:t>rhbase</a:t>
            </a:r>
            <a:r>
              <a:rPr lang="zh-CN" altLang="zh-CN" dirty="0">
                <a:latin typeface="+mn-lt"/>
                <a:ea typeface="黑体" panose="02010609060101010101" pitchFamily="49" charset="-122"/>
                <a:cs typeface="Arial" pitchFamily="34" charset="0"/>
              </a:rPr>
              <a:t>。其中</a:t>
            </a:r>
            <a:r>
              <a:rPr lang="en-US" altLang="zh-CN" dirty="0" err="1">
                <a:latin typeface="+mn-lt"/>
                <a:ea typeface="黑体" panose="02010609060101010101" pitchFamily="49" charset="-122"/>
                <a:cs typeface="Arial" pitchFamily="34" charset="0"/>
              </a:rPr>
              <a:t>Hadoop</a:t>
            </a:r>
            <a:r>
              <a:rPr lang="zh-CN" altLang="zh-CN" dirty="0">
                <a:latin typeface="+mn-lt"/>
                <a:ea typeface="黑体" panose="02010609060101010101" pitchFamily="49" charset="-122"/>
                <a:cs typeface="Arial" pitchFamily="34" charset="0"/>
              </a:rPr>
              <a:t>主要用来存储和处理底层的海量数据，用</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替代</a:t>
            </a:r>
            <a:r>
              <a:rPr lang="en-US" altLang="zh-CN" dirty="0">
                <a:latin typeface="+mn-lt"/>
                <a:ea typeface="黑体" panose="02010609060101010101" pitchFamily="49" charset="-122"/>
                <a:cs typeface="Arial" pitchFamily="34" charset="0"/>
              </a:rPr>
              <a:t>Java</a:t>
            </a:r>
            <a:r>
              <a:rPr lang="zh-CN" altLang="zh-CN" dirty="0">
                <a:latin typeface="+mn-lt"/>
                <a:ea typeface="黑体" panose="02010609060101010101" pitchFamily="49" charset="-122"/>
                <a:cs typeface="Arial" pitchFamily="34" charset="0"/>
              </a:rPr>
              <a:t>语言完成</a:t>
            </a:r>
            <a:r>
              <a:rPr lang="en-US" altLang="zh-CN" dirty="0" err="1">
                <a:latin typeface="+mn-lt"/>
                <a:ea typeface="黑体" panose="02010609060101010101" pitchFamily="49" charset="-122"/>
                <a:cs typeface="Arial" pitchFamily="34" charset="0"/>
              </a:rPr>
              <a:t>MapReduce</a:t>
            </a:r>
            <a:r>
              <a:rPr lang="zh-CN" altLang="zh-CN" dirty="0">
                <a:latin typeface="+mn-lt"/>
                <a:ea typeface="黑体" panose="02010609060101010101" pitchFamily="49" charset="-122"/>
                <a:cs typeface="Arial" pitchFamily="34" charset="0"/>
              </a:rPr>
              <a:t>算法设计实现</a:t>
            </a:r>
          </a:p>
          <a:p>
            <a:pPr marL="285750" indent="-285750">
              <a:spcBef>
                <a:spcPts val="600"/>
              </a:spcBef>
              <a:spcAft>
                <a:spcPts val="600"/>
              </a:spcAft>
              <a:buSzPct val="70000"/>
              <a:buFont typeface="Wingdings" pitchFamily="2" charset="2"/>
              <a:buChar char="Ø"/>
            </a:pPr>
            <a:r>
              <a:rPr lang="en-US" altLang="zh-CN" dirty="0" err="1">
                <a:solidFill>
                  <a:srgbClr val="C00000"/>
                </a:solidFill>
                <a:latin typeface="+mn-lt"/>
                <a:ea typeface="黑体" panose="02010609060101010101" pitchFamily="49" charset="-122"/>
                <a:cs typeface="Arial" pitchFamily="34" charset="0"/>
              </a:rPr>
              <a:t>SparkR</a:t>
            </a:r>
            <a:r>
              <a:rPr lang="zh-CN" altLang="en-US" dirty="0">
                <a:latin typeface="+mn-lt"/>
                <a:ea typeface="黑体" panose="02010609060101010101" pitchFamily="49" charset="-122"/>
                <a:cs typeface="Arial" pitchFamily="34" charset="0"/>
              </a:rPr>
              <a:t>：</a:t>
            </a:r>
            <a:r>
              <a:rPr lang="en-US" altLang="zh-CN" dirty="0">
                <a:latin typeface="+mn-lt"/>
                <a:ea typeface="黑体" panose="02010609060101010101" pitchFamily="49" charset="-122"/>
                <a:cs typeface="Arial" pitchFamily="34" charset="0"/>
              </a:rPr>
              <a:t>UC Berkeley AMP</a:t>
            </a:r>
            <a:r>
              <a:rPr lang="zh-CN" altLang="zh-CN" dirty="0">
                <a:latin typeface="+mn-lt"/>
                <a:ea typeface="黑体" panose="02010609060101010101" pitchFamily="49" charset="-122"/>
                <a:cs typeface="Arial" pitchFamily="34" charset="0"/>
              </a:rPr>
              <a:t>实验室在</a:t>
            </a:r>
            <a:r>
              <a:rPr lang="en-US" altLang="zh-CN" dirty="0">
                <a:latin typeface="+mn-lt"/>
                <a:ea typeface="黑体" panose="02010609060101010101" pitchFamily="49" charset="-122"/>
                <a:cs typeface="Arial" pitchFamily="34" charset="0"/>
              </a:rPr>
              <a:t>2014</a:t>
            </a:r>
            <a:r>
              <a:rPr lang="zh-CN" altLang="zh-CN" dirty="0">
                <a:latin typeface="+mn-lt"/>
                <a:ea typeface="黑体" panose="02010609060101010101" pitchFamily="49" charset="-122"/>
                <a:cs typeface="Arial" pitchFamily="34" charset="0"/>
              </a:rPr>
              <a:t>年</a:t>
            </a:r>
            <a:r>
              <a:rPr lang="en-US" altLang="zh-CN" dirty="0">
                <a:latin typeface="+mn-lt"/>
                <a:ea typeface="黑体" panose="02010609060101010101" pitchFamily="49" charset="-122"/>
                <a:cs typeface="Arial" pitchFamily="34" charset="0"/>
              </a:rPr>
              <a:t>1</a:t>
            </a:r>
            <a:r>
              <a:rPr lang="zh-CN" altLang="zh-CN" dirty="0">
                <a:latin typeface="+mn-lt"/>
                <a:ea typeface="黑体" panose="02010609060101010101" pitchFamily="49" charset="-122"/>
                <a:cs typeface="Arial" pitchFamily="34" charset="0"/>
              </a:rPr>
              <a:t>月也推出了一个称为</a:t>
            </a:r>
            <a:r>
              <a:rPr lang="en-US" altLang="zh-CN" dirty="0" err="1">
                <a:latin typeface="+mn-lt"/>
                <a:ea typeface="黑体" panose="02010609060101010101" pitchFamily="49" charset="-122"/>
                <a:cs typeface="Arial" pitchFamily="34" charset="0"/>
              </a:rPr>
              <a:t>SparkR</a:t>
            </a:r>
            <a:r>
              <a:rPr lang="zh-CN" altLang="zh-CN" dirty="0">
                <a:latin typeface="+mn-lt"/>
                <a:ea typeface="黑体" panose="02010609060101010101" pitchFamily="49" charset="-122"/>
                <a:cs typeface="Arial" pitchFamily="34" charset="0"/>
              </a:rPr>
              <a:t>的项目。</a:t>
            </a:r>
            <a:r>
              <a:rPr lang="en-US" altLang="zh-CN" dirty="0" err="1">
                <a:latin typeface="+mn-lt"/>
                <a:ea typeface="黑体" panose="02010609060101010101" pitchFamily="49" charset="-122"/>
                <a:cs typeface="Arial" pitchFamily="34" charset="0"/>
              </a:rPr>
              <a:t>SparkR</a:t>
            </a:r>
            <a:r>
              <a:rPr lang="zh-CN" altLang="zh-CN" dirty="0">
                <a:latin typeface="+mn-lt"/>
                <a:ea typeface="黑体" panose="02010609060101010101" pitchFamily="49" charset="-122"/>
                <a:cs typeface="Arial" pitchFamily="34" charset="0"/>
              </a:rPr>
              <a:t>也是作为一个</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的扩展包</a:t>
            </a:r>
            <a:r>
              <a:rPr lang="zh-CN" altLang="en-US" dirty="0">
                <a:latin typeface="+mn-lt"/>
                <a:ea typeface="黑体" panose="02010609060101010101" pitchFamily="49" charset="-122"/>
                <a:cs typeface="Arial" pitchFamily="34" charset="0"/>
              </a:rPr>
              <a:t>，</a:t>
            </a:r>
            <a:r>
              <a:rPr lang="zh-CN" altLang="zh-CN" dirty="0">
                <a:latin typeface="+mn-lt"/>
                <a:ea typeface="黑体" panose="02010609060101010101" pitchFamily="49" charset="-122"/>
                <a:cs typeface="Arial" pitchFamily="34" charset="0"/>
              </a:rPr>
              <a:t>为</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用户提供一个轻量级的、在</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环境里使用</a:t>
            </a:r>
            <a:r>
              <a:rPr lang="en-US" altLang="zh-CN" dirty="0">
                <a:latin typeface="+mn-lt"/>
                <a:ea typeface="黑体" panose="02010609060101010101" pitchFamily="49" charset="-122"/>
                <a:cs typeface="Arial" pitchFamily="34" charset="0"/>
              </a:rPr>
              <a:t>Spark RDD API</a:t>
            </a:r>
            <a:r>
              <a:rPr lang="zh-CN" altLang="zh-CN" dirty="0">
                <a:latin typeface="+mn-lt"/>
                <a:ea typeface="黑体" panose="02010609060101010101" pitchFamily="49" charset="-122"/>
                <a:cs typeface="Arial" pitchFamily="34" charset="0"/>
              </a:rPr>
              <a:t>编写程序的接口。它允许用户在</a:t>
            </a:r>
            <a:r>
              <a:rPr lang="en-US" altLang="zh-CN" dirty="0">
                <a:latin typeface="+mn-lt"/>
                <a:ea typeface="黑体" panose="02010609060101010101" pitchFamily="49" charset="-122"/>
                <a:cs typeface="Arial" pitchFamily="34" charset="0"/>
              </a:rPr>
              <a:t>R</a:t>
            </a:r>
            <a:r>
              <a:rPr lang="zh-CN" altLang="zh-CN" dirty="0">
                <a:latin typeface="+mn-lt"/>
                <a:ea typeface="黑体" panose="02010609060101010101" pitchFamily="49" charset="-122"/>
                <a:cs typeface="Arial" pitchFamily="34" charset="0"/>
              </a:rPr>
              <a:t>的</a:t>
            </a:r>
            <a:r>
              <a:rPr lang="en-US" altLang="zh-CN" dirty="0">
                <a:latin typeface="+mn-lt"/>
                <a:ea typeface="黑体" panose="02010609060101010101" pitchFamily="49" charset="-122"/>
                <a:cs typeface="Arial" pitchFamily="34" charset="0"/>
              </a:rPr>
              <a:t>shell</a:t>
            </a:r>
            <a:r>
              <a:rPr lang="zh-CN" altLang="zh-CN" dirty="0">
                <a:latin typeface="+mn-lt"/>
                <a:ea typeface="黑体" panose="02010609060101010101" pitchFamily="49" charset="-122"/>
                <a:cs typeface="Arial" pitchFamily="34" charset="0"/>
              </a:rPr>
              <a:t>环境里交互式地向</a:t>
            </a:r>
            <a:r>
              <a:rPr lang="en-US" altLang="zh-CN" dirty="0">
                <a:latin typeface="+mn-lt"/>
                <a:ea typeface="黑体" panose="02010609060101010101" pitchFamily="49" charset="-122"/>
                <a:cs typeface="Arial" pitchFamily="34" charset="0"/>
              </a:rPr>
              <a:t>Spark</a:t>
            </a:r>
            <a:r>
              <a:rPr lang="zh-CN" altLang="zh-CN" dirty="0">
                <a:latin typeface="+mn-lt"/>
                <a:ea typeface="黑体" panose="02010609060101010101" pitchFamily="49" charset="-122"/>
                <a:cs typeface="Arial" pitchFamily="34" charset="0"/>
              </a:rPr>
              <a:t>集群提交运行作业</a:t>
            </a:r>
            <a:endParaRPr lang="en-US" altLang="zh-CN" dirty="0">
              <a:latin typeface="+mn-lt"/>
              <a:ea typeface="黑体" panose="02010609060101010101" pitchFamily="49" charset="-122"/>
              <a:cs typeface="Arial" pitchFamily="34" charset="0"/>
            </a:endParaRPr>
          </a:p>
        </p:txBody>
      </p:sp>
      <p:sp>
        <p:nvSpPr>
          <p:cNvPr id="5" name="矩形 4"/>
          <p:cNvSpPr/>
          <p:nvPr/>
        </p:nvSpPr>
        <p:spPr>
          <a:xfrm>
            <a:off x="528003" y="4408917"/>
            <a:ext cx="8297502" cy="584775"/>
          </a:xfrm>
          <a:prstGeom prst="rect">
            <a:avLst/>
          </a:prstGeom>
          <a:solidFill>
            <a:schemeClr val="bg1"/>
          </a:solidFill>
        </p:spPr>
        <p:txBody>
          <a:bodyPr wrap="square">
            <a:spAutoFit/>
          </a:bodyPr>
          <a:lstStyle/>
          <a:p>
            <a:r>
              <a:rPr lang="en-US" altLang="zh-CN" sz="1600" dirty="0" err="1" smtClean="0">
                <a:solidFill>
                  <a:srgbClr val="FF0000"/>
                </a:solidFill>
                <a:latin typeface="+mn-lt"/>
                <a:ea typeface="黑体" panose="02010609060101010101" pitchFamily="49" charset="-122"/>
                <a:cs typeface="Arial" pitchFamily="34" charset="0"/>
              </a:rPr>
              <a:t>RHadoop</a:t>
            </a:r>
            <a:r>
              <a:rPr lang="zh-CN" altLang="zh-CN" sz="1600" dirty="0">
                <a:solidFill>
                  <a:srgbClr val="FF0000"/>
                </a:solidFill>
                <a:latin typeface="+mn-lt"/>
                <a:ea typeface="黑体" panose="02010609060101010101" pitchFamily="49" charset="-122"/>
                <a:cs typeface="Arial" pitchFamily="34" charset="0"/>
              </a:rPr>
              <a:t>和</a:t>
            </a:r>
            <a:r>
              <a:rPr lang="en-US" altLang="zh-CN" sz="1600" dirty="0" err="1">
                <a:solidFill>
                  <a:srgbClr val="FF0000"/>
                </a:solidFill>
                <a:latin typeface="+mn-lt"/>
                <a:ea typeface="黑体" panose="02010609060101010101" pitchFamily="49" charset="-122"/>
                <a:cs typeface="Arial" pitchFamily="34" charset="0"/>
              </a:rPr>
              <a:t>SparkR</a:t>
            </a:r>
            <a:r>
              <a:rPr lang="zh-CN" altLang="zh-CN" sz="1600" dirty="0" smtClean="0">
                <a:solidFill>
                  <a:srgbClr val="FF0000"/>
                </a:solidFill>
                <a:latin typeface="+mn-lt"/>
                <a:ea typeface="黑体" panose="02010609060101010101" pitchFamily="49" charset="-122"/>
                <a:cs typeface="Arial" pitchFamily="34" charset="0"/>
              </a:rPr>
              <a:t>都存在</a:t>
            </a:r>
            <a:r>
              <a:rPr lang="zh-CN" altLang="zh-CN" sz="1600" dirty="0">
                <a:solidFill>
                  <a:srgbClr val="FF0000"/>
                </a:solidFill>
                <a:latin typeface="+mn-lt"/>
                <a:ea typeface="黑体" panose="02010609060101010101" pitchFamily="49" charset="-122"/>
                <a:cs typeface="Arial" pitchFamily="34" charset="0"/>
              </a:rPr>
              <a:t>一个同样的问题：仍要求用户熟悉</a:t>
            </a:r>
            <a:r>
              <a:rPr lang="en-US" altLang="zh-CN" sz="1600" dirty="0" err="1">
                <a:solidFill>
                  <a:srgbClr val="FF0000"/>
                </a:solidFill>
                <a:latin typeface="+mn-lt"/>
                <a:ea typeface="黑体" panose="02010609060101010101" pitchFamily="49" charset="-122"/>
                <a:cs typeface="Arial" pitchFamily="34" charset="0"/>
              </a:rPr>
              <a:t>MapReduce</a:t>
            </a:r>
            <a:r>
              <a:rPr lang="zh-CN" altLang="zh-CN" sz="1600" dirty="0">
                <a:solidFill>
                  <a:srgbClr val="FF0000"/>
                </a:solidFill>
                <a:latin typeface="+mn-lt"/>
                <a:ea typeface="黑体" panose="02010609060101010101" pitchFamily="49" charset="-122"/>
                <a:cs typeface="Arial" pitchFamily="34" charset="0"/>
              </a:rPr>
              <a:t>或</a:t>
            </a:r>
            <a:r>
              <a:rPr lang="en-US" altLang="zh-CN" sz="1600" dirty="0">
                <a:solidFill>
                  <a:srgbClr val="FF0000"/>
                </a:solidFill>
                <a:latin typeface="+mn-lt"/>
                <a:ea typeface="黑体" panose="02010609060101010101" pitchFamily="49" charset="-122"/>
                <a:cs typeface="Arial" pitchFamily="34" charset="0"/>
              </a:rPr>
              <a:t>Spark RDD</a:t>
            </a:r>
            <a:r>
              <a:rPr lang="zh-CN" altLang="zh-CN" sz="1600" dirty="0">
                <a:solidFill>
                  <a:srgbClr val="FF0000"/>
                </a:solidFill>
                <a:latin typeface="+mn-lt"/>
                <a:ea typeface="黑体" panose="02010609060101010101" pitchFamily="49" charset="-122"/>
                <a:cs typeface="Arial" pitchFamily="34" charset="0"/>
              </a:rPr>
              <a:t>的编程框架和程序结构，然后将自己的</a:t>
            </a:r>
            <a:r>
              <a:rPr lang="en-US" altLang="zh-CN" sz="1600" dirty="0" err="1">
                <a:solidFill>
                  <a:srgbClr val="FF0000"/>
                </a:solidFill>
                <a:latin typeface="+mn-lt"/>
                <a:ea typeface="黑体" panose="02010609060101010101" pitchFamily="49" charset="-122"/>
                <a:cs typeface="Arial" pitchFamily="34" charset="0"/>
              </a:rPr>
              <a:t>MapReduce</a:t>
            </a:r>
            <a:r>
              <a:rPr lang="zh-CN" altLang="zh-CN" sz="1600" dirty="0">
                <a:solidFill>
                  <a:srgbClr val="FF0000"/>
                </a:solidFill>
                <a:latin typeface="+mn-lt"/>
                <a:ea typeface="黑体" panose="02010609060101010101" pitchFamily="49" charset="-122"/>
                <a:cs typeface="Arial" pitchFamily="34" charset="0"/>
              </a:rPr>
              <a:t>或</a:t>
            </a:r>
            <a:r>
              <a:rPr lang="en-US" altLang="zh-CN" sz="1600" dirty="0">
                <a:solidFill>
                  <a:srgbClr val="FF0000"/>
                </a:solidFill>
                <a:latin typeface="+mn-lt"/>
                <a:ea typeface="黑体" panose="02010609060101010101" pitchFamily="49" charset="-122"/>
                <a:cs typeface="Arial" pitchFamily="34" charset="0"/>
              </a:rPr>
              <a:t>Spark</a:t>
            </a:r>
            <a:r>
              <a:rPr lang="zh-CN" altLang="zh-CN" sz="1600" dirty="0">
                <a:solidFill>
                  <a:srgbClr val="FF0000"/>
                </a:solidFill>
                <a:latin typeface="+mn-lt"/>
                <a:ea typeface="黑体" panose="02010609060101010101" pitchFamily="49" charset="-122"/>
                <a:cs typeface="Arial" pitchFamily="34" charset="0"/>
              </a:rPr>
              <a:t>程序实现到基于</a:t>
            </a:r>
            <a:r>
              <a:rPr lang="en-US" altLang="zh-CN" sz="1600" dirty="0">
                <a:solidFill>
                  <a:srgbClr val="FF0000"/>
                </a:solidFill>
                <a:latin typeface="+mn-lt"/>
                <a:ea typeface="黑体" panose="02010609060101010101" pitchFamily="49" charset="-122"/>
                <a:cs typeface="Arial" pitchFamily="34" charset="0"/>
              </a:rPr>
              <a:t>R</a:t>
            </a:r>
            <a:r>
              <a:rPr lang="zh-CN" altLang="zh-CN" sz="1600" dirty="0">
                <a:solidFill>
                  <a:srgbClr val="FF0000"/>
                </a:solidFill>
                <a:latin typeface="+mn-lt"/>
                <a:ea typeface="黑体" panose="02010609060101010101" pitchFamily="49" charset="-122"/>
                <a:cs typeface="Arial" pitchFamily="34" charset="0"/>
              </a:rPr>
              <a:t>的编程接口</a:t>
            </a:r>
            <a:r>
              <a:rPr lang="zh-CN" altLang="zh-CN" sz="1600" dirty="0" smtClean="0">
                <a:solidFill>
                  <a:srgbClr val="FF0000"/>
                </a:solidFill>
                <a:latin typeface="+mn-lt"/>
                <a:ea typeface="黑体" panose="02010609060101010101" pitchFamily="49" charset="-122"/>
                <a:cs typeface="Arial" pitchFamily="34" charset="0"/>
              </a:rPr>
              <a:t>上</a:t>
            </a:r>
            <a:endParaRPr lang="zh-CN" altLang="en-US" sz="1600" dirty="0">
              <a:solidFill>
                <a:srgbClr val="FF0000"/>
              </a:solidFill>
              <a:latin typeface="+mn-lt"/>
              <a:ea typeface="黑体" panose="02010609060101010101" pitchFamily="49" charset="-122"/>
              <a:cs typeface="Arial" pitchFamily="34" charset="0"/>
            </a:endParaRPr>
          </a:p>
        </p:txBody>
      </p:sp>
      <p:sp>
        <p:nvSpPr>
          <p:cNvPr id="9" name="TextBox 8"/>
          <p:cNvSpPr txBox="1"/>
          <p:nvPr/>
        </p:nvSpPr>
        <p:spPr>
          <a:xfrm>
            <a:off x="300359" y="21260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999046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smtClean="0">
                <a:solidFill>
                  <a:srgbClr val="0066FF"/>
                </a:solidFill>
                <a:latin typeface="Arial" charset="0"/>
                <a:ea typeface="黑体" pitchFamily="2" charset="-122"/>
              </a:rPr>
              <a:t>Spark </a:t>
            </a:r>
            <a:r>
              <a:rPr lang="en-US" altLang="zh-CN" dirty="0" err="1" smtClean="0">
                <a:solidFill>
                  <a:srgbClr val="0066FF"/>
                </a:solidFill>
                <a:latin typeface="Arial" charset="0"/>
                <a:ea typeface="黑体" pitchFamily="2" charset="-122"/>
              </a:rPr>
              <a:t>MLlib</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518904"/>
            <a:ext cx="8505731" cy="1323439"/>
          </a:xfrm>
          <a:prstGeom prst="rect">
            <a:avLst/>
          </a:prstGeom>
          <a:solidFill>
            <a:schemeClr val="bg1"/>
          </a:solidFill>
        </p:spPr>
        <p:txBody>
          <a:bodyPr wrap="square">
            <a:spAutoFit/>
          </a:bodyPr>
          <a:lstStyle/>
          <a:p>
            <a:pPr>
              <a:spcBef>
                <a:spcPts val="600"/>
              </a:spcBef>
              <a:spcAft>
                <a:spcPts val="600"/>
              </a:spcAft>
              <a:buSzPct val="70000"/>
            </a:pPr>
            <a:r>
              <a:rPr lang="en-US" altLang="zh-CN" sz="1600" dirty="0" err="1">
                <a:latin typeface="+mn-lt"/>
                <a:ea typeface="黑体" panose="02010609060101010101" pitchFamily="49" charset="-122"/>
                <a:cs typeface="Arial" pitchFamily="34" charset="0"/>
              </a:rPr>
              <a:t>MLLib</a:t>
            </a:r>
            <a:r>
              <a:rPr lang="zh-CN" altLang="zh-CN" sz="1600" dirty="0">
                <a:latin typeface="+mn-lt"/>
                <a:ea typeface="黑体" panose="02010609060101010101" pitchFamily="49" charset="-122"/>
                <a:cs typeface="Arial" pitchFamily="34" charset="0"/>
              </a:rPr>
              <a:t>与</a:t>
            </a:r>
            <a:r>
              <a:rPr lang="en-US" altLang="zh-CN" sz="1600" dirty="0">
                <a:latin typeface="+mn-lt"/>
                <a:ea typeface="黑体" panose="02010609060101010101" pitchFamily="49" charset="-122"/>
                <a:cs typeface="Arial" pitchFamily="34" charset="0"/>
              </a:rPr>
              <a:t>Spark</a:t>
            </a:r>
            <a:r>
              <a:rPr lang="zh-CN" altLang="zh-CN" sz="1600" dirty="0">
                <a:latin typeface="+mn-lt"/>
                <a:ea typeface="黑体" panose="02010609060101010101" pitchFamily="49" charset="-122"/>
                <a:cs typeface="Arial" pitchFamily="34" charset="0"/>
              </a:rPr>
              <a:t>环境整合起来后可完整解决大数据的分布式存储、并行化计算、以及上层的机器学习算法设计和使用，因此，它可视为是一个基本的机器学习系统。目前其已经向上层提供多种优化方法、分类算法、回归算法、推荐算法、聚类算法。但其算法数目和接口有限，难以完全满足用户各种各样的需求</a:t>
            </a:r>
            <a:r>
              <a:rPr lang="zh-CN" altLang="zh-CN" sz="1600" dirty="0" smtClean="0">
                <a:latin typeface="+mn-lt"/>
                <a:ea typeface="黑体" panose="02010609060101010101" pitchFamily="49" charset="-122"/>
                <a:cs typeface="Arial" pitchFamily="34" charset="0"/>
              </a:rPr>
              <a:t>，用户</a:t>
            </a:r>
            <a:r>
              <a:rPr lang="zh-CN" altLang="zh-CN" sz="1600" dirty="0">
                <a:latin typeface="+mn-lt"/>
                <a:ea typeface="黑体" panose="02010609060101010101" pitchFamily="49" charset="-122"/>
                <a:cs typeface="Arial" pitchFamily="34" charset="0"/>
              </a:rPr>
              <a:t>难以对内部算法进行深层定制优化。因此，其在灵活性</a:t>
            </a:r>
            <a:r>
              <a:rPr lang="zh-CN" altLang="zh-CN" sz="1600" dirty="0" smtClean="0">
                <a:latin typeface="+mn-lt"/>
                <a:ea typeface="黑体" panose="02010609060101010101" pitchFamily="49" charset="-122"/>
                <a:cs typeface="Arial" pitchFamily="34" charset="0"/>
              </a:rPr>
              <a:t>方面存在</a:t>
            </a:r>
            <a:r>
              <a:rPr lang="zh-CN" altLang="zh-CN" sz="1600" dirty="0">
                <a:latin typeface="+mn-lt"/>
                <a:ea typeface="黑体" panose="02010609060101010101" pitchFamily="49" charset="-122"/>
                <a:cs typeface="Arial" pitchFamily="34" charset="0"/>
              </a:rPr>
              <a:t>不足</a:t>
            </a:r>
            <a:endParaRPr lang="en-US" altLang="zh-CN" sz="1600" dirty="0">
              <a:latin typeface="+mn-lt"/>
              <a:ea typeface="黑体" panose="02010609060101010101" pitchFamily="49" charset="-122"/>
              <a:cs typeface="Arial" pitchFamily="34" charset="0"/>
            </a:endParaRPr>
          </a:p>
        </p:txBody>
      </p:sp>
      <p:pic>
        <p:nvPicPr>
          <p:cNvPr id="9" name="图片 5"/>
          <p:cNvPicPr>
            <a:picLocks noChangeAspect="1"/>
          </p:cNvPicPr>
          <p:nvPr/>
        </p:nvPicPr>
        <p:blipFill>
          <a:blip r:embed="rId2" cstate="print"/>
          <a:stretch>
            <a:fillRect/>
          </a:stretch>
        </p:blipFill>
        <p:spPr>
          <a:xfrm>
            <a:off x="1089735" y="2888832"/>
            <a:ext cx="6482276" cy="1901871"/>
          </a:xfrm>
          <a:prstGeom prst="rect">
            <a:avLst/>
          </a:prstGeom>
        </p:spPr>
      </p:pic>
      <p:sp>
        <p:nvSpPr>
          <p:cNvPr id="10" name="TextBox 9"/>
          <p:cNvSpPr txBox="1"/>
          <p:nvPr/>
        </p:nvSpPr>
        <p:spPr>
          <a:xfrm>
            <a:off x="300359" y="20244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945048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smtClean="0">
                <a:solidFill>
                  <a:srgbClr val="0066FF"/>
                </a:solidFill>
                <a:latin typeface="Arial" charset="0"/>
                <a:ea typeface="黑体" pitchFamily="2" charset="-122"/>
              </a:rPr>
              <a:t>IBM </a:t>
            </a:r>
            <a:r>
              <a:rPr lang="en-US" altLang="zh-CN" dirty="0" err="1" smtClean="0">
                <a:solidFill>
                  <a:srgbClr val="0066FF"/>
                </a:solidFill>
                <a:latin typeface="Arial" charset="0"/>
                <a:ea typeface="黑体" pitchFamily="2" charset="-122"/>
              </a:rPr>
              <a:t>SystemML</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498584"/>
            <a:ext cx="8505731" cy="3108543"/>
          </a:xfrm>
          <a:prstGeom prst="rect">
            <a:avLst/>
          </a:prstGeom>
          <a:solidFill>
            <a:schemeClr val="bg1"/>
          </a:solidFill>
        </p:spPr>
        <p:txBody>
          <a:bodyPr wrap="square">
            <a:spAutoFit/>
          </a:bodyPr>
          <a:lstStyle/>
          <a:p>
            <a:pPr marL="285750" indent="-285750">
              <a:spcBef>
                <a:spcPts val="600"/>
              </a:spcBef>
              <a:buSzPct val="70000"/>
              <a:buFont typeface="Wingdings" pitchFamily="2" charset="2"/>
              <a:buChar char="l"/>
            </a:pPr>
            <a:r>
              <a:rPr lang="zh-CN" altLang="zh-CN" sz="1600" dirty="0" smtClean="0">
                <a:latin typeface="+mn-lt"/>
                <a:ea typeface="黑体" panose="02010609060101010101" pitchFamily="49" charset="-122"/>
                <a:cs typeface="Arial" pitchFamily="34" charset="0"/>
              </a:rPr>
              <a:t>由</a:t>
            </a:r>
            <a:r>
              <a:rPr lang="en-US" altLang="zh-CN" sz="1600" dirty="0">
                <a:latin typeface="+mn-lt"/>
                <a:ea typeface="黑体" panose="02010609060101010101" pitchFamily="49" charset="-122"/>
                <a:cs typeface="Arial" pitchFamily="34" charset="0"/>
              </a:rPr>
              <a:t>IBM </a:t>
            </a:r>
            <a:r>
              <a:rPr lang="en-US" altLang="zh-CN" sz="1600" dirty="0" err="1">
                <a:latin typeface="+mn-lt"/>
                <a:ea typeface="黑体" panose="02010609060101010101" pitchFamily="49" charset="-122"/>
                <a:cs typeface="Arial" pitchFamily="34" charset="0"/>
              </a:rPr>
              <a:t>Waston</a:t>
            </a:r>
            <a:r>
              <a:rPr lang="en-US" altLang="zh-CN" sz="1600" dirty="0">
                <a:latin typeface="+mn-lt"/>
                <a:ea typeface="黑体" panose="02010609060101010101" pitchFamily="49" charset="-122"/>
                <a:cs typeface="Arial" pitchFamily="34" charset="0"/>
              </a:rPr>
              <a:t> Research Center </a:t>
            </a:r>
            <a:r>
              <a:rPr lang="zh-CN" altLang="zh-CN" sz="1600" dirty="0">
                <a:latin typeface="+mn-lt"/>
                <a:ea typeface="黑体" panose="02010609060101010101" pitchFamily="49" charset="-122"/>
                <a:cs typeface="Arial" pitchFamily="34" charset="0"/>
              </a:rPr>
              <a:t>和</a:t>
            </a:r>
            <a:r>
              <a:rPr lang="en-US" altLang="zh-CN" sz="1600" dirty="0">
                <a:latin typeface="+mn-lt"/>
                <a:ea typeface="黑体" panose="02010609060101010101" pitchFamily="49" charset="-122"/>
                <a:cs typeface="Arial" pitchFamily="34" charset="0"/>
              </a:rPr>
              <a:t>IBM </a:t>
            </a:r>
            <a:r>
              <a:rPr lang="en-US" altLang="zh-CN" sz="1600" dirty="0" err="1">
                <a:latin typeface="+mn-lt"/>
                <a:ea typeface="黑体" panose="02010609060101010101" pitchFamily="49" charset="-122"/>
                <a:cs typeface="Arial" pitchFamily="34" charset="0"/>
              </a:rPr>
              <a:t>Almaden</a:t>
            </a:r>
            <a:r>
              <a:rPr lang="en-US" altLang="zh-CN" sz="1600" dirty="0">
                <a:latin typeface="+mn-lt"/>
                <a:ea typeface="黑体" panose="02010609060101010101" pitchFamily="49" charset="-122"/>
                <a:cs typeface="Arial" pitchFamily="34" charset="0"/>
              </a:rPr>
              <a:t> Research Center</a:t>
            </a:r>
            <a:r>
              <a:rPr lang="zh-CN" altLang="zh-CN" sz="1600" dirty="0">
                <a:latin typeface="+mn-lt"/>
                <a:ea typeface="黑体" panose="02010609060101010101" pitchFamily="49" charset="-122"/>
                <a:cs typeface="Arial" pitchFamily="34" charset="0"/>
              </a:rPr>
              <a:t>联合研发</a:t>
            </a:r>
            <a:r>
              <a:rPr lang="zh-CN" altLang="zh-CN" sz="1600" dirty="0" smtClean="0">
                <a:latin typeface="+mn-lt"/>
                <a:ea typeface="黑体" panose="02010609060101010101" pitchFamily="49" charset="-122"/>
                <a:cs typeface="Arial" pitchFamily="34" charset="0"/>
              </a:rPr>
              <a:t>的大</a:t>
            </a:r>
            <a:r>
              <a:rPr lang="zh-CN" altLang="zh-CN" sz="1600" dirty="0">
                <a:latin typeface="+mn-lt"/>
                <a:ea typeface="黑体" panose="02010609060101010101" pitchFamily="49" charset="-122"/>
                <a:cs typeface="Arial" pitchFamily="34" charset="0"/>
              </a:rPr>
              <a:t>数据</a:t>
            </a:r>
            <a:r>
              <a:rPr lang="zh-CN" altLang="zh-CN" sz="1600" dirty="0" smtClean="0">
                <a:latin typeface="+mn-lt"/>
                <a:ea typeface="黑体" panose="02010609060101010101" pitchFamily="49" charset="-122"/>
                <a:cs typeface="Arial" pitchFamily="34" charset="0"/>
              </a:rPr>
              <a:t>学习系统</a:t>
            </a:r>
            <a:endParaRPr lang="en-US" altLang="zh-CN" sz="1600" dirty="0" smtClean="0">
              <a:latin typeface="+mn-lt"/>
              <a:ea typeface="黑体" panose="02010609060101010101" pitchFamily="49" charset="-122"/>
              <a:cs typeface="Arial" pitchFamily="34" charset="0"/>
            </a:endParaRPr>
          </a:p>
          <a:p>
            <a:pPr marL="285750" indent="-285750">
              <a:spcBef>
                <a:spcPts val="600"/>
              </a:spcBef>
              <a:buSzPct val="70000"/>
              <a:buFont typeface="Wingdings" pitchFamily="2" charset="2"/>
              <a:buChar char="l"/>
            </a:pPr>
            <a:r>
              <a:rPr lang="en-US" altLang="zh-CN" sz="1600" dirty="0" err="1" smtClean="0">
                <a:latin typeface="+mn-lt"/>
                <a:ea typeface="黑体" panose="02010609060101010101" pitchFamily="49" charset="-122"/>
                <a:cs typeface="Arial" pitchFamily="34" charset="0"/>
              </a:rPr>
              <a:t>SystemML</a:t>
            </a:r>
            <a:r>
              <a:rPr lang="zh-CN" altLang="zh-CN" sz="1600" dirty="0">
                <a:latin typeface="+mn-lt"/>
                <a:ea typeface="黑体" panose="02010609060101010101" pitchFamily="49" charset="-122"/>
                <a:cs typeface="Arial" pitchFamily="34" charset="0"/>
              </a:rPr>
              <a:t>对用户提供了一个类似于</a:t>
            </a:r>
            <a:r>
              <a:rPr lang="en-US" altLang="zh-CN" sz="1600" dirty="0">
                <a:latin typeface="+mn-lt"/>
                <a:ea typeface="黑体" panose="02010609060101010101" pitchFamily="49" charset="-122"/>
                <a:cs typeface="Arial" pitchFamily="34" charset="0"/>
              </a:rPr>
              <a:t>R</a:t>
            </a:r>
            <a:r>
              <a:rPr lang="zh-CN" altLang="zh-CN" sz="1600" dirty="0">
                <a:latin typeface="+mn-lt"/>
                <a:ea typeface="黑体" panose="02010609060101010101" pitchFamily="49" charset="-122"/>
                <a:cs typeface="Arial" pitchFamily="34" charset="0"/>
              </a:rPr>
              <a:t>语言的高层声明</a:t>
            </a:r>
            <a:r>
              <a:rPr lang="zh-CN" altLang="zh-CN" sz="1600" dirty="0" smtClean="0">
                <a:latin typeface="+mn-lt"/>
                <a:ea typeface="黑体" panose="02010609060101010101" pitchFamily="49" charset="-122"/>
                <a:cs typeface="Arial" pitchFamily="34" charset="0"/>
              </a:rPr>
              <a:t>式</a:t>
            </a:r>
            <a:r>
              <a:rPr lang="zh-CN" altLang="en-US" sz="1600" dirty="0" smtClean="0">
                <a:latin typeface="+mn-lt"/>
                <a:ea typeface="黑体" panose="02010609060101010101" pitchFamily="49" charset="-122"/>
                <a:cs typeface="Arial" pitchFamily="34" charset="0"/>
              </a:rPr>
              <a:t>机器学习</a:t>
            </a:r>
            <a:r>
              <a:rPr lang="zh-CN" altLang="zh-CN" sz="1600" dirty="0" smtClean="0">
                <a:latin typeface="+mn-lt"/>
                <a:ea typeface="黑体" panose="02010609060101010101" pitchFamily="49" charset="-122"/>
                <a:cs typeface="Arial" pitchFamily="34" charset="0"/>
              </a:rPr>
              <a:t>语言</a:t>
            </a:r>
            <a:r>
              <a:rPr lang="en-US" altLang="zh-CN" sz="1600" dirty="0" smtClean="0">
                <a:latin typeface="+mn-lt"/>
                <a:ea typeface="黑体" panose="02010609060101010101" pitchFamily="49" charset="-122"/>
                <a:cs typeface="Arial" pitchFamily="34" charset="0"/>
              </a:rPr>
              <a:t>DML</a:t>
            </a:r>
            <a:r>
              <a:rPr lang="zh-CN" altLang="zh-CN" sz="1600" dirty="0" smtClean="0">
                <a:latin typeface="+mn-lt"/>
                <a:ea typeface="黑体" panose="02010609060101010101" pitchFamily="49" charset="-122"/>
                <a:cs typeface="Arial" pitchFamily="34" charset="0"/>
              </a:rPr>
              <a:t>，</a:t>
            </a:r>
            <a:r>
              <a:rPr lang="zh-CN" altLang="zh-CN" sz="1600" dirty="0">
                <a:latin typeface="+mn-lt"/>
                <a:ea typeface="黑体" panose="02010609060101010101" pitchFamily="49" charset="-122"/>
                <a:cs typeface="Arial" pitchFamily="34" charset="0"/>
              </a:rPr>
              <a:t>基于这种语言编写的程序可以被</a:t>
            </a:r>
            <a:r>
              <a:rPr lang="en-US" altLang="zh-CN" sz="1600" dirty="0" err="1">
                <a:latin typeface="+mn-lt"/>
                <a:ea typeface="黑体" panose="02010609060101010101" pitchFamily="49" charset="-122"/>
                <a:cs typeface="Arial" pitchFamily="34" charset="0"/>
              </a:rPr>
              <a:t>SystemML</a:t>
            </a:r>
            <a:r>
              <a:rPr lang="zh-CN" altLang="zh-CN" sz="1600" dirty="0">
                <a:latin typeface="+mn-lt"/>
                <a:ea typeface="黑体" panose="02010609060101010101" pitchFamily="49" charset="-122"/>
                <a:cs typeface="Arial" pitchFamily="34" charset="0"/>
              </a:rPr>
              <a:t>自动编译转化为</a:t>
            </a:r>
            <a:r>
              <a:rPr lang="en-US" altLang="zh-CN" sz="1600" dirty="0" err="1">
                <a:latin typeface="+mn-lt"/>
                <a:ea typeface="黑体" panose="02010609060101010101" pitchFamily="49" charset="-122"/>
                <a:cs typeface="Arial" pitchFamily="34" charset="0"/>
              </a:rPr>
              <a:t>MapReduce</a:t>
            </a:r>
            <a:r>
              <a:rPr lang="en-US" altLang="zh-CN" sz="1600" dirty="0">
                <a:latin typeface="+mn-lt"/>
                <a:ea typeface="黑体" panose="02010609060101010101" pitchFamily="49" charset="-122"/>
                <a:cs typeface="Arial" pitchFamily="34" charset="0"/>
              </a:rPr>
              <a:t> </a:t>
            </a:r>
            <a:r>
              <a:rPr lang="zh-CN" altLang="zh-CN" sz="1600" dirty="0">
                <a:latin typeface="+mn-lt"/>
                <a:ea typeface="黑体" panose="02010609060101010101" pitchFamily="49" charset="-122"/>
                <a:cs typeface="Arial" pitchFamily="34" charset="0"/>
              </a:rPr>
              <a:t>作业在</a:t>
            </a:r>
            <a:r>
              <a:rPr lang="en-US" altLang="zh-CN" sz="1600" dirty="0" err="1">
                <a:latin typeface="+mn-lt"/>
                <a:ea typeface="黑体" panose="02010609060101010101" pitchFamily="49" charset="-122"/>
                <a:cs typeface="Arial" pitchFamily="34" charset="0"/>
              </a:rPr>
              <a:t>Hadoop</a:t>
            </a:r>
            <a:r>
              <a:rPr lang="zh-CN" altLang="zh-CN" sz="1600" dirty="0">
                <a:latin typeface="+mn-lt"/>
                <a:ea typeface="黑体" panose="02010609060101010101" pitchFamily="49" charset="-122"/>
                <a:cs typeface="Arial" pitchFamily="34" charset="0"/>
              </a:rPr>
              <a:t>集群上</a:t>
            </a:r>
            <a:r>
              <a:rPr lang="zh-CN" altLang="zh-CN" sz="1600" dirty="0" smtClean="0">
                <a:latin typeface="+mn-lt"/>
                <a:ea typeface="黑体" panose="02010609060101010101" pitchFamily="49" charset="-122"/>
                <a:cs typeface="Arial" pitchFamily="34" charset="0"/>
              </a:rPr>
              <a:t>运行</a:t>
            </a:r>
            <a:r>
              <a:rPr lang="zh-CN" altLang="en-US" sz="1600" dirty="0">
                <a:latin typeface="+mn-lt"/>
                <a:ea typeface="黑体" panose="02010609060101010101" pitchFamily="49" charset="-122"/>
                <a:cs typeface="Arial" pitchFamily="34" charset="0"/>
              </a:rPr>
              <a:t>，</a:t>
            </a:r>
            <a:r>
              <a:rPr lang="zh-CN" altLang="zh-CN" sz="1600" dirty="0" smtClean="0">
                <a:latin typeface="+mn-lt"/>
                <a:ea typeface="黑体" panose="02010609060101010101" pitchFamily="49" charset="-122"/>
                <a:cs typeface="Arial" pitchFamily="34" charset="0"/>
              </a:rPr>
              <a:t>这种</a:t>
            </a:r>
            <a:r>
              <a:rPr lang="zh-CN" altLang="zh-CN" sz="1600" dirty="0">
                <a:latin typeface="+mn-lt"/>
                <a:ea typeface="黑体" panose="02010609060101010101" pitchFamily="49" charset="-122"/>
                <a:cs typeface="Arial" pitchFamily="34" charset="0"/>
              </a:rPr>
              <a:t>高层语言提供了大量的监督和非监督的机器学习算法所需要的线性代数操作算子，包括高层算子</a:t>
            </a:r>
            <a:r>
              <a:rPr lang="en-US" altLang="zh-CN" sz="1600" dirty="0">
                <a:latin typeface="+mn-lt"/>
                <a:ea typeface="黑体" panose="02010609060101010101" pitchFamily="49" charset="-122"/>
                <a:cs typeface="Arial" pitchFamily="34" charset="0"/>
              </a:rPr>
              <a:t>HOP</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High-Level Operator)</a:t>
            </a:r>
            <a:r>
              <a:rPr lang="zh-CN" altLang="zh-CN" sz="1600" dirty="0">
                <a:latin typeface="+mn-lt"/>
                <a:ea typeface="黑体" panose="02010609060101010101" pitchFamily="49" charset="-122"/>
                <a:cs typeface="Arial" pitchFamily="34" charset="0"/>
              </a:rPr>
              <a:t>和底层算子</a:t>
            </a:r>
            <a:r>
              <a:rPr lang="en-US" altLang="zh-CN" sz="1600" dirty="0">
                <a:latin typeface="+mn-lt"/>
                <a:ea typeface="黑体" panose="02010609060101010101" pitchFamily="49" charset="-122"/>
                <a:cs typeface="Arial" pitchFamily="34" charset="0"/>
              </a:rPr>
              <a:t>LOP</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Low-Level Operator</a:t>
            </a:r>
            <a:r>
              <a:rPr lang="zh-CN" altLang="zh-CN" sz="1600" dirty="0" smtClean="0">
                <a:latin typeface="+mn-lt"/>
                <a:ea typeface="黑体" panose="02010609060101010101" pitchFamily="49" charset="-122"/>
                <a:cs typeface="Arial" pitchFamily="34" charset="0"/>
              </a:rPr>
              <a:t>）</a:t>
            </a:r>
            <a:endParaRPr lang="en-US" altLang="zh-CN" sz="1600" dirty="0" smtClean="0">
              <a:latin typeface="+mn-lt"/>
              <a:ea typeface="黑体" panose="02010609060101010101" pitchFamily="49" charset="-122"/>
              <a:cs typeface="Arial" pitchFamily="34" charset="0"/>
            </a:endParaRPr>
          </a:p>
          <a:p>
            <a:pPr marL="285750" indent="-285750">
              <a:spcBef>
                <a:spcPts val="600"/>
              </a:spcBef>
              <a:buSzPct val="70000"/>
              <a:buFont typeface="Wingdings" pitchFamily="2" charset="2"/>
              <a:buChar char="l"/>
            </a:pPr>
            <a:r>
              <a:rPr lang="en-US" altLang="zh-CN" sz="1600" dirty="0" smtClean="0">
                <a:latin typeface="+mn-lt"/>
                <a:ea typeface="黑体" panose="02010609060101010101" pitchFamily="49" charset="-122"/>
                <a:cs typeface="Arial" pitchFamily="34" charset="0"/>
              </a:rPr>
              <a:t>DML</a:t>
            </a:r>
            <a:r>
              <a:rPr lang="zh-CN" altLang="en-US" sz="1600" dirty="0" smtClean="0">
                <a:latin typeface="+mn-lt"/>
                <a:ea typeface="黑体" panose="02010609060101010101" pitchFamily="49" charset="-122"/>
                <a:cs typeface="Arial" pitchFamily="34" charset="0"/>
              </a:rPr>
              <a:t>提供了一种基于矩阵的线性代数数学运算高层原语，允许用户用接近于数据语言的自然方式刻画诸多机器学习算法</a:t>
            </a:r>
            <a:endParaRPr lang="en-US" altLang="zh-CN" sz="1600" dirty="0" smtClean="0">
              <a:latin typeface="+mn-lt"/>
              <a:ea typeface="黑体" panose="02010609060101010101" pitchFamily="49" charset="-122"/>
              <a:cs typeface="Arial" pitchFamily="34" charset="0"/>
            </a:endParaRPr>
          </a:p>
          <a:p>
            <a:pPr marL="285750" indent="-285750">
              <a:spcBef>
                <a:spcPts val="600"/>
              </a:spcBef>
              <a:buSzPct val="70000"/>
              <a:buFont typeface="Wingdings" pitchFamily="2" charset="2"/>
              <a:buChar char="l"/>
            </a:pPr>
            <a:r>
              <a:rPr lang="en-US" altLang="zh-CN" sz="1600" dirty="0" err="1" smtClean="0">
                <a:latin typeface="+mn-lt"/>
                <a:ea typeface="黑体" panose="02010609060101010101" pitchFamily="49" charset="-122"/>
                <a:cs typeface="Arial" pitchFamily="34" charset="0"/>
              </a:rPr>
              <a:t>SystemML</a:t>
            </a:r>
            <a:r>
              <a:rPr lang="zh-CN" altLang="zh-CN" sz="1600" dirty="0">
                <a:latin typeface="+mn-lt"/>
                <a:ea typeface="黑体" panose="02010609060101010101" pitchFamily="49" charset="-122"/>
                <a:cs typeface="Arial" pitchFamily="34" charset="0"/>
              </a:rPr>
              <a:t>最大的优势是其具有较好的可编程性和易用性，用户不需要具备任何分布式系统的概念或编程经验即可利用其写出可扩展的机器学习</a:t>
            </a:r>
            <a:r>
              <a:rPr lang="zh-CN" altLang="zh-CN" sz="1600" dirty="0" smtClean="0">
                <a:latin typeface="+mn-lt"/>
                <a:ea typeface="黑体" panose="02010609060101010101" pitchFamily="49" charset="-122"/>
                <a:cs typeface="Arial" pitchFamily="34" charset="0"/>
              </a:rPr>
              <a:t>算法</a:t>
            </a:r>
            <a:endParaRPr lang="en-US" altLang="zh-CN" sz="1600" dirty="0" smtClean="0">
              <a:latin typeface="+mn-lt"/>
              <a:ea typeface="黑体" panose="02010609060101010101" pitchFamily="49" charset="-122"/>
              <a:cs typeface="Arial" pitchFamily="34" charset="0"/>
            </a:endParaRPr>
          </a:p>
          <a:p>
            <a:pPr marL="285750" indent="-285750">
              <a:spcBef>
                <a:spcPts val="600"/>
              </a:spcBef>
              <a:buSzPct val="70000"/>
              <a:buFont typeface="Wingdings" pitchFamily="2" charset="2"/>
              <a:buChar char="l"/>
            </a:pPr>
            <a:r>
              <a:rPr lang="zh-CN" altLang="zh-CN" sz="1600" dirty="0" smtClean="0">
                <a:latin typeface="+mn-lt"/>
                <a:ea typeface="黑体" panose="02010609060101010101" pitchFamily="49" charset="-122"/>
                <a:cs typeface="Arial" pitchFamily="34" charset="0"/>
              </a:rPr>
              <a:t>然而</a:t>
            </a:r>
            <a:r>
              <a:rPr lang="zh-CN" altLang="zh-CN" sz="1600" dirty="0">
                <a:latin typeface="+mn-lt"/>
                <a:ea typeface="黑体" panose="02010609060101010101" pitchFamily="49" charset="-122"/>
                <a:cs typeface="Arial" pitchFamily="34" charset="0"/>
              </a:rPr>
              <a:t>，</a:t>
            </a:r>
            <a:r>
              <a:rPr lang="en-US" altLang="zh-CN" sz="1600" dirty="0" err="1">
                <a:latin typeface="+mn-lt"/>
                <a:ea typeface="黑体" panose="02010609060101010101" pitchFamily="49" charset="-122"/>
                <a:cs typeface="Arial" pitchFamily="34" charset="0"/>
              </a:rPr>
              <a:t>SystemML</a:t>
            </a:r>
            <a:r>
              <a:rPr lang="zh-CN" altLang="zh-CN" sz="1600" dirty="0">
                <a:latin typeface="+mn-lt"/>
                <a:ea typeface="黑体" panose="02010609060101010101" pitchFamily="49" charset="-122"/>
                <a:cs typeface="Arial" pitchFamily="34" charset="0"/>
              </a:rPr>
              <a:t>最大的缺点在于底层计算平台单一，其只采用了</a:t>
            </a:r>
            <a:r>
              <a:rPr lang="en-US" altLang="zh-CN" sz="1600" dirty="0" err="1">
                <a:latin typeface="+mn-lt"/>
                <a:ea typeface="黑体" panose="02010609060101010101" pitchFamily="49" charset="-122"/>
                <a:cs typeface="Arial" pitchFamily="34" charset="0"/>
              </a:rPr>
              <a:t>MapReduce</a:t>
            </a:r>
            <a:r>
              <a:rPr lang="zh-CN" altLang="zh-CN" sz="1600" dirty="0">
                <a:latin typeface="+mn-lt"/>
                <a:ea typeface="黑体" panose="02010609060101010101" pitchFamily="49" charset="-122"/>
                <a:cs typeface="Arial" pitchFamily="34" charset="0"/>
              </a:rPr>
              <a:t>作为底层分布式执行平台，而底层的</a:t>
            </a:r>
            <a:r>
              <a:rPr lang="en-US" altLang="zh-CN" sz="1600" dirty="0" err="1">
                <a:latin typeface="+mn-lt"/>
                <a:ea typeface="黑体" panose="02010609060101010101" pitchFamily="49" charset="-122"/>
                <a:cs typeface="Arial" pitchFamily="34" charset="0"/>
              </a:rPr>
              <a:t>MapReduce</a:t>
            </a:r>
            <a:r>
              <a:rPr lang="zh-CN" altLang="zh-CN" sz="1600" dirty="0">
                <a:latin typeface="+mn-lt"/>
                <a:ea typeface="黑体" panose="02010609060101010101" pitchFamily="49" charset="-122"/>
                <a:cs typeface="Arial" pitchFamily="34" charset="0"/>
              </a:rPr>
              <a:t>作业本身执行性能并不高</a:t>
            </a:r>
            <a:endParaRPr lang="en-US" altLang="zh-CN" sz="1600" dirty="0">
              <a:latin typeface="+mn-lt"/>
              <a:ea typeface="黑体" panose="02010609060101010101" pitchFamily="49" charset="-122"/>
              <a:cs typeface="Arial" pitchFamily="34" charset="0"/>
            </a:endParaRPr>
          </a:p>
        </p:txBody>
      </p:sp>
      <p:sp>
        <p:nvSpPr>
          <p:cNvPr id="8" name="TextBox 7"/>
          <p:cNvSpPr txBox="1"/>
          <p:nvPr/>
        </p:nvSpPr>
        <p:spPr>
          <a:xfrm>
            <a:off x="300359" y="141480"/>
            <a:ext cx="9048208" cy="461665"/>
          </a:xfrm>
          <a:prstGeom prst="rect">
            <a:avLst/>
          </a:prstGeom>
          <a:noFill/>
        </p:spPr>
        <p:txBody>
          <a:bodyPr wrap="square">
            <a:spAutoFit/>
          </a:bodyPr>
          <a:lstStyle/>
          <a:p>
            <a:pPr fontAlgn="auto">
              <a:spcAft>
                <a:spcPts val="0"/>
              </a:spcAft>
              <a:defRPr/>
            </a:pPr>
            <a:r>
              <a:rPr lang="en-US" altLang="zh-CN" sz="2400" dirty="0" smtClean="0">
                <a:solidFill>
                  <a:schemeClr val="bg1"/>
                </a:solidFill>
                <a:latin typeface="Arial Unicode MS" pitchFamily="34" charset="-122"/>
                <a:ea typeface="Arial Unicode MS" pitchFamily="34" charset="-122"/>
                <a:cs typeface="Arial Unicode MS" pitchFamily="34" charset="-122"/>
              </a:rPr>
              <a:t>4. </a:t>
            </a:r>
            <a:r>
              <a:rPr lang="zh-CN" altLang="zh-CN" sz="2400" dirty="0">
                <a:solidFill>
                  <a:schemeClr val="bg1"/>
                </a:solidFill>
                <a:latin typeface="Arial Unicode MS" pitchFamily="34" charset="-122"/>
                <a:ea typeface="Arial Unicode MS" pitchFamily="34" charset="-122"/>
                <a:cs typeface="Arial Unicode MS" pitchFamily="34" charset="-122"/>
              </a:rPr>
              <a:t>大数据</a:t>
            </a:r>
            <a:r>
              <a:rPr lang="zh-CN" altLang="zh-CN" sz="2400" dirty="0" smtClean="0">
                <a:solidFill>
                  <a:schemeClr val="bg1"/>
                </a:solidFill>
                <a:latin typeface="Arial Unicode MS" pitchFamily="34" charset="-122"/>
                <a:ea typeface="Arial Unicode MS" pitchFamily="34" charset="-122"/>
                <a:cs typeface="Arial Unicode MS" pitchFamily="34" charset="-122"/>
              </a:rPr>
              <a:t>机器学习</a:t>
            </a:r>
            <a:r>
              <a:rPr lang="zh-CN" altLang="en-US" sz="2400" dirty="0" smtClean="0">
                <a:solidFill>
                  <a:schemeClr val="bg1"/>
                </a:solidFill>
                <a:latin typeface="Arial Unicode MS" pitchFamily="34" charset="-122"/>
                <a:ea typeface="Arial Unicode MS" pitchFamily="34" charset="-122"/>
                <a:cs typeface="Arial Unicode MS" pitchFamily="34" charset="-122"/>
              </a:rPr>
              <a:t>方法分类与典型</a:t>
            </a:r>
            <a:r>
              <a:rPr lang="zh-CN" altLang="zh-CN" sz="2400" dirty="0" smtClean="0">
                <a:solidFill>
                  <a:schemeClr val="bg1"/>
                </a:solidFill>
                <a:latin typeface="Arial Unicode MS" pitchFamily="34" charset="-122"/>
                <a:ea typeface="Arial Unicode MS" pitchFamily="34" charset="-122"/>
                <a:cs typeface="Arial Unicode MS" pitchFamily="34" charset="-122"/>
              </a:rPr>
              <a:t>系统</a:t>
            </a:r>
            <a:endParaRPr lang="zh-CN" altLang="en-US" sz="2400" spc="50" dirty="0">
              <a:ln w="11430"/>
              <a:solidFill>
                <a:schemeClr val="bg1"/>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567369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smtClean="0">
                <a:solidFill>
                  <a:srgbClr val="0066FF"/>
                </a:solidFill>
                <a:latin typeface="Arial" charset="0"/>
                <a:ea typeface="黑体" pitchFamily="2" charset="-122"/>
              </a:rPr>
              <a:t>IBM </a:t>
            </a:r>
            <a:r>
              <a:rPr lang="en-US" altLang="zh-CN" dirty="0" err="1" smtClean="0">
                <a:solidFill>
                  <a:srgbClr val="0066FF"/>
                </a:solidFill>
                <a:latin typeface="Arial" charset="0"/>
                <a:ea typeface="黑体" pitchFamily="2" charset="-122"/>
              </a:rPr>
              <a:t>SystemML</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2"/>
          <p:cNvPicPr>
            <a:picLocks noChangeAspect="1" noChangeArrowheads="1"/>
          </p:cNvPicPr>
          <p:nvPr/>
        </p:nvPicPr>
        <p:blipFill>
          <a:blip r:embed="rId2"/>
          <a:srcRect/>
          <a:stretch>
            <a:fillRect/>
          </a:stretch>
        </p:blipFill>
        <p:spPr bwMode="auto">
          <a:xfrm>
            <a:off x="300359" y="1761661"/>
            <a:ext cx="2691726" cy="2384897"/>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3087231" y="1707655"/>
            <a:ext cx="5963149" cy="2498945"/>
          </a:xfrm>
          <a:prstGeom prst="rect">
            <a:avLst/>
          </a:prstGeom>
          <a:noFill/>
          <a:ln w="9525">
            <a:noFill/>
            <a:miter lim="800000"/>
            <a:headEnd/>
            <a:tailEnd/>
          </a:ln>
          <a:effectLst/>
        </p:spPr>
      </p:pic>
      <p:sp>
        <p:nvSpPr>
          <p:cNvPr id="10" name="TextBox 9"/>
          <p:cNvSpPr txBox="1"/>
          <p:nvPr/>
        </p:nvSpPr>
        <p:spPr>
          <a:xfrm>
            <a:off x="300359" y="20244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4291270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smtClean="0">
                <a:solidFill>
                  <a:srgbClr val="0066FF"/>
                </a:solidFill>
                <a:latin typeface="Arial" charset="0"/>
                <a:ea typeface="黑体" pitchFamily="2" charset="-122"/>
              </a:rPr>
              <a:t>Apache </a:t>
            </a:r>
            <a:r>
              <a:rPr lang="en-US" altLang="zh-CN" dirty="0" err="1" smtClean="0">
                <a:solidFill>
                  <a:srgbClr val="0066FF"/>
                </a:solidFill>
                <a:latin typeface="Arial" charset="0"/>
                <a:ea typeface="黑体" pitchFamily="2" charset="-122"/>
              </a:rPr>
              <a:t>Flink</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579864"/>
            <a:ext cx="8505731" cy="3046988"/>
          </a:xfrm>
          <a:prstGeom prst="rect">
            <a:avLst/>
          </a:prstGeom>
          <a:solidFill>
            <a:schemeClr val="bg1"/>
          </a:solidFill>
        </p:spPr>
        <p:txBody>
          <a:bodyPr wrap="square">
            <a:spAutoFit/>
          </a:bodyPr>
          <a:lstStyle/>
          <a:p>
            <a:pPr marL="342900" indent="-342900">
              <a:spcAft>
                <a:spcPts val="0"/>
              </a:spcAft>
              <a:buSzPct val="70000"/>
              <a:buFont typeface="Wingdings" pitchFamily="2" charset="2"/>
              <a:buChar char="Ø"/>
            </a:pPr>
            <a:r>
              <a:rPr lang="zh-CN" altLang="zh-CN" sz="1600" dirty="0" smtClean="0">
                <a:latin typeface="+mn-lt"/>
                <a:ea typeface="黑体" panose="02010609060101010101" pitchFamily="49" charset="-122"/>
                <a:cs typeface="Arial" pitchFamily="34" charset="0"/>
              </a:rPr>
              <a:t>由</a:t>
            </a:r>
            <a:r>
              <a:rPr lang="zh-CN" altLang="zh-CN" sz="1600" dirty="0">
                <a:latin typeface="+mn-lt"/>
                <a:ea typeface="黑体" panose="02010609060101010101" pitchFamily="49" charset="-122"/>
                <a:cs typeface="Arial" pitchFamily="34" charset="0"/>
              </a:rPr>
              <a:t>欧洲的一群研究者和多家资助单位（</a:t>
            </a:r>
            <a:r>
              <a:rPr lang="en-US" altLang="zh-CN" sz="1600" dirty="0">
                <a:latin typeface="+mn-lt"/>
                <a:ea typeface="黑体" panose="02010609060101010101" pitchFamily="49" charset="-122"/>
                <a:cs typeface="Arial" pitchFamily="34" charset="0"/>
              </a:rPr>
              <a:t>EIT1 ICT Labs, DFG2, IBM, Oracle, HP</a:t>
            </a:r>
            <a:r>
              <a:rPr lang="zh-CN" altLang="zh-CN" sz="1600" dirty="0">
                <a:latin typeface="+mn-lt"/>
                <a:ea typeface="黑体" panose="02010609060101010101" pitchFamily="49" charset="-122"/>
                <a:cs typeface="Arial" pitchFamily="34" charset="0"/>
              </a:rPr>
              <a:t>等）联合研发的一款开源的并行化数据分析软件</a:t>
            </a:r>
            <a:r>
              <a:rPr lang="zh-CN" altLang="zh-CN" sz="1600" dirty="0" smtClean="0">
                <a:latin typeface="+mn-lt"/>
                <a:ea typeface="黑体" panose="02010609060101010101" pitchFamily="49" charset="-122"/>
                <a:cs typeface="Arial" pitchFamily="34" charset="0"/>
              </a:rPr>
              <a:t>栈</a:t>
            </a:r>
            <a:endParaRPr lang="en-US" altLang="zh-CN" sz="1600" dirty="0" smtClean="0">
              <a:latin typeface="+mn-lt"/>
              <a:ea typeface="黑体" panose="02010609060101010101" pitchFamily="49" charset="-122"/>
              <a:cs typeface="Arial" pitchFamily="34" charset="0"/>
            </a:endParaRPr>
          </a:p>
          <a:p>
            <a:pPr marL="342900" indent="-342900">
              <a:spcAft>
                <a:spcPts val="0"/>
              </a:spcAft>
              <a:buSzPct val="70000"/>
              <a:buFont typeface="Wingdings" pitchFamily="2" charset="2"/>
              <a:buChar char="Ø"/>
            </a:pPr>
            <a:r>
              <a:rPr lang="zh-CN" altLang="zh-CN" sz="1600" dirty="0" smtClean="0">
                <a:latin typeface="+mn-lt"/>
                <a:ea typeface="黑体" panose="02010609060101010101" pitchFamily="49" charset="-122"/>
                <a:cs typeface="Arial" pitchFamily="34" charset="0"/>
              </a:rPr>
              <a:t>为了</a:t>
            </a:r>
            <a:r>
              <a:rPr lang="zh-CN" altLang="zh-CN" sz="1600" dirty="0">
                <a:latin typeface="+mn-lt"/>
                <a:ea typeface="黑体" panose="02010609060101010101" pitchFamily="49" charset="-122"/>
                <a:cs typeface="Arial" pitchFamily="34" charset="0"/>
              </a:rPr>
              <a:t>使得数据分析人员能够在不需顾及各种并行化优化问题的情况下就可以进行深度数据分析，</a:t>
            </a:r>
            <a:r>
              <a:rPr lang="en-US" altLang="zh-CN" sz="1600" dirty="0" err="1">
                <a:latin typeface="+mn-lt"/>
                <a:ea typeface="黑体" panose="02010609060101010101" pitchFamily="49" charset="-122"/>
                <a:cs typeface="Arial" pitchFamily="34" charset="0"/>
              </a:rPr>
              <a:t>Flink</a:t>
            </a:r>
            <a:r>
              <a:rPr lang="zh-CN" altLang="zh-CN" sz="1600" dirty="0">
                <a:latin typeface="+mn-lt"/>
                <a:ea typeface="黑体" panose="02010609060101010101" pitchFamily="49" charset="-122"/>
                <a:cs typeface="Arial" pitchFamily="34" charset="0"/>
              </a:rPr>
              <a:t>提供了一款数据分析栈式</a:t>
            </a:r>
            <a:r>
              <a:rPr lang="zh-CN" altLang="zh-CN" sz="1600" dirty="0" smtClean="0">
                <a:latin typeface="+mn-lt"/>
                <a:ea typeface="黑体" panose="02010609060101010101" pitchFamily="49" charset="-122"/>
                <a:cs typeface="Arial" pitchFamily="34" charset="0"/>
              </a:rPr>
              <a:t>软件</a:t>
            </a:r>
            <a:r>
              <a:rPr lang="zh-CN" altLang="en-US" sz="1600" dirty="0" smtClean="0">
                <a:latin typeface="+mn-lt"/>
                <a:ea typeface="黑体" panose="02010609060101010101" pitchFamily="49" charset="-122"/>
                <a:cs typeface="Arial" pitchFamily="34" charset="0"/>
              </a:rPr>
              <a:t>，</a:t>
            </a:r>
            <a:r>
              <a:rPr lang="zh-CN" altLang="zh-CN" sz="1600" dirty="0" smtClean="0">
                <a:latin typeface="+mn-lt"/>
                <a:ea typeface="黑体" panose="02010609060101010101" pitchFamily="49" charset="-122"/>
                <a:cs typeface="Arial" pitchFamily="34" charset="0"/>
              </a:rPr>
              <a:t>向</a:t>
            </a:r>
            <a:r>
              <a:rPr lang="zh-CN" altLang="zh-CN" sz="1600" dirty="0">
                <a:latin typeface="+mn-lt"/>
                <a:ea typeface="黑体" panose="02010609060101010101" pitchFamily="49" charset="-122"/>
                <a:cs typeface="Arial" pitchFamily="34" charset="0"/>
              </a:rPr>
              <a:t>用户提供了一种专用的脚本式语言</a:t>
            </a:r>
            <a:r>
              <a:rPr lang="en-US" altLang="zh-CN" sz="1600" dirty="0" err="1">
                <a:latin typeface="+mn-lt"/>
                <a:ea typeface="黑体" panose="02010609060101010101" pitchFamily="49" charset="-122"/>
                <a:cs typeface="Arial" pitchFamily="34" charset="0"/>
              </a:rPr>
              <a:t>MeteorScript</a:t>
            </a:r>
            <a:r>
              <a:rPr lang="zh-CN" altLang="zh-CN" sz="1600" dirty="0">
                <a:latin typeface="+mn-lt"/>
                <a:ea typeface="黑体" panose="02010609060101010101" pitchFamily="49" charset="-122"/>
                <a:cs typeface="Arial" pitchFamily="34" charset="0"/>
              </a:rPr>
              <a:t>，并且会自动将基于该语言开发的程序转换到底层的分布式计算平台</a:t>
            </a:r>
            <a:r>
              <a:rPr lang="en-US" altLang="zh-CN" sz="1600" dirty="0" err="1">
                <a:latin typeface="+mn-lt"/>
                <a:ea typeface="黑体" panose="02010609060101010101" pitchFamily="49" charset="-122"/>
                <a:cs typeface="Arial" pitchFamily="34" charset="0"/>
              </a:rPr>
              <a:t>Nephele</a:t>
            </a:r>
            <a:r>
              <a:rPr lang="zh-CN" altLang="zh-CN" sz="1600" dirty="0" smtClean="0">
                <a:latin typeface="+mn-lt"/>
                <a:ea typeface="黑体" panose="02010609060101010101" pitchFamily="49" charset="-122"/>
                <a:cs typeface="Arial" pitchFamily="34" charset="0"/>
              </a:rPr>
              <a:t>上</a:t>
            </a:r>
            <a:r>
              <a:rPr lang="zh-CN" altLang="en-US" sz="1600" dirty="0" smtClean="0">
                <a:latin typeface="+mn-lt"/>
                <a:ea typeface="黑体" panose="02010609060101010101" pitchFamily="49" charset="-122"/>
                <a:cs typeface="Arial" pitchFamily="34" charset="0"/>
              </a:rPr>
              <a:t>，</a:t>
            </a:r>
            <a:r>
              <a:rPr lang="zh-CN" altLang="zh-CN" sz="1600" dirty="0" smtClean="0">
                <a:latin typeface="+mn-lt"/>
                <a:ea typeface="黑体" panose="02010609060101010101" pitchFamily="49" charset="-122"/>
                <a:cs typeface="Arial" pitchFamily="34" charset="0"/>
              </a:rPr>
              <a:t>由于</a:t>
            </a:r>
            <a:r>
              <a:rPr lang="zh-CN" altLang="zh-CN" sz="1600" dirty="0">
                <a:latin typeface="+mn-lt"/>
                <a:ea typeface="黑体" panose="02010609060101010101" pitchFamily="49" charset="-122"/>
                <a:cs typeface="Arial" pitchFamily="34" charset="0"/>
              </a:rPr>
              <a:t>其专用性语言不够普及，</a:t>
            </a:r>
            <a:r>
              <a:rPr lang="zh-CN" altLang="zh-CN" sz="1600" dirty="0" smtClean="0">
                <a:latin typeface="+mn-lt"/>
                <a:ea typeface="黑体" panose="02010609060101010101" pitchFamily="49" charset="-122"/>
                <a:cs typeface="Arial" pitchFamily="34" charset="0"/>
              </a:rPr>
              <a:t>目前对</a:t>
            </a:r>
            <a:r>
              <a:rPr lang="zh-CN" altLang="zh-CN" sz="1600" dirty="0">
                <a:latin typeface="+mn-lt"/>
                <a:ea typeface="黑体" panose="02010609060101010101" pitchFamily="49" charset="-122"/>
                <a:cs typeface="Arial" pitchFamily="34" charset="0"/>
              </a:rPr>
              <a:t>语言接口上又做了更多的扩充，支持</a:t>
            </a:r>
            <a:r>
              <a:rPr lang="en-US" altLang="zh-CN" sz="1600" dirty="0">
                <a:latin typeface="+mn-lt"/>
                <a:ea typeface="黑体" panose="02010609060101010101" pitchFamily="49" charset="-122"/>
                <a:cs typeface="Arial" pitchFamily="34" charset="0"/>
              </a:rPr>
              <a:t>Java</a:t>
            </a:r>
            <a:r>
              <a:rPr lang="zh-CN" altLang="zh-CN" sz="1600" dirty="0">
                <a:latin typeface="+mn-lt"/>
                <a:ea typeface="黑体" panose="02010609060101010101" pitchFamily="49" charset="-122"/>
                <a:cs typeface="Arial" pitchFamily="34" charset="0"/>
              </a:rPr>
              <a:t>、</a:t>
            </a:r>
            <a:r>
              <a:rPr lang="en-US" altLang="zh-CN" sz="1600" dirty="0" err="1">
                <a:latin typeface="+mn-lt"/>
                <a:ea typeface="黑体" panose="02010609060101010101" pitchFamily="49" charset="-122"/>
                <a:cs typeface="Arial" pitchFamily="34" charset="0"/>
              </a:rPr>
              <a:t>Scala</a:t>
            </a:r>
            <a:r>
              <a:rPr lang="zh-CN" altLang="zh-CN" sz="1600" dirty="0">
                <a:latin typeface="+mn-lt"/>
                <a:ea typeface="黑体" panose="02010609060101010101" pitchFamily="49" charset="-122"/>
                <a:cs typeface="Arial" pitchFamily="34" charset="0"/>
              </a:rPr>
              <a:t>等</a:t>
            </a:r>
            <a:r>
              <a:rPr lang="zh-CN" altLang="zh-CN" sz="1600" dirty="0" smtClean="0">
                <a:latin typeface="+mn-lt"/>
                <a:ea typeface="黑体" panose="02010609060101010101" pitchFamily="49" charset="-122"/>
                <a:cs typeface="Arial" pitchFamily="34" charset="0"/>
              </a:rPr>
              <a:t>语言</a:t>
            </a:r>
            <a:endParaRPr lang="en-US" altLang="zh-CN" sz="1600" dirty="0">
              <a:latin typeface="+mn-lt"/>
              <a:ea typeface="黑体" panose="02010609060101010101" pitchFamily="49" charset="-122"/>
              <a:cs typeface="Arial" pitchFamily="34" charset="0"/>
            </a:endParaRPr>
          </a:p>
          <a:p>
            <a:pPr marL="342900" indent="-342900">
              <a:spcAft>
                <a:spcPts val="0"/>
              </a:spcAft>
              <a:buSzPct val="70000"/>
              <a:buFont typeface="Wingdings" pitchFamily="2" charset="2"/>
              <a:buChar char="Ø"/>
            </a:pPr>
            <a:r>
              <a:rPr lang="en-US" altLang="zh-CN" sz="1600" dirty="0" err="1" smtClean="0">
                <a:latin typeface="+mn-lt"/>
                <a:ea typeface="黑体" panose="02010609060101010101" pitchFamily="49" charset="-122"/>
                <a:cs typeface="Arial" pitchFamily="34" charset="0"/>
              </a:rPr>
              <a:t>Flink</a:t>
            </a:r>
            <a:r>
              <a:rPr lang="zh-CN" altLang="zh-CN" sz="1600" dirty="0" smtClean="0">
                <a:latin typeface="+mn-lt"/>
                <a:ea typeface="黑体" panose="02010609060101010101" pitchFamily="49" charset="-122"/>
                <a:cs typeface="Arial" pitchFamily="34" charset="0"/>
              </a:rPr>
              <a:t>的</a:t>
            </a:r>
            <a:r>
              <a:rPr lang="zh-CN" altLang="zh-CN" sz="1600" dirty="0">
                <a:latin typeface="+mn-lt"/>
                <a:ea typeface="黑体" panose="02010609060101010101" pitchFamily="49" charset="-122"/>
                <a:cs typeface="Arial" pitchFamily="34" charset="0"/>
              </a:rPr>
              <a:t>优势在于其从上到下提供了一整套完整的栈式解决方案，试图为用户提供易于使用的数据分析系统，同时通过一些编译优化手段尽可能地提升程序执行的</a:t>
            </a:r>
            <a:r>
              <a:rPr lang="zh-CN" altLang="zh-CN" sz="1600" dirty="0" smtClean="0">
                <a:latin typeface="+mn-lt"/>
                <a:ea typeface="黑体" panose="02010609060101010101" pitchFamily="49" charset="-122"/>
                <a:cs typeface="Arial" pitchFamily="34" charset="0"/>
              </a:rPr>
              <a:t>性能</a:t>
            </a:r>
            <a:endParaRPr lang="en-US" altLang="zh-CN" sz="1600" dirty="0" smtClean="0">
              <a:latin typeface="+mn-lt"/>
              <a:ea typeface="黑体" panose="02010609060101010101" pitchFamily="49" charset="-122"/>
              <a:cs typeface="Arial" pitchFamily="34" charset="0"/>
            </a:endParaRPr>
          </a:p>
          <a:p>
            <a:pPr marL="342900" indent="-342900">
              <a:spcAft>
                <a:spcPts val="0"/>
              </a:spcAft>
              <a:buSzPct val="70000"/>
              <a:buFont typeface="Wingdings" pitchFamily="2" charset="2"/>
              <a:buChar char="Ø"/>
            </a:pPr>
            <a:r>
              <a:rPr lang="zh-CN" altLang="zh-CN" sz="1600" dirty="0" smtClean="0">
                <a:latin typeface="+mn-lt"/>
                <a:ea typeface="黑体" panose="02010609060101010101" pitchFamily="49" charset="-122"/>
                <a:cs typeface="Arial" pitchFamily="34" charset="0"/>
              </a:rPr>
              <a:t>其</a:t>
            </a:r>
            <a:r>
              <a:rPr lang="zh-CN" altLang="zh-CN" sz="1600" dirty="0">
                <a:latin typeface="+mn-lt"/>
                <a:ea typeface="黑体" panose="02010609060101010101" pitchFamily="49" charset="-122"/>
                <a:cs typeface="Arial" pitchFamily="34" charset="0"/>
              </a:rPr>
              <a:t>缺点在于其底层是专用的单一化计算平台，与目前普遍使用的主流大数据平台</a:t>
            </a:r>
            <a:r>
              <a:rPr lang="en-US" altLang="zh-CN" sz="1600" dirty="0" err="1">
                <a:latin typeface="+mn-lt"/>
                <a:ea typeface="黑体" panose="02010609060101010101" pitchFamily="49" charset="-122"/>
                <a:cs typeface="Arial" pitchFamily="34" charset="0"/>
              </a:rPr>
              <a:t>Hadoop</a:t>
            </a:r>
            <a:r>
              <a:rPr lang="zh-CN" altLang="zh-CN" sz="1600" dirty="0">
                <a:latin typeface="+mn-lt"/>
                <a:ea typeface="黑体" panose="02010609060101010101" pitchFamily="49" charset="-122"/>
                <a:cs typeface="Arial" pitchFamily="34" charset="0"/>
              </a:rPr>
              <a:t>和</a:t>
            </a:r>
            <a:r>
              <a:rPr lang="en-US" altLang="zh-CN" sz="1600" dirty="0">
                <a:latin typeface="+mn-lt"/>
                <a:ea typeface="黑体" panose="02010609060101010101" pitchFamily="49" charset="-122"/>
                <a:cs typeface="Arial" pitchFamily="34" charset="0"/>
              </a:rPr>
              <a:t>Spark</a:t>
            </a:r>
            <a:r>
              <a:rPr lang="zh-CN" altLang="zh-CN" sz="1600" dirty="0">
                <a:latin typeface="+mn-lt"/>
                <a:ea typeface="黑体" panose="02010609060101010101" pitchFamily="49" charset="-122"/>
                <a:cs typeface="Arial" pitchFamily="34" charset="0"/>
              </a:rPr>
              <a:t>尚未能集成使用，另外上层的语言接口层也没有包含现在数据分析师广为使用的</a:t>
            </a:r>
            <a:r>
              <a:rPr lang="en-US" altLang="zh-CN" sz="1600" dirty="0">
                <a:latin typeface="+mn-lt"/>
                <a:ea typeface="黑体" panose="02010609060101010101" pitchFamily="49" charset="-122"/>
                <a:cs typeface="Arial" pitchFamily="34" charset="0"/>
              </a:rPr>
              <a:t>R</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Python</a:t>
            </a:r>
            <a:r>
              <a:rPr lang="zh-CN" altLang="zh-CN" sz="1600" dirty="0">
                <a:latin typeface="+mn-lt"/>
                <a:ea typeface="黑体" panose="02010609060101010101" pitchFamily="49" charset="-122"/>
                <a:cs typeface="Arial" pitchFamily="34" charset="0"/>
              </a:rPr>
              <a:t>等语言</a:t>
            </a:r>
            <a:r>
              <a:rPr lang="zh-CN" altLang="zh-CN" sz="1600" dirty="0" smtClean="0">
                <a:latin typeface="+mn-lt"/>
                <a:ea typeface="黑体" panose="02010609060101010101" pitchFamily="49" charset="-122"/>
                <a:cs typeface="Arial" pitchFamily="34" charset="0"/>
              </a:rPr>
              <a:t>接口</a:t>
            </a:r>
            <a:endParaRPr lang="en-US" altLang="zh-CN" sz="1600" dirty="0">
              <a:latin typeface="+mn-lt"/>
              <a:ea typeface="黑体" panose="02010609060101010101" pitchFamily="49" charset="-122"/>
              <a:cs typeface="Arial" pitchFamily="34" charset="0"/>
            </a:endParaRPr>
          </a:p>
        </p:txBody>
      </p:sp>
      <p:sp>
        <p:nvSpPr>
          <p:cNvPr id="8" name="TextBox 7"/>
          <p:cNvSpPr txBox="1"/>
          <p:nvPr/>
        </p:nvSpPr>
        <p:spPr>
          <a:xfrm>
            <a:off x="300359" y="20244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2063069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214910" y="1113588"/>
            <a:ext cx="7029498" cy="3700707"/>
          </a:xfrm>
          <a:prstGeom prst="rect">
            <a:avLst/>
          </a:prstGeom>
          <a:noFill/>
          <a:ln w="9525">
            <a:noFill/>
            <a:miter lim="800000"/>
            <a:headEnd/>
            <a:tailEnd/>
          </a:ln>
        </p:spPr>
      </p:pic>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03312"/>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smtClean="0">
                <a:solidFill>
                  <a:srgbClr val="0066FF"/>
                </a:solidFill>
                <a:latin typeface="Arial" charset="0"/>
                <a:ea typeface="黑体" pitchFamily="2" charset="-122"/>
              </a:rPr>
              <a:t>Apache </a:t>
            </a:r>
            <a:r>
              <a:rPr lang="en-US" altLang="zh-CN" dirty="0" err="1" smtClean="0">
                <a:solidFill>
                  <a:srgbClr val="0066FF"/>
                </a:solidFill>
                <a:latin typeface="Arial" charset="0"/>
                <a:ea typeface="黑体" pitchFamily="2" charset="-122"/>
              </a:rPr>
              <a:t>Flink</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TextBox 8"/>
          <p:cNvSpPr txBox="1"/>
          <p:nvPr/>
        </p:nvSpPr>
        <p:spPr>
          <a:xfrm>
            <a:off x="300359" y="21260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238413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err="1" smtClean="0">
                <a:solidFill>
                  <a:srgbClr val="0066FF"/>
                </a:solidFill>
                <a:latin typeface="Arial" charset="0"/>
                <a:ea typeface="黑体" pitchFamily="2" charset="-122"/>
              </a:rPr>
              <a:t>GraphLab</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529064"/>
            <a:ext cx="8505731" cy="3108543"/>
          </a:xfrm>
          <a:prstGeom prst="rect">
            <a:avLst/>
          </a:prstGeom>
          <a:solidFill>
            <a:schemeClr val="bg1"/>
          </a:solidFill>
        </p:spPr>
        <p:txBody>
          <a:bodyPr wrap="square">
            <a:spAutoFit/>
          </a:bodyPr>
          <a:lstStyle/>
          <a:p>
            <a:pPr marL="342900" indent="-342900">
              <a:spcBef>
                <a:spcPts val="600"/>
              </a:spcBef>
              <a:buSzPct val="70000"/>
              <a:buFont typeface="Wingdings" pitchFamily="2" charset="2"/>
              <a:buChar char="l"/>
            </a:pPr>
            <a:r>
              <a:rPr lang="en-US" altLang="zh-CN" sz="1600" dirty="0" smtClean="0">
                <a:latin typeface="+mn-lt"/>
                <a:ea typeface="黑体" panose="02010609060101010101" pitchFamily="49" charset="-122"/>
                <a:cs typeface="Arial" pitchFamily="34" charset="0"/>
              </a:rPr>
              <a:t>CMU</a:t>
            </a:r>
            <a:r>
              <a:rPr lang="zh-CN" altLang="zh-CN" sz="1600" dirty="0">
                <a:latin typeface="+mn-lt"/>
                <a:ea typeface="黑体" panose="02010609060101010101" pitchFamily="49" charset="-122"/>
                <a:cs typeface="Arial" pitchFamily="34" charset="0"/>
              </a:rPr>
              <a:t>（卡耐基梅隆大学）开发的一个以顶点为计算单元（</a:t>
            </a:r>
            <a:r>
              <a:rPr lang="en-US" altLang="zh-CN" sz="1600" dirty="0" smtClean="0">
                <a:latin typeface="+mn-lt"/>
                <a:ea typeface="黑体" panose="02010609060101010101" pitchFamily="49" charset="-122"/>
                <a:cs typeface="Arial" pitchFamily="34" charset="0"/>
              </a:rPr>
              <a:t>vertex programs</a:t>
            </a:r>
            <a:r>
              <a:rPr lang="zh-CN" altLang="zh-CN" sz="1600" dirty="0">
                <a:latin typeface="+mn-lt"/>
                <a:ea typeface="黑体" panose="02010609060101010101" pitchFamily="49" charset="-122"/>
                <a:cs typeface="Arial" pitchFamily="34" charset="0"/>
              </a:rPr>
              <a:t>）的大规模图处理系统，</a:t>
            </a:r>
            <a:r>
              <a:rPr lang="zh-CN" altLang="zh-CN" sz="1600" dirty="0" smtClean="0">
                <a:latin typeface="+mn-lt"/>
                <a:ea typeface="黑体" panose="02010609060101010101" pitchFamily="49" charset="-122"/>
                <a:cs typeface="Arial" pitchFamily="34" charset="0"/>
              </a:rPr>
              <a:t>是基于</a:t>
            </a:r>
            <a:r>
              <a:rPr lang="zh-CN" altLang="zh-CN" sz="1600" dirty="0">
                <a:latin typeface="+mn-lt"/>
                <a:ea typeface="黑体" panose="02010609060101010101" pitchFamily="49" charset="-122"/>
                <a:cs typeface="Arial" pitchFamily="34" charset="0"/>
              </a:rPr>
              <a:t>图模型抽象的机器学习</a:t>
            </a:r>
            <a:r>
              <a:rPr lang="zh-CN" altLang="zh-CN" sz="1600" dirty="0" smtClean="0">
                <a:latin typeface="+mn-lt"/>
                <a:ea typeface="黑体" panose="02010609060101010101" pitchFamily="49" charset="-122"/>
                <a:cs typeface="Arial" pitchFamily="34" charset="0"/>
              </a:rPr>
              <a:t>系统</a:t>
            </a:r>
            <a:endParaRPr lang="en-US" altLang="zh-CN" sz="1600" dirty="0" smtClean="0">
              <a:latin typeface="+mn-lt"/>
              <a:ea typeface="黑体" panose="02010609060101010101" pitchFamily="49" charset="-122"/>
              <a:cs typeface="Arial" pitchFamily="34" charset="0"/>
            </a:endParaRPr>
          </a:p>
          <a:p>
            <a:pPr marL="342900" indent="-342900">
              <a:spcBef>
                <a:spcPts val="600"/>
              </a:spcBef>
              <a:buSzPct val="70000"/>
              <a:buFont typeface="Wingdings" pitchFamily="2" charset="2"/>
              <a:buChar char="l"/>
            </a:pPr>
            <a:r>
              <a:rPr lang="en-US" altLang="zh-CN" sz="1600" dirty="0" err="1" smtClean="0">
                <a:latin typeface="+mn-lt"/>
                <a:ea typeface="黑体" panose="02010609060101010101" pitchFamily="49" charset="-122"/>
                <a:cs typeface="Arial" pitchFamily="34" charset="0"/>
              </a:rPr>
              <a:t>GraphLab</a:t>
            </a:r>
            <a:r>
              <a:rPr lang="zh-CN" altLang="zh-CN" sz="1600" dirty="0">
                <a:latin typeface="+mn-lt"/>
                <a:ea typeface="黑体" panose="02010609060101010101" pitchFamily="49" charset="-122"/>
                <a:cs typeface="Arial" pitchFamily="34" charset="0"/>
              </a:rPr>
              <a:t>的设计初衷主要是为了解决具有以下特点的机器学习问题：有局部依赖的稀疏数据集、迭代可收敛、异步</a:t>
            </a:r>
            <a:r>
              <a:rPr lang="zh-CN" altLang="zh-CN" sz="1600" dirty="0" smtClean="0">
                <a:latin typeface="+mn-lt"/>
                <a:ea typeface="黑体" panose="02010609060101010101" pitchFamily="49" charset="-122"/>
                <a:cs typeface="Arial" pitchFamily="34" charset="0"/>
              </a:rPr>
              <a:t>执行</a:t>
            </a:r>
            <a:endParaRPr lang="en-US" altLang="zh-CN" sz="1600" dirty="0" smtClean="0">
              <a:latin typeface="+mn-lt"/>
              <a:ea typeface="黑体" panose="02010609060101010101" pitchFamily="49" charset="-122"/>
              <a:cs typeface="Arial" pitchFamily="34" charset="0"/>
            </a:endParaRPr>
          </a:p>
          <a:p>
            <a:pPr marL="342900" indent="-342900">
              <a:spcBef>
                <a:spcPts val="600"/>
              </a:spcBef>
              <a:buSzPct val="70000"/>
              <a:buFont typeface="Wingdings" pitchFamily="2" charset="2"/>
              <a:buChar char="l"/>
            </a:pPr>
            <a:r>
              <a:rPr lang="en-US" altLang="zh-CN" sz="1600" dirty="0" err="1" smtClean="0">
                <a:latin typeface="+mn-lt"/>
                <a:ea typeface="黑体" panose="02010609060101010101" pitchFamily="49" charset="-122"/>
                <a:cs typeface="Arial" pitchFamily="34" charset="0"/>
              </a:rPr>
              <a:t>GraphLab</a:t>
            </a:r>
            <a:r>
              <a:rPr lang="zh-CN" altLang="zh-CN" sz="1600" dirty="0">
                <a:latin typeface="+mn-lt"/>
                <a:ea typeface="黑体" panose="02010609060101010101" pitchFamily="49" charset="-122"/>
                <a:cs typeface="Arial" pitchFamily="34" charset="0"/>
              </a:rPr>
              <a:t>把数据之间的依赖关系抽象成</a:t>
            </a:r>
            <a:r>
              <a:rPr lang="en-US" altLang="zh-CN" sz="1600" dirty="0">
                <a:latin typeface="+mn-lt"/>
                <a:ea typeface="黑体" panose="02010609060101010101" pitchFamily="49" charset="-122"/>
                <a:cs typeface="Arial" pitchFamily="34" charset="0"/>
              </a:rPr>
              <a:t>Graph</a:t>
            </a:r>
            <a:r>
              <a:rPr lang="zh-CN" altLang="zh-CN" sz="1600" dirty="0">
                <a:latin typeface="+mn-lt"/>
                <a:ea typeface="黑体" panose="02010609060101010101" pitchFamily="49" charset="-122"/>
                <a:cs typeface="Arial" pitchFamily="34" charset="0"/>
              </a:rPr>
              <a:t>结构，以顶点为计算单元，将算法的执行过程抽象成每个顶点上的</a:t>
            </a:r>
            <a:r>
              <a:rPr lang="en-US" altLang="zh-CN" sz="1600" dirty="0">
                <a:latin typeface="+mn-lt"/>
                <a:ea typeface="黑体" panose="02010609060101010101" pitchFamily="49" charset="-122"/>
                <a:cs typeface="Arial" pitchFamily="34" charset="0"/>
              </a:rPr>
              <a:t>GAS(Gather</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Apply</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Scatter)</a:t>
            </a:r>
            <a:r>
              <a:rPr lang="zh-CN" altLang="zh-CN" sz="1600" dirty="0">
                <a:latin typeface="+mn-lt"/>
                <a:ea typeface="黑体" panose="02010609060101010101" pitchFamily="49" charset="-122"/>
                <a:cs typeface="Arial" pitchFamily="34" charset="0"/>
              </a:rPr>
              <a:t>过程，其并行的核心思想是多个顶点同时</a:t>
            </a:r>
            <a:r>
              <a:rPr lang="zh-CN" altLang="zh-CN" sz="1600" dirty="0" smtClean="0">
                <a:latin typeface="+mn-lt"/>
                <a:ea typeface="黑体" panose="02010609060101010101" pitchFamily="49" charset="-122"/>
                <a:cs typeface="Arial" pitchFamily="34" charset="0"/>
              </a:rPr>
              <a:t>执行</a:t>
            </a:r>
            <a:endParaRPr lang="en-US" altLang="zh-CN" sz="1600" dirty="0" smtClean="0">
              <a:latin typeface="+mn-lt"/>
              <a:ea typeface="黑体" panose="02010609060101010101" pitchFamily="49" charset="-122"/>
              <a:cs typeface="Arial" pitchFamily="34" charset="0"/>
            </a:endParaRPr>
          </a:p>
          <a:p>
            <a:pPr marL="342900" indent="-342900">
              <a:spcBef>
                <a:spcPts val="600"/>
              </a:spcBef>
              <a:buSzPct val="70000"/>
              <a:buFont typeface="Wingdings" pitchFamily="2" charset="2"/>
              <a:buChar char="l"/>
            </a:pPr>
            <a:r>
              <a:rPr lang="en-US" altLang="zh-CN" sz="1600" dirty="0" err="1" smtClean="0">
                <a:latin typeface="+mn-lt"/>
                <a:ea typeface="黑体" panose="02010609060101010101" pitchFamily="49" charset="-122"/>
                <a:cs typeface="Arial" pitchFamily="34" charset="0"/>
              </a:rPr>
              <a:t>GraphLab</a:t>
            </a:r>
            <a:r>
              <a:rPr lang="zh-CN" altLang="zh-CN" sz="1600" dirty="0">
                <a:latin typeface="+mn-lt"/>
                <a:ea typeface="黑体" panose="02010609060101010101" pitchFamily="49" charset="-122"/>
                <a:cs typeface="Arial" pitchFamily="34" charset="0"/>
              </a:rPr>
              <a:t>的优点是能够高效地处理大规模图算法问题或者是可归结为图问题的机器学习和数据挖掘算法</a:t>
            </a:r>
            <a:r>
              <a:rPr lang="zh-CN" altLang="zh-CN" sz="1600" dirty="0" smtClean="0">
                <a:latin typeface="+mn-lt"/>
                <a:ea typeface="黑体" panose="02010609060101010101" pitchFamily="49" charset="-122"/>
                <a:cs typeface="Arial" pitchFamily="34" charset="0"/>
              </a:rPr>
              <a:t>问题</a:t>
            </a:r>
            <a:endParaRPr lang="en-US" altLang="zh-CN" sz="1600" dirty="0" smtClean="0">
              <a:latin typeface="+mn-lt"/>
              <a:ea typeface="黑体" panose="02010609060101010101" pitchFamily="49" charset="-122"/>
              <a:cs typeface="Arial" pitchFamily="34" charset="0"/>
            </a:endParaRPr>
          </a:p>
          <a:p>
            <a:pPr marL="342900" indent="-342900">
              <a:spcBef>
                <a:spcPts val="600"/>
              </a:spcBef>
              <a:buSzPct val="70000"/>
              <a:buFont typeface="Wingdings" pitchFamily="2" charset="2"/>
              <a:buChar char="l"/>
            </a:pPr>
            <a:r>
              <a:rPr lang="zh-CN" altLang="zh-CN" sz="1600" dirty="0" smtClean="0">
                <a:latin typeface="+mn-lt"/>
                <a:ea typeface="黑体" panose="02010609060101010101" pitchFamily="49" charset="-122"/>
                <a:cs typeface="Arial" pitchFamily="34" charset="0"/>
              </a:rPr>
              <a:t>其</a:t>
            </a:r>
            <a:r>
              <a:rPr lang="zh-CN" altLang="zh-CN" sz="1600" dirty="0">
                <a:latin typeface="+mn-lt"/>
                <a:ea typeface="黑体" panose="02010609060101010101" pitchFamily="49" charset="-122"/>
                <a:cs typeface="Arial" pitchFamily="34" charset="0"/>
              </a:rPr>
              <a:t>缺点在于提供的接口细节比较复杂，对于普通的数据分析程序员而言，有较大的掌握和使用难度</a:t>
            </a:r>
            <a:endParaRPr lang="en-US" altLang="zh-CN" sz="1600" dirty="0">
              <a:latin typeface="+mn-lt"/>
              <a:ea typeface="黑体" panose="02010609060101010101" pitchFamily="49" charset="-122"/>
              <a:cs typeface="Arial" pitchFamily="34" charset="0"/>
            </a:endParaRPr>
          </a:p>
        </p:txBody>
      </p:sp>
      <p:sp>
        <p:nvSpPr>
          <p:cNvPr id="8" name="TextBox 7"/>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182040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err="1" smtClean="0">
                <a:solidFill>
                  <a:srgbClr val="0066FF"/>
                </a:solidFill>
                <a:latin typeface="Arial" charset="0"/>
                <a:ea typeface="黑体" pitchFamily="2" charset="-122"/>
              </a:rPr>
              <a:t>GraphLab</a:t>
            </a:r>
            <a:endParaRPr lang="en-US" altLang="zh-CN" dirty="0" smtClean="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616273"/>
            <a:ext cx="8505731" cy="400110"/>
          </a:xfrm>
          <a:prstGeom prst="rect">
            <a:avLst/>
          </a:prstGeom>
          <a:solidFill>
            <a:schemeClr val="bg1"/>
          </a:solidFill>
        </p:spPr>
        <p:txBody>
          <a:bodyPr wrap="square">
            <a:spAutoFit/>
          </a:bodyPr>
          <a:lstStyle/>
          <a:p>
            <a:pPr marL="342900" indent="-342900">
              <a:spcBef>
                <a:spcPts val="600"/>
              </a:spcBef>
              <a:spcAft>
                <a:spcPts val="600"/>
              </a:spcAft>
              <a:buSzPct val="70000"/>
              <a:buFont typeface="Wingdings" pitchFamily="2" charset="2"/>
              <a:buChar char="Ø"/>
            </a:pPr>
            <a:endParaRPr lang="en-US" altLang="zh-CN" sz="2000" dirty="0">
              <a:latin typeface="+mn-lt"/>
              <a:ea typeface="黑体" panose="02010609060101010101" pitchFamily="49" charset="-122"/>
              <a:cs typeface="Arial" pitchFamily="34" charset="0"/>
            </a:endParaRPr>
          </a:p>
        </p:txBody>
      </p:sp>
      <p:pic>
        <p:nvPicPr>
          <p:cNvPr id="5123" name="Picture 3" descr="http://static.open-open.com/lib/uploadImg/20121015/20121015164632_6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24" y="2837930"/>
            <a:ext cx="7749153" cy="16639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138499"/>
            <a:ext cx="221209" cy="276999"/>
          </a:xfrm>
          <a:prstGeom prst="rect">
            <a:avLst/>
          </a:prstGeom>
          <a:solidFill>
            <a:srgbClr val="A5A5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503" tIns="0" rIns="109503"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703449" y="1511951"/>
            <a:ext cx="6412575" cy="1277273"/>
          </a:xfrm>
          <a:prstGeom prst="rect">
            <a:avLst/>
          </a:prstGeom>
        </p:spPr>
        <p:txBody>
          <a:bodyPr wrap="square">
            <a:spAutoFit/>
          </a:bodyPr>
          <a:lstStyle/>
          <a:p>
            <a:pPr>
              <a:spcAft>
                <a:spcPts val="600"/>
              </a:spcAft>
            </a:pPr>
            <a:r>
              <a:rPr lang="en-US" altLang="zh-CN" dirty="0">
                <a:solidFill>
                  <a:srgbClr val="C00000"/>
                </a:solidFill>
                <a:ea typeface="黑体" panose="02010609060101010101" pitchFamily="49" charset="-122"/>
                <a:cs typeface="Arial" pitchFamily="34" charset="0"/>
              </a:rPr>
              <a:t>GAS(Gather</a:t>
            </a:r>
            <a:r>
              <a:rPr lang="zh-CN" altLang="zh-CN" dirty="0">
                <a:solidFill>
                  <a:srgbClr val="C00000"/>
                </a:solidFill>
                <a:ea typeface="黑体" panose="02010609060101010101" pitchFamily="49" charset="-122"/>
                <a:cs typeface="Arial" pitchFamily="34" charset="0"/>
              </a:rPr>
              <a:t>、</a:t>
            </a:r>
            <a:r>
              <a:rPr lang="en-US" altLang="zh-CN" dirty="0">
                <a:solidFill>
                  <a:srgbClr val="C00000"/>
                </a:solidFill>
                <a:ea typeface="黑体" panose="02010609060101010101" pitchFamily="49" charset="-122"/>
                <a:cs typeface="Arial" pitchFamily="34" charset="0"/>
              </a:rPr>
              <a:t>Apply</a:t>
            </a:r>
            <a:r>
              <a:rPr lang="zh-CN" altLang="zh-CN" dirty="0">
                <a:solidFill>
                  <a:srgbClr val="C00000"/>
                </a:solidFill>
                <a:ea typeface="黑体" panose="02010609060101010101" pitchFamily="49" charset="-122"/>
                <a:cs typeface="Arial" pitchFamily="34" charset="0"/>
              </a:rPr>
              <a:t>、</a:t>
            </a:r>
            <a:r>
              <a:rPr lang="en-US" altLang="zh-CN" dirty="0">
                <a:solidFill>
                  <a:srgbClr val="C00000"/>
                </a:solidFill>
                <a:ea typeface="黑体" panose="02010609060101010101" pitchFamily="49" charset="-122"/>
                <a:cs typeface="Arial" pitchFamily="34" charset="0"/>
              </a:rPr>
              <a:t>Scatter</a:t>
            </a:r>
            <a:r>
              <a:rPr lang="en-US" altLang="zh-CN" dirty="0" smtClean="0">
                <a:solidFill>
                  <a:srgbClr val="C00000"/>
                </a:solidFill>
                <a:ea typeface="黑体" panose="02010609060101010101" pitchFamily="49" charset="-122"/>
                <a:cs typeface="Arial" pitchFamily="34" charset="0"/>
              </a:rPr>
              <a:t>)</a:t>
            </a:r>
            <a:r>
              <a:rPr lang="zh-CN" altLang="en-US" dirty="0" smtClean="0">
                <a:solidFill>
                  <a:srgbClr val="C00000"/>
                </a:solidFill>
                <a:ea typeface="黑体" panose="02010609060101010101" pitchFamily="49" charset="-122"/>
                <a:cs typeface="Arial" pitchFamily="34" charset="0"/>
              </a:rPr>
              <a:t>操作原语</a:t>
            </a:r>
            <a:endParaRPr lang="en-US" altLang="zh-CN" dirty="0" smtClean="0">
              <a:solidFill>
                <a:srgbClr val="C00000"/>
              </a:solidFill>
              <a:ea typeface="黑体" panose="02010609060101010101" pitchFamily="49" charset="-122"/>
              <a:cs typeface="Arial" pitchFamily="34" charset="0"/>
            </a:endParaRPr>
          </a:p>
          <a:p>
            <a:pPr marL="342900" indent="-342900">
              <a:buFont typeface="Wingdings" pitchFamily="2" charset="2"/>
              <a:buChar char="Ø"/>
            </a:pPr>
            <a:r>
              <a:rPr lang="en-US" altLang="zh-CN" dirty="0" smtClean="0">
                <a:ea typeface="黑体" panose="02010609060101010101" pitchFamily="49" charset="-122"/>
                <a:cs typeface="Arial" pitchFamily="34" charset="0"/>
              </a:rPr>
              <a:t>Gather</a:t>
            </a:r>
            <a:r>
              <a:rPr lang="zh-CN" altLang="en-US" dirty="0" smtClean="0">
                <a:ea typeface="黑体" panose="02010609060101010101" pitchFamily="49" charset="-122"/>
                <a:cs typeface="Arial" pitchFamily="34" charset="0"/>
              </a:rPr>
              <a:t>：收集本节点邻居节点或边的数据或参数信息</a:t>
            </a:r>
            <a:endParaRPr lang="en-US" altLang="zh-CN" dirty="0" smtClean="0">
              <a:ea typeface="黑体" panose="02010609060101010101" pitchFamily="49" charset="-122"/>
              <a:cs typeface="Arial" pitchFamily="34" charset="0"/>
            </a:endParaRPr>
          </a:p>
          <a:p>
            <a:pPr marL="342900" indent="-342900">
              <a:buFont typeface="Wingdings" pitchFamily="2" charset="2"/>
              <a:buChar char="Ø"/>
            </a:pPr>
            <a:r>
              <a:rPr lang="en-US" altLang="zh-CN" dirty="0" smtClean="0">
                <a:ea typeface="黑体" panose="02010609060101010101" pitchFamily="49" charset="-122"/>
                <a:cs typeface="Arial" pitchFamily="34" charset="0"/>
              </a:rPr>
              <a:t>Apply</a:t>
            </a:r>
            <a:r>
              <a:rPr lang="zh-CN" altLang="en-US" dirty="0" smtClean="0">
                <a:ea typeface="黑体" panose="02010609060101010101" pitchFamily="49" charset="-122"/>
                <a:cs typeface="Arial" pitchFamily="34" charset="0"/>
              </a:rPr>
              <a:t>：计算所收集的信息，更新到本节点；</a:t>
            </a:r>
            <a:endParaRPr lang="en-US" altLang="zh-CN" dirty="0" smtClean="0">
              <a:ea typeface="黑体" panose="02010609060101010101" pitchFamily="49" charset="-122"/>
              <a:cs typeface="Arial" pitchFamily="34" charset="0"/>
            </a:endParaRPr>
          </a:p>
          <a:p>
            <a:pPr marL="342900" indent="-342900">
              <a:buFont typeface="Wingdings" pitchFamily="2" charset="2"/>
              <a:buChar char="Ø"/>
            </a:pPr>
            <a:r>
              <a:rPr lang="en-US" altLang="zh-CN" dirty="0" smtClean="0">
                <a:ea typeface="黑体" panose="02010609060101010101" pitchFamily="49" charset="-122"/>
                <a:cs typeface="Arial" pitchFamily="34" charset="0"/>
              </a:rPr>
              <a:t>Scatter</a:t>
            </a:r>
            <a:r>
              <a:rPr lang="zh-CN" altLang="en-US" dirty="0" smtClean="0">
                <a:ea typeface="黑体" panose="02010609060101010101" pitchFamily="49" charset="-122"/>
                <a:cs typeface="Arial" pitchFamily="34" charset="0"/>
              </a:rPr>
              <a:t>：把本节点更新后的信息传播到邻居节点</a:t>
            </a:r>
            <a:endParaRPr lang="zh-CN" altLang="en-US" dirty="0"/>
          </a:p>
        </p:txBody>
      </p:sp>
      <p:sp>
        <p:nvSpPr>
          <p:cNvPr id="12" name="TextBox 11"/>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2966591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a:solidFill>
                  <a:srgbClr val="0066FF"/>
                </a:solidFill>
                <a:latin typeface="Arial" charset="0"/>
                <a:ea typeface="黑体" pitchFamily="2" charset="-122"/>
              </a:rPr>
              <a:t>Parameter Server</a:t>
            </a:r>
            <a:r>
              <a:rPr lang="zh-CN" altLang="zh-CN" dirty="0">
                <a:solidFill>
                  <a:srgbClr val="0066FF"/>
                </a:solidFill>
                <a:latin typeface="Arial" charset="0"/>
                <a:ea typeface="黑体" pitchFamily="2" charset="-122"/>
              </a:rPr>
              <a:t>与</a:t>
            </a:r>
            <a:r>
              <a:rPr lang="en-US" altLang="zh-CN" dirty="0" err="1">
                <a:solidFill>
                  <a:srgbClr val="0066FF"/>
                </a:solidFill>
                <a:latin typeface="Arial" charset="0"/>
                <a:ea typeface="黑体" pitchFamily="2" charset="-122"/>
              </a:rPr>
              <a:t>Petuum</a:t>
            </a:r>
            <a:endParaRPr lang="en-US" altLang="zh-CN" dirty="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488424"/>
            <a:ext cx="8505731" cy="3162404"/>
          </a:xfrm>
          <a:prstGeom prst="rect">
            <a:avLst/>
          </a:prstGeom>
          <a:solidFill>
            <a:schemeClr val="bg1"/>
          </a:solidFill>
        </p:spPr>
        <p:txBody>
          <a:bodyPr wrap="square">
            <a:spAutoFit/>
          </a:bodyPr>
          <a:lstStyle/>
          <a:p>
            <a:pPr marL="342900" lvl="1" indent="-342900">
              <a:spcBef>
                <a:spcPts val="300"/>
              </a:spcBef>
              <a:spcAft>
                <a:spcPts val="0"/>
              </a:spcAft>
              <a:buSzPct val="70000"/>
              <a:buFont typeface="Wingdings" pitchFamily="2" charset="2"/>
              <a:buChar char="l"/>
              <a:defRPr/>
            </a:pPr>
            <a:r>
              <a:rPr lang="zh-CN" altLang="zh-CN" sz="1600" dirty="0">
                <a:latin typeface="+mn-lt"/>
                <a:ea typeface="黑体" panose="02010609060101010101" pitchFamily="49" charset="-122"/>
                <a:cs typeface="Arial" pitchFamily="34" charset="0"/>
              </a:rPr>
              <a:t>很多机器学习算法常常要解决学习训练过程中的模型参数的高效存储与更新问题。为了有效应对和满足大数据场景下这类机器学习算法的需要，研究者提出了一种称为</a:t>
            </a:r>
            <a:r>
              <a:rPr lang="en-US" altLang="zh-CN" sz="1600" dirty="0">
                <a:latin typeface="+mn-lt"/>
                <a:ea typeface="黑体" panose="02010609060101010101" pitchFamily="49" charset="-122"/>
                <a:cs typeface="Arial" pitchFamily="34" charset="0"/>
              </a:rPr>
              <a:t>Parameter Server</a:t>
            </a:r>
            <a:r>
              <a:rPr lang="zh-CN" altLang="zh-CN" sz="1600" dirty="0">
                <a:latin typeface="+mn-lt"/>
                <a:ea typeface="黑体" panose="02010609060101010101" pitchFamily="49" charset="-122"/>
                <a:cs typeface="Arial" pitchFamily="34" charset="0"/>
              </a:rPr>
              <a:t>的</a:t>
            </a:r>
            <a:r>
              <a:rPr lang="zh-CN" altLang="zh-CN" sz="1600" dirty="0" smtClean="0">
                <a:latin typeface="+mn-lt"/>
                <a:ea typeface="黑体" panose="02010609060101010101" pitchFamily="49" charset="-122"/>
                <a:cs typeface="Arial" pitchFamily="34" charset="0"/>
              </a:rPr>
              <a:t>框架，</a:t>
            </a:r>
            <a:r>
              <a:rPr lang="zh-CN" altLang="zh-CN" sz="1600" dirty="0">
                <a:latin typeface="+mn-lt"/>
                <a:ea typeface="黑体" panose="02010609060101010101" pitchFamily="49" charset="-122"/>
                <a:cs typeface="Arial" pitchFamily="34" charset="0"/>
              </a:rPr>
              <a:t>提供了一个分布式全局模型参数存储和访问接口，模型参数存储在多台</a:t>
            </a:r>
            <a:r>
              <a:rPr lang="en-US" altLang="zh-CN" sz="1600" dirty="0">
                <a:latin typeface="+mn-lt"/>
                <a:ea typeface="黑体" panose="02010609060101010101" pitchFamily="49" charset="-122"/>
                <a:cs typeface="Arial" pitchFamily="34" charset="0"/>
              </a:rPr>
              <a:t>server</a:t>
            </a:r>
            <a:r>
              <a:rPr lang="zh-CN" altLang="zh-CN" sz="1600" dirty="0">
                <a:latin typeface="+mn-lt"/>
                <a:ea typeface="黑体" panose="02010609060101010101" pitchFamily="49" charset="-122"/>
                <a:cs typeface="Arial" pitchFamily="34" charset="0"/>
              </a:rPr>
              <a:t>中</a:t>
            </a:r>
            <a:r>
              <a:rPr lang="zh-CN" altLang="zh-CN" sz="1600" dirty="0" smtClean="0">
                <a:latin typeface="+mn-lt"/>
                <a:ea typeface="黑体" panose="02010609060101010101" pitchFamily="49" charset="-122"/>
                <a:cs typeface="Arial" pitchFamily="34" charset="0"/>
              </a:rPr>
              <a:t>，可以</a:t>
            </a:r>
            <a:r>
              <a:rPr lang="zh-CN" altLang="zh-CN" sz="1600" dirty="0">
                <a:latin typeface="+mn-lt"/>
                <a:ea typeface="黑体" panose="02010609060101010101" pitchFamily="49" charset="-122"/>
                <a:cs typeface="Arial" pitchFamily="34" charset="0"/>
              </a:rPr>
              <a:t>通过网络</a:t>
            </a:r>
            <a:r>
              <a:rPr lang="zh-CN" altLang="zh-CN" sz="1600" dirty="0" smtClean="0">
                <a:latin typeface="+mn-lt"/>
                <a:ea typeface="黑体" panose="02010609060101010101" pitchFamily="49" charset="-122"/>
                <a:cs typeface="Arial" pitchFamily="34" charset="0"/>
              </a:rPr>
              <a:t>访问方便</a:t>
            </a:r>
            <a:r>
              <a:rPr lang="zh-CN" altLang="zh-CN" sz="1600" dirty="0">
                <a:latin typeface="+mn-lt"/>
                <a:ea typeface="黑体" panose="02010609060101010101" pitchFamily="49" charset="-122"/>
                <a:cs typeface="Arial" pitchFamily="34" charset="0"/>
              </a:rPr>
              <a:t>地读取全局</a:t>
            </a:r>
            <a:r>
              <a:rPr lang="zh-CN" altLang="zh-CN" sz="1600" dirty="0" smtClean="0">
                <a:latin typeface="+mn-lt"/>
                <a:ea typeface="黑体" panose="02010609060101010101" pitchFamily="49" charset="-122"/>
                <a:cs typeface="Arial" pitchFamily="34" charset="0"/>
              </a:rPr>
              <a:t>参数</a:t>
            </a:r>
            <a:endParaRPr lang="zh-CN" altLang="zh-CN" sz="1600" dirty="0">
              <a:latin typeface="+mn-lt"/>
              <a:ea typeface="黑体" panose="02010609060101010101" pitchFamily="49" charset="-122"/>
              <a:cs typeface="Arial" pitchFamily="34" charset="0"/>
            </a:endParaRPr>
          </a:p>
          <a:p>
            <a:pPr marL="342900" lvl="1" indent="-342900">
              <a:spcBef>
                <a:spcPts val="300"/>
              </a:spcBef>
              <a:spcAft>
                <a:spcPts val="0"/>
              </a:spcAft>
              <a:buSzPct val="70000"/>
              <a:buFont typeface="Wingdings" pitchFamily="2" charset="2"/>
              <a:buChar char="l"/>
              <a:defRPr/>
            </a:pPr>
            <a:r>
              <a:rPr lang="zh-CN" altLang="zh-CN" sz="1600" dirty="0">
                <a:latin typeface="+mn-lt"/>
                <a:ea typeface="黑体" panose="02010609060101010101" pitchFamily="49" charset="-122"/>
                <a:cs typeface="Arial" pitchFamily="34" charset="0"/>
              </a:rPr>
              <a:t>卡利基梅隆大学</a:t>
            </a:r>
            <a:r>
              <a:rPr lang="en-US" altLang="zh-CN" sz="1600" dirty="0">
                <a:latin typeface="+mn-lt"/>
                <a:ea typeface="黑体" panose="02010609060101010101" pitchFamily="49" charset="-122"/>
                <a:cs typeface="Arial" pitchFamily="34" charset="0"/>
              </a:rPr>
              <a:t>Li Mu</a:t>
            </a:r>
            <a:r>
              <a:rPr lang="zh-CN" altLang="zh-CN" sz="1600" dirty="0">
                <a:latin typeface="+mn-lt"/>
                <a:ea typeface="黑体" panose="02010609060101010101" pitchFamily="49" charset="-122"/>
                <a:cs typeface="Arial" pitchFamily="34" charset="0"/>
              </a:rPr>
              <a:t>等人开发了一套基于</a:t>
            </a:r>
            <a:r>
              <a:rPr lang="en-US" altLang="zh-CN" sz="1600" dirty="0">
                <a:latin typeface="+mn-lt"/>
                <a:ea typeface="黑体" panose="02010609060101010101" pitchFamily="49" charset="-122"/>
                <a:cs typeface="Arial" pitchFamily="34" charset="0"/>
              </a:rPr>
              <a:t>Parameter Server</a:t>
            </a:r>
            <a:r>
              <a:rPr lang="zh-CN" altLang="zh-CN" sz="1600" dirty="0">
                <a:latin typeface="+mn-lt"/>
                <a:ea typeface="黑体" panose="02010609060101010101" pitchFamily="49" charset="-122"/>
                <a:cs typeface="Arial" pitchFamily="34" charset="0"/>
              </a:rPr>
              <a:t>框架的分布式机器学习</a:t>
            </a:r>
            <a:r>
              <a:rPr lang="zh-CN" altLang="zh-CN" sz="1600" dirty="0" smtClean="0">
                <a:latin typeface="+mn-lt"/>
                <a:ea typeface="黑体" panose="02010609060101010101" pitchFamily="49" charset="-122"/>
                <a:cs typeface="Arial" pitchFamily="34" charset="0"/>
              </a:rPr>
              <a:t>系统，</a:t>
            </a:r>
            <a:r>
              <a:rPr lang="zh-CN" altLang="zh-CN" sz="1600" dirty="0">
                <a:latin typeface="+mn-lt"/>
                <a:ea typeface="黑体" panose="02010609060101010101" pitchFamily="49" charset="-122"/>
                <a:cs typeface="Arial" pitchFamily="34" charset="0"/>
              </a:rPr>
              <a:t>该系统由一个</a:t>
            </a:r>
            <a:r>
              <a:rPr lang="en-US" altLang="zh-CN" sz="1600" dirty="0">
                <a:latin typeface="+mn-lt"/>
                <a:ea typeface="黑体" panose="02010609060101010101" pitchFamily="49" charset="-122"/>
                <a:cs typeface="Arial" pitchFamily="34" charset="0"/>
              </a:rPr>
              <a:t>server group</a:t>
            </a:r>
            <a:r>
              <a:rPr lang="zh-CN" altLang="zh-CN" sz="1600" dirty="0">
                <a:latin typeface="+mn-lt"/>
                <a:ea typeface="黑体" panose="02010609060101010101" pitchFamily="49" charset="-122"/>
                <a:cs typeface="Arial" pitchFamily="34" charset="0"/>
              </a:rPr>
              <a:t>和多个</a:t>
            </a:r>
            <a:r>
              <a:rPr lang="en-US" altLang="zh-CN" sz="1600" dirty="0">
                <a:latin typeface="+mn-lt"/>
                <a:ea typeface="黑体" panose="02010609060101010101" pitchFamily="49" charset="-122"/>
                <a:cs typeface="Arial" pitchFamily="34" charset="0"/>
              </a:rPr>
              <a:t>worker group</a:t>
            </a:r>
            <a:r>
              <a:rPr lang="zh-CN" altLang="zh-CN" sz="1600" dirty="0">
                <a:latin typeface="+mn-lt"/>
                <a:ea typeface="黑体" panose="02010609060101010101" pitchFamily="49" charset="-122"/>
                <a:cs typeface="Arial" pitchFamily="34" charset="0"/>
              </a:rPr>
              <a:t>构成。其中</a:t>
            </a:r>
            <a:r>
              <a:rPr lang="en-US" altLang="zh-CN" sz="1600" dirty="0">
                <a:latin typeface="+mn-lt"/>
                <a:ea typeface="黑体" panose="02010609060101010101" pitchFamily="49" charset="-122"/>
                <a:cs typeface="Arial" pitchFamily="34" charset="0"/>
              </a:rPr>
              <a:t>server group</a:t>
            </a:r>
            <a:r>
              <a:rPr lang="zh-CN" altLang="zh-CN" sz="1600" dirty="0">
                <a:latin typeface="+mn-lt"/>
                <a:ea typeface="黑体" panose="02010609060101010101" pitchFamily="49" charset="-122"/>
                <a:cs typeface="Arial" pitchFamily="34" charset="0"/>
              </a:rPr>
              <a:t>中包括一个</a:t>
            </a:r>
            <a:r>
              <a:rPr lang="en-US" altLang="zh-CN" sz="1600" dirty="0">
                <a:latin typeface="+mn-lt"/>
                <a:ea typeface="黑体" panose="02010609060101010101" pitchFamily="49" charset="-122"/>
                <a:cs typeface="Arial" pitchFamily="34" charset="0"/>
              </a:rPr>
              <a:t>server manager</a:t>
            </a:r>
            <a:r>
              <a:rPr lang="zh-CN" altLang="zh-CN" sz="1600" dirty="0">
                <a:latin typeface="+mn-lt"/>
                <a:ea typeface="黑体" panose="02010609060101010101" pitchFamily="49" charset="-122"/>
                <a:cs typeface="Arial" pitchFamily="34" charset="0"/>
              </a:rPr>
              <a:t>节点和多个</a:t>
            </a:r>
            <a:r>
              <a:rPr lang="en-US" altLang="zh-CN" sz="1600" dirty="0">
                <a:latin typeface="+mn-lt"/>
                <a:ea typeface="黑体" panose="02010609060101010101" pitchFamily="49" charset="-122"/>
                <a:cs typeface="Arial" pitchFamily="34" charset="0"/>
              </a:rPr>
              <a:t>server</a:t>
            </a:r>
            <a:r>
              <a:rPr lang="zh-CN" altLang="zh-CN" sz="1600" dirty="0">
                <a:latin typeface="+mn-lt"/>
                <a:ea typeface="黑体" panose="02010609060101010101" pitchFamily="49" charset="-122"/>
                <a:cs typeface="Arial" pitchFamily="34" charset="0"/>
              </a:rPr>
              <a:t>节点。每个</a:t>
            </a:r>
            <a:r>
              <a:rPr lang="en-US" altLang="zh-CN" sz="1600" dirty="0">
                <a:latin typeface="+mn-lt"/>
                <a:ea typeface="黑体" panose="02010609060101010101" pitchFamily="49" charset="-122"/>
                <a:cs typeface="Arial" pitchFamily="34" charset="0"/>
              </a:rPr>
              <a:t>server</a:t>
            </a:r>
            <a:r>
              <a:rPr lang="zh-CN" altLang="zh-CN" sz="1600" dirty="0">
                <a:latin typeface="+mn-lt"/>
                <a:ea typeface="黑体" panose="02010609060101010101" pitchFamily="49" charset="-122"/>
                <a:cs typeface="Arial" pitchFamily="34" charset="0"/>
              </a:rPr>
              <a:t>节点存储部分全局共享参数；</a:t>
            </a:r>
            <a:r>
              <a:rPr lang="en-US" altLang="zh-CN" sz="1600" dirty="0">
                <a:latin typeface="+mn-lt"/>
                <a:ea typeface="黑体" panose="02010609060101010101" pitchFamily="49" charset="-122"/>
                <a:cs typeface="Arial" pitchFamily="34" charset="0"/>
              </a:rPr>
              <a:t>server manager</a:t>
            </a:r>
            <a:r>
              <a:rPr lang="zh-CN" altLang="zh-CN" sz="1600" dirty="0">
                <a:latin typeface="+mn-lt"/>
                <a:ea typeface="黑体" panose="02010609060101010101" pitchFamily="49" charset="-122"/>
                <a:cs typeface="Arial" pitchFamily="34" charset="0"/>
              </a:rPr>
              <a:t>节点用来存储</a:t>
            </a:r>
            <a:r>
              <a:rPr lang="en-US" altLang="zh-CN" sz="1600" dirty="0">
                <a:latin typeface="+mn-lt"/>
                <a:ea typeface="黑体" panose="02010609060101010101" pitchFamily="49" charset="-122"/>
                <a:cs typeface="Arial" pitchFamily="34" charset="0"/>
              </a:rPr>
              <a:t>server</a:t>
            </a:r>
            <a:r>
              <a:rPr lang="zh-CN" altLang="zh-CN" sz="1600" dirty="0">
                <a:latin typeface="+mn-lt"/>
                <a:ea typeface="黑体" panose="02010609060101010101" pitchFamily="49" charset="-122"/>
                <a:cs typeface="Arial" pitchFamily="34" charset="0"/>
              </a:rPr>
              <a:t>节点的元信息，并通过心跳机制管理所有</a:t>
            </a:r>
            <a:r>
              <a:rPr lang="en-US" altLang="zh-CN" sz="1600" dirty="0" smtClean="0">
                <a:latin typeface="+mn-lt"/>
                <a:ea typeface="黑体" panose="02010609060101010101" pitchFamily="49" charset="-122"/>
                <a:cs typeface="Arial" pitchFamily="34" charset="0"/>
              </a:rPr>
              <a:t>server</a:t>
            </a:r>
          </a:p>
          <a:p>
            <a:pPr marL="342900" lvl="1" indent="-342900">
              <a:spcBef>
                <a:spcPts val="300"/>
              </a:spcBef>
              <a:spcAft>
                <a:spcPts val="0"/>
              </a:spcAft>
              <a:buSzPct val="70000"/>
              <a:buFont typeface="Wingdings" pitchFamily="2" charset="2"/>
              <a:buChar char="l"/>
              <a:defRPr/>
            </a:pPr>
            <a:r>
              <a:rPr lang="en-US" altLang="zh-CN" sz="1600" dirty="0">
                <a:latin typeface="+mn-lt"/>
                <a:ea typeface="黑体" panose="02010609060101010101" pitchFamily="49" charset="-122"/>
                <a:cs typeface="Arial" pitchFamily="34" charset="0"/>
              </a:rPr>
              <a:t>Parameter Server</a:t>
            </a:r>
            <a:r>
              <a:rPr lang="zh-CN" altLang="zh-CN" sz="1600" dirty="0">
                <a:latin typeface="+mn-lt"/>
                <a:ea typeface="黑体" panose="02010609060101010101" pitchFamily="49" charset="-122"/>
                <a:cs typeface="Arial" pitchFamily="34" charset="0"/>
              </a:rPr>
              <a:t>的优点是为大规模机器学习提供了非常灵活的模型参数调优和控制机制</a:t>
            </a:r>
            <a:endParaRPr lang="en-US" altLang="zh-CN" sz="1600" dirty="0">
              <a:latin typeface="+mn-lt"/>
              <a:ea typeface="黑体" panose="02010609060101010101" pitchFamily="49" charset="-122"/>
              <a:cs typeface="Arial" pitchFamily="34" charset="0"/>
            </a:endParaRPr>
          </a:p>
          <a:p>
            <a:pPr marL="342900" lvl="1" indent="-342900">
              <a:spcBef>
                <a:spcPts val="300"/>
              </a:spcBef>
              <a:spcAft>
                <a:spcPts val="0"/>
              </a:spcAft>
              <a:buSzPct val="70000"/>
              <a:buFont typeface="Wingdings" pitchFamily="2" charset="2"/>
              <a:buChar char="l"/>
              <a:defRPr/>
            </a:pPr>
            <a:r>
              <a:rPr lang="zh-CN" altLang="zh-CN" sz="1600" dirty="0">
                <a:latin typeface="+mn-lt"/>
                <a:ea typeface="黑体" panose="02010609060101010101" pitchFamily="49" charset="-122"/>
                <a:cs typeface="Arial" pitchFamily="34" charset="0"/>
              </a:rPr>
              <a:t>缺点是缺少对大规模机器学习时的数据及编程计算模型的高层抽象，使用较为繁琐，通常比较适合于机器学习算法研究者或者需要通过调整参数深度优化机器学习算法的数据分析程序员</a:t>
            </a:r>
            <a:r>
              <a:rPr lang="zh-CN" altLang="zh-CN" sz="1600" dirty="0" smtClean="0">
                <a:latin typeface="+mn-lt"/>
                <a:ea typeface="黑体" panose="02010609060101010101" pitchFamily="49" charset="-122"/>
                <a:cs typeface="Arial" pitchFamily="34" charset="0"/>
              </a:rPr>
              <a:t>使用</a:t>
            </a:r>
            <a:endParaRPr lang="en-US" altLang="zh-CN" sz="1600" dirty="0">
              <a:latin typeface="+mn-lt"/>
              <a:ea typeface="黑体" panose="02010609060101010101" pitchFamily="49" charset="-122"/>
              <a:cs typeface="Arial" pitchFamily="34" charset="0"/>
            </a:endParaRPr>
          </a:p>
        </p:txBody>
      </p:sp>
      <p:sp>
        <p:nvSpPr>
          <p:cNvPr id="8" name="TextBox 7"/>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25617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13368" y="287258"/>
            <a:ext cx="8363272" cy="205532"/>
          </a:xfrm>
        </p:spPr>
        <p:txBody>
          <a:bodyPr/>
          <a:lstStyle/>
          <a:p>
            <a:r>
              <a:rPr lang="zh-CN" altLang="en-US" sz="2400" dirty="0">
                <a:solidFill>
                  <a:srgbClr val="C00000"/>
                </a:solidFill>
              </a:rPr>
              <a:t>南京大学</a:t>
            </a:r>
            <a:r>
              <a:rPr lang="en-US" altLang="zh-CN" sz="2400" dirty="0">
                <a:solidFill>
                  <a:srgbClr val="C00000"/>
                </a:solidFill>
              </a:rPr>
              <a:t>PASA</a:t>
            </a:r>
            <a:r>
              <a:rPr lang="zh-CN" altLang="en-US" sz="2400" dirty="0">
                <a:solidFill>
                  <a:srgbClr val="C00000"/>
                </a:solidFill>
              </a:rPr>
              <a:t>大数据技术实验室</a:t>
            </a:r>
          </a:p>
        </p:txBody>
      </p:sp>
      <p:sp>
        <p:nvSpPr>
          <p:cNvPr id="4" name="Content Placeholder 2"/>
          <p:cNvSpPr>
            <a:spLocks noGrp="1"/>
          </p:cNvSpPr>
          <p:nvPr>
            <p:ph idx="1"/>
          </p:nvPr>
        </p:nvSpPr>
        <p:spPr>
          <a:xfrm>
            <a:off x="323528" y="610420"/>
            <a:ext cx="8640960" cy="3981900"/>
          </a:xfrm>
          <a:solidFill>
            <a:schemeClr val="bg1"/>
          </a:solidFill>
        </p:spPr>
        <p:txBody>
          <a:bodyPr rtlCol="0">
            <a:noAutofit/>
          </a:bodyPr>
          <a:lstStyle/>
          <a:p>
            <a:pPr marL="263525" lvl="1" indent="-263525" fontAlgn="auto">
              <a:spcBef>
                <a:spcPts val="0"/>
              </a:spcBef>
              <a:spcAft>
                <a:spcPts val="1200"/>
              </a:spcAft>
              <a:buNone/>
              <a:tabLst>
                <a:tab pos="449263" algn="l"/>
              </a:tabLst>
              <a:defRPr/>
            </a:pPr>
            <a:r>
              <a:rPr lang="en-US" altLang="zh-CN" dirty="0" smtClean="0">
                <a:solidFill>
                  <a:srgbClr val="FF0000"/>
                </a:solidFill>
                <a:latin typeface="Arial Unicode MS" pitchFamily="34" charset="-122"/>
                <a:ea typeface="Arial Unicode MS" pitchFamily="34" charset="-122"/>
                <a:cs typeface="Arial Unicode MS" pitchFamily="34" charset="-122"/>
              </a:rPr>
              <a:t>Our research areas </a:t>
            </a:r>
          </a:p>
          <a:p>
            <a:pPr marL="263525" lvl="1" indent="-263525" fontAlgn="auto">
              <a:spcBef>
                <a:spcPts val="0"/>
              </a:spcBef>
              <a:spcAft>
                <a:spcPts val="0"/>
              </a:spcAft>
              <a:buNone/>
              <a:tabLst>
                <a:tab pos="449263" algn="l"/>
              </a:tabLst>
              <a:defRPr/>
            </a:pPr>
            <a:r>
              <a:rPr lang="en-US" altLang="zh-CN" sz="1600" dirty="0" smtClean="0">
                <a:solidFill>
                  <a:srgbClr val="0066FF"/>
                </a:solidFill>
                <a:latin typeface="Arial Narrow" pitchFamily="34" charset="0"/>
                <a:ea typeface="黑体" pitchFamily="2" charset="-122"/>
                <a:cs typeface="Arial" pitchFamily="34" charset="0"/>
              </a:rPr>
              <a:t>Parallel Computing Models and Frameworks </a:t>
            </a:r>
          </a:p>
          <a:p>
            <a:pPr marL="263525" lvl="1" indent="-263525" fontAlgn="auto">
              <a:spcBef>
                <a:spcPts val="0"/>
              </a:spcBef>
              <a:spcAft>
                <a:spcPts val="0"/>
              </a:spcAft>
              <a:buNone/>
              <a:tabLst>
                <a:tab pos="449263" algn="l"/>
              </a:tabLst>
              <a:defRPr/>
            </a:pPr>
            <a:r>
              <a:rPr lang="en-US" altLang="zh-CN" sz="1600" dirty="0" smtClean="0">
                <a:solidFill>
                  <a:srgbClr val="0066FF"/>
                </a:solidFill>
                <a:latin typeface="Arial Narrow" pitchFamily="34" charset="0"/>
                <a:ea typeface="黑体" pitchFamily="2" charset="-122"/>
                <a:cs typeface="Arial" pitchFamily="34" charset="0"/>
              </a:rPr>
              <a:t>    &amp; </a:t>
            </a:r>
            <a:r>
              <a:rPr lang="en-US" altLang="zh-CN" sz="1600" dirty="0" err="1" smtClean="0">
                <a:solidFill>
                  <a:srgbClr val="0066FF"/>
                </a:solidFill>
                <a:latin typeface="Arial Narrow" pitchFamily="34" charset="0"/>
                <a:ea typeface="黑体" pitchFamily="2" charset="-122"/>
                <a:cs typeface="Arial" pitchFamily="34" charset="0"/>
              </a:rPr>
              <a:t>Hadoop</a:t>
            </a:r>
            <a:r>
              <a:rPr lang="en-US" altLang="zh-CN" sz="1600" dirty="0" smtClean="0">
                <a:solidFill>
                  <a:srgbClr val="0066FF"/>
                </a:solidFill>
                <a:latin typeface="Arial Narrow" pitchFamily="34" charset="0"/>
                <a:ea typeface="黑体" pitchFamily="2" charset="-122"/>
                <a:cs typeface="Arial" pitchFamily="34" charset="0"/>
              </a:rPr>
              <a:t>/Spark Performance Optimization</a:t>
            </a:r>
          </a:p>
          <a:p>
            <a:pPr marL="623888" lvl="1" indent="-623888" fontAlgn="auto">
              <a:spcBef>
                <a:spcPts val="0"/>
              </a:spcBef>
              <a:spcAft>
                <a:spcPts val="0"/>
              </a:spcAft>
              <a:buFont typeface="Arial" pitchFamily="34" charset="0"/>
              <a:buNone/>
              <a:tabLst>
                <a:tab pos="449263" algn="l"/>
              </a:tabLst>
              <a:defRPr/>
            </a:pPr>
            <a:r>
              <a:rPr lang="en-US" altLang="zh-CN" sz="1400" dirty="0" smtClean="0">
                <a:ea typeface="Arial Unicode MS" pitchFamily="34" charset="-122"/>
                <a:cs typeface="Arial Unicode MS" pitchFamily="34" charset="-122"/>
              </a:rPr>
              <a:t>     </a:t>
            </a:r>
            <a:r>
              <a:rPr lang="en-US" altLang="zh-CN" sz="1400" dirty="0" err="1" smtClean="0">
                <a:latin typeface="+mn-lt"/>
                <a:ea typeface="Arial Unicode MS" pitchFamily="34" charset="-122"/>
                <a:cs typeface="Arial Unicode MS" pitchFamily="34" charset="-122"/>
              </a:rPr>
              <a:t>Hadoop</a:t>
            </a:r>
            <a:r>
              <a:rPr lang="en-US" altLang="zh-CN" sz="1400" dirty="0" smtClean="0">
                <a:latin typeface="+mn-lt"/>
                <a:ea typeface="Arial Unicode MS" pitchFamily="34" charset="-122"/>
                <a:cs typeface="Arial Unicode MS" pitchFamily="34" charset="-122"/>
              </a:rPr>
              <a:t> job and resource scheduling optimization</a:t>
            </a:r>
          </a:p>
          <a:p>
            <a:pPr marL="623888" lvl="1" indent="-623888" fontAlgn="auto">
              <a:spcBef>
                <a:spcPts val="0"/>
              </a:spcBef>
              <a:spcAft>
                <a:spcPts val="0"/>
              </a:spcAft>
              <a:buFont typeface="Arial" pitchFamily="34" charset="0"/>
              <a:buNone/>
              <a:tabLst>
                <a:tab pos="449263" algn="l"/>
              </a:tabLst>
              <a:defRPr/>
            </a:pPr>
            <a:r>
              <a:rPr lang="en-US" altLang="zh-CN" sz="1400" dirty="0" smtClean="0">
                <a:latin typeface="+mn-lt"/>
                <a:ea typeface="Arial Unicode MS" pitchFamily="34" charset="-122"/>
                <a:cs typeface="Arial Unicode MS" pitchFamily="34" charset="-122"/>
              </a:rPr>
              <a:t>       Spark RDD persisting optimization </a:t>
            </a:r>
            <a:endParaRPr lang="en-US" altLang="zh-CN" sz="1400" dirty="0" smtClean="0">
              <a:solidFill>
                <a:srgbClr val="0066FF"/>
              </a:solidFill>
              <a:latin typeface="+mn-lt"/>
              <a:ea typeface="黑体" pitchFamily="2" charset="-122"/>
              <a:cs typeface="Arial" pitchFamily="34" charset="0"/>
            </a:endParaRPr>
          </a:p>
          <a:p>
            <a:pPr marL="263525" lvl="1" indent="-263525" fontAlgn="auto">
              <a:spcBef>
                <a:spcPts val="600"/>
              </a:spcBef>
              <a:spcAft>
                <a:spcPts val="0"/>
              </a:spcAft>
              <a:buNone/>
              <a:tabLst>
                <a:tab pos="449263" algn="l"/>
              </a:tabLst>
              <a:defRPr/>
            </a:pPr>
            <a:r>
              <a:rPr lang="en-US" altLang="zh-CN" sz="1600" dirty="0" smtClean="0">
                <a:solidFill>
                  <a:srgbClr val="0066FF"/>
                </a:solidFill>
                <a:latin typeface="Arial Narrow" pitchFamily="34" charset="0"/>
                <a:ea typeface="黑体" pitchFamily="2" charset="-122"/>
                <a:cs typeface="Arial" pitchFamily="34" charset="0"/>
              </a:rPr>
              <a:t>Big Data Storage and Query</a:t>
            </a:r>
          </a:p>
          <a:p>
            <a:pPr marL="623888" lvl="1" indent="-623888" fontAlgn="auto">
              <a:spcBef>
                <a:spcPts val="0"/>
              </a:spcBef>
              <a:spcAft>
                <a:spcPts val="0"/>
              </a:spcAft>
              <a:buFont typeface="Arial" pitchFamily="34" charset="0"/>
              <a:buNone/>
              <a:tabLst>
                <a:tab pos="449263" algn="l"/>
              </a:tabLst>
              <a:defRPr/>
            </a:pPr>
            <a:r>
              <a:rPr lang="en-US" altLang="zh-CN" sz="1400" dirty="0" smtClean="0">
                <a:ea typeface="Arial Unicode MS" pitchFamily="34" charset="-122"/>
                <a:cs typeface="Arial Unicode MS" pitchFamily="34" charset="-122"/>
              </a:rPr>
              <a:t>     </a:t>
            </a:r>
            <a:r>
              <a:rPr lang="en-US" altLang="zh-CN" sz="1400" dirty="0">
                <a:latin typeface="+mn-lt"/>
                <a:ea typeface="Arial Unicode MS" pitchFamily="34" charset="-122"/>
                <a:cs typeface="Arial Unicode MS" pitchFamily="34" charset="-122"/>
              </a:rPr>
              <a:t>Tachyon Optimization</a:t>
            </a:r>
          </a:p>
          <a:p>
            <a:pPr marL="623888" lvl="1" indent="-623888" fontAlgn="auto">
              <a:spcBef>
                <a:spcPts val="0"/>
              </a:spcBef>
              <a:spcAft>
                <a:spcPts val="0"/>
              </a:spcAft>
              <a:buFont typeface="Arial" pitchFamily="34" charset="0"/>
              <a:buNone/>
              <a:tabLst>
                <a:tab pos="449263" algn="l"/>
              </a:tabLst>
              <a:defRPr/>
            </a:pPr>
            <a:r>
              <a:rPr lang="en-US" altLang="zh-CN" sz="1400" dirty="0">
                <a:latin typeface="+mn-lt"/>
                <a:ea typeface="Arial Unicode MS" pitchFamily="34" charset="-122"/>
                <a:cs typeface="Arial Unicode MS" pitchFamily="34" charset="-122"/>
              </a:rPr>
              <a:t>     </a:t>
            </a:r>
            <a:r>
              <a:rPr lang="en-US" altLang="zh-CN" sz="1400" dirty="0" smtClean="0">
                <a:latin typeface="+mn-lt"/>
                <a:ea typeface="Arial Unicode MS" pitchFamily="34" charset="-122"/>
                <a:cs typeface="Arial Unicode MS" pitchFamily="34" charset="-122"/>
              </a:rPr>
              <a:t>  Performance </a:t>
            </a:r>
            <a:r>
              <a:rPr lang="en-US" altLang="zh-CN" sz="1400" dirty="0">
                <a:latin typeface="+mn-lt"/>
                <a:ea typeface="Arial Unicode MS" pitchFamily="34" charset="-122"/>
                <a:cs typeface="Arial Unicode MS" pitchFamily="34" charset="-122"/>
              </a:rPr>
              <a:t>Benchmarking Tools for Tachyon and DFS</a:t>
            </a:r>
          </a:p>
          <a:p>
            <a:pPr marL="623888" lvl="1" indent="-623888" fontAlgn="auto">
              <a:spcBef>
                <a:spcPts val="0"/>
              </a:spcBef>
              <a:spcAft>
                <a:spcPts val="0"/>
              </a:spcAft>
              <a:buFont typeface="Arial" pitchFamily="34" charset="0"/>
              <a:buNone/>
              <a:tabLst>
                <a:tab pos="449263" algn="l"/>
              </a:tabLst>
              <a:defRPr/>
            </a:pPr>
            <a:r>
              <a:rPr lang="en-US" altLang="zh-CN" sz="1400" dirty="0">
                <a:latin typeface="+mn-lt"/>
                <a:ea typeface="Arial Unicode MS" pitchFamily="34" charset="-122"/>
                <a:cs typeface="Arial Unicode MS" pitchFamily="34" charset="-122"/>
              </a:rPr>
              <a:t>     </a:t>
            </a:r>
            <a:r>
              <a:rPr lang="en-US" altLang="zh-CN" sz="1400" dirty="0" smtClean="0">
                <a:latin typeface="+mn-lt"/>
                <a:ea typeface="Arial Unicode MS" pitchFamily="34" charset="-122"/>
                <a:cs typeface="Arial Unicode MS" pitchFamily="34" charset="-122"/>
              </a:rPr>
              <a:t>  </a:t>
            </a:r>
            <a:r>
              <a:rPr lang="en-US" altLang="zh-CN" sz="1400" dirty="0" err="1" smtClean="0">
                <a:latin typeface="+mn-lt"/>
                <a:ea typeface="Arial Unicode MS" pitchFamily="34" charset="-122"/>
                <a:cs typeface="Arial Unicode MS" pitchFamily="34" charset="-122"/>
              </a:rPr>
              <a:t>HBase</a:t>
            </a:r>
            <a:r>
              <a:rPr lang="en-US" altLang="zh-CN" sz="1400" dirty="0" smtClean="0">
                <a:latin typeface="+mn-lt"/>
                <a:ea typeface="Arial Unicode MS" pitchFamily="34" charset="-122"/>
                <a:cs typeface="Arial Unicode MS" pitchFamily="34" charset="-122"/>
              </a:rPr>
              <a:t> </a:t>
            </a:r>
            <a:r>
              <a:rPr lang="en-US" altLang="zh-CN" sz="1400" dirty="0">
                <a:latin typeface="+mn-lt"/>
                <a:ea typeface="Arial Unicode MS" pitchFamily="34" charset="-122"/>
                <a:cs typeface="Arial Unicode MS" pitchFamily="34" charset="-122"/>
              </a:rPr>
              <a:t>Secondary Indexing (</a:t>
            </a:r>
            <a:r>
              <a:rPr lang="en-US" altLang="zh-CN" sz="1400" dirty="0" err="1">
                <a:latin typeface="+mn-lt"/>
                <a:ea typeface="Arial Unicode MS" pitchFamily="34" charset="-122"/>
                <a:cs typeface="Arial Unicode MS" pitchFamily="34" charset="-122"/>
              </a:rPr>
              <a:t>HBase+In-memory</a:t>
            </a:r>
            <a:r>
              <a:rPr lang="en-US" altLang="zh-CN" sz="1400" dirty="0">
                <a:latin typeface="+mn-lt"/>
                <a:ea typeface="Arial Unicode MS" pitchFamily="34" charset="-122"/>
                <a:cs typeface="Arial Unicode MS" pitchFamily="34" charset="-122"/>
              </a:rPr>
              <a:t>) and query system</a:t>
            </a:r>
          </a:p>
          <a:p>
            <a:pPr marL="263525" lvl="1" indent="-263525" fontAlgn="auto">
              <a:spcBef>
                <a:spcPts val="600"/>
              </a:spcBef>
              <a:spcAft>
                <a:spcPts val="0"/>
              </a:spcAft>
              <a:buNone/>
              <a:tabLst>
                <a:tab pos="449263" algn="l"/>
              </a:tabLst>
              <a:defRPr/>
            </a:pPr>
            <a:r>
              <a:rPr lang="en-US" altLang="zh-CN" sz="1600" dirty="0" smtClean="0">
                <a:solidFill>
                  <a:srgbClr val="0066FF"/>
                </a:solidFill>
                <a:latin typeface="Arial Narrow" pitchFamily="34" charset="0"/>
                <a:ea typeface="黑体" pitchFamily="2" charset="-122"/>
                <a:cs typeface="Arial" pitchFamily="34" charset="0"/>
              </a:rPr>
              <a:t>Large-Scale Semantic </a:t>
            </a:r>
            <a:r>
              <a:rPr lang="en-US" altLang="zh-CN" sz="1600" dirty="0">
                <a:solidFill>
                  <a:srgbClr val="0066FF"/>
                </a:solidFill>
                <a:latin typeface="Arial Narrow" pitchFamily="34" charset="0"/>
                <a:ea typeface="黑体" pitchFamily="2" charset="-122"/>
                <a:cs typeface="Arial" pitchFamily="34" charset="0"/>
              </a:rPr>
              <a:t>Data Storage and Query     </a:t>
            </a:r>
          </a:p>
          <a:p>
            <a:pPr marL="623888" lvl="1" indent="-623888" fontAlgn="auto">
              <a:spcBef>
                <a:spcPts val="0"/>
              </a:spcBef>
              <a:spcAft>
                <a:spcPts val="0"/>
              </a:spcAft>
              <a:buFont typeface="Arial" pitchFamily="34" charset="0"/>
              <a:buNone/>
              <a:tabLst>
                <a:tab pos="449263" algn="l"/>
              </a:tabLst>
              <a:defRPr/>
            </a:pPr>
            <a:r>
              <a:rPr lang="en-US" altLang="zh-CN" sz="1400" dirty="0" smtClean="0">
                <a:ea typeface="Arial Unicode MS" pitchFamily="34" charset="-122"/>
                <a:cs typeface="Arial Unicode MS" pitchFamily="34" charset="-122"/>
              </a:rPr>
              <a:t>     </a:t>
            </a:r>
            <a:r>
              <a:rPr lang="en-US" altLang="zh-CN" sz="1400" dirty="0">
                <a:latin typeface="+mn-lt"/>
                <a:ea typeface="Arial Unicode MS" pitchFamily="34" charset="-122"/>
                <a:cs typeface="Arial Unicode MS" pitchFamily="34" charset="-122"/>
              </a:rPr>
              <a:t>Large-scale RDF semantic data storage and query system(</a:t>
            </a:r>
            <a:r>
              <a:rPr lang="en-US" altLang="zh-CN" sz="1400" dirty="0" err="1">
                <a:latin typeface="+mn-lt"/>
                <a:ea typeface="Arial Unicode MS" pitchFamily="34" charset="-122"/>
                <a:cs typeface="Arial Unicode MS" pitchFamily="34" charset="-122"/>
              </a:rPr>
              <a:t>HBase+In-memory</a:t>
            </a:r>
            <a:r>
              <a:rPr lang="en-US" altLang="zh-CN" sz="1400" dirty="0">
                <a:latin typeface="+mn-lt"/>
                <a:ea typeface="Arial Unicode MS" pitchFamily="34" charset="-122"/>
                <a:cs typeface="Arial Unicode MS" pitchFamily="34" charset="-122"/>
              </a:rPr>
              <a:t>)</a:t>
            </a:r>
          </a:p>
          <a:p>
            <a:pPr marL="623888" lvl="1" indent="-623888" fontAlgn="auto">
              <a:spcBef>
                <a:spcPts val="0"/>
              </a:spcBef>
              <a:spcAft>
                <a:spcPts val="0"/>
              </a:spcAft>
              <a:buFont typeface="Arial" pitchFamily="34" charset="0"/>
              <a:buNone/>
              <a:tabLst>
                <a:tab pos="449263" algn="l"/>
              </a:tabLst>
              <a:defRPr/>
            </a:pPr>
            <a:r>
              <a:rPr lang="en-US" altLang="zh-CN" sz="1400" dirty="0">
                <a:latin typeface="+mn-lt"/>
                <a:ea typeface="Arial Unicode MS" pitchFamily="34" charset="-122"/>
                <a:cs typeface="Arial Unicode MS" pitchFamily="34" charset="-122"/>
              </a:rPr>
              <a:t>     </a:t>
            </a:r>
            <a:r>
              <a:rPr lang="en-US" altLang="zh-CN" sz="1400" dirty="0" smtClean="0">
                <a:latin typeface="+mn-lt"/>
                <a:ea typeface="Arial Unicode MS" pitchFamily="34" charset="-122"/>
                <a:cs typeface="Arial Unicode MS" pitchFamily="34" charset="-122"/>
              </a:rPr>
              <a:t>  RDFS/OWL </a:t>
            </a:r>
            <a:r>
              <a:rPr lang="en-US" altLang="zh-CN" sz="1400" dirty="0">
                <a:latin typeface="+mn-lt"/>
                <a:ea typeface="Arial Unicode MS" pitchFamily="34" charset="-122"/>
                <a:cs typeface="Arial Unicode MS" pitchFamily="34" charset="-122"/>
              </a:rPr>
              <a:t>semantic reasoning engines on </a:t>
            </a:r>
            <a:r>
              <a:rPr lang="en-US" altLang="zh-CN" sz="1400" dirty="0" err="1">
                <a:latin typeface="+mn-lt"/>
                <a:ea typeface="Arial Unicode MS" pitchFamily="34" charset="-122"/>
                <a:cs typeface="Arial Unicode MS" pitchFamily="34" charset="-122"/>
              </a:rPr>
              <a:t>Hadoop</a:t>
            </a:r>
            <a:r>
              <a:rPr lang="en-US" altLang="zh-CN" sz="1400" dirty="0">
                <a:latin typeface="+mn-lt"/>
                <a:ea typeface="Arial Unicode MS" pitchFamily="34" charset="-122"/>
                <a:cs typeface="Arial Unicode MS" pitchFamily="34" charset="-122"/>
              </a:rPr>
              <a:t> and Spark</a:t>
            </a:r>
          </a:p>
          <a:p>
            <a:pPr marL="263525" lvl="1" indent="-263525" fontAlgn="auto">
              <a:spcBef>
                <a:spcPts val="600"/>
              </a:spcBef>
              <a:spcAft>
                <a:spcPts val="0"/>
              </a:spcAft>
              <a:buNone/>
              <a:tabLst>
                <a:tab pos="449263" algn="l"/>
              </a:tabLst>
              <a:defRPr/>
            </a:pPr>
            <a:r>
              <a:rPr lang="en-US" altLang="zh-CN" sz="1600" dirty="0" smtClean="0">
                <a:solidFill>
                  <a:srgbClr val="0066FF"/>
                </a:solidFill>
                <a:latin typeface="Arial Narrow" pitchFamily="34" charset="0"/>
                <a:ea typeface="黑体" pitchFamily="2" charset="-122"/>
                <a:cs typeface="Arial" pitchFamily="34" charset="0"/>
              </a:rPr>
              <a:t>Machine Learning Algorithms and Systems for Big Data Analytics</a:t>
            </a:r>
          </a:p>
          <a:p>
            <a:pPr marL="263525" lvl="1" indent="-263525" fontAlgn="auto">
              <a:spcBef>
                <a:spcPts val="0"/>
              </a:spcBef>
              <a:spcAft>
                <a:spcPts val="0"/>
              </a:spcAft>
              <a:buFont typeface="Arial" pitchFamily="34" charset="0"/>
              <a:buNone/>
              <a:tabLst>
                <a:tab pos="449263" algn="l"/>
              </a:tabLst>
              <a:defRPr/>
            </a:pPr>
            <a:r>
              <a:rPr lang="en-US" altLang="zh-CN" sz="1400" dirty="0" smtClean="0">
                <a:ea typeface="Arial Unicode MS" pitchFamily="34" charset="-122"/>
                <a:cs typeface="Arial Unicode MS" pitchFamily="34" charset="-122"/>
              </a:rPr>
              <a:t>     </a:t>
            </a:r>
            <a:r>
              <a:rPr lang="en-US" altLang="zh-CN" sz="1400" dirty="0">
                <a:latin typeface="+mn-lt"/>
                <a:ea typeface="Arial Unicode MS" pitchFamily="34" charset="-122"/>
                <a:cs typeface="Arial Unicode MS" pitchFamily="34" charset="-122"/>
              </a:rPr>
              <a:t>Parallel MLDM algorithm design with diversified parallel computing platforms  </a:t>
            </a:r>
          </a:p>
          <a:p>
            <a:pPr marL="263525" lvl="1" indent="-263525" fontAlgn="auto">
              <a:spcBef>
                <a:spcPts val="0"/>
              </a:spcBef>
              <a:spcAft>
                <a:spcPts val="0"/>
              </a:spcAft>
              <a:buFont typeface="Arial" pitchFamily="34" charset="0"/>
              <a:buNone/>
              <a:tabLst>
                <a:tab pos="449263" algn="l"/>
              </a:tabLst>
              <a:defRPr/>
            </a:pPr>
            <a:r>
              <a:rPr lang="en-US" altLang="zh-CN" sz="1400" dirty="0">
                <a:latin typeface="+mn-lt"/>
                <a:ea typeface="Arial Unicode MS" pitchFamily="34" charset="-122"/>
                <a:cs typeface="Arial Unicode MS" pitchFamily="34" charset="-122"/>
              </a:rPr>
              <a:t>     </a:t>
            </a:r>
            <a:r>
              <a:rPr lang="en-US" altLang="zh-CN" sz="1400" dirty="0" smtClean="0">
                <a:latin typeface="+mn-lt"/>
                <a:ea typeface="Arial Unicode MS" pitchFamily="34" charset="-122"/>
                <a:cs typeface="Arial Unicode MS" pitchFamily="34" charset="-122"/>
              </a:rPr>
              <a:t>  Unified </a:t>
            </a:r>
            <a:r>
              <a:rPr lang="en-US" altLang="zh-CN" sz="1400" dirty="0">
                <a:latin typeface="+mn-lt"/>
                <a:ea typeface="Arial Unicode MS" pitchFamily="34" charset="-122"/>
                <a:cs typeface="Arial Unicode MS" pitchFamily="34" charset="-122"/>
              </a:rPr>
              <a:t>programming model and platform for MLDM algorithm design </a:t>
            </a:r>
          </a:p>
        </p:txBody>
      </p:sp>
    </p:spTree>
    <p:extLst>
      <p:ext uri="{BB962C8B-B14F-4D97-AF65-F5344CB8AC3E}">
        <p14:creationId xmlns:p14="http://schemas.microsoft.com/office/powerpoint/2010/main" val="2489108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en-US" altLang="zh-CN" dirty="0">
                <a:solidFill>
                  <a:srgbClr val="0066FF"/>
                </a:solidFill>
                <a:latin typeface="Arial" charset="0"/>
                <a:ea typeface="黑体" pitchFamily="2" charset="-122"/>
              </a:rPr>
              <a:t>Parameter Server</a:t>
            </a:r>
            <a:r>
              <a:rPr lang="zh-CN" altLang="zh-CN" dirty="0">
                <a:solidFill>
                  <a:srgbClr val="0066FF"/>
                </a:solidFill>
                <a:latin typeface="Arial" charset="0"/>
                <a:ea typeface="黑体" pitchFamily="2" charset="-122"/>
              </a:rPr>
              <a:t>与</a:t>
            </a:r>
            <a:r>
              <a:rPr lang="en-US" altLang="zh-CN" dirty="0" err="1">
                <a:solidFill>
                  <a:srgbClr val="0066FF"/>
                </a:solidFill>
                <a:latin typeface="Arial" charset="0"/>
                <a:ea typeface="黑体" pitchFamily="2" charset="-122"/>
              </a:rPr>
              <a:t>Petuum</a:t>
            </a:r>
            <a:endParaRPr lang="en-US" altLang="zh-CN" dirty="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518904"/>
            <a:ext cx="8505731" cy="1815882"/>
          </a:xfrm>
          <a:prstGeom prst="rect">
            <a:avLst/>
          </a:prstGeom>
          <a:solidFill>
            <a:schemeClr val="bg1"/>
          </a:solidFill>
        </p:spPr>
        <p:txBody>
          <a:bodyPr wrap="square">
            <a:spAutoFit/>
          </a:bodyPr>
          <a:lstStyle/>
          <a:p>
            <a:pPr marL="342900" lvl="1" indent="-342900">
              <a:spcAft>
                <a:spcPts val="0"/>
              </a:spcAft>
              <a:buSzPct val="70000"/>
              <a:buFont typeface="Wingdings" pitchFamily="2" charset="2"/>
              <a:buChar char="l"/>
              <a:defRPr/>
            </a:pPr>
            <a:r>
              <a:rPr lang="en-US" altLang="zh-CN" sz="1400" dirty="0" smtClean="0">
                <a:latin typeface="+mn-lt"/>
                <a:ea typeface="黑体" panose="02010609060101010101" pitchFamily="49" charset="-122"/>
                <a:cs typeface="Arial" pitchFamily="34" charset="0"/>
              </a:rPr>
              <a:t>CMU </a:t>
            </a:r>
            <a:r>
              <a:rPr lang="en-US" altLang="zh-CN" sz="1400" dirty="0">
                <a:latin typeface="+mn-lt"/>
                <a:ea typeface="黑体" panose="02010609060101010101" pitchFamily="49" charset="-122"/>
                <a:cs typeface="Arial" pitchFamily="34" charset="0"/>
              </a:rPr>
              <a:t>SAILING </a:t>
            </a:r>
            <a:r>
              <a:rPr lang="zh-CN" altLang="zh-CN" sz="1400" dirty="0">
                <a:latin typeface="+mn-lt"/>
                <a:ea typeface="黑体" panose="02010609060101010101" pitchFamily="49" charset="-122"/>
                <a:cs typeface="Arial" pitchFamily="34" charset="0"/>
              </a:rPr>
              <a:t>实验室研究实现了大数据学习系统</a:t>
            </a:r>
            <a:r>
              <a:rPr lang="en-US" altLang="zh-CN" sz="1400" dirty="0" err="1" smtClean="0">
                <a:latin typeface="+mn-lt"/>
                <a:ea typeface="黑体" panose="02010609060101010101" pitchFamily="49" charset="-122"/>
                <a:cs typeface="Arial" pitchFamily="34" charset="0"/>
              </a:rPr>
              <a:t>Petuum</a:t>
            </a:r>
            <a:r>
              <a:rPr lang="zh-CN" altLang="zh-CN" sz="1400" dirty="0" smtClean="0">
                <a:latin typeface="+mn-lt"/>
                <a:ea typeface="黑体" panose="02010609060101010101" pitchFamily="49" charset="-122"/>
                <a:cs typeface="Arial" pitchFamily="34" charset="0"/>
              </a:rPr>
              <a:t>。</a:t>
            </a:r>
            <a:r>
              <a:rPr lang="en-US" altLang="zh-CN" sz="1400" dirty="0" err="1" smtClean="0">
                <a:latin typeface="+mn-lt"/>
                <a:ea typeface="黑体" panose="02010609060101010101" pitchFamily="49" charset="-122"/>
                <a:cs typeface="Arial" pitchFamily="34" charset="0"/>
              </a:rPr>
              <a:t>Petuum</a:t>
            </a:r>
            <a:r>
              <a:rPr lang="zh-CN" altLang="zh-CN" sz="1400" dirty="0" smtClean="0">
                <a:latin typeface="+mn-lt"/>
                <a:ea typeface="黑体" panose="02010609060101010101" pitchFamily="49" charset="-122"/>
                <a:cs typeface="Arial" pitchFamily="34" charset="0"/>
              </a:rPr>
              <a:t>是</a:t>
            </a:r>
            <a:r>
              <a:rPr lang="zh-CN" altLang="zh-CN" sz="1400" dirty="0">
                <a:latin typeface="+mn-lt"/>
                <a:ea typeface="黑体" panose="02010609060101010101" pitchFamily="49" charset="-122"/>
                <a:cs typeface="Arial" pitchFamily="34" charset="0"/>
              </a:rPr>
              <a:t>一个基于</a:t>
            </a:r>
            <a:r>
              <a:rPr lang="en-US" altLang="zh-CN" sz="1400" dirty="0">
                <a:latin typeface="+mn-lt"/>
                <a:ea typeface="黑体" panose="02010609060101010101" pitchFamily="49" charset="-122"/>
                <a:cs typeface="Arial" pitchFamily="34" charset="0"/>
              </a:rPr>
              <a:t>Parameter Server</a:t>
            </a:r>
            <a:r>
              <a:rPr lang="zh-CN" altLang="zh-CN" sz="1400" dirty="0">
                <a:latin typeface="+mn-lt"/>
                <a:ea typeface="黑体" panose="02010609060101010101" pitchFamily="49" charset="-122"/>
                <a:cs typeface="Arial" pitchFamily="34" charset="0"/>
              </a:rPr>
              <a:t>框架的系统</a:t>
            </a:r>
            <a:r>
              <a:rPr lang="zh-CN" altLang="zh-CN" sz="1400" dirty="0" smtClean="0">
                <a:latin typeface="+mn-lt"/>
                <a:ea typeface="黑体" panose="02010609060101010101" pitchFamily="49" charset="-122"/>
                <a:cs typeface="Arial" pitchFamily="34" charset="0"/>
              </a:rPr>
              <a:t>，</a:t>
            </a:r>
            <a:r>
              <a:rPr lang="zh-CN" altLang="en-US" sz="1400" dirty="0" smtClean="0">
                <a:latin typeface="+mn-lt"/>
                <a:ea typeface="黑体" panose="02010609060101010101" pitchFamily="49" charset="-122"/>
                <a:cs typeface="Arial" pitchFamily="34" charset="0"/>
              </a:rPr>
              <a:t>提供基于模型的并行化处理</a:t>
            </a:r>
            <a:endParaRPr lang="en-US" altLang="zh-CN" sz="1400" dirty="0" smtClean="0">
              <a:latin typeface="+mn-lt"/>
              <a:ea typeface="黑体" panose="02010609060101010101" pitchFamily="49" charset="-122"/>
              <a:cs typeface="Arial" pitchFamily="34" charset="0"/>
            </a:endParaRPr>
          </a:p>
          <a:p>
            <a:pPr marL="342900" lvl="1" indent="-342900">
              <a:spcAft>
                <a:spcPts val="0"/>
              </a:spcAft>
              <a:buSzPct val="70000"/>
              <a:buFont typeface="Wingdings" pitchFamily="2" charset="2"/>
              <a:buChar char="l"/>
              <a:defRPr/>
            </a:pPr>
            <a:r>
              <a:rPr lang="en-US" altLang="zh-CN" sz="1400" dirty="0" err="1" smtClean="0">
                <a:latin typeface="+mn-lt"/>
                <a:ea typeface="黑体" panose="02010609060101010101" pitchFamily="49" charset="-122"/>
                <a:cs typeface="Arial" pitchFamily="34" charset="0"/>
              </a:rPr>
              <a:t>Petuum</a:t>
            </a:r>
            <a:r>
              <a:rPr lang="zh-CN" altLang="zh-CN" sz="1400" dirty="0">
                <a:latin typeface="+mn-lt"/>
                <a:ea typeface="黑体" panose="02010609060101010101" pitchFamily="49" charset="-122"/>
                <a:cs typeface="Arial" pitchFamily="34" charset="0"/>
              </a:rPr>
              <a:t>的</a:t>
            </a:r>
            <a:r>
              <a:rPr lang="en-US" altLang="zh-CN" sz="1400" dirty="0">
                <a:latin typeface="+mn-lt"/>
                <a:ea typeface="黑体" panose="02010609060101010101" pitchFamily="49" charset="-122"/>
                <a:cs typeface="Arial" pitchFamily="34" charset="0"/>
              </a:rPr>
              <a:t>Parameter Server</a:t>
            </a:r>
            <a:r>
              <a:rPr lang="zh-CN" altLang="zh-CN" sz="1400" dirty="0">
                <a:latin typeface="+mn-lt"/>
                <a:ea typeface="黑体" panose="02010609060101010101" pitchFamily="49" charset="-122"/>
                <a:cs typeface="Arial" pitchFamily="34" charset="0"/>
              </a:rPr>
              <a:t>中使用</a:t>
            </a:r>
            <a:r>
              <a:rPr lang="en-US" altLang="zh-CN" sz="1400" dirty="0">
                <a:latin typeface="+mn-lt"/>
                <a:ea typeface="黑体" panose="02010609060101010101" pitchFamily="49" charset="-122"/>
                <a:cs typeface="Arial" pitchFamily="34" charset="0"/>
              </a:rPr>
              <a:t>SSP(Stale Synchronous Parallel)</a:t>
            </a:r>
            <a:r>
              <a:rPr lang="zh-CN" altLang="zh-CN" sz="1400" dirty="0">
                <a:latin typeface="+mn-lt"/>
                <a:ea typeface="黑体" panose="02010609060101010101" pitchFamily="49" charset="-122"/>
                <a:cs typeface="Arial" pitchFamily="34" charset="0"/>
              </a:rPr>
              <a:t>一致性模型，允许计算速度慢的节点从本机</a:t>
            </a:r>
            <a:r>
              <a:rPr lang="en-US" altLang="zh-CN" sz="1400" dirty="0">
                <a:latin typeface="+mn-lt"/>
                <a:ea typeface="黑体" panose="02010609060101010101" pitchFamily="49" charset="-122"/>
                <a:cs typeface="Arial" pitchFamily="34" charset="0"/>
              </a:rPr>
              <a:t>cache</a:t>
            </a:r>
            <a:r>
              <a:rPr lang="zh-CN" altLang="zh-CN" sz="1400" dirty="0">
                <a:latin typeface="+mn-lt"/>
                <a:ea typeface="黑体" panose="02010609060101010101" pitchFamily="49" charset="-122"/>
                <a:cs typeface="Arial" pitchFamily="34" charset="0"/>
              </a:rPr>
              <a:t>中读陈旧的参数值，以此大大节省网络开销和网络等待时间，使得慢机器的大部分时间用在计算而不是等待</a:t>
            </a:r>
            <a:r>
              <a:rPr lang="zh-CN" altLang="zh-CN" sz="1400" dirty="0" smtClean="0">
                <a:latin typeface="+mn-lt"/>
                <a:ea typeface="黑体" panose="02010609060101010101" pitchFamily="49" charset="-122"/>
                <a:cs typeface="Arial" pitchFamily="34" charset="0"/>
              </a:rPr>
              <a:t>上</a:t>
            </a:r>
            <a:endParaRPr lang="en-US" altLang="zh-CN" sz="1400" dirty="0" smtClean="0">
              <a:latin typeface="+mn-lt"/>
              <a:ea typeface="黑体" panose="02010609060101010101" pitchFamily="49" charset="-122"/>
              <a:cs typeface="Arial" pitchFamily="34" charset="0"/>
            </a:endParaRPr>
          </a:p>
          <a:p>
            <a:pPr marL="342900" lvl="1" indent="-342900">
              <a:spcAft>
                <a:spcPts val="0"/>
              </a:spcAft>
              <a:buSzPct val="70000"/>
              <a:buFont typeface="Wingdings" pitchFamily="2" charset="2"/>
              <a:buChar char="l"/>
              <a:defRPr/>
            </a:pPr>
            <a:r>
              <a:rPr lang="en-US" altLang="zh-CN" sz="1400" dirty="0" err="1" smtClean="0">
                <a:latin typeface="+mn-lt"/>
                <a:ea typeface="黑体" panose="02010609060101010101" pitchFamily="49" charset="-122"/>
                <a:cs typeface="Arial" pitchFamily="34" charset="0"/>
              </a:rPr>
              <a:t>Petuum</a:t>
            </a:r>
            <a:r>
              <a:rPr lang="zh-CN" altLang="zh-CN" sz="1400" dirty="0">
                <a:latin typeface="+mn-lt"/>
                <a:ea typeface="黑体" panose="02010609060101010101" pitchFamily="49" charset="-122"/>
                <a:cs typeface="Arial" pitchFamily="34" charset="0"/>
              </a:rPr>
              <a:t>在使用上需要算法设计者对分布式系统概念和系统有一定了解，其易用性仍有一定的限制，且其底层数据存储和并行计算框架与上层的学习算法层以紧耦合的方式全部自己实现</a:t>
            </a:r>
            <a:r>
              <a:rPr lang="zh-CN" altLang="zh-CN" sz="1400" dirty="0" smtClean="0">
                <a:latin typeface="+mn-lt"/>
                <a:ea typeface="黑体" panose="02010609060101010101" pitchFamily="49" charset="-122"/>
                <a:cs typeface="Arial" pitchFamily="34" charset="0"/>
              </a:rPr>
              <a:t>，</a:t>
            </a:r>
            <a:r>
              <a:rPr lang="zh-CN" altLang="en-US" sz="1400" dirty="0" smtClean="0">
                <a:latin typeface="+mn-lt"/>
                <a:ea typeface="黑体" panose="02010609060101010101" pitchFamily="49" charset="-122"/>
                <a:cs typeface="Arial" pitchFamily="34" charset="0"/>
              </a:rPr>
              <a:t>与主流大数据平台缺少兼容性</a:t>
            </a:r>
            <a:endParaRPr lang="en-US" altLang="zh-CN" sz="1400" dirty="0">
              <a:latin typeface="+mn-lt"/>
              <a:ea typeface="黑体" panose="02010609060101010101" pitchFamily="49" charset="-122"/>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839" y="3307514"/>
            <a:ext cx="5468433" cy="162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730636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zh-CN" altLang="zh-CN" dirty="0">
                <a:solidFill>
                  <a:srgbClr val="0066FF"/>
                </a:solidFill>
                <a:latin typeface="Arial" charset="0"/>
                <a:ea typeface="黑体" pitchFamily="2" charset="-122"/>
              </a:rPr>
              <a:t>腾讯</a:t>
            </a:r>
            <a:r>
              <a:rPr lang="en-US" altLang="zh-CN" dirty="0">
                <a:solidFill>
                  <a:srgbClr val="0066FF"/>
                </a:solidFill>
                <a:latin typeface="Arial" charset="0"/>
                <a:ea typeface="黑体" pitchFamily="2" charset="-122"/>
              </a:rPr>
              <a:t>Peacock</a:t>
            </a:r>
            <a:r>
              <a:rPr lang="zh-CN" altLang="zh-CN" dirty="0">
                <a:solidFill>
                  <a:srgbClr val="0066FF"/>
                </a:solidFill>
                <a:latin typeface="Arial" charset="0"/>
                <a:ea typeface="黑体" pitchFamily="2" charset="-122"/>
              </a:rPr>
              <a:t>与</a:t>
            </a:r>
            <a:r>
              <a:rPr lang="en-US" altLang="zh-CN" dirty="0">
                <a:solidFill>
                  <a:srgbClr val="0066FF"/>
                </a:solidFill>
                <a:latin typeface="Arial" charset="0"/>
                <a:ea typeface="黑体" pitchFamily="2" charset="-122"/>
              </a:rPr>
              <a:t>Mariana</a:t>
            </a:r>
            <a:r>
              <a:rPr lang="zh-CN" altLang="zh-CN" dirty="0">
                <a:solidFill>
                  <a:srgbClr val="0066FF"/>
                </a:solidFill>
                <a:latin typeface="Arial" charset="0"/>
                <a:ea typeface="黑体" pitchFamily="2" charset="-122"/>
              </a:rPr>
              <a:t>深度学习平台</a:t>
            </a:r>
            <a:endParaRPr lang="en-US" altLang="zh-CN" dirty="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579864"/>
            <a:ext cx="8505731" cy="2970044"/>
          </a:xfrm>
          <a:prstGeom prst="rect">
            <a:avLst/>
          </a:prstGeom>
          <a:solidFill>
            <a:schemeClr val="bg1"/>
          </a:solidFill>
        </p:spPr>
        <p:txBody>
          <a:bodyPr wrap="square">
            <a:spAutoFit/>
          </a:bodyPr>
          <a:lstStyle/>
          <a:p>
            <a:pPr marL="0" lvl="1">
              <a:spcBef>
                <a:spcPts val="600"/>
              </a:spcBef>
              <a:spcAft>
                <a:spcPts val="0"/>
              </a:spcAft>
              <a:buSzPct val="70000"/>
              <a:defRPr/>
            </a:pPr>
            <a:r>
              <a:rPr lang="en-US" altLang="zh-CN" dirty="0" smtClean="0">
                <a:solidFill>
                  <a:srgbClr val="C00000"/>
                </a:solidFill>
                <a:latin typeface="+mn-lt"/>
                <a:ea typeface="黑体" panose="02010609060101010101" pitchFamily="49" charset="-122"/>
                <a:cs typeface="Arial" pitchFamily="34" charset="0"/>
              </a:rPr>
              <a:t>Peacock</a:t>
            </a:r>
          </a:p>
          <a:p>
            <a:pPr marL="342900" lvl="1" indent="-342900">
              <a:spcBef>
                <a:spcPts val="600"/>
              </a:spcBef>
              <a:spcAft>
                <a:spcPts val="0"/>
              </a:spcAft>
              <a:buSzPct val="70000"/>
              <a:buFont typeface="Wingdings" pitchFamily="2" charset="2"/>
              <a:buChar char="l"/>
              <a:defRPr/>
            </a:pPr>
            <a:r>
              <a:rPr lang="en-US" altLang="zh-CN" sz="1600" dirty="0" smtClean="0">
                <a:latin typeface="+mn-lt"/>
                <a:ea typeface="黑体" panose="02010609060101010101" pitchFamily="49" charset="-122"/>
                <a:cs typeface="Arial" pitchFamily="34" charset="0"/>
              </a:rPr>
              <a:t>Peacock</a:t>
            </a:r>
            <a:r>
              <a:rPr lang="zh-CN" altLang="zh-CN" sz="1600" dirty="0">
                <a:latin typeface="+mn-lt"/>
                <a:ea typeface="黑体" panose="02010609060101010101" pitchFamily="49" charset="-122"/>
                <a:cs typeface="Arial" pitchFamily="34" charset="0"/>
              </a:rPr>
              <a:t>是腾讯公司研发的一个大规模</a:t>
            </a:r>
            <a:r>
              <a:rPr lang="en-US" altLang="zh-CN" sz="1600" dirty="0">
                <a:latin typeface="+mn-lt"/>
                <a:ea typeface="黑体" panose="02010609060101010101" pitchFamily="49" charset="-122"/>
                <a:cs typeface="Arial" pitchFamily="34" charset="0"/>
              </a:rPr>
              <a:t>LDA</a:t>
            </a:r>
            <a:r>
              <a:rPr lang="zh-CN" altLang="zh-CN" sz="1600" dirty="0">
                <a:latin typeface="+mn-lt"/>
                <a:ea typeface="黑体" panose="02010609060101010101" pitchFamily="49" charset="-122"/>
                <a:cs typeface="Arial" pitchFamily="34" charset="0"/>
              </a:rPr>
              <a:t>主题模型训练</a:t>
            </a:r>
            <a:r>
              <a:rPr lang="zh-CN" altLang="zh-CN" sz="1600" dirty="0" smtClean="0">
                <a:latin typeface="+mn-lt"/>
                <a:ea typeface="黑体" panose="02010609060101010101" pitchFamily="49" charset="-122"/>
                <a:cs typeface="Arial" pitchFamily="34" charset="0"/>
              </a:rPr>
              <a:t>系统</a:t>
            </a:r>
            <a:endParaRPr lang="en-US" altLang="zh-CN" sz="1600" dirty="0" smtClean="0">
              <a:latin typeface="+mn-lt"/>
              <a:ea typeface="黑体" panose="02010609060101010101" pitchFamily="49" charset="-122"/>
              <a:cs typeface="Arial" pitchFamily="34" charset="0"/>
            </a:endParaRPr>
          </a:p>
          <a:p>
            <a:pPr marL="342900" lvl="1" indent="-342900">
              <a:spcBef>
                <a:spcPts val="600"/>
              </a:spcBef>
              <a:spcAft>
                <a:spcPts val="0"/>
              </a:spcAft>
              <a:buSzPct val="70000"/>
              <a:buFont typeface="Wingdings" pitchFamily="2" charset="2"/>
              <a:buChar char="l"/>
              <a:defRPr/>
            </a:pPr>
            <a:r>
              <a:rPr lang="zh-CN" altLang="zh-CN" sz="1600" dirty="0" smtClean="0">
                <a:latin typeface="+mn-lt"/>
                <a:ea typeface="黑体" panose="02010609060101010101" pitchFamily="49" charset="-122"/>
                <a:cs typeface="Arial" pitchFamily="34" charset="0"/>
              </a:rPr>
              <a:t>该</a:t>
            </a:r>
            <a:r>
              <a:rPr lang="zh-CN" altLang="zh-CN" sz="1600" dirty="0">
                <a:latin typeface="+mn-lt"/>
                <a:ea typeface="黑体" panose="02010609060101010101" pitchFamily="49" charset="-122"/>
                <a:cs typeface="Arial" pitchFamily="34" charset="0"/>
              </a:rPr>
              <a:t>系统通过并行计算可对</a:t>
            </a:r>
            <a:r>
              <a:rPr lang="en-US" altLang="zh-CN" sz="1600" dirty="0">
                <a:latin typeface="+mn-lt"/>
                <a:ea typeface="黑体" panose="02010609060101010101" pitchFamily="49" charset="-122"/>
                <a:cs typeface="Arial" pitchFamily="34" charset="0"/>
              </a:rPr>
              <a:t>10</a:t>
            </a:r>
            <a:r>
              <a:rPr lang="zh-CN" altLang="zh-CN" sz="1600" dirty="0">
                <a:latin typeface="+mn-lt"/>
                <a:ea typeface="黑体" panose="02010609060101010101" pitchFamily="49" charset="-122"/>
                <a:cs typeface="Arial" pitchFamily="34" charset="0"/>
              </a:rPr>
              <a:t>亿</a:t>
            </a:r>
            <a:r>
              <a:rPr lang="en-US" altLang="zh-CN" sz="1600" dirty="0">
                <a:latin typeface="+mn-lt"/>
                <a:ea typeface="黑体" panose="02010609060101010101" pitchFamily="49" charset="-122"/>
                <a:cs typeface="Arial" pitchFamily="34" charset="0"/>
              </a:rPr>
              <a:t>x 1</a:t>
            </a:r>
            <a:r>
              <a:rPr lang="zh-CN" altLang="zh-CN" sz="1600" dirty="0">
                <a:latin typeface="+mn-lt"/>
                <a:ea typeface="黑体" panose="02010609060101010101" pitchFamily="49" charset="-122"/>
                <a:cs typeface="Arial" pitchFamily="34" charset="0"/>
              </a:rPr>
              <a:t>亿级别的大规模矩阵进行分解，从而从海量文档样本数据中学习</a:t>
            </a:r>
            <a:r>
              <a:rPr lang="en-US" altLang="zh-CN" sz="1600" dirty="0">
                <a:latin typeface="+mn-lt"/>
                <a:ea typeface="黑体" panose="02010609060101010101" pitchFamily="49" charset="-122"/>
                <a:cs typeface="Arial" pitchFamily="34" charset="0"/>
              </a:rPr>
              <a:t>10</a:t>
            </a:r>
            <a:r>
              <a:rPr lang="zh-CN" altLang="zh-CN" sz="1600" dirty="0">
                <a:latin typeface="+mn-lt"/>
                <a:ea typeface="黑体" panose="02010609060101010101" pitchFamily="49" charset="-122"/>
                <a:cs typeface="Arial" pitchFamily="34" charset="0"/>
              </a:rPr>
              <a:t>万到</a:t>
            </a:r>
            <a:r>
              <a:rPr lang="en-US" altLang="zh-CN" sz="1600" dirty="0">
                <a:latin typeface="+mn-lt"/>
                <a:ea typeface="黑体" panose="02010609060101010101" pitchFamily="49" charset="-122"/>
                <a:cs typeface="Arial" pitchFamily="34" charset="0"/>
              </a:rPr>
              <a:t>100</a:t>
            </a:r>
            <a:r>
              <a:rPr lang="zh-CN" altLang="zh-CN" sz="1600" dirty="0">
                <a:latin typeface="+mn-lt"/>
                <a:ea typeface="黑体" panose="02010609060101010101" pitchFamily="49" charset="-122"/>
                <a:cs typeface="Arial" pitchFamily="34" charset="0"/>
              </a:rPr>
              <a:t>万量级的隐含</a:t>
            </a:r>
            <a:r>
              <a:rPr lang="zh-CN" altLang="zh-CN" sz="1600" dirty="0" smtClean="0">
                <a:latin typeface="+mn-lt"/>
                <a:ea typeface="黑体" panose="02010609060101010101" pitchFamily="49" charset="-122"/>
                <a:cs typeface="Arial" pitchFamily="34" charset="0"/>
              </a:rPr>
              <a:t>语义</a:t>
            </a:r>
            <a:endParaRPr lang="en-US" altLang="zh-CN" sz="1600" dirty="0" smtClean="0">
              <a:latin typeface="+mn-lt"/>
              <a:ea typeface="黑体" panose="02010609060101010101" pitchFamily="49" charset="-122"/>
              <a:cs typeface="Arial" pitchFamily="34" charset="0"/>
            </a:endParaRPr>
          </a:p>
          <a:p>
            <a:pPr marL="342900" lvl="1" indent="-342900">
              <a:spcBef>
                <a:spcPts val="600"/>
              </a:spcBef>
              <a:spcAft>
                <a:spcPts val="0"/>
              </a:spcAft>
              <a:buSzPct val="70000"/>
              <a:buFont typeface="Wingdings" pitchFamily="2" charset="2"/>
              <a:buChar char="l"/>
              <a:defRPr/>
            </a:pPr>
            <a:r>
              <a:rPr lang="zh-CN" altLang="zh-CN" sz="1600" dirty="0" smtClean="0">
                <a:latin typeface="+mn-lt"/>
                <a:ea typeface="黑体" panose="02010609060101010101" pitchFamily="49" charset="-122"/>
                <a:cs typeface="Arial" pitchFamily="34" charset="0"/>
              </a:rPr>
              <a:t>为了</a:t>
            </a:r>
            <a:r>
              <a:rPr lang="zh-CN" altLang="zh-CN" sz="1600" dirty="0">
                <a:latin typeface="+mn-lt"/>
                <a:ea typeface="黑体" panose="02010609060101010101" pitchFamily="49" charset="-122"/>
                <a:cs typeface="Arial" pitchFamily="34" charset="0"/>
              </a:rPr>
              <a:t>完成大规模处理，</a:t>
            </a:r>
            <a:r>
              <a:rPr lang="en-US" altLang="zh-CN" sz="1600" dirty="0">
                <a:latin typeface="+mn-lt"/>
                <a:ea typeface="黑体" panose="02010609060101010101" pitchFamily="49" charset="-122"/>
                <a:cs typeface="Arial" pitchFamily="34" charset="0"/>
              </a:rPr>
              <a:t>Peacock</a:t>
            </a:r>
            <a:r>
              <a:rPr lang="zh-CN" altLang="zh-CN" sz="1600" dirty="0">
                <a:latin typeface="+mn-lt"/>
                <a:ea typeface="黑体" panose="02010609060101010101" pitchFamily="49" charset="-122"/>
                <a:cs typeface="Arial" pitchFamily="34" charset="0"/>
              </a:rPr>
              <a:t>基于吉布斯采样的</a:t>
            </a:r>
            <a:r>
              <a:rPr lang="en-US" altLang="zh-CN" sz="1600" dirty="0">
                <a:latin typeface="+mn-lt"/>
                <a:ea typeface="黑体" panose="02010609060101010101" pitchFamily="49" charset="-122"/>
                <a:cs typeface="Arial" pitchFamily="34" charset="0"/>
              </a:rPr>
              <a:t>LDA</a:t>
            </a:r>
            <a:r>
              <a:rPr lang="zh-CN" altLang="zh-CN" sz="1600" dirty="0">
                <a:latin typeface="+mn-lt"/>
                <a:ea typeface="黑体" panose="02010609060101010101" pitchFamily="49" charset="-122"/>
                <a:cs typeface="Arial" pitchFamily="34" charset="0"/>
              </a:rPr>
              <a:t>训练算法进行了并行化设计，并设计实现了一个完整的具有大规模样本数据处理能力的训练</a:t>
            </a:r>
            <a:r>
              <a:rPr lang="zh-CN" altLang="zh-CN" sz="1600" dirty="0" smtClean="0">
                <a:latin typeface="+mn-lt"/>
                <a:ea typeface="黑体" panose="02010609060101010101" pitchFamily="49" charset="-122"/>
                <a:cs typeface="Arial" pitchFamily="34" charset="0"/>
              </a:rPr>
              <a:t>系统</a:t>
            </a:r>
            <a:endParaRPr lang="en-US" altLang="zh-CN" sz="1600" dirty="0" smtClean="0">
              <a:latin typeface="+mn-lt"/>
              <a:ea typeface="黑体" panose="02010609060101010101" pitchFamily="49" charset="-122"/>
              <a:cs typeface="Arial" pitchFamily="34" charset="0"/>
            </a:endParaRPr>
          </a:p>
          <a:p>
            <a:pPr marL="342900" lvl="1" indent="-342900">
              <a:spcBef>
                <a:spcPts val="600"/>
              </a:spcBef>
              <a:spcAft>
                <a:spcPts val="0"/>
              </a:spcAft>
              <a:buSzPct val="70000"/>
              <a:buFont typeface="Wingdings" pitchFamily="2" charset="2"/>
              <a:buChar char="l"/>
              <a:defRPr/>
            </a:pPr>
            <a:r>
              <a:rPr lang="en-US" altLang="zh-CN" sz="1600" dirty="0" smtClean="0">
                <a:latin typeface="+mn-lt"/>
                <a:ea typeface="黑体" panose="02010609060101010101" pitchFamily="49" charset="-122"/>
                <a:cs typeface="Arial" pitchFamily="34" charset="0"/>
              </a:rPr>
              <a:t>Peacock</a:t>
            </a:r>
            <a:r>
              <a:rPr lang="zh-CN" altLang="zh-CN" sz="1600" dirty="0">
                <a:latin typeface="+mn-lt"/>
                <a:ea typeface="黑体" panose="02010609060101010101" pitchFamily="49" charset="-122"/>
                <a:cs typeface="Arial" pitchFamily="34" charset="0"/>
              </a:rPr>
              <a:t>已广泛应用在腾讯的文本语义理解、</a:t>
            </a:r>
            <a:r>
              <a:rPr lang="en-US" altLang="zh-CN" sz="1600" dirty="0">
                <a:latin typeface="+mn-lt"/>
                <a:ea typeface="黑体" panose="02010609060101010101" pitchFamily="49" charset="-122"/>
                <a:cs typeface="Arial" pitchFamily="34" charset="0"/>
              </a:rPr>
              <a:t>QQ</a:t>
            </a:r>
            <a:r>
              <a:rPr lang="zh-CN" altLang="zh-CN" sz="1600" dirty="0">
                <a:latin typeface="+mn-lt"/>
                <a:ea typeface="黑体" panose="02010609060101010101" pitchFamily="49" charset="-122"/>
                <a:cs typeface="Arial" pitchFamily="34" charset="0"/>
              </a:rPr>
              <a:t>群的推荐、用户商业兴趣挖掘、相似用户扩展、广告点击率转化率预估等多个业务数据</a:t>
            </a:r>
            <a:r>
              <a:rPr lang="zh-CN" altLang="zh-CN" sz="1600" dirty="0" smtClean="0">
                <a:latin typeface="+mn-lt"/>
                <a:ea typeface="黑体" panose="02010609060101010101" pitchFamily="49" charset="-122"/>
                <a:cs typeface="Arial" pitchFamily="34" charset="0"/>
              </a:rPr>
              <a:t>中</a:t>
            </a:r>
            <a:endParaRPr lang="en-US" altLang="zh-CN" sz="1600" dirty="0" smtClean="0">
              <a:latin typeface="+mn-lt"/>
              <a:ea typeface="黑体" panose="02010609060101010101" pitchFamily="49" charset="-122"/>
              <a:cs typeface="Arial" pitchFamily="34" charset="0"/>
            </a:endParaRPr>
          </a:p>
          <a:p>
            <a:pPr marL="342900" lvl="1" indent="-342900">
              <a:spcBef>
                <a:spcPts val="600"/>
              </a:spcBef>
              <a:spcAft>
                <a:spcPts val="0"/>
              </a:spcAft>
              <a:buSzPct val="70000"/>
              <a:buFont typeface="Wingdings" pitchFamily="2" charset="2"/>
              <a:buChar char="l"/>
              <a:defRPr/>
            </a:pPr>
            <a:r>
              <a:rPr lang="en-US" altLang="zh-CN" sz="1600" dirty="0" smtClean="0">
                <a:latin typeface="+mn-lt"/>
                <a:ea typeface="黑体" panose="02010609060101010101" pitchFamily="49" charset="-122"/>
                <a:cs typeface="Arial" pitchFamily="34" charset="0"/>
              </a:rPr>
              <a:t>Peacock</a:t>
            </a:r>
            <a:r>
              <a:rPr lang="zh-CN" altLang="zh-CN" sz="1600" dirty="0">
                <a:latin typeface="+mn-lt"/>
                <a:ea typeface="黑体" panose="02010609060101010101" pitchFamily="49" charset="-122"/>
                <a:cs typeface="Arial" pitchFamily="34" charset="0"/>
              </a:rPr>
              <a:t>是一个专为</a:t>
            </a:r>
            <a:r>
              <a:rPr lang="en-US" altLang="zh-CN" sz="1600" dirty="0">
                <a:latin typeface="+mn-lt"/>
                <a:ea typeface="黑体" panose="02010609060101010101" pitchFamily="49" charset="-122"/>
                <a:cs typeface="Arial" pitchFamily="34" charset="0"/>
              </a:rPr>
              <a:t>LDA</a:t>
            </a:r>
            <a:r>
              <a:rPr lang="zh-CN" altLang="zh-CN" sz="1600" dirty="0">
                <a:latin typeface="+mn-lt"/>
                <a:ea typeface="黑体" panose="02010609060101010101" pitchFamily="49" charset="-122"/>
                <a:cs typeface="Arial" pitchFamily="34" charset="0"/>
              </a:rPr>
              <a:t>并行化计算而定制的大规模训练系统，</a:t>
            </a:r>
            <a:r>
              <a:rPr lang="zh-CN" altLang="zh-CN" sz="1600" dirty="0" smtClean="0">
                <a:latin typeface="+mn-lt"/>
                <a:ea typeface="黑体" panose="02010609060101010101" pitchFamily="49" charset="-122"/>
                <a:cs typeface="Arial" pitchFamily="34" charset="0"/>
              </a:rPr>
              <a:t>它</a:t>
            </a:r>
            <a:r>
              <a:rPr lang="zh-CN" altLang="en-US" sz="1600" dirty="0" smtClean="0">
                <a:latin typeface="+mn-lt"/>
                <a:ea typeface="黑体" panose="02010609060101010101" pitchFamily="49" charset="-122"/>
                <a:cs typeface="Arial" pitchFamily="34" charset="0"/>
              </a:rPr>
              <a:t>还</a:t>
            </a:r>
            <a:r>
              <a:rPr lang="zh-CN" altLang="zh-CN" sz="1600" dirty="0" smtClean="0">
                <a:latin typeface="+mn-lt"/>
                <a:ea typeface="黑体" panose="02010609060101010101" pitchFamily="49" charset="-122"/>
                <a:cs typeface="Arial" pitchFamily="34" charset="0"/>
              </a:rPr>
              <a:t>不是</a:t>
            </a:r>
            <a:r>
              <a:rPr lang="zh-CN" altLang="zh-CN" sz="1600" dirty="0">
                <a:latin typeface="+mn-lt"/>
                <a:ea typeface="黑体" panose="02010609060101010101" pitchFamily="49" charset="-122"/>
                <a:cs typeface="Arial" pitchFamily="34" charset="0"/>
              </a:rPr>
              <a:t>一个通用化的大数据机器学习系统</a:t>
            </a:r>
            <a:endParaRPr lang="en-US" altLang="zh-CN" sz="1600" dirty="0">
              <a:latin typeface="+mn-lt"/>
              <a:ea typeface="黑体" panose="02010609060101010101" pitchFamily="49" charset="-122"/>
              <a:cs typeface="Arial" pitchFamily="34" charset="0"/>
            </a:endParaRPr>
          </a:p>
        </p:txBody>
      </p:sp>
      <p:sp>
        <p:nvSpPr>
          <p:cNvPr id="8" name="TextBox 7"/>
          <p:cNvSpPr txBox="1"/>
          <p:nvPr/>
        </p:nvSpPr>
        <p:spPr>
          <a:xfrm>
            <a:off x="300359" y="20244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373343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03312"/>
            <a:ext cx="8608251"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zh-CN" altLang="zh-CN" dirty="0">
                <a:solidFill>
                  <a:srgbClr val="0066FF"/>
                </a:solidFill>
                <a:latin typeface="Arial" charset="0"/>
                <a:ea typeface="黑体" pitchFamily="2" charset="-122"/>
              </a:rPr>
              <a:t>腾讯</a:t>
            </a:r>
            <a:r>
              <a:rPr lang="en-US" altLang="zh-CN" dirty="0">
                <a:solidFill>
                  <a:srgbClr val="0066FF"/>
                </a:solidFill>
                <a:latin typeface="Arial" charset="0"/>
                <a:ea typeface="黑体" pitchFamily="2" charset="-122"/>
              </a:rPr>
              <a:t>Peacock</a:t>
            </a:r>
            <a:r>
              <a:rPr lang="zh-CN" altLang="zh-CN" dirty="0">
                <a:solidFill>
                  <a:srgbClr val="0066FF"/>
                </a:solidFill>
                <a:latin typeface="Arial" charset="0"/>
                <a:ea typeface="黑体" pitchFamily="2" charset="-122"/>
              </a:rPr>
              <a:t>与</a:t>
            </a:r>
            <a:r>
              <a:rPr lang="en-US" altLang="zh-CN" dirty="0">
                <a:solidFill>
                  <a:srgbClr val="0066FF"/>
                </a:solidFill>
                <a:latin typeface="Arial" charset="0"/>
                <a:ea typeface="黑体" pitchFamily="2" charset="-122"/>
              </a:rPr>
              <a:t>Mariana</a:t>
            </a:r>
            <a:r>
              <a:rPr lang="zh-CN" altLang="zh-CN" dirty="0">
                <a:solidFill>
                  <a:srgbClr val="0066FF"/>
                </a:solidFill>
                <a:latin typeface="Arial" charset="0"/>
                <a:ea typeface="黑体" pitchFamily="2" charset="-122"/>
              </a:rPr>
              <a:t>深度学习平台</a:t>
            </a:r>
            <a:endParaRPr lang="en-US" altLang="zh-CN" dirty="0">
              <a:solidFill>
                <a:srgbClr val="0066FF"/>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539224"/>
            <a:ext cx="8505731" cy="3200876"/>
          </a:xfrm>
          <a:prstGeom prst="rect">
            <a:avLst/>
          </a:prstGeom>
          <a:solidFill>
            <a:schemeClr val="bg1"/>
          </a:solidFill>
        </p:spPr>
        <p:txBody>
          <a:bodyPr wrap="square">
            <a:spAutoFit/>
          </a:bodyPr>
          <a:lstStyle/>
          <a:p>
            <a:pPr marL="0" lvl="1">
              <a:spcBef>
                <a:spcPts val="300"/>
              </a:spcBef>
              <a:spcAft>
                <a:spcPts val="0"/>
              </a:spcAft>
              <a:buSzPct val="70000"/>
              <a:defRPr/>
            </a:pPr>
            <a:r>
              <a:rPr lang="en-US" altLang="zh-CN" dirty="0" smtClean="0">
                <a:solidFill>
                  <a:srgbClr val="C00000"/>
                </a:solidFill>
                <a:ea typeface="黑体" pitchFamily="2" charset="-122"/>
              </a:rPr>
              <a:t>Mariana</a:t>
            </a:r>
          </a:p>
          <a:p>
            <a:pPr marL="0" lvl="1">
              <a:spcBef>
                <a:spcPts val="300"/>
              </a:spcBef>
              <a:spcAft>
                <a:spcPts val="0"/>
              </a:spcAft>
              <a:buSzPct val="70000"/>
              <a:defRPr/>
            </a:pPr>
            <a:r>
              <a:rPr lang="zh-CN" altLang="zh-CN" sz="1600" dirty="0" smtClean="0">
                <a:latin typeface="+mn-lt"/>
                <a:ea typeface="黑体" panose="02010609060101010101" pitchFamily="49" charset="-122"/>
                <a:cs typeface="Arial" pitchFamily="34" charset="0"/>
              </a:rPr>
              <a:t>为了</a:t>
            </a:r>
            <a:r>
              <a:rPr lang="zh-CN" altLang="zh-CN" sz="1600" dirty="0">
                <a:latin typeface="+mn-lt"/>
                <a:ea typeface="黑体" panose="02010609060101010101" pitchFamily="49" charset="-122"/>
                <a:cs typeface="Arial" pitchFamily="34" charset="0"/>
              </a:rPr>
              <a:t>提供更为广泛的大规模并行化机器学习处理能力，腾讯研究构建了一个称为</a:t>
            </a:r>
            <a:r>
              <a:rPr lang="en-US" altLang="zh-CN" sz="1600" dirty="0">
                <a:latin typeface="+mn-lt"/>
                <a:ea typeface="黑体" panose="02010609060101010101" pitchFamily="49" charset="-122"/>
                <a:cs typeface="Arial" pitchFamily="34" charset="0"/>
              </a:rPr>
              <a:t>Mariana</a:t>
            </a:r>
            <a:r>
              <a:rPr lang="zh-CN" altLang="zh-CN" sz="1600" dirty="0">
                <a:latin typeface="+mn-lt"/>
                <a:ea typeface="黑体" panose="02010609060101010101" pitchFamily="49" charset="-122"/>
                <a:cs typeface="Arial" pitchFamily="34" charset="0"/>
              </a:rPr>
              <a:t>的深度学习</a:t>
            </a:r>
            <a:r>
              <a:rPr lang="zh-CN" altLang="zh-CN" sz="1600" dirty="0" smtClean="0">
                <a:latin typeface="+mn-lt"/>
                <a:ea typeface="黑体" panose="02010609060101010101" pitchFamily="49" charset="-122"/>
                <a:cs typeface="Arial" pitchFamily="34" charset="0"/>
              </a:rPr>
              <a:t>平台</a:t>
            </a:r>
            <a:r>
              <a:rPr lang="zh-CN" altLang="en-US" sz="1600" dirty="0" smtClean="0">
                <a:latin typeface="+mn-lt"/>
                <a:ea typeface="黑体" panose="02010609060101010101" pitchFamily="49" charset="-122"/>
                <a:cs typeface="Arial" pitchFamily="34" charset="0"/>
              </a:rPr>
              <a:t>。</a:t>
            </a:r>
            <a:r>
              <a:rPr lang="en-US" altLang="zh-CN" sz="1600" dirty="0" smtClean="0">
                <a:latin typeface="+mn-lt"/>
                <a:ea typeface="黑体" panose="02010609060101010101" pitchFamily="49" charset="-122"/>
                <a:cs typeface="Arial" pitchFamily="34" charset="0"/>
              </a:rPr>
              <a:t>Mariana</a:t>
            </a:r>
            <a:r>
              <a:rPr lang="zh-CN" altLang="zh-CN" sz="1600" dirty="0">
                <a:latin typeface="+mn-lt"/>
                <a:ea typeface="黑体" panose="02010609060101010101" pitchFamily="49" charset="-122"/>
                <a:cs typeface="Arial" pitchFamily="34" charset="0"/>
              </a:rPr>
              <a:t>可提供数据并行和模型并行计算，基于</a:t>
            </a:r>
            <a:r>
              <a:rPr lang="en-US" altLang="zh-CN" sz="1600" dirty="0">
                <a:latin typeface="+mn-lt"/>
                <a:ea typeface="黑体" panose="02010609060101010101" pitchFamily="49" charset="-122"/>
                <a:cs typeface="Arial" pitchFamily="34" charset="0"/>
              </a:rPr>
              <a:t>GPU</a:t>
            </a:r>
            <a:r>
              <a:rPr lang="zh-CN" altLang="zh-CN" sz="1600" dirty="0">
                <a:latin typeface="+mn-lt"/>
                <a:ea typeface="黑体" panose="02010609060101010101" pitchFamily="49" charset="-122"/>
                <a:cs typeface="Arial" pitchFamily="34" charset="0"/>
              </a:rPr>
              <a:t>和</a:t>
            </a:r>
            <a:r>
              <a:rPr lang="en-US" altLang="zh-CN" sz="1600" dirty="0">
                <a:latin typeface="+mn-lt"/>
                <a:ea typeface="黑体" panose="02010609060101010101" pitchFamily="49" charset="-122"/>
                <a:cs typeface="Arial" pitchFamily="34" charset="0"/>
              </a:rPr>
              <a:t>CPU</a:t>
            </a:r>
            <a:r>
              <a:rPr lang="zh-CN" altLang="zh-CN" sz="1600" dirty="0">
                <a:latin typeface="+mn-lt"/>
                <a:ea typeface="黑体" panose="02010609060101010101" pitchFamily="49" charset="-122"/>
                <a:cs typeface="Arial" pitchFamily="34" charset="0"/>
              </a:rPr>
              <a:t>集群提升模型规模，加速训练</a:t>
            </a:r>
            <a:r>
              <a:rPr lang="zh-CN" altLang="zh-CN" sz="1600" dirty="0" smtClean="0">
                <a:latin typeface="+mn-lt"/>
                <a:ea typeface="黑体" panose="02010609060101010101" pitchFamily="49" charset="-122"/>
                <a:cs typeface="Arial" pitchFamily="34" charset="0"/>
              </a:rPr>
              <a:t>性能</a:t>
            </a:r>
            <a:r>
              <a:rPr lang="zh-CN" altLang="en-US" sz="1600" dirty="0" smtClean="0">
                <a:latin typeface="+mn-lt"/>
                <a:ea typeface="黑体" panose="02010609060101010101" pitchFamily="49" charset="-122"/>
                <a:cs typeface="Arial" pitchFamily="34" charset="0"/>
              </a:rPr>
              <a:t>，</a:t>
            </a:r>
            <a:r>
              <a:rPr lang="zh-CN" altLang="zh-CN" sz="1600" dirty="0" smtClean="0">
                <a:latin typeface="+mn-lt"/>
                <a:ea typeface="黑体" panose="02010609060101010101" pitchFamily="49" charset="-122"/>
                <a:cs typeface="Arial" pitchFamily="34" charset="0"/>
              </a:rPr>
              <a:t>由</a:t>
            </a:r>
            <a:r>
              <a:rPr lang="zh-CN" altLang="zh-CN" sz="1600" dirty="0">
                <a:latin typeface="+mn-lt"/>
                <a:ea typeface="黑体" panose="02010609060101010101" pitchFamily="49" charset="-122"/>
                <a:cs typeface="Arial" pitchFamily="34" charset="0"/>
              </a:rPr>
              <a:t>三套大规模深度学习系统构成，</a:t>
            </a:r>
            <a:r>
              <a:rPr lang="zh-CN" altLang="zh-CN" sz="1600" dirty="0" smtClean="0">
                <a:latin typeface="+mn-lt"/>
                <a:ea typeface="黑体" panose="02010609060101010101" pitchFamily="49" charset="-122"/>
                <a:cs typeface="Arial" pitchFamily="34" charset="0"/>
              </a:rPr>
              <a:t>包括</a:t>
            </a:r>
            <a:r>
              <a:rPr lang="zh-CN" altLang="en-US" sz="1600" dirty="0" smtClean="0">
                <a:latin typeface="+mn-lt"/>
                <a:ea typeface="黑体" panose="02010609060101010101" pitchFamily="49" charset="-122"/>
                <a:cs typeface="Arial" pitchFamily="34" charset="0"/>
              </a:rPr>
              <a:t>：</a:t>
            </a:r>
            <a:endParaRPr lang="en-US" altLang="zh-CN" sz="1600" dirty="0" smtClean="0">
              <a:latin typeface="+mn-lt"/>
              <a:ea typeface="黑体" panose="02010609060101010101" pitchFamily="49" charset="-122"/>
              <a:cs typeface="Arial" pitchFamily="34" charset="0"/>
            </a:endParaRPr>
          </a:p>
          <a:p>
            <a:pPr marL="446088" lvl="2" indent="-342900">
              <a:spcBef>
                <a:spcPts val="300"/>
              </a:spcBef>
              <a:spcAft>
                <a:spcPts val="0"/>
              </a:spcAft>
              <a:buSzPct val="70000"/>
              <a:buFont typeface="Wingdings" pitchFamily="2" charset="2"/>
              <a:buChar char="l"/>
              <a:defRPr/>
            </a:pPr>
            <a:r>
              <a:rPr lang="zh-CN" altLang="zh-CN" sz="1400" dirty="0" smtClean="0">
                <a:solidFill>
                  <a:srgbClr val="C00000"/>
                </a:solidFill>
                <a:latin typeface="+mn-lt"/>
                <a:ea typeface="黑体" panose="02010609060101010101" pitchFamily="49" charset="-122"/>
                <a:cs typeface="Arial" pitchFamily="34" charset="0"/>
              </a:rPr>
              <a:t>基于</a:t>
            </a:r>
            <a:r>
              <a:rPr lang="zh-CN" altLang="zh-CN" sz="1400" dirty="0">
                <a:solidFill>
                  <a:srgbClr val="C00000"/>
                </a:solidFill>
                <a:latin typeface="+mn-lt"/>
                <a:ea typeface="黑体" panose="02010609060101010101" pitchFamily="49" charset="-122"/>
                <a:cs typeface="Arial" pitchFamily="34" charset="0"/>
              </a:rPr>
              <a:t>多</a:t>
            </a:r>
            <a:r>
              <a:rPr lang="en-US" altLang="zh-CN" sz="1400" dirty="0">
                <a:solidFill>
                  <a:srgbClr val="C00000"/>
                </a:solidFill>
                <a:latin typeface="+mn-lt"/>
                <a:ea typeface="黑体" panose="02010609060101010101" pitchFamily="49" charset="-122"/>
                <a:cs typeface="Arial" pitchFamily="34" charset="0"/>
              </a:rPr>
              <a:t>GPU</a:t>
            </a:r>
            <a:r>
              <a:rPr lang="zh-CN" altLang="zh-CN" sz="1400" dirty="0">
                <a:solidFill>
                  <a:srgbClr val="C00000"/>
                </a:solidFill>
                <a:latin typeface="+mn-lt"/>
                <a:ea typeface="黑体" panose="02010609060101010101" pitchFamily="49" charset="-122"/>
                <a:cs typeface="Arial" pitchFamily="34" charset="0"/>
              </a:rPr>
              <a:t>的深度神经网络并行计算系统</a:t>
            </a:r>
            <a:r>
              <a:rPr lang="en-US" altLang="zh-CN" sz="1400" dirty="0">
                <a:solidFill>
                  <a:srgbClr val="C00000"/>
                </a:solidFill>
                <a:latin typeface="+mn-lt"/>
                <a:ea typeface="黑体" panose="02010609060101010101" pitchFamily="49" charset="-122"/>
                <a:cs typeface="Arial" pitchFamily="34" charset="0"/>
              </a:rPr>
              <a:t>Mariana </a:t>
            </a:r>
            <a:r>
              <a:rPr lang="en-US" altLang="zh-CN" sz="1400" dirty="0" smtClean="0">
                <a:solidFill>
                  <a:srgbClr val="C00000"/>
                </a:solidFill>
                <a:latin typeface="+mn-lt"/>
                <a:ea typeface="黑体" panose="02010609060101010101" pitchFamily="49" charset="-122"/>
                <a:cs typeface="Arial" pitchFamily="34" charset="0"/>
              </a:rPr>
              <a:t>DNN</a:t>
            </a:r>
            <a:r>
              <a:rPr lang="zh-CN" altLang="en-US" sz="1400" dirty="0">
                <a:latin typeface="+mn-lt"/>
                <a:ea typeface="黑体" panose="02010609060101010101" pitchFamily="49" charset="-122"/>
                <a:cs typeface="Arial" pitchFamily="34" charset="0"/>
              </a:rPr>
              <a:t>：</a:t>
            </a:r>
            <a:r>
              <a:rPr lang="zh-CN" altLang="zh-CN" sz="1400" dirty="0" smtClean="0">
                <a:latin typeface="+mn-lt"/>
                <a:ea typeface="黑体" panose="02010609060101010101" pitchFamily="49" charset="-122"/>
                <a:cs typeface="Arial" pitchFamily="34" charset="0"/>
              </a:rPr>
              <a:t>在</a:t>
            </a:r>
            <a:r>
              <a:rPr lang="zh-CN" altLang="zh-CN" sz="1400" dirty="0">
                <a:latin typeface="+mn-lt"/>
                <a:ea typeface="黑体" panose="02010609060101010101" pitchFamily="49" charset="-122"/>
                <a:cs typeface="Arial" pitchFamily="34" charset="0"/>
              </a:rPr>
              <a:t>腾讯内部用于微信语音识别声学模型训练，可训练超过</a:t>
            </a:r>
            <a:r>
              <a:rPr lang="en-US" altLang="zh-CN" sz="1400" dirty="0">
                <a:latin typeface="+mn-lt"/>
                <a:ea typeface="黑体" panose="02010609060101010101" pitchFamily="49" charset="-122"/>
                <a:cs typeface="Arial" pitchFamily="34" charset="0"/>
              </a:rPr>
              <a:t>1</a:t>
            </a:r>
            <a:r>
              <a:rPr lang="zh-CN" altLang="zh-CN" sz="1400" dirty="0">
                <a:latin typeface="+mn-lt"/>
                <a:ea typeface="黑体" panose="02010609060101010101" pitchFamily="49" charset="-122"/>
                <a:cs typeface="Arial" pitchFamily="34" charset="0"/>
              </a:rPr>
              <a:t>万小时的语音数据、超过</a:t>
            </a:r>
            <a:r>
              <a:rPr lang="en-US" altLang="zh-CN" sz="1400" dirty="0">
                <a:latin typeface="+mn-lt"/>
                <a:ea typeface="黑体" panose="02010609060101010101" pitchFamily="49" charset="-122"/>
                <a:cs typeface="Arial" pitchFamily="34" charset="0"/>
              </a:rPr>
              <a:t>40</a:t>
            </a:r>
            <a:r>
              <a:rPr lang="zh-CN" altLang="zh-CN" sz="1400" dirty="0">
                <a:latin typeface="+mn-lt"/>
                <a:ea typeface="黑体" panose="02010609060101010101" pitchFamily="49" charset="-122"/>
                <a:cs typeface="Arial" pitchFamily="34" charset="0"/>
              </a:rPr>
              <a:t>亿的数据样本、以及超过</a:t>
            </a:r>
            <a:r>
              <a:rPr lang="en-US" altLang="zh-CN" sz="1400" dirty="0">
                <a:latin typeface="+mn-lt"/>
                <a:ea typeface="黑体" panose="02010609060101010101" pitchFamily="49" charset="-122"/>
                <a:cs typeface="Arial" pitchFamily="34" charset="0"/>
              </a:rPr>
              <a:t>5</a:t>
            </a:r>
            <a:r>
              <a:rPr lang="zh-CN" altLang="zh-CN" sz="1400" dirty="0">
                <a:latin typeface="+mn-lt"/>
                <a:ea typeface="黑体" panose="02010609060101010101" pitchFamily="49" charset="-122"/>
                <a:cs typeface="Arial" pitchFamily="34" charset="0"/>
              </a:rPr>
              <a:t>千万的参数，相对于单</a:t>
            </a:r>
            <a:r>
              <a:rPr lang="en-US" altLang="zh-CN" sz="1400" dirty="0">
                <a:latin typeface="+mn-lt"/>
                <a:ea typeface="黑体" panose="02010609060101010101" pitchFamily="49" charset="-122"/>
                <a:cs typeface="Arial" pitchFamily="34" charset="0"/>
              </a:rPr>
              <a:t>GPU</a:t>
            </a:r>
            <a:r>
              <a:rPr lang="zh-CN" altLang="zh-CN" sz="1400" dirty="0">
                <a:latin typeface="+mn-lt"/>
                <a:ea typeface="黑体" panose="02010609060101010101" pitchFamily="49" charset="-122"/>
                <a:cs typeface="Arial" pitchFamily="34" charset="0"/>
              </a:rPr>
              <a:t>而言</a:t>
            </a:r>
            <a:r>
              <a:rPr lang="en-US" altLang="zh-CN" sz="1400" dirty="0">
                <a:latin typeface="+mn-lt"/>
                <a:ea typeface="黑体" panose="02010609060101010101" pitchFamily="49" charset="-122"/>
                <a:cs typeface="Arial" pitchFamily="34" charset="0"/>
              </a:rPr>
              <a:t>6 GPU</a:t>
            </a:r>
            <a:r>
              <a:rPr lang="zh-CN" altLang="zh-CN" sz="1400" dirty="0">
                <a:latin typeface="+mn-lt"/>
                <a:ea typeface="黑体" panose="02010609060101010101" pitchFamily="49" charset="-122"/>
                <a:cs typeface="Arial" pitchFamily="34" charset="0"/>
              </a:rPr>
              <a:t>可实现</a:t>
            </a:r>
            <a:r>
              <a:rPr lang="en-US" altLang="zh-CN" sz="1400" dirty="0">
                <a:latin typeface="+mn-lt"/>
                <a:ea typeface="黑体" panose="02010609060101010101" pitchFamily="49" charset="-122"/>
                <a:cs typeface="Arial" pitchFamily="34" charset="0"/>
              </a:rPr>
              <a:t>4.6</a:t>
            </a:r>
            <a:r>
              <a:rPr lang="zh-CN" altLang="zh-CN" sz="1400" dirty="0">
                <a:latin typeface="+mn-lt"/>
                <a:ea typeface="黑体" panose="02010609060101010101" pitchFamily="49" charset="-122"/>
                <a:cs typeface="Arial" pitchFamily="34" charset="0"/>
              </a:rPr>
              <a:t>倍的加速比</a:t>
            </a:r>
            <a:endParaRPr lang="en-US" altLang="zh-CN" sz="1400" dirty="0">
              <a:latin typeface="+mn-lt"/>
              <a:ea typeface="黑体" panose="02010609060101010101" pitchFamily="49" charset="-122"/>
              <a:cs typeface="Arial" pitchFamily="34" charset="0"/>
            </a:endParaRPr>
          </a:p>
          <a:p>
            <a:pPr marL="446088" lvl="2" indent="-342900">
              <a:spcBef>
                <a:spcPts val="300"/>
              </a:spcBef>
              <a:spcAft>
                <a:spcPts val="0"/>
              </a:spcAft>
              <a:buSzPct val="70000"/>
              <a:buFont typeface="Wingdings" pitchFamily="2" charset="2"/>
              <a:buChar char="l"/>
              <a:defRPr/>
            </a:pPr>
            <a:r>
              <a:rPr lang="zh-CN" altLang="zh-CN" sz="1400" dirty="0" smtClean="0">
                <a:solidFill>
                  <a:srgbClr val="C00000"/>
                </a:solidFill>
                <a:latin typeface="+mn-lt"/>
                <a:ea typeface="黑体" panose="02010609060101010101" pitchFamily="49" charset="-122"/>
                <a:cs typeface="Arial" pitchFamily="34" charset="0"/>
              </a:rPr>
              <a:t>基于</a:t>
            </a:r>
            <a:r>
              <a:rPr lang="zh-CN" altLang="zh-CN" sz="1400" dirty="0">
                <a:solidFill>
                  <a:srgbClr val="C00000"/>
                </a:solidFill>
                <a:latin typeface="+mn-lt"/>
                <a:ea typeface="黑体" panose="02010609060101010101" pitchFamily="49" charset="-122"/>
                <a:cs typeface="Arial" pitchFamily="34" charset="0"/>
              </a:rPr>
              <a:t>多</a:t>
            </a:r>
            <a:r>
              <a:rPr lang="en-US" altLang="zh-CN" sz="1400" dirty="0">
                <a:solidFill>
                  <a:srgbClr val="C00000"/>
                </a:solidFill>
                <a:latin typeface="+mn-lt"/>
                <a:ea typeface="黑体" panose="02010609060101010101" pitchFamily="49" charset="-122"/>
                <a:cs typeface="Arial" pitchFamily="34" charset="0"/>
              </a:rPr>
              <a:t>GPU</a:t>
            </a:r>
            <a:r>
              <a:rPr lang="zh-CN" altLang="zh-CN" sz="1400" dirty="0">
                <a:solidFill>
                  <a:srgbClr val="C00000"/>
                </a:solidFill>
                <a:latin typeface="+mn-lt"/>
                <a:ea typeface="黑体" panose="02010609060101010101" pitchFamily="49" charset="-122"/>
                <a:cs typeface="Arial" pitchFamily="34" charset="0"/>
              </a:rPr>
              <a:t>的深度卷积神经网络并行计算系统</a:t>
            </a:r>
            <a:r>
              <a:rPr lang="en-US" altLang="zh-CN" sz="1400" dirty="0">
                <a:solidFill>
                  <a:srgbClr val="C00000"/>
                </a:solidFill>
                <a:latin typeface="+mn-lt"/>
                <a:ea typeface="黑体" panose="02010609060101010101" pitchFamily="49" charset="-122"/>
                <a:cs typeface="Arial" pitchFamily="34" charset="0"/>
              </a:rPr>
              <a:t>Mariana </a:t>
            </a:r>
            <a:r>
              <a:rPr lang="en-US" altLang="zh-CN" sz="1400" dirty="0" smtClean="0">
                <a:solidFill>
                  <a:srgbClr val="C00000"/>
                </a:solidFill>
                <a:latin typeface="+mn-lt"/>
                <a:ea typeface="黑体" panose="02010609060101010101" pitchFamily="49" charset="-122"/>
                <a:cs typeface="Arial" pitchFamily="34" charset="0"/>
              </a:rPr>
              <a:t>CNN</a:t>
            </a:r>
            <a:r>
              <a:rPr lang="zh-CN" altLang="en-US" sz="1400" dirty="0" smtClean="0">
                <a:latin typeface="+mn-lt"/>
                <a:ea typeface="黑体" panose="02010609060101010101" pitchFamily="49" charset="-122"/>
                <a:cs typeface="Arial" pitchFamily="34" charset="0"/>
              </a:rPr>
              <a:t>：</a:t>
            </a:r>
            <a:r>
              <a:rPr lang="zh-CN" altLang="zh-CN" sz="1400" dirty="0" smtClean="0">
                <a:latin typeface="+mn-lt"/>
                <a:ea typeface="黑体" panose="02010609060101010101" pitchFamily="49" charset="-122"/>
                <a:cs typeface="Arial" pitchFamily="34" charset="0"/>
              </a:rPr>
              <a:t>用于</a:t>
            </a:r>
            <a:r>
              <a:rPr lang="zh-CN" altLang="zh-CN" sz="1400" dirty="0">
                <a:latin typeface="+mn-lt"/>
                <a:ea typeface="黑体" panose="02010609060101010101" pitchFamily="49" charset="-122"/>
                <a:cs typeface="Arial" pitchFamily="34" charset="0"/>
              </a:rPr>
              <a:t>微信图像识别，可训练</a:t>
            </a:r>
            <a:r>
              <a:rPr lang="en-US" altLang="zh-CN" sz="1400" dirty="0">
                <a:latin typeface="+mn-lt"/>
                <a:ea typeface="黑体" panose="02010609060101010101" pitchFamily="49" charset="-122"/>
                <a:cs typeface="Arial" pitchFamily="34" charset="0"/>
              </a:rPr>
              <a:t>2</a:t>
            </a:r>
            <a:r>
              <a:rPr lang="zh-CN" altLang="zh-CN" sz="1400" dirty="0">
                <a:latin typeface="+mn-lt"/>
                <a:ea typeface="黑体" panose="02010609060101010101" pitchFamily="49" charset="-122"/>
                <a:cs typeface="Arial" pitchFamily="34" charset="0"/>
              </a:rPr>
              <a:t>千个以上的分类、</a:t>
            </a:r>
            <a:r>
              <a:rPr lang="en-US" altLang="zh-CN" sz="1400" dirty="0">
                <a:latin typeface="+mn-lt"/>
                <a:ea typeface="黑体" panose="02010609060101010101" pitchFamily="49" charset="-122"/>
                <a:cs typeface="Arial" pitchFamily="34" charset="0"/>
              </a:rPr>
              <a:t>3</a:t>
            </a:r>
            <a:r>
              <a:rPr lang="zh-CN" altLang="zh-CN" sz="1400" dirty="0">
                <a:latin typeface="+mn-lt"/>
                <a:ea typeface="黑体" panose="02010609060101010101" pitchFamily="49" charset="-122"/>
                <a:cs typeface="Arial" pitchFamily="34" charset="0"/>
              </a:rPr>
              <a:t>百万以上的数据样本、以及超过</a:t>
            </a:r>
            <a:r>
              <a:rPr lang="en-US" altLang="zh-CN" sz="1400" dirty="0">
                <a:latin typeface="+mn-lt"/>
                <a:ea typeface="黑体" panose="02010609060101010101" pitchFamily="49" charset="-122"/>
                <a:cs typeface="Arial" pitchFamily="34" charset="0"/>
              </a:rPr>
              <a:t>6</a:t>
            </a:r>
            <a:r>
              <a:rPr lang="zh-CN" altLang="zh-CN" sz="1400" dirty="0">
                <a:latin typeface="+mn-lt"/>
                <a:ea typeface="黑体" panose="02010609060101010101" pitchFamily="49" charset="-122"/>
                <a:cs typeface="Arial" pitchFamily="34" charset="0"/>
              </a:rPr>
              <a:t>千万的参数，相对于单</a:t>
            </a:r>
            <a:r>
              <a:rPr lang="en-US" altLang="zh-CN" sz="1400" dirty="0">
                <a:latin typeface="+mn-lt"/>
                <a:ea typeface="黑体" panose="02010609060101010101" pitchFamily="49" charset="-122"/>
                <a:cs typeface="Arial" pitchFamily="34" charset="0"/>
              </a:rPr>
              <a:t>GPU</a:t>
            </a:r>
            <a:r>
              <a:rPr lang="zh-CN" altLang="zh-CN" sz="1400" dirty="0">
                <a:latin typeface="+mn-lt"/>
                <a:ea typeface="黑体" panose="02010609060101010101" pitchFamily="49" charset="-122"/>
                <a:cs typeface="Arial" pitchFamily="34" charset="0"/>
              </a:rPr>
              <a:t>而言</a:t>
            </a:r>
            <a:r>
              <a:rPr lang="en-US" altLang="zh-CN" sz="1400" dirty="0">
                <a:latin typeface="+mn-lt"/>
                <a:ea typeface="黑体" panose="02010609060101010101" pitchFamily="49" charset="-122"/>
                <a:cs typeface="Arial" pitchFamily="34" charset="0"/>
              </a:rPr>
              <a:t>4 GPU</a:t>
            </a:r>
            <a:r>
              <a:rPr lang="zh-CN" altLang="zh-CN" sz="1400" dirty="0">
                <a:latin typeface="+mn-lt"/>
                <a:ea typeface="黑体" panose="02010609060101010101" pitchFamily="49" charset="-122"/>
                <a:cs typeface="Arial" pitchFamily="34" charset="0"/>
              </a:rPr>
              <a:t>可实现</a:t>
            </a:r>
            <a:r>
              <a:rPr lang="en-US" altLang="zh-CN" sz="1400" dirty="0">
                <a:latin typeface="+mn-lt"/>
                <a:ea typeface="黑体" panose="02010609060101010101" pitchFamily="49" charset="-122"/>
                <a:cs typeface="Arial" pitchFamily="34" charset="0"/>
              </a:rPr>
              <a:t>2.5</a:t>
            </a:r>
            <a:r>
              <a:rPr lang="zh-CN" altLang="zh-CN" sz="1400" dirty="0">
                <a:latin typeface="+mn-lt"/>
                <a:ea typeface="黑体" panose="02010609060101010101" pitchFamily="49" charset="-122"/>
                <a:cs typeface="Arial" pitchFamily="34" charset="0"/>
              </a:rPr>
              <a:t>倍的</a:t>
            </a:r>
            <a:r>
              <a:rPr lang="zh-CN" altLang="zh-CN" sz="1400" dirty="0" smtClean="0">
                <a:latin typeface="+mn-lt"/>
                <a:ea typeface="黑体" panose="02010609060101010101" pitchFamily="49" charset="-122"/>
                <a:cs typeface="Arial" pitchFamily="34" charset="0"/>
              </a:rPr>
              <a:t>加速比</a:t>
            </a:r>
            <a:r>
              <a:rPr lang="zh-CN" altLang="en-US" sz="1400" dirty="0" smtClean="0">
                <a:latin typeface="+mn-lt"/>
                <a:ea typeface="黑体" panose="02010609060101010101" pitchFamily="49" charset="-122"/>
                <a:cs typeface="Arial" pitchFamily="34" charset="0"/>
              </a:rPr>
              <a:t>；</a:t>
            </a:r>
            <a:r>
              <a:rPr lang="zh-CN" altLang="zh-CN" sz="1400" dirty="0" smtClean="0">
                <a:latin typeface="+mn-lt"/>
                <a:ea typeface="黑体" panose="02010609060101010101" pitchFamily="49" charset="-122"/>
                <a:cs typeface="Arial" pitchFamily="34" charset="0"/>
              </a:rPr>
              <a:t>在</a:t>
            </a:r>
            <a:r>
              <a:rPr lang="zh-CN" altLang="zh-CN" sz="1400" dirty="0">
                <a:latin typeface="+mn-lt"/>
                <a:ea typeface="黑体" panose="02010609060101010101" pitchFamily="49" charset="-122"/>
                <a:cs typeface="Arial" pitchFamily="34" charset="0"/>
              </a:rPr>
              <a:t>图文类效果广告点击率提升方面也取得初步应用</a:t>
            </a:r>
            <a:endParaRPr lang="en-US" altLang="zh-CN" sz="1400" dirty="0" smtClean="0">
              <a:latin typeface="+mn-lt"/>
              <a:ea typeface="黑体" panose="02010609060101010101" pitchFamily="49" charset="-122"/>
              <a:cs typeface="Arial" pitchFamily="34" charset="0"/>
            </a:endParaRPr>
          </a:p>
          <a:p>
            <a:pPr marL="446088" lvl="2" indent="-342900">
              <a:spcBef>
                <a:spcPts val="300"/>
              </a:spcBef>
              <a:spcAft>
                <a:spcPts val="0"/>
              </a:spcAft>
              <a:buSzPct val="70000"/>
              <a:buFont typeface="Wingdings" pitchFamily="2" charset="2"/>
              <a:buChar char="l"/>
              <a:defRPr/>
            </a:pPr>
            <a:r>
              <a:rPr lang="zh-CN" altLang="zh-CN" sz="1400" dirty="0" smtClean="0">
                <a:solidFill>
                  <a:srgbClr val="C00000"/>
                </a:solidFill>
                <a:latin typeface="+mn-lt"/>
                <a:ea typeface="黑体" panose="02010609060101010101" pitchFamily="49" charset="-122"/>
                <a:cs typeface="Arial" pitchFamily="34" charset="0"/>
              </a:rPr>
              <a:t>基于</a:t>
            </a:r>
            <a:r>
              <a:rPr lang="en-US" altLang="zh-CN" sz="1400" dirty="0">
                <a:solidFill>
                  <a:srgbClr val="C00000"/>
                </a:solidFill>
                <a:latin typeface="+mn-lt"/>
                <a:ea typeface="黑体" panose="02010609060101010101" pitchFamily="49" charset="-122"/>
                <a:cs typeface="Arial" pitchFamily="34" charset="0"/>
              </a:rPr>
              <a:t>CPU</a:t>
            </a:r>
            <a:r>
              <a:rPr lang="zh-CN" altLang="zh-CN" sz="1400" dirty="0">
                <a:solidFill>
                  <a:srgbClr val="C00000"/>
                </a:solidFill>
                <a:latin typeface="+mn-lt"/>
                <a:ea typeface="黑体" panose="02010609060101010101" pitchFamily="49" charset="-122"/>
                <a:cs typeface="Arial" pitchFamily="34" charset="0"/>
              </a:rPr>
              <a:t>集群的深度神经网络并行计算系统</a:t>
            </a:r>
            <a:r>
              <a:rPr lang="en-US" altLang="zh-CN" sz="1400" dirty="0">
                <a:solidFill>
                  <a:srgbClr val="C00000"/>
                </a:solidFill>
                <a:latin typeface="+mn-lt"/>
                <a:ea typeface="黑体" panose="02010609060101010101" pitchFamily="49" charset="-122"/>
                <a:cs typeface="Arial" pitchFamily="34" charset="0"/>
              </a:rPr>
              <a:t>Mariana </a:t>
            </a:r>
            <a:r>
              <a:rPr lang="en-US" altLang="zh-CN" sz="1400" dirty="0" smtClean="0">
                <a:solidFill>
                  <a:srgbClr val="C00000"/>
                </a:solidFill>
                <a:latin typeface="+mn-lt"/>
                <a:ea typeface="黑体" panose="02010609060101010101" pitchFamily="49" charset="-122"/>
                <a:cs typeface="Arial" pitchFamily="34" charset="0"/>
              </a:rPr>
              <a:t>Cluster</a:t>
            </a:r>
            <a:r>
              <a:rPr lang="zh-CN" altLang="en-US" sz="1400" dirty="0">
                <a:solidFill>
                  <a:srgbClr val="C00000"/>
                </a:solidFill>
                <a:latin typeface="+mn-lt"/>
                <a:ea typeface="黑体" panose="02010609060101010101" pitchFamily="49" charset="-122"/>
                <a:cs typeface="Arial" pitchFamily="34" charset="0"/>
              </a:rPr>
              <a:t>：</a:t>
            </a:r>
            <a:r>
              <a:rPr lang="zh-CN" altLang="zh-CN" sz="1400" dirty="0" smtClean="0">
                <a:latin typeface="+mn-lt"/>
                <a:ea typeface="黑体" panose="02010609060101010101" pitchFamily="49" charset="-122"/>
                <a:cs typeface="Arial" pitchFamily="34" charset="0"/>
              </a:rPr>
              <a:t>实现</a:t>
            </a:r>
            <a:r>
              <a:rPr lang="zh-CN" altLang="zh-CN" sz="1400" dirty="0">
                <a:latin typeface="+mn-lt"/>
                <a:ea typeface="黑体" panose="02010609060101010101" pitchFamily="49" charset="-122"/>
                <a:cs typeface="Arial" pitchFamily="34" charset="0"/>
              </a:rPr>
              <a:t>了一个基于</a:t>
            </a:r>
            <a:r>
              <a:rPr lang="en-US" altLang="zh-CN" sz="1400" dirty="0">
                <a:latin typeface="+mn-lt"/>
                <a:ea typeface="黑体" panose="02010609060101010101" pitchFamily="49" charset="-122"/>
                <a:cs typeface="Arial" pitchFamily="34" charset="0"/>
              </a:rPr>
              <a:t>Parameter Server</a:t>
            </a:r>
            <a:r>
              <a:rPr lang="zh-CN" altLang="zh-CN" sz="1400" dirty="0">
                <a:latin typeface="+mn-lt"/>
                <a:ea typeface="黑体" panose="02010609060101010101" pitchFamily="49" charset="-122"/>
                <a:cs typeface="Arial" pitchFamily="34" charset="0"/>
              </a:rPr>
              <a:t>模型的大规模通用化机器学习和训练系统，主要用于进行大规模广告并行化训练，完成广告点击率预估模型训练和广告点击性能</a:t>
            </a:r>
            <a:r>
              <a:rPr lang="zh-CN" altLang="zh-CN" sz="1400" dirty="0" smtClean="0">
                <a:latin typeface="+mn-lt"/>
                <a:ea typeface="黑体" panose="02010609060101010101" pitchFamily="49" charset="-122"/>
                <a:cs typeface="Arial" pitchFamily="34" charset="0"/>
              </a:rPr>
              <a:t>优化</a:t>
            </a:r>
          </a:p>
        </p:txBody>
      </p:sp>
      <p:sp>
        <p:nvSpPr>
          <p:cNvPr id="8" name="TextBox 7"/>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3243535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300359" y="735547"/>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zh-CN" altLang="zh-CN" dirty="0">
                <a:solidFill>
                  <a:srgbClr val="0066FF"/>
                </a:solidFill>
                <a:latin typeface="Arial" charset="0"/>
                <a:ea typeface="黑体" pitchFamily="2" charset="-122"/>
              </a:rPr>
              <a:t>百度</a:t>
            </a:r>
            <a:r>
              <a:rPr lang="en-US" altLang="zh-CN" dirty="0">
                <a:solidFill>
                  <a:srgbClr val="0066FF"/>
                </a:solidFill>
                <a:latin typeface="Arial" charset="0"/>
                <a:ea typeface="黑体" pitchFamily="2" charset="-122"/>
              </a:rPr>
              <a:t>ELF</a:t>
            </a:r>
            <a:r>
              <a:rPr lang="zh-CN" altLang="zh-CN" dirty="0">
                <a:solidFill>
                  <a:srgbClr val="0066FF"/>
                </a:solidFill>
                <a:latin typeface="Arial" charset="0"/>
                <a:ea typeface="黑体" pitchFamily="2" charset="-122"/>
              </a:rPr>
              <a:t>与百度机器学习云平台</a:t>
            </a:r>
            <a:r>
              <a:rPr lang="en-US" altLang="zh-CN" dirty="0">
                <a:solidFill>
                  <a:srgbClr val="0066FF"/>
                </a:solidFill>
                <a:latin typeface="Arial" charset="0"/>
                <a:ea typeface="黑体" pitchFamily="2" charset="-122"/>
              </a:rPr>
              <a:t>BML</a:t>
            </a: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2880" y="1616756"/>
            <a:ext cx="8505731" cy="2877711"/>
          </a:xfrm>
          <a:prstGeom prst="rect">
            <a:avLst/>
          </a:prstGeom>
          <a:solidFill>
            <a:schemeClr val="bg1"/>
          </a:solidFill>
        </p:spPr>
        <p:txBody>
          <a:bodyPr wrap="square">
            <a:spAutoFit/>
          </a:bodyPr>
          <a:lstStyle/>
          <a:p>
            <a:pPr marL="342900" lvl="1" indent="-342900">
              <a:spcBef>
                <a:spcPts val="600"/>
              </a:spcBef>
              <a:spcAft>
                <a:spcPts val="0"/>
              </a:spcAft>
              <a:buSzPct val="70000"/>
              <a:buFont typeface="Wingdings" pitchFamily="2" charset="2"/>
              <a:buChar char="l"/>
              <a:defRPr/>
            </a:pPr>
            <a:r>
              <a:rPr lang="zh-CN" altLang="zh-CN" sz="1600" dirty="0" smtClean="0">
                <a:solidFill>
                  <a:srgbClr val="C00000"/>
                </a:solidFill>
                <a:latin typeface="+mn-lt"/>
                <a:ea typeface="黑体" panose="02010609060101010101" pitchFamily="49" charset="-122"/>
                <a:cs typeface="Arial" pitchFamily="34" charset="0"/>
              </a:rPr>
              <a:t>大规模</a:t>
            </a:r>
            <a:r>
              <a:rPr lang="zh-CN" altLang="zh-CN" sz="1600" dirty="0">
                <a:solidFill>
                  <a:srgbClr val="C00000"/>
                </a:solidFill>
                <a:latin typeface="+mn-lt"/>
                <a:ea typeface="黑体" panose="02010609060101010101" pitchFamily="49" charset="-122"/>
                <a:cs typeface="Arial" pitchFamily="34" charset="0"/>
              </a:rPr>
              <a:t>分布式机器学习框架和系统</a:t>
            </a:r>
            <a:r>
              <a:rPr lang="en-US" altLang="zh-CN" sz="1600" dirty="0">
                <a:solidFill>
                  <a:srgbClr val="C00000"/>
                </a:solidFill>
                <a:latin typeface="+mn-lt"/>
                <a:ea typeface="黑体" panose="02010609060101010101" pitchFamily="49" charset="-122"/>
                <a:cs typeface="Arial" pitchFamily="34" charset="0"/>
              </a:rPr>
              <a:t>ELF</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Essential Learning Framework</a:t>
            </a:r>
            <a:r>
              <a:rPr lang="zh-CN" altLang="zh-CN" sz="1600" dirty="0" smtClean="0">
                <a:latin typeface="+mn-lt"/>
                <a:ea typeface="黑体" panose="02010609060101010101" pitchFamily="49" charset="-122"/>
                <a:cs typeface="Arial" pitchFamily="34" charset="0"/>
              </a:rPr>
              <a:t>）</a:t>
            </a:r>
            <a:r>
              <a:rPr lang="zh-CN" altLang="en-US" sz="1600" dirty="0" smtClean="0">
                <a:latin typeface="+mn-lt"/>
                <a:ea typeface="黑体" panose="02010609060101010101" pitchFamily="49" charset="-122"/>
                <a:cs typeface="Arial" pitchFamily="34" charset="0"/>
              </a:rPr>
              <a:t>：</a:t>
            </a:r>
            <a:r>
              <a:rPr lang="zh-CN" altLang="zh-CN" sz="1600" dirty="0" smtClean="0">
                <a:latin typeface="+mn-lt"/>
                <a:ea typeface="黑体" panose="02010609060101010101" pitchFamily="49" charset="-122"/>
                <a:cs typeface="Arial" pitchFamily="34" charset="0"/>
              </a:rPr>
              <a:t>是</a:t>
            </a:r>
            <a:r>
              <a:rPr lang="zh-CN" altLang="zh-CN" sz="1600" dirty="0">
                <a:latin typeface="+mn-lt"/>
                <a:ea typeface="黑体" panose="02010609060101010101" pitchFamily="49" charset="-122"/>
                <a:cs typeface="Arial" pitchFamily="34" charset="0"/>
              </a:rPr>
              <a:t>一个基于</a:t>
            </a:r>
            <a:r>
              <a:rPr lang="en-US" altLang="zh-CN" sz="1600" dirty="0">
                <a:latin typeface="+mn-lt"/>
                <a:ea typeface="黑体" panose="02010609060101010101" pitchFamily="49" charset="-122"/>
                <a:cs typeface="Arial" pitchFamily="34" charset="0"/>
              </a:rPr>
              <a:t>Parameter Server</a:t>
            </a:r>
            <a:r>
              <a:rPr lang="zh-CN" altLang="zh-CN" sz="1600" dirty="0">
                <a:latin typeface="+mn-lt"/>
                <a:ea typeface="黑体" panose="02010609060101010101" pitchFamily="49" charset="-122"/>
                <a:cs typeface="Arial" pitchFamily="34" charset="0"/>
              </a:rPr>
              <a:t>模型的通用化大规模机器学习系统，可允许用户方便快速地设计实现大数据机器学习算法，在系统设计上吸收了</a:t>
            </a:r>
            <a:r>
              <a:rPr lang="en-US" altLang="zh-CN" sz="1600" dirty="0" err="1">
                <a:latin typeface="+mn-lt"/>
                <a:ea typeface="黑体" panose="02010609060101010101" pitchFamily="49" charset="-122"/>
                <a:cs typeface="Arial" pitchFamily="34" charset="0"/>
              </a:rPr>
              <a:t>Hadoop</a:t>
            </a:r>
            <a:r>
              <a:rPr lang="zh-CN" altLang="zh-CN" sz="1600" dirty="0">
                <a:latin typeface="+mn-lt"/>
                <a:ea typeface="黑体" panose="02010609060101010101" pitchFamily="49" charset="-122"/>
                <a:cs typeface="Arial" pitchFamily="34" charset="0"/>
              </a:rPr>
              <a:t>、</a:t>
            </a:r>
            <a:r>
              <a:rPr lang="en-US" altLang="zh-CN" sz="1600" dirty="0">
                <a:latin typeface="+mn-lt"/>
                <a:ea typeface="黑体" panose="02010609060101010101" pitchFamily="49" charset="-122"/>
                <a:cs typeface="Arial" pitchFamily="34" charset="0"/>
              </a:rPr>
              <a:t>Spark</a:t>
            </a:r>
            <a:r>
              <a:rPr lang="zh-CN" altLang="zh-CN" sz="1600" dirty="0">
                <a:latin typeface="+mn-lt"/>
                <a:ea typeface="黑体" panose="02010609060101010101" pitchFamily="49" charset="-122"/>
                <a:cs typeface="Arial" pitchFamily="34" charset="0"/>
              </a:rPr>
              <a:t>和</a:t>
            </a:r>
            <a:r>
              <a:rPr lang="en-US" altLang="zh-CN" sz="1600" dirty="0">
                <a:latin typeface="+mn-lt"/>
                <a:ea typeface="黑体" panose="02010609060101010101" pitchFamily="49" charset="-122"/>
                <a:cs typeface="Arial" pitchFamily="34" charset="0"/>
              </a:rPr>
              <a:t>MPI</a:t>
            </a:r>
            <a:r>
              <a:rPr lang="zh-CN" altLang="zh-CN" sz="1600" dirty="0">
                <a:latin typeface="+mn-lt"/>
                <a:ea typeface="黑体" panose="02010609060101010101" pitchFamily="49" charset="-122"/>
                <a:cs typeface="Arial" pitchFamily="34" charset="0"/>
              </a:rPr>
              <a:t>等大数据平台的优点，用类似于</a:t>
            </a:r>
            <a:r>
              <a:rPr lang="en-US" altLang="zh-CN" sz="1600" dirty="0">
                <a:latin typeface="+mn-lt"/>
                <a:ea typeface="黑体" panose="02010609060101010101" pitchFamily="49" charset="-122"/>
                <a:cs typeface="Arial" pitchFamily="34" charset="0"/>
              </a:rPr>
              <a:t>Spark</a:t>
            </a:r>
            <a:r>
              <a:rPr lang="zh-CN" altLang="zh-CN" sz="1600" dirty="0">
                <a:latin typeface="+mn-lt"/>
                <a:ea typeface="黑体" panose="02010609060101010101" pitchFamily="49" charset="-122"/>
                <a:cs typeface="Arial" pitchFamily="34" charset="0"/>
              </a:rPr>
              <a:t>的全内存</a:t>
            </a:r>
            <a:r>
              <a:rPr lang="en-US" altLang="zh-CN" sz="1600" dirty="0">
                <a:latin typeface="+mn-lt"/>
                <a:ea typeface="黑体" panose="02010609060101010101" pitchFamily="49" charset="-122"/>
                <a:cs typeface="Arial" pitchFamily="34" charset="0"/>
              </a:rPr>
              <a:t>DAG</a:t>
            </a:r>
            <a:r>
              <a:rPr lang="zh-CN" altLang="zh-CN" sz="1600" dirty="0">
                <a:latin typeface="+mn-lt"/>
                <a:ea typeface="黑体" panose="02010609060101010101" pitchFamily="49" charset="-122"/>
                <a:cs typeface="Arial" pitchFamily="34" charset="0"/>
              </a:rPr>
              <a:t>计算引擎，可基于数据流的编程模式，通过高度抽象的编程接口，让用户方便地完成各种机器学习算法的并行化设计并完成快速</a:t>
            </a:r>
            <a:r>
              <a:rPr lang="zh-CN" altLang="zh-CN" sz="1600" dirty="0" smtClean="0">
                <a:latin typeface="+mn-lt"/>
                <a:ea typeface="黑体" panose="02010609060101010101" pitchFamily="49" charset="-122"/>
                <a:cs typeface="Arial" pitchFamily="34" charset="0"/>
              </a:rPr>
              <a:t>计算</a:t>
            </a:r>
            <a:endParaRPr lang="zh-CN" altLang="zh-CN" sz="1600" dirty="0">
              <a:latin typeface="+mn-lt"/>
              <a:ea typeface="黑体" panose="02010609060101010101" pitchFamily="49" charset="-122"/>
              <a:cs typeface="Arial" pitchFamily="34" charset="0"/>
            </a:endParaRPr>
          </a:p>
          <a:p>
            <a:pPr marL="342900" lvl="1" indent="-342900">
              <a:spcBef>
                <a:spcPts val="600"/>
              </a:spcBef>
              <a:spcAft>
                <a:spcPts val="0"/>
              </a:spcAft>
              <a:buSzPct val="70000"/>
              <a:buFont typeface="Wingdings" pitchFamily="2" charset="2"/>
              <a:buChar char="l"/>
              <a:defRPr/>
            </a:pPr>
            <a:r>
              <a:rPr lang="zh-CN" altLang="zh-CN" sz="1600" dirty="0" smtClean="0">
                <a:solidFill>
                  <a:srgbClr val="C00000"/>
                </a:solidFill>
                <a:latin typeface="+mn-lt"/>
                <a:ea typeface="黑体" panose="02010609060101010101" pitchFamily="49" charset="-122"/>
                <a:cs typeface="Arial" pitchFamily="34" charset="0"/>
              </a:rPr>
              <a:t>百度机器学习</a:t>
            </a:r>
            <a:r>
              <a:rPr lang="zh-CN" altLang="zh-CN" sz="1600" dirty="0">
                <a:solidFill>
                  <a:srgbClr val="C00000"/>
                </a:solidFill>
                <a:latin typeface="+mn-lt"/>
                <a:ea typeface="黑体" panose="02010609060101010101" pitchFamily="49" charset="-122"/>
                <a:cs typeface="Arial" pitchFamily="34" charset="0"/>
              </a:rPr>
              <a:t>云平台</a:t>
            </a:r>
            <a:r>
              <a:rPr lang="en-US" altLang="zh-CN" sz="1600" dirty="0">
                <a:solidFill>
                  <a:srgbClr val="C00000"/>
                </a:solidFill>
                <a:latin typeface="+mn-lt"/>
                <a:ea typeface="黑体" panose="02010609060101010101" pitchFamily="49" charset="-122"/>
                <a:cs typeface="Arial" pitchFamily="34" charset="0"/>
              </a:rPr>
              <a:t>BML</a:t>
            </a:r>
            <a:r>
              <a:rPr lang="zh-CN" altLang="zh-CN" sz="1600" dirty="0">
                <a:latin typeface="+mn-lt"/>
                <a:ea typeface="黑体" panose="02010609060101010101" pitchFamily="49" charset="-122"/>
                <a:cs typeface="Arial" pitchFamily="34" charset="0"/>
              </a:rPr>
              <a:t>（</a:t>
            </a:r>
            <a:r>
              <a:rPr lang="en-US" altLang="zh-CN" sz="1600" dirty="0" err="1">
                <a:latin typeface="+mn-lt"/>
                <a:ea typeface="黑体" panose="02010609060101010101" pitchFamily="49" charset="-122"/>
                <a:cs typeface="Arial" pitchFamily="34" charset="0"/>
              </a:rPr>
              <a:t>Baidu</a:t>
            </a:r>
            <a:r>
              <a:rPr lang="en-US" altLang="zh-CN" sz="1600" dirty="0">
                <a:latin typeface="+mn-lt"/>
                <a:ea typeface="黑体" panose="02010609060101010101" pitchFamily="49" charset="-122"/>
                <a:cs typeface="Arial" pitchFamily="34" charset="0"/>
              </a:rPr>
              <a:t> Machine Learning</a:t>
            </a:r>
            <a:r>
              <a:rPr lang="zh-CN" altLang="zh-CN" sz="1600" dirty="0" smtClean="0">
                <a:latin typeface="+mn-lt"/>
                <a:ea typeface="黑体" panose="02010609060101010101" pitchFamily="49" charset="-122"/>
                <a:cs typeface="Arial" pitchFamily="34" charset="0"/>
              </a:rPr>
              <a:t>）</a:t>
            </a:r>
            <a:r>
              <a:rPr lang="zh-CN" altLang="en-US" sz="1600" dirty="0" smtClean="0">
                <a:latin typeface="+mn-lt"/>
                <a:ea typeface="黑体" panose="02010609060101010101" pitchFamily="49" charset="-122"/>
                <a:cs typeface="Arial" pitchFamily="34" charset="0"/>
              </a:rPr>
              <a:t>：</a:t>
            </a:r>
            <a:r>
              <a:rPr lang="zh-CN" altLang="zh-CN" sz="1600" dirty="0" smtClean="0">
                <a:latin typeface="+mn-lt"/>
                <a:ea typeface="黑体" panose="02010609060101010101" pitchFamily="49" charset="-122"/>
                <a:cs typeface="Arial" pitchFamily="34" charset="0"/>
              </a:rPr>
              <a:t>支持</a:t>
            </a:r>
            <a:r>
              <a:rPr lang="zh-CN" altLang="zh-CN" sz="1600" dirty="0">
                <a:latin typeface="+mn-lt"/>
                <a:ea typeface="黑体" panose="02010609060101010101" pitchFamily="49" charset="-122"/>
                <a:cs typeface="Arial" pitchFamily="34" charset="0"/>
              </a:rPr>
              <a:t>丰富的机器学习算法，可支持包含</a:t>
            </a:r>
            <a:r>
              <a:rPr lang="en-US" altLang="zh-CN" sz="1600" dirty="0">
                <a:latin typeface="+mn-lt"/>
                <a:ea typeface="黑体" panose="02010609060101010101" pitchFamily="49" charset="-122"/>
                <a:cs typeface="Arial" pitchFamily="34" charset="0"/>
              </a:rPr>
              <a:t>20 </a:t>
            </a:r>
            <a:r>
              <a:rPr lang="zh-CN" altLang="zh-CN" sz="1600" dirty="0">
                <a:latin typeface="+mn-lt"/>
                <a:ea typeface="黑体" panose="02010609060101010101" pitchFamily="49" charset="-122"/>
                <a:cs typeface="Arial" pitchFamily="34" charset="0"/>
              </a:rPr>
              <a:t>多种大规模并行机器学习算法，提供包括数据预处理算法、分类算法、聚类算法、主题模型、推荐算法、深度学习、序列模型、在线学习在内的各种机器学习算法支持，并通过分布和并行化计算实现优异的计算性能。</a:t>
            </a:r>
            <a:r>
              <a:rPr lang="en-US" altLang="zh-CN" sz="1600" dirty="0">
                <a:latin typeface="+mn-lt"/>
                <a:ea typeface="黑体" panose="02010609060101010101" pitchFamily="49" charset="-122"/>
                <a:cs typeface="Arial" pitchFamily="34" charset="0"/>
              </a:rPr>
              <a:t>BML</a:t>
            </a:r>
            <a:r>
              <a:rPr lang="zh-CN" altLang="zh-CN" sz="1600" dirty="0">
                <a:latin typeface="+mn-lt"/>
                <a:ea typeface="黑体" panose="02010609060101010101" pitchFamily="49" charset="-122"/>
                <a:cs typeface="Arial" pitchFamily="34" charset="0"/>
              </a:rPr>
              <a:t>在百度内部的业务系统中经历了线上大规模使用部署考验，承载公司内各种重要在线业务线应用，包括凤巢广告</a:t>
            </a:r>
            <a:r>
              <a:rPr lang="en-US" altLang="zh-CN" sz="1600" dirty="0">
                <a:latin typeface="+mn-lt"/>
                <a:ea typeface="黑体" panose="02010609060101010101" pitchFamily="49" charset="-122"/>
                <a:cs typeface="Arial" pitchFamily="34" charset="0"/>
              </a:rPr>
              <a:t>CTR </a:t>
            </a:r>
            <a:r>
              <a:rPr lang="zh-CN" altLang="zh-CN" sz="1600" dirty="0">
                <a:latin typeface="+mn-lt"/>
                <a:ea typeface="黑体" panose="02010609060101010101" pitchFamily="49" charset="-122"/>
                <a:cs typeface="Arial" pitchFamily="34" charset="0"/>
              </a:rPr>
              <a:t>预估、搜索</a:t>
            </a:r>
            <a:r>
              <a:rPr lang="en-US" altLang="zh-CN" sz="1600" dirty="0">
                <a:latin typeface="+mn-lt"/>
                <a:ea typeface="黑体" panose="02010609060101010101" pitchFamily="49" charset="-122"/>
                <a:cs typeface="Arial" pitchFamily="34" charset="0"/>
              </a:rPr>
              <a:t>LTR</a:t>
            </a:r>
            <a:r>
              <a:rPr lang="zh-CN" altLang="zh-CN" sz="1600" dirty="0">
                <a:latin typeface="+mn-lt"/>
                <a:ea typeface="黑体" panose="02010609060101010101" pitchFamily="49" charset="-122"/>
                <a:cs typeface="Arial" pitchFamily="34" charset="0"/>
              </a:rPr>
              <a:t>排名等应用</a:t>
            </a:r>
          </a:p>
        </p:txBody>
      </p:sp>
      <p:sp>
        <p:nvSpPr>
          <p:cNvPr id="8" name="TextBox 7"/>
          <p:cNvSpPr txBox="1"/>
          <p:nvPr/>
        </p:nvSpPr>
        <p:spPr>
          <a:xfrm>
            <a:off x="300359" y="19228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957890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6" name="Content Placeholder 2"/>
          <p:cNvSpPr>
            <a:spLocks noGrp="1"/>
          </p:cNvSpPr>
          <p:nvPr>
            <p:ph idx="1"/>
          </p:nvPr>
        </p:nvSpPr>
        <p:spPr>
          <a:xfrm>
            <a:off x="251520" y="681541"/>
            <a:ext cx="8418128" cy="3056570"/>
          </a:xfrm>
        </p:spPr>
        <p:txBody>
          <a:bodyPr rtlCol="0">
            <a:noAutofit/>
          </a:bodyPr>
          <a:lstStyle/>
          <a:p>
            <a:pPr marL="88900" lvl="1" indent="0" eaLnBrk="1" fontAlgn="auto" hangingPunct="1">
              <a:spcBef>
                <a:spcPts val="1200"/>
              </a:spcBef>
              <a:spcAft>
                <a:spcPts val="0"/>
              </a:spcAft>
              <a:buSzPct val="70000"/>
              <a:buNone/>
              <a:defRPr/>
            </a:pPr>
            <a:r>
              <a:rPr lang="zh-CN" altLang="en-US" dirty="0" smtClean="0">
                <a:solidFill>
                  <a:srgbClr val="FF0000"/>
                </a:solidFill>
                <a:latin typeface="Arial" charset="0"/>
                <a:ea typeface="黑体" pitchFamily="2" charset="-122"/>
              </a:rPr>
              <a:t>基于特定平台的</a:t>
            </a:r>
            <a:r>
              <a:rPr lang="zh-CN" altLang="zh-CN" dirty="0" smtClean="0">
                <a:solidFill>
                  <a:srgbClr val="FF0000"/>
                </a:solidFill>
                <a:latin typeface="Arial" charset="0"/>
                <a:ea typeface="黑体" pitchFamily="2" charset="-122"/>
              </a:rPr>
              <a:t>大</a:t>
            </a:r>
            <a:r>
              <a:rPr lang="zh-CN" altLang="zh-CN" dirty="0">
                <a:solidFill>
                  <a:srgbClr val="FF0000"/>
                </a:solidFill>
                <a:latin typeface="Arial" charset="0"/>
                <a:ea typeface="黑体" pitchFamily="2" charset="-122"/>
              </a:rPr>
              <a:t>数据</a:t>
            </a:r>
            <a:r>
              <a:rPr lang="zh-CN" altLang="zh-CN" dirty="0" smtClean="0">
                <a:solidFill>
                  <a:srgbClr val="FF0000"/>
                </a:solidFill>
                <a:latin typeface="Arial" charset="0"/>
                <a:ea typeface="黑体" pitchFamily="2" charset="-122"/>
              </a:rPr>
              <a:t>机器学习系统</a:t>
            </a:r>
            <a:endParaRPr lang="en-US" altLang="zh-CN" dirty="0">
              <a:solidFill>
                <a:srgbClr val="FF0000"/>
              </a:solidFill>
              <a:latin typeface="Arial" charset="0"/>
              <a:ea typeface="黑体" pitchFamily="2" charset="-122"/>
            </a:endParaRPr>
          </a:p>
          <a:p>
            <a:pPr marL="431800" lvl="1" indent="-342900" eaLnBrk="1" fontAlgn="auto" hangingPunct="1">
              <a:spcBef>
                <a:spcPts val="1200"/>
              </a:spcBef>
              <a:spcAft>
                <a:spcPts val="0"/>
              </a:spcAft>
              <a:buSzPct val="70000"/>
              <a:buFont typeface="Wingdings" pitchFamily="2" charset="2"/>
              <a:buChar char="p"/>
              <a:defRPr/>
            </a:pPr>
            <a:r>
              <a:rPr lang="zh-CN" altLang="zh-CN" dirty="0">
                <a:solidFill>
                  <a:srgbClr val="0066FF"/>
                </a:solidFill>
                <a:latin typeface="Arial" charset="0"/>
                <a:ea typeface="黑体" pitchFamily="2" charset="-122"/>
              </a:rPr>
              <a:t>百度</a:t>
            </a:r>
            <a:r>
              <a:rPr lang="en-US" altLang="zh-CN" dirty="0">
                <a:solidFill>
                  <a:srgbClr val="0066FF"/>
                </a:solidFill>
                <a:latin typeface="Arial" charset="0"/>
                <a:ea typeface="黑体" pitchFamily="2" charset="-122"/>
              </a:rPr>
              <a:t>ELF</a:t>
            </a:r>
            <a:r>
              <a:rPr lang="zh-CN" altLang="zh-CN" dirty="0">
                <a:solidFill>
                  <a:srgbClr val="0066FF"/>
                </a:solidFill>
                <a:latin typeface="Arial" charset="0"/>
                <a:ea typeface="黑体" pitchFamily="2" charset="-122"/>
              </a:rPr>
              <a:t>与百度机器学习云平台</a:t>
            </a:r>
            <a:r>
              <a:rPr lang="en-US" altLang="zh-CN" dirty="0" smtClean="0">
                <a:solidFill>
                  <a:srgbClr val="0066FF"/>
                </a:solidFill>
                <a:latin typeface="Arial" charset="0"/>
                <a:ea typeface="黑体" pitchFamily="2" charset="-122"/>
              </a:rPr>
              <a:t>BML</a:t>
            </a:r>
          </a:p>
          <a:p>
            <a:pPr marL="88900" lvl="1" indent="0" eaLnBrk="1" fontAlgn="auto" hangingPunct="1">
              <a:spcBef>
                <a:spcPts val="1200"/>
              </a:spcBef>
              <a:spcAft>
                <a:spcPts val="0"/>
              </a:spcAft>
              <a:buSzPct val="70000"/>
              <a:buNone/>
              <a:defRPr/>
            </a:pPr>
            <a:r>
              <a:rPr lang="en-US" altLang="zh-CN" sz="1800" dirty="0" smtClean="0">
                <a:solidFill>
                  <a:srgbClr val="C00000"/>
                </a:solidFill>
                <a:latin typeface="Arial" charset="0"/>
                <a:ea typeface="黑体" pitchFamily="2" charset="-122"/>
              </a:rPr>
              <a:t>BML</a:t>
            </a:r>
            <a:r>
              <a:rPr lang="zh-CN" altLang="en-US" sz="1800" dirty="0" smtClean="0">
                <a:solidFill>
                  <a:srgbClr val="C00000"/>
                </a:solidFill>
                <a:latin typeface="Arial" charset="0"/>
                <a:ea typeface="黑体" pitchFamily="2" charset="-122"/>
              </a:rPr>
              <a:t>平台承载的业务与功能</a:t>
            </a:r>
            <a:endParaRPr lang="en-US" altLang="zh-CN" sz="1800" dirty="0">
              <a:solidFill>
                <a:srgbClr val="C00000"/>
              </a:solidFill>
              <a:latin typeface="Arial" charset="0"/>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50863"/>
            <a:ext cx="3391624" cy="176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648" y="3261684"/>
            <a:ext cx="3153811" cy="143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1" y="2065250"/>
            <a:ext cx="3014803" cy="162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599" y="3219822"/>
            <a:ext cx="3043048" cy="15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0359" y="202440"/>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4. </a:t>
            </a:r>
            <a:r>
              <a:rPr lang="zh-CN" altLang="zh-CN" sz="2400" dirty="0">
                <a:solidFill>
                  <a:srgbClr val="C00000"/>
                </a:solidFill>
                <a:latin typeface="Arial Unicode MS" pitchFamily="34" charset="-122"/>
                <a:ea typeface="Arial Unicode MS" pitchFamily="34" charset="-122"/>
                <a:cs typeface="Arial Unicode MS" pitchFamily="34" charset="-122"/>
              </a:rPr>
              <a:t>大数据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a:t>
            </a:r>
            <a:r>
              <a:rPr lang="zh-CN" altLang="en-US" sz="2400" dirty="0" smtClean="0">
                <a:solidFill>
                  <a:srgbClr val="C00000"/>
                </a:solidFill>
                <a:latin typeface="Arial Unicode MS" pitchFamily="34" charset="-122"/>
                <a:ea typeface="Arial Unicode MS" pitchFamily="34" charset="-122"/>
                <a:cs typeface="Arial Unicode MS" pitchFamily="34" charset="-122"/>
              </a:rPr>
              <a:t>方法分类与典型</a:t>
            </a:r>
            <a:r>
              <a:rPr lang="zh-CN" altLang="zh-CN" sz="2400" dirty="0" smtClean="0">
                <a:solidFill>
                  <a:srgbClr val="C00000"/>
                </a:solidFill>
                <a:latin typeface="Arial Unicode MS" pitchFamily="34" charset="-122"/>
                <a:ea typeface="Arial Unicode MS" pitchFamily="34" charset="-122"/>
                <a:cs typeface="Arial Unicode MS" pitchFamily="34" charset="-122"/>
              </a:rPr>
              <a:t>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Tree>
    <p:extLst>
      <p:ext uri="{BB962C8B-B14F-4D97-AF65-F5344CB8AC3E}">
        <p14:creationId xmlns:p14="http://schemas.microsoft.com/office/powerpoint/2010/main" val="1636960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44" y="930847"/>
            <a:ext cx="5403737" cy="1931160"/>
          </a:xfrm>
        </p:spPr>
        <p:txBody>
          <a:bodyPr>
            <a:noAutofit/>
          </a:bodyPr>
          <a:lstStyle/>
          <a:p>
            <a:pPr>
              <a:spcBef>
                <a:spcPts val="600"/>
              </a:spcBef>
              <a:spcAft>
                <a:spcPts val="600"/>
              </a:spcAft>
              <a:buClr>
                <a:schemeClr val="accent1"/>
              </a:buClr>
              <a:buSzPct val="85000"/>
            </a:pPr>
            <a:r>
              <a:rPr lang="zh-CN" altLang="en-US" sz="2800" b="1" dirty="0">
                <a:solidFill>
                  <a:srgbClr val="0066FF"/>
                </a:solidFill>
                <a:latin typeface="+mn-lt"/>
                <a:ea typeface="黑体" panose="02010609060101010101" pitchFamily="49" charset="-122"/>
                <a:cs typeface="Arial" pitchFamily="34" charset="0"/>
              </a:rPr>
              <a:t>下 </a:t>
            </a:r>
            <a:r>
              <a:rPr lang="zh-CN" altLang="en-US" sz="2800" b="1" dirty="0" smtClean="0">
                <a:solidFill>
                  <a:srgbClr val="0066FF"/>
                </a:solidFill>
                <a:latin typeface="+mn-lt"/>
                <a:ea typeface="黑体" panose="02010609060101010101" pitchFamily="49" charset="-122"/>
                <a:cs typeface="Arial" pitchFamily="34" charset="0"/>
              </a:rPr>
              <a:t>篇</a:t>
            </a:r>
            <a:r>
              <a:rPr lang="en-US" altLang="zh-CN" sz="2800" b="1" dirty="0" smtClean="0">
                <a:solidFill>
                  <a:srgbClr val="0066FF"/>
                </a:solidFill>
                <a:latin typeface="+mn-lt"/>
                <a:ea typeface="黑体" panose="02010609060101010101" pitchFamily="49" charset="-122"/>
                <a:cs typeface="Arial" pitchFamily="34" charset="0"/>
              </a:rPr>
              <a:t/>
            </a:r>
            <a:br>
              <a:rPr lang="en-US" altLang="zh-CN" sz="2800" b="1" dirty="0" smtClean="0">
                <a:solidFill>
                  <a:srgbClr val="0066FF"/>
                </a:solidFill>
                <a:latin typeface="+mn-lt"/>
                <a:ea typeface="黑体" panose="02010609060101010101" pitchFamily="49" charset="-122"/>
                <a:cs typeface="Arial" pitchFamily="34" charset="0"/>
              </a:rPr>
            </a:br>
            <a:r>
              <a:rPr lang="en-US" altLang="zh-CN" b="1" spc="50" dirty="0" smtClean="0">
                <a:ln w="11430"/>
                <a:solidFill>
                  <a:srgbClr val="C00000"/>
                </a:solidFill>
                <a:effectLst>
                  <a:outerShdw blurRad="76200" dist="50800" dir="5400000" algn="tl" rotWithShape="0">
                    <a:srgbClr val="000000">
                      <a:alpha val="65000"/>
                    </a:srgbClr>
                  </a:outerShdw>
                </a:effectLst>
                <a:latin typeface="黑体" pitchFamily="49" charset="-122"/>
                <a:ea typeface="黑体" pitchFamily="49" charset="-122"/>
              </a:rPr>
              <a:t/>
            </a:r>
            <a:br>
              <a:rPr lang="en-US" altLang="zh-CN" b="1" spc="50" dirty="0" smtClean="0">
                <a:ln w="11430"/>
                <a:solidFill>
                  <a:srgbClr val="C00000"/>
                </a:solidFill>
                <a:effectLst>
                  <a:outerShdw blurRad="76200" dist="50800" dir="5400000" algn="tl" rotWithShape="0">
                    <a:srgbClr val="000000">
                      <a:alpha val="65000"/>
                    </a:srgbClr>
                  </a:outerShdw>
                </a:effectLst>
                <a:latin typeface="黑体" pitchFamily="49" charset="-122"/>
                <a:ea typeface="黑体" pitchFamily="49" charset="-122"/>
              </a:rPr>
            </a:br>
            <a:r>
              <a:rPr lang="zh-CN" altLang="en-US" sz="3200" dirty="0" smtClean="0">
                <a:solidFill>
                  <a:srgbClr val="C00000"/>
                </a:solidFill>
                <a:latin typeface="Times New Roman" pitchFamily="18" charset="0"/>
                <a:ea typeface="Arial Unicode MS" pitchFamily="34" charset="-122"/>
                <a:cs typeface="Times New Roman" pitchFamily="18" charset="0"/>
              </a:rPr>
              <a:t>大章鱼：</a:t>
            </a:r>
            <a:r>
              <a:rPr lang="zh-CN" altLang="en-US" sz="3200" dirty="0" smtClean="0">
                <a:solidFill>
                  <a:srgbClr val="C00000"/>
                </a:solidFill>
                <a:latin typeface="Times New Roman" pitchFamily="18" charset="0"/>
                <a:ea typeface="Arial Unicode MS" pitchFamily="34" charset="-122"/>
                <a:cs typeface="Times New Roman" pitchFamily="18" charset="0"/>
                <a:sym typeface="Wingdings" pitchFamily="2" charset="2"/>
              </a:rPr>
              <a:t>跨</a:t>
            </a:r>
            <a:r>
              <a:rPr lang="zh-CN" altLang="en-US" sz="3200" dirty="0">
                <a:solidFill>
                  <a:srgbClr val="C00000"/>
                </a:solidFill>
                <a:latin typeface="Times New Roman" pitchFamily="18" charset="0"/>
                <a:ea typeface="Arial Unicode MS" pitchFamily="34" charset="-122"/>
                <a:cs typeface="Times New Roman" pitchFamily="18" charset="0"/>
                <a:sym typeface="Wingdings" pitchFamily="2" charset="2"/>
              </a:rPr>
              <a:t>平台</a:t>
            </a:r>
            <a:r>
              <a:rPr lang="zh-CN" altLang="en-US" sz="3200" dirty="0">
                <a:solidFill>
                  <a:srgbClr val="C00000"/>
                </a:solidFill>
                <a:latin typeface="Times New Roman" pitchFamily="18" charset="0"/>
                <a:ea typeface="Arial Unicode MS" pitchFamily="34" charset="-122"/>
                <a:cs typeface="Times New Roman" pitchFamily="18" charset="0"/>
              </a:rPr>
              <a:t>大</a:t>
            </a:r>
            <a:r>
              <a:rPr lang="zh-CN" altLang="en-US" sz="3200" dirty="0" smtClean="0">
                <a:solidFill>
                  <a:srgbClr val="C00000"/>
                </a:solidFill>
                <a:latin typeface="Times New Roman" pitchFamily="18" charset="0"/>
                <a:ea typeface="Arial Unicode MS" pitchFamily="34" charset="-122"/>
                <a:cs typeface="Times New Roman" pitchFamily="18" charset="0"/>
              </a:rPr>
              <a:t>数据</a:t>
            </a:r>
            <a:r>
              <a:rPr lang="en-US" altLang="zh-CN" sz="3200" dirty="0" smtClean="0">
                <a:solidFill>
                  <a:srgbClr val="C00000"/>
                </a:solidFill>
                <a:latin typeface="Times New Roman" pitchFamily="18" charset="0"/>
                <a:ea typeface="Arial Unicode MS" pitchFamily="34" charset="-122"/>
                <a:cs typeface="Times New Roman" pitchFamily="18" charset="0"/>
              </a:rPr>
              <a:t/>
            </a:r>
            <a:br>
              <a:rPr lang="en-US" altLang="zh-CN" sz="3200" dirty="0" smtClean="0">
                <a:solidFill>
                  <a:srgbClr val="C00000"/>
                </a:solidFill>
                <a:latin typeface="Times New Roman" pitchFamily="18" charset="0"/>
                <a:ea typeface="Arial Unicode MS" pitchFamily="34" charset="-122"/>
                <a:cs typeface="Times New Roman" pitchFamily="18" charset="0"/>
              </a:rPr>
            </a:br>
            <a:r>
              <a:rPr lang="zh-CN" altLang="en-US" sz="3200" dirty="0" smtClean="0">
                <a:solidFill>
                  <a:srgbClr val="C00000"/>
                </a:solidFill>
                <a:latin typeface="Times New Roman" pitchFamily="18" charset="0"/>
                <a:ea typeface="Arial Unicode MS" pitchFamily="34" charset="-122"/>
                <a:cs typeface="Times New Roman" pitchFamily="18" charset="0"/>
              </a:rPr>
              <a:t>机器学习</a:t>
            </a:r>
            <a:r>
              <a:rPr lang="zh-CN" altLang="en-US" sz="3200" dirty="0">
                <a:solidFill>
                  <a:srgbClr val="C00000"/>
                </a:solidFill>
                <a:latin typeface="Times New Roman" pitchFamily="18" charset="0"/>
                <a:ea typeface="Arial Unicode MS" pitchFamily="34" charset="-122"/>
                <a:cs typeface="Times New Roman" pitchFamily="18" charset="0"/>
              </a:rPr>
              <a:t>与数据分析</a:t>
            </a:r>
            <a:r>
              <a:rPr lang="zh-CN" altLang="en-US" sz="3200" dirty="0" smtClean="0">
                <a:solidFill>
                  <a:srgbClr val="C00000"/>
                </a:solidFill>
                <a:latin typeface="Times New Roman" pitchFamily="18" charset="0"/>
                <a:ea typeface="Arial Unicode MS" pitchFamily="34" charset="-122"/>
                <a:cs typeface="Times New Roman" pitchFamily="18" charset="0"/>
              </a:rPr>
              <a:t>系统</a:t>
            </a:r>
            <a:endParaRPr lang="zh-CN" altLang="en-US" sz="4400" spc="50" dirty="0">
              <a:ln w="11430"/>
              <a:solidFill>
                <a:srgbClr val="0000FF"/>
              </a:solidFill>
              <a:effectLst>
                <a:outerShdw blurRad="76200" dist="50800" dir="5400000" algn="tl" rotWithShape="0">
                  <a:srgbClr val="000000">
                    <a:alpha val="65000"/>
                  </a:srgbClr>
                </a:outerShdw>
              </a:effectLst>
              <a:latin typeface="黑体" pitchFamily="49" charset="-122"/>
              <a:ea typeface="黑体" pitchFamily="49" charset="-122"/>
            </a:endParaRPr>
          </a:p>
        </p:txBody>
      </p:sp>
      <p:pic>
        <p:nvPicPr>
          <p:cNvPr id="14" name="图片 13" descr="octopus_logo.png"/>
          <p:cNvPicPr>
            <a:picLocks noChangeAspect="1"/>
          </p:cNvPicPr>
          <p:nvPr/>
        </p:nvPicPr>
        <p:blipFill>
          <a:blip r:embed="rId2" cstate="print"/>
          <a:stretch>
            <a:fillRect/>
          </a:stretch>
        </p:blipFill>
        <p:spPr>
          <a:xfrm>
            <a:off x="1920240" y="3098474"/>
            <a:ext cx="2464910" cy="779461"/>
          </a:xfrm>
          <a:prstGeom prst="rect">
            <a:avLst/>
          </a:prstGeom>
        </p:spPr>
      </p:pic>
      <p:grpSp>
        <p:nvGrpSpPr>
          <p:cNvPr id="4" name="Group 26"/>
          <p:cNvGrpSpPr/>
          <p:nvPr/>
        </p:nvGrpSpPr>
        <p:grpSpPr>
          <a:xfrm>
            <a:off x="4907280" y="2969831"/>
            <a:ext cx="1757680" cy="1409912"/>
            <a:chOff x="4124368" y="2067337"/>
            <a:chExt cx="4373588" cy="3723026"/>
          </a:xfrm>
        </p:grpSpPr>
        <p:pic>
          <p:nvPicPr>
            <p:cNvPr id="5" name="Picture 5"/>
            <p:cNvPicPr>
              <a:picLocks noChangeAspect="1" noChangeArrowheads="1"/>
            </p:cNvPicPr>
            <p:nvPr/>
          </p:nvPicPr>
          <p:blipFill>
            <a:blip r:embed="rId3" cstate="print"/>
            <a:srcRect b="1222"/>
            <a:stretch>
              <a:fillRect/>
            </a:stretch>
          </p:blipFill>
          <p:spPr bwMode="auto">
            <a:xfrm>
              <a:off x="4124368" y="2067337"/>
              <a:ext cx="4313949" cy="3588025"/>
            </a:xfrm>
            <a:prstGeom prst="rect">
              <a:avLst/>
            </a:prstGeom>
            <a:noFill/>
            <a:ln w="9525">
              <a:noFill/>
              <a:miter lim="800000"/>
              <a:headEnd/>
              <a:tailEnd/>
            </a:ln>
            <a:effectLst/>
          </p:spPr>
        </p:pic>
        <p:sp>
          <p:nvSpPr>
            <p:cNvPr id="6" name="TextBox 5"/>
            <p:cNvSpPr txBox="1"/>
            <p:nvPr/>
          </p:nvSpPr>
          <p:spPr>
            <a:xfrm>
              <a:off x="4552118" y="4899990"/>
              <a:ext cx="914401" cy="39010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Hadoop</a:t>
              </a:r>
            </a:p>
          </p:txBody>
        </p:sp>
        <p:sp>
          <p:nvSpPr>
            <p:cNvPr id="7" name="TextBox 6"/>
            <p:cNvSpPr txBox="1"/>
            <p:nvPr/>
          </p:nvSpPr>
          <p:spPr>
            <a:xfrm>
              <a:off x="5390319" y="5340623"/>
              <a:ext cx="824949" cy="39010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Spark</a:t>
              </a:r>
            </a:p>
          </p:txBody>
        </p:sp>
        <p:sp>
          <p:nvSpPr>
            <p:cNvPr id="8" name="TextBox 7"/>
            <p:cNvSpPr txBox="1"/>
            <p:nvPr/>
          </p:nvSpPr>
          <p:spPr>
            <a:xfrm>
              <a:off x="6662530" y="5400258"/>
              <a:ext cx="824949" cy="39010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MPI</a:t>
              </a:r>
            </a:p>
          </p:txBody>
        </p:sp>
        <p:sp>
          <p:nvSpPr>
            <p:cNvPr id="9" name="TextBox 8"/>
            <p:cNvSpPr txBox="1"/>
            <p:nvPr/>
          </p:nvSpPr>
          <p:spPr>
            <a:xfrm>
              <a:off x="7398024" y="4625007"/>
              <a:ext cx="960782" cy="39010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OpenMP</a:t>
              </a:r>
            </a:p>
          </p:txBody>
        </p:sp>
        <p:sp>
          <p:nvSpPr>
            <p:cNvPr id="10" name="TextBox 9"/>
            <p:cNvSpPr txBox="1"/>
            <p:nvPr/>
          </p:nvSpPr>
          <p:spPr>
            <a:xfrm>
              <a:off x="4141301" y="4389784"/>
              <a:ext cx="708993" cy="39010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400" b="1" spc="50" dirty="0" smtClean="0">
                  <a:ln w="11430"/>
                  <a:effectLst>
                    <a:outerShdw blurRad="76200" dist="50800" dir="5400000" algn="tl" rotWithShape="0">
                      <a:srgbClr val="000000">
                        <a:alpha val="65000"/>
                      </a:srgbClr>
                    </a:outerShdw>
                  </a:effectLst>
                  <a:latin typeface="Arial Narrow" pitchFamily="34" charset="0"/>
                </a:rPr>
                <a:t>CUDA</a:t>
              </a:r>
            </a:p>
          </p:txBody>
        </p:sp>
        <p:sp>
          <p:nvSpPr>
            <p:cNvPr id="11" name="TextBox 10"/>
            <p:cNvSpPr txBox="1"/>
            <p:nvPr/>
          </p:nvSpPr>
          <p:spPr>
            <a:xfrm>
              <a:off x="5844208" y="2206489"/>
              <a:ext cx="1093304" cy="4632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200" b="1" spc="50" dirty="0" smtClean="0">
                  <a:ln w="11430"/>
                  <a:effectLst>
                    <a:outerShdw blurRad="76200" dist="50800" dir="5400000" algn="tl" rotWithShape="0">
                      <a:srgbClr val="000000">
                        <a:alpha val="65000"/>
                      </a:srgbClr>
                    </a:outerShdw>
                  </a:effectLst>
                  <a:latin typeface="Arial Narrow" pitchFamily="34" charset="0"/>
                </a:rPr>
                <a:t>Unified Programming Model and Platform</a:t>
              </a:r>
              <a:endParaRPr lang="zh-CN" altLang="en-US" sz="500" b="1" spc="50" dirty="0">
                <a:ln w="11430"/>
                <a:effectLst>
                  <a:outerShdw blurRad="76200" dist="50800" dir="5400000" algn="tl" rotWithShape="0">
                    <a:srgbClr val="000000">
                      <a:alpha val="65000"/>
                    </a:srgbClr>
                  </a:outerShdw>
                </a:effectLst>
                <a:latin typeface="Arial Narrow" pitchFamily="34" charset="0"/>
              </a:endParaRPr>
            </a:p>
          </p:txBody>
        </p:sp>
        <p:sp>
          <p:nvSpPr>
            <p:cNvPr id="12" name="TextBox 11"/>
            <p:cNvSpPr txBox="1"/>
            <p:nvPr/>
          </p:nvSpPr>
          <p:spPr>
            <a:xfrm>
              <a:off x="7908232" y="3753677"/>
              <a:ext cx="589724" cy="406358"/>
            </a:xfrm>
            <a:prstGeom prst="rect">
              <a:avLst/>
            </a:prstGeom>
            <a:noFill/>
          </p:spPr>
          <p:txBody>
            <a:bodyPr wrap="square" rtlCol="0">
              <a:spAutoFit/>
            </a:bodyPr>
            <a:lstStyle/>
            <a:p>
              <a:r>
                <a:rPr lang="en-US" altLang="zh-CN" sz="400" b="1" dirty="0" smtClean="0">
                  <a:latin typeface="Arial Narrow" pitchFamily="34" charset="0"/>
                </a:rPr>
                <a:t>…</a:t>
              </a:r>
            </a:p>
          </p:txBody>
        </p:sp>
        <p:sp>
          <p:nvSpPr>
            <p:cNvPr id="13" name="TextBox 12"/>
            <p:cNvSpPr txBox="1"/>
            <p:nvPr/>
          </p:nvSpPr>
          <p:spPr>
            <a:xfrm>
              <a:off x="4432849" y="3498573"/>
              <a:ext cx="536717" cy="406358"/>
            </a:xfrm>
            <a:prstGeom prst="rect">
              <a:avLst/>
            </a:prstGeom>
            <a:noFill/>
          </p:spPr>
          <p:txBody>
            <a:bodyPr wrap="square" rtlCol="0">
              <a:spAutoFit/>
            </a:bodyPr>
            <a:lstStyle/>
            <a:p>
              <a:r>
                <a:rPr lang="en-US" altLang="zh-CN" sz="400" b="1" dirty="0" smtClean="0">
                  <a:latin typeface="Arial Narrow" pitchFamily="34" charset="0"/>
                </a:rPr>
                <a:t>…</a:t>
              </a:r>
            </a:p>
          </p:txBody>
        </p:sp>
        <p:sp>
          <p:nvSpPr>
            <p:cNvPr id="15" name="TextBox 14"/>
            <p:cNvSpPr txBox="1"/>
            <p:nvPr/>
          </p:nvSpPr>
          <p:spPr>
            <a:xfrm>
              <a:off x="5728250" y="3303105"/>
              <a:ext cx="1093304" cy="3169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00" b="1" spc="50" dirty="0" smtClean="0">
                  <a:ln w="11430"/>
                  <a:effectLst>
                    <a:outerShdw blurRad="76200" dist="50800" dir="5400000" algn="tl" rotWithShape="0">
                      <a:srgbClr val="000000">
                        <a:alpha val="65000"/>
                      </a:srgbClr>
                    </a:outerShdw>
                  </a:effectLst>
                  <a:latin typeface="Arial Narrow" pitchFamily="34" charset="0"/>
                  <a:cs typeface="Arial" pitchFamily="34" charset="0"/>
                </a:rPr>
                <a:t>Unified Matrix Abstract Computation Model</a:t>
              </a:r>
              <a:endParaRPr lang="zh-CN" altLang="en-US" sz="100" b="1" spc="50" dirty="0">
                <a:ln w="11430"/>
                <a:effectLst>
                  <a:outerShdw blurRad="76200" dist="50800" dir="5400000" algn="tl" rotWithShape="0">
                    <a:srgbClr val="000000">
                      <a:alpha val="65000"/>
                    </a:srgbClr>
                  </a:outerShdw>
                </a:effectLst>
                <a:latin typeface="Arial Narrow" pitchFamily="34" charset="0"/>
                <a:cs typeface="Arial" pitchFamily="34" charset="0"/>
              </a:endParaRPr>
            </a:p>
          </p:txBody>
        </p:sp>
      </p:grpSp>
    </p:spTree>
    <p:extLst>
      <p:ext uri="{BB962C8B-B14F-4D97-AF65-F5344CB8AC3E}">
        <p14:creationId xmlns:p14="http://schemas.microsoft.com/office/powerpoint/2010/main" val="4136223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txBox="1">
            <a:spLocks/>
          </p:cNvSpPr>
          <p:nvPr/>
        </p:nvSpPr>
        <p:spPr bwMode="auto">
          <a:xfrm>
            <a:off x="622309" y="1434703"/>
            <a:ext cx="3707297" cy="2542451"/>
          </a:xfrm>
          <a:prstGeom prst="rect">
            <a:avLst/>
          </a:prstGeom>
          <a:noFill/>
          <a:ln w="9525">
            <a:noFill/>
            <a:miter lim="800000"/>
            <a:headEnd/>
            <a:tailEnd/>
          </a:ln>
        </p:spPr>
        <p:txBody>
          <a:bodyPr/>
          <a:lstStyle/>
          <a:p>
            <a:pPr fontAlgn="auto">
              <a:spcBef>
                <a:spcPts val="580"/>
              </a:spcBef>
              <a:spcAft>
                <a:spcPts val="0"/>
              </a:spcAft>
              <a:buSzPct val="70000"/>
              <a:defRPr/>
            </a:pPr>
            <a:r>
              <a:rPr lang="en-US" altLang="zh-CN" sz="2000" dirty="0" smtClean="0">
                <a:latin typeface="Arial Narrow" pitchFamily="34" charset="0"/>
                <a:ea typeface="黑体" pitchFamily="2" charset="-122"/>
              </a:rPr>
              <a:t>2007</a:t>
            </a:r>
            <a:r>
              <a:rPr lang="zh-CN" altLang="en-US" sz="2000" dirty="0" smtClean="0">
                <a:latin typeface="Arial Narrow" pitchFamily="34" charset="0"/>
                <a:ea typeface="黑体" pitchFamily="2" charset="-122"/>
              </a:rPr>
              <a:t>年</a:t>
            </a:r>
            <a:r>
              <a:rPr lang="en-US" altLang="zh-CN" sz="2000" dirty="0" smtClean="0">
                <a:latin typeface="Arial Narrow" pitchFamily="34" charset="0"/>
                <a:ea typeface="黑体" pitchFamily="2" charset="-122"/>
              </a:rPr>
              <a:t>Hadoop</a:t>
            </a:r>
            <a:r>
              <a:rPr lang="zh-CN" altLang="en-US" sz="2000" dirty="0" smtClean="0">
                <a:latin typeface="Arial Narrow" pitchFamily="34" charset="0"/>
                <a:ea typeface="黑体" pitchFamily="2" charset="-122"/>
              </a:rPr>
              <a:t>推出并成为广为接受使用的主流大数据处理技术与平台</a:t>
            </a:r>
            <a:endParaRPr lang="en-US" altLang="zh-CN" sz="2000" dirty="0" smtClean="0">
              <a:latin typeface="Arial Narrow" pitchFamily="34" charset="0"/>
              <a:ea typeface="黑体" pitchFamily="2" charset="-122"/>
            </a:endParaRPr>
          </a:p>
          <a:p>
            <a:pPr marL="268288" indent="-268288" fontAlgn="auto">
              <a:spcBef>
                <a:spcPts val="580"/>
              </a:spcBef>
              <a:spcAft>
                <a:spcPts val="0"/>
              </a:spcAft>
              <a:buSzPct val="70000"/>
              <a:defRPr/>
            </a:pPr>
            <a:endParaRPr lang="en-US" altLang="zh-CN" sz="400" dirty="0" smtClean="0">
              <a:latin typeface="Arial Narrow" pitchFamily="34" charset="0"/>
              <a:ea typeface="黑体" pitchFamily="2" charset="-122"/>
            </a:endParaRPr>
          </a:p>
          <a:p>
            <a:pPr fontAlgn="auto">
              <a:spcBef>
                <a:spcPts val="580"/>
              </a:spcBef>
              <a:spcAft>
                <a:spcPts val="0"/>
              </a:spcAft>
              <a:buSzPct val="70000"/>
              <a:defRPr/>
            </a:pPr>
            <a:endParaRPr lang="en-US" altLang="zh-CN" sz="2000" dirty="0" smtClean="0">
              <a:latin typeface="Arial Narrow" pitchFamily="34" charset="0"/>
              <a:ea typeface="黑体" pitchFamily="2" charset="-122"/>
            </a:endParaRPr>
          </a:p>
          <a:p>
            <a:pPr fontAlgn="auto">
              <a:spcBef>
                <a:spcPts val="580"/>
              </a:spcBef>
              <a:spcAft>
                <a:spcPts val="0"/>
              </a:spcAft>
              <a:buSzPct val="70000"/>
              <a:defRPr/>
            </a:pPr>
            <a:r>
              <a:rPr lang="en-US" altLang="zh-CN" sz="2000" dirty="0" smtClean="0">
                <a:latin typeface="Arial Narrow" pitchFamily="34" charset="0"/>
                <a:ea typeface="黑体" pitchFamily="2" charset="-122"/>
              </a:rPr>
              <a:t>2013</a:t>
            </a:r>
            <a:r>
              <a:rPr lang="zh-CN" altLang="en-US" sz="2000" dirty="0" smtClean="0">
                <a:latin typeface="Arial Narrow" pitchFamily="34" charset="0"/>
                <a:ea typeface="黑体" pitchFamily="2" charset="-122"/>
              </a:rPr>
              <a:t>年</a:t>
            </a:r>
            <a:r>
              <a:rPr lang="en-US" altLang="zh-CN" sz="2000" dirty="0" smtClean="0">
                <a:latin typeface="Arial Narrow" pitchFamily="34" charset="0"/>
                <a:ea typeface="黑体" pitchFamily="2" charset="-122"/>
              </a:rPr>
              <a:t>Spark</a:t>
            </a:r>
            <a:r>
              <a:rPr lang="zh-CN" altLang="en-US" sz="2000" dirty="0" smtClean="0">
                <a:latin typeface="Arial Narrow" pitchFamily="34" charset="0"/>
                <a:ea typeface="黑体" pitchFamily="2" charset="-122"/>
              </a:rPr>
              <a:t>推出，以内存计算大幅提升大数据处理的性能</a:t>
            </a:r>
            <a:endParaRPr lang="en-US" altLang="zh-CN" sz="2000" dirty="0" smtClean="0">
              <a:latin typeface="Arial Narrow" pitchFamily="34" charset="0"/>
              <a:ea typeface="黑体" pitchFamily="2" charset="-122"/>
            </a:endParaRPr>
          </a:p>
          <a:p>
            <a:pPr fontAlgn="auto">
              <a:spcBef>
                <a:spcPts val="580"/>
              </a:spcBef>
              <a:spcAft>
                <a:spcPts val="0"/>
              </a:spcAft>
              <a:buSzPct val="70000"/>
              <a:defRPr/>
            </a:pPr>
            <a:endParaRPr lang="en-US" altLang="zh-CN" sz="2000" dirty="0" smtClean="0">
              <a:latin typeface="Arial Narrow" pitchFamily="34" charset="0"/>
              <a:ea typeface="黑体" pitchFamily="2" charset="-122"/>
            </a:endParaRPr>
          </a:p>
          <a:p>
            <a:pPr marL="274320" indent="-274320" fontAlgn="auto">
              <a:spcBef>
                <a:spcPts val="580"/>
              </a:spcBef>
              <a:spcAft>
                <a:spcPts val="0"/>
              </a:spcAft>
              <a:buSzPct val="70000"/>
              <a:defRPr/>
            </a:pPr>
            <a:endParaRPr lang="en-US" altLang="zh-CN" sz="2000" dirty="0" smtClean="0">
              <a:latin typeface="Arial Narrow" pitchFamily="34" charset="0"/>
              <a:ea typeface="黑体" pitchFamily="2" charset="-122"/>
            </a:endParaRPr>
          </a:p>
        </p:txBody>
      </p:sp>
      <p:pic>
        <p:nvPicPr>
          <p:cNvPr id="185346" name="Picture 2" descr="http://img.techtarget.com.cn/database/article/2014/6/05112252_7685.png"/>
          <p:cNvPicPr>
            <a:picLocks noChangeAspect="1" noChangeArrowheads="1"/>
          </p:cNvPicPr>
          <p:nvPr/>
        </p:nvPicPr>
        <p:blipFill>
          <a:blip r:embed="rId2"/>
          <a:srcRect/>
          <a:stretch>
            <a:fillRect/>
          </a:stretch>
        </p:blipFill>
        <p:spPr bwMode="auto">
          <a:xfrm>
            <a:off x="4855902" y="2719062"/>
            <a:ext cx="2204295" cy="958858"/>
          </a:xfrm>
          <a:prstGeom prst="rect">
            <a:avLst/>
          </a:prstGeom>
          <a:noFill/>
        </p:spPr>
      </p:pic>
      <p:pic>
        <p:nvPicPr>
          <p:cNvPr id="185348" name="Picture 4" descr="http://img4.imgtn.bdimg.com/it/u=3371625264,3832816016&amp;fm=23&amp;gp=0.jpg"/>
          <p:cNvPicPr>
            <a:picLocks noChangeAspect="1" noChangeArrowheads="1"/>
          </p:cNvPicPr>
          <p:nvPr/>
        </p:nvPicPr>
        <p:blipFill>
          <a:blip r:embed="rId3"/>
          <a:srcRect/>
          <a:stretch>
            <a:fillRect/>
          </a:stretch>
        </p:blipFill>
        <p:spPr bwMode="auto">
          <a:xfrm>
            <a:off x="5059017" y="1599642"/>
            <a:ext cx="1498662" cy="1062277"/>
          </a:xfrm>
          <a:prstGeom prst="rect">
            <a:avLst/>
          </a:prstGeom>
          <a:noFill/>
        </p:spPr>
      </p:pic>
      <p:sp>
        <p:nvSpPr>
          <p:cNvPr id="7" name="TextBox 6"/>
          <p:cNvSpPr txBox="1"/>
          <p:nvPr/>
        </p:nvSpPr>
        <p:spPr>
          <a:xfrm>
            <a:off x="437322" y="789552"/>
            <a:ext cx="5208105" cy="400110"/>
          </a:xfrm>
          <a:prstGeom prst="rect">
            <a:avLst/>
          </a:prstGeom>
          <a:noFill/>
        </p:spPr>
        <p:txBody>
          <a:bodyPr wrap="square" rtlCol="0">
            <a:spAutoFit/>
          </a:bodyPr>
          <a:lstStyle/>
          <a:p>
            <a:r>
              <a:rPr lang="zh-CN" altLang="en-US" sz="2000" dirty="0" smtClean="0">
                <a:solidFill>
                  <a:srgbClr val="FF0000"/>
                </a:solidFill>
                <a:latin typeface="Arial Narrow" pitchFamily="34" charset="0"/>
                <a:ea typeface="黑体" pitchFamily="2" charset="-122"/>
              </a:rPr>
              <a:t>主流大数据技术与平台</a:t>
            </a:r>
          </a:p>
        </p:txBody>
      </p:sp>
      <p:sp>
        <p:nvSpPr>
          <p:cNvPr id="8" name="TextBox 7"/>
          <p:cNvSpPr txBox="1"/>
          <p:nvPr/>
        </p:nvSpPr>
        <p:spPr>
          <a:xfrm>
            <a:off x="365753" y="190388"/>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研究动机和目标</a:t>
            </a:r>
            <a:endParaRPr lang="en-US" altLang="zh-CN" sz="2400" dirty="0" smtClean="0">
              <a:solidFill>
                <a:srgbClr val="C00000"/>
              </a:solidFill>
              <a:ea typeface="黑体" pitchFamily="2" charset="-122"/>
            </a:endParaRPr>
          </a:p>
        </p:txBody>
      </p:sp>
    </p:spTree>
    <p:extLst>
      <p:ext uri="{BB962C8B-B14F-4D97-AF65-F5344CB8AC3E}">
        <p14:creationId xmlns:p14="http://schemas.microsoft.com/office/powerpoint/2010/main" val="382807532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81013" y="1167595"/>
            <a:ext cx="8477250" cy="3668315"/>
          </a:xfrm>
        </p:spPr>
        <p:txBody>
          <a:bodyPr/>
          <a:lstStyle/>
          <a:p>
            <a:pPr marL="361950" indent="-361950">
              <a:spcBef>
                <a:spcPts val="600"/>
              </a:spcBef>
              <a:spcAft>
                <a:spcPts val="0"/>
              </a:spcAft>
              <a:buSzPct val="70000"/>
              <a:buNone/>
              <a:defRPr/>
            </a:pPr>
            <a:endParaRPr lang="en-US" altLang="zh-CN" sz="2400" dirty="0" smtClean="0">
              <a:latin typeface="黑体" pitchFamily="2" charset="-122"/>
              <a:ea typeface="黑体" pitchFamily="2" charset="-122"/>
            </a:endParaRPr>
          </a:p>
          <a:p>
            <a:pPr marL="0" indent="0">
              <a:spcBef>
                <a:spcPts val="600"/>
              </a:spcBef>
              <a:spcAft>
                <a:spcPts val="0"/>
              </a:spcAft>
              <a:buFontTx/>
              <a:buNone/>
              <a:defRPr/>
            </a:pPr>
            <a:endParaRPr lang="en-US" altLang="zh-CN" sz="2400" dirty="0" smtClean="0">
              <a:solidFill>
                <a:srgbClr val="C00000"/>
              </a:solidFill>
              <a:latin typeface="黑体" pitchFamily="2" charset="-122"/>
              <a:ea typeface="黑体" pitchFamily="2" charset="-122"/>
            </a:endParaRPr>
          </a:p>
          <a:p>
            <a:pPr marL="0" indent="0">
              <a:spcBef>
                <a:spcPts val="600"/>
              </a:spcBef>
              <a:spcAft>
                <a:spcPts val="0"/>
              </a:spcAft>
              <a:buFontTx/>
              <a:buNone/>
              <a:defRPr/>
            </a:pPr>
            <a:endParaRPr lang="en-US" altLang="zh-CN" sz="2000" dirty="0" smtClean="0">
              <a:latin typeface="黑体" pitchFamily="2" charset="-122"/>
              <a:ea typeface="黑体" pitchFamily="2" charset="-122"/>
            </a:endParaRPr>
          </a:p>
          <a:p>
            <a:pPr marL="0" indent="0">
              <a:spcBef>
                <a:spcPts val="0"/>
              </a:spcBef>
              <a:spcAft>
                <a:spcPts val="0"/>
              </a:spcAft>
              <a:buFontTx/>
              <a:buNone/>
              <a:defRPr/>
            </a:pPr>
            <a:endParaRPr lang="en-US" altLang="zh-CN" sz="2400" dirty="0" smtClean="0">
              <a:solidFill>
                <a:srgbClr val="C00000"/>
              </a:solidFill>
              <a:latin typeface="黑体" pitchFamily="2" charset="-122"/>
              <a:ea typeface="黑体" pitchFamily="2" charset="-122"/>
            </a:endParaRPr>
          </a:p>
        </p:txBody>
      </p:sp>
      <p:pic>
        <p:nvPicPr>
          <p:cNvPr id="69634" name="Picture 2"/>
          <p:cNvPicPr>
            <a:picLocks noChangeAspect="1" noChangeArrowheads="1"/>
          </p:cNvPicPr>
          <p:nvPr/>
        </p:nvPicPr>
        <p:blipFill>
          <a:blip r:embed="rId2" cstate="print"/>
          <a:srcRect/>
          <a:stretch>
            <a:fillRect/>
          </a:stretch>
        </p:blipFill>
        <p:spPr bwMode="auto">
          <a:xfrm>
            <a:off x="482886" y="1329612"/>
            <a:ext cx="8143875" cy="1600200"/>
          </a:xfrm>
          <a:prstGeom prst="rect">
            <a:avLst/>
          </a:prstGeom>
          <a:noFill/>
          <a:ln w="9525">
            <a:noFill/>
            <a:miter lim="800000"/>
            <a:headEnd/>
            <a:tailEnd/>
          </a:ln>
          <a:effectLst/>
        </p:spPr>
      </p:pic>
      <p:sp>
        <p:nvSpPr>
          <p:cNvPr id="8" name="TextBox 7"/>
          <p:cNvSpPr txBox="1"/>
          <p:nvPr/>
        </p:nvSpPr>
        <p:spPr>
          <a:xfrm>
            <a:off x="395536" y="776186"/>
            <a:ext cx="5520350" cy="400110"/>
          </a:xfrm>
          <a:prstGeom prst="rect">
            <a:avLst/>
          </a:prstGeom>
          <a:noFill/>
        </p:spPr>
        <p:txBody>
          <a:bodyPr wrap="square" rtlCol="0">
            <a:spAutoFit/>
          </a:bodyPr>
          <a:lstStyle/>
          <a:p>
            <a:r>
              <a:rPr lang="zh-CN" altLang="en-US" sz="2000" dirty="0">
                <a:solidFill>
                  <a:srgbClr val="FF0000"/>
                </a:solidFill>
                <a:latin typeface="Arial Narrow" pitchFamily="34" charset="0"/>
                <a:ea typeface="黑体" pitchFamily="2" charset="-122"/>
              </a:rPr>
              <a:t>主流大数据技术与平台</a:t>
            </a:r>
          </a:p>
        </p:txBody>
      </p:sp>
      <p:sp>
        <p:nvSpPr>
          <p:cNvPr id="9" name="TextBox 8"/>
          <p:cNvSpPr txBox="1"/>
          <p:nvPr/>
        </p:nvSpPr>
        <p:spPr>
          <a:xfrm>
            <a:off x="335273" y="21260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研究动机和目标</a:t>
            </a:r>
            <a:endParaRPr lang="en-US" altLang="zh-CN" sz="2400" dirty="0" smtClean="0">
              <a:solidFill>
                <a:srgbClr val="C00000"/>
              </a:solidFill>
              <a:ea typeface="黑体" pitchFamily="2" charset="-122"/>
            </a:endParaRPr>
          </a:p>
        </p:txBody>
      </p:sp>
    </p:spTree>
    <p:extLst>
      <p:ext uri="{BB962C8B-B14F-4D97-AF65-F5344CB8AC3E}">
        <p14:creationId xmlns:p14="http://schemas.microsoft.com/office/powerpoint/2010/main" val="3080366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p:cNvPicPr>
            <a:picLocks noChangeAspect="1" noChangeArrowheads="1"/>
          </p:cNvPicPr>
          <p:nvPr/>
        </p:nvPicPr>
        <p:blipFill>
          <a:blip r:embed="rId2" cstate="print"/>
          <a:srcRect/>
          <a:stretch>
            <a:fillRect/>
          </a:stretch>
        </p:blipFill>
        <p:spPr bwMode="auto">
          <a:xfrm>
            <a:off x="1246793" y="1508202"/>
            <a:ext cx="6448549" cy="2860598"/>
          </a:xfrm>
          <a:prstGeom prst="rect">
            <a:avLst/>
          </a:prstGeom>
          <a:noFill/>
          <a:ln w="9525">
            <a:noFill/>
            <a:miter lim="800000"/>
            <a:headEnd/>
            <a:tailEnd/>
          </a:ln>
        </p:spPr>
      </p:pic>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5" name="内容占位符 2"/>
          <p:cNvSpPr>
            <a:spLocks noGrp="1"/>
          </p:cNvSpPr>
          <p:nvPr>
            <p:ph idx="1"/>
          </p:nvPr>
        </p:nvSpPr>
        <p:spPr>
          <a:xfrm>
            <a:off x="436746" y="895225"/>
            <a:ext cx="8505375" cy="3433329"/>
          </a:xfrm>
        </p:spPr>
        <p:txBody>
          <a:bodyPr>
            <a:normAutofit/>
          </a:bodyPr>
          <a:lstStyle/>
          <a:p>
            <a:pPr>
              <a:buNone/>
            </a:pPr>
            <a:r>
              <a:rPr lang="zh-CN" altLang="en-US" sz="2800" dirty="0" smtClean="0"/>
              <a:t> </a:t>
            </a:r>
            <a:endParaRPr lang="en-US" altLang="zh-CN" sz="1800" dirty="0" smtClean="0">
              <a:solidFill>
                <a:srgbClr val="0066FF"/>
              </a:solidFill>
              <a:latin typeface="Arial Narrow" pitchFamily="34" charset="0"/>
              <a:ea typeface="Arial Unicode MS" pitchFamily="34" charset="-122"/>
              <a:cs typeface="Arial Unicode MS" pitchFamily="34" charset="-122"/>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TextBox 13"/>
          <p:cNvSpPr txBox="1"/>
          <p:nvPr/>
        </p:nvSpPr>
        <p:spPr>
          <a:xfrm>
            <a:off x="423638" y="656288"/>
            <a:ext cx="8180811" cy="3293209"/>
          </a:xfrm>
          <a:prstGeom prst="rect">
            <a:avLst/>
          </a:prstGeom>
          <a:noFill/>
        </p:spPr>
        <p:txBody>
          <a:bodyPr wrap="square" rtlCol="0">
            <a:spAutoFit/>
          </a:bodyPr>
          <a:lstStyle/>
          <a:p>
            <a:r>
              <a:rPr lang="zh-CN" altLang="en-US" sz="2000" dirty="0">
                <a:solidFill>
                  <a:srgbClr val="FF0000"/>
                </a:solidFill>
                <a:latin typeface="Arial Narrow" pitchFamily="34" charset="0"/>
                <a:ea typeface="黑体" pitchFamily="2" charset="-122"/>
              </a:rPr>
              <a:t>解决</a:t>
            </a:r>
            <a:r>
              <a:rPr lang="zh-CN" altLang="en-US" sz="2000" dirty="0" smtClean="0">
                <a:solidFill>
                  <a:srgbClr val="FF0000"/>
                </a:solidFill>
                <a:latin typeface="Arial Narrow" pitchFamily="34" charset="0"/>
                <a:ea typeface="黑体" pitchFamily="2" charset="-122"/>
              </a:rPr>
              <a:t>方法：</a:t>
            </a:r>
            <a:r>
              <a:rPr lang="zh-CN" altLang="en-US" sz="2000" dirty="0">
                <a:latin typeface="Arial Narrow" pitchFamily="34" charset="0"/>
                <a:ea typeface="黑体" pitchFamily="2" charset="-122"/>
              </a:rPr>
              <a:t>在数据分析师与现有大数据处理平台之间构建一个桥梁，提供统一化的编程模型和方法消除这一鸿沟</a:t>
            </a:r>
            <a:endParaRPr lang="en-US" altLang="zh-CN" sz="2000" dirty="0">
              <a:latin typeface="Arial Narrow" pitchFamily="34" charset="0"/>
              <a:ea typeface="黑体" pitchFamily="2" charset="-122"/>
            </a:endParaRPr>
          </a:p>
          <a:p>
            <a:endParaRPr lang="en-US" altLang="zh-CN" sz="2000" dirty="0" smtClean="0">
              <a:solidFill>
                <a:srgbClr val="0066FF"/>
              </a:solidFill>
            </a:endParaRPr>
          </a:p>
          <a:p>
            <a:endParaRPr lang="en-US" altLang="zh-CN" sz="2000" dirty="0" smtClean="0">
              <a:solidFill>
                <a:srgbClr val="0066FF"/>
              </a:solidFill>
            </a:endParaRPr>
          </a:p>
          <a:p>
            <a:endParaRPr lang="en-US" altLang="zh-CN" sz="2000" dirty="0" smtClean="0">
              <a:solidFill>
                <a:srgbClr val="0066FF"/>
              </a:solidFill>
            </a:endParaRPr>
          </a:p>
          <a:p>
            <a:endParaRPr lang="en-US" altLang="zh-CN" sz="2000" dirty="0" smtClean="0">
              <a:solidFill>
                <a:srgbClr val="0066FF"/>
              </a:solidFill>
            </a:endParaRPr>
          </a:p>
          <a:p>
            <a:endParaRPr lang="en-US" altLang="zh-CN" sz="2000" dirty="0" smtClean="0">
              <a:solidFill>
                <a:srgbClr val="0066FF"/>
              </a:solidFill>
            </a:endParaRPr>
          </a:p>
          <a:p>
            <a:endParaRPr lang="en-US" altLang="zh-CN" sz="2000" dirty="0" smtClean="0">
              <a:solidFill>
                <a:srgbClr val="0066FF"/>
              </a:solidFill>
            </a:endParaRPr>
          </a:p>
          <a:p>
            <a:endParaRPr lang="en-US" altLang="zh-CN" sz="2000" dirty="0" smtClean="0">
              <a:solidFill>
                <a:srgbClr val="0066FF"/>
              </a:solidFill>
            </a:endParaRPr>
          </a:p>
          <a:p>
            <a:endParaRPr lang="zh-CN" altLang="en-US" sz="2400" dirty="0">
              <a:solidFill>
                <a:srgbClr val="0066FF"/>
              </a:solidFill>
            </a:endParaRPr>
          </a:p>
        </p:txBody>
      </p:sp>
      <p:sp>
        <p:nvSpPr>
          <p:cNvPr id="27" name="Snip Same Side Corner Rectangle 26"/>
          <p:cNvSpPr/>
          <p:nvPr/>
        </p:nvSpPr>
        <p:spPr>
          <a:xfrm>
            <a:off x="6404768" y="1729229"/>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smtClean="0">
                <a:solidFill>
                  <a:schemeClr val="tx1"/>
                </a:solidFill>
              </a:rPr>
              <a:t>……</a:t>
            </a:r>
            <a:endParaRPr lang="zh-CN" altLang="en-US" sz="1400" dirty="0">
              <a:solidFill>
                <a:schemeClr val="tx1"/>
              </a:solidFill>
            </a:endParaRPr>
          </a:p>
        </p:txBody>
      </p:sp>
      <p:sp>
        <p:nvSpPr>
          <p:cNvPr id="28" name="Snip Same Side Corner Rectangle 27"/>
          <p:cNvSpPr/>
          <p:nvPr/>
        </p:nvSpPr>
        <p:spPr>
          <a:xfrm>
            <a:off x="6418624" y="2016978"/>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smtClean="0">
                <a:solidFill>
                  <a:schemeClr val="tx1"/>
                </a:solidFill>
              </a:rPr>
              <a:t>MPI</a:t>
            </a:r>
            <a:endParaRPr lang="zh-CN" altLang="en-US" sz="1400" dirty="0">
              <a:solidFill>
                <a:schemeClr val="tx1"/>
              </a:solidFill>
            </a:endParaRPr>
          </a:p>
        </p:txBody>
      </p:sp>
      <p:sp>
        <p:nvSpPr>
          <p:cNvPr id="29" name="Snip Same Side Corner Rectangle 28"/>
          <p:cNvSpPr/>
          <p:nvPr/>
        </p:nvSpPr>
        <p:spPr>
          <a:xfrm>
            <a:off x="6408725" y="2307230"/>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smtClean="0">
                <a:solidFill>
                  <a:schemeClr val="tx1"/>
                </a:solidFill>
              </a:rPr>
              <a:t>Spark</a:t>
            </a:r>
            <a:endParaRPr lang="zh-CN" altLang="en-US" sz="1400" dirty="0">
              <a:solidFill>
                <a:schemeClr val="tx1"/>
              </a:solidFill>
            </a:endParaRPr>
          </a:p>
        </p:txBody>
      </p:sp>
      <p:sp>
        <p:nvSpPr>
          <p:cNvPr id="30" name="Snip Same Side Corner Rectangle 29"/>
          <p:cNvSpPr/>
          <p:nvPr/>
        </p:nvSpPr>
        <p:spPr>
          <a:xfrm>
            <a:off x="5805066" y="1686560"/>
            <a:ext cx="595735" cy="1520329"/>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lIns="36000" tIns="0" rIns="36000" rtlCol="0" anchor="t" anchorCtr="0"/>
          <a:lstStyle/>
          <a:p>
            <a:pPr algn="ctr"/>
            <a:r>
              <a:rPr lang="en-US" altLang="zh-CN" sz="1400" dirty="0" smtClean="0">
                <a:solidFill>
                  <a:schemeClr val="tx1"/>
                </a:solidFill>
              </a:rPr>
              <a:t>Unified &amp; easy-to-use Programming </a:t>
            </a:r>
            <a:endParaRPr lang="zh-CN" altLang="en-US" sz="1400" dirty="0">
              <a:solidFill>
                <a:schemeClr val="tx1"/>
              </a:solidFill>
            </a:endParaRPr>
          </a:p>
        </p:txBody>
      </p:sp>
      <p:sp>
        <p:nvSpPr>
          <p:cNvPr id="18" name="Snip Same Side Corner Rectangle 17"/>
          <p:cNvSpPr/>
          <p:nvPr/>
        </p:nvSpPr>
        <p:spPr>
          <a:xfrm>
            <a:off x="6406745" y="2632645"/>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err="1" smtClean="0">
                <a:solidFill>
                  <a:schemeClr val="tx1"/>
                </a:solidFill>
              </a:rPr>
              <a:t>MapReduce</a:t>
            </a:r>
            <a:endParaRPr lang="zh-CN" altLang="en-US" sz="1400" dirty="0">
              <a:solidFill>
                <a:schemeClr val="tx1"/>
              </a:solidFill>
            </a:endParaRPr>
          </a:p>
        </p:txBody>
      </p:sp>
      <p:pic>
        <p:nvPicPr>
          <p:cNvPr id="119810" name="Picture 2"/>
          <p:cNvPicPr>
            <a:picLocks noChangeAspect="1" noChangeArrowheads="1"/>
          </p:cNvPicPr>
          <p:nvPr/>
        </p:nvPicPr>
        <p:blipFill>
          <a:blip r:embed="rId3" cstate="print"/>
          <a:srcRect t="9657"/>
          <a:stretch>
            <a:fillRect/>
          </a:stretch>
        </p:blipFill>
        <p:spPr bwMode="auto">
          <a:xfrm>
            <a:off x="3218214" y="2584923"/>
            <a:ext cx="2566185" cy="666550"/>
          </a:xfrm>
          <a:prstGeom prst="rect">
            <a:avLst/>
          </a:prstGeom>
          <a:noFill/>
          <a:ln w="9525">
            <a:noFill/>
            <a:miter lim="800000"/>
            <a:headEnd/>
            <a:tailEnd/>
          </a:ln>
        </p:spPr>
      </p:pic>
      <p:sp>
        <p:nvSpPr>
          <p:cNvPr id="19" name="TextBox 18"/>
          <p:cNvSpPr txBox="1"/>
          <p:nvPr/>
        </p:nvSpPr>
        <p:spPr>
          <a:xfrm>
            <a:off x="365753" y="170068"/>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研究动机和目标</a:t>
            </a:r>
            <a:endParaRPr lang="en-US" altLang="zh-CN" sz="2400" dirty="0" smtClean="0">
              <a:solidFill>
                <a:srgbClr val="C00000"/>
              </a:solidFill>
              <a:ea typeface="黑体" pitchFamily="2" charset="-122"/>
            </a:endParaRPr>
          </a:p>
        </p:txBody>
      </p:sp>
    </p:spTree>
    <p:extLst>
      <p:ext uri="{BB962C8B-B14F-4D97-AF65-F5344CB8AC3E}">
        <p14:creationId xmlns:p14="http://schemas.microsoft.com/office/powerpoint/2010/main" val="1165078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nip Same Side Corner Rectangle 22"/>
          <p:cNvSpPr/>
          <p:nvPr/>
        </p:nvSpPr>
        <p:spPr>
          <a:xfrm>
            <a:off x="1372864" y="2399938"/>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smtClean="0">
                <a:solidFill>
                  <a:schemeClr val="tx1"/>
                </a:solidFill>
              </a:rPr>
              <a:t>……</a:t>
            </a:r>
            <a:endParaRPr lang="zh-CN" altLang="en-US" sz="1400" dirty="0">
              <a:solidFill>
                <a:schemeClr val="tx1"/>
              </a:solidFill>
            </a:endParaRPr>
          </a:p>
        </p:txBody>
      </p:sp>
      <p:sp>
        <p:nvSpPr>
          <p:cNvPr id="22" name="Snip Same Side Corner Rectangle 21"/>
          <p:cNvSpPr/>
          <p:nvPr/>
        </p:nvSpPr>
        <p:spPr>
          <a:xfrm>
            <a:off x="1196714" y="2597364"/>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smtClean="0">
                <a:solidFill>
                  <a:schemeClr val="tx1"/>
                </a:solidFill>
              </a:rPr>
              <a:t>MPI</a:t>
            </a:r>
            <a:endParaRPr lang="zh-CN" altLang="en-US" sz="1400" dirty="0">
              <a:solidFill>
                <a:schemeClr val="tx1"/>
              </a:solidFill>
            </a:endParaRPr>
          </a:p>
        </p:txBody>
      </p:sp>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5" name="内容占位符 2"/>
          <p:cNvSpPr>
            <a:spLocks noGrp="1"/>
          </p:cNvSpPr>
          <p:nvPr>
            <p:ph idx="1"/>
          </p:nvPr>
        </p:nvSpPr>
        <p:spPr>
          <a:xfrm>
            <a:off x="436746" y="895225"/>
            <a:ext cx="8505375" cy="3433329"/>
          </a:xfrm>
        </p:spPr>
        <p:txBody>
          <a:bodyPr>
            <a:normAutofit/>
          </a:bodyPr>
          <a:lstStyle/>
          <a:p>
            <a:pPr>
              <a:buNone/>
            </a:pPr>
            <a:r>
              <a:rPr lang="zh-CN" altLang="en-US" sz="2800" dirty="0" smtClean="0"/>
              <a:t> </a:t>
            </a:r>
            <a:endParaRPr lang="en-US" altLang="zh-CN" sz="1800" dirty="0" smtClean="0">
              <a:solidFill>
                <a:srgbClr val="0066FF"/>
              </a:solidFill>
              <a:latin typeface="Arial Narrow" pitchFamily="34" charset="0"/>
              <a:ea typeface="Arial Unicode MS" pitchFamily="34" charset="-122"/>
              <a:cs typeface="Arial Unicode MS" pitchFamily="34" charset="-122"/>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TextBox 13"/>
          <p:cNvSpPr txBox="1"/>
          <p:nvPr/>
        </p:nvSpPr>
        <p:spPr>
          <a:xfrm>
            <a:off x="355878" y="735546"/>
            <a:ext cx="8502736" cy="1631216"/>
          </a:xfrm>
          <a:prstGeom prst="rect">
            <a:avLst/>
          </a:prstGeom>
          <a:noFill/>
        </p:spPr>
        <p:txBody>
          <a:bodyPr wrap="square" rtlCol="0">
            <a:spAutoFit/>
          </a:bodyPr>
          <a:lstStyle/>
          <a:p>
            <a:r>
              <a:rPr lang="zh-CN" altLang="en-US" sz="2000" dirty="0">
                <a:solidFill>
                  <a:srgbClr val="FF0000"/>
                </a:solidFill>
                <a:latin typeface="Arial Narrow" pitchFamily="34" charset="0"/>
                <a:ea typeface="黑体" pitchFamily="2" charset="-122"/>
              </a:rPr>
              <a:t>解决方法</a:t>
            </a:r>
            <a:r>
              <a:rPr lang="zh-CN" altLang="en-US" sz="2000" dirty="0" smtClean="0">
                <a:solidFill>
                  <a:srgbClr val="FF0000"/>
                </a:solidFill>
                <a:latin typeface="Arial Narrow" pitchFamily="34" charset="0"/>
                <a:ea typeface="黑体" pitchFamily="2" charset="-122"/>
              </a:rPr>
              <a:t>：</a:t>
            </a:r>
            <a:r>
              <a:rPr lang="zh-CN" altLang="en-US" sz="2000" dirty="0" smtClean="0">
                <a:latin typeface="Arial Narrow" pitchFamily="34" charset="0"/>
                <a:ea typeface="黑体" pitchFamily="2" charset="-122"/>
              </a:rPr>
              <a:t>对于专业性程序员来说，提供一个跨平台统一的大叔聚集起学习和数据分析编程方法和平台，实现“</a:t>
            </a:r>
            <a:r>
              <a:rPr lang="en-US" altLang="zh-CN" sz="2000" dirty="0" smtClean="0">
                <a:latin typeface="Arial Narrow" pitchFamily="34" charset="0"/>
                <a:ea typeface="黑体" pitchFamily="2" charset="-122"/>
              </a:rPr>
              <a:t>Write once</a:t>
            </a:r>
            <a:r>
              <a:rPr lang="zh-CN" altLang="en-US" sz="2000" dirty="0" smtClean="0">
                <a:latin typeface="Arial Narrow" pitchFamily="34" charset="0"/>
                <a:ea typeface="黑体" pitchFamily="2" charset="-122"/>
              </a:rPr>
              <a:t>，</a:t>
            </a:r>
            <a:endParaRPr lang="en-US" altLang="zh-CN" sz="2000" dirty="0" smtClean="0">
              <a:latin typeface="Arial Narrow" pitchFamily="34" charset="0"/>
              <a:ea typeface="黑体" pitchFamily="2" charset="-122"/>
            </a:endParaRPr>
          </a:p>
          <a:p>
            <a:r>
              <a:rPr lang="en-US" altLang="zh-CN" sz="2000" dirty="0" smtClean="0">
                <a:latin typeface="Arial Narrow" pitchFamily="34" charset="0"/>
                <a:ea typeface="黑体" pitchFamily="2" charset="-122"/>
              </a:rPr>
              <a:t>run anywhere</a:t>
            </a:r>
            <a:r>
              <a:rPr lang="zh-CN" altLang="en-US" sz="2000" dirty="0" smtClean="0">
                <a:latin typeface="Arial Narrow" pitchFamily="34" charset="0"/>
                <a:ea typeface="黑体" pitchFamily="2" charset="-122"/>
              </a:rPr>
              <a:t>”的特性，以避免针对不同的大数据平台重写所有大数据起学习和数据分析算法</a:t>
            </a:r>
            <a:endParaRPr lang="en-US" altLang="zh-CN" sz="2000" dirty="0" smtClean="0"/>
          </a:p>
          <a:p>
            <a:endParaRPr lang="zh-CN" altLang="en-US" sz="2000" dirty="0">
              <a:solidFill>
                <a:srgbClr val="0066FF"/>
              </a:solidFill>
            </a:endParaRPr>
          </a:p>
        </p:txBody>
      </p:sp>
      <p:sp>
        <p:nvSpPr>
          <p:cNvPr id="16" name="Flowchart: Multidocument 15"/>
          <p:cNvSpPr/>
          <p:nvPr/>
        </p:nvSpPr>
        <p:spPr>
          <a:xfrm>
            <a:off x="3575730" y="2438400"/>
            <a:ext cx="1128156" cy="9652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CN" sz="1400" dirty="0" smtClean="0">
                <a:solidFill>
                  <a:sysClr val="windowText" lastClr="000000"/>
                </a:solidFill>
              </a:rPr>
              <a:t>Hundred of ML Algorithms</a:t>
            </a:r>
            <a:endParaRPr lang="zh-CN" altLang="en-US" sz="1400" dirty="0">
              <a:solidFill>
                <a:sysClr val="windowText" lastClr="000000"/>
              </a:solidFill>
            </a:endParaRPr>
          </a:p>
        </p:txBody>
      </p:sp>
      <p:sp>
        <p:nvSpPr>
          <p:cNvPr id="20" name="Snip Same Side Corner Rectangle 19"/>
          <p:cNvSpPr/>
          <p:nvPr/>
        </p:nvSpPr>
        <p:spPr>
          <a:xfrm>
            <a:off x="984935" y="2843084"/>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smtClean="0">
                <a:solidFill>
                  <a:schemeClr val="tx1"/>
                </a:solidFill>
              </a:rPr>
              <a:t>Spark</a:t>
            </a:r>
            <a:endParaRPr lang="zh-CN" altLang="en-US" sz="1400" dirty="0">
              <a:solidFill>
                <a:schemeClr val="tx1"/>
              </a:solidFill>
            </a:endParaRPr>
          </a:p>
        </p:txBody>
      </p:sp>
      <p:sp>
        <p:nvSpPr>
          <p:cNvPr id="17" name="Snip Same Side Corner Rectangle 16"/>
          <p:cNvSpPr/>
          <p:nvPr/>
        </p:nvSpPr>
        <p:spPr>
          <a:xfrm>
            <a:off x="796911" y="3107874"/>
            <a:ext cx="1080656" cy="561110"/>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algn="ctr"/>
            <a:r>
              <a:rPr lang="en-US" altLang="zh-CN" sz="1400" dirty="0" err="1" smtClean="0">
                <a:solidFill>
                  <a:schemeClr val="tx1"/>
                </a:solidFill>
              </a:rPr>
              <a:t>MapReduce</a:t>
            </a:r>
            <a:endParaRPr lang="zh-CN" altLang="en-US" sz="1400" dirty="0">
              <a:solidFill>
                <a:schemeClr val="tx1"/>
              </a:solidFill>
            </a:endParaRPr>
          </a:p>
        </p:txBody>
      </p:sp>
      <p:sp>
        <p:nvSpPr>
          <p:cNvPr id="24" name="Multiply 23"/>
          <p:cNvSpPr/>
          <p:nvPr/>
        </p:nvSpPr>
        <p:spPr>
          <a:xfrm>
            <a:off x="2768209" y="2698309"/>
            <a:ext cx="498764" cy="4453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Equal 24"/>
          <p:cNvSpPr/>
          <p:nvPr/>
        </p:nvSpPr>
        <p:spPr>
          <a:xfrm>
            <a:off x="5107649" y="2751750"/>
            <a:ext cx="463137" cy="32063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Explosion 1 25"/>
          <p:cNvSpPr/>
          <p:nvPr/>
        </p:nvSpPr>
        <p:spPr>
          <a:xfrm>
            <a:off x="5820168" y="1991360"/>
            <a:ext cx="2660072" cy="1869439"/>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smtClean="0">
                <a:solidFill>
                  <a:sysClr val="windowText" lastClr="000000"/>
                </a:solidFill>
              </a:rPr>
              <a:t>Lots of duplicated work &amp; burden to rewrite all ML algorithms</a:t>
            </a:r>
            <a:endParaRPr lang="zh-CN" altLang="en-US" sz="1600" dirty="0">
              <a:solidFill>
                <a:sysClr val="windowText" lastClr="000000"/>
              </a:solidFill>
            </a:endParaRPr>
          </a:p>
        </p:txBody>
      </p:sp>
      <p:sp>
        <p:nvSpPr>
          <p:cNvPr id="21" name="TextBox 20"/>
          <p:cNvSpPr txBox="1"/>
          <p:nvPr/>
        </p:nvSpPr>
        <p:spPr>
          <a:xfrm>
            <a:off x="335273" y="190388"/>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研究动机和目标</a:t>
            </a:r>
            <a:endParaRPr lang="en-US" altLang="zh-CN" sz="2400" dirty="0" smtClean="0">
              <a:solidFill>
                <a:srgbClr val="C00000"/>
              </a:solidFill>
              <a:ea typeface="黑体" pitchFamily="2" charset="-122"/>
            </a:endParaRPr>
          </a:p>
        </p:txBody>
      </p:sp>
    </p:spTree>
    <p:extLst>
      <p:ext uri="{BB962C8B-B14F-4D97-AF65-F5344CB8AC3E}">
        <p14:creationId xmlns:p14="http://schemas.microsoft.com/office/powerpoint/2010/main" val="88046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13368" y="297418"/>
            <a:ext cx="8363272" cy="205532"/>
          </a:xfrm>
        </p:spPr>
        <p:txBody>
          <a:bodyPr/>
          <a:lstStyle/>
          <a:p>
            <a:r>
              <a:rPr lang="zh-CN" altLang="en-US" sz="2400" dirty="0">
                <a:solidFill>
                  <a:srgbClr val="C00000"/>
                </a:solidFill>
              </a:rPr>
              <a:t>南京大学</a:t>
            </a:r>
            <a:r>
              <a:rPr lang="en-US" altLang="zh-CN" sz="2400" dirty="0">
                <a:solidFill>
                  <a:srgbClr val="C00000"/>
                </a:solidFill>
              </a:rPr>
              <a:t>PASA</a:t>
            </a:r>
            <a:r>
              <a:rPr lang="zh-CN" altLang="en-US" sz="2400" dirty="0">
                <a:solidFill>
                  <a:srgbClr val="C00000"/>
                </a:solidFill>
              </a:rPr>
              <a:t>大数据技术实验室</a:t>
            </a:r>
          </a:p>
        </p:txBody>
      </p:sp>
      <p:sp>
        <p:nvSpPr>
          <p:cNvPr id="5" name="Rectangle 7"/>
          <p:cNvSpPr/>
          <p:nvPr/>
        </p:nvSpPr>
        <p:spPr>
          <a:xfrm>
            <a:off x="313524" y="610180"/>
            <a:ext cx="8470900" cy="2123658"/>
          </a:xfrm>
          <a:prstGeom prst="rect">
            <a:avLst/>
          </a:prstGeom>
        </p:spPr>
        <p:txBody>
          <a:bodyPr wrap="square">
            <a:spAutoFit/>
          </a:bodyPr>
          <a:lstStyle/>
          <a:p>
            <a:pPr algn="just">
              <a:spcAft>
                <a:spcPts val="0"/>
              </a:spcAft>
              <a:defRPr/>
            </a:pPr>
            <a:r>
              <a:rPr lang="zh-CN" altLang="en-US" sz="2200" kern="100" dirty="0" smtClean="0">
                <a:latin typeface="Arial Narrow" pitchFamily="34" charset="0"/>
                <a:ea typeface="黑体" pitchFamily="2" charset="-122"/>
                <a:cs typeface="Times New Roman"/>
              </a:rPr>
              <a:t>在大数据领域多年研究和教学成果基础上，编写出版了</a:t>
            </a:r>
            <a:r>
              <a:rPr lang="en-US" altLang="zh-CN" sz="2200" kern="100" dirty="0" smtClean="0">
                <a:latin typeface="Arial Narrow" pitchFamily="34" charset="0"/>
                <a:ea typeface="黑体" pitchFamily="2" charset="-122"/>
                <a:cs typeface="Times New Roman"/>
              </a:rPr>
              <a:t>《</a:t>
            </a:r>
            <a:r>
              <a:rPr lang="zh-CN" altLang="en-US" sz="2200" kern="100" dirty="0" smtClean="0">
                <a:latin typeface="Arial Narrow" pitchFamily="34" charset="0"/>
                <a:ea typeface="黑体" pitchFamily="2" charset="-122"/>
                <a:cs typeface="Times New Roman"/>
              </a:rPr>
              <a:t>深入理解大数据</a:t>
            </a:r>
            <a:r>
              <a:rPr lang="en-US" altLang="zh-CN" sz="2200" kern="100" dirty="0" smtClean="0">
                <a:latin typeface="Arial Narrow" pitchFamily="34" charset="0"/>
                <a:ea typeface="黑体" pitchFamily="2" charset="-122"/>
                <a:cs typeface="Times New Roman"/>
              </a:rPr>
              <a:t>》</a:t>
            </a:r>
            <a:r>
              <a:rPr lang="zh-CN" altLang="en-US" sz="2200" kern="100" dirty="0" smtClean="0">
                <a:latin typeface="Arial Narrow" pitchFamily="34" charset="0"/>
                <a:ea typeface="黑体" pitchFamily="2" charset="-122"/>
                <a:cs typeface="Times New Roman"/>
              </a:rPr>
              <a:t>一书（</a:t>
            </a:r>
            <a:r>
              <a:rPr lang="en-US" altLang="zh-CN" sz="2200" kern="100" dirty="0" smtClean="0">
                <a:latin typeface="Arial Narrow" pitchFamily="34" charset="0"/>
                <a:ea typeface="黑体" pitchFamily="2" charset="-122"/>
                <a:cs typeface="Times New Roman"/>
              </a:rPr>
              <a:t>480</a:t>
            </a:r>
            <a:r>
              <a:rPr lang="zh-CN" altLang="en-US" sz="2200" kern="100" dirty="0" smtClean="0">
                <a:latin typeface="Arial Narrow" pitchFamily="34" charset="0"/>
                <a:ea typeface="黑体" pitchFamily="2" charset="-122"/>
                <a:cs typeface="Times New Roman"/>
              </a:rPr>
              <a:t>页</a:t>
            </a:r>
            <a:r>
              <a:rPr lang="en-US" altLang="zh-CN" sz="2200" kern="100" dirty="0" smtClean="0">
                <a:latin typeface="Arial Narrow" pitchFamily="34" charset="0"/>
                <a:ea typeface="黑体" pitchFamily="2" charset="-122"/>
                <a:cs typeface="Times New Roman"/>
              </a:rPr>
              <a:t>, </a:t>
            </a:r>
            <a:r>
              <a:rPr lang="zh-CN" altLang="en-US" sz="2200" kern="100" dirty="0" smtClean="0">
                <a:latin typeface="Arial Narrow" pitchFamily="34" charset="0"/>
                <a:ea typeface="黑体" pitchFamily="2" charset="-122"/>
                <a:cs typeface="Times New Roman"/>
              </a:rPr>
              <a:t>机械工业出版社</a:t>
            </a:r>
            <a:r>
              <a:rPr lang="en-US" altLang="zh-CN" sz="2200" kern="100" dirty="0" smtClean="0">
                <a:latin typeface="Arial Narrow" pitchFamily="34" charset="0"/>
                <a:ea typeface="黑体" pitchFamily="2" charset="-122"/>
                <a:cs typeface="Times New Roman"/>
              </a:rPr>
              <a:t>, 2014</a:t>
            </a:r>
            <a:r>
              <a:rPr lang="zh-CN" altLang="en-US" sz="2200" kern="100" dirty="0" smtClean="0">
                <a:latin typeface="Arial Narrow" pitchFamily="34" charset="0"/>
                <a:ea typeface="黑体" pitchFamily="2" charset="-122"/>
                <a:cs typeface="Times New Roman"/>
              </a:rPr>
              <a:t>），该书已作为国家教委计算机教指委“计算机系统能力培养”系列教材</a:t>
            </a:r>
            <a:endParaRPr lang="en-US" altLang="zh-CN" sz="2200" kern="100" dirty="0">
              <a:latin typeface="Arial Narrow" pitchFamily="34" charset="0"/>
              <a:ea typeface="黑体" pitchFamily="2" charset="-122"/>
              <a:cs typeface="Times New Roman"/>
            </a:endParaRPr>
          </a:p>
          <a:p>
            <a:pPr algn="just">
              <a:spcAft>
                <a:spcPts val="0"/>
              </a:spcAft>
              <a:defRPr/>
            </a:pPr>
            <a:endParaRPr lang="en-US" altLang="zh-CN" sz="2200" kern="100" dirty="0">
              <a:latin typeface="黑体" pitchFamily="2" charset="-122"/>
              <a:ea typeface="黑体" pitchFamily="2" charset="-122"/>
              <a:cs typeface="Times New Roman"/>
            </a:endParaRPr>
          </a:p>
          <a:p>
            <a:pPr algn="just">
              <a:spcAft>
                <a:spcPts val="0"/>
              </a:spcAft>
              <a:defRPr/>
            </a:pPr>
            <a:endParaRPr lang="zh-CN" altLang="zh-CN" sz="2200" kern="100" dirty="0">
              <a:latin typeface="黑体" pitchFamily="2" charset="-122"/>
              <a:ea typeface="黑体" pitchFamily="2" charset="-122"/>
              <a:cs typeface="Times New Roman"/>
            </a:endParaRPr>
          </a:p>
          <a:p>
            <a:pPr>
              <a:defRPr/>
            </a:pPr>
            <a:endParaRPr lang="zh-CN" altLang="en-US" sz="2200" dirty="0"/>
          </a:p>
        </p:txBody>
      </p:sp>
      <p:pic>
        <p:nvPicPr>
          <p:cNvPr id="7" name="Picture 6" descr="深入理解大数据_封面.jpg"/>
          <p:cNvPicPr>
            <a:picLocks noChangeAspect="1"/>
          </p:cNvPicPr>
          <p:nvPr/>
        </p:nvPicPr>
        <p:blipFill>
          <a:blip r:embed="rId2" cstate="print"/>
          <a:stretch>
            <a:fillRect/>
          </a:stretch>
        </p:blipFill>
        <p:spPr>
          <a:xfrm>
            <a:off x="975805" y="1859280"/>
            <a:ext cx="2417636" cy="2732185"/>
          </a:xfrm>
          <a:prstGeom prst="rect">
            <a:avLst/>
          </a:prstGeom>
          <a:ln>
            <a:solidFill>
              <a:schemeClr val="accent1"/>
            </a:solidFill>
          </a:ln>
          <a:effectLst>
            <a:outerShdw blurRad="190500" algn="tl" rotWithShape="0">
              <a:srgbClr val="000000">
                <a:alpha val="70000"/>
              </a:srgbClr>
            </a:outerShdw>
          </a:effectLst>
        </p:spPr>
      </p:pic>
      <p:pic>
        <p:nvPicPr>
          <p:cNvPr id="8" name="Picture 8" descr="IMG_0382.JPG"/>
          <p:cNvPicPr>
            <a:picLocks noChangeAspect="1"/>
          </p:cNvPicPr>
          <p:nvPr/>
        </p:nvPicPr>
        <p:blipFill>
          <a:blip r:embed="rId3" cstate="print"/>
          <a:stretch>
            <a:fillRect/>
          </a:stretch>
        </p:blipFill>
        <p:spPr>
          <a:xfrm>
            <a:off x="4754880" y="1889760"/>
            <a:ext cx="2682240" cy="2672080"/>
          </a:xfrm>
          <a:prstGeom prst="rect">
            <a:avLst/>
          </a:prstGeom>
        </p:spPr>
      </p:pic>
    </p:spTree>
    <p:extLst>
      <p:ext uri="{BB962C8B-B14F-4D97-AF65-F5344CB8AC3E}">
        <p14:creationId xmlns:p14="http://schemas.microsoft.com/office/powerpoint/2010/main" val="3116589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288826" y="16180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统一大数据机器学习编程模型与平台总体思路</a:t>
            </a: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6"/>
          <p:cNvSpPr/>
          <p:nvPr/>
        </p:nvSpPr>
        <p:spPr>
          <a:xfrm>
            <a:off x="350360" y="688494"/>
            <a:ext cx="8681757" cy="400110"/>
          </a:xfrm>
          <a:prstGeom prst="rect">
            <a:avLst/>
          </a:prstGeom>
        </p:spPr>
        <p:txBody>
          <a:bodyPr wrap="square">
            <a:spAutoFit/>
          </a:bodyPr>
          <a:lstStyle/>
          <a:p>
            <a:pPr lvl="0"/>
            <a:r>
              <a:rPr lang="zh-CN" altLang="en-US" sz="2000" dirty="0" smtClean="0">
                <a:solidFill>
                  <a:srgbClr val="FF0000"/>
                </a:solidFill>
                <a:ea typeface="黑体" pitchFamily="49" charset="-122"/>
              </a:rPr>
              <a:t>大规模矩阵计算是机器学习与数据挖掘及其他诸多计算问题的建模表示方法</a:t>
            </a:r>
            <a:endParaRPr lang="en-US" altLang="zh-CN" sz="2000" dirty="0" smtClean="0">
              <a:solidFill>
                <a:srgbClr val="FF0000"/>
              </a:solidFill>
              <a:ea typeface="黑体" pitchFamily="49" charset="-122"/>
            </a:endParaRPr>
          </a:p>
        </p:txBody>
      </p:sp>
      <p:pic>
        <p:nvPicPr>
          <p:cNvPr id="10" name="图片 9" descr="机器学习.jpg"/>
          <p:cNvPicPr>
            <a:picLocks noChangeAspect="1"/>
          </p:cNvPicPr>
          <p:nvPr/>
        </p:nvPicPr>
        <p:blipFill>
          <a:blip r:embed="rId2"/>
          <a:stretch>
            <a:fillRect/>
          </a:stretch>
        </p:blipFill>
        <p:spPr>
          <a:xfrm>
            <a:off x="3264123" y="1283981"/>
            <a:ext cx="2359985" cy="1115093"/>
          </a:xfrm>
          <a:prstGeom prst="rect">
            <a:avLst/>
          </a:prstGeom>
        </p:spPr>
      </p:pic>
      <p:pic>
        <p:nvPicPr>
          <p:cNvPr id="12" name="图片 11" descr="人工智能.jpg"/>
          <p:cNvPicPr>
            <a:picLocks noChangeAspect="1"/>
          </p:cNvPicPr>
          <p:nvPr/>
        </p:nvPicPr>
        <p:blipFill>
          <a:blip r:embed="rId3"/>
          <a:stretch>
            <a:fillRect/>
          </a:stretch>
        </p:blipFill>
        <p:spPr>
          <a:xfrm>
            <a:off x="747170" y="1938957"/>
            <a:ext cx="2392766" cy="1080785"/>
          </a:xfrm>
          <a:prstGeom prst="rect">
            <a:avLst/>
          </a:prstGeom>
        </p:spPr>
      </p:pic>
      <p:pic>
        <p:nvPicPr>
          <p:cNvPr id="13" name="图片 12" descr="数据分析.jpg"/>
          <p:cNvPicPr>
            <a:picLocks noChangeAspect="1"/>
          </p:cNvPicPr>
          <p:nvPr/>
        </p:nvPicPr>
        <p:blipFill>
          <a:blip r:embed="rId4" cstate="print"/>
          <a:stretch>
            <a:fillRect/>
          </a:stretch>
        </p:blipFill>
        <p:spPr>
          <a:xfrm>
            <a:off x="772810" y="3264559"/>
            <a:ext cx="2344479" cy="1084437"/>
          </a:xfrm>
          <a:prstGeom prst="rect">
            <a:avLst/>
          </a:prstGeom>
        </p:spPr>
      </p:pic>
      <p:pic>
        <p:nvPicPr>
          <p:cNvPr id="14" name="图片 13" descr="图像渲染.jpg"/>
          <p:cNvPicPr>
            <a:picLocks noChangeAspect="1"/>
          </p:cNvPicPr>
          <p:nvPr/>
        </p:nvPicPr>
        <p:blipFill>
          <a:blip r:embed="rId5" cstate="print"/>
          <a:stretch>
            <a:fillRect/>
          </a:stretch>
        </p:blipFill>
        <p:spPr>
          <a:xfrm>
            <a:off x="3264123" y="3922517"/>
            <a:ext cx="2413591" cy="1103460"/>
          </a:xfrm>
          <a:prstGeom prst="rect">
            <a:avLst/>
          </a:prstGeom>
        </p:spPr>
      </p:pic>
      <p:pic>
        <p:nvPicPr>
          <p:cNvPr id="15" name="图片 14" descr="物理计算.jpg"/>
          <p:cNvPicPr>
            <a:picLocks noChangeAspect="1"/>
          </p:cNvPicPr>
          <p:nvPr/>
        </p:nvPicPr>
        <p:blipFill>
          <a:blip r:embed="rId6"/>
          <a:stretch>
            <a:fillRect/>
          </a:stretch>
        </p:blipFill>
        <p:spPr>
          <a:xfrm>
            <a:off x="5773198" y="1909434"/>
            <a:ext cx="2409456" cy="1108445"/>
          </a:xfrm>
          <a:prstGeom prst="rect">
            <a:avLst/>
          </a:prstGeom>
        </p:spPr>
      </p:pic>
      <p:pic>
        <p:nvPicPr>
          <p:cNvPr id="16" name="图片 15" descr="社交网络.jpg"/>
          <p:cNvPicPr>
            <a:picLocks noChangeAspect="1"/>
          </p:cNvPicPr>
          <p:nvPr/>
        </p:nvPicPr>
        <p:blipFill>
          <a:blip r:embed="rId7"/>
          <a:stretch>
            <a:fillRect/>
          </a:stretch>
        </p:blipFill>
        <p:spPr>
          <a:xfrm>
            <a:off x="5772650" y="3279397"/>
            <a:ext cx="2392325" cy="1084520"/>
          </a:xfrm>
          <a:prstGeom prst="rect">
            <a:avLst/>
          </a:prstGeom>
        </p:spPr>
      </p:pic>
      <p:sp>
        <p:nvSpPr>
          <p:cNvPr id="17" name="TextBox 16"/>
          <p:cNvSpPr txBox="1"/>
          <p:nvPr/>
        </p:nvSpPr>
        <p:spPr>
          <a:xfrm>
            <a:off x="5125162" y="1349080"/>
            <a:ext cx="2190307" cy="338554"/>
          </a:xfrm>
          <a:prstGeom prst="rect">
            <a:avLst/>
          </a:prstGeom>
          <a:noFill/>
        </p:spPr>
        <p:txBody>
          <a:bodyPr wrap="square" rtlCol="0">
            <a:spAutoFit/>
          </a:bodyPr>
          <a:lstStyle/>
          <a:p>
            <a:pPr algn="ctr"/>
            <a:r>
              <a:rPr lang="zh-CN" altLang="en-US" sz="1600" b="1" dirty="0" smtClean="0">
                <a:solidFill>
                  <a:srgbClr val="002060"/>
                </a:solidFill>
                <a:latin typeface="微软雅黑" pitchFamily="34" charset="-122"/>
                <a:ea typeface="微软雅黑" pitchFamily="34" charset="-122"/>
              </a:rPr>
              <a:t>机器学习</a:t>
            </a:r>
            <a:endParaRPr lang="zh-CN" altLang="en-US" sz="1600" b="1" dirty="0">
              <a:solidFill>
                <a:srgbClr val="002060"/>
              </a:solidFill>
              <a:latin typeface="微软雅黑" pitchFamily="34" charset="-122"/>
              <a:ea typeface="微软雅黑" pitchFamily="34" charset="-122"/>
            </a:endParaRPr>
          </a:p>
        </p:txBody>
      </p:sp>
      <p:sp>
        <p:nvSpPr>
          <p:cNvPr id="18" name="TextBox 17"/>
          <p:cNvSpPr txBox="1"/>
          <p:nvPr/>
        </p:nvSpPr>
        <p:spPr>
          <a:xfrm>
            <a:off x="717531" y="1478826"/>
            <a:ext cx="2190307" cy="338554"/>
          </a:xfrm>
          <a:prstGeom prst="rect">
            <a:avLst/>
          </a:prstGeom>
          <a:noFill/>
        </p:spPr>
        <p:txBody>
          <a:bodyPr wrap="square" rtlCol="0">
            <a:spAutoFit/>
          </a:bodyPr>
          <a:lstStyle/>
          <a:p>
            <a:pPr algn="ctr"/>
            <a:r>
              <a:rPr lang="zh-CN" altLang="en-US" sz="1600" b="1" dirty="0" smtClean="0">
                <a:solidFill>
                  <a:schemeClr val="bg1">
                    <a:lumMod val="50000"/>
                  </a:schemeClr>
                </a:solidFill>
                <a:latin typeface="微软雅黑" pitchFamily="34" charset="-122"/>
                <a:ea typeface="微软雅黑" pitchFamily="34" charset="-122"/>
              </a:rPr>
              <a:t>人工智能</a:t>
            </a:r>
            <a:endParaRPr lang="zh-CN" altLang="en-US" sz="1600" b="1" dirty="0">
              <a:solidFill>
                <a:schemeClr val="bg1">
                  <a:lumMod val="50000"/>
                </a:schemeClr>
              </a:solidFill>
              <a:latin typeface="微软雅黑" pitchFamily="34" charset="-122"/>
              <a:ea typeface="微软雅黑" pitchFamily="34" charset="-122"/>
            </a:endParaRPr>
          </a:p>
        </p:txBody>
      </p:sp>
      <p:sp>
        <p:nvSpPr>
          <p:cNvPr id="19" name="TextBox 18"/>
          <p:cNvSpPr txBox="1"/>
          <p:nvPr/>
        </p:nvSpPr>
        <p:spPr>
          <a:xfrm>
            <a:off x="533037" y="4034142"/>
            <a:ext cx="2566033" cy="338554"/>
          </a:xfrm>
          <a:prstGeom prst="rect">
            <a:avLst/>
          </a:prstGeom>
          <a:noFill/>
        </p:spPr>
        <p:txBody>
          <a:bodyPr wrap="square" rtlCol="0">
            <a:spAutoFit/>
          </a:bodyPr>
          <a:lstStyle/>
          <a:p>
            <a:pPr algn="ctr"/>
            <a:r>
              <a:rPr lang="zh-CN" altLang="en-US" sz="1600" b="1" dirty="0" smtClean="0">
                <a:solidFill>
                  <a:srgbClr val="FF0000"/>
                </a:solidFill>
                <a:latin typeface="微软雅黑" pitchFamily="34" charset="-122"/>
                <a:ea typeface="微软雅黑" pitchFamily="34" charset="-122"/>
              </a:rPr>
              <a:t>数值分析</a:t>
            </a:r>
            <a:endParaRPr lang="zh-CN" altLang="en-US" sz="1600" b="1" dirty="0">
              <a:solidFill>
                <a:srgbClr val="FF0000"/>
              </a:solidFill>
              <a:latin typeface="微软雅黑" pitchFamily="34" charset="-122"/>
              <a:ea typeface="微软雅黑" pitchFamily="34" charset="-122"/>
            </a:endParaRPr>
          </a:p>
        </p:txBody>
      </p:sp>
      <p:sp>
        <p:nvSpPr>
          <p:cNvPr id="20" name="TextBox 19"/>
          <p:cNvSpPr txBox="1"/>
          <p:nvPr/>
        </p:nvSpPr>
        <p:spPr>
          <a:xfrm>
            <a:off x="5125162" y="4788685"/>
            <a:ext cx="2190307" cy="338554"/>
          </a:xfrm>
          <a:prstGeom prst="rect">
            <a:avLst/>
          </a:prstGeom>
          <a:noFill/>
        </p:spPr>
        <p:txBody>
          <a:bodyPr wrap="square" rtlCol="0">
            <a:spAutoFit/>
          </a:bodyPr>
          <a:lstStyle/>
          <a:p>
            <a:pPr algn="ctr"/>
            <a:r>
              <a:rPr lang="zh-CN" altLang="en-US" sz="1600" dirty="0" smtClean="0">
                <a:solidFill>
                  <a:schemeClr val="accent2">
                    <a:lumMod val="75000"/>
                  </a:schemeClr>
                </a:solidFill>
                <a:latin typeface="微软雅黑" pitchFamily="34" charset="-122"/>
                <a:ea typeface="微软雅黑" pitchFamily="34" charset="-122"/>
              </a:rPr>
              <a:t>图像渲染</a:t>
            </a:r>
            <a:endParaRPr lang="zh-CN" altLang="en-US" sz="1600" dirty="0">
              <a:solidFill>
                <a:schemeClr val="accent2">
                  <a:lumMod val="75000"/>
                </a:schemeClr>
              </a:solidFill>
              <a:latin typeface="微软雅黑" pitchFamily="34" charset="-122"/>
              <a:ea typeface="微软雅黑" pitchFamily="34" charset="-122"/>
            </a:endParaRPr>
          </a:p>
        </p:txBody>
      </p:sp>
      <p:sp>
        <p:nvSpPr>
          <p:cNvPr id="21" name="TextBox 20"/>
          <p:cNvSpPr txBox="1"/>
          <p:nvPr/>
        </p:nvSpPr>
        <p:spPr>
          <a:xfrm>
            <a:off x="5909728" y="1613156"/>
            <a:ext cx="2190307" cy="338554"/>
          </a:xfrm>
          <a:prstGeom prst="rect">
            <a:avLst/>
          </a:prstGeom>
          <a:noFill/>
        </p:spPr>
        <p:txBody>
          <a:bodyPr wrap="square" rtlCol="0">
            <a:spAutoFit/>
          </a:bodyPr>
          <a:lstStyle/>
          <a:p>
            <a:pPr algn="ctr"/>
            <a:r>
              <a:rPr lang="zh-CN" altLang="en-US" sz="1600" b="1" dirty="0" smtClean="0">
                <a:solidFill>
                  <a:srgbClr val="0070C0"/>
                </a:solidFill>
                <a:latin typeface="微软雅黑" pitchFamily="34" charset="-122"/>
                <a:ea typeface="微软雅黑" pitchFamily="34" charset="-122"/>
              </a:rPr>
              <a:t>物理计算</a:t>
            </a:r>
            <a:endParaRPr lang="zh-CN" altLang="en-US" sz="1600" b="1" dirty="0">
              <a:solidFill>
                <a:srgbClr val="0070C0"/>
              </a:solidFill>
              <a:latin typeface="微软雅黑" pitchFamily="34" charset="-122"/>
              <a:ea typeface="微软雅黑" pitchFamily="34" charset="-122"/>
            </a:endParaRPr>
          </a:p>
        </p:txBody>
      </p:sp>
      <p:sp>
        <p:nvSpPr>
          <p:cNvPr id="22" name="TextBox 21"/>
          <p:cNvSpPr txBox="1"/>
          <p:nvPr/>
        </p:nvSpPr>
        <p:spPr>
          <a:xfrm>
            <a:off x="6016610" y="4384405"/>
            <a:ext cx="2190307" cy="338554"/>
          </a:xfrm>
          <a:prstGeom prst="rect">
            <a:avLst/>
          </a:prstGeom>
          <a:noFill/>
        </p:spPr>
        <p:txBody>
          <a:bodyPr wrap="square" rtlCol="0">
            <a:spAutoFit/>
          </a:bodyPr>
          <a:lstStyle/>
          <a:p>
            <a:pPr algn="ctr"/>
            <a:r>
              <a:rPr lang="zh-CN" altLang="en-US" sz="1600" b="1" dirty="0" smtClean="0">
                <a:solidFill>
                  <a:srgbClr val="92D050"/>
                </a:solidFill>
                <a:latin typeface="微软雅黑" pitchFamily="34" charset="-122"/>
                <a:ea typeface="微软雅黑" pitchFamily="34" charset="-122"/>
              </a:rPr>
              <a:t>社交网络</a:t>
            </a:r>
            <a:endParaRPr lang="zh-CN" altLang="en-US" sz="1600" b="1" dirty="0">
              <a:solidFill>
                <a:srgbClr val="92D050"/>
              </a:solidFill>
              <a:latin typeface="微软雅黑" pitchFamily="34" charset="-122"/>
              <a:ea typeface="微软雅黑" pitchFamily="34" charset="-122"/>
            </a:endParaRPr>
          </a:p>
        </p:txBody>
      </p:sp>
      <p:sp>
        <p:nvSpPr>
          <p:cNvPr id="23" name="椭圆 22"/>
          <p:cNvSpPr/>
          <p:nvPr/>
        </p:nvSpPr>
        <p:spPr>
          <a:xfrm>
            <a:off x="3114676" y="2583106"/>
            <a:ext cx="2676525" cy="1131125"/>
          </a:xfrm>
          <a:prstGeom prst="ellipse">
            <a:avLst/>
          </a:prstGeom>
          <a:solidFill>
            <a:srgbClr val="630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itchFamily="34" charset="-122"/>
                <a:ea typeface="微软雅黑" pitchFamily="34" charset="-122"/>
              </a:rPr>
              <a:t>大规模</a:t>
            </a:r>
            <a:endParaRPr lang="en-US" altLang="zh-CN" sz="2400" dirty="0" smtClean="0">
              <a:latin typeface="微软雅黑" pitchFamily="34" charset="-122"/>
              <a:ea typeface="微软雅黑" pitchFamily="34" charset="-122"/>
            </a:endParaRPr>
          </a:p>
          <a:p>
            <a:pPr algn="ctr"/>
            <a:r>
              <a:rPr lang="zh-CN" altLang="en-US" sz="2400" dirty="0" smtClean="0">
                <a:latin typeface="微软雅黑" pitchFamily="34" charset="-122"/>
                <a:ea typeface="微软雅黑" pitchFamily="34" charset="-122"/>
              </a:rPr>
              <a:t>矩阵计算</a:t>
            </a:r>
            <a:endParaRPr lang="zh-CN" altLang="en-US" sz="2400" dirty="0">
              <a:latin typeface="微软雅黑" pitchFamily="34" charset="-122"/>
              <a:ea typeface="微软雅黑" pitchFamily="34" charset="-122"/>
            </a:endParaRPr>
          </a:p>
        </p:txBody>
      </p:sp>
      <p:cxnSp>
        <p:nvCxnSpPr>
          <p:cNvPr id="24" name="直接箭头连接符 23"/>
          <p:cNvCxnSpPr>
            <a:stCxn id="23" idx="0"/>
          </p:cNvCxnSpPr>
          <p:nvPr/>
        </p:nvCxnSpPr>
        <p:spPr>
          <a:xfrm flipV="1">
            <a:off x="4452939" y="2374653"/>
            <a:ext cx="1" cy="208454"/>
          </a:xfrm>
          <a:prstGeom prst="straightConnector1">
            <a:avLst/>
          </a:prstGeom>
          <a:ln w="31750">
            <a:solidFill>
              <a:srgbClr val="00206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3" idx="7"/>
            <a:endCxn id="15" idx="1"/>
          </p:cNvCxnSpPr>
          <p:nvPr/>
        </p:nvCxnSpPr>
        <p:spPr>
          <a:xfrm rot="5400000" flipH="1" flipV="1">
            <a:off x="5443666" y="2419224"/>
            <a:ext cx="285100" cy="373966"/>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3" idx="4"/>
          </p:cNvCxnSpPr>
          <p:nvPr/>
        </p:nvCxnSpPr>
        <p:spPr>
          <a:xfrm>
            <a:off x="4452939" y="3714232"/>
            <a:ext cx="1" cy="200207"/>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3" idx="5"/>
            <a:endCxn id="16" idx="1"/>
          </p:cNvCxnSpPr>
          <p:nvPr/>
        </p:nvCxnSpPr>
        <p:spPr>
          <a:xfrm rot="16200000" flipH="1">
            <a:off x="5449403" y="3498411"/>
            <a:ext cx="273076" cy="373417"/>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3" idx="3"/>
            <a:endCxn id="13" idx="3"/>
          </p:cNvCxnSpPr>
          <p:nvPr/>
        </p:nvCxnSpPr>
        <p:spPr>
          <a:xfrm rot="5400000">
            <a:off x="3182869" y="3483002"/>
            <a:ext cx="258196" cy="38935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3" idx="1"/>
            <a:endCxn id="12" idx="3"/>
          </p:cNvCxnSpPr>
          <p:nvPr/>
        </p:nvCxnSpPr>
        <p:spPr>
          <a:xfrm rot="16200000" flipV="1">
            <a:off x="3188588" y="2430699"/>
            <a:ext cx="269407" cy="366707"/>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1000"/>
                                        <p:tgtEl>
                                          <p:spTgt spid="10"/>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Left)">
                                      <p:cBhvr>
                                        <p:cTn id="14" dur="1000"/>
                                        <p:tgtEl>
                                          <p:spTgt spid="17"/>
                                        </p:tgtEl>
                                      </p:cBhvr>
                                    </p:animEffect>
                                  </p:childTnLst>
                                </p:cTn>
                              </p:par>
                              <p:par>
                                <p:cTn id="15" presetID="18" presetClass="entr" presetSubtype="12"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Left)">
                                      <p:cBhvr>
                                        <p:cTn id="17" dur="500"/>
                                        <p:tgtEl>
                                          <p:spTgt spid="24"/>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Left)">
                                      <p:cBhvr>
                                        <p:cTn id="24" dur="500"/>
                                        <p:tgtEl>
                                          <p:spTgt spid="18"/>
                                        </p:tgtEl>
                                      </p:cBhvr>
                                    </p:animEffect>
                                  </p:childTnLst>
                                </p:cTn>
                              </p:par>
                              <p:par>
                                <p:cTn id="25" presetID="9"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par>
                          <p:cTn id="28" fill="hold">
                            <p:stCondLst>
                              <p:cond delay="2000"/>
                            </p:stCondLst>
                            <p:childTnLst>
                              <p:par>
                                <p:cTn id="29" presetID="18" presetClass="entr" presetSubtype="1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trips(downLeft)">
                                      <p:cBhvr>
                                        <p:cTn id="34" dur="500"/>
                                        <p:tgtEl>
                                          <p:spTgt spid="19"/>
                                        </p:tgtEl>
                                      </p:cBhvr>
                                    </p:animEffect>
                                  </p:childTnLst>
                                </p:cTn>
                              </p:par>
                              <p:par>
                                <p:cTn id="35" presetID="9"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par>
                          <p:cTn id="38" fill="hold">
                            <p:stCondLst>
                              <p:cond delay="2500"/>
                            </p:stCondLst>
                            <p:childTnLst>
                              <p:par>
                                <p:cTn id="39" presetID="18" presetClass="entr" presetSubtype="1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trips(downLeft)">
                                      <p:cBhvr>
                                        <p:cTn id="41" dur="500"/>
                                        <p:tgtEl>
                                          <p:spTgt spid="14"/>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trips(downLeft)">
                                      <p:cBhvr>
                                        <p:cTn id="44" dur="500"/>
                                        <p:tgtEl>
                                          <p:spTgt spid="20"/>
                                        </p:tgtEl>
                                      </p:cBhvr>
                                    </p:animEffect>
                                  </p:childTnLst>
                                </p:cTn>
                              </p:par>
                              <p:par>
                                <p:cTn id="45" presetID="9"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par>
                          <p:cTn id="48" fill="hold">
                            <p:stCondLst>
                              <p:cond delay="3000"/>
                            </p:stCondLst>
                            <p:childTnLst>
                              <p:par>
                                <p:cTn id="49" presetID="18" presetClass="entr" presetSubtype="1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trips(downLeft)">
                                      <p:cBhvr>
                                        <p:cTn id="51" dur="500"/>
                                        <p:tgtEl>
                                          <p:spTgt spid="16"/>
                                        </p:tgtEl>
                                      </p:cBhvr>
                                    </p:animEffect>
                                  </p:childTnLst>
                                </p:cTn>
                              </p:par>
                              <p:par>
                                <p:cTn id="52" presetID="18" presetClass="entr" presetSubtype="12"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strips(downLeft)">
                                      <p:cBhvr>
                                        <p:cTn id="54" dur="500"/>
                                        <p:tgtEl>
                                          <p:spTgt spid="28"/>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trips(downLeft)">
                                      <p:cBhvr>
                                        <p:cTn id="57" dur="500"/>
                                        <p:tgtEl>
                                          <p:spTgt spid="22"/>
                                        </p:tgtEl>
                                      </p:cBhvr>
                                    </p:animEffect>
                                  </p:childTnLst>
                                </p:cTn>
                              </p:par>
                            </p:childTnLst>
                          </p:cTn>
                        </p:par>
                        <p:par>
                          <p:cTn id="58" fill="hold">
                            <p:stCondLst>
                              <p:cond delay="3500"/>
                            </p:stCondLst>
                            <p:childTnLst>
                              <p:par>
                                <p:cTn id="59" presetID="18" presetClass="entr" presetSubtype="12"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Left)">
                                      <p:cBhvr>
                                        <p:cTn id="61" dur="500"/>
                                        <p:tgtEl>
                                          <p:spTgt spid="15"/>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strips(downLeft)">
                                      <p:cBhvr>
                                        <p:cTn id="64" dur="500"/>
                                        <p:tgtEl>
                                          <p:spTgt spid="21"/>
                                        </p:tgtEl>
                                      </p:cBhvr>
                                    </p:animEffect>
                                  </p:childTnLst>
                                </p:cTn>
                              </p:par>
                              <p:par>
                                <p:cTn id="65" presetID="9"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248186" y="1618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统一大数据机器学习编程模型与平台总体思路</a:t>
            </a: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6"/>
          <p:cNvSpPr/>
          <p:nvPr/>
        </p:nvSpPr>
        <p:spPr>
          <a:xfrm>
            <a:off x="323093" y="735546"/>
            <a:ext cx="8681757" cy="4555093"/>
          </a:xfrm>
          <a:prstGeom prst="rect">
            <a:avLst/>
          </a:prstGeom>
        </p:spPr>
        <p:txBody>
          <a:bodyPr wrap="square">
            <a:spAutoFit/>
          </a:bodyPr>
          <a:lstStyle/>
          <a:p>
            <a:pPr marL="177800" lvl="0" indent="-177800">
              <a:spcBef>
                <a:spcPts val="600"/>
              </a:spcBef>
              <a:spcAft>
                <a:spcPts val="600"/>
              </a:spcAft>
              <a:buFont typeface="Arial" pitchFamily="34" charset="0"/>
              <a:buChar char="•"/>
            </a:pPr>
            <a:r>
              <a:rPr lang="zh-CN" altLang="en-US" sz="2000" dirty="0" smtClean="0">
                <a:ea typeface="黑体" pitchFamily="49" charset="-122"/>
              </a:rPr>
              <a:t>机器学习与数据挖掘算法都可以表示为矩阵计算</a:t>
            </a:r>
            <a:r>
              <a:rPr lang="en-US" altLang="zh-CN" sz="2000" dirty="0" smtClean="0"/>
              <a:t>  </a:t>
            </a:r>
            <a:endParaRPr lang="en-US" altLang="zh-CN" sz="2000" dirty="0" smtClean="0">
              <a:latin typeface="Arial Narrow" pitchFamily="34" charset="0"/>
            </a:endParaRPr>
          </a:p>
          <a:p>
            <a:pPr marL="177800" indent="-177800">
              <a:spcBef>
                <a:spcPts val="600"/>
              </a:spcBef>
              <a:spcAft>
                <a:spcPts val="600"/>
              </a:spcAft>
              <a:buFont typeface="Arial" pitchFamily="34" charset="0"/>
              <a:buChar char="•"/>
            </a:pPr>
            <a:r>
              <a:rPr lang="zh-CN" altLang="en-US" sz="2000" dirty="0" smtClean="0">
                <a:ea typeface="黑体" pitchFamily="49" charset="-122"/>
              </a:rPr>
              <a:t>采用矩阵作为各种机器学习与数据挖掘算法的抽象计算和编程模型</a:t>
            </a:r>
            <a:endParaRPr lang="en-US" altLang="zh-CN" sz="2000" dirty="0" smtClean="0">
              <a:ea typeface="黑体" pitchFamily="49" charset="-122"/>
            </a:endParaRPr>
          </a:p>
          <a:p>
            <a:pPr marL="177800" indent="-177800">
              <a:spcBef>
                <a:spcPts val="600"/>
              </a:spcBef>
              <a:spcAft>
                <a:spcPts val="600"/>
              </a:spcAft>
              <a:buFont typeface="Arial" pitchFamily="34" charset="0"/>
              <a:buChar char="•"/>
            </a:pPr>
            <a:r>
              <a:rPr lang="zh-CN" altLang="en-US" sz="2000" dirty="0" smtClean="0">
                <a:ea typeface="黑体" pitchFamily="49" charset="-122"/>
              </a:rPr>
              <a:t>提供一个基于矩阵的高层并行化编程和计算模型</a:t>
            </a:r>
            <a:endParaRPr lang="en-US" altLang="zh-CN" sz="2000" dirty="0" smtClean="0">
              <a:ea typeface="黑体" pitchFamily="49" charset="-122"/>
            </a:endParaRPr>
          </a:p>
          <a:p>
            <a:pPr marL="177800" indent="-177800">
              <a:spcBef>
                <a:spcPts val="600"/>
              </a:spcBef>
              <a:spcAft>
                <a:spcPts val="600"/>
              </a:spcAft>
              <a:buFont typeface="Arial" pitchFamily="34" charset="0"/>
              <a:buChar char="•"/>
            </a:pPr>
            <a:r>
              <a:rPr lang="zh-CN" altLang="en-US" sz="2000" dirty="0" smtClean="0">
                <a:ea typeface="黑体" pitchFamily="49" charset="-122"/>
              </a:rPr>
              <a:t>提供一个基于矩阵的易于使用的统一编程语言和软件框架</a:t>
            </a:r>
            <a:endParaRPr lang="en-US" altLang="zh-CN" sz="2000" dirty="0" smtClean="0">
              <a:ea typeface="黑体" pitchFamily="49" charset="-122"/>
            </a:endParaRPr>
          </a:p>
          <a:p>
            <a:pPr marL="177800" indent="-177800">
              <a:spcBef>
                <a:spcPts val="600"/>
              </a:spcBef>
              <a:spcAft>
                <a:spcPts val="600"/>
              </a:spcAft>
              <a:buFont typeface="Arial" pitchFamily="34" charset="0"/>
              <a:buChar char="•"/>
            </a:pPr>
            <a:r>
              <a:rPr lang="zh-CN" altLang="en-US" sz="2000" dirty="0">
                <a:ea typeface="黑体" pitchFamily="49" charset="-122"/>
              </a:rPr>
              <a:t>为底层的各种异构大数据处理平台提供一个从上层统一</a:t>
            </a:r>
            <a:r>
              <a:rPr lang="zh-CN" altLang="en-US" sz="2000" dirty="0" smtClean="0">
                <a:ea typeface="黑体" pitchFamily="49" charset="-122"/>
              </a:rPr>
              <a:t>语言为</a:t>
            </a:r>
            <a:r>
              <a:rPr lang="zh-CN" altLang="en-US" sz="2000" dirty="0">
                <a:ea typeface="黑体" pitchFamily="49" charset="-122"/>
              </a:rPr>
              <a:t>底层各种异构大数据处理平台实现优化的大规模矩阵分布和并行计算和任务调度管理，实现底层异构平台对程序员的透明化，实现“</a:t>
            </a:r>
            <a:r>
              <a:rPr lang="en-US" altLang="zh-CN" sz="2000" dirty="0">
                <a:ea typeface="黑体" pitchFamily="49" charset="-122"/>
              </a:rPr>
              <a:t>Write once, run anyway”</a:t>
            </a:r>
            <a:r>
              <a:rPr lang="zh-CN" altLang="en-US" sz="2000" dirty="0">
                <a:ea typeface="黑体" pitchFamily="49" charset="-122"/>
              </a:rPr>
              <a:t>的目标</a:t>
            </a:r>
            <a:endParaRPr lang="en-US" altLang="zh-CN" sz="2000" dirty="0">
              <a:ea typeface="黑体" pitchFamily="49" charset="-122"/>
            </a:endParaRPr>
          </a:p>
          <a:p>
            <a:pPr marL="177800" indent="-177800">
              <a:spcBef>
                <a:spcPts val="600"/>
              </a:spcBef>
              <a:spcAft>
                <a:spcPts val="600"/>
              </a:spcAft>
              <a:buFont typeface="Arial" pitchFamily="34" charset="0"/>
              <a:buChar char="•"/>
            </a:pPr>
            <a:r>
              <a:rPr lang="zh-CN" altLang="en-US" sz="2000" dirty="0" smtClean="0">
                <a:ea typeface="黑体" pitchFamily="49" charset="-122"/>
              </a:rPr>
              <a:t>设计</a:t>
            </a:r>
            <a:r>
              <a:rPr lang="zh-CN" altLang="en-US" sz="2000" dirty="0">
                <a:ea typeface="黑体" pitchFamily="49" charset="-122"/>
              </a:rPr>
              <a:t>提供基于矩阵模型和统一平台的</a:t>
            </a:r>
            <a:r>
              <a:rPr lang="zh-CN" altLang="en-US" sz="2000" dirty="0" smtClean="0">
                <a:ea typeface="黑体" pitchFamily="49" charset="-122"/>
              </a:rPr>
              <a:t>并行化</a:t>
            </a:r>
            <a:r>
              <a:rPr lang="zh-CN" altLang="en-US" sz="2000" dirty="0">
                <a:ea typeface="黑体" pitchFamily="49" charset="-122"/>
              </a:rPr>
              <a:t>机器学习与数据挖掘</a:t>
            </a:r>
            <a:r>
              <a:rPr lang="zh-CN" altLang="en-US" sz="2000" dirty="0" smtClean="0">
                <a:ea typeface="黑体" pitchFamily="49" charset="-122"/>
              </a:rPr>
              <a:t>算法</a:t>
            </a:r>
            <a:r>
              <a:rPr lang="zh-CN" altLang="en-US" sz="2000" dirty="0">
                <a:ea typeface="黑体" pitchFamily="49" charset="-122"/>
              </a:rPr>
              <a:t>库</a:t>
            </a:r>
            <a:endParaRPr lang="en-US" altLang="zh-CN" sz="2000" dirty="0">
              <a:ea typeface="黑体" pitchFamily="49" charset="-122"/>
            </a:endParaRPr>
          </a:p>
          <a:p>
            <a:pPr marL="177800" lvl="0" indent="-177800">
              <a:spcBef>
                <a:spcPts val="600"/>
              </a:spcBef>
              <a:spcAft>
                <a:spcPts val="600"/>
              </a:spcAft>
            </a:pPr>
            <a:r>
              <a:rPr lang="en-US" altLang="en-US" sz="2000" dirty="0">
                <a:latin typeface="Arial Narrow" pitchFamily="34" charset="0"/>
              </a:rPr>
              <a:t>   </a:t>
            </a:r>
            <a:endParaRPr lang="en-US" altLang="zh-CN" sz="2000" dirty="0" smtClean="0">
              <a:ea typeface="黑体" pitchFamily="49" charset="-122"/>
            </a:endParaRPr>
          </a:p>
          <a:p>
            <a:pPr marL="177800" lvl="0" indent="-177800">
              <a:spcBef>
                <a:spcPts val="600"/>
              </a:spcBef>
              <a:spcAft>
                <a:spcPts val="600"/>
              </a:spcAft>
            </a:pPr>
            <a:r>
              <a:rPr lang="en-US" altLang="zh-CN" sz="2000" dirty="0" smtClean="0">
                <a:latin typeface="Arial Narrow" pitchFamily="34" charset="0"/>
              </a:rPr>
              <a:t>   </a:t>
            </a:r>
            <a:endParaRPr lang="zh-CN" altLang="en-US" sz="2000" dirty="0">
              <a:latin typeface="Arial Narrow" pitchFamily="34" charset="0"/>
            </a:endParaRPr>
          </a:p>
        </p:txBody>
      </p:sp>
    </p:spTree>
    <p:extLst>
      <p:ext uri="{BB962C8B-B14F-4D97-AF65-F5344CB8AC3E}">
        <p14:creationId xmlns:p14="http://schemas.microsoft.com/office/powerpoint/2010/main" val="1086979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TextBox 9"/>
          <p:cNvSpPr txBox="1"/>
          <p:nvPr/>
        </p:nvSpPr>
        <p:spPr>
          <a:xfrm>
            <a:off x="217706" y="2126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统一大数据机器学习编程</a:t>
            </a:r>
            <a:r>
              <a:rPr lang="zh-CN" altLang="en-US" sz="2400" dirty="0" smtClean="0">
                <a:solidFill>
                  <a:srgbClr val="C00000"/>
                </a:solidFill>
                <a:ea typeface="黑体" pitchFamily="2" charset="-122"/>
              </a:rPr>
              <a:t>模型与平台总体构架</a:t>
            </a:r>
          </a:p>
        </p:txBody>
      </p:sp>
      <p:sp>
        <p:nvSpPr>
          <p:cNvPr id="14" name="Rectangle 13"/>
          <p:cNvSpPr/>
          <p:nvPr/>
        </p:nvSpPr>
        <p:spPr>
          <a:xfrm>
            <a:off x="341543" y="694906"/>
            <a:ext cx="4950537" cy="400110"/>
          </a:xfrm>
          <a:prstGeom prst="rect">
            <a:avLst/>
          </a:prstGeom>
          <a:noFill/>
        </p:spPr>
        <p:txBody>
          <a:bodyPr wrap="square">
            <a:spAutoFit/>
          </a:bodyPr>
          <a:lstStyle/>
          <a:p>
            <a:pPr marL="88900" indent="-88900"/>
            <a:r>
              <a:rPr lang="en-US" altLang="zh-CN" sz="2000" dirty="0" smtClean="0">
                <a:solidFill>
                  <a:srgbClr val="FF0000"/>
                </a:solidFill>
                <a:latin typeface="Arial Narrow" pitchFamily="34" charset="0"/>
                <a:ea typeface="黑体" pitchFamily="2" charset="-122"/>
              </a:rPr>
              <a:t>Octopus</a:t>
            </a:r>
            <a:r>
              <a:rPr lang="zh-CN" altLang="en-US" sz="2000" dirty="0" smtClean="0">
                <a:solidFill>
                  <a:srgbClr val="FF0000"/>
                </a:solidFill>
                <a:latin typeface="Arial Narrow" pitchFamily="34" charset="0"/>
                <a:ea typeface="黑体" pitchFamily="2" charset="-122"/>
              </a:rPr>
              <a:t>（大章鱼）项目</a:t>
            </a:r>
            <a:endParaRPr lang="en-US" altLang="zh-CN" sz="2000" dirty="0" smtClean="0">
              <a:solidFill>
                <a:srgbClr val="FF0000"/>
              </a:solidFill>
              <a:latin typeface="Arial Narrow" pitchFamily="34" charset="0"/>
              <a:ea typeface="黑体" pitchFamily="2" charset="-122"/>
            </a:endParaRPr>
          </a:p>
        </p:txBody>
      </p:sp>
      <p:sp>
        <p:nvSpPr>
          <p:cNvPr id="20" name="TextBox 19"/>
          <p:cNvSpPr txBox="1"/>
          <p:nvPr/>
        </p:nvSpPr>
        <p:spPr>
          <a:xfrm>
            <a:off x="374471" y="1070851"/>
            <a:ext cx="3597967" cy="3924151"/>
          </a:xfrm>
          <a:prstGeom prst="rect">
            <a:avLst/>
          </a:prstGeom>
          <a:noFill/>
        </p:spPr>
        <p:txBody>
          <a:bodyPr wrap="square" rtlCol="0">
            <a:spAutoFit/>
          </a:bodyPr>
          <a:lstStyle/>
          <a:p>
            <a:r>
              <a:rPr lang="zh-CN" altLang="en-US" sz="2000" dirty="0" smtClean="0">
                <a:latin typeface="Arial Narrow" pitchFamily="34" charset="0"/>
                <a:ea typeface="黑体" pitchFamily="2" charset="-122"/>
              </a:rPr>
              <a:t>我们启动了一个称为“大章鱼”的研究项目，旨在研究实现面向大数据的跨平台统一</a:t>
            </a:r>
            <a:r>
              <a:rPr lang="en-US" altLang="zh-CN" sz="2000" dirty="0" smtClean="0">
                <a:latin typeface="Arial Narrow" pitchFamily="34" charset="0"/>
                <a:ea typeface="黑体" pitchFamily="2" charset="-122"/>
              </a:rPr>
              <a:t>MLDM</a:t>
            </a:r>
            <a:r>
              <a:rPr lang="zh-CN" altLang="en-US" sz="2000" dirty="0" smtClean="0">
                <a:latin typeface="Arial Narrow" pitchFamily="34" charset="0"/>
                <a:ea typeface="黑体" pitchFamily="2" charset="-122"/>
              </a:rPr>
              <a:t>编程模型、框架和系统平台</a:t>
            </a:r>
            <a:endParaRPr lang="en-US" altLang="zh-CN" sz="2000" dirty="0" smtClean="0">
              <a:latin typeface="Arial Narrow" pitchFamily="34" charset="0"/>
              <a:ea typeface="黑体" pitchFamily="2" charset="-122"/>
            </a:endParaRPr>
          </a:p>
          <a:p>
            <a:pPr>
              <a:spcBef>
                <a:spcPts val="600"/>
              </a:spcBef>
            </a:pPr>
            <a:r>
              <a:rPr lang="zh-CN" altLang="en-US" dirty="0" smtClean="0">
                <a:solidFill>
                  <a:srgbClr val="0066FF"/>
                </a:solidFill>
                <a:latin typeface="Arial Narrow" pitchFamily="34" charset="0"/>
                <a:ea typeface="黑体" pitchFamily="2" charset="-122"/>
              </a:rPr>
              <a:t>江苏省工业支撑计划资助</a:t>
            </a:r>
            <a:endParaRPr lang="en-US" altLang="zh-CN" dirty="0" smtClean="0">
              <a:solidFill>
                <a:srgbClr val="0066FF"/>
              </a:solidFill>
              <a:latin typeface="Arial Narrow" pitchFamily="34" charset="0"/>
              <a:ea typeface="黑体" pitchFamily="2" charset="-122"/>
            </a:endParaRPr>
          </a:p>
          <a:p>
            <a:r>
              <a:rPr lang="en-US" altLang="zh-CN" dirty="0" smtClean="0">
                <a:solidFill>
                  <a:srgbClr val="FF0000"/>
                </a:solidFill>
                <a:latin typeface="Arial Narrow" pitchFamily="34" charset="0"/>
                <a:ea typeface="黑体" pitchFamily="2" charset="-122"/>
              </a:rPr>
              <a:t>《</a:t>
            </a:r>
            <a:r>
              <a:rPr lang="zh-CN" altLang="en-US" dirty="0" smtClean="0">
                <a:solidFill>
                  <a:srgbClr val="FF0000"/>
                </a:solidFill>
                <a:latin typeface="Arial Narrow" pitchFamily="34" charset="0"/>
                <a:ea typeface="黑体" pitchFamily="2" charset="-122"/>
              </a:rPr>
              <a:t>大数据并行化分析计算统一编程框架与软件平台关键技术研发</a:t>
            </a:r>
            <a:r>
              <a:rPr lang="en-US" altLang="zh-CN" dirty="0" smtClean="0">
                <a:solidFill>
                  <a:srgbClr val="FF0000"/>
                </a:solidFill>
                <a:latin typeface="Arial Narrow" pitchFamily="34" charset="0"/>
                <a:ea typeface="黑体" pitchFamily="2" charset="-122"/>
              </a:rPr>
              <a:t>》</a:t>
            </a:r>
            <a:r>
              <a:rPr lang="zh-CN" altLang="en-US" dirty="0" smtClean="0">
                <a:latin typeface="Arial Narrow" pitchFamily="34" charset="0"/>
                <a:ea typeface="黑体" pitchFamily="2" charset="-122"/>
              </a:rPr>
              <a:t>，</a:t>
            </a:r>
            <a:r>
              <a:rPr lang="en-US" altLang="zh-CN" dirty="0" smtClean="0">
                <a:latin typeface="Arial Narrow" pitchFamily="34" charset="0"/>
                <a:ea typeface="黑体" pitchFamily="2" charset="-122"/>
              </a:rPr>
              <a:t>2014-2017, 50</a:t>
            </a:r>
            <a:r>
              <a:rPr lang="zh-CN" altLang="en-US" dirty="0" smtClean="0">
                <a:latin typeface="Arial Narrow" pitchFamily="34" charset="0"/>
                <a:ea typeface="黑体" pitchFamily="2" charset="-122"/>
              </a:rPr>
              <a:t>万</a:t>
            </a:r>
            <a:endParaRPr lang="en-US" altLang="zh-CN" dirty="0" smtClean="0">
              <a:latin typeface="Arial Narrow" pitchFamily="34" charset="0"/>
              <a:ea typeface="黑体" pitchFamily="2" charset="-122"/>
            </a:endParaRPr>
          </a:p>
          <a:p>
            <a:r>
              <a:rPr lang="zh-CN" altLang="en-US" dirty="0" smtClean="0">
                <a:solidFill>
                  <a:srgbClr val="0066FF"/>
                </a:solidFill>
                <a:latin typeface="Arial Narrow" pitchFamily="34" charset="0"/>
                <a:ea typeface="黑体" pitchFamily="2" charset="-122"/>
              </a:rPr>
              <a:t>国家自然基金项目</a:t>
            </a:r>
            <a:r>
              <a:rPr lang="en-US" altLang="zh-CN" dirty="0" smtClean="0">
                <a:solidFill>
                  <a:srgbClr val="FF0000"/>
                </a:solidFill>
                <a:latin typeface="Arial Narrow" pitchFamily="34" charset="0"/>
                <a:ea typeface="黑体" pitchFamily="2" charset="-122"/>
              </a:rPr>
              <a:t>《</a:t>
            </a:r>
            <a:r>
              <a:rPr lang="zh-CN" altLang="en-US" dirty="0" smtClean="0">
                <a:solidFill>
                  <a:srgbClr val="FF0000"/>
                </a:solidFill>
                <a:latin typeface="Arial Narrow" pitchFamily="34" charset="0"/>
                <a:ea typeface="黑体" pitchFamily="2" charset="-122"/>
              </a:rPr>
              <a:t>大数据机器学习与数据分析统一编程计算模型与关键技术研究</a:t>
            </a:r>
            <a:r>
              <a:rPr lang="en-US" altLang="zh-CN" dirty="0" smtClean="0">
                <a:solidFill>
                  <a:srgbClr val="FF0000"/>
                </a:solidFill>
                <a:latin typeface="Arial Narrow" pitchFamily="34" charset="0"/>
                <a:ea typeface="黑体" pitchFamily="2" charset="-122"/>
              </a:rPr>
              <a:t>》</a:t>
            </a:r>
          </a:p>
          <a:p>
            <a:r>
              <a:rPr lang="en-US" altLang="zh-CN" dirty="0" smtClean="0">
                <a:latin typeface="Arial Narrow" pitchFamily="34" charset="0"/>
                <a:ea typeface="黑体" pitchFamily="2" charset="-122"/>
              </a:rPr>
              <a:t>2015-2018</a:t>
            </a:r>
            <a:r>
              <a:rPr lang="zh-CN" altLang="en-US" dirty="0" smtClean="0">
                <a:latin typeface="Arial Narrow" pitchFamily="34" charset="0"/>
                <a:ea typeface="黑体" pitchFamily="2" charset="-122"/>
              </a:rPr>
              <a:t>， </a:t>
            </a:r>
            <a:r>
              <a:rPr lang="en-US" altLang="zh-CN" dirty="0" smtClean="0">
                <a:latin typeface="Arial Narrow" pitchFamily="34" charset="0"/>
                <a:ea typeface="黑体" pitchFamily="2" charset="-122"/>
              </a:rPr>
              <a:t>80</a:t>
            </a:r>
            <a:r>
              <a:rPr lang="zh-CN" altLang="en-US" dirty="0" smtClean="0">
                <a:latin typeface="Arial Narrow" pitchFamily="34" charset="0"/>
                <a:ea typeface="黑体" pitchFamily="2" charset="-122"/>
              </a:rPr>
              <a:t>万</a:t>
            </a:r>
            <a:endParaRPr lang="en-US" altLang="zh-CN" dirty="0" smtClean="0">
              <a:latin typeface="Arial Narrow" pitchFamily="34" charset="0"/>
              <a:ea typeface="黑体" pitchFamily="2" charset="-122"/>
            </a:endParaRPr>
          </a:p>
          <a:p>
            <a:endParaRPr lang="en-US" altLang="zh-CN" sz="2000" dirty="0" smtClean="0">
              <a:latin typeface="Arial Narrow" pitchFamily="34" charset="0"/>
              <a:ea typeface="黑体" pitchFamily="2" charset="-122"/>
            </a:endParaRPr>
          </a:p>
        </p:txBody>
      </p:sp>
      <p:grpSp>
        <p:nvGrpSpPr>
          <p:cNvPr id="2" name="Group 26"/>
          <p:cNvGrpSpPr/>
          <p:nvPr/>
        </p:nvGrpSpPr>
        <p:grpSpPr>
          <a:xfrm>
            <a:off x="4204066" y="1751772"/>
            <a:ext cx="4373588" cy="2785924"/>
            <a:chOff x="4124368" y="2067337"/>
            <a:chExt cx="4373588" cy="3714566"/>
          </a:xfrm>
        </p:grpSpPr>
        <p:pic>
          <p:nvPicPr>
            <p:cNvPr id="13" name="Picture 5"/>
            <p:cNvPicPr>
              <a:picLocks noChangeAspect="1" noChangeArrowheads="1"/>
            </p:cNvPicPr>
            <p:nvPr/>
          </p:nvPicPr>
          <p:blipFill>
            <a:blip r:embed="rId2" cstate="print"/>
            <a:srcRect b="1222"/>
            <a:stretch>
              <a:fillRect/>
            </a:stretch>
          </p:blipFill>
          <p:spPr bwMode="auto">
            <a:xfrm>
              <a:off x="4124368" y="2067337"/>
              <a:ext cx="4313949" cy="3588025"/>
            </a:xfrm>
            <a:prstGeom prst="rect">
              <a:avLst/>
            </a:prstGeom>
            <a:noFill/>
            <a:ln w="9525">
              <a:noFill/>
              <a:miter lim="800000"/>
              <a:headEnd/>
              <a:tailEnd/>
            </a:ln>
            <a:effectLst/>
          </p:spPr>
        </p:pic>
        <p:sp>
          <p:nvSpPr>
            <p:cNvPr id="12" name="TextBox 11"/>
            <p:cNvSpPr txBox="1"/>
            <p:nvPr/>
          </p:nvSpPr>
          <p:spPr>
            <a:xfrm>
              <a:off x="4552119" y="4899991"/>
              <a:ext cx="914402" cy="38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400" b="1" spc="50" dirty="0" smtClean="0">
                  <a:ln w="11430"/>
                  <a:effectLst>
                    <a:outerShdw blurRad="76200" dist="50800" dir="5400000" algn="tl" rotWithShape="0">
                      <a:srgbClr val="000000">
                        <a:alpha val="65000"/>
                      </a:srgbClr>
                    </a:outerShdw>
                  </a:effectLst>
                  <a:latin typeface="Arial Narrow" pitchFamily="34" charset="0"/>
                </a:rPr>
                <a:t>Hadoop</a:t>
              </a:r>
            </a:p>
          </p:txBody>
        </p:sp>
        <p:sp>
          <p:nvSpPr>
            <p:cNvPr id="15" name="TextBox 14"/>
            <p:cNvSpPr txBox="1"/>
            <p:nvPr/>
          </p:nvSpPr>
          <p:spPr>
            <a:xfrm>
              <a:off x="5390319" y="5340624"/>
              <a:ext cx="824948" cy="38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400" b="1" spc="50" dirty="0" smtClean="0">
                  <a:ln w="11430"/>
                  <a:effectLst>
                    <a:outerShdw blurRad="76200" dist="50800" dir="5400000" algn="tl" rotWithShape="0">
                      <a:srgbClr val="000000">
                        <a:alpha val="65000"/>
                      </a:srgbClr>
                    </a:outerShdw>
                  </a:effectLst>
                  <a:latin typeface="Arial Narrow" pitchFamily="34" charset="0"/>
                </a:rPr>
                <a:t>Spark</a:t>
              </a:r>
            </a:p>
          </p:txBody>
        </p:sp>
        <p:sp>
          <p:nvSpPr>
            <p:cNvPr id="16" name="TextBox 15"/>
            <p:cNvSpPr txBox="1"/>
            <p:nvPr/>
          </p:nvSpPr>
          <p:spPr>
            <a:xfrm>
              <a:off x="6662529" y="5400260"/>
              <a:ext cx="824948" cy="38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400" b="1" spc="50" dirty="0" smtClean="0">
                  <a:ln w="11430"/>
                  <a:effectLst>
                    <a:outerShdw blurRad="76200" dist="50800" dir="5400000" algn="tl" rotWithShape="0">
                      <a:srgbClr val="000000">
                        <a:alpha val="65000"/>
                      </a:srgbClr>
                    </a:outerShdw>
                  </a:effectLst>
                  <a:latin typeface="Arial Narrow" pitchFamily="34" charset="0"/>
                </a:rPr>
                <a:t>MPI</a:t>
              </a:r>
            </a:p>
          </p:txBody>
        </p:sp>
        <p:sp>
          <p:nvSpPr>
            <p:cNvPr id="17" name="TextBox 16"/>
            <p:cNvSpPr txBox="1"/>
            <p:nvPr/>
          </p:nvSpPr>
          <p:spPr>
            <a:xfrm>
              <a:off x="7398023" y="4625008"/>
              <a:ext cx="960783" cy="38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400" b="1" spc="50" dirty="0" smtClean="0">
                  <a:ln w="11430"/>
                  <a:effectLst>
                    <a:outerShdw blurRad="76200" dist="50800" dir="5400000" algn="tl" rotWithShape="0">
                      <a:srgbClr val="000000">
                        <a:alpha val="65000"/>
                      </a:srgbClr>
                    </a:outerShdw>
                  </a:effectLst>
                  <a:latin typeface="Arial Narrow" pitchFamily="34" charset="0"/>
                </a:rPr>
                <a:t>OpenMP</a:t>
              </a:r>
            </a:p>
          </p:txBody>
        </p:sp>
        <p:sp>
          <p:nvSpPr>
            <p:cNvPr id="18" name="TextBox 17"/>
            <p:cNvSpPr txBox="1"/>
            <p:nvPr/>
          </p:nvSpPr>
          <p:spPr>
            <a:xfrm>
              <a:off x="4141301" y="4389783"/>
              <a:ext cx="708993" cy="38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400" b="1" spc="50" dirty="0" smtClean="0">
                  <a:ln w="11430"/>
                  <a:effectLst>
                    <a:outerShdw blurRad="76200" dist="50800" dir="5400000" algn="tl" rotWithShape="0">
                      <a:srgbClr val="000000">
                        <a:alpha val="65000"/>
                      </a:srgbClr>
                    </a:outerShdw>
                  </a:effectLst>
                  <a:latin typeface="Arial Narrow" pitchFamily="34" charset="0"/>
                </a:rPr>
                <a:t>CUDA</a:t>
              </a:r>
            </a:p>
          </p:txBody>
        </p:sp>
        <p:sp>
          <p:nvSpPr>
            <p:cNvPr id="19" name="TextBox 18"/>
            <p:cNvSpPr txBox="1"/>
            <p:nvPr/>
          </p:nvSpPr>
          <p:spPr>
            <a:xfrm>
              <a:off x="5844208" y="2206488"/>
              <a:ext cx="1093304" cy="93564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1100" b="1" spc="50" dirty="0" smtClean="0">
                  <a:ln w="11430"/>
                  <a:effectLst>
                    <a:outerShdw blurRad="76200" dist="50800" dir="5400000" algn="tl" rotWithShape="0">
                      <a:srgbClr val="000000">
                        <a:alpha val="65000"/>
                      </a:srgbClr>
                    </a:outerShdw>
                  </a:effectLst>
                  <a:latin typeface="Arial Narrow" pitchFamily="34" charset="0"/>
                </a:rPr>
                <a:t>Unified Programming Model and Platform</a:t>
              </a:r>
              <a:endParaRPr lang="zh-CN" altLang="en-US" sz="1600" b="1" spc="50" dirty="0">
                <a:ln w="11430"/>
                <a:effectLst>
                  <a:outerShdw blurRad="76200" dist="50800" dir="5400000" algn="tl" rotWithShape="0">
                    <a:srgbClr val="000000">
                      <a:alpha val="65000"/>
                    </a:srgbClr>
                  </a:outerShdw>
                </a:effectLst>
                <a:latin typeface="Arial Narrow" pitchFamily="34" charset="0"/>
              </a:endParaRPr>
            </a:p>
          </p:txBody>
        </p:sp>
        <p:sp>
          <p:nvSpPr>
            <p:cNvPr id="22" name="TextBox 21"/>
            <p:cNvSpPr txBox="1"/>
            <p:nvPr/>
          </p:nvSpPr>
          <p:spPr>
            <a:xfrm>
              <a:off x="7908231" y="3753679"/>
              <a:ext cx="589725" cy="410369"/>
            </a:xfrm>
            <a:prstGeom prst="rect">
              <a:avLst/>
            </a:prstGeom>
            <a:noFill/>
          </p:spPr>
          <p:txBody>
            <a:bodyPr wrap="square" rtlCol="0">
              <a:spAutoFit/>
            </a:bodyPr>
            <a:lstStyle/>
            <a:p>
              <a:r>
                <a:rPr lang="en-US" altLang="zh-CN" sz="1400" b="1" dirty="0" smtClean="0">
                  <a:latin typeface="Arial Narrow" pitchFamily="34" charset="0"/>
                </a:rPr>
                <a:t>…</a:t>
              </a:r>
            </a:p>
          </p:txBody>
        </p:sp>
        <p:sp>
          <p:nvSpPr>
            <p:cNvPr id="23" name="TextBox 22"/>
            <p:cNvSpPr txBox="1"/>
            <p:nvPr/>
          </p:nvSpPr>
          <p:spPr>
            <a:xfrm>
              <a:off x="4432849" y="3498575"/>
              <a:ext cx="536716" cy="410369"/>
            </a:xfrm>
            <a:prstGeom prst="rect">
              <a:avLst/>
            </a:prstGeom>
            <a:noFill/>
          </p:spPr>
          <p:txBody>
            <a:bodyPr wrap="square" rtlCol="0">
              <a:spAutoFit/>
            </a:bodyPr>
            <a:lstStyle/>
            <a:p>
              <a:r>
                <a:rPr lang="en-US" altLang="zh-CN" sz="1400" b="1" dirty="0" smtClean="0">
                  <a:latin typeface="Arial Narrow" pitchFamily="34" charset="0"/>
                </a:rPr>
                <a:t>…</a:t>
              </a:r>
            </a:p>
          </p:txBody>
        </p:sp>
        <p:sp>
          <p:nvSpPr>
            <p:cNvPr id="25" name="TextBox 24"/>
            <p:cNvSpPr txBox="1"/>
            <p:nvPr/>
          </p:nvSpPr>
          <p:spPr>
            <a:xfrm>
              <a:off x="5728251" y="3303104"/>
              <a:ext cx="1093304" cy="5663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altLang="zh-CN" sz="800" b="1" spc="50" dirty="0" smtClean="0">
                  <a:ln w="11430"/>
                  <a:effectLst>
                    <a:outerShdw blurRad="76200" dist="50800" dir="5400000" algn="tl" rotWithShape="0">
                      <a:srgbClr val="000000">
                        <a:alpha val="65000"/>
                      </a:srgbClr>
                    </a:outerShdw>
                  </a:effectLst>
                  <a:latin typeface="Arial Narrow" pitchFamily="34" charset="0"/>
                  <a:cs typeface="Arial" pitchFamily="34" charset="0"/>
                </a:rPr>
                <a:t>Unified Matrix Abstract Computation Model</a:t>
              </a:r>
              <a:endParaRPr lang="zh-CN" altLang="en-US" sz="1050" b="1" spc="50" dirty="0">
                <a:ln w="11430"/>
                <a:effectLst>
                  <a:outerShdw blurRad="76200" dist="50800" dir="5400000" algn="tl" rotWithShape="0">
                    <a:srgbClr val="000000">
                      <a:alpha val="65000"/>
                    </a:srgbClr>
                  </a:outerShdw>
                </a:effectLst>
                <a:latin typeface="Arial Narrow" pitchFamily="34" charset="0"/>
                <a:cs typeface="Arial" pitchFamily="34" charset="0"/>
              </a:endParaRPr>
            </a:p>
          </p:txBody>
        </p:sp>
      </p:grpSp>
      <p:pic>
        <p:nvPicPr>
          <p:cNvPr id="24" name="图片 23" descr="octopus_logo.png"/>
          <p:cNvPicPr>
            <a:picLocks noChangeAspect="1"/>
          </p:cNvPicPr>
          <p:nvPr/>
        </p:nvPicPr>
        <p:blipFill>
          <a:blip r:embed="rId3" cstate="print"/>
          <a:stretch>
            <a:fillRect/>
          </a:stretch>
        </p:blipFill>
        <p:spPr>
          <a:xfrm>
            <a:off x="4974155" y="868410"/>
            <a:ext cx="2858022" cy="779461"/>
          </a:xfrm>
          <a:prstGeom prst="rect">
            <a:avLst/>
          </a:prstGeom>
        </p:spPr>
      </p:pic>
    </p:spTree>
    <p:extLst>
      <p:ext uri="{BB962C8B-B14F-4D97-AF65-F5344CB8AC3E}">
        <p14:creationId xmlns:p14="http://schemas.microsoft.com/office/powerpoint/2010/main" val="1020612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TextBox 9"/>
          <p:cNvSpPr txBox="1"/>
          <p:nvPr/>
        </p:nvSpPr>
        <p:spPr>
          <a:xfrm>
            <a:off x="207546" y="17450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统一</a:t>
            </a:r>
            <a:r>
              <a:rPr lang="zh-CN" altLang="en-US" sz="2400" dirty="0">
                <a:solidFill>
                  <a:srgbClr val="C00000"/>
                </a:solidFill>
                <a:ea typeface="黑体" pitchFamily="2" charset="-122"/>
              </a:rPr>
              <a:t>大数据机器学习</a:t>
            </a:r>
            <a:r>
              <a:rPr lang="zh-CN" altLang="en-US" sz="2400" dirty="0" smtClean="0">
                <a:solidFill>
                  <a:srgbClr val="C00000"/>
                </a:solidFill>
                <a:ea typeface="黑体" pitchFamily="2" charset="-122"/>
              </a:rPr>
              <a:t>编程模型与平台总体构架</a:t>
            </a:r>
          </a:p>
        </p:txBody>
      </p:sp>
      <p:pic>
        <p:nvPicPr>
          <p:cNvPr id="196610" name="Picture 2"/>
          <p:cNvPicPr>
            <a:picLocks noChangeAspect="1" noChangeArrowheads="1"/>
          </p:cNvPicPr>
          <p:nvPr/>
        </p:nvPicPr>
        <p:blipFill>
          <a:blip r:embed="rId2"/>
          <a:srcRect/>
          <a:stretch>
            <a:fillRect/>
          </a:stretch>
        </p:blipFill>
        <p:spPr bwMode="auto">
          <a:xfrm>
            <a:off x="2267744" y="972832"/>
            <a:ext cx="6876256" cy="3759158"/>
          </a:xfrm>
          <a:prstGeom prst="rect">
            <a:avLst/>
          </a:prstGeom>
          <a:noFill/>
          <a:ln w="9525">
            <a:noFill/>
            <a:miter lim="800000"/>
            <a:headEnd/>
            <a:tailEnd/>
          </a:ln>
          <a:effectLst/>
        </p:spPr>
      </p:pic>
      <p:sp>
        <p:nvSpPr>
          <p:cNvPr id="14" name="Rectangle 13"/>
          <p:cNvSpPr/>
          <p:nvPr/>
        </p:nvSpPr>
        <p:spPr>
          <a:xfrm>
            <a:off x="271971" y="681540"/>
            <a:ext cx="3283271" cy="461665"/>
          </a:xfrm>
          <a:prstGeom prst="rect">
            <a:avLst/>
          </a:prstGeom>
          <a:noFill/>
        </p:spPr>
        <p:txBody>
          <a:bodyPr wrap="none">
            <a:spAutoFit/>
          </a:bodyPr>
          <a:lstStyle/>
          <a:p>
            <a:pPr marL="88900" indent="-88900"/>
            <a:r>
              <a:rPr lang="en-US" altLang="zh-CN" sz="2400" dirty="0">
                <a:solidFill>
                  <a:srgbClr val="FF0000"/>
                </a:solidFill>
                <a:latin typeface="Arial Narrow" pitchFamily="34" charset="0"/>
                <a:ea typeface="黑体" pitchFamily="2" charset="-122"/>
              </a:rPr>
              <a:t>Octopus</a:t>
            </a:r>
            <a:r>
              <a:rPr lang="zh-CN" altLang="en-US" sz="2400" dirty="0">
                <a:solidFill>
                  <a:srgbClr val="FF0000"/>
                </a:solidFill>
                <a:latin typeface="Arial Narrow" pitchFamily="34" charset="0"/>
                <a:ea typeface="黑体" pitchFamily="2" charset="-122"/>
              </a:rPr>
              <a:t>（大章鱼）项目</a:t>
            </a:r>
            <a:endParaRPr lang="en-US" altLang="zh-CN" sz="2400" dirty="0">
              <a:solidFill>
                <a:srgbClr val="FF0000"/>
              </a:solidFill>
              <a:latin typeface="Arial Narrow" pitchFamily="34" charset="0"/>
              <a:ea typeface="黑体" pitchFamily="2" charset="-122"/>
            </a:endParaRPr>
          </a:p>
        </p:txBody>
      </p:sp>
      <p:pic>
        <p:nvPicPr>
          <p:cNvPr id="196611" name="Picture 3"/>
          <p:cNvPicPr>
            <a:picLocks noChangeAspect="1" noChangeArrowheads="1"/>
          </p:cNvPicPr>
          <p:nvPr/>
        </p:nvPicPr>
        <p:blipFill>
          <a:blip r:embed="rId3" cstate="print"/>
          <a:srcRect/>
          <a:stretch>
            <a:fillRect/>
          </a:stretch>
        </p:blipFill>
        <p:spPr bwMode="auto">
          <a:xfrm>
            <a:off x="308112" y="1741873"/>
            <a:ext cx="1605635" cy="1016236"/>
          </a:xfrm>
          <a:prstGeom prst="rect">
            <a:avLst/>
          </a:prstGeom>
          <a:noFill/>
          <a:ln w="9525">
            <a:noFill/>
            <a:miter lim="800000"/>
            <a:headEnd/>
            <a:tailEnd/>
          </a:ln>
          <a:effectLst/>
        </p:spPr>
      </p:pic>
    </p:spTree>
    <p:extLst>
      <p:ext uri="{BB962C8B-B14F-4D97-AF65-F5344CB8AC3E}">
        <p14:creationId xmlns:p14="http://schemas.microsoft.com/office/powerpoint/2010/main" val="2507491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12"/>
          <p:cNvSpPr/>
          <p:nvPr/>
        </p:nvSpPr>
        <p:spPr>
          <a:xfrm>
            <a:off x="827585" y="1476770"/>
            <a:ext cx="7303911" cy="31593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Arial Narrow" pitchFamily="34" charset="0"/>
                <a:ea typeface="黑体" pitchFamily="2" charset="-122"/>
              </a:rPr>
              <a:t>标准的</a:t>
            </a:r>
            <a:r>
              <a:rPr lang="en-US" altLang="zh-CN" dirty="0" smtClean="0">
                <a:solidFill>
                  <a:schemeClr val="tx1"/>
                </a:solidFill>
                <a:latin typeface="Arial Narrow" pitchFamily="34" charset="0"/>
                <a:ea typeface="黑体" pitchFamily="2" charset="-122"/>
              </a:rPr>
              <a:t>R</a:t>
            </a:r>
            <a:r>
              <a:rPr lang="zh-CN" altLang="en-US" dirty="0" smtClean="0">
                <a:solidFill>
                  <a:schemeClr val="tx1"/>
                </a:solidFill>
                <a:latin typeface="Arial Narrow" pitchFamily="34" charset="0"/>
                <a:ea typeface="黑体" pitchFamily="2" charset="-122"/>
              </a:rPr>
              <a:t>语言及其开发环境</a:t>
            </a:r>
          </a:p>
        </p:txBody>
      </p:sp>
      <p:sp>
        <p:nvSpPr>
          <p:cNvPr id="29" name="Rounded Rectangle 13"/>
          <p:cNvSpPr/>
          <p:nvPr/>
        </p:nvSpPr>
        <p:spPr>
          <a:xfrm>
            <a:off x="827585" y="897564"/>
            <a:ext cx="7303911" cy="31593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Arial Narrow" pitchFamily="34" charset="0"/>
                <a:ea typeface="黑体" pitchFamily="2" charset="-122"/>
              </a:rPr>
              <a:t>基于矩阵模型的</a:t>
            </a:r>
            <a:r>
              <a:rPr lang="en-US" altLang="zh-CN" dirty="0" smtClean="0">
                <a:solidFill>
                  <a:schemeClr val="tx1"/>
                </a:solidFill>
                <a:latin typeface="Arial Narrow" pitchFamily="34" charset="0"/>
                <a:ea typeface="黑体" pitchFamily="2" charset="-122"/>
              </a:rPr>
              <a:t>R</a:t>
            </a:r>
            <a:r>
              <a:rPr lang="zh-CN" altLang="en-US" dirty="0" smtClean="0">
                <a:solidFill>
                  <a:schemeClr val="tx1"/>
                </a:solidFill>
                <a:latin typeface="Arial Narrow" pitchFamily="34" charset="0"/>
                <a:ea typeface="黑体" pitchFamily="2" charset="-122"/>
              </a:rPr>
              <a:t>语言</a:t>
            </a:r>
            <a:r>
              <a:rPr lang="en-US" altLang="zh-CN" dirty="0" smtClean="0">
                <a:solidFill>
                  <a:schemeClr val="tx1"/>
                </a:solidFill>
                <a:latin typeface="Arial Narrow" pitchFamily="34" charset="0"/>
                <a:ea typeface="黑体" pitchFamily="2" charset="-122"/>
              </a:rPr>
              <a:t>MLDM</a:t>
            </a:r>
            <a:r>
              <a:rPr lang="zh-CN" altLang="en-US" dirty="0" smtClean="0">
                <a:solidFill>
                  <a:schemeClr val="tx1"/>
                </a:solidFill>
                <a:latin typeface="Arial Narrow" pitchFamily="34" charset="0"/>
                <a:ea typeface="黑体" pitchFamily="2" charset="-122"/>
              </a:rPr>
              <a:t>程序</a:t>
            </a:r>
          </a:p>
        </p:txBody>
      </p:sp>
      <p:sp>
        <p:nvSpPr>
          <p:cNvPr id="30" name="Rounded Rectangle 14"/>
          <p:cNvSpPr/>
          <p:nvPr/>
        </p:nvSpPr>
        <p:spPr>
          <a:xfrm>
            <a:off x="827585" y="2045700"/>
            <a:ext cx="7303911" cy="1457646"/>
          </a:xfrm>
          <a:prstGeom prst="roundRect">
            <a:avLst>
              <a:gd name="adj" fmla="val 7680"/>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a:p>
            <a:pPr algn="ctr"/>
            <a:endParaRPr lang="en-US" altLang="zh-CN" sz="1600" dirty="0" smtClean="0">
              <a:solidFill>
                <a:schemeClr val="bg1"/>
              </a:solidFill>
              <a:latin typeface="Arial Narrow" pitchFamily="34" charset="0"/>
              <a:ea typeface="黑体" pitchFamily="2" charset="-122"/>
            </a:endParaRPr>
          </a:p>
        </p:txBody>
      </p:sp>
      <p:sp>
        <p:nvSpPr>
          <p:cNvPr id="31" name="Rectangle 15"/>
          <p:cNvSpPr/>
          <p:nvPr/>
        </p:nvSpPr>
        <p:spPr>
          <a:xfrm>
            <a:off x="1075941" y="2547851"/>
            <a:ext cx="6795912" cy="29281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Arial Narrow" pitchFamily="34" charset="0"/>
                <a:ea typeface="黑体" pitchFamily="2" charset="-122"/>
              </a:rPr>
              <a:t>大规模矩阵自动划分与并行化计算任务调度管理</a:t>
            </a:r>
          </a:p>
        </p:txBody>
      </p:sp>
      <p:sp>
        <p:nvSpPr>
          <p:cNvPr id="32" name="Rectangle 16"/>
          <p:cNvSpPr/>
          <p:nvPr/>
        </p:nvSpPr>
        <p:spPr>
          <a:xfrm>
            <a:off x="1076888" y="2922857"/>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smtClean="0">
                <a:solidFill>
                  <a:schemeClr val="tx1"/>
                </a:solidFill>
                <a:latin typeface="Arial Narrow" pitchFamily="34" charset="0"/>
                <a:ea typeface="黑体" pitchFamily="2" charset="-122"/>
              </a:rPr>
              <a:t>Spark</a:t>
            </a:r>
            <a:r>
              <a:rPr lang="zh-CN" altLang="en-US" sz="1600" dirty="0" smtClean="0">
                <a:solidFill>
                  <a:schemeClr val="tx1"/>
                </a:solidFill>
                <a:latin typeface="Arial Narrow" pitchFamily="34" charset="0"/>
                <a:ea typeface="黑体" pitchFamily="2" charset="-122"/>
              </a:rPr>
              <a:t>的矩阵计算</a:t>
            </a:r>
          </a:p>
        </p:txBody>
      </p:sp>
      <p:sp>
        <p:nvSpPr>
          <p:cNvPr id="33" name="Rectangle 17"/>
          <p:cNvSpPr/>
          <p:nvPr/>
        </p:nvSpPr>
        <p:spPr>
          <a:xfrm>
            <a:off x="2517740" y="2916437"/>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smtClean="0">
                <a:solidFill>
                  <a:schemeClr val="tx1"/>
                </a:solidFill>
                <a:latin typeface="Arial Narrow" pitchFamily="34" charset="0"/>
                <a:ea typeface="黑体" pitchFamily="2" charset="-122"/>
              </a:rPr>
              <a:t>Hadoop</a:t>
            </a:r>
            <a:r>
              <a:rPr lang="zh-CN" altLang="en-US" sz="1600" dirty="0" smtClean="0">
                <a:solidFill>
                  <a:schemeClr val="tx1"/>
                </a:solidFill>
                <a:latin typeface="Arial Narrow" pitchFamily="34" charset="0"/>
                <a:ea typeface="黑体" pitchFamily="2" charset="-122"/>
              </a:rPr>
              <a:t>的矩阵计算</a:t>
            </a:r>
          </a:p>
        </p:txBody>
      </p:sp>
      <p:sp>
        <p:nvSpPr>
          <p:cNvPr id="34" name="Rectangle 18"/>
          <p:cNvSpPr/>
          <p:nvPr/>
        </p:nvSpPr>
        <p:spPr>
          <a:xfrm>
            <a:off x="5411705" y="2915153"/>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smtClean="0">
                <a:solidFill>
                  <a:schemeClr val="tx1"/>
                </a:solidFill>
                <a:latin typeface="Arial Narrow" pitchFamily="34" charset="0"/>
                <a:ea typeface="黑体" pitchFamily="2" charset="-122"/>
              </a:rPr>
              <a:t>MPI</a:t>
            </a:r>
            <a:r>
              <a:rPr lang="zh-CN" altLang="en-US" sz="1600" dirty="0" smtClean="0">
                <a:solidFill>
                  <a:schemeClr val="tx1"/>
                </a:solidFill>
                <a:latin typeface="Arial Narrow" pitchFamily="34" charset="0"/>
                <a:ea typeface="黑体" pitchFamily="2" charset="-122"/>
              </a:rPr>
              <a:t>的</a:t>
            </a:r>
            <a:endParaRPr lang="en-US" altLang="zh-CN" sz="1600" dirty="0" smtClean="0">
              <a:solidFill>
                <a:schemeClr val="tx1"/>
              </a:solidFill>
              <a:latin typeface="Arial Narrow" pitchFamily="34" charset="0"/>
              <a:ea typeface="黑体" pitchFamily="2" charset="-122"/>
            </a:endParaRPr>
          </a:p>
          <a:p>
            <a:pPr algn="ctr"/>
            <a:r>
              <a:rPr lang="zh-CN" altLang="en-US" sz="1600" dirty="0" smtClean="0">
                <a:solidFill>
                  <a:schemeClr val="tx1"/>
                </a:solidFill>
                <a:latin typeface="Arial Narrow" pitchFamily="34" charset="0"/>
                <a:ea typeface="黑体" pitchFamily="2" charset="-122"/>
              </a:rPr>
              <a:t>矩阵计算</a:t>
            </a:r>
          </a:p>
        </p:txBody>
      </p:sp>
      <p:sp>
        <p:nvSpPr>
          <p:cNvPr id="35" name="Rectangle 19"/>
          <p:cNvSpPr/>
          <p:nvPr/>
        </p:nvSpPr>
        <p:spPr>
          <a:xfrm>
            <a:off x="6900943" y="2881193"/>
            <a:ext cx="970910" cy="454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a:t>
            </a:r>
          </a:p>
        </p:txBody>
      </p:sp>
      <p:sp>
        <p:nvSpPr>
          <p:cNvPr id="36" name="Rectangle 20"/>
          <p:cNvSpPr/>
          <p:nvPr/>
        </p:nvSpPr>
        <p:spPr>
          <a:xfrm>
            <a:off x="1077649" y="3685713"/>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Arial Narrow" pitchFamily="34" charset="0"/>
                <a:ea typeface="黑体" pitchFamily="2" charset="-122"/>
              </a:rPr>
              <a:t>Spark</a:t>
            </a:r>
            <a:r>
              <a:rPr lang="zh-CN" altLang="en-US" sz="1600" dirty="0" smtClean="0">
                <a:solidFill>
                  <a:schemeClr val="bg1"/>
                </a:solidFill>
                <a:latin typeface="Arial Narrow" pitchFamily="34" charset="0"/>
                <a:ea typeface="黑体" pitchFamily="2" charset="-122"/>
              </a:rPr>
              <a:t>平台</a:t>
            </a:r>
          </a:p>
        </p:txBody>
      </p:sp>
      <p:sp>
        <p:nvSpPr>
          <p:cNvPr id="37" name="Rectangle 21"/>
          <p:cNvSpPr/>
          <p:nvPr/>
        </p:nvSpPr>
        <p:spPr>
          <a:xfrm>
            <a:off x="2529670" y="3685713"/>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Arial Narrow" pitchFamily="34" charset="0"/>
                <a:ea typeface="黑体" pitchFamily="2" charset="-122"/>
              </a:rPr>
              <a:t>Hadoop</a:t>
            </a:r>
            <a:r>
              <a:rPr lang="zh-CN" altLang="en-US" sz="1600" dirty="0" smtClean="0">
                <a:solidFill>
                  <a:schemeClr val="bg1"/>
                </a:solidFill>
                <a:latin typeface="Arial Narrow" pitchFamily="34" charset="0"/>
                <a:ea typeface="黑体" pitchFamily="2" charset="-122"/>
              </a:rPr>
              <a:t>平台</a:t>
            </a:r>
          </a:p>
        </p:txBody>
      </p:sp>
      <p:sp>
        <p:nvSpPr>
          <p:cNvPr id="38" name="Rectangle 22"/>
          <p:cNvSpPr/>
          <p:nvPr/>
        </p:nvSpPr>
        <p:spPr>
          <a:xfrm>
            <a:off x="5409098" y="3682098"/>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Arial Narrow" pitchFamily="34" charset="0"/>
                <a:ea typeface="黑体" pitchFamily="2" charset="-122"/>
              </a:rPr>
              <a:t>MPI</a:t>
            </a:r>
            <a:r>
              <a:rPr lang="zh-CN" altLang="en-US" sz="1600" dirty="0" smtClean="0">
                <a:solidFill>
                  <a:schemeClr val="bg1"/>
                </a:solidFill>
                <a:latin typeface="Arial Narrow" pitchFamily="34" charset="0"/>
                <a:ea typeface="黑体" pitchFamily="2" charset="-122"/>
              </a:rPr>
              <a:t>平台</a:t>
            </a:r>
          </a:p>
        </p:txBody>
      </p:sp>
      <p:sp>
        <p:nvSpPr>
          <p:cNvPr id="39" name="Rectangle 23"/>
          <p:cNvSpPr/>
          <p:nvPr/>
        </p:nvSpPr>
        <p:spPr>
          <a:xfrm>
            <a:off x="6953526" y="3621500"/>
            <a:ext cx="970910" cy="454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a:t>
            </a:r>
          </a:p>
        </p:txBody>
      </p:sp>
      <p:sp>
        <p:nvSpPr>
          <p:cNvPr id="40" name="Rounded Rectangle 25"/>
          <p:cNvSpPr/>
          <p:nvPr/>
        </p:nvSpPr>
        <p:spPr>
          <a:xfrm>
            <a:off x="1075941" y="2139452"/>
            <a:ext cx="6795912" cy="3005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Arial Narrow" pitchFamily="34" charset="0"/>
                <a:ea typeface="黑体" pitchFamily="2" charset="-122"/>
              </a:rPr>
              <a:t>基于矩阵模型的高层矩阵编程接口</a:t>
            </a:r>
            <a:endParaRPr lang="zh-CN" altLang="en-US" dirty="0"/>
          </a:p>
        </p:txBody>
      </p:sp>
      <p:sp>
        <p:nvSpPr>
          <p:cNvPr id="41" name="Up-Down Arrow 27"/>
          <p:cNvSpPr/>
          <p:nvPr/>
        </p:nvSpPr>
        <p:spPr>
          <a:xfrm>
            <a:off x="4099902" y="1222485"/>
            <a:ext cx="205483" cy="246580"/>
          </a:xfrm>
          <a:prstGeom prst="upDownArrow">
            <a:avLst>
              <a:gd name="adj1" fmla="val 428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Up-Down Arrow 28"/>
          <p:cNvSpPr/>
          <p:nvPr/>
        </p:nvSpPr>
        <p:spPr>
          <a:xfrm>
            <a:off x="4077642" y="1791416"/>
            <a:ext cx="205483" cy="246580"/>
          </a:xfrm>
          <a:prstGeom prst="upDownArrow">
            <a:avLst>
              <a:gd name="adj1" fmla="val 428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Up-Down Arrow 29"/>
          <p:cNvSpPr/>
          <p:nvPr/>
        </p:nvSpPr>
        <p:spPr>
          <a:xfrm>
            <a:off x="1660801" y="3377488"/>
            <a:ext cx="136991" cy="287676"/>
          </a:xfrm>
          <a:prstGeom prst="upDownArrow">
            <a:avLst>
              <a:gd name="adj1" fmla="val 42857"/>
              <a:gd name="adj2" fmla="val 50000"/>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Up-Down Arrow 30"/>
          <p:cNvSpPr/>
          <p:nvPr/>
        </p:nvSpPr>
        <p:spPr>
          <a:xfrm>
            <a:off x="3113583" y="3388240"/>
            <a:ext cx="136991" cy="287676"/>
          </a:xfrm>
          <a:prstGeom prst="upDownArrow">
            <a:avLst>
              <a:gd name="adj1" fmla="val 42857"/>
              <a:gd name="adj2" fmla="val 50000"/>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Up-Down Arrow 32"/>
          <p:cNvSpPr/>
          <p:nvPr/>
        </p:nvSpPr>
        <p:spPr>
          <a:xfrm>
            <a:off x="5995618" y="3376204"/>
            <a:ext cx="136991" cy="287676"/>
          </a:xfrm>
          <a:prstGeom prst="upDownArrow">
            <a:avLst>
              <a:gd name="adj1" fmla="val 42857"/>
              <a:gd name="adj2" fmla="val 50000"/>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18"/>
          <p:cNvSpPr/>
          <p:nvPr/>
        </p:nvSpPr>
        <p:spPr>
          <a:xfrm>
            <a:off x="3957491" y="2922857"/>
            <a:ext cx="1304819" cy="4546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Arial Narrow" pitchFamily="34" charset="0"/>
                <a:ea typeface="黑体" pitchFamily="2" charset="-122"/>
              </a:rPr>
              <a:t>基于</a:t>
            </a:r>
            <a:r>
              <a:rPr lang="en-US" altLang="zh-CN" sz="1600" dirty="0" err="1" smtClean="0">
                <a:solidFill>
                  <a:schemeClr val="tx1"/>
                </a:solidFill>
                <a:latin typeface="Arial Narrow" pitchFamily="34" charset="0"/>
                <a:ea typeface="黑体" pitchFamily="2" charset="-122"/>
              </a:rPr>
              <a:t>Flink</a:t>
            </a:r>
            <a:r>
              <a:rPr lang="zh-CN" altLang="en-US" sz="1600" dirty="0" smtClean="0">
                <a:solidFill>
                  <a:schemeClr val="tx1"/>
                </a:solidFill>
                <a:latin typeface="Arial Narrow" pitchFamily="34" charset="0"/>
                <a:ea typeface="黑体" pitchFamily="2" charset="-122"/>
              </a:rPr>
              <a:t>的</a:t>
            </a:r>
            <a:endParaRPr lang="en-US" altLang="zh-CN" sz="1600" dirty="0" smtClean="0">
              <a:solidFill>
                <a:schemeClr val="tx1"/>
              </a:solidFill>
              <a:latin typeface="Arial Narrow" pitchFamily="34" charset="0"/>
              <a:ea typeface="黑体" pitchFamily="2" charset="-122"/>
            </a:endParaRPr>
          </a:p>
          <a:p>
            <a:pPr algn="ctr"/>
            <a:r>
              <a:rPr lang="zh-CN" altLang="en-US" sz="1600" dirty="0" smtClean="0">
                <a:solidFill>
                  <a:schemeClr val="tx1"/>
                </a:solidFill>
                <a:latin typeface="Arial Narrow" pitchFamily="34" charset="0"/>
                <a:ea typeface="黑体" pitchFamily="2" charset="-122"/>
              </a:rPr>
              <a:t>矩阵计算</a:t>
            </a:r>
          </a:p>
        </p:txBody>
      </p:sp>
      <p:sp>
        <p:nvSpPr>
          <p:cNvPr id="22" name="Rectangle 22"/>
          <p:cNvSpPr/>
          <p:nvPr/>
        </p:nvSpPr>
        <p:spPr>
          <a:xfrm>
            <a:off x="3968780" y="3682098"/>
            <a:ext cx="1304819" cy="454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solidFill>
                  <a:schemeClr val="bg1"/>
                </a:solidFill>
                <a:latin typeface="Arial Narrow" pitchFamily="34" charset="0"/>
                <a:ea typeface="黑体" pitchFamily="2" charset="-122"/>
              </a:rPr>
              <a:t>Flink</a:t>
            </a:r>
            <a:r>
              <a:rPr lang="zh-CN" altLang="en-US" sz="1600" dirty="0" smtClean="0">
                <a:solidFill>
                  <a:schemeClr val="bg1"/>
                </a:solidFill>
                <a:latin typeface="Arial Narrow" pitchFamily="34" charset="0"/>
                <a:ea typeface="黑体" pitchFamily="2" charset="-122"/>
              </a:rPr>
              <a:t>平台</a:t>
            </a:r>
          </a:p>
        </p:txBody>
      </p:sp>
      <p:sp>
        <p:nvSpPr>
          <p:cNvPr id="23" name="TextBox 22"/>
          <p:cNvSpPr txBox="1"/>
          <p:nvPr/>
        </p:nvSpPr>
        <p:spPr>
          <a:xfrm>
            <a:off x="227866" y="18212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统一</a:t>
            </a:r>
            <a:r>
              <a:rPr lang="zh-CN" altLang="en-US" sz="2400" dirty="0">
                <a:solidFill>
                  <a:srgbClr val="C00000"/>
                </a:solidFill>
                <a:ea typeface="黑体" pitchFamily="2" charset="-122"/>
              </a:rPr>
              <a:t>大数据机器学习</a:t>
            </a:r>
            <a:r>
              <a:rPr lang="zh-CN" altLang="en-US" sz="2400" dirty="0" smtClean="0">
                <a:solidFill>
                  <a:srgbClr val="C00000"/>
                </a:solidFill>
                <a:ea typeface="黑体" pitchFamily="2" charset="-122"/>
              </a:rPr>
              <a:t>编程模型与平台总体构架</a:t>
            </a:r>
          </a:p>
        </p:txBody>
      </p:sp>
    </p:spTree>
    <p:extLst>
      <p:ext uri="{BB962C8B-B14F-4D97-AF65-F5344CB8AC3E}">
        <p14:creationId xmlns:p14="http://schemas.microsoft.com/office/powerpoint/2010/main" val="30135725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1" y="2949792"/>
            <a:ext cx="980172"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Spark</a:t>
            </a:r>
            <a:endParaRPr lang="zh-CN" altLang="en-US" dirty="0"/>
          </a:p>
        </p:txBody>
      </p:sp>
      <p:sp>
        <p:nvSpPr>
          <p:cNvPr id="5" name="矩形 4"/>
          <p:cNvSpPr/>
          <p:nvPr/>
        </p:nvSpPr>
        <p:spPr>
          <a:xfrm>
            <a:off x="1730443" y="2949792"/>
            <a:ext cx="956313"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Map</a:t>
            </a:r>
          </a:p>
          <a:p>
            <a:pPr algn="ctr"/>
            <a:r>
              <a:rPr lang="en-US" altLang="zh-CN" dirty="0" smtClean="0"/>
              <a:t>Reduce</a:t>
            </a:r>
            <a:endParaRPr lang="zh-CN" altLang="en-US" dirty="0"/>
          </a:p>
        </p:txBody>
      </p:sp>
      <p:sp>
        <p:nvSpPr>
          <p:cNvPr id="6" name="矩形 5"/>
          <p:cNvSpPr/>
          <p:nvPr/>
        </p:nvSpPr>
        <p:spPr>
          <a:xfrm>
            <a:off x="2817282" y="2949792"/>
            <a:ext cx="963893"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Flink</a:t>
            </a:r>
            <a:endParaRPr lang="zh-CN" altLang="en-US" dirty="0"/>
          </a:p>
        </p:txBody>
      </p:sp>
      <p:sp>
        <p:nvSpPr>
          <p:cNvPr id="7" name="矩形 6"/>
          <p:cNvSpPr/>
          <p:nvPr/>
        </p:nvSpPr>
        <p:spPr>
          <a:xfrm>
            <a:off x="611561" y="4569972"/>
            <a:ext cx="56166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HDFS</a:t>
            </a:r>
            <a:endParaRPr lang="zh-CN" altLang="en-US" dirty="0"/>
          </a:p>
        </p:txBody>
      </p:sp>
      <p:sp>
        <p:nvSpPr>
          <p:cNvPr id="8" name="矩形 7"/>
          <p:cNvSpPr/>
          <p:nvPr/>
        </p:nvSpPr>
        <p:spPr>
          <a:xfrm>
            <a:off x="611561" y="4083918"/>
            <a:ext cx="5616624" cy="432048"/>
          </a:xfrm>
          <a:prstGeom prst="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Tachyon</a:t>
            </a:r>
            <a:endParaRPr lang="zh-CN" altLang="en-US" dirty="0"/>
          </a:p>
        </p:txBody>
      </p:sp>
      <p:sp>
        <p:nvSpPr>
          <p:cNvPr id="9" name="矩形 8"/>
          <p:cNvSpPr/>
          <p:nvPr/>
        </p:nvSpPr>
        <p:spPr>
          <a:xfrm>
            <a:off x="611561" y="2301720"/>
            <a:ext cx="980172" cy="5940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smtClean="0">
                <a:solidFill>
                  <a:schemeClr val="bg1"/>
                </a:solidFill>
              </a:rPr>
              <a:t>Spark-Matrix</a:t>
            </a:r>
          </a:p>
          <a:p>
            <a:pPr algn="ctr">
              <a:lnSpc>
                <a:spcPct val="80000"/>
              </a:lnSpc>
            </a:pPr>
            <a:r>
              <a:rPr lang="en-US" altLang="zh-CN" dirty="0" smtClean="0">
                <a:solidFill>
                  <a:schemeClr val="bg1"/>
                </a:solidFill>
              </a:rPr>
              <a:t>(Marlin)</a:t>
            </a:r>
            <a:endParaRPr lang="zh-CN" altLang="en-US" dirty="0">
              <a:solidFill>
                <a:schemeClr val="bg1"/>
              </a:solidFill>
            </a:endParaRPr>
          </a:p>
        </p:txBody>
      </p:sp>
      <p:sp>
        <p:nvSpPr>
          <p:cNvPr id="10" name="矩形 9"/>
          <p:cNvSpPr/>
          <p:nvPr/>
        </p:nvSpPr>
        <p:spPr>
          <a:xfrm>
            <a:off x="1729823" y="2301720"/>
            <a:ext cx="956933" cy="5940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MR-Matrix</a:t>
            </a:r>
            <a:endParaRPr lang="zh-CN" altLang="en-US" dirty="0">
              <a:solidFill>
                <a:schemeClr val="bg1"/>
              </a:solidFill>
            </a:endParaRPr>
          </a:p>
        </p:txBody>
      </p:sp>
      <p:sp>
        <p:nvSpPr>
          <p:cNvPr id="11" name="矩形 10"/>
          <p:cNvSpPr/>
          <p:nvPr/>
        </p:nvSpPr>
        <p:spPr>
          <a:xfrm>
            <a:off x="3939822" y="2301720"/>
            <a:ext cx="992217" cy="5940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MPI-Matrix</a:t>
            </a:r>
            <a:endParaRPr lang="zh-CN" altLang="en-US" dirty="0">
              <a:solidFill>
                <a:schemeClr val="bg1"/>
              </a:solidFill>
            </a:endParaRPr>
          </a:p>
        </p:txBody>
      </p:sp>
      <p:sp>
        <p:nvSpPr>
          <p:cNvPr id="12" name="矩形 11"/>
          <p:cNvSpPr/>
          <p:nvPr/>
        </p:nvSpPr>
        <p:spPr>
          <a:xfrm>
            <a:off x="611560" y="1869672"/>
            <a:ext cx="2880320" cy="3780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Matrix Execution Optimization Module</a:t>
            </a:r>
            <a:endParaRPr lang="zh-CN" altLang="en-US" dirty="0">
              <a:solidFill>
                <a:schemeClr val="bg1"/>
              </a:solidFill>
            </a:endParaRPr>
          </a:p>
        </p:txBody>
      </p:sp>
      <p:sp>
        <p:nvSpPr>
          <p:cNvPr id="13" name="矩形 12"/>
          <p:cNvSpPr/>
          <p:nvPr/>
        </p:nvSpPr>
        <p:spPr>
          <a:xfrm>
            <a:off x="611561" y="1383618"/>
            <a:ext cx="5616623" cy="4860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err="1">
                <a:solidFill>
                  <a:schemeClr val="bg1"/>
                </a:solidFill>
              </a:rPr>
              <a:t>OctMatrix</a:t>
            </a:r>
            <a:endParaRPr lang="en-US" altLang="zh-CN" dirty="0">
              <a:solidFill>
                <a:schemeClr val="bg1"/>
              </a:solidFill>
            </a:endParaRPr>
          </a:p>
          <a:p>
            <a:pPr algn="ctr">
              <a:lnSpc>
                <a:spcPct val="80000"/>
              </a:lnSpc>
            </a:pPr>
            <a:r>
              <a:rPr lang="en-US" altLang="zh-CN" dirty="0">
                <a:solidFill>
                  <a:schemeClr val="bg1"/>
                </a:solidFill>
              </a:rPr>
              <a:t>(An R package and APIs for distributed matrix operations)</a:t>
            </a:r>
            <a:endParaRPr lang="zh-CN" altLang="en-US" dirty="0">
              <a:solidFill>
                <a:schemeClr val="bg1"/>
              </a:solidFill>
            </a:endParaRPr>
          </a:p>
        </p:txBody>
      </p:sp>
      <p:sp>
        <p:nvSpPr>
          <p:cNvPr id="14" name="矩形 13"/>
          <p:cNvSpPr/>
          <p:nvPr/>
        </p:nvSpPr>
        <p:spPr>
          <a:xfrm>
            <a:off x="3491880" y="1869672"/>
            <a:ext cx="2736304" cy="3780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Connection Model for Underlying Matrix Lib</a:t>
            </a:r>
            <a:endParaRPr lang="zh-CN" altLang="en-US" dirty="0">
              <a:solidFill>
                <a:schemeClr val="bg1"/>
              </a:solidFill>
            </a:endParaRPr>
          </a:p>
        </p:txBody>
      </p:sp>
      <p:sp>
        <p:nvSpPr>
          <p:cNvPr id="16" name="矩形 15"/>
          <p:cNvSpPr/>
          <p:nvPr/>
        </p:nvSpPr>
        <p:spPr>
          <a:xfrm>
            <a:off x="5136444" y="2949792"/>
            <a:ext cx="1091740"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Single</a:t>
            </a:r>
          </a:p>
          <a:p>
            <a:pPr algn="ctr"/>
            <a:r>
              <a:rPr lang="en-US" altLang="zh-CN" dirty="0" smtClean="0"/>
              <a:t>Node-R</a:t>
            </a:r>
            <a:endParaRPr lang="zh-CN" altLang="en-US" dirty="0"/>
          </a:p>
        </p:txBody>
      </p:sp>
      <p:sp>
        <p:nvSpPr>
          <p:cNvPr id="18" name="矩形 17"/>
          <p:cNvSpPr/>
          <p:nvPr/>
        </p:nvSpPr>
        <p:spPr>
          <a:xfrm>
            <a:off x="611561" y="1005576"/>
            <a:ext cx="5616623" cy="3780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LR, SVM, Deep Learning, Other ML Algorithms</a:t>
            </a:r>
            <a:endParaRPr lang="zh-CN" altLang="en-US" dirty="0">
              <a:solidFill>
                <a:schemeClr val="bg1"/>
              </a:solidFill>
            </a:endParaRPr>
          </a:p>
        </p:txBody>
      </p:sp>
      <p:sp>
        <p:nvSpPr>
          <p:cNvPr id="20" name="矩形 19"/>
          <p:cNvSpPr/>
          <p:nvPr/>
        </p:nvSpPr>
        <p:spPr>
          <a:xfrm>
            <a:off x="611560" y="627534"/>
            <a:ext cx="5616624" cy="3780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Demo Applications</a:t>
            </a:r>
            <a:endParaRPr lang="zh-CN" altLang="en-US" dirty="0">
              <a:solidFill>
                <a:schemeClr val="bg1"/>
              </a:solidFill>
            </a:endParaRPr>
          </a:p>
        </p:txBody>
      </p:sp>
      <p:sp>
        <p:nvSpPr>
          <p:cNvPr id="21" name="矩形 20"/>
          <p:cNvSpPr/>
          <p:nvPr/>
        </p:nvSpPr>
        <p:spPr>
          <a:xfrm>
            <a:off x="6876256" y="3921900"/>
            <a:ext cx="576064" cy="3240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zh-CN" altLang="en-US" dirty="0">
              <a:solidFill>
                <a:schemeClr val="bg1"/>
              </a:solidFill>
            </a:endParaRPr>
          </a:p>
        </p:txBody>
      </p:sp>
      <p:sp>
        <p:nvSpPr>
          <p:cNvPr id="22" name="矩形 21"/>
          <p:cNvSpPr/>
          <p:nvPr/>
        </p:nvSpPr>
        <p:spPr>
          <a:xfrm>
            <a:off x="6876256" y="4353948"/>
            <a:ext cx="576064"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611560" y="3597864"/>
            <a:ext cx="5616624" cy="4320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a:solidFill>
                  <a:schemeClr val="bg1"/>
                </a:solidFill>
              </a:rPr>
              <a:t>Matrix Data Representation and Storage </a:t>
            </a:r>
            <a:endParaRPr lang="zh-CN" altLang="en-US" dirty="0">
              <a:solidFill>
                <a:schemeClr val="bg1"/>
              </a:solidFill>
            </a:endParaRPr>
          </a:p>
        </p:txBody>
      </p:sp>
      <p:sp>
        <p:nvSpPr>
          <p:cNvPr id="24" name="TextBox 23"/>
          <p:cNvSpPr txBox="1"/>
          <p:nvPr/>
        </p:nvSpPr>
        <p:spPr>
          <a:xfrm>
            <a:off x="7452321" y="3867895"/>
            <a:ext cx="1557829" cy="584775"/>
          </a:xfrm>
          <a:prstGeom prst="rect">
            <a:avLst/>
          </a:prstGeom>
          <a:noFill/>
        </p:spPr>
        <p:txBody>
          <a:bodyPr wrap="square" rtlCol="0">
            <a:spAutoFit/>
          </a:bodyPr>
          <a:lstStyle/>
          <a:p>
            <a:r>
              <a:rPr lang="en-US" altLang="zh-CN" sz="1600" dirty="0" smtClean="0"/>
              <a:t>Developed </a:t>
            </a:r>
          </a:p>
          <a:p>
            <a:r>
              <a:rPr lang="en-US" altLang="zh-CN" sz="1600" dirty="0" smtClean="0"/>
              <a:t>by us</a:t>
            </a:r>
            <a:endParaRPr lang="zh-CN" altLang="en-US" sz="1600" dirty="0"/>
          </a:p>
        </p:txBody>
      </p:sp>
      <p:sp>
        <p:nvSpPr>
          <p:cNvPr id="25" name="TextBox 24"/>
          <p:cNvSpPr txBox="1"/>
          <p:nvPr/>
        </p:nvSpPr>
        <p:spPr>
          <a:xfrm>
            <a:off x="7524328" y="4353948"/>
            <a:ext cx="1872209" cy="338554"/>
          </a:xfrm>
          <a:prstGeom prst="rect">
            <a:avLst/>
          </a:prstGeom>
          <a:noFill/>
        </p:spPr>
        <p:txBody>
          <a:bodyPr wrap="square" rtlCol="0">
            <a:spAutoFit/>
          </a:bodyPr>
          <a:lstStyle/>
          <a:p>
            <a:r>
              <a:rPr lang="en-US" altLang="zh-CN" sz="1600" dirty="0" smtClean="0"/>
              <a:t>Open Source</a:t>
            </a:r>
            <a:endParaRPr lang="zh-CN" altLang="en-US" sz="1600" dirty="0"/>
          </a:p>
        </p:txBody>
      </p:sp>
      <p:sp>
        <p:nvSpPr>
          <p:cNvPr id="26" name="矩形 25"/>
          <p:cNvSpPr/>
          <p:nvPr/>
        </p:nvSpPr>
        <p:spPr>
          <a:xfrm>
            <a:off x="5136444" y="2301720"/>
            <a:ext cx="1091740"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R-Matrix</a:t>
            </a:r>
            <a:endParaRPr lang="zh-CN" altLang="en-US" dirty="0"/>
          </a:p>
        </p:txBody>
      </p:sp>
      <p:sp>
        <p:nvSpPr>
          <p:cNvPr id="3" name="矩形 2"/>
          <p:cNvSpPr/>
          <p:nvPr/>
        </p:nvSpPr>
        <p:spPr>
          <a:xfrm>
            <a:off x="6732240" y="3759882"/>
            <a:ext cx="2295108" cy="1026114"/>
          </a:xfrm>
          <a:prstGeom prst="rect">
            <a:avLst/>
          </a:prstGeom>
          <a:no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824242" y="2301720"/>
            <a:ext cx="956933" cy="5940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dirty="0" err="1">
                <a:solidFill>
                  <a:schemeClr val="bg1"/>
                </a:solidFill>
              </a:rPr>
              <a:t>Flink</a:t>
            </a:r>
            <a:r>
              <a:rPr lang="en-US" altLang="zh-CN" dirty="0">
                <a:solidFill>
                  <a:schemeClr val="bg1"/>
                </a:solidFill>
              </a:rPr>
              <a:t>-Matrix</a:t>
            </a:r>
            <a:endParaRPr lang="zh-CN" altLang="en-US" dirty="0">
              <a:solidFill>
                <a:schemeClr val="bg1"/>
              </a:solidFill>
            </a:endParaRPr>
          </a:p>
        </p:txBody>
      </p:sp>
      <p:sp>
        <p:nvSpPr>
          <p:cNvPr id="29" name="矩形 28"/>
          <p:cNvSpPr/>
          <p:nvPr/>
        </p:nvSpPr>
        <p:spPr>
          <a:xfrm>
            <a:off x="3941296" y="2961775"/>
            <a:ext cx="963893"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MPI</a:t>
            </a:r>
            <a:endParaRPr lang="zh-CN" altLang="en-US" dirty="0"/>
          </a:p>
        </p:txBody>
      </p:sp>
      <p:sp>
        <p:nvSpPr>
          <p:cNvPr id="30" name="TextBox 29"/>
          <p:cNvSpPr txBox="1"/>
          <p:nvPr/>
        </p:nvSpPr>
        <p:spPr>
          <a:xfrm>
            <a:off x="177066" y="11862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统一</a:t>
            </a:r>
            <a:r>
              <a:rPr lang="zh-CN" altLang="en-US" sz="2400" dirty="0">
                <a:solidFill>
                  <a:srgbClr val="C00000"/>
                </a:solidFill>
                <a:ea typeface="黑体" pitchFamily="2" charset="-122"/>
              </a:rPr>
              <a:t>大数据机器学习</a:t>
            </a:r>
            <a:r>
              <a:rPr lang="zh-CN" altLang="en-US" sz="2400" dirty="0" smtClean="0">
                <a:solidFill>
                  <a:srgbClr val="C00000"/>
                </a:solidFill>
                <a:ea typeface="黑体" pitchFamily="2" charset="-122"/>
              </a:rPr>
              <a:t>编程模型与平台总体构架</a:t>
            </a:r>
          </a:p>
        </p:txBody>
      </p:sp>
    </p:spTree>
    <p:extLst>
      <p:ext uri="{BB962C8B-B14F-4D97-AF65-F5344CB8AC3E}">
        <p14:creationId xmlns:p14="http://schemas.microsoft.com/office/powerpoint/2010/main" val="1853842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03093" y="18212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大规模分布式矩阵计算库</a:t>
            </a:r>
            <a:endParaRPr lang="en-US" altLang="zh-CN" sz="2400" dirty="0">
              <a:solidFill>
                <a:srgbClr val="C00000"/>
              </a:solidFill>
              <a:ea typeface="黑体" pitchFamily="2" charset="-122"/>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7335" y="735546"/>
            <a:ext cx="8139941" cy="3170099"/>
          </a:xfrm>
          <a:prstGeom prst="rect">
            <a:avLst/>
          </a:prstGeom>
        </p:spPr>
        <p:txBody>
          <a:bodyPr wrap="square">
            <a:spAutoFit/>
          </a:bodyPr>
          <a:lstStyle/>
          <a:p>
            <a:pPr marL="355600" indent="-355600">
              <a:spcBef>
                <a:spcPts val="600"/>
              </a:spcBef>
              <a:spcAft>
                <a:spcPts val="600"/>
              </a:spcAft>
            </a:pPr>
            <a:r>
              <a:rPr lang="en-US" altLang="zh-CN" sz="2000" dirty="0" err="1">
                <a:solidFill>
                  <a:srgbClr val="FF0000"/>
                </a:solidFill>
                <a:ea typeface="黑体" pitchFamily="49" charset="-122"/>
              </a:rPr>
              <a:t>OctMatrix</a:t>
            </a:r>
            <a:r>
              <a:rPr lang="zh-CN" altLang="en-US" sz="2000" dirty="0" smtClean="0">
                <a:solidFill>
                  <a:srgbClr val="FF0000"/>
                </a:solidFill>
                <a:ea typeface="黑体" pitchFamily="49" charset="-122"/>
              </a:rPr>
              <a:t>：</a:t>
            </a:r>
            <a:r>
              <a:rPr lang="zh-CN" altLang="en-US" sz="2000" dirty="0" smtClean="0">
                <a:ea typeface="黑体" pitchFamily="49" charset="-122"/>
              </a:rPr>
              <a:t>一个基于</a:t>
            </a:r>
            <a:r>
              <a:rPr lang="en-US" altLang="zh-CN" sz="2000" dirty="0" smtClean="0">
                <a:ea typeface="黑体" pitchFamily="49" charset="-122"/>
              </a:rPr>
              <a:t>R</a:t>
            </a:r>
            <a:r>
              <a:rPr lang="zh-CN" altLang="en-US" sz="2000" dirty="0" smtClean="0">
                <a:ea typeface="黑体" pitchFamily="49" charset="-122"/>
              </a:rPr>
              <a:t>的大规模分布矩阵计算库，提供高层和平台独立的分布矩阵计算操作和编程接口，允许从</a:t>
            </a:r>
            <a:r>
              <a:rPr lang="en-US" altLang="zh-CN" sz="2000" dirty="0" smtClean="0">
                <a:ea typeface="黑体" pitchFamily="49" charset="-122"/>
              </a:rPr>
              <a:t>R</a:t>
            </a:r>
            <a:r>
              <a:rPr lang="zh-CN" altLang="en-US" sz="2000" dirty="0" smtClean="0">
                <a:ea typeface="黑体" pitchFamily="49" charset="-122"/>
              </a:rPr>
              <a:t>语言程序中直接调用</a:t>
            </a:r>
            <a:endParaRPr lang="en-US" altLang="zh-CN" sz="2000" dirty="0" smtClean="0">
              <a:ea typeface="黑体" pitchFamily="49" charset="-122"/>
            </a:endParaRPr>
          </a:p>
          <a:p>
            <a:pPr marL="355600" indent="-355600">
              <a:spcBef>
                <a:spcPts val="600"/>
              </a:spcBef>
              <a:spcAft>
                <a:spcPts val="600"/>
              </a:spcAft>
            </a:pPr>
            <a:r>
              <a:rPr lang="en-US" altLang="zh-CN" sz="2000" dirty="0" err="1">
                <a:solidFill>
                  <a:srgbClr val="FF0000"/>
                </a:solidFill>
                <a:ea typeface="黑体" pitchFamily="49" charset="-122"/>
              </a:rPr>
              <a:t>OctMatrix</a:t>
            </a:r>
            <a:r>
              <a:rPr lang="en-US" altLang="zh-CN" sz="2000" dirty="0">
                <a:solidFill>
                  <a:srgbClr val="FF0000"/>
                </a:solidFill>
                <a:ea typeface="黑体" pitchFamily="49" charset="-122"/>
              </a:rPr>
              <a:t> APIs: </a:t>
            </a:r>
            <a:r>
              <a:rPr lang="zh-CN" altLang="en-US" sz="2000" dirty="0" smtClean="0">
                <a:ea typeface="黑体" pitchFamily="49" charset="-122"/>
              </a:rPr>
              <a:t>编程接口包括：</a:t>
            </a:r>
            <a:endParaRPr lang="en-US" altLang="zh-CN" sz="2000" dirty="0" smtClean="0">
              <a:ea typeface="黑体" pitchFamily="49" charset="-122"/>
            </a:endParaRPr>
          </a:p>
          <a:p>
            <a:pPr marL="812800" lvl="1" indent="-355600">
              <a:spcBef>
                <a:spcPts val="600"/>
              </a:spcBef>
              <a:spcAft>
                <a:spcPts val="600"/>
              </a:spcAft>
              <a:buFont typeface="Wingdings" pitchFamily="2" charset="2"/>
              <a:buChar char="l"/>
            </a:pPr>
            <a:r>
              <a:rPr lang="zh-CN" altLang="en-US" sz="2000" dirty="0" smtClean="0">
                <a:ea typeface="黑体" pitchFamily="49" charset="-122"/>
              </a:rPr>
              <a:t>读写和管理大规模矩阵数据</a:t>
            </a:r>
            <a:endParaRPr lang="en-US" altLang="zh-CN" sz="2000" dirty="0" smtClean="0">
              <a:ea typeface="黑体" pitchFamily="49" charset="-122"/>
            </a:endParaRPr>
          </a:p>
          <a:p>
            <a:pPr marL="800100" lvl="1" indent="-342900">
              <a:spcBef>
                <a:spcPts val="600"/>
              </a:spcBef>
              <a:spcAft>
                <a:spcPts val="600"/>
              </a:spcAft>
              <a:buFont typeface="Wingdings" pitchFamily="2" charset="2"/>
              <a:buChar char="l"/>
            </a:pPr>
            <a:r>
              <a:rPr lang="zh-CN" altLang="en-US" sz="2000" dirty="0" smtClean="0">
                <a:ea typeface="黑体" pitchFamily="49" charset="-122"/>
              </a:rPr>
              <a:t>调用分布式矩阵运算库，底层自动完成对分布式矩阵</a:t>
            </a:r>
            <a:r>
              <a:rPr lang="zh-CN" altLang="en-US" sz="2000" dirty="0">
                <a:ea typeface="黑体" pitchFamily="49" charset="-122"/>
              </a:rPr>
              <a:t>运算</a:t>
            </a:r>
            <a:r>
              <a:rPr lang="zh-CN" altLang="en-US" sz="2000" dirty="0" smtClean="0">
                <a:ea typeface="黑体" pitchFamily="49" charset="-122"/>
              </a:rPr>
              <a:t>时划分为子矩阵并负责调度在并行化平台上分布执行</a:t>
            </a:r>
            <a:endParaRPr lang="en-US" altLang="zh-CN" sz="2000" dirty="0" smtClean="0">
              <a:ea typeface="黑体" pitchFamily="49" charset="-122"/>
            </a:endParaRPr>
          </a:p>
          <a:p>
            <a:pPr marL="800100" lvl="1" indent="-342900">
              <a:spcBef>
                <a:spcPts val="600"/>
              </a:spcBef>
              <a:spcAft>
                <a:spcPts val="600"/>
              </a:spcAft>
              <a:buFont typeface="Wingdings" pitchFamily="2" charset="2"/>
              <a:buChar char="l"/>
            </a:pPr>
            <a:r>
              <a:rPr lang="zh-CN" altLang="en-US" sz="2000" dirty="0" smtClean="0">
                <a:ea typeface="黑体" pitchFamily="49" charset="-122"/>
              </a:rPr>
              <a:t>继承并自动调用原有</a:t>
            </a:r>
            <a:r>
              <a:rPr lang="en-US" altLang="zh-CN" sz="2000" dirty="0" smtClean="0">
                <a:ea typeface="黑体" pitchFamily="49" charset="-122"/>
              </a:rPr>
              <a:t>R</a:t>
            </a:r>
            <a:r>
              <a:rPr lang="zh-CN" altLang="en-US" sz="2000" dirty="0" smtClean="0">
                <a:ea typeface="黑体" pitchFamily="49" charset="-122"/>
              </a:rPr>
              <a:t>语言自带的单机上的矩阵运算库已完成小规模矩阵的单机执行</a:t>
            </a:r>
            <a:endParaRPr lang="en-US" altLang="zh-CN" sz="2000" dirty="0" smtClean="0">
              <a:ea typeface="黑体" pitchFamily="49" charset="-122"/>
            </a:endParaRPr>
          </a:p>
        </p:txBody>
      </p:sp>
    </p:spTree>
    <p:extLst>
      <p:ext uri="{BB962C8B-B14F-4D97-AF65-F5344CB8AC3E}">
        <p14:creationId xmlns:p14="http://schemas.microsoft.com/office/powerpoint/2010/main" val="1196223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66" y="453630"/>
            <a:ext cx="8229600" cy="622346"/>
          </a:xfrm>
        </p:spPr>
        <p:txBody>
          <a:bodyPr/>
          <a:lstStyle/>
          <a:p>
            <a:pPr marL="88900" indent="-88900" algn="l">
              <a:lnSpc>
                <a:spcPct val="150000"/>
              </a:lnSpc>
            </a:pPr>
            <a:r>
              <a:rPr lang="en-US" altLang="zh-CN" sz="2400" dirty="0" err="1">
                <a:solidFill>
                  <a:srgbClr val="FF0000"/>
                </a:solidFill>
                <a:latin typeface="+mn-lt"/>
                <a:ea typeface="黑体" pitchFamily="49" charset="-122"/>
                <a:cs typeface="+mn-cs"/>
              </a:rPr>
              <a:t>OctMatrix</a:t>
            </a:r>
            <a:r>
              <a:rPr lang="zh-CN" altLang="en-US" sz="2400" dirty="0">
                <a:solidFill>
                  <a:srgbClr val="FF0000"/>
                </a:solidFill>
                <a:latin typeface="+mn-lt"/>
                <a:ea typeface="黑体" pitchFamily="49" charset="-122"/>
                <a:cs typeface="+mn-cs"/>
              </a:rPr>
              <a:t>的</a:t>
            </a:r>
            <a:r>
              <a:rPr lang="en-US" altLang="zh-CN" sz="2400" dirty="0">
                <a:solidFill>
                  <a:srgbClr val="FF0000"/>
                </a:solidFill>
                <a:latin typeface="+mn-lt"/>
                <a:ea typeface="黑体" pitchFamily="49" charset="-122"/>
                <a:cs typeface="+mn-cs"/>
              </a:rPr>
              <a:t>API</a:t>
            </a:r>
            <a:r>
              <a:rPr lang="zh-CN" altLang="en-US" sz="2400" dirty="0">
                <a:solidFill>
                  <a:srgbClr val="FF0000"/>
                </a:solidFill>
                <a:latin typeface="+mn-lt"/>
                <a:ea typeface="黑体" pitchFamily="49" charset="-122"/>
                <a:cs typeface="+mn-cs"/>
              </a:rPr>
              <a:t>和代码结构</a:t>
            </a:r>
          </a:p>
        </p:txBody>
      </p:sp>
      <p:sp>
        <p:nvSpPr>
          <p:cNvPr id="4" name="矩形 3"/>
          <p:cNvSpPr/>
          <p:nvPr/>
        </p:nvSpPr>
        <p:spPr>
          <a:xfrm>
            <a:off x="5148064" y="2567395"/>
            <a:ext cx="1440160" cy="3780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smtClean="0"/>
              <a:t>OctMatrix</a:t>
            </a:r>
            <a:endParaRPr lang="zh-CN" altLang="en-US" b="1" dirty="0"/>
          </a:p>
        </p:txBody>
      </p:sp>
      <p:sp>
        <p:nvSpPr>
          <p:cNvPr id="5" name="矩形 4"/>
          <p:cNvSpPr/>
          <p:nvPr/>
        </p:nvSpPr>
        <p:spPr>
          <a:xfrm>
            <a:off x="3491880" y="1325257"/>
            <a:ext cx="1296144"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t>Spark_MatRef</a:t>
            </a:r>
            <a:endParaRPr lang="zh-CN" altLang="en-US" sz="1200" dirty="0"/>
          </a:p>
        </p:txBody>
      </p:sp>
      <p:sp>
        <p:nvSpPr>
          <p:cNvPr id="6" name="矩形 5"/>
          <p:cNvSpPr/>
          <p:nvPr/>
        </p:nvSpPr>
        <p:spPr>
          <a:xfrm>
            <a:off x="3491880" y="1811311"/>
            <a:ext cx="1296144"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t>MR_MatRef</a:t>
            </a:r>
            <a:endParaRPr lang="zh-CN" altLang="en-US" sz="1200" dirty="0"/>
          </a:p>
        </p:txBody>
      </p:sp>
      <p:sp>
        <p:nvSpPr>
          <p:cNvPr id="7" name="矩形 6"/>
          <p:cNvSpPr/>
          <p:nvPr/>
        </p:nvSpPr>
        <p:spPr>
          <a:xfrm>
            <a:off x="3491880" y="2297365"/>
            <a:ext cx="1296144"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t>MPI_MatRef</a:t>
            </a:r>
            <a:endParaRPr lang="zh-CN" altLang="en-US" sz="1200" dirty="0"/>
          </a:p>
        </p:txBody>
      </p:sp>
      <p:sp>
        <p:nvSpPr>
          <p:cNvPr id="8" name="矩形 7"/>
          <p:cNvSpPr/>
          <p:nvPr/>
        </p:nvSpPr>
        <p:spPr>
          <a:xfrm>
            <a:off x="3491880" y="2783419"/>
            <a:ext cx="1296144"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t>R_MatRef</a:t>
            </a:r>
            <a:endParaRPr lang="zh-CN" altLang="en-US" sz="1200" dirty="0"/>
          </a:p>
        </p:txBody>
      </p:sp>
      <p:sp>
        <p:nvSpPr>
          <p:cNvPr id="11" name="圆角矩形 10"/>
          <p:cNvSpPr/>
          <p:nvPr/>
        </p:nvSpPr>
        <p:spPr>
          <a:xfrm>
            <a:off x="3491880" y="4133569"/>
            <a:ext cx="1296144" cy="27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smtClean="0"/>
              <a:t>Mat_Type</a:t>
            </a:r>
            <a:endParaRPr lang="zh-CN" altLang="en-US" sz="1100" dirty="0"/>
          </a:p>
        </p:txBody>
      </p:sp>
      <p:sp>
        <p:nvSpPr>
          <p:cNvPr id="12" name="圆角矩形 11"/>
          <p:cNvSpPr/>
          <p:nvPr/>
        </p:nvSpPr>
        <p:spPr>
          <a:xfrm>
            <a:off x="3491880" y="3809533"/>
            <a:ext cx="1296144" cy="27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t>Support_</a:t>
            </a:r>
          </a:p>
          <a:p>
            <a:pPr algn="ctr"/>
            <a:r>
              <a:rPr lang="en-US" altLang="zh-CN" sz="1100" dirty="0" err="1" smtClean="0"/>
              <a:t>NativeTachyon</a:t>
            </a:r>
            <a:endParaRPr lang="zh-CN" altLang="en-US" sz="1100" dirty="0"/>
          </a:p>
        </p:txBody>
      </p:sp>
      <p:sp>
        <p:nvSpPr>
          <p:cNvPr id="14" name="矩形 13"/>
          <p:cNvSpPr/>
          <p:nvPr/>
        </p:nvSpPr>
        <p:spPr>
          <a:xfrm>
            <a:off x="3491880" y="3269473"/>
            <a:ext cx="1296144"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t>NativeTachyon</a:t>
            </a:r>
            <a:endParaRPr lang="en-US" altLang="zh-CN" sz="1200" dirty="0" smtClean="0"/>
          </a:p>
          <a:p>
            <a:pPr algn="ctr"/>
            <a:r>
              <a:rPr lang="en-US" altLang="zh-CN" sz="1200" dirty="0" smtClean="0"/>
              <a:t>_Ref</a:t>
            </a:r>
            <a:endParaRPr lang="zh-CN" altLang="en-US" sz="1200" dirty="0"/>
          </a:p>
        </p:txBody>
      </p:sp>
      <p:sp>
        <p:nvSpPr>
          <p:cNvPr id="18" name="TextBox 17"/>
          <p:cNvSpPr txBox="1"/>
          <p:nvPr/>
        </p:nvSpPr>
        <p:spPr>
          <a:xfrm>
            <a:off x="107504" y="1055227"/>
            <a:ext cx="2520280" cy="3154710"/>
          </a:xfrm>
          <a:prstGeom prst="rect">
            <a:avLst/>
          </a:prstGeom>
          <a:noFill/>
          <a:ln>
            <a:solidFill>
              <a:srgbClr val="0070C0"/>
            </a:solidFill>
          </a:ln>
        </p:spPr>
        <p:txBody>
          <a:bodyPr wrap="square" rtlCol="0">
            <a:spAutoFit/>
          </a:bodyPr>
          <a:lstStyle/>
          <a:p>
            <a:r>
              <a:rPr lang="en-US" altLang="zh-CN" sz="1200" b="1" dirty="0" smtClean="0"/>
              <a:t>Methods:</a:t>
            </a:r>
          </a:p>
          <a:p>
            <a:r>
              <a:rPr lang="en-US" altLang="zh-CN" sz="1100" b="1" dirty="0" smtClean="0"/>
              <a:t>initialization();</a:t>
            </a:r>
          </a:p>
          <a:p>
            <a:r>
              <a:rPr lang="en-US" altLang="zh-CN" sz="800" dirty="0" smtClean="0"/>
              <a:t>//</a:t>
            </a:r>
            <a:r>
              <a:rPr lang="zh-CN" altLang="en-US" sz="800" dirty="0" smtClean="0"/>
              <a:t>支持从</a:t>
            </a:r>
            <a:r>
              <a:rPr lang="en-US" altLang="zh-CN" sz="800" dirty="0" smtClean="0"/>
              <a:t>(</a:t>
            </a:r>
            <a:r>
              <a:rPr lang="en-US" altLang="zh-CN" sz="800" dirty="0" err="1" smtClean="0"/>
              <a:t>local,HDFS,Tachyon</a:t>
            </a:r>
            <a:r>
              <a:rPr lang="en-US" altLang="zh-CN" sz="800" dirty="0" smtClean="0"/>
              <a:t>)</a:t>
            </a:r>
            <a:r>
              <a:rPr lang="zh-CN" altLang="en-US" sz="800" dirty="0" smtClean="0"/>
              <a:t>文件、二维数组初始化；支持特殊矩阵初始化</a:t>
            </a:r>
            <a:r>
              <a:rPr lang="en-US" altLang="zh-CN" sz="800" dirty="0" smtClean="0"/>
              <a:t>(</a:t>
            </a:r>
            <a:r>
              <a:rPr lang="en-US" altLang="zh-CN" sz="800" dirty="0" err="1" smtClean="0"/>
              <a:t>zeros,ones</a:t>
            </a:r>
            <a:r>
              <a:rPr lang="en-US" altLang="zh-CN" sz="800" dirty="0" smtClean="0"/>
              <a:t>)</a:t>
            </a:r>
          </a:p>
          <a:p>
            <a:r>
              <a:rPr lang="en-US" altLang="zh-CN" sz="800" dirty="0" smtClean="0"/>
              <a:t>//  initializations of matrix from local, HDFS, Tachyon, two-dim Array, and also special matrix</a:t>
            </a:r>
          </a:p>
          <a:p>
            <a:r>
              <a:rPr lang="en-US" altLang="zh-CN" sz="1100" b="1" dirty="0" err="1" smtClean="0"/>
              <a:t>matrixOperations</a:t>
            </a:r>
            <a:r>
              <a:rPr lang="en-US" altLang="zh-CN" sz="1100" b="1" dirty="0" smtClean="0"/>
              <a:t>();</a:t>
            </a:r>
          </a:p>
          <a:p>
            <a:r>
              <a:rPr lang="en-US" altLang="zh-CN" sz="800" dirty="0" smtClean="0"/>
              <a:t>// </a:t>
            </a:r>
            <a:r>
              <a:rPr lang="zh-CN" altLang="en-US" sz="800" dirty="0" smtClean="0"/>
              <a:t>支持各种矩阵函数，如分解、转置、求和等；</a:t>
            </a:r>
            <a:endParaRPr lang="en-US" altLang="zh-CN" sz="800" dirty="0" smtClean="0"/>
          </a:p>
          <a:p>
            <a:r>
              <a:rPr lang="en-US" altLang="zh-CN" sz="800" dirty="0" smtClean="0"/>
              <a:t>//  provide matrix operations including  decompression, transformation, sum, etc.</a:t>
            </a:r>
            <a:endParaRPr lang="en-US" altLang="zh-CN" sz="1100" dirty="0" smtClean="0"/>
          </a:p>
          <a:p>
            <a:r>
              <a:rPr lang="en-US" altLang="zh-CN" sz="1100" b="1" dirty="0" err="1" smtClean="0"/>
              <a:t>matrixOperator</a:t>
            </a:r>
            <a:r>
              <a:rPr lang="en-US" altLang="zh-CN" sz="1100" b="1" dirty="0" smtClean="0"/>
              <a:t>();</a:t>
            </a:r>
          </a:p>
          <a:p>
            <a:r>
              <a:rPr lang="en-US" altLang="zh-CN" sz="800" dirty="0" smtClean="0"/>
              <a:t>//</a:t>
            </a:r>
            <a:r>
              <a:rPr lang="zh-CN" altLang="en-US" sz="800" dirty="0" smtClean="0"/>
              <a:t>支持矩阵运算的操作符，如各种类型的加、减、乘、除；</a:t>
            </a:r>
            <a:endParaRPr lang="en-US" altLang="zh-CN" sz="800" dirty="0" smtClean="0"/>
          </a:p>
          <a:p>
            <a:r>
              <a:rPr lang="en-US" altLang="zh-CN" sz="800" dirty="0" smtClean="0"/>
              <a:t>//  provide matrix operators including Add, Sub, </a:t>
            </a:r>
            <a:r>
              <a:rPr lang="en-US" altLang="zh-CN" sz="800" dirty="0" err="1" smtClean="0"/>
              <a:t>Mul</a:t>
            </a:r>
            <a:r>
              <a:rPr lang="en-US" altLang="zh-CN" sz="800" dirty="0" smtClean="0"/>
              <a:t>, Div of matrices</a:t>
            </a:r>
          </a:p>
          <a:p>
            <a:r>
              <a:rPr lang="en-US" altLang="zh-CN" sz="1100" b="1" dirty="0" smtClean="0"/>
              <a:t>apply();</a:t>
            </a:r>
            <a:endParaRPr lang="en-US" altLang="zh-CN" sz="800" b="1" dirty="0" smtClean="0"/>
          </a:p>
          <a:p>
            <a:r>
              <a:rPr lang="en-US" altLang="zh-CN" sz="1100" b="1" dirty="0" err="1" smtClean="0"/>
              <a:t>saveToTachyon</a:t>
            </a:r>
            <a:r>
              <a:rPr lang="en-US" altLang="zh-CN" sz="1100" b="1" dirty="0" smtClean="0"/>
              <a:t>();</a:t>
            </a:r>
          </a:p>
          <a:p>
            <a:r>
              <a:rPr lang="en-US" altLang="zh-CN" sz="1100" b="1" dirty="0" err="1" smtClean="0"/>
              <a:t>toArray</a:t>
            </a:r>
            <a:r>
              <a:rPr lang="en-US" altLang="zh-CN" sz="1100" b="1" dirty="0" smtClean="0"/>
              <a:t> ();</a:t>
            </a:r>
          </a:p>
          <a:p>
            <a:r>
              <a:rPr lang="en-US" altLang="zh-CN" sz="1100" b="1" dirty="0" smtClean="0"/>
              <a:t>sample();</a:t>
            </a:r>
          </a:p>
          <a:p>
            <a:r>
              <a:rPr lang="en-US" altLang="zh-CN" sz="1100" b="1" dirty="0" smtClean="0"/>
              <a:t>delete();</a:t>
            </a:r>
          </a:p>
          <a:p>
            <a:r>
              <a:rPr lang="en-US" altLang="zh-CN" sz="1100" b="1" dirty="0" smtClean="0"/>
              <a:t>…</a:t>
            </a:r>
          </a:p>
        </p:txBody>
      </p:sp>
      <p:sp>
        <p:nvSpPr>
          <p:cNvPr id="19" name="圆角矩形 18"/>
          <p:cNvSpPr/>
          <p:nvPr/>
        </p:nvSpPr>
        <p:spPr>
          <a:xfrm>
            <a:off x="3491880" y="4457605"/>
            <a:ext cx="1296144" cy="27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t>Storage_</a:t>
            </a:r>
          </a:p>
          <a:p>
            <a:pPr algn="ctr"/>
            <a:r>
              <a:rPr lang="en-US" altLang="zh-CN" sz="1100" dirty="0" smtClean="0"/>
              <a:t>Location</a:t>
            </a:r>
            <a:endParaRPr lang="zh-CN" altLang="en-US" sz="1100" dirty="0"/>
          </a:p>
        </p:txBody>
      </p:sp>
      <p:cxnSp>
        <p:nvCxnSpPr>
          <p:cNvPr id="21" name="直接箭头连接符 20"/>
          <p:cNvCxnSpPr>
            <a:stCxn id="5" idx="1"/>
            <a:endCxn id="18" idx="3"/>
          </p:cNvCxnSpPr>
          <p:nvPr/>
        </p:nvCxnSpPr>
        <p:spPr>
          <a:xfrm flipH="1">
            <a:off x="2627784" y="1514278"/>
            <a:ext cx="864096" cy="1118304"/>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 idx="1"/>
            <a:endCxn id="18" idx="3"/>
          </p:cNvCxnSpPr>
          <p:nvPr/>
        </p:nvCxnSpPr>
        <p:spPr>
          <a:xfrm flipH="1">
            <a:off x="2627784" y="2000332"/>
            <a:ext cx="864096" cy="63225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7" idx="1"/>
            <a:endCxn id="18" idx="3"/>
          </p:cNvCxnSpPr>
          <p:nvPr/>
        </p:nvCxnSpPr>
        <p:spPr>
          <a:xfrm flipH="1">
            <a:off x="2627784" y="2486386"/>
            <a:ext cx="864096" cy="1461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8" idx="1"/>
            <a:endCxn id="18" idx="3"/>
          </p:cNvCxnSpPr>
          <p:nvPr/>
        </p:nvCxnSpPr>
        <p:spPr>
          <a:xfrm flipH="1" flipV="1">
            <a:off x="2627784" y="2632582"/>
            <a:ext cx="864096" cy="33985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55776" y="1811311"/>
            <a:ext cx="1008112" cy="261610"/>
          </a:xfrm>
          <a:prstGeom prst="rect">
            <a:avLst/>
          </a:prstGeom>
          <a:noFill/>
        </p:spPr>
        <p:txBody>
          <a:bodyPr wrap="square" rtlCol="0">
            <a:spAutoFit/>
          </a:bodyPr>
          <a:lstStyle/>
          <a:p>
            <a:r>
              <a:rPr lang="en-US" altLang="zh-CN" sz="1100" dirty="0" smtClean="0"/>
              <a:t>implement</a:t>
            </a:r>
            <a:endParaRPr lang="zh-CN" altLang="en-US" sz="1100" dirty="0"/>
          </a:p>
        </p:txBody>
      </p:sp>
      <p:cxnSp>
        <p:nvCxnSpPr>
          <p:cNvPr id="34" name="直接箭头连接符 33"/>
          <p:cNvCxnSpPr>
            <a:stCxn id="4" idx="1"/>
            <a:endCxn id="5" idx="3"/>
          </p:cNvCxnSpPr>
          <p:nvPr/>
        </p:nvCxnSpPr>
        <p:spPr>
          <a:xfrm flipH="1" flipV="1">
            <a:off x="4788024" y="1514278"/>
            <a:ext cx="360040" cy="1242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4" idx="1"/>
            <a:endCxn id="6" idx="3"/>
          </p:cNvCxnSpPr>
          <p:nvPr/>
        </p:nvCxnSpPr>
        <p:spPr>
          <a:xfrm flipH="1" flipV="1">
            <a:off x="4788024" y="2000332"/>
            <a:ext cx="360040" cy="75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4" idx="1"/>
            <a:endCxn id="7" idx="3"/>
          </p:cNvCxnSpPr>
          <p:nvPr/>
        </p:nvCxnSpPr>
        <p:spPr>
          <a:xfrm flipH="1" flipV="1">
            <a:off x="4788024" y="2486386"/>
            <a:ext cx="360040" cy="27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4" idx="1"/>
            <a:endCxn id="8" idx="3"/>
          </p:cNvCxnSpPr>
          <p:nvPr/>
        </p:nvCxnSpPr>
        <p:spPr>
          <a:xfrm flipH="1">
            <a:off x="4788024" y="2756416"/>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 idx="1"/>
            <a:endCxn id="14" idx="3"/>
          </p:cNvCxnSpPr>
          <p:nvPr/>
        </p:nvCxnSpPr>
        <p:spPr>
          <a:xfrm flipH="1">
            <a:off x="4788024" y="2756416"/>
            <a:ext cx="360040" cy="702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4" idx="1"/>
            <a:endCxn id="12" idx="3"/>
          </p:cNvCxnSpPr>
          <p:nvPr/>
        </p:nvCxnSpPr>
        <p:spPr>
          <a:xfrm flipH="1">
            <a:off x="4788024" y="2756416"/>
            <a:ext cx="360040" cy="118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4" idx="1"/>
            <a:endCxn id="11" idx="3"/>
          </p:cNvCxnSpPr>
          <p:nvPr/>
        </p:nvCxnSpPr>
        <p:spPr>
          <a:xfrm flipH="1">
            <a:off x="4788024" y="2756416"/>
            <a:ext cx="36004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4" idx="1"/>
            <a:endCxn id="19" idx="3"/>
          </p:cNvCxnSpPr>
          <p:nvPr/>
        </p:nvCxnSpPr>
        <p:spPr>
          <a:xfrm flipH="1">
            <a:off x="4788024" y="2756416"/>
            <a:ext cx="360040" cy="183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17778" y="3849802"/>
            <a:ext cx="2520280" cy="1123384"/>
          </a:xfrm>
          <a:prstGeom prst="rect">
            <a:avLst/>
          </a:prstGeom>
          <a:noFill/>
          <a:ln>
            <a:solidFill>
              <a:srgbClr val="0070C0"/>
            </a:solidFill>
          </a:ln>
        </p:spPr>
        <p:txBody>
          <a:bodyPr wrap="square" rtlCol="0">
            <a:spAutoFit/>
          </a:bodyPr>
          <a:lstStyle/>
          <a:p>
            <a:r>
              <a:rPr lang="en-US" altLang="zh-CN" sz="1200" b="1" dirty="0" smtClean="0"/>
              <a:t>Methods:</a:t>
            </a:r>
          </a:p>
          <a:p>
            <a:r>
              <a:rPr lang="en-US" altLang="zh-CN" sz="1100" b="1" dirty="0" err="1" smtClean="0"/>
              <a:t>enableNativeTachyon</a:t>
            </a:r>
            <a:r>
              <a:rPr lang="en-US" altLang="zh-CN" sz="1100" b="1" dirty="0" smtClean="0"/>
              <a:t>();</a:t>
            </a:r>
          </a:p>
          <a:p>
            <a:r>
              <a:rPr lang="en-US" altLang="zh-CN" sz="1100" b="1" dirty="0" err="1" smtClean="0"/>
              <a:t>getSubMatrix</a:t>
            </a:r>
            <a:r>
              <a:rPr lang="en-US" altLang="zh-CN" sz="1100" b="1" dirty="0" smtClean="0"/>
              <a:t>();</a:t>
            </a:r>
          </a:p>
          <a:p>
            <a:r>
              <a:rPr lang="en-US" altLang="zh-CN" sz="1100" b="1" dirty="0" err="1" smtClean="0"/>
              <a:t>getRow</a:t>
            </a:r>
            <a:r>
              <a:rPr lang="en-US" altLang="zh-CN" sz="1100" b="1" dirty="0" smtClean="0"/>
              <a:t>();</a:t>
            </a:r>
          </a:p>
          <a:p>
            <a:r>
              <a:rPr lang="en-US" altLang="zh-CN" sz="1100" b="1" dirty="0" err="1" smtClean="0"/>
              <a:t>getElement</a:t>
            </a:r>
            <a:r>
              <a:rPr lang="en-US" altLang="zh-CN" sz="1100" b="1" dirty="0" smtClean="0"/>
              <a:t>();</a:t>
            </a:r>
          </a:p>
          <a:p>
            <a:r>
              <a:rPr lang="en-US" altLang="zh-CN" sz="1100" b="1" dirty="0" smtClean="0"/>
              <a:t>…</a:t>
            </a:r>
          </a:p>
        </p:txBody>
      </p:sp>
      <p:cxnSp>
        <p:nvCxnSpPr>
          <p:cNvPr id="60" name="直接箭头连接符 59"/>
          <p:cNvCxnSpPr>
            <a:stCxn id="14" idx="1"/>
            <a:endCxn id="59" idx="3"/>
          </p:cNvCxnSpPr>
          <p:nvPr/>
        </p:nvCxnSpPr>
        <p:spPr>
          <a:xfrm flipH="1">
            <a:off x="2638058" y="3458494"/>
            <a:ext cx="853822" cy="9530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555776" y="3343295"/>
            <a:ext cx="1008112" cy="261610"/>
          </a:xfrm>
          <a:prstGeom prst="rect">
            <a:avLst/>
          </a:prstGeom>
          <a:noFill/>
        </p:spPr>
        <p:txBody>
          <a:bodyPr wrap="square" rtlCol="0">
            <a:spAutoFit/>
          </a:bodyPr>
          <a:lstStyle/>
          <a:p>
            <a:r>
              <a:rPr lang="en-US" altLang="zh-CN" sz="1100" dirty="0" smtClean="0"/>
              <a:t>implement</a:t>
            </a:r>
            <a:endParaRPr lang="zh-CN" altLang="en-US" sz="1100" dirty="0"/>
          </a:p>
        </p:txBody>
      </p:sp>
      <p:sp>
        <p:nvSpPr>
          <p:cNvPr id="114" name="TextBox 113"/>
          <p:cNvSpPr txBox="1"/>
          <p:nvPr/>
        </p:nvSpPr>
        <p:spPr>
          <a:xfrm>
            <a:off x="6917670" y="742446"/>
            <a:ext cx="1944216" cy="4031873"/>
          </a:xfrm>
          <a:prstGeom prst="rect">
            <a:avLst/>
          </a:prstGeom>
          <a:noFill/>
          <a:ln>
            <a:solidFill>
              <a:srgbClr val="C00000"/>
            </a:solidFill>
          </a:ln>
        </p:spPr>
        <p:txBody>
          <a:bodyPr wrap="square" rtlCol="0">
            <a:spAutoFit/>
          </a:bodyPr>
          <a:lstStyle/>
          <a:p>
            <a:r>
              <a:rPr lang="en-US" altLang="zh-CN" sz="1200" b="1" dirty="0" smtClean="0">
                <a:solidFill>
                  <a:srgbClr val="C00000"/>
                </a:solidFill>
              </a:rPr>
              <a:t>Exposed Methods:</a:t>
            </a:r>
          </a:p>
          <a:p>
            <a:r>
              <a:rPr lang="en-US" altLang="zh-CN" sz="1100" b="1" dirty="0" smtClean="0"/>
              <a:t>initialization();</a:t>
            </a:r>
          </a:p>
          <a:p>
            <a:r>
              <a:rPr lang="en-US" altLang="zh-CN" sz="800" dirty="0" smtClean="0"/>
              <a:t>//</a:t>
            </a:r>
            <a:r>
              <a:rPr lang="zh-CN" altLang="en-US" sz="800" dirty="0" smtClean="0"/>
              <a:t>支持从</a:t>
            </a:r>
            <a:r>
              <a:rPr lang="en-US" altLang="zh-CN" sz="800" dirty="0" smtClean="0"/>
              <a:t>(</a:t>
            </a:r>
            <a:r>
              <a:rPr lang="en-US" altLang="zh-CN" sz="800" dirty="0" err="1" smtClean="0"/>
              <a:t>local,HDFS,Tachyon</a:t>
            </a:r>
            <a:r>
              <a:rPr lang="en-US" altLang="zh-CN" sz="800" dirty="0" smtClean="0"/>
              <a:t>)</a:t>
            </a:r>
            <a:r>
              <a:rPr lang="zh-CN" altLang="en-US" sz="800" dirty="0" smtClean="0"/>
              <a:t>文件、</a:t>
            </a:r>
            <a:r>
              <a:rPr lang="en-US" altLang="zh-CN" sz="800" dirty="0" smtClean="0"/>
              <a:t>R</a:t>
            </a:r>
            <a:r>
              <a:rPr lang="zh-CN" altLang="en-US" sz="800" dirty="0" smtClean="0"/>
              <a:t>矩阵、</a:t>
            </a:r>
            <a:r>
              <a:rPr lang="en-US" altLang="zh-CN" sz="800" dirty="0" smtClean="0"/>
              <a:t>R</a:t>
            </a:r>
            <a:r>
              <a:rPr lang="zh-CN" altLang="en-US" sz="800" dirty="0" smtClean="0"/>
              <a:t>向量初始化；支持特殊矩阵初始化</a:t>
            </a:r>
            <a:r>
              <a:rPr lang="en-US" altLang="zh-CN" sz="800" dirty="0" smtClean="0"/>
              <a:t>(</a:t>
            </a:r>
            <a:r>
              <a:rPr lang="en-US" altLang="zh-CN" sz="800" dirty="0" err="1" smtClean="0"/>
              <a:t>zeros,ones</a:t>
            </a:r>
            <a:r>
              <a:rPr lang="en-US" altLang="zh-CN" sz="800" dirty="0" smtClean="0"/>
              <a:t>)</a:t>
            </a:r>
          </a:p>
          <a:p>
            <a:r>
              <a:rPr lang="en-US" altLang="zh-CN" sz="800" dirty="0" smtClean="0"/>
              <a:t>//  initializations of matrix from local, HDFS, Tachyon, two-dim Array, and also special matrix</a:t>
            </a:r>
          </a:p>
          <a:p>
            <a:r>
              <a:rPr lang="en-US" altLang="zh-CN" sz="1100" b="1" dirty="0" err="1" smtClean="0"/>
              <a:t>matrixOperations</a:t>
            </a:r>
            <a:r>
              <a:rPr lang="en-US" altLang="zh-CN" sz="1100" b="1" dirty="0" smtClean="0"/>
              <a:t>();</a:t>
            </a:r>
          </a:p>
          <a:p>
            <a:r>
              <a:rPr lang="en-US" altLang="zh-CN" sz="800" dirty="0" smtClean="0"/>
              <a:t>//</a:t>
            </a:r>
            <a:r>
              <a:rPr lang="zh-CN" altLang="en-US" sz="800" dirty="0" smtClean="0"/>
              <a:t>支持各种矩阵函数，如分解、转置、求和等；</a:t>
            </a:r>
            <a:endParaRPr lang="en-US" altLang="zh-CN" sz="800" dirty="0" smtClean="0"/>
          </a:p>
          <a:p>
            <a:r>
              <a:rPr lang="en-US" altLang="zh-CN" sz="800" dirty="0" smtClean="0"/>
              <a:t>//  provide matrix operations including  decompression, transformation, sum, etc.</a:t>
            </a:r>
            <a:endParaRPr lang="en-US" altLang="zh-CN" sz="1100" dirty="0" smtClean="0"/>
          </a:p>
          <a:p>
            <a:r>
              <a:rPr lang="en-US" altLang="zh-CN" sz="1100" b="1" dirty="0" err="1" smtClean="0"/>
              <a:t>matrixOperator</a:t>
            </a:r>
            <a:r>
              <a:rPr lang="en-US" altLang="zh-CN" sz="1100" b="1" dirty="0" smtClean="0"/>
              <a:t>();</a:t>
            </a:r>
          </a:p>
          <a:p>
            <a:r>
              <a:rPr lang="en-US" altLang="zh-CN" sz="800" dirty="0" smtClean="0"/>
              <a:t>//</a:t>
            </a:r>
            <a:r>
              <a:rPr lang="zh-CN" altLang="en-US" sz="800" dirty="0" smtClean="0"/>
              <a:t>支持矩阵运算的操作符，如各种类型的加、减、乘、除；</a:t>
            </a:r>
            <a:endParaRPr lang="en-US" altLang="zh-CN" sz="800" dirty="0" smtClean="0"/>
          </a:p>
          <a:p>
            <a:r>
              <a:rPr lang="en-US" altLang="zh-CN" sz="800" dirty="0" smtClean="0"/>
              <a:t>//  provide matrix operators including Add, Sub, </a:t>
            </a:r>
            <a:r>
              <a:rPr lang="en-US" altLang="zh-CN" sz="800" dirty="0" err="1" smtClean="0"/>
              <a:t>Mul</a:t>
            </a:r>
            <a:r>
              <a:rPr lang="en-US" altLang="zh-CN" sz="800" dirty="0" smtClean="0"/>
              <a:t>, Div of matrices</a:t>
            </a:r>
          </a:p>
          <a:p>
            <a:r>
              <a:rPr lang="en-US" altLang="zh-CN" sz="1100" b="1" dirty="0" smtClean="0"/>
              <a:t>apply();</a:t>
            </a:r>
            <a:endParaRPr lang="en-US" altLang="zh-CN" sz="800" b="1" dirty="0" smtClean="0"/>
          </a:p>
          <a:p>
            <a:r>
              <a:rPr lang="en-US" altLang="zh-CN" sz="1100" b="1" dirty="0" err="1" smtClean="0"/>
              <a:t>toLocalRMatrix</a:t>
            </a:r>
            <a:r>
              <a:rPr lang="en-US" altLang="zh-CN" sz="1100" b="1" dirty="0" smtClean="0"/>
              <a:t>();</a:t>
            </a:r>
          </a:p>
          <a:p>
            <a:r>
              <a:rPr lang="en-US" altLang="zh-CN" sz="1100" b="1" dirty="0" smtClean="0"/>
              <a:t>sample();</a:t>
            </a:r>
          </a:p>
          <a:p>
            <a:r>
              <a:rPr lang="en-US" altLang="zh-CN" sz="1100" b="1" dirty="0" smtClean="0"/>
              <a:t>dim();</a:t>
            </a:r>
          </a:p>
          <a:p>
            <a:r>
              <a:rPr lang="en-US" altLang="zh-CN" sz="1100" b="1" dirty="0" err="1" smtClean="0"/>
              <a:t>getRow</a:t>
            </a:r>
            <a:r>
              <a:rPr lang="en-US" altLang="zh-CN" sz="1100" b="1" dirty="0" smtClean="0"/>
              <a:t>();</a:t>
            </a:r>
          </a:p>
          <a:p>
            <a:r>
              <a:rPr lang="en-US" altLang="zh-CN" sz="1100" b="1" dirty="0" err="1" smtClean="0"/>
              <a:t>getElement</a:t>
            </a:r>
            <a:r>
              <a:rPr lang="en-US" altLang="zh-CN" sz="1100" b="1" dirty="0" smtClean="0"/>
              <a:t>();</a:t>
            </a:r>
          </a:p>
          <a:p>
            <a:r>
              <a:rPr lang="en-US" altLang="zh-CN" sz="1100" b="1" dirty="0" err="1" smtClean="0"/>
              <a:t>getSubMatrix</a:t>
            </a:r>
            <a:r>
              <a:rPr lang="en-US" altLang="zh-CN" sz="1100" b="1" dirty="0" smtClean="0"/>
              <a:t>();</a:t>
            </a:r>
          </a:p>
          <a:p>
            <a:r>
              <a:rPr lang="en-US" altLang="zh-CN" sz="1100" b="1" dirty="0" smtClean="0"/>
              <a:t>delete();</a:t>
            </a:r>
          </a:p>
          <a:p>
            <a:r>
              <a:rPr lang="en-US" altLang="zh-CN" sz="1100" b="1" dirty="0" smtClean="0"/>
              <a:t>…</a:t>
            </a:r>
          </a:p>
        </p:txBody>
      </p:sp>
      <p:cxnSp>
        <p:nvCxnSpPr>
          <p:cNvPr id="163" name="直接箭头连接符 162"/>
          <p:cNvCxnSpPr>
            <a:stCxn id="4" idx="3"/>
          </p:cNvCxnSpPr>
          <p:nvPr/>
        </p:nvCxnSpPr>
        <p:spPr>
          <a:xfrm flipV="1">
            <a:off x="6588224" y="2754523"/>
            <a:ext cx="357106" cy="1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1520" y="139588"/>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大规模分布式</a:t>
            </a:r>
            <a:r>
              <a:rPr lang="zh-CN" altLang="en-US" sz="2400" dirty="0">
                <a:solidFill>
                  <a:srgbClr val="C00000"/>
                </a:solidFill>
                <a:ea typeface="黑体" pitchFamily="2" charset="-122"/>
              </a:rPr>
              <a:t>矩阵计算库</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1261992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9466" y="649837"/>
            <a:ext cx="8229600" cy="422763"/>
          </a:xfrm>
        </p:spPr>
        <p:txBody>
          <a:bodyPr>
            <a:noAutofit/>
          </a:bodyPr>
          <a:lstStyle/>
          <a:p>
            <a:pPr marL="88900" indent="-88900" algn="l">
              <a:lnSpc>
                <a:spcPct val="150000"/>
              </a:lnSpc>
            </a:pPr>
            <a:r>
              <a:rPr lang="en-US" altLang="zh-CN" sz="2400" dirty="0" err="1">
                <a:solidFill>
                  <a:srgbClr val="FF0000"/>
                </a:solidFill>
                <a:latin typeface="+mn-lt"/>
                <a:ea typeface="黑体" pitchFamily="49" charset="-122"/>
                <a:cs typeface="+mn-cs"/>
              </a:rPr>
              <a:t>OctMatrix</a:t>
            </a:r>
            <a:r>
              <a:rPr lang="en-US" altLang="zh-CN" sz="2400" dirty="0">
                <a:solidFill>
                  <a:srgbClr val="FF0000"/>
                </a:solidFill>
                <a:latin typeface="+mn-lt"/>
                <a:ea typeface="黑体" pitchFamily="49" charset="-122"/>
                <a:cs typeface="+mn-cs"/>
              </a:rPr>
              <a:t> </a:t>
            </a:r>
            <a:r>
              <a:rPr lang="zh-CN" altLang="en-US" sz="2400" dirty="0">
                <a:solidFill>
                  <a:srgbClr val="FF0000"/>
                </a:solidFill>
                <a:latin typeface="+mn-lt"/>
                <a:ea typeface="黑体" pitchFamily="49" charset="-122"/>
                <a:cs typeface="+mn-cs"/>
              </a:rPr>
              <a:t>用户编程</a:t>
            </a:r>
            <a:r>
              <a:rPr lang="en-US" altLang="zh-CN" sz="2400" dirty="0">
                <a:solidFill>
                  <a:srgbClr val="FF0000"/>
                </a:solidFill>
                <a:latin typeface="+mn-lt"/>
                <a:ea typeface="黑体" pitchFamily="49" charset="-122"/>
                <a:cs typeface="+mn-cs"/>
              </a:rPr>
              <a:t>APIs</a:t>
            </a:r>
            <a:endParaRPr lang="zh-CN" altLang="zh-CN" sz="2400" dirty="0">
              <a:solidFill>
                <a:srgbClr val="FF0000"/>
              </a:solidFill>
              <a:latin typeface="+mn-lt"/>
              <a:ea typeface="黑体" pitchFamily="49" charset="-122"/>
              <a:cs typeface="+mn-cs"/>
            </a:endParaRPr>
          </a:p>
        </p:txBody>
      </p:sp>
      <p:sp>
        <p:nvSpPr>
          <p:cNvPr id="16387" name="Rectangle 3"/>
          <p:cNvSpPr>
            <a:spLocks noGrp="1" noChangeArrowheads="1"/>
          </p:cNvSpPr>
          <p:nvPr>
            <p:ph idx="1"/>
          </p:nvPr>
        </p:nvSpPr>
        <p:spPr>
          <a:xfrm>
            <a:off x="228942" y="1151004"/>
            <a:ext cx="8496944" cy="3826520"/>
          </a:xfrm>
        </p:spPr>
        <p:txBody>
          <a:bodyPr>
            <a:normAutofit fontScale="55000" lnSpcReduction="20000"/>
          </a:bodyPr>
          <a:lstStyle/>
          <a:p>
            <a:r>
              <a:rPr lang="en-US" altLang="zh-CN" sz="2200" b="1" dirty="0" smtClean="0"/>
              <a:t>Matrix Initialization/Exportation</a:t>
            </a:r>
          </a:p>
          <a:p>
            <a:pPr lvl="1"/>
            <a:r>
              <a:rPr lang="en-US" altLang="zh-CN" sz="1700" dirty="0" smtClean="0"/>
              <a:t>initialize </a:t>
            </a:r>
            <a:r>
              <a:rPr lang="en-US" altLang="zh-CN" sz="1700" dirty="0" err="1" smtClean="0"/>
              <a:t>OctMatrix</a:t>
            </a:r>
            <a:r>
              <a:rPr lang="en-US" altLang="zh-CN" sz="1700" dirty="0" smtClean="0"/>
              <a:t> from Local File System/HDFS/Tachyon</a:t>
            </a:r>
          </a:p>
          <a:p>
            <a:pPr lvl="1"/>
            <a:r>
              <a:rPr lang="en-US" altLang="zh-CN" sz="1700" dirty="0" smtClean="0"/>
              <a:t>save </a:t>
            </a:r>
            <a:r>
              <a:rPr lang="en-US" altLang="zh-CN" sz="1700" dirty="0" err="1" smtClean="0"/>
              <a:t>OctMatrix</a:t>
            </a:r>
            <a:r>
              <a:rPr lang="en-US" altLang="zh-CN" sz="1700" dirty="0" smtClean="0"/>
              <a:t> from/to Local File System/HDFS/Tachyon</a:t>
            </a:r>
          </a:p>
          <a:p>
            <a:pPr lvl="1"/>
            <a:r>
              <a:rPr lang="en-US" altLang="zh-CN" sz="1700" dirty="0" smtClean="0"/>
              <a:t>convert </a:t>
            </a:r>
            <a:r>
              <a:rPr lang="en-US" altLang="zh-CN" sz="1700" dirty="0" err="1" smtClean="0"/>
              <a:t>OctMatrix</a:t>
            </a:r>
            <a:r>
              <a:rPr lang="en-US" altLang="zh-CN" sz="1700" dirty="0" smtClean="0"/>
              <a:t> from/to native R matrix;</a:t>
            </a:r>
          </a:p>
          <a:p>
            <a:pPr lvl="1"/>
            <a:r>
              <a:rPr lang="en-US" altLang="zh-CN" sz="1700" dirty="0" smtClean="0"/>
              <a:t>construct special </a:t>
            </a:r>
            <a:r>
              <a:rPr lang="en-US" altLang="zh-CN" sz="1700" dirty="0" err="1" smtClean="0"/>
              <a:t>matrix,API</a:t>
            </a:r>
            <a:r>
              <a:rPr lang="en-US" altLang="zh-CN" sz="1700" dirty="0" smtClean="0"/>
              <a:t>: </a:t>
            </a:r>
            <a:r>
              <a:rPr lang="en-US" altLang="zh-CN" sz="1700" dirty="0" err="1" smtClean="0"/>
              <a:t>ones,zeros</a:t>
            </a:r>
            <a:endParaRPr lang="en-US" altLang="zh-CN" sz="1700" dirty="0" smtClean="0"/>
          </a:p>
          <a:p>
            <a:pPr lvl="1"/>
            <a:r>
              <a:rPr lang="en-US" altLang="zh-CN" sz="1700" dirty="0" smtClean="0"/>
              <a:t>…</a:t>
            </a:r>
          </a:p>
          <a:p>
            <a:pPr lvl="1"/>
            <a:endParaRPr lang="zh-CN" altLang="zh-CN" sz="1700" dirty="0"/>
          </a:p>
          <a:p>
            <a:r>
              <a:rPr lang="en-US" altLang="zh-CN" sz="2200" b="1" dirty="0" smtClean="0"/>
              <a:t>Matrix Operators</a:t>
            </a:r>
            <a:endParaRPr lang="zh-CN" altLang="zh-CN" sz="2200" b="1" dirty="0"/>
          </a:p>
          <a:p>
            <a:pPr lvl="1"/>
            <a:r>
              <a:rPr lang="en-US" altLang="zh-CN" sz="1700" dirty="0" err="1" smtClean="0"/>
              <a:t>elemwise</a:t>
            </a:r>
            <a:r>
              <a:rPr lang="en-US" altLang="zh-CN" sz="1700" dirty="0" smtClean="0"/>
              <a:t>/numeric matrix </a:t>
            </a:r>
            <a:r>
              <a:rPr lang="en-US" altLang="zh-CN" sz="1700" dirty="0" err="1" smtClean="0"/>
              <a:t>multiply,add,minus,division</a:t>
            </a:r>
            <a:r>
              <a:rPr lang="en-US" altLang="zh-CN" sz="1700" dirty="0" smtClean="0"/>
              <a:t> (API: *,+,-,/)</a:t>
            </a:r>
          </a:p>
          <a:p>
            <a:pPr lvl="1"/>
            <a:r>
              <a:rPr lang="en-US" altLang="zh-CN" sz="1700" dirty="0" smtClean="0"/>
              <a:t>matrix multiply (API: %*%)</a:t>
            </a:r>
            <a:endParaRPr lang="zh-CN" altLang="zh-CN" sz="1700" dirty="0"/>
          </a:p>
          <a:p>
            <a:pPr lvl="1"/>
            <a:r>
              <a:rPr lang="en-US" altLang="zh-CN" sz="1700" dirty="0" smtClean="0"/>
              <a:t>bind x and y via columns (API: cbind2)</a:t>
            </a:r>
          </a:p>
          <a:p>
            <a:pPr lvl="1"/>
            <a:r>
              <a:rPr lang="en-US" altLang="zh-CN" sz="1700" dirty="0" smtClean="0"/>
              <a:t>…</a:t>
            </a:r>
          </a:p>
          <a:p>
            <a:pPr lvl="1">
              <a:buNone/>
            </a:pPr>
            <a:endParaRPr lang="zh-CN" altLang="zh-CN" sz="1700" dirty="0"/>
          </a:p>
          <a:p>
            <a:r>
              <a:rPr lang="en-US" altLang="zh-CN" sz="2200" b="1" dirty="0" smtClean="0"/>
              <a:t>Matrix Operations</a:t>
            </a:r>
          </a:p>
          <a:p>
            <a:pPr lvl="1"/>
            <a:r>
              <a:rPr lang="en-US" altLang="zh-CN" sz="1700" dirty="0" smtClean="0"/>
              <a:t>get the rows and cols of matrix, API: dim ;</a:t>
            </a:r>
          </a:p>
          <a:p>
            <a:pPr lvl="1"/>
            <a:r>
              <a:rPr lang="en-US" altLang="zh-CN" sz="1700" dirty="0" smtClean="0"/>
              <a:t>the inv of a </a:t>
            </a:r>
            <a:r>
              <a:rPr lang="en-US" altLang="zh-CN" sz="1700" dirty="0" err="1" smtClean="0"/>
              <a:t>OctMatrix</a:t>
            </a:r>
            <a:r>
              <a:rPr lang="en-US" altLang="zh-CN" sz="1700" dirty="0" smtClean="0"/>
              <a:t>, API: inv ;</a:t>
            </a:r>
          </a:p>
          <a:p>
            <a:pPr lvl="1"/>
            <a:r>
              <a:rPr lang="en-US" altLang="zh-CN" sz="1700" dirty="0" smtClean="0"/>
              <a:t>statistical functions, API: max, min, mean, sum ;</a:t>
            </a:r>
          </a:p>
          <a:p>
            <a:pPr lvl="1"/>
            <a:r>
              <a:rPr lang="en-US" altLang="zh-CN" sz="1700" dirty="0" smtClean="0"/>
              <a:t>matrix transposition, API: t ;</a:t>
            </a:r>
          </a:p>
          <a:p>
            <a:pPr lvl="1"/>
            <a:r>
              <a:rPr lang="en-US" altLang="zh-CN" sz="1700" dirty="0" smtClean="0"/>
              <a:t>matrix decomposition, API: </a:t>
            </a:r>
            <a:r>
              <a:rPr lang="en-US" altLang="zh-CN" sz="1700" dirty="0" err="1" smtClean="0"/>
              <a:t>lu</a:t>
            </a:r>
            <a:r>
              <a:rPr lang="en-US" altLang="zh-CN" sz="1700" dirty="0" smtClean="0"/>
              <a:t>, </a:t>
            </a:r>
            <a:r>
              <a:rPr lang="en-US" altLang="zh-CN" sz="1700" dirty="0" err="1" smtClean="0"/>
              <a:t>svd</a:t>
            </a:r>
            <a:r>
              <a:rPr lang="en-US" altLang="zh-CN" sz="1700" dirty="0" smtClean="0"/>
              <a:t>, etc.</a:t>
            </a:r>
          </a:p>
          <a:p>
            <a:pPr lvl="1"/>
            <a:r>
              <a:rPr lang="en-US" altLang="zh-CN" sz="1700" dirty="0" smtClean="0"/>
              <a:t>apply a function to matrix, API: apply(</a:t>
            </a:r>
            <a:r>
              <a:rPr lang="en-US" altLang="zh-CN" sz="1700" dirty="0" err="1" smtClean="0"/>
              <a:t>OctMatrix</a:t>
            </a:r>
            <a:r>
              <a:rPr lang="en-US" altLang="zh-CN" sz="1700" dirty="0" smtClean="0"/>
              <a:t>, MARGIN, FUN) ;</a:t>
            </a:r>
          </a:p>
          <a:p>
            <a:pPr lvl="1"/>
            <a:r>
              <a:rPr lang="en-US" altLang="zh-CN" sz="1700" dirty="0" smtClean="0"/>
              <a:t>functions contained in R matrix, such as </a:t>
            </a:r>
            <a:r>
              <a:rPr lang="en-US" altLang="zh-CN" sz="1700" dirty="0" err="1" smtClean="0"/>
              <a:t>rep,split</a:t>
            </a:r>
            <a:r>
              <a:rPr lang="en-US" altLang="zh-CN" sz="1700" dirty="0" smtClean="0"/>
              <a:t>.</a:t>
            </a:r>
          </a:p>
          <a:p>
            <a:pPr lvl="1"/>
            <a:r>
              <a:rPr lang="en-US" altLang="zh-CN" sz="1800" dirty="0" smtClean="0"/>
              <a:t>get sub-matrix;</a:t>
            </a:r>
          </a:p>
          <a:p>
            <a:pPr lvl="1"/>
            <a:r>
              <a:rPr lang="en-US" altLang="zh-CN" sz="1800" dirty="0" smtClean="0"/>
              <a:t>…</a:t>
            </a:r>
            <a:endParaRPr lang="zh-CN" sz="1800" dirty="0"/>
          </a:p>
        </p:txBody>
      </p:sp>
      <p:sp>
        <p:nvSpPr>
          <p:cNvPr id="4" name="TextBox 3"/>
          <p:cNvSpPr txBox="1"/>
          <p:nvPr/>
        </p:nvSpPr>
        <p:spPr>
          <a:xfrm>
            <a:off x="329466" y="1618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大规模分布式矩阵计算库</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4285150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08917" y="17196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a:t>
            </a:r>
            <a:r>
              <a:rPr lang="zh-CN" altLang="en-US" sz="2400" dirty="0" smtClean="0">
                <a:solidFill>
                  <a:srgbClr val="C00000"/>
                </a:solidFill>
                <a:ea typeface="黑体" pitchFamily="2" charset="-122"/>
              </a:rPr>
              <a:t>运算优化</a:t>
            </a:r>
            <a:endParaRPr lang="zh-CN" altLang="en-US" sz="2400" dirty="0">
              <a:solidFill>
                <a:srgbClr val="C00000"/>
              </a:solidFill>
              <a:ea typeface="黑体" pitchFamily="2" charset="-122"/>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TextBox 8"/>
          <p:cNvSpPr txBox="1"/>
          <p:nvPr/>
        </p:nvSpPr>
        <p:spPr>
          <a:xfrm>
            <a:off x="349356" y="1091380"/>
            <a:ext cx="8410822" cy="3970318"/>
          </a:xfrm>
          <a:prstGeom prst="rect">
            <a:avLst/>
          </a:prstGeom>
          <a:noFill/>
        </p:spPr>
        <p:txBody>
          <a:bodyPr wrap="square" rtlCol="0">
            <a:spAutoFit/>
          </a:bodyPr>
          <a:lstStyle/>
          <a:p>
            <a:pPr>
              <a:lnSpc>
                <a:spcPct val="150000"/>
              </a:lnSpc>
            </a:pPr>
            <a:r>
              <a:rPr lang="zh-CN" altLang="en-US" dirty="0" smtClean="0">
                <a:solidFill>
                  <a:srgbClr val="002060"/>
                </a:solidFill>
                <a:latin typeface="微软雅黑" pitchFamily="34" charset="-122"/>
                <a:ea typeface="微软雅黑" pitchFamily="34" charset="-122"/>
              </a:rPr>
              <a:t>   </a:t>
            </a:r>
            <a:r>
              <a:rPr lang="zh-CN" altLang="en-US" dirty="0" smtClean="0">
                <a:solidFill>
                  <a:srgbClr val="002060"/>
                </a:solidFill>
                <a:latin typeface="黑体" pitchFamily="49" charset="-122"/>
                <a:ea typeface="黑体" pitchFamily="49" charset="-122"/>
              </a:rPr>
              <a:t>大规模矩阵运算中最为常用和复杂的算法是：</a:t>
            </a:r>
            <a:endParaRPr lang="en-US" altLang="zh-CN" dirty="0" smtClean="0">
              <a:solidFill>
                <a:srgbClr val="002060"/>
              </a:solidFill>
              <a:latin typeface="黑体" pitchFamily="49" charset="-122"/>
              <a:ea typeface="黑体" pitchFamily="49" charset="-122"/>
            </a:endParaRPr>
          </a:p>
          <a:p>
            <a:pPr marL="800100" lvl="1" indent="-342900">
              <a:buFont typeface="Wingdings" pitchFamily="2" charset="2"/>
              <a:buChar char="l"/>
            </a:pPr>
            <a:r>
              <a:rPr lang="zh-CN" altLang="en-US" dirty="0" smtClean="0">
                <a:solidFill>
                  <a:srgbClr val="C00000"/>
                </a:solidFill>
                <a:latin typeface="黑体" pitchFamily="49" charset="-122"/>
                <a:ea typeface="黑体" pitchFamily="49" charset="-122"/>
              </a:rPr>
              <a:t>大规模矩阵乘法</a:t>
            </a:r>
            <a:endParaRPr lang="en-US" altLang="zh-CN" dirty="0" smtClean="0">
              <a:solidFill>
                <a:srgbClr val="C00000"/>
              </a:solidFill>
              <a:latin typeface="黑体" pitchFamily="49" charset="-122"/>
              <a:ea typeface="黑体" pitchFamily="49" charset="-122"/>
            </a:endParaRPr>
          </a:p>
          <a:p>
            <a:pPr marL="800100" lvl="1" indent="-342900">
              <a:buFont typeface="Wingdings" pitchFamily="2" charset="2"/>
              <a:buChar char="l"/>
            </a:pPr>
            <a:r>
              <a:rPr lang="zh-CN" altLang="en-US" dirty="0" smtClean="0">
                <a:solidFill>
                  <a:srgbClr val="C00000"/>
                </a:solidFill>
                <a:latin typeface="黑体" pitchFamily="49" charset="-122"/>
                <a:ea typeface="黑体" pitchFamily="49" charset="-122"/>
              </a:rPr>
              <a:t>大规模矩阵求逆</a:t>
            </a:r>
            <a:endParaRPr lang="en-US" altLang="zh-CN" dirty="0" smtClean="0">
              <a:solidFill>
                <a:srgbClr val="C00000"/>
              </a:solidFill>
              <a:latin typeface="黑体" pitchFamily="49" charset="-122"/>
              <a:ea typeface="黑体" pitchFamily="49" charset="-122"/>
            </a:endParaRPr>
          </a:p>
          <a:p>
            <a:pPr>
              <a:lnSpc>
                <a:spcPct val="150000"/>
              </a:lnSpc>
            </a:pPr>
            <a:r>
              <a:rPr lang="zh-CN" altLang="en-US" dirty="0" smtClean="0">
                <a:solidFill>
                  <a:srgbClr val="0066FF"/>
                </a:solidFill>
                <a:latin typeface="黑体" pitchFamily="49" charset="-122"/>
                <a:ea typeface="黑体" pitchFamily="49" charset="-122"/>
              </a:rPr>
              <a:t>主要</a:t>
            </a:r>
            <a:r>
              <a:rPr lang="zh-CN" altLang="en-US" dirty="0">
                <a:solidFill>
                  <a:srgbClr val="0066FF"/>
                </a:solidFill>
                <a:latin typeface="黑体" pitchFamily="49" charset="-122"/>
                <a:ea typeface="黑体" pitchFamily="49" charset="-122"/>
              </a:rPr>
              <a:t>技术</a:t>
            </a:r>
            <a:r>
              <a:rPr lang="zh-CN" altLang="en-US" dirty="0" smtClean="0">
                <a:solidFill>
                  <a:srgbClr val="0066FF"/>
                </a:solidFill>
                <a:latin typeface="黑体" pitchFamily="49" charset="-122"/>
                <a:ea typeface="黑体" pitchFamily="49" charset="-122"/>
              </a:rPr>
              <a:t>挑战</a:t>
            </a:r>
            <a:endParaRPr lang="en-US" altLang="zh-CN" dirty="0" smtClean="0">
              <a:solidFill>
                <a:srgbClr val="0066FF"/>
              </a:solidFill>
              <a:latin typeface="黑体" pitchFamily="49" charset="-122"/>
              <a:ea typeface="黑体" pitchFamily="49" charset="-122"/>
            </a:endParaRPr>
          </a:p>
          <a:p>
            <a:pPr marL="342900" indent="-342900">
              <a:lnSpc>
                <a:spcPct val="150000"/>
              </a:lnSpc>
              <a:buFont typeface="Wingdings" pitchFamily="2" charset="2"/>
              <a:buChar char="l"/>
            </a:pPr>
            <a:r>
              <a:rPr lang="zh-CN" altLang="en-US" dirty="0">
                <a:latin typeface="黑体" pitchFamily="49" charset="-122"/>
                <a:ea typeface="黑体" pitchFamily="49" charset="-122"/>
              </a:rPr>
              <a:t>单</a:t>
            </a:r>
            <a:r>
              <a:rPr lang="zh-CN" altLang="en-US" dirty="0" smtClean="0">
                <a:latin typeface="黑体" pitchFamily="49" charset="-122"/>
                <a:ea typeface="黑体" pitchFamily="49" charset="-122"/>
              </a:rPr>
              <a:t>节点难以甚至无法</a:t>
            </a:r>
            <a:r>
              <a:rPr lang="zh-CN" altLang="en-US" dirty="0">
                <a:latin typeface="黑体" pitchFamily="49" charset="-122"/>
                <a:ea typeface="黑体" pitchFamily="49" charset="-122"/>
              </a:rPr>
              <a:t>完成大规模矩阵</a:t>
            </a:r>
            <a:r>
              <a:rPr lang="zh-CN" altLang="en-US" dirty="0" smtClean="0">
                <a:latin typeface="黑体" pitchFamily="49" charset="-122"/>
                <a:ea typeface="黑体" pitchFamily="49" charset="-122"/>
              </a:rPr>
              <a:t>相乘和求逆</a:t>
            </a:r>
            <a:endParaRPr lang="en-US" altLang="zh-CN" dirty="0">
              <a:latin typeface="黑体" pitchFamily="49" charset="-122"/>
              <a:ea typeface="黑体" pitchFamily="49" charset="-122"/>
            </a:endParaRPr>
          </a:p>
          <a:p>
            <a:pPr marL="342900" indent="-342900">
              <a:buFont typeface="Wingdings" pitchFamily="2" charset="2"/>
              <a:buChar char="l"/>
            </a:pPr>
            <a:r>
              <a:rPr lang="zh-CN" altLang="en-US" dirty="0">
                <a:latin typeface="黑体" pitchFamily="49" charset="-122"/>
                <a:ea typeface="黑体" pitchFamily="49" charset="-122"/>
              </a:rPr>
              <a:t>大规模矩阵</a:t>
            </a:r>
            <a:r>
              <a:rPr lang="zh-CN" altLang="en-US" dirty="0" smtClean="0">
                <a:latin typeface="黑体" pitchFamily="49" charset="-122"/>
                <a:ea typeface="黑体" pitchFamily="49" charset="-122"/>
              </a:rPr>
              <a:t>相乘和求逆时计算时间长</a:t>
            </a:r>
            <a:r>
              <a:rPr lang="zh-CN" altLang="en-US" dirty="0">
                <a:latin typeface="黑体" pitchFamily="49" charset="-122"/>
                <a:ea typeface="黑体" pitchFamily="49" charset="-122"/>
              </a:rPr>
              <a:t>，难以满足大数据处理的实时性</a:t>
            </a:r>
            <a:r>
              <a:rPr lang="zh-CN" altLang="en-US" dirty="0" smtClean="0">
                <a:latin typeface="黑体" pitchFamily="49" charset="-122"/>
                <a:ea typeface="黑体" pitchFamily="49" charset="-122"/>
              </a:rPr>
              <a:t>需求，需要研究采用分布式和并行化方法提高计算速度</a:t>
            </a:r>
            <a:endParaRPr lang="en-US" altLang="zh-CN" dirty="0" smtClean="0">
              <a:latin typeface="黑体" pitchFamily="49" charset="-122"/>
              <a:ea typeface="黑体" pitchFamily="49" charset="-122"/>
            </a:endParaRPr>
          </a:p>
          <a:p>
            <a:pPr>
              <a:lnSpc>
                <a:spcPct val="150000"/>
              </a:lnSpc>
            </a:pPr>
            <a:r>
              <a:rPr lang="zh-CN" altLang="en-US" dirty="0" smtClean="0">
                <a:solidFill>
                  <a:srgbClr val="0066FF"/>
                </a:solidFill>
                <a:latin typeface="黑体" pitchFamily="49" charset="-122"/>
                <a:ea typeface="黑体" pitchFamily="49" charset="-122"/>
              </a:rPr>
              <a:t>研究内容和目标</a:t>
            </a:r>
            <a:endParaRPr lang="en-US" altLang="zh-CN" dirty="0" smtClean="0">
              <a:solidFill>
                <a:srgbClr val="0066FF"/>
              </a:solidFill>
              <a:latin typeface="黑体" pitchFamily="49" charset="-122"/>
              <a:ea typeface="黑体" pitchFamily="49" charset="-122"/>
            </a:endParaRPr>
          </a:p>
          <a:p>
            <a:pPr marL="361950">
              <a:lnSpc>
                <a:spcPct val="150000"/>
              </a:lnSpc>
            </a:pPr>
            <a:r>
              <a:rPr lang="zh-CN" altLang="en-US" dirty="0" smtClean="0">
                <a:latin typeface="黑体" pitchFamily="49" charset="-122"/>
                <a:ea typeface="黑体" pitchFamily="49" charset="-122"/>
              </a:rPr>
              <a:t>重点研究实现大规模矩阵分布式乘法和求逆运算方法和并行化算法，构建基于各种大数据平台的完整大规模</a:t>
            </a:r>
            <a:r>
              <a:rPr lang="zh-CN" altLang="en-US" dirty="0">
                <a:latin typeface="黑体" pitchFamily="49" charset="-122"/>
                <a:ea typeface="黑体" pitchFamily="49" charset="-122"/>
              </a:rPr>
              <a:t>分布式</a:t>
            </a:r>
            <a:r>
              <a:rPr lang="zh-CN" altLang="en-US" dirty="0" smtClean="0">
                <a:latin typeface="黑体" pitchFamily="49" charset="-122"/>
                <a:ea typeface="黑体" pitchFamily="49" charset="-122"/>
              </a:rPr>
              <a:t>矩阵运算库</a:t>
            </a:r>
            <a:endParaRPr lang="en-US" altLang="zh-CN" dirty="0">
              <a:latin typeface="黑体" pitchFamily="49" charset="-122"/>
              <a:ea typeface="黑体" pitchFamily="49" charset="-122"/>
            </a:endParaRPr>
          </a:p>
          <a:p>
            <a:r>
              <a:rPr lang="en-US" altLang="zh-CN" sz="1600" dirty="0" smtClean="0"/>
              <a:t>	</a:t>
            </a:r>
            <a:endParaRPr lang="zh-CN" altLang="en-US" sz="1600" dirty="0"/>
          </a:p>
        </p:txBody>
      </p:sp>
      <p:sp>
        <p:nvSpPr>
          <p:cNvPr id="2" name="矩形 1"/>
          <p:cNvSpPr/>
          <p:nvPr/>
        </p:nvSpPr>
        <p:spPr>
          <a:xfrm>
            <a:off x="349357" y="681540"/>
            <a:ext cx="2492990" cy="400110"/>
          </a:xfrm>
          <a:prstGeom prst="rect">
            <a:avLst/>
          </a:prstGeom>
        </p:spPr>
        <p:txBody>
          <a:bodyPr wrap="none">
            <a:spAutoFit/>
          </a:bodyPr>
          <a:lstStyle/>
          <a:p>
            <a:r>
              <a:rPr lang="zh-CN" altLang="en-US" sz="2000" dirty="0">
                <a:solidFill>
                  <a:srgbClr val="FF0000"/>
                </a:solidFill>
                <a:ea typeface="黑体" pitchFamily="49" charset="-122"/>
              </a:rPr>
              <a:t>矩阵最常用运算算法</a:t>
            </a:r>
          </a:p>
        </p:txBody>
      </p:sp>
    </p:spTree>
    <p:extLst>
      <p:ext uri="{BB962C8B-B14F-4D97-AF65-F5344CB8AC3E}">
        <p14:creationId xmlns:p14="http://schemas.microsoft.com/office/powerpoint/2010/main" val="247904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299" y="1383618"/>
            <a:ext cx="6879093" cy="3231172"/>
          </a:xfrm>
        </p:spPr>
        <p:txBody>
          <a:bodyPr anchor="t">
            <a:noAutofit/>
          </a:bodyPr>
          <a:lstStyle/>
          <a:p>
            <a:pPr>
              <a:lnSpc>
                <a:spcPct val="130000"/>
              </a:lnSpc>
              <a:spcBef>
                <a:spcPts val="600"/>
              </a:spcBef>
              <a:spcAft>
                <a:spcPts val="1200"/>
              </a:spcAft>
              <a:buClr>
                <a:schemeClr val="accent1"/>
              </a:buClr>
              <a:buSzPct val="85000"/>
            </a:pPr>
            <a:r>
              <a:rPr lang="zh-CN" altLang="en-US" sz="2400" b="1" dirty="0" smtClean="0">
                <a:solidFill>
                  <a:srgbClr val="0066FF"/>
                </a:solidFill>
                <a:latin typeface="Arial Unicode MS" pitchFamily="34" charset="-122"/>
                <a:ea typeface="Arial Unicode MS" pitchFamily="34" charset="-122"/>
                <a:cs typeface="Arial Unicode MS" pitchFamily="34" charset="-122"/>
              </a:rPr>
              <a:t>上篇</a:t>
            </a:r>
            <a:r>
              <a:rPr lang="en-US" altLang="zh-CN" sz="2400" dirty="0" smtClean="0">
                <a:solidFill>
                  <a:srgbClr val="C00000"/>
                </a:solidFill>
                <a:latin typeface="Arial Unicode MS" pitchFamily="34" charset="-122"/>
                <a:ea typeface="Arial Unicode MS" pitchFamily="34" charset="-122"/>
                <a:cs typeface="Arial Unicode MS" pitchFamily="34" charset="-122"/>
              </a:rPr>
              <a:t/>
            </a:r>
            <a:br>
              <a:rPr lang="en-US" altLang="zh-CN" sz="2400" dirty="0" smtClean="0">
                <a:solidFill>
                  <a:srgbClr val="C00000"/>
                </a:solidFill>
                <a:latin typeface="Arial Unicode MS" pitchFamily="34" charset="-122"/>
                <a:ea typeface="Arial Unicode MS" pitchFamily="34" charset="-122"/>
                <a:cs typeface="Arial Unicode MS" pitchFamily="34" charset="-122"/>
              </a:rPr>
            </a:br>
            <a:r>
              <a:rPr lang="en-US" altLang="zh-CN" sz="2400" dirty="0" smtClean="0">
                <a:solidFill>
                  <a:srgbClr val="C00000"/>
                </a:solidFill>
                <a:latin typeface="Arial Unicode MS" pitchFamily="34" charset="-122"/>
                <a:ea typeface="Arial Unicode MS" pitchFamily="34" charset="-122"/>
                <a:cs typeface="Arial Unicode MS" pitchFamily="34" charset="-122"/>
              </a:rPr>
              <a:t>       </a:t>
            </a:r>
            <a:r>
              <a:rPr lang="zh-CN" altLang="zh-CN" sz="2400" dirty="0" smtClean="0">
                <a:solidFill>
                  <a:srgbClr val="C00000"/>
                </a:solidFill>
                <a:latin typeface="Arial Unicode MS" pitchFamily="34" charset="-122"/>
                <a:ea typeface="Arial Unicode MS" pitchFamily="34" charset="-122"/>
                <a:cs typeface="Arial Unicode MS" pitchFamily="34" charset="-122"/>
              </a:rPr>
              <a:t>大</a:t>
            </a:r>
            <a:r>
              <a:rPr lang="zh-CN" altLang="zh-CN" sz="2400" dirty="0">
                <a:solidFill>
                  <a:srgbClr val="C00000"/>
                </a:solidFill>
                <a:latin typeface="Arial Unicode MS" pitchFamily="34" charset="-122"/>
                <a:ea typeface="Arial Unicode MS" pitchFamily="34" charset="-122"/>
                <a:cs typeface="Arial Unicode MS" pitchFamily="34" charset="-122"/>
              </a:rPr>
              <a:t>数据</a:t>
            </a:r>
            <a:r>
              <a:rPr lang="zh-CN" altLang="zh-CN" sz="2400" dirty="0" smtClean="0">
                <a:solidFill>
                  <a:srgbClr val="C00000"/>
                </a:solidFill>
                <a:latin typeface="Arial Unicode MS" pitchFamily="34" charset="-122"/>
                <a:ea typeface="Arial Unicode MS" pitchFamily="34" charset="-122"/>
                <a:cs typeface="Arial Unicode MS" pitchFamily="34" charset="-122"/>
              </a:rPr>
              <a:t>机器学习系统</a:t>
            </a:r>
            <a:r>
              <a:rPr lang="zh-CN" altLang="en-US" sz="2400" dirty="0" smtClean="0">
                <a:solidFill>
                  <a:srgbClr val="C00000"/>
                </a:solidFill>
                <a:latin typeface="Arial Unicode MS" pitchFamily="34" charset="-122"/>
                <a:ea typeface="Arial Unicode MS" pitchFamily="34" charset="-122"/>
                <a:cs typeface="Arial Unicode MS" pitchFamily="34" charset="-122"/>
              </a:rPr>
              <a:t>概述</a:t>
            </a:r>
            <a:r>
              <a:rPr lang="en-US" altLang="zh-CN" sz="2400" b="1" dirty="0" smtClean="0">
                <a:solidFill>
                  <a:srgbClr val="C00000"/>
                </a:solidFill>
                <a:latin typeface="Times New Roman" pitchFamily="18" charset="0"/>
                <a:ea typeface="Arial Unicode MS" pitchFamily="34" charset="-122"/>
                <a:cs typeface="Times New Roman" pitchFamily="18" charset="0"/>
              </a:rPr>
              <a:t/>
            </a:r>
            <a:br>
              <a:rPr lang="en-US" altLang="zh-CN" sz="2400" b="1" dirty="0" smtClean="0">
                <a:solidFill>
                  <a:srgbClr val="C00000"/>
                </a:solidFill>
                <a:latin typeface="Times New Roman" pitchFamily="18" charset="0"/>
                <a:ea typeface="Arial Unicode MS" pitchFamily="34" charset="-122"/>
                <a:cs typeface="Times New Roman" pitchFamily="18" charset="0"/>
              </a:rPr>
            </a:br>
            <a:r>
              <a:rPr lang="en-US" altLang="zh-CN" sz="2400" b="1" dirty="0" smtClean="0">
                <a:solidFill>
                  <a:srgbClr val="C00000"/>
                </a:solidFill>
                <a:latin typeface="Times New Roman" pitchFamily="18" charset="0"/>
                <a:ea typeface="Arial Unicode MS" pitchFamily="34" charset="-122"/>
                <a:cs typeface="Times New Roman" pitchFamily="18" charset="0"/>
              </a:rPr>
              <a:t/>
            </a:r>
            <a:br>
              <a:rPr lang="en-US" altLang="zh-CN" sz="2400" b="1" dirty="0" smtClean="0">
                <a:solidFill>
                  <a:srgbClr val="C00000"/>
                </a:solidFill>
                <a:latin typeface="Times New Roman" pitchFamily="18" charset="0"/>
                <a:ea typeface="Arial Unicode MS" pitchFamily="34" charset="-122"/>
                <a:cs typeface="Times New Roman" pitchFamily="18" charset="0"/>
              </a:rPr>
            </a:br>
            <a:r>
              <a:rPr lang="zh-CN" altLang="en-US" sz="2400" b="1" dirty="0" smtClean="0">
                <a:solidFill>
                  <a:srgbClr val="0066FF"/>
                </a:solidFill>
                <a:latin typeface="Times New Roman" pitchFamily="18" charset="0"/>
                <a:ea typeface="Arial Unicode MS" pitchFamily="34" charset="-122"/>
                <a:cs typeface="Times New Roman" pitchFamily="18" charset="0"/>
              </a:rPr>
              <a:t>下篇</a:t>
            </a:r>
            <a:r>
              <a:rPr lang="en-US" altLang="zh-CN" sz="2400" b="1" dirty="0" smtClean="0">
                <a:solidFill>
                  <a:srgbClr val="C00000"/>
                </a:solidFill>
                <a:latin typeface="Times New Roman" pitchFamily="18" charset="0"/>
                <a:ea typeface="Arial Unicode MS" pitchFamily="34" charset="-122"/>
                <a:cs typeface="Times New Roman" pitchFamily="18" charset="0"/>
              </a:rPr>
              <a:t/>
            </a:r>
            <a:br>
              <a:rPr lang="en-US" altLang="zh-CN" sz="2400" b="1" dirty="0" smtClean="0">
                <a:solidFill>
                  <a:srgbClr val="C00000"/>
                </a:solidFill>
                <a:latin typeface="Times New Roman" pitchFamily="18" charset="0"/>
                <a:ea typeface="Arial Unicode MS" pitchFamily="34" charset="-122"/>
                <a:cs typeface="Times New Roman" pitchFamily="18" charset="0"/>
              </a:rPr>
            </a:br>
            <a:r>
              <a:rPr lang="en-US" altLang="zh-CN" sz="2400" b="1" dirty="0" smtClean="0">
                <a:solidFill>
                  <a:srgbClr val="C00000"/>
                </a:solidFill>
                <a:latin typeface="Times New Roman" pitchFamily="18" charset="0"/>
                <a:ea typeface="Arial Unicode MS" pitchFamily="34" charset="-122"/>
                <a:cs typeface="Times New Roman" pitchFamily="18" charset="0"/>
              </a:rPr>
              <a:t>       </a:t>
            </a:r>
            <a:r>
              <a:rPr lang="zh-CN" altLang="en-US" sz="2400" dirty="0" smtClean="0">
                <a:solidFill>
                  <a:srgbClr val="C00000"/>
                </a:solidFill>
                <a:latin typeface="Times New Roman" pitchFamily="18" charset="0"/>
                <a:ea typeface="Arial Unicode MS" pitchFamily="34" charset="-122"/>
                <a:cs typeface="Times New Roman" pitchFamily="18" charset="0"/>
              </a:rPr>
              <a:t>大</a:t>
            </a:r>
            <a:r>
              <a:rPr lang="zh-CN" altLang="en-US" sz="2400" dirty="0">
                <a:solidFill>
                  <a:srgbClr val="C00000"/>
                </a:solidFill>
                <a:latin typeface="Times New Roman" pitchFamily="18" charset="0"/>
                <a:ea typeface="Arial Unicode MS" pitchFamily="34" charset="-122"/>
                <a:cs typeface="Times New Roman" pitchFamily="18" charset="0"/>
              </a:rPr>
              <a:t>章鱼</a:t>
            </a:r>
            <a:r>
              <a:rPr lang="zh-CN" altLang="en-US" sz="2400" dirty="0" smtClean="0">
                <a:solidFill>
                  <a:srgbClr val="C00000"/>
                </a:solidFill>
                <a:latin typeface="Times New Roman" pitchFamily="18" charset="0"/>
                <a:ea typeface="Arial Unicode MS" pitchFamily="34" charset="-122"/>
                <a:cs typeface="Times New Roman" pitchFamily="18" charset="0"/>
              </a:rPr>
              <a:t>：</a:t>
            </a:r>
            <a:r>
              <a:rPr lang="zh-CN" altLang="en-US" sz="2400" dirty="0">
                <a:solidFill>
                  <a:srgbClr val="C00000"/>
                </a:solidFill>
                <a:latin typeface="Times New Roman" pitchFamily="18" charset="0"/>
                <a:ea typeface="Arial Unicode MS" pitchFamily="34" charset="-122"/>
                <a:cs typeface="Times New Roman" pitchFamily="18" charset="0"/>
                <a:sym typeface="Wingdings" pitchFamily="2" charset="2"/>
              </a:rPr>
              <a:t>跨平台</a:t>
            </a:r>
            <a:r>
              <a:rPr lang="zh-CN" altLang="en-US" sz="2400" dirty="0" smtClean="0">
                <a:solidFill>
                  <a:srgbClr val="C00000"/>
                </a:solidFill>
                <a:latin typeface="Times New Roman" pitchFamily="18" charset="0"/>
                <a:ea typeface="Arial Unicode MS" pitchFamily="34" charset="-122"/>
                <a:cs typeface="Times New Roman" pitchFamily="18" charset="0"/>
              </a:rPr>
              <a:t>大数据</a:t>
            </a:r>
            <a:r>
              <a:rPr lang="en-US" altLang="zh-CN" sz="2400" dirty="0" smtClean="0">
                <a:solidFill>
                  <a:srgbClr val="C00000"/>
                </a:solidFill>
                <a:latin typeface="Times New Roman" pitchFamily="18" charset="0"/>
                <a:ea typeface="Arial Unicode MS" pitchFamily="34" charset="-122"/>
                <a:cs typeface="Times New Roman" pitchFamily="18" charset="0"/>
              </a:rPr>
              <a:t/>
            </a:r>
            <a:br>
              <a:rPr lang="en-US" altLang="zh-CN" sz="2400" dirty="0" smtClean="0">
                <a:solidFill>
                  <a:srgbClr val="C00000"/>
                </a:solidFill>
                <a:latin typeface="Times New Roman" pitchFamily="18" charset="0"/>
                <a:ea typeface="Arial Unicode MS" pitchFamily="34" charset="-122"/>
                <a:cs typeface="Times New Roman" pitchFamily="18" charset="0"/>
              </a:rPr>
            </a:br>
            <a:r>
              <a:rPr lang="en-US" altLang="zh-CN" sz="2400" dirty="0">
                <a:solidFill>
                  <a:srgbClr val="C00000"/>
                </a:solidFill>
                <a:latin typeface="Times New Roman" pitchFamily="18" charset="0"/>
                <a:ea typeface="Arial Unicode MS" pitchFamily="34" charset="-122"/>
                <a:cs typeface="Times New Roman" pitchFamily="18" charset="0"/>
              </a:rPr>
              <a:t> </a:t>
            </a:r>
            <a:r>
              <a:rPr lang="en-US" altLang="zh-CN" sz="2400" dirty="0" smtClean="0">
                <a:solidFill>
                  <a:srgbClr val="C00000"/>
                </a:solidFill>
                <a:latin typeface="Times New Roman" pitchFamily="18" charset="0"/>
                <a:ea typeface="Arial Unicode MS" pitchFamily="34" charset="-122"/>
                <a:cs typeface="Times New Roman" pitchFamily="18" charset="0"/>
              </a:rPr>
              <a:t>      </a:t>
            </a:r>
            <a:r>
              <a:rPr lang="zh-CN" altLang="en-US" sz="2400" dirty="0" smtClean="0">
                <a:solidFill>
                  <a:srgbClr val="C00000"/>
                </a:solidFill>
                <a:latin typeface="Times New Roman" pitchFamily="18" charset="0"/>
                <a:ea typeface="Arial Unicode MS" pitchFamily="34" charset="-122"/>
                <a:cs typeface="Times New Roman" pitchFamily="18" charset="0"/>
              </a:rPr>
              <a:t>机器学习与数据分析系统</a:t>
            </a:r>
            <a:endParaRPr lang="zh-CN" altLang="en-US" sz="2400" dirty="0">
              <a:solidFill>
                <a:srgbClr val="C00000"/>
              </a:solidFill>
              <a:latin typeface="Arial Unicode MS" pitchFamily="34" charset="-122"/>
              <a:ea typeface="Arial Unicode MS" pitchFamily="34" charset="-122"/>
              <a:cs typeface="Arial Unicode MS" pitchFamily="34" charset="-122"/>
            </a:endParaRPr>
          </a:p>
        </p:txBody>
      </p:sp>
      <p:sp>
        <p:nvSpPr>
          <p:cNvPr id="3" name="Rectangle 2"/>
          <p:cNvSpPr/>
          <p:nvPr/>
        </p:nvSpPr>
        <p:spPr>
          <a:xfrm>
            <a:off x="3047993" y="789552"/>
            <a:ext cx="2133918" cy="584775"/>
          </a:xfrm>
          <a:prstGeom prst="rect">
            <a:avLst/>
          </a:prstGeom>
        </p:spPr>
        <p:txBody>
          <a:bodyPr wrap="none">
            <a:spAutoFit/>
          </a:bodyPr>
          <a:lstStyle/>
          <a:p>
            <a:r>
              <a:rPr lang="zh-CN" altLang="en-US" sz="3200" dirty="0" smtClean="0">
                <a:solidFill>
                  <a:srgbClr val="0033CC"/>
                </a:solidFill>
                <a:latin typeface="Times New Roman" pitchFamily="18" charset="0"/>
                <a:ea typeface="Adobe 黑体 Std R"/>
                <a:cs typeface="Times New Roman" pitchFamily="18" charset="0"/>
              </a:rPr>
              <a:t>报 告 内 容</a:t>
            </a:r>
            <a:endParaRPr lang="zh-CN" altLang="en-US" sz="3200" dirty="0">
              <a:solidFill>
                <a:srgbClr val="0033CC"/>
              </a:solidFill>
              <a:latin typeface="Times New Roman" pitchFamily="18" charset="0"/>
              <a:ea typeface="Adobe 黑体 Std R"/>
              <a:cs typeface="Times New Roman" pitchFamily="18" charset="0"/>
            </a:endParaRPr>
          </a:p>
        </p:txBody>
      </p:sp>
    </p:spTree>
    <p:extLst>
      <p:ext uri="{BB962C8B-B14F-4D97-AF65-F5344CB8AC3E}">
        <p14:creationId xmlns:p14="http://schemas.microsoft.com/office/powerpoint/2010/main" val="29204242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8" name="TextBox 137"/>
          <p:cNvSpPr txBox="1"/>
          <p:nvPr/>
        </p:nvSpPr>
        <p:spPr>
          <a:xfrm>
            <a:off x="251520" y="1618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137" name="TextBox 136"/>
          <p:cNvSpPr txBox="1"/>
          <p:nvPr/>
        </p:nvSpPr>
        <p:spPr>
          <a:xfrm>
            <a:off x="329467" y="681540"/>
            <a:ext cx="8458201" cy="4324261"/>
          </a:xfrm>
          <a:prstGeom prst="rect">
            <a:avLst/>
          </a:prstGeom>
          <a:noFill/>
        </p:spPr>
        <p:txBody>
          <a:bodyPr wrap="square" rtlCol="0">
            <a:spAutoFit/>
          </a:bodyPr>
          <a:lstStyle/>
          <a:p>
            <a:pPr>
              <a:spcBef>
                <a:spcPts val="600"/>
              </a:spcBef>
              <a:spcAft>
                <a:spcPts val="600"/>
              </a:spcAft>
            </a:pPr>
            <a:r>
              <a:rPr lang="zh-CN" altLang="en-US" sz="2000" dirty="0" smtClean="0">
                <a:solidFill>
                  <a:srgbClr val="FF0000"/>
                </a:solidFill>
                <a:latin typeface="Arial" pitchFamily="34" charset="0"/>
                <a:ea typeface="黑体" pitchFamily="2" charset="-122"/>
                <a:cs typeface="Arial" pitchFamily="34" charset="0"/>
              </a:rPr>
              <a:t>三种矩阵表示方法</a:t>
            </a:r>
            <a:endParaRPr lang="en-US" altLang="zh-CN" dirty="0" smtClean="0">
              <a:solidFill>
                <a:srgbClr val="FF0000"/>
              </a:solidFill>
              <a:latin typeface="Arial" pitchFamily="34" charset="0"/>
              <a:ea typeface="黑体" pitchFamily="2" charset="-122"/>
              <a:cs typeface="Arial" pitchFamily="34" charset="0"/>
            </a:endParaRPr>
          </a:p>
          <a:p>
            <a:pPr>
              <a:spcBef>
                <a:spcPts val="1200"/>
              </a:spcBef>
            </a:pPr>
            <a:r>
              <a:rPr lang="zh-CN" altLang="en-US" sz="2000" dirty="0" smtClean="0">
                <a:solidFill>
                  <a:srgbClr val="0066FF"/>
                </a:solidFill>
                <a:latin typeface="Arial" pitchFamily="34" charset="0"/>
                <a:ea typeface="黑体" pitchFamily="2" charset="-122"/>
                <a:cs typeface="Arial" pitchFamily="34" charset="0"/>
              </a:rPr>
              <a:t>本地矩阵（</a:t>
            </a:r>
            <a:r>
              <a:rPr lang="en-US" altLang="zh-CN" sz="2000" dirty="0" smtClean="0">
                <a:solidFill>
                  <a:srgbClr val="0066FF"/>
                </a:solidFill>
                <a:latin typeface="Arial" pitchFamily="34" charset="0"/>
                <a:ea typeface="黑体" pitchFamily="2" charset="-122"/>
                <a:cs typeface="Arial" pitchFamily="34" charset="0"/>
              </a:rPr>
              <a:t>Local Matrix</a:t>
            </a:r>
            <a:r>
              <a:rPr lang="zh-CN" altLang="en-US" sz="2000" dirty="0" smtClean="0">
                <a:solidFill>
                  <a:srgbClr val="0066FF"/>
                </a:solidFill>
                <a:latin typeface="Arial" pitchFamily="34" charset="0"/>
                <a:ea typeface="黑体" pitchFamily="2" charset="-122"/>
                <a:cs typeface="Arial" pitchFamily="34" charset="0"/>
              </a:rPr>
              <a:t>）</a:t>
            </a:r>
            <a:endParaRPr lang="en-US" altLang="zh-CN" sz="2000" dirty="0">
              <a:solidFill>
                <a:srgbClr val="0066FF"/>
              </a:solidFill>
              <a:latin typeface="Arial" pitchFamily="34" charset="0"/>
              <a:ea typeface="黑体" pitchFamily="2" charset="-122"/>
              <a:cs typeface="Arial" pitchFamily="34" charset="0"/>
            </a:endParaRPr>
          </a:p>
          <a:p>
            <a:pPr marL="361950"/>
            <a:r>
              <a:rPr lang="zh-CN" altLang="en-US" sz="2000" dirty="0" smtClean="0">
                <a:latin typeface="Arial" pitchFamily="34" charset="0"/>
                <a:ea typeface="黑体" pitchFamily="2" charset="-122"/>
                <a:cs typeface="Arial" pitchFamily="34" charset="0"/>
              </a:rPr>
              <a:t>一个可在单机上本地化完成计算的小矩阵</a:t>
            </a:r>
            <a:endParaRPr lang="en-US" altLang="zh-CN" sz="2000" dirty="0" smtClean="0">
              <a:latin typeface="Arial" pitchFamily="34" charset="0"/>
              <a:ea typeface="黑体" pitchFamily="2" charset="-122"/>
              <a:cs typeface="Arial" pitchFamily="34" charset="0"/>
            </a:endParaRPr>
          </a:p>
          <a:p>
            <a:pPr marL="361950"/>
            <a:endParaRPr lang="en-US" altLang="zh-CN" sz="2000" dirty="0" smtClean="0">
              <a:latin typeface="Arial" pitchFamily="34" charset="0"/>
              <a:ea typeface="黑体" pitchFamily="2" charset="-122"/>
              <a:cs typeface="Arial" pitchFamily="34" charset="0"/>
            </a:endParaRPr>
          </a:p>
          <a:p>
            <a:r>
              <a:rPr lang="zh-CN" altLang="en-US" sz="2000" dirty="0" smtClean="0">
                <a:solidFill>
                  <a:srgbClr val="0066FF"/>
                </a:solidFill>
                <a:latin typeface="Arial" pitchFamily="34" charset="0"/>
                <a:ea typeface="黑体" pitchFamily="2" charset="-122"/>
                <a:cs typeface="Arial" pitchFamily="34" charset="0"/>
              </a:rPr>
              <a:t>广播矩阵（</a:t>
            </a:r>
            <a:r>
              <a:rPr lang="en-US" altLang="zh-CN" sz="2000" dirty="0" smtClean="0">
                <a:solidFill>
                  <a:srgbClr val="0066FF"/>
                </a:solidFill>
                <a:latin typeface="Arial" pitchFamily="34" charset="0"/>
                <a:ea typeface="黑体" pitchFamily="2" charset="-122"/>
                <a:cs typeface="Arial" pitchFamily="34" charset="0"/>
              </a:rPr>
              <a:t>Broadcast Matrix</a:t>
            </a:r>
            <a:r>
              <a:rPr lang="zh-CN" altLang="en-US" sz="2000" dirty="0" smtClean="0">
                <a:solidFill>
                  <a:srgbClr val="0066FF"/>
                </a:solidFill>
                <a:latin typeface="Arial" pitchFamily="34" charset="0"/>
                <a:ea typeface="黑体" pitchFamily="2" charset="-122"/>
                <a:cs typeface="Arial" pitchFamily="34" charset="0"/>
              </a:rPr>
              <a:t>）</a:t>
            </a:r>
            <a:endParaRPr lang="en-US" altLang="zh-CN" sz="2000" dirty="0" smtClean="0">
              <a:solidFill>
                <a:srgbClr val="0066FF"/>
              </a:solidFill>
              <a:latin typeface="Arial" pitchFamily="34" charset="0"/>
              <a:ea typeface="黑体" pitchFamily="2" charset="-122"/>
              <a:cs typeface="Arial" pitchFamily="34" charset="0"/>
            </a:endParaRPr>
          </a:p>
          <a:p>
            <a:pPr marL="361950"/>
            <a:r>
              <a:rPr lang="zh-CN" altLang="en-US" sz="2000" dirty="0" smtClean="0">
                <a:latin typeface="Arial" pitchFamily="34" charset="0"/>
                <a:ea typeface="黑体" pitchFamily="2" charset="-122"/>
                <a:cs typeface="Arial" pitchFamily="34" charset="0"/>
              </a:rPr>
              <a:t>一个大小适中可广播方式发送到各个计算节点以完成分布计算的矩阵</a:t>
            </a:r>
            <a:endParaRPr lang="en-US" altLang="zh-CN" sz="2000" dirty="0" smtClean="0">
              <a:latin typeface="Arial" pitchFamily="34" charset="0"/>
              <a:ea typeface="黑体" pitchFamily="2" charset="-122"/>
              <a:cs typeface="Arial" pitchFamily="34" charset="0"/>
            </a:endParaRPr>
          </a:p>
          <a:p>
            <a:pPr marL="361950"/>
            <a:endParaRPr lang="en-US" altLang="zh-CN" sz="2000" dirty="0">
              <a:latin typeface="Arial" pitchFamily="34" charset="0"/>
              <a:ea typeface="黑体" pitchFamily="2" charset="-122"/>
              <a:cs typeface="Arial" pitchFamily="34" charset="0"/>
            </a:endParaRPr>
          </a:p>
          <a:p>
            <a:r>
              <a:rPr lang="zh-CN" altLang="en-US" sz="2000" dirty="0" smtClean="0">
                <a:solidFill>
                  <a:srgbClr val="0066FF"/>
                </a:solidFill>
                <a:latin typeface="Arial" pitchFamily="34" charset="0"/>
                <a:ea typeface="黑体" pitchFamily="2" charset="-122"/>
                <a:cs typeface="Arial" pitchFamily="34" charset="0"/>
              </a:rPr>
              <a:t>分布式矩阵（</a:t>
            </a:r>
            <a:r>
              <a:rPr lang="en-US" altLang="zh-CN" sz="2000" dirty="0" smtClean="0">
                <a:solidFill>
                  <a:srgbClr val="0066FF"/>
                </a:solidFill>
                <a:latin typeface="Arial" pitchFamily="34" charset="0"/>
                <a:ea typeface="黑体" pitchFamily="2" charset="-122"/>
                <a:cs typeface="Arial" pitchFamily="34" charset="0"/>
              </a:rPr>
              <a:t>Distributed Matrix</a:t>
            </a:r>
            <a:r>
              <a:rPr lang="zh-CN" altLang="en-US" sz="2000" dirty="0" smtClean="0">
                <a:solidFill>
                  <a:srgbClr val="0066FF"/>
                </a:solidFill>
                <a:latin typeface="Arial" pitchFamily="34" charset="0"/>
                <a:ea typeface="黑体" pitchFamily="2" charset="-122"/>
                <a:cs typeface="Arial" pitchFamily="34" charset="0"/>
              </a:rPr>
              <a:t>）</a:t>
            </a:r>
            <a:endParaRPr lang="en-US" altLang="zh-CN" sz="2000" dirty="0">
              <a:solidFill>
                <a:srgbClr val="0066FF"/>
              </a:solidFill>
              <a:latin typeface="Arial" pitchFamily="34" charset="0"/>
              <a:ea typeface="黑体" pitchFamily="2" charset="-122"/>
              <a:cs typeface="Arial" pitchFamily="34" charset="0"/>
            </a:endParaRPr>
          </a:p>
          <a:p>
            <a:pPr marL="361950"/>
            <a:r>
              <a:rPr lang="zh-CN" altLang="en-US" sz="2000" dirty="0" smtClean="0">
                <a:latin typeface="Arial" pitchFamily="34" charset="0"/>
                <a:ea typeface="黑体" pitchFamily="2" charset="-122"/>
                <a:cs typeface="Arial" pitchFamily="34" charset="0"/>
              </a:rPr>
              <a:t>一个规模极大、需要划分成子矩阵并以分布和并行化方式完成计算的矩阵</a:t>
            </a:r>
            <a:endParaRPr lang="en-US" altLang="zh-CN" sz="2000" dirty="0" smtClean="0">
              <a:latin typeface="Arial" pitchFamily="34" charset="0"/>
              <a:ea typeface="黑体" pitchFamily="2" charset="-122"/>
              <a:cs typeface="Arial" pitchFamily="34" charset="0"/>
            </a:endParaRPr>
          </a:p>
          <a:p>
            <a:endParaRPr lang="en-US" altLang="zh-CN" dirty="0" smtClean="0">
              <a:latin typeface="Arial" pitchFamily="34" charset="0"/>
              <a:ea typeface="黑体" pitchFamily="2" charset="-122"/>
              <a:cs typeface="Arial" pitchFamily="34" charset="0"/>
            </a:endParaRPr>
          </a:p>
          <a:p>
            <a:endParaRPr lang="en-US" altLang="zh-CN" dirty="0" smtClean="0">
              <a:latin typeface="Arial" pitchFamily="34" charset="0"/>
              <a:ea typeface="黑体" pitchFamily="2" charset="-122"/>
              <a:cs typeface="Arial" pitchFamily="34" charset="0"/>
            </a:endParaRPr>
          </a:p>
          <a:p>
            <a:r>
              <a:rPr lang="en-US" altLang="zh-CN" dirty="0">
                <a:latin typeface="Arial" pitchFamily="34" charset="0"/>
                <a:ea typeface="黑体" pitchFamily="2" charset="-122"/>
                <a:cs typeface="Arial" pitchFamily="34" charset="0"/>
              </a:rPr>
              <a:t> </a:t>
            </a:r>
            <a:r>
              <a:rPr lang="en-US" altLang="zh-CN" dirty="0" smtClean="0">
                <a:latin typeface="Arial" pitchFamily="34" charset="0"/>
                <a:ea typeface="黑体" pitchFamily="2" charset="-122"/>
                <a:cs typeface="Arial" pitchFamily="34" charset="0"/>
              </a:rPr>
              <a:t>                     .</a:t>
            </a:r>
          </a:p>
        </p:txBody>
      </p:sp>
    </p:spTree>
    <p:extLst>
      <p:ext uri="{BB962C8B-B14F-4D97-AF65-F5344CB8AC3E}">
        <p14:creationId xmlns:p14="http://schemas.microsoft.com/office/powerpoint/2010/main" val="739788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08917" y="18212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a:t>
            </a:r>
            <a:r>
              <a:rPr lang="zh-CN" altLang="en-US" sz="2400" dirty="0" smtClean="0">
                <a:solidFill>
                  <a:srgbClr val="C00000"/>
                </a:solidFill>
                <a:ea typeface="黑体" pitchFamily="2" charset="-122"/>
              </a:rPr>
              <a:t>运算优化</a:t>
            </a:r>
            <a:endParaRPr lang="zh-CN" altLang="en-US" sz="2400" dirty="0">
              <a:solidFill>
                <a:srgbClr val="C00000"/>
              </a:solidFill>
              <a:ea typeface="黑体" pitchFamily="2" charset="-122"/>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407118" y="682452"/>
            <a:ext cx="5066949" cy="400110"/>
          </a:xfrm>
          <a:prstGeom prst="rect">
            <a:avLst/>
          </a:prstGeom>
          <a:noFill/>
        </p:spPr>
        <p:txBody>
          <a:bodyPr wrap="square" rtlCol="0">
            <a:spAutoFit/>
          </a:bodyPr>
          <a:lstStyle/>
          <a:p>
            <a:r>
              <a:rPr lang="zh-CN" altLang="en-US" sz="2000" dirty="0">
                <a:solidFill>
                  <a:srgbClr val="FF0000"/>
                </a:solidFill>
                <a:latin typeface="黑体" pitchFamily="49" charset="-122"/>
                <a:ea typeface="黑体" pitchFamily="49" charset="-122"/>
              </a:rPr>
              <a:t>分布式</a:t>
            </a:r>
            <a:r>
              <a:rPr lang="zh-CN" altLang="en-US" sz="2000" dirty="0" smtClean="0">
                <a:solidFill>
                  <a:srgbClr val="FF0000"/>
                </a:solidFill>
                <a:latin typeface="黑体" pitchFamily="49" charset="-122"/>
                <a:ea typeface="黑体" pitchFamily="49" charset="-122"/>
              </a:rPr>
              <a:t>矩阵乘法</a:t>
            </a:r>
            <a:endParaRPr lang="zh-CN" altLang="en-US" sz="2000" dirty="0">
              <a:solidFill>
                <a:srgbClr val="FF0000"/>
              </a:solidFill>
              <a:latin typeface="黑体" pitchFamily="49" charset="-122"/>
              <a:ea typeface="黑体" pitchFamily="49" charset="-122"/>
            </a:endParaRPr>
          </a:p>
        </p:txBody>
      </p:sp>
      <p:pic>
        <p:nvPicPr>
          <p:cNvPr id="16" name="图片 15" descr="A1.emf"/>
          <p:cNvPicPr>
            <a:picLocks noChangeAspect="1"/>
          </p:cNvPicPr>
          <p:nvPr/>
        </p:nvPicPr>
        <p:blipFill>
          <a:blip r:embed="rId2"/>
          <a:stretch>
            <a:fillRect/>
          </a:stretch>
        </p:blipFill>
        <p:spPr>
          <a:xfrm>
            <a:off x="1863648" y="2362723"/>
            <a:ext cx="987468" cy="2095016"/>
          </a:xfrm>
          <a:prstGeom prst="rect">
            <a:avLst/>
          </a:prstGeom>
        </p:spPr>
      </p:pic>
      <p:sp>
        <p:nvSpPr>
          <p:cNvPr id="17" name="右箭头 16"/>
          <p:cNvSpPr/>
          <p:nvPr/>
        </p:nvSpPr>
        <p:spPr>
          <a:xfrm>
            <a:off x="4057861" y="3318806"/>
            <a:ext cx="678570" cy="2304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A2.emf"/>
          <p:cNvPicPr>
            <a:picLocks noChangeAspect="1"/>
          </p:cNvPicPr>
          <p:nvPr/>
        </p:nvPicPr>
        <p:blipFill>
          <a:blip r:embed="rId3"/>
          <a:stretch>
            <a:fillRect/>
          </a:stretch>
        </p:blipFill>
        <p:spPr>
          <a:xfrm>
            <a:off x="6062932" y="2220022"/>
            <a:ext cx="844834" cy="2321987"/>
          </a:xfrm>
          <a:prstGeom prst="rect">
            <a:avLst/>
          </a:prstGeom>
        </p:spPr>
      </p:pic>
      <p:pic>
        <p:nvPicPr>
          <p:cNvPr id="19" name="图片 18" descr="A5.emf"/>
          <p:cNvPicPr>
            <a:picLocks noChangeAspect="1"/>
          </p:cNvPicPr>
          <p:nvPr/>
        </p:nvPicPr>
        <p:blipFill>
          <a:blip r:embed="rId4"/>
          <a:stretch>
            <a:fillRect/>
          </a:stretch>
        </p:blipFill>
        <p:spPr>
          <a:xfrm>
            <a:off x="5667217" y="2248973"/>
            <a:ext cx="1917405" cy="2532743"/>
          </a:xfrm>
          <a:prstGeom prst="rect">
            <a:avLst/>
          </a:prstGeom>
        </p:spPr>
      </p:pic>
      <p:pic>
        <p:nvPicPr>
          <p:cNvPr id="20" name="图片 19" descr="A6.emf"/>
          <p:cNvPicPr>
            <a:picLocks noChangeAspect="1"/>
          </p:cNvPicPr>
          <p:nvPr/>
        </p:nvPicPr>
        <p:blipFill>
          <a:blip r:embed="rId5"/>
          <a:stretch>
            <a:fillRect/>
          </a:stretch>
        </p:blipFill>
        <p:spPr>
          <a:xfrm>
            <a:off x="5743565" y="2970914"/>
            <a:ext cx="1035426" cy="737875"/>
          </a:xfrm>
          <a:prstGeom prst="rect">
            <a:avLst/>
          </a:prstGeom>
        </p:spPr>
      </p:pic>
      <p:pic>
        <p:nvPicPr>
          <p:cNvPr id="21" name="图片 20" descr="A3.emf"/>
          <p:cNvPicPr>
            <a:picLocks noChangeAspect="1"/>
          </p:cNvPicPr>
          <p:nvPr/>
        </p:nvPicPr>
        <p:blipFill>
          <a:blip r:embed="rId6"/>
          <a:stretch>
            <a:fillRect/>
          </a:stretch>
        </p:blipFill>
        <p:spPr>
          <a:xfrm>
            <a:off x="5650915" y="2213564"/>
            <a:ext cx="1655468" cy="2348915"/>
          </a:xfrm>
          <a:prstGeom prst="rect">
            <a:avLst/>
          </a:prstGeom>
        </p:spPr>
      </p:pic>
      <p:sp>
        <p:nvSpPr>
          <p:cNvPr id="22" name="TextBox 21"/>
          <p:cNvSpPr txBox="1"/>
          <p:nvPr/>
        </p:nvSpPr>
        <p:spPr>
          <a:xfrm>
            <a:off x="1388654" y="1746569"/>
            <a:ext cx="1721921" cy="369332"/>
          </a:xfrm>
          <a:prstGeom prst="rect">
            <a:avLst/>
          </a:prstGeom>
          <a:noFill/>
        </p:spPr>
        <p:txBody>
          <a:bodyPr wrap="square" rtlCol="0">
            <a:spAutoFit/>
          </a:bodyPr>
          <a:lstStyle/>
          <a:p>
            <a:r>
              <a:rPr lang="en-US" altLang="zh-CN" dirty="0" err="1" smtClean="0">
                <a:solidFill>
                  <a:srgbClr val="002060"/>
                </a:solidFill>
              </a:rPr>
              <a:t>FlatMap&amp;Join</a:t>
            </a:r>
            <a:endParaRPr lang="zh-CN" altLang="en-US" dirty="0">
              <a:solidFill>
                <a:srgbClr val="002060"/>
              </a:solidFill>
            </a:endParaRPr>
          </a:p>
        </p:txBody>
      </p:sp>
      <p:sp>
        <p:nvSpPr>
          <p:cNvPr id="23" name="TextBox 22"/>
          <p:cNvSpPr txBox="1"/>
          <p:nvPr/>
        </p:nvSpPr>
        <p:spPr>
          <a:xfrm>
            <a:off x="3359957" y="1755475"/>
            <a:ext cx="783772" cy="369332"/>
          </a:xfrm>
          <a:prstGeom prst="rect">
            <a:avLst/>
          </a:prstGeom>
          <a:noFill/>
        </p:spPr>
        <p:txBody>
          <a:bodyPr wrap="square" rtlCol="0">
            <a:spAutoFit/>
          </a:bodyPr>
          <a:lstStyle/>
          <a:p>
            <a:r>
              <a:rPr lang="en-US" altLang="zh-CN" dirty="0" smtClean="0">
                <a:solidFill>
                  <a:srgbClr val="002060"/>
                </a:solidFill>
              </a:rPr>
              <a:t>Map</a:t>
            </a:r>
            <a:endParaRPr lang="zh-CN" altLang="en-US" dirty="0">
              <a:solidFill>
                <a:srgbClr val="002060"/>
              </a:solidFill>
            </a:endParaRPr>
          </a:p>
        </p:txBody>
      </p:sp>
      <p:sp>
        <p:nvSpPr>
          <p:cNvPr id="24" name="TextBox 23"/>
          <p:cNvSpPr txBox="1"/>
          <p:nvPr/>
        </p:nvSpPr>
        <p:spPr>
          <a:xfrm>
            <a:off x="4262477" y="1755477"/>
            <a:ext cx="2042556" cy="369332"/>
          </a:xfrm>
          <a:prstGeom prst="rect">
            <a:avLst/>
          </a:prstGeom>
          <a:noFill/>
        </p:spPr>
        <p:txBody>
          <a:bodyPr wrap="square" rtlCol="0">
            <a:spAutoFit/>
          </a:bodyPr>
          <a:lstStyle/>
          <a:p>
            <a:r>
              <a:rPr lang="en-US" altLang="zh-CN" dirty="0" err="1" smtClean="0">
                <a:solidFill>
                  <a:srgbClr val="002060"/>
                </a:solidFill>
              </a:rPr>
              <a:t>GroupBy&amp;Reduce</a:t>
            </a:r>
            <a:endParaRPr lang="zh-CN" altLang="en-US" dirty="0">
              <a:solidFill>
                <a:srgbClr val="002060"/>
              </a:solidFill>
            </a:endParaRPr>
          </a:p>
        </p:txBody>
      </p:sp>
      <p:sp>
        <p:nvSpPr>
          <p:cNvPr id="25" name="TextBox 24"/>
          <p:cNvSpPr txBox="1"/>
          <p:nvPr/>
        </p:nvSpPr>
        <p:spPr>
          <a:xfrm>
            <a:off x="6530673" y="1755478"/>
            <a:ext cx="1211283" cy="369332"/>
          </a:xfrm>
          <a:prstGeom prst="rect">
            <a:avLst/>
          </a:prstGeom>
          <a:noFill/>
        </p:spPr>
        <p:txBody>
          <a:bodyPr wrap="square" rtlCol="0">
            <a:spAutoFit/>
          </a:bodyPr>
          <a:lstStyle/>
          <a:p>
            <a:r>
              <a:rPr lang="en-US" altLang="zh-CN" dirty="0" smtClean="0">
                <a:solidFill>
                  <a:srgbClr val="002060"/>
                </a:solidFill>
              </a:rPr>
              <a:t>Result</a:t>
            </a:r>
            <a:endParaRPr lang="zh-CN" altLang="en-US" dirty="0">
              <a:solidFill>
                <a:srgbClr val="002060"/>
              </a:solidFill>
            </a:endParaRPr>
          </a:p>
        </p:txBody>
      </p:sp>
      <p:cxnSp>
        <p:nvCxnSpPr>
          <p:cNvPr id="26" name="直接连接符 25"/>
          <p:cNvCxnSpPr/>
          <p:nvPr/>
        </p:nvCxnSpPr>
        <p:spPr>
          <a:xfrm>
            <a:off x="1151158" y="2058300"/>
            <a:ext cx="6828301" cy="1194"/>
          </a:xfrm>
          <a:prstGeom prst="line">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86679" y="1745088"/>
            <a:ext cx="1721921" cy="369332"/>
          </a:xfrm>
          <a:prstGeom prst="rect">
            <a:avLst/>
          </a:prstGeom>
          <a:noFill/>
        </p:spPr>
        <p:txBody>
          <a:bodyPr wrap="square" rtlCol="0">
            <a:spAutoFit/>
          </a:bodyPr>
          <a:lstStyle/>
          <a:p>
            <a:r>
              <a:rPr lang="en-US" altLang="zh-CN" dirty="0" err="1" smtClean="0">
                <a:solidFill>
                  <a:srgbClr val="C00000"/>
                </a:solidFill>
              </a:rPr>
              <a:t>FlatMap&amp;Join</a:t>
            </a:r>
            <a:endParaRPr lang="zh-CN" altLang="en-US" dirty="0">
              <a:solidFill>
                <a:srgbClr val="C00000"/>
              </a:solidFill>
            </a:endParaRPr>
          </a:p>
        </p:txBody>
      </p:sp>
      <p:sp>
        <p:nvSpPr>
          <p:cNvPr id="28" name="TextBox 27"/>
          <p:cNvSpPr txBox="1"/>
          <p:nvPr/>
        </p:nvSpPr>
        <p:spPr>
          <a:xfrm>
            <a:off x="3357982" y="1753994"/>
            <a:ext cx="783772" cy="369332"/>
          </a:xfrm>
          <a:prstGeom prst="rect">
            <a:avLst/>
          </a:prstGeom>
          <a:noFill/>
        </p:spPr>
        <p:txBody>
          <a:bodyPr wrap="square" rtlCol="0">
            <a:spAutoFit/>
          </a:bodyPr>
          <a:lstStyle/>
          <a:p>
            <a:r>
              <a:rPr lang="en-US" altLang="zh-CN" dirty="0" smtClean="0">
                <a:solidFill>
                  <a:srgbClr val="C00000"/>
                </a:solidFill>
              </a:rPr>
              <a:t>Map</a:t>
            </a:r>
            <a:endParaRPr lang="zh-CN" altLang="en-US" dirty="0">
              <a:solidFill>
                <a:srgbClr val="C00000"/>
              </a:solidFill>
            </a:endParaRPr>
          </a:p>
        </p:txBody>
      </p:sp>
      <p:sp>
        <p:nvSpPr>
          <p:cNvPr id="29" name="TextBox 28"/>
          <p:cNvSpPr txBox="1"/>
          <p:nvPr/>
        </p:nvSpPr>
        <p:spPr>
          <a:xfrm>
            <a:off x="4260502" y="1753996"/>
            <a:ext cx="2293946" cy="369332"/>
          </a:xfrm>
          <a:prstGeom prst="rect">
            <a:avLst/>
          </a:prstGeom>
          <a:noFill/>
        </p:spPr>
        <p:txBody>
          <a:bodyPr wrap="square" rtlCol="0">
            <a:spAutoFit/>
          </a:bodyPr>
          <a:lstStyle/>
          <a:p>
            <a:r>
              <a:rPr lang="en-US" altLang="zh-CN" dirty="0" err="1" smtClean="0">
                <a:solidFill>
                  <a:srgbClr val="C00000"/>
                </a:solidFill>
              </a:rPr>
              <a:t>GroupBy&amp;Reduce</a:t>
            </a:r>
            <a:endParaRPr lang="zh-CN" altLang="en-US" dirty="0">
              <a:solidFill>
                <a:srgbClr val="C00000"/>
              </a:solidFill>
            </a:endParaRPr>
          </a:p>
        </p:txBody>
      </p:sp>
      <p:sp>
        <p:nvSpPr>
          <p:cNvPr id="30" name="TextBox 29"/>
          <p:cNvSpPr txBox="1"/>
          <p:nvPr/>
        </p:nvSpPr>
        <p:spPr>
          <a:xfrm>
            <a:off x="6528698" y="1753997"/>
            <a:ext cx="1211283" cy="369332"/>
          </a:xfrm>
          <a:prstGeom prst="rect">
            <a:avLst/>
          </a:prstGeom>
          <a:noFill/>
        </p:spPr>
        <p:txBody>
          <a:bodyPr wrap="square" rtlCol="0">
            <a:spAutoFit/>
          </a:bodyPr>
          <a:lstStyle/>
          <a:p>
            <a:r>
              <a:rPr lang="en-US" altLang="zh-CN" dirty="0" smtClean="0">
                <a:solidFill>
                  <a:srgbClr val="C00000"/>
                </a:solidFill>
              </a:rPr>
              <a:t>Result</a:t>
            </a:r>
            <a:endParaRPr lang="zh-CN" altLang="en-US" dirty="0">
              <a:solidFill>
                <a:srgbClr val="C00000"/>
              </a:solidFill>
            </a:endParaRPr>
          </a:p>
        </p:txBody>
      </p:sp>
      <p:sp>
        <p:nvSpPr>
          <p:cNvPr id="33" name="TextBox 32"/>
          <p:cNvSpPr txBox="1"/>
          <p:nvPr/>
        </p:nvSpPr>
        <p:spPr>
          <a:xfrm>
            <a:off x="430504" y="1059582"/>
            <a:ext cx="8352660" cy="646331"/>
          </a:xfrm>
          <a:prstGeom prst="rect">
            <a:avLst/>
          </a:prstGeom>
          <a:noFill/>
        </p:spPr>
        <p:txBody>
          <a:bodyPr wrap="square" rtlCol="0">
            <a:spAutoFit/>
          </a:bodyPr>
          <a:lstStyle/>
          <a:p>
            <a:r>
              <a:rPr lang="zh-CN" altLang="en-US" dirty="0" smtClean="0">
                <a:latin typeface="黑体" pitchFamily="49" charset="-122"/>
                <a:ea typeface="黑体" pitchFamily="49" charset="-122"/>
              </a:rPr>
              <a:t>对相乘的两个矩阵进行</a:t>
            </a:r>
            <a:r>
              <a:rPr lang="zh-CN" altLang="en-US" b="1" dirty="0" smtClean="0">
                <a:solidFill>
                  <a:srgbClr val="C00000"/>
                </a:solidFill>
                <a:latin typeface="黑体" pitchFamily="49" charset="-122"/>
                <a:ea typeface="黑体" pitchFamily="49" charset="-122"/>
              </a:rPr>
              <a:t>分块</a:t>
            </a:r>
            <a:r>
              <a:rPr lang="zh-CN" altLang="en-US" dirty="0" smtClean="0">
                <a:latin typeface="黑体" pitchFamily="49" charset="-122"/>
                <a:ea typeface="黑体" pitchFamily="49" charset="-122"/>
              </a:rPr>
              <a:t>，再把子矩阵按一定规则进行</a:t>
            </a:r>
            <a:r>
              <a:rPr lang="zh-CN" altLang="en-US" b="1" dirty="0" smtClean="0">
                <a:solidFill>
                  <a:srgbClr val="C00000"/>
                </a:solidFill>
                <a:latin typeface="黑体" pitchFamily="49" charset="-122"/>
                <a:ea typeface="黑体" pitchFamily="49" charset="-122"/>
              </a:rPr>
              <a:t>分发</a:t>
            </a:r>
            <a:r>
              <a:rPr lang="zh-CN" altLang="en-US" dirty="0" smtClean="0">
                <a:latin typeface="黑体" pitchFamily="49" charset="-122"/>
                <a:ea typeface="黑体" pitchFamily="49" charset="-122"/>
              </a:rPr>
              <a:t>和</a:t>
            </a:r>
            <a:r>
              <a:rPr lang="en-US" altLang="zh-CN" b="1" dirty="0" smtClean="0">
                <a:solidFill>
                  <a:srgbClr val="C00000"/>
                </a:solidFill>
                <a:latin typeface="黑体" pitchFamily="49" charset="-122"/>
                <a:ea typeface="黑体" pitchFamily="49" charset="-122"/>
              </a:rPr>
              <a:t>Join</a:t>
            </a:r>
            <a:r>
              <a:rPr lang="zh-CN" altLang="en-US" dirty="0" smtClean="0">
                <a:latin typeface="黑体" pitchFamily="49" charset="-122"/>
                <a:ea typeface="黑体" pitchFamily="49" charset="-122"/>
              </a:rPr>
              <a:t>操作，再对</a:t>
            </a:r>
            <a:r>
              <a:rPr lang="en-US" altLang="zh-CN" dirty="0" smtClean="0">
                <a:latin typeface="黑体" pitchFamily="49" charset="-122"/>
                <a:ea typeface="黑体" pitchFamily="49" charset="-122"/>
              </a:rPr>
              <a:t>Join</a:t>
            </a:r>
            <a:r>
              <a:rPr lang="zh-CN" altLang="en-US" dirty="0" smtClean="0">
                <a:latin typeface="黑体" pitchFamily="49" charset="-122"/>
                <a:ea typeface="黑体" pitchFamily="49" charset="-122"/>
              </a:rPr>
              <a:t>后的元组进行</a:t>
            </a:r>
            <a:r>
              <a:rPr lang="zh-CN" altLang="en-US" b="1" dirty="0" smtClean="0">
                <a:solidFill>
                  <a:srgbClr val="C00000"/>
                </a:solidFill>
                <a:latin typeface="黑体" pitchFamily="49" charset="-122"/>
                <a:ea typeface="黑体" pitchFamily="49" charset="-122"/>
              </a:rPr>
              <a:t>相乘</a:t>
            </a:r>
            <a:r>
              <a:rPr lang="zh-CN" altLang="en-US" dirty="0" smtClean="0">
                <a:latin typeface="黑体" pitchFamily="49" charset="-122"/>
                <a:ea typeface="黑体" pitchFamily="49" charset="-122"/>
              </a:rPr>
              <a:t>，最后按一定规则把相乘的结果进行</a:t>
            </a:r>
            <a:r>
              <a:rPr lang="zh-CN" altLang="en-US" b="1" dirty="0" smtClean="0">
                <a:solidFill>
                  <a:srgbClr val="C00000"/>
                </a:solidFill>
                <a:latin typeface="黑体" pitchFamily="49" charset="-122"/>
                <a:ea typeface="黑体" pitchFamily="49" charset="-122"/>
              </a:rPr>
              <a:t>相加</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8384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5" presetClass="entr" presetSubtype="1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nodeType="clickEffect">
                                  <p:stCondLst>
                                    <p:cond delay="0"/>
                                  </p:stCondLst>
                                  <p:childTnLst>
                                    <p:animEffect transition="out" filter="checkerboard(across)">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2" presetClass="entr" presetSubtype="4"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5" presetClass="exit" presetSubtype="0" fill="hold" nodeType="clickEffect">
                                  <p:stCondLst>
                                    <p:cond delay="0"/>
                                  </p:stCondLst>
                                  <p:childTnLst>
                                    <p:anim calcmode="lin" valueType="num">
                                      <p:cBhvr>
                                        <p:cTn id="51" dur="1000"/>
                                        <p:tgtEl>
                                          <p:spTgt spid="21"/>
                                        </p:tgtEl>
                                        <p:attrNameLst>
                                          <p:attrName>ppt_w</p:attrName>
                                        </p:attrNameLst>
                                      </p:cBhvr>
                                      <p:tavLst>
                                        <p:tav tm="0">
                                          <p:val>
                                            <p:strVal val="ppt_w"/>
                                          </p:val>
                                        </p:tav>
                                        <p:tav tm="100000">
                                          <p:val>
                                            <p:strVal val="ppt_w*0.70"/>
                                          </p:val>
                                        </p:tav>
                                      </p:tavLst>
                                    </p:anim>
                                    <p:anim calcmode="lin" valueType="num">
                                      <p:cBhvr>
                                        <p:cTn id="52" dur="1000"/>
                                        <p:tgtEl>
                                          <p:spTgt spid="21"/>
                                        </p:tgtEl>
                                        <p:attrNameLst>
                                          <p:attrName>ppt_h</p:attrName>
                                        </p:attrNameLst>
                                      </p:cBhvr>
                                      <p:tavLst>
                                        <p:tav tm="0">
                                          <p:val>
                                            <p:strVal val="ppt_h"/>
                                          </p:val>
                                        </p:tav>
                                        <p:tav tm="100000">
                                          <p:val>
                                            <p:strVal val="ppt_h"/>
                                          </p:val>
                                        </p:tav>
                                      </p:tavLst>
                                    </p:anim>
                                    <p:animEffect transition="out" filter="fade">
                                      <p:cBhvr>
                                        <p:cTn id="53" dur="1000"/>
                                        <p:tgtEl>
                                          <p:spTgt spid="21"/>
                                        </p:tgtEl>
                                      </p:cBhvr>
                                    </p:animEffect>
                                    <p:set>
                                      <p:cBhvr>
                                        <p:cTn id="54" dur="1" fill="hold">
                                          <p:stCondLst>
                                            <p:cond delay="999"/>
                                          </p:stCondLst>
                                        </p:cTn>
                                        <p:tgtEl>
                                          <p:spTgt spid="21"/>
                                        </p:tgtEl>
                                        <p:attrNameLst>
                                          <p:attrName>style.visibility</p:attrName>
                                        </p:attrNameLst>
                                      </p:cBhvr>
                                      <p:to>
                                        <p:strVal val="hidden"/>
                                      </p:to>
                                    </p:set>
                                  </p:childTnLst>
                                </p:cTn>
                              </p:par>
                              <p:par>
                                <p:cTn id="55" presetID="9"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2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5" presetClass="exit" presetSubtype="0" fill="hold" nodeType="clickEffect">
                                  <p:stCondLst>
                                    <p:cond delay="0"/>
                                  </p:stCondLst>
                                  <p:childTnLst>
                                    <p:animEffect transition="out" filter="fade">
                                      <p:cBhvr>
                                        <p:cTn id="65" dur="1000" accel="50000">
                                          <p:stCondLst>
                                            <p:cond delay="0"/>
                                          </p:stCondLst>
                                        </p:cTn>
                                        <p:tgtEl>
                                          <p:spTgt spid="19"/>
                                        </p:tgtEl>
                                      </p:cBhvr>
                                    </p:animEffect>
                                    <p:anim calcmode="lin" valueType="num">
                                      <p:cBhvr>
                                        <p:cTn id="66" dur="500" accel="50000">
                                          <p:stCondLst>
                                            <p:cond delay="0"/>
                                          </p:stCondLst>
                                        </p:cTn>
                                        <p:tgtEl>
                                          <p:spTgt spid="19"/>
                                        </p:tgtEl>
                                        <p:attrNameLst>
                                          <p:attrName>ppt_y</p:attrName>
                                        </p:attrNameLst>
                                      </p:cBhvr>
                                      <p:tavLst>
                                        <p:tav tm="0">
                                          <p:val>
                                            <p:strVal val="ppt_y"/>
                                          </p:val>
                                        </p:tav>
                                        <p:tav tm="100000">
                                          <p:val>
                                            <p:strVal val="ppt_y+.1"/>
                                          </p:val>
                                        </p:tav>
                                      </p:tavLst>
                                    </p:anim>
                                    <p:anim calcmode="lin" valueType="num">
                                      <p:cBhvr>
                                        <p:cTn id="67" dur="500" decel="50000">
                                          <p:stCondLst>
                                            <p:cond delay="500"/>
                                          </p:stCondLst>
                                        </p:cTn>
                                        <p:tgtEl>
                                          <p:spTgt spid="19"/>
                                        </p:tgtEl>
                                        <p:attrNameLst>
                                          <p:attrName>ppt_y</p:attrName>
                                        </p:attrNameLst>
                                      </p:cBhvr>
                                      <p:tavLst>
                                        <p:tav tm="0">
                                          <p:val>
                                            <p:strVal val="ppt_y"/>
                                          </p:val>
                                        </p:tav>
                                        <p:tav tm="100000">
                                          <p:val>
                                            <p:strVal val="ppt_y-.1"/>
                                          </p:val>
                                        </p:tav>
                                      </p:tavLst>
                                    </p:anim>
                                    <p:anim calcmode="lin" valueType="num">
                                      <p:cBhvr>
                                        <p:cTn id="68" dur="500" accel="50000">
                                          <p:stCondLst>
                                            <p:cond delay="500"/>
                                          </p:stCondLst>
                                        </p:cTn>
                                        <p:tgtEl>
                                          <p:spTgt spid="19"/>
                                        </p:tgtEl>
                                        <p:attrNameLst>
                                          <p:attrName>ppt_x</p:attrName>
                                        </p:attrNameLst>
                                      </p:cBhvr>
                                      <p:tavLst>
                                        <p:tav tm="0">
                                          <p:val>
                                            <p:strVal val="ppt_x"/>
                                          </p:val>
                                        </p:tav>
                                        <p:tav tm="100000">
                                          <p:val>
                                            <p:strVal val="ppt_x+.4"/>
                                          </p:val>
                                        </p:tav>
                                      </p:tavLst>
                                    </p:anim>
                                    <p:anim calcmode="lin" valueType="num">
                                      <p:cBhvr>
                                        <p:cTn id="69" dur="1000"/>
                                        <p:tgtEl>
                                          <p:spTgt spid="19"/>
                                        </p:tgtEl>
                                        <p:attrNameLst>
                                          <p:attrName>ppt_h</p:attrName>
                                        </p:attrNameLst>
                                      </p:cBhvr>
                                      <p:tavLst>
                                        <p:tav tm="0">
                                          <p:val>
                                            <p:strVal val="ppt_h"/>
                                          </p:val>
                                        </p:tav>
                                        <p:tav tm="100000">
                                          <p:val>
                                            <p:strVal val="ppt_h"/>
                                          </p:val>
                                        </p:tav>
                                      </p:tavLst>
                                    </p:anim>
                                    <p:anim calcmode="lin" valueType="num">
                                      <p:cBhvr>
                                        <p:cTn id="70" dur="500" accel="50000">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71" dur="500" decel="50000">
                                          <p:stCondLst>
                                            <p:cond delay="500"/>
                                          </p:stCondLst>
                                        </p:cTn>
                                        <p:tgtEl>
                                          <p:spTgt spid="19"/>
                                        </p:tgtEl>
                                        <p:attrNameLst>
                                          <p:attrName>ppt_w</p:attrName>
                                        </p:attrNameLst>
                                      </p:cBhvr>
                                      <p:tavLst>
                                        <p:tav tm="0">
                                          <p:val>
                                            <p:strVal val="ppt_w"/>
                                          </p:val>
                                        </p:tav>
                                        <p:tav tm="100000">
                                          <p:val>
                                            <p:strVal val="ppt_w/.05"/>
                                          </p:val>
                                        </p:tav>
                                      </p:tavLst>
                                    </p:anim>
                                    <p:anim calcmode="lin" valueType="num">
                                      <p:cBhvr>
                                        <p:cTn id="72" dur="500" accel="50000">
                                          <p:stCondLst>
                                            <p:cond delay="500"/>
                                          </p:stCondLst>
                                        </p:cTn>
                                        <p:tgtEl>
                                          <p:spTgt spid="19"/>
                                        </p:tgtEl>
                                        <p:attrNameLst>
                                          <p:attrName>style.rotation</p:attrName>
                                        </p:attrNameLst>
                                      </p:cBhvr>
                                      <p:tavLst>
                                        <p:tav tm="0">
                                          <p:val>
                                            <p:fltVal val="0"/>
                                          </p:val>
                                        </p:tav>
                                        <p:tav tm="100000">
                                          <p:val>
                                            <p:fltVal val="-90"/>
                                          </p:val>
                                        </p:tav>
                                      </p:tavLst>
                                    </p:anim>
                                    <p:set>
                                      <p:cBhvr>
                                        <p:cTn id="73" dur="1" fill="hold">
                                          <p:stCondLst>
                                            <p:cond delay="999"/>
                                          </p:stCondLst>
                                        </p:cTn>
                                        <p:tgtEl>
                                          <p:spTgt spid="19"/>
                                        </p:tgtEl>
                                        <p:attrNameLst>
                                          <p:attrName>style.visibility</p:attrName>
                                        </p:attrNameLst>
                                      </p:cBhvr>
                                      <p:to>
                                        <p:strVal val="hidden"/>
                                      </p:to>
                                    </p:set>
                                  </p:childTnLst>
                                </p:cTn>
                              </p:par>
                              <p:par>
                                <p:cTn id="74" presetID="35"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anim calcmode="lin" valueType="num">
                                      <p:cBhvr>
                                        <p:cTn id="77" dur="2000" fill="hold"/>
                                        <p:tgtEl>
                                          <p:spTgt spid="20"/>
                                        </p:tgtEl>
                                        <p:attrNameLst>
                                          <p:attrName>style.rotation</p:attrName>
                                        </p:attrNameLst>
                                      </p:cBhvr>
                                      <p:tavLst>
                                        <p:tav tm="0">
                                          <p:val>
                                            <p:fltVal val="720"/>
                                          </p:val>
                                        </p:tav>
                                        <p:tav tm="100000">
                                          <p:val>
                                            <p:fltVal val="0"/>
                                          </p:val>
                                        </p:tav>
                                      </p:tavLst>
                                    </p:anim>
                                    <p:anim calcmode="lin" valueType="num">
                                      <p:cBhvr>
                                        <p:cTn id="78" dur="2000" fill="hold"/>
                                        <p:tgtEl>
                                          <p:spTgt spid="20"/>
                                        </p:tgtEl>
                                        <p:attrNameLst>
                                          <p:attrName>ppt_h</p:attrName>
                                        </p:attrNameLst>
                                      </p:cBhvr>
                                      <p:tavLst>
                                        <p:tav tm="0">
                                          <p:val>
                                            <p:fltVal val="0"/>
                                          </p:val>
                                        </p:tav>
                                        <p:tav tm="100000">
                                          <p:val>
                                            <p:strVal val="#ppt_h"/>
                                          </p:val>
                                        </p:tav>
                                      </p:tavLst>
                                    </p:anim>
                                    <p:anim calcmode="lin" valueType="num">
                                      <p:cBhvr>
                                        <p:cTn id="79" dur="2000" fill="hold"/>
                                        <p:tgtEl>
                                          <p:spTgt spid="20"/>
                                        </p:tgtEl>
                                        <p:attrNameLst>
                                          <p:attrName>ppt_w</p:attrName>
                                        </p:attrNameLst>
                                      </p:cBhvr>
                                      <p:tavLst>
                                        <p:tav tm="0">
                                          <p:val>
                                            <p:fltVal val="0"/>
                                          </p:val>
                                        </p:tav>
                                        <p:tav tm="100000">
                                          <p:val>
                                            <p:strVal val="#ppt_w"/>
                                          </p:val>
                                        </p:tav>
                                      </p:tavLst>
                                    </p:anim>
                                  </p:childTnLst>
                                </p:cTn>
                              </p:par>
                              <p:par>
                                <p:cTn id="80" presetID="1" presetClass="exit" presetSubtype="0" fill="hold" grpId="1" nodeType="withEffect">
                                  <p:stCondLst>
                                    <p:cond delay="0"/>
                                  </p:stCondLst>
                                  <p:childTnLst>
                                    <p:set>
                                      <p:cBhvr>
                                        <p:cTn id="81" dur="1" fill="hold">
                                          <p:stCondLst>
                                            <p:cond delay="0"/>
                                          </p:stCondLst>
                                        </p:cTn>
                                        <p:tgtEl>
                                          <p:spTgt spid="29"/>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3" grpId="0"/>
      <p:bldP spid="24" grpId="0"/>
      <p:bldP spid="25" grpId="0"/>
      <p:bldP spid="27" grpId="0"/>
      <p:bldP spid="27" grpId="1"/>
      <p:bldP spid="28" grpId="0"/>
      <p:bldP spid="28" grpId="1"/>
      <p:bldP spid="29" grpId="0"/>
      <p:bldP spid="29" grpId="1"/>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a:xfrm>
            <a:off x="427512" y="3780988"/>
            <a:ext cx="8443356" cy="6323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rgbClr val="FFFF00"/>
                </a:solidFill>
              </a:rPr>
              <a:t>Spark Cluster </a:t>
            </a:r>
          </a:p>
          <a:p>
            <a:r>
              <a:rPr lang="en-US" altLang="zh-CN" b="1" dirty="0" smtClean="0">
                <a:solidFill>
                  <a:srgbClr val="FFFF00"/>
                </a:solidFill>
              </a:rPr>
              <a:t>Server Nodes</a:t>
            </a:r>
            <a:endParaRPr lang="zh-CN" altLang="en-US" b="1" dirty="0">
              <a:solidFill>
                <a:srgbClr val="FFFF00"/>
              </a:solidFill>
            </a:endParaRPr>
          </a:p>
        </p:txBody>
      </p:sp>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29466" y="627534"/>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分布式矩阵的划分和</a:t>
            </a:r>
            <a:r>
              <a:rPr lang="zh-CN" altLang="en-US" sz="2000" dirty="0" smtClean="0">
                <a:solidFill>
                  <a:srgbClr val="FF0000"/>
                </a:solidFill>
                <a:latin typeface="黑体" pitchFamily="49" charset="-122"/>
                <a:ea typeface="黑体" pitchFamily="49" charset="-122"/>
              </a:rPr>
              <a:t>并行化调度计算</a:t>
            </a:r>
            <a:endParaRPr lang="en-US" altLang="zh-CN" sz="2000" dirty="0">
              <a:solidFill>
                <a:srgbClr val="FF0000"/>
              </a:solidFill>
              <a:latin typeface="黑体" pitchFamily="49" charset="-122"/>
              <a:ea typeface="黑体" pitchFamily="49" charset="-122"/>
            </a:endParaRPr>
          </a:p>
        </p:txBody>
      </p:sp>
      <p:sp>
        <p:nvSpPr>
          <p:cNvPr id="12" name="Rounded Rectangle 11"/>
          <p:cNvSpPr/>
          <p:nvPr/>
        </p:nvSpPr>
        <p:spPr>
          <a:xfrm>
            <a:off x="427513" y="1260450"/>
            <a:ext cx="8277101" cy="11845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sz="2000" dirty="0" smtClean="0">
                <a:solidFill>
                  <a:sysClr val="windowText" lastClr="000000"/>
                </a:solidFill>
              </a:rPr>
              <a:t>Large Scale Matrix Partition and Optimized Execution</a:t>
            </a:r>
            <a:endParaRPr lang="zh-CN" altLang="en-US" sz="2000" dirty="0">
              <a:solidFill>
                <a:sysClr val="windowText" lastClr="000000"/>
              </a:solidFill>
            </a:endParaRPr>
          </a:p>
        </p:txBody>
      </p:sp>
      <p:grpSp>
        <p:nvGrpSpPr>
          <p:cNvPr id="2" name="Group 13"/>
          <p:cNvGrpSpPr/>
          <p:nvPr/>
        </p:nvGrpSpPr>
        <p:grpSpPr>
          <a:xfrm>
            <a:off x="2422174" y="1661243"/>
            <a:ext cx="961978" cy="693228"/>
            <a:chOff x="6128706" y="2209795"/>
            <a:chExt cx="2100972" cy="1992099"/>
          </a:xfrm>
        </p:grpSpPr>
        <p:grpSp>
          <p:nvGrpSpPr>
            <p:cNvPr id="3" name="Group 177"/>
            <p:cNvGrpSpPr/>
            <p:nvPr/>
          </p:nvGrpSpPr>
          <p:grpSpPr>
            <a:xfrm>
              <a:off x="6128707" y="2209795"/>
              <a:ext cx="707568" cy="664032"/>
              <a:chOff x="3592285" y="5236024"/>
              <a:chExt cx="707568" cy="664032"/>
            </a:xfrm>
            <a:solidFill>
              <a:srgbClr val="FF0000">
                <a:alpha val="50196"/>
              </a:srgbClr>
            </a:solidFill>
          </p:grpSpPr>
          <p:sp>
            <p:nvSpPr>
              <p:cNvPr id="65" name="Rectangle 64"/>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66" name="Straight Connector 65"/>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83"/>
            <p:cNvGrpSpPr/>
            <p:nvPr/>
          </p:nvGrpSpPr>
          <p:grpSpPr>
            <a:xfrm>
              <a:off x="6825393" y="2209795"/>
              <a:ext cx="707568" cy="664032"/>
              <a:chOff x="3592285" y="5236024"/>
              <a:chExt cx="707568" cy="664032"/>
            </a:xfrm>
            <a:solidFill>
              <a:srgbClr val="FF9900">
                <a:alpha val="50196"/>
              </a:srgbClr>
            </a:solidFill>
          </p:grpSpPr>
          <p:sp>
            <p:nvSpPr>
              <p:cNvPr id="60" name="Rectangle 59"/>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61" name="Straight Connector 60"/>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189"/>
            <p:cNvGrpSpPr/>
            <p:nvPr/>
          </p:nvGrpSpPr>
          <p:grpSpPr>
            <a:xfrm>
              <a:off x="7522078" y="2209796"/>
              <a:ext cx="707568" cy="664032"/>
              <a:chOff x="3592285" y="5236024"/>
              <a:chExt cx="707568" cy="664032"/>
            </a:xfrm>
            <a:solidFill>
              <a:srgbClr val="FFFF00">
                <a:alpha val="50196"/>
              </a:srgbClr>
            </a:solidFill>
          </p:grpSpPr>
          <p:sp>
            <p:nvSpPr>
              <p:cNvPr id="55" name="Rectangle 54"/>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6" name="Straight Connector 55"/>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195"/>
            <p:cNvGrpSpPr/>
            <p:nvPr/>
          </p:nvGrpSpPr>
          <p:grpSpPr>
            <a:xfrm>
              <a:off x="6128706" y="2873824"/>
              <a:ext cx="707568" cy="664032"/>
              <a:chOff x="3592285" y="5236024"/>
              <a:chExt cx="707568" cy="664032"/>
            </a:xfrm>
            <a:solidFill>
              <a:srgbClr val="33CC33">
                <a:alpha val="50196"/>
              </a:srgbClr>
            </a:solidFill>
          </p:grpSpPr>
          <p:sp>
            <p:nvSpPr>
              <p:cNvPr id="50" name="Rectangle 49"/>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1" name="Straight Connector 50"/>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01"/>
            <p:cNvGrpSpPr/>
            <p:nvPr/>
          </p:nvGrpSpPr>
          <p:grpSpPr>
            <a:xfrm>
              <a:off x="6825406" y="2873820"/>
              <a:ext cx="707568" cy="664032"/>
              <a:chOff x="3592285" y="5236024"/>
              <a:chExt cx="707568" cy="664032"/>
            </a:xfrm>
            <a:solidFill>
              <a:srgbClr val="00FFFF">
                <a:alpha val="50196"/>
              </a:srgbClr>
            </a:solidFill>
          </p:grpSpPr>
          <p:sp>
            <p:nvSpPr>
              <p:cNvPr id="45" name="Rectangle 44"/>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6" name="Straight Connector 45"/>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207"/>
            <p:cNvGrpSpPr/>
            <p:nvPr/>
          </p:nvGrpSpPr>
          <p:grpSpPr>
            <a:xfrm>
              <a:off x="7522110" y="2873820"/>
              <a:ext cx="707568" cy="664032"/>
              <a:chOff x="3592285" y="5236024"/>
              <a:chExt cx="707568" cy="664032"/>
            </a:xfrm>
            <a:solidFill>
              <a:srgbClr val="0066FF">
                <a:alpha val="50196"/>
              </a:srgbClr>
            </a:solidFill>
          </p:grpSpPr>
          <p:sp>
            <p:nvSpPr>
              <p:cNvPr id="40" name="Rectangle 39"/>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1" name="Straight Connector 40"/>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213"/>
            <p:cNvGrpSpPr/>
            <p:nvPr/>
          </p:nvGrpSpPr>
          <p:grpSpPr>
            <a:xfrm>
              <a:off x="7522106" y="3537862"/>
              <a:ext cx="707568" cy="664032"/>
              <a:chOff x="3592285" y="5236024"/>
              <a:chExt cx="707568" cy="664032"/>
            </a:xfrm>
            <a:solidFill>
              <a:srgbClr val="956251">
                <a:alpha val="50196"/>
              </a:srgbClr>
            </a:solidFill>
          </p:grpSpPr>
          <p:sp>
            <p:nvSpPr>
              <p:cNvPr id="35" name="Rectangle 34"/>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6" name="Straight Connector 35"/>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219"/>
            <p:cNvGrpSpPr/>
            <p:nvPr/>
          </p:nvGrpSpPr>
          <p:grpSpPr>
            <a:xfrm>
              <a:off x="6825421" y="3537862"/>
              <a:ext cx="707568" cy="664032"/>
              <a:chOff x="3592285" y="5236024"/>
              <a:chExt cx="707568" cy="664032"/>
            </a:xfrm>
            <a:solidFill>
              <a:srgbClr val="7F7F7F">
                <a:alpha val="50196"/>
              </a:srgbClr>
            </a:solidFill>
          </p:grpSpPr>
          <p:sp>
            <p:nvSpPr>
              <p:cNvPr id="29" name="Rectangle 28"/>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0" name="Straight Connector 29"/>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225"/>
            <p:cNvGrpSpPr/>
            <p:nvPr/>
          </p:nvGrpSpPr>
          <p:grpSpPr>
            <a:xfrm>
              <a:off x="6128734" y="3537862"/>
              <a:ext cx="707568" cy="664032"/>
              <a:chOff x="3592285" y="5236024"/>
              <a:chExt cx="707568" cy="664032"/>
            </a:xfrm>
            <a:solidFill>
              <a:srgbClr val="7030A0">
                <a:alpha val="50196"/>
              </a:srgbClr>
            </a:solidFill>
          </p:grpSpPr>
          <p:sp>
            <p:nvSpPr>
              <p:cNvPr id="24" name="Rectangle 23"/>
              <p:cNvSpPr/>
              <p:nvPr/>
            </p:nvSpPr>
            <p:spPr>
              <a:xfrm>
                <a:off x="3592285" y="5236028"/>
                <a:ext cx="696686" cy="66402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5" name="Straight Connector 24"/>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0" name="Rectangle 69"/>
          <p:cNvSpPr/>
          <p:nvPr/>
        </p:nvSpPr>
        <p:spPr>
          <a:xfrm>
            <a:off x="4405746" y="1768119"/>
            <a:ext cx="3158836" cy="38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Schedule and Dispatch</a:t>
            </a:r>
            <a:endParaRPr lang="zh-CN" altLang="en-US" dirty="0"/>
          </a:p>
        </p:txBody>
      </p:sp>
      <p:sp>
        <p:nvSpPr>
          <p:cNvPr id="71" name="Right Arrow 70"/>
          <p:cNvSpPr/>
          <p:nvPr/>
        </p:nvSpPr>
        <p:spPr>
          <a:xfrm>
            <a:off x="3707297" y="1883905"/>
            <a:ext cx="354065" cy="222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143"/>
          <p:cNvGrpSpPr/>
          <p:nvPr/>
        </p:nvGrpSpPr>
        <p:grpSpPr>
          <a:xfrm>
            <a:off x="733261" y="1668665"/>
            <a:ext cx="961978" cy="693228"/>
            <a:chOff x="971797" y="2676942"/>
            <a:chExt cx="961978" cy="924304"/>
          </a:xfrm>
        </p:grpSpPr>
        <p:grpSp>
          <p:nvGrpSpPr>
            <p:cNvPr id="16" name="Group 177"/>
            <p:cNvGrpSpPr/>
            <p:nvPr/>
          </p:nvGrpSpPr>
          <p:grpSpPr>
            <a:xfrm flipV="1">
              <a:off x="971797" y="3293145"/>
              <a:ext cx="323976" cy="308101"/>
              <a:chOff x="3592285" y="5236024"/>
              <a:chExt cx="707568" cy="664032"/>
            </a:xfrm>
            <a:solidFill>
              <a:srgbClr val="FF0000">
                <a:alpha val="50196"/>
              </a:srgbClr>
            </a:solidFill>
          </p:grpSpPr>
          <p:sp>
            <p:nvSpPr>
              <p:cNvPr id="122" name="Rectangle 121"/>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3" name="Straight Connector 122"/>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83"/>
            <p:cNvGrpSpPr/>
            <p:nvPr/>
          </p:nvGrpSpPr>
          <p:grpSpPr>
            <a:xfrm flipV="1">
              <a:off x="1290791" y="3293145"/>
              <a:ext cx="323976" cy="308101"/>
              <a:chOff x="3592285" y="5236024"/>
              <a:chExt cx="707568" cy="664032"/>
            </a:xfrm>
            <a:solidFill>
              <a:srgbClr val="FF9900">
                <a:alpha val="50196"/>
              </a:srgbClr>
            </a:solidFill>
          </p:grpSpPr>
          <p:sp>
            <p:nvSpPr>
              <p:cNvPr id="117" name="Rectangle 116"/>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8" name="Straight Connector 117"/>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89"/>
            <p:cNvGrpSpPr/>
            <p:nvPr/>
          </p:nvGrpSpPr>
          <p:grpSpPr>
            <a:xfrm flipV="1">
              <a:off x="1609784" y="3293145"/>
              <a:ext cx="323976" cy="308101"/>
              <a:chOff x="3592285" y="5236024"/>
              <a:chExt cx="707568" cy="664032"/>
            </a:xfrm>
            <a:solidFill>
              <a:srgbClr val="FFFF00">
                <a:alpha val="50196"/>
              </a:srgbClr>
            </a:solidFill>
          </p:grpSpPr>
          <p:sp>
            <p:nvSpPr>
              <p:cNvPr id="112" name="Rectangle 111"/>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3" name="Straight Connector 112"/>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95"/>
            <p:cNvGrpSpPr/>
            <p:nvPr/>
          </p:nvGrpSpPr>
          <p:grpSpPr>
            <a:xfrm flipV="1">
              <a:off x="971797" y="2985046"/>
              <a:ext cx="323976" cy="308101"/>
              <a:chOff x="3592285" y="5236024"/>
              <a:chExt cx="707568" cy="664032"/>
            </a:xfrm>
            <a:solidFill>
              <a:srgbClr val="33CC33">
                <a:alpha val="50196"/>
              </a:srgbClr>
            </a:solidFill>
          </p:grpSpPr>
          <p:sp>
            <p:nvSpPr>
              <p:cNvPr id="107" name="Rectangle 106"/>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08" name="Straight Connector 107"/>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201"/>
            <p:cNvGrpSpPr/>
            <p:nvPr/>
          </p:nvGrpSpPr>
          <p:grpSpPr>
            <a:xfrm flipV="1">
              <a:off x="1290797" y="2985048"/>
              <a:ext cx="323976" cy="308101"/>
              <a:chOff x="3592285" y="5236024"/>
              <a:chExt cx="707568" cy="664032"/>
            </a:xfrm>
            <a:solidFill>
              <a:srgbClr val="00FFFF">
                <a:alpha val="50196"/>
              </a:srgbClr>
            </a:solidFill>
          </p:grpSpPr>
          <p:sp>
            <p:nvSpPr>
              <p:cNvPr id="102" name="Rectangle 101"/>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03" name="Straight Connector 102"/>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7"/>
            <p:cNvGrpSpPr/>
            <p:nvPr/>
          </p:nvGrpSpPr>
          <p:grpSpPr>
            <a:xfrm flipV="1">
              <a:off x="1609799" y="2985048"/>
              <a:ext cx="323976" cy="308101"/>
              <a:chOff x="3592285" y="5236024"/>
              <a:chExt cx="707568" cy="664032"/>
            </a:xfrm>
            <a:solidFill>
              <a:srgbClr val="0066FF">
                <a:alpha val="50196"/>
              </a:srgbClr>
            </a:solidFill>
          </p:grpSpPr>
          <p:sp>
            <p:nvSpPr>
              <p:cNvPr id="97" name="Rectangle 96"/>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8" name="Straight Connector 97"/>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3"/>
            <p:cNvGrpSpPr/>
            <p:nvPr/>
          </p:nvGrpSpPr>
          <p:grpSpPr>
            <a:xfrm flipV="1">
              <a:off x="1609797" y="2676942"/>
              <a:ext cx="323976" cy="308101"/>
              <a:chOff x="3592285" y="5236024"/>
              <a:chExt cx="707568" cy="664032"/>
            </a:xfrm>
            <a:solidFill>
              <a:srgbClr val="956251">
                <a:alpha val="50196"/>
              </a:srgbClr>
            </a:solidFill>
          </p:grpSpPr>
          <p:sp>
            <p:nvSpPr>
              <p:cNvPr id="92" name="Rectangle 91"/>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3" name="Straight Connector 92"/>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19"/>
            <p:cNvGrpSpPr/>
            <p:nvPr/>
          </p:nvGrpSpPr>
          <p:grpSpPr>
            <a:xfrm flipV="1">
              <a:off x="1290804" y="2676942"/>
              <a:ext cx="323976" cy="308101"/>
              <a:chOff x="3592285" y="5236024"/>
              <a:chExt cx="707568" cy="664032"/>
            </a:xfrm>
            <a:solidFill>
              <a:srgbClr val="7F7F7F">
                <a:alpha val="50196"/>
              </a:srgbClr>
            </a:solidFill>
          </p:grpSpPr>
          <p:sp>
            <p:nvSpPr>
              <p:cNvPr id="87" name="Rectangle 86"/>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8" name="Straight Connector 87"/>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400" name="Group 225"/>
            <p:cNvGrpSpPr/>
            <p:nvPr/>
          </p:nvGrpSpPr>
          <p:grpSpPr>
            <a:xfrm flipV="1">
              <a:off x="971810" y="2676942"/>
              <a:ext cx="323976" cy="308101"/>
              <a:chOff x="3592285" y="5236024"/>
              <a:chExt cx="707568" cy="664032"/>
            </a:xfrm>
            <a:solidFill>
              <a:srgbClr val="7030A0">
                <a:alpha val="50196"/>
              </a:srgbClr>
            </a:solidFill>
          </p:grpSpPr>
          <p:sp>
            <p:nvSpPr>
              <p:cNvPr id="82" name="Rectangle 81"/>
              <p:cNvSpPr/>
              <p:nvPr/>
            </p:nvSpPr>
            <p:spPr>
              <a:xfrm>
                <a:off x="3592285" y="5236028"/>
                <a:ext cx="696686" cy="6640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3" name="Straight Connector 82"/>
              <p:cNvCxnSpPr/>
              <p:nvPr/>
            </p:nvCxnSpPr>
            <p:spPr>
              <a:xfrm rot="10800000" flipH="1">
                <a:off x="3592285" y="5459182"/>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H="1">
                <a:off x="3603167" y="5687784"/>
                <a:ext cx="69668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3488868" y="5568042"/>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3728356" y="5568038"/>
                <a:ext cx="664028"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31" name="Picture 33" descr="MCj04352420000[1]"/>
          <p:cNvPicPr>
            <a:picLocks noChangeAspect="1" noChangeArrowheads="1"/>
          </p:cNvPicPr>
          <p:nvPr/>
        </p:nvPicPr>
        <p:blipFill>
          <a:blip r:embed="rId2" cstate="print"/>
          <a:srcRect b="24060"/>
          <a:stretch>
            <a:fillRect/>
          </a:stretch>
        </p:blipFill>
        <p:spPr bwMode="auto">
          <a:xfrm>
            <a:off x="2945840" y="3857265"/>
            <a:ext cx="461962" cy="531019"/>
          </a:xfrm>
          <a:prstGeom prst="rect">
            <a:avLst/>
          </a:prstGeom>
          <a:noFill/>
          <a:ln w="9525">
            <a:noFill/>
            <a:miter lim="800000"/>
            <a:headEnd/>
            <a:tailEnd/>
          </a:ln>
        </p:spPr>
      </p:pic>
      <p:pic>
        <p:nvPicPr>
          <p:cNvPr id="132" name="Picture 33" descr="MCj04352420000[1]"/>
          <p:cNvPicPr>
            <a:picLocks noChangeAspect="1" noChangeArrowheads="1"/>
          </p:cNvPicPr>
          <p:nvPr/>
        </p:nvPicPr>
        <p:blipFill>
          <a:blip r:embed="rId2" cstate="print"/>
          <a:srcRect b="24060"/>
          <a:stretch>
            <a:fillRect/>
          </a:stretch>
        </p:blipFill>
        <p:spPr bwMode="auto">
          <a:xfrm>
            <a:off x="3646483" y="3857266"/>
            <a:ext cx="461962" cy="531019"/>
          </a:xfrm>
          <a:prstGeom prst="rect">
            <a:avLst/>
          </a:prstGeom>
          <a:noFill/>
          <a:ln w="9525">
            <a:noFill/>
            <a:miter lim="800000"/>
            <a:headEnd/>
            <a:tailEnd/>
          </a:ln>
        </p:spPr>
      </p:pic>
      <p:pic>
        <p:nvPicPr>
          <p:cNvPr id="133" name="Picture 33" descr="MCj04352420000[1]"/>
          <p:cNvPicPr>
            <a:picLocks noChangeAspect="1" noChangeArrowheads="1"/>
          </p:cNvPicPr>
          <p:nvPr/>
        </p:nvPicPr>
        <p:blipFill>
          <a:blip r:embed="rId2" cstate="print"/>
          <a:srcRect b="24060"/>
          <a:stretch>
            <a:fillRect/>
          </a:stretch>
        </p:blipFill>
        <p:spPr bwMode="auto">
          <a:xfrm>
            <a:off x="7339700" y="3857266"/>
            <a:ext cx="461962" cy="531019"/>
          </a:xfrm>
          <a:prstGeom prst="rect">
            <a:avLst/>
          </a:prstGeom>
          <a:noFill/>
          <a:ln w="9525">
            <a:noFill/>
            <a:miter lim="800000"/>
            <a:headEnd/>
            <a:tailEnd/>
          </a:ln>
        </p:spPr>
      </p:pic>
      <p:cxnSp>
        <p:nvCxnSpPr>
          <p:cNvPr id="135" name="Straight Arrow Connector 134"/>
          <p:cNvCxnSpPr/>
          <p:nvPr/>
        </p:nvCxnSpPr>
        <p:spPr>
          <a:xfrm>
            <a:off x="2358115" y="3648937"/>
            <a:ext cx="183205" cy="1854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40" name="Picture 33" descr="MCj04352420000[1]"/>
          <p:cNvPicPr>
            <a:picLocks noChangeAspect="1" noChangeArrowheads="1"/>
          </p:cNvPicPr>
          <p:nvPr/>
        </p:nvPicPr>
        <p:blipFill>
          <a:blip r:embed="rId2" cstate="print"/>
          <a:srcRect b="24060"/>
          <a:stretch>
            <a:fillRect/>
          </a:stretch>
        </p:blipFill>
        <p:spPr bwMode="auto">
          <a:xfrm>
            <a:off x="4333271" y="3873595"/>
            <a:ext cx="461962" cy="531019"/>
          </a:xfrm>
          <a:prstGeom prst="rect">
            <a:avLst/>
          </a:prstGeom>
          <a:noFill/>
          <a:ln w="9525">
            <a:noFill/>
            <a:miter lim="800000"/>
            <a:headEnd/>
            <a:tailEnd/>
          </a:ln>
        </p:spPr>
      </p:pic>
      <p:pic>
        <p:nvPicPr>
          <p:cNvPr id="141" name="Picture 33" descr="MCj04352420000[1]"/>
          <p:cNvPicPr>
            <a:picLocks noChangeAspect="1" noChangeArrowheads="1"/>
          </p:cNvPicPr>
          <p:nvPr/>
        </p:nvPicPr>
        <p:blipFill>
          <a:blip r:embed="rId2" cstate="print"/>
          <a:srcRect b="24060"/>
          <a:stretch>
            <a:fillRect/>
          </a:stretch>
        </p:blipFill>
        <p:spPr bwMode="auto">
          <a:xfrm>
            <a:off x="5033916" y="3873595"/>
            <a:ext cx="461962" cy="531019"/>
          </a:xfrm>
          <a:prstGeom prst="rect">
            <a:avLst/>
          </a:prstGeom>
          <a:noFill/>
          <a:ln w="9525">
            <a:noFill/>
            <a:miter lim="800000"/>
            <a:headEnd/>
            <a:tailEnd/>
          </a:ln>
        </p:spPr>
      </p:pic>
      <p:pic>
        <p:nvPicPr>
          <p:cNvPr id="142" name="Picture 33" descr="MCj04352420000[1]"/>
          <p:cNvPicPr>
            <a:picLocks noChangeAspect="1" noChangeArrowheads="1"/>
          </p:cNvPicPr>
          <p:nvPr/>
        </p:nvPicPr>
        <p:blipFill>
          <a:blip r:embed="rId2" cstate="print"/>
          <a:srcRect b="24060"/>
          <a:stretch>
            <a:fillRect/>
          </a:stretch>
        </p:blipFill>
        <p:spPr bwMode="auto">
          <a:xfrm>
            <a:off x="5734559" y="3873595"/>
            <a:ext cx="461962" cy="531019"/>
          </a:xfrm>
          <a:prstGeom prst="rect">
            <a:avLst/>
          </a:prstGeom>
          <a:noFill/>
          <a:ln w="9525">
            <a:noFill/>
            <a:miter lim="800000"/>
            <a:headEnd/>
            <a:tailEnd/>
          </a:ln>
        </p:spPr>
      </p:pic>
      <p:pic>
        <p:nvPicPr>
          <p:cNvPr id="143" name="Picture 33" descr="MCj04352420000[1]"/>
          <p:cNvPicPr>
            <a:picLocks noChangeAspect="1" noChangeArrowheads="1"/>
          </p:cNvPicPr>
          <p:nvPr/>
        </p:nvPicPr>
        <p:blipFill>
          <a:blip r:embed="rId2" cstate="print"/>
          <a:srcRect b="24060"/>
          <a:stretch>
            <a:fillRect/>
          </a:stretch>
        </p:blipFill>
        <p:spPr bwMode="auto">
          <a:xfrm>
            <a:off x="6540103" y="3863205"/>
            <a:ext cx="461962" cy="531019"/>
          </a:xfrm>
          <a:prstGeom prst="rect">
            <a:avLst/>
          </a:prstGeom>
          <a:noFill/>
          <a:ln w="9525">
            <a:noFill/>
            <a:miter lim="800000"/>
            <a:headEnd/>
            <a:tailEnd/>
          </a:ln>
        </p:spPr>
      </p:pic>
      <p:sp>
        <p:nvSpPr>
          <p:cNvPr id="138" name="TextBox 137"/>
          <p:cNvSpPr txBox="1"/>
          <p:nvPr/>
        </p:nvSpPr>
        <p:spPr>
          <a:xfrm>
            <a:off x="329466" y="17196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145" name="Right Arrow 144"/>
          <p:cNvSpPr/>
          <p:nvPr/>
        </p:nvSpPr>
        <p:spPr>
          <a:xfrm>
            <a:off x="1901688" y="1886390"/>
            <a:ext cx="354065" cy="222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6" name="Picture 2"/>
          <p:cNvPicPr>
            <a:picLocks noChangeAspect="1" noChangeArrowheads="1"/>
          </p:cNvPicPr>
          <p:nvPr/>
        </p:nvPicPr>
        <p:blipFill>
          <a:blip r:embed="rId3"/>
          <a:srcRect t="30954"/>
          <a:stretch>
            <a:fillRect/>
          </a:stretch>
        </p:blipFill>
        <p:spPr bwMode="auto">
          <a:xfrm>
            <a:off x="2991678" y="2575608"/>
            <a:ext cx="4840358" cy="1080881"/>
          </a:xfrm>
          <a:prstGeom prst="rect">
            <a:avLst/>
          </a:prstGeom>
          <a:noFill/>
          <a:ln w="9525">
            <a:noFill/>
            <a:miter lim="800000"/>
            <a:headEnd/>
            <a:tailEnd/>
          </a:ln>
          <a:effectLst/>
        </p:spPr>
      </p:pic>
      <p:sp>
        <p:nvSpPr>
          <p:cNvPr id="129" name="Down Arrow 128"/>
          <p:cNvSpPr/>
          <p:nvPr/>
        </p:nvSpPr>
        <p:spPr>
          <a:xfrm rot="21369403" flipH="1">
            <a:off x="6742648" y="2166102"/>
            <a:ext cx="164591" cy="678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Down Arrow 126"/>
          <p:cNvSpPr/>
          <p:nvPr/>
        </p:nvSpPr>
        <p:spPr>
          <a:xfrm rot="3548196">
            <a:off x="4521162" y="1677997"/>
            <a:ext cx="127640" cy="1637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40055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73528"/>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分布式矩阵乘法</a:t>
            </a:r>
            <a:r>
              <a:rPr lang="zh-CN" altLang="en-US" sz="2000" dirty="0" smtClean="0">
                <a:solidFill>
                  <a:srgbClr val="FF0000"/>
                </a:solidFill>
                <a:latin typeface="黑体" pitchFamily="49" charset="-122"/>
                <a:ea typeface="黑体" pitchFamily="49" charset="-122"/>
              </a:rPr>
              <a:t>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618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12" name="TextBox 11"/>
          <p:cNvSpPr txBox="1"/>
          <p:nvPr/>
        </p:nvSpPr>
        <p:spPr>
          <a:xfrm>
            <a:off x="639641" y="2801682"/>
            <a:ext cx="7802610" cy="2246769"/>
          </a:xfrm>
          <a:prstGeom prst="rect">
            <a:avLst/>
          </a:prstGeom>
          <a:noFill/>
        </p:spPr>
        <p:txBody>
          <a:bodyPr wrap="square" rtlCol="0">
            <a:spAutoFit/>
          </a:bodyPr>
          <a:lstStyle/>
          <a:p>
            <a:pPr marL="457200" indent="-457200">
              <a:spcBef>
                <a:spcPts val="600"/>
              </a:spcBef>
              <a:spcAft>
                <a:spcPts val="600"/>
              </a:spcAft>
              <a:buAutoNum type="arabicPeriod"/>
            </a:pPr>
            <a:r>
              <a:rPr lang="zh-CN" altLang="en-US" sz="2000" dirty="0" smtClean="0">
                <a:solidFill>
                  <a:srgbClr val="0066FF"/>
                </a:solidFill>
                <a:latin typeface="黑体" pitchFamily="49" charset="-122"/>
                <a:ea typeface="黑体" pitchFamily="49" charset="-122"/>
              </a:rPr>
              <a:t>适用于方形矩阵相乘的均匀划分方法</a:t>
            </a:r>
            <a:endParaRPr lang="en-US" altLang="zh-CN" sz="2000" dirty="0">
              <a:solidFill>
                <a:srgbClr val="0066FF"/>
              </a:solidFill>
              <a:latin typeface="黑体" pitchFamily="49" charset="-122"/>
              <a:ea typeface="黑体" pitchFamily="49" charset="-122"/>
            </a:endParaRPr>
          </a:p>
          <a:p>
            <a:pPr marL="457200" indent="-457200">
              <a:spcBef>
                <a:spcPts val="600"/>
              </a:spcBef>
              <a:spcAft>
                <a:spcPts val="600"/>
              </a:spcAft>
              <a:buAutoNum type="arabicPeriod" startAt="2"/>
            </a:pPr>
            <a:r>
              <a:rPr lang="zh-CN" altLang="en-US" sz="2000" dirty="0" smtClean="0">
                <a:solidFill>
                  <a:srgbClr val="0066FF"/>
                </a:solidFill>
                <a:latin typeface="黑体" pitchFamily="49" charset="-122"/>
                <a:ea typeface="黑体" pitchFamily="49" charset="-122"/>
              </a:rPr>
              <a:t>适用于长条形矩阵</a:t>
            </a:r>
            <a:r>
              <a:rPr lang="zh-CN" altLang="en-US" sz="2000" dirty="0">
                <a:solidFill>
                  <a:srgbClr val="0066FF"/>
                </a:solidFill>
                <a:latin typeface="黑体" pitchFamily="49" charset="-122"/>
                <a:ea typeface="黑体" pitchFamily="49" charset="-122"/>
              </a:rPr>
              <a:t>相乘</a:t>
            </a:r>
            <a:r>
              <a:rPr lang="zh-CN" altLang="en-US" sz="2000" dirty="0" smtClean="0">
                <a:solidFill>
                  <a:srgbClr val="0066FF"/>
                </a:solidFill>
                <a:latin typeface="黑体" pitchFamily="49" charset="-122"/>
                <a:ea typeface="黑体" pitchFamily="49" charset="-122"/>
              </a:rPr>
              <a:t>的递归</a:t>
            </a:r>
            <a:r>
              <a:rPr lang="zh-CN" altLang="en-US" sz="2000" dirty="0">
                <a:solidFill>
                  <a:srgbClr val="0066FF"/>
                </a:solidFill>
                <a:latin typeface="黑体" pitchFamily="49" charset="-122"/>
                <a:ea typeface="黑体" pitchFamily="49" charset="-122"/>
              </a:rPr>
              <a:t>自适应</a:t>
            </a:r>
            <a:r>
              <a:rPr lang="zh-CN" altLang="en-US" sz="2000" dirty="0" smtClean="0">
                <a:solidFill>
                  <a:srgbClr val="0066FF"/>
                </a:solidFill>
                <a:latin typeface="黑体" pitchFamily="49" charset="-122"/>
                <a:ea typeface="黑体" pitchFamily="49" charset="-122"/>
              </a:rPr>
              <a:t>划分方法</a:t>
            </a:r>
            <a:endParaRPr lang="en-US" altLang="zh-CN" sz="2000" dirty="0">
              <a:solidFill>
                <a:srgbClr val="0066FF"/>
              </a:solidFill>
              <a:latin typeface="黑体" pitchFamily="49" charset="-122"/>
              <a:ea typeface="黑体" pitchFamily="49" charset="-122"/>
            </a:endParaRPr>
          </a:p>
          <a:p>
            <a:pPr marL="457200" indent="-457200">
              <a:spcBef>
                <a:spcPts val="600"/>
              </a:spcBef>
              <a:spcAft>
                <a:spcPts val="600"/>
              </a:spcAft>
              <a:buAutoNum type="arabicPeriod" startAt="3"/>
            </a:pPr>
            <a:r>
              <a:rPr lang="zh-CN" altLang="en-US" sz="2000" dirty="0" smtClean="0">
                <a:solidFill>
                  <a:srgbClr val="0066FF"/>
                </a:solidFill>
                <a:latin typeface="黑体" pitchFamily="49" charset="-122"/>
                <a:ea typeface="黑体" pitchFamily="49" charset="-122"/>
              </a:rPr>
              <a:t>适用于一大一小矩阵相乘的</a:t>
            </a:r>
            <a:r>
              <a:rPr lang="en-US" altLang="zh-CN" sz="2000" dirty="0" smtClean="0">
                <a:solidFill>
                  <a:srgbClr val="0066FF"/>
                </a:solidFill>
                <a:latin typeface="黑体" pitchFamily="49" charset="-122"/>
                <a:ea typeface="黑体" pitchFamily="49" charset="-122"/>
              </a:rPr>
              <a:t>Broadcast</a:t>
            </a:r>
            <a:r>
              <a:rPr lang="zh-CN" altLang="en-US" sz="2000" dirty="0" smtClean="0">
                <a:solidFill>
                  <a:srgbClr val="0066FF"/>
                </a:solidFill>
                <a:latin typeface="黑体" pitchFamily="49" charset="-122"/>
                <a:ea typeface="黑体" pitchFamily="49" charset="-122"/>
              </a:rPr>
              <a:t>矩阵划分方法</a:t>
            </a:r>
            <a:endParaRPr lang="en-US" altLang="zh-CN" sz="2000" dirty="0">
              <a:solidFill>
                <a:srgbClr val="0066FF"/>
              </a:solidFill>
              <a:latin typeface="黑体" pitchFamily="49" charset="-122"/>
              <a:ea typeface="黑体" pitchFamily="49" charset="-122"/>
            </a:endParaRPr>
          </a:p>
          <a:p>
            <a:pPr marL="457200" indent="-457200">
              <a:spcBef>
                <a:spcPts val="600"/>
              </a:spcBef>
              <a:spcAft>
                <a:spcPts val="600"/>
              </a:spcAft>
              <a:buAutoNum type="arabicPeriod" startAt="3"/>
            </a:pPr>
            <a:r>
              <a:rPr lang="zh-CN" altLang="en-US" sz="2000" dirty="0" smtClean="0">
                <a:solidFill>
                  <a:srgbClr val="0066FF"/>
                </a:solidFill>
                <a:latin typeface="黑体" pitchFamily="49" charset="-122"/>
                <a:ea typeface="黑体" pitchFamily="49" charset="-122"/>
              </a:rPr>
              <a:t>基于</a:t>
            </a:r>
            <a:r>
              <a:rPr lang="en-US" altLang="zh-CN" sz="2000" dirty="0" smtClean="0">
                <a:solidFill>
                  <a:srgbClr val="0066FF"/>
                </a:solidFill>
                <a:latin typeface="黑体" pitchFamily="49" charset="-122"/>
                <a:ea typeface="黑体" pitchFamily="49" charset="-122"/>
              </a:rPr>
              <a:t>BLAS</a:t>
            </a:r>
            <a:r>
              <a:rPr lang="zh-CN" altLang="en-US" sz="2000" dirty="0" smtClean="0">
                <a:solidFill>
                  <a:srgbClr val="0066FF"/>
                </a:solidFill>
                <a:latin typeface="黑体" pitchFamily="49" charset="-122"/>
                <a:ea typeface="黑体" pitchFamily="49" charset="-122"/>
              </a:rPr>
              <a:t>的子矩阵本地化运算加速优化</a:t>
            </a:r>
            <a:endParaRPr lang="zh-CN" altLang="en-US" sz="2000" dirty="0">
              <a:solidFill>
                <a:srgbClr val="0066FF"/>
              </a:solidFill>
              <a:latin typeface="黑体" pitchFamily="49" charset="-122"/>
              <a:ea typeface="黑体" pitchFamily="49" charset="-122"/>
            </a:endParaRPr>
          </a:p>
          <a:p>
            <a:pPr marL="457200" indent="-457200">
              <a:spcBef>
                <a:spcPts val="600"/>
              </a:spcBef>
              <a:spcAft>
                <a:spcPts val="600"/>
              </a:spcAft>
              <a:buAutoNum type="arabicPeriod"/>
            </a:pPr>
            <a:endParaRPr lang="zh-CN" altLang="en-US" sz="2000" dirty="0">
              <a:solidFill>
                <a:srgbClr val="0066FF"/>
              </a:solidFill>
              <a:latin typeface="黑体" pitchFamily="49" charset="-122"/>
              <a:ea typeface="黑体" pitchFamily="49" charset="-122"/>
            </a:endParaRPr>
          </a:p>
        </p:txBody>
      </p:sp>
      <p:sp>
        <p:nvSpPr>
          <p:cNvPr id="13" name="TextBox 12"/>
          <p:cNvSpPr txBox="1"/>
          <p:nvPr/>
        </p:nvSpPr>
        <p:spPr>
          <a:xfrm>
            <a:off x="381191" y="1005576"/>
            <a:ext cx="8642584" cy="1785104"/>
          </a:xfrm>
          <a:prstGeom prst="rect">
            <a:avLst/>
          </a:prstGeom>
          <a:noFill/>
        </p:spPr>
        <p:txBody>
          <a:bodyPr wrap="square" rtlCol="0">
            <a:spAutoFit/>
          </a:bodyPr>
          <a:lstStyle/>
          <a:p>
            <a:pPr>
              <a:spcBef>
                <a:spcPts val="600"/>
              </a:spcBef>
              <a:buClr>
                <a:srgbClr val="C00000"/>
              </a:buClr>
            </a:pPr>
            <a:r>
              <a:rPr lang="zh-CN" altLang="en-US" sz="2000" dirty="0" smtClean="0">
                <a:solidFill>
                  <a:srgbClr val="C00000"/>
                </a:solidFill>
                <a:latin typeface="黑体" pitchFamily="49" charset="-122"/>
                <a:ea typeface="黑体" pitchFamily="49" charset="-122"/>
              </a:rPr>
              <a:t>问题：</a:t>
            </a:r>
            <a:endParaRPr lang="en-US" altLang="zh-CN" sz="2000" dirty="0" smtClean="0">
              <a:solidFill>
                <a:srgbClr val="C00000"/>
              </a:solidFill>
              <a:latin typeface="黑体" pitchFamily="49" charset="-122"/>
              <a:ea typeface="黑体" pitchFamily="49" charset="-122"/>
            </a:endParaRPr>
          </a:p>
          <a:p>
            <a:pPr marL="342900" indent="-342900">
              <a:spcBef>
                <a:spcPts val="600"/>
              </a:spcBef>
              <a:buClr>
                <a:srgbClr val="C00000"/>
              </a:buClr>
              <a:buSzPct val="80000"/>
              <a:buFont typeface="Wingdings" pitchFamily="2" charset="2"/>
              <a:buChar char="l"/>
            </a:pPr>
            <a:r>
              <a:rPr lang="zh-CN" altLang="en-US" sz="2000" dirty="0" smtClean="0">
                <a:latin typeface="黑体" pitchFamily="49" charset="-122"/>
                <a:ea typeface="黑体" pitchFamily="49" charset="-122"/>
              </a:rPr>
              <a:t>不同</a:t>
            </a:r>
            <a:r>
              <a:rPr lang="zh-CN" altLang="en-US" sz="2000" dirty="0">
                <a:latin typeface="黑体" pitchFamily="49" charset="-122"/>
                <a:ea typeface="黑体" pitchFamily="49" charset="-122"/>
              </a:rPr>
              <a:t>的矩阵划分方法会造成计算性能的巨大差异，为此</a:t>
            </a:r>
            <a:r>
              <a:rPr lang="zh-CN" altLang="en-US" sz="2000" dirty="0" smtClean="0">
                <a:latin typeface="黑体" pitchFamily="49" charset="-122"/>
                <a:ea typeface="黑体" pitchFamily="49" charset="-122"/>
              </a:rPr>
              <a:t>需要</a:t>
            </a:r>
            <a:r>
              <a:rPr lang="zh-CN" altLang="en-US" sz="2000" dirty="0">
                <a:latin typeface="黑体" pitchFamily="49" charset="-122"/>
                <a:ea typeface="黑体" pitchFamily="49" charset="-122"/>
              </a:rPr>
              <a:t>根据</a:t>
            </a:r>
            <a:r>
              <a:rPr lang="zh-CN" altLang="en-US" sz="2000" dirty="0" smtClean="0">
                <a:latin typeface="黑体" pitchFamily="49" charset="-122"/>
                <a:ea typeface="黑体" pitchFamily="49" charset="-122"/>
              </a:rPr>
              <a:t>矩阵大小</a:t>
            </a:r>
            <a:r>
              <a:rPr lang="zh-CN" altLang="en-US" sz="2000" dirty="0">
                <a:latin typeface="黑体" pitchFamily="49" charset="-122"/>
                <a:ea typeface="黑体" pitchFamily="49" charset="-122"/>
              </a:rPr>
              <a:t>、形状和计算特点的不同，</a:t>
            </a:r>
            <a:r>
              <a:rPr lang="zh-CN" altLang="en-US" sz="2000" dirty="0" smtClean="0">
                <a:latin typeface="黑体" pitchFamily="49" charset="-122"/>
                <a:ea typeface="黑体" pitchFamily="49" charset="-122"/>
              </a:rPr>
              <a:t>考虑</a:t>
            </a:r>
            <a:r>
              <a:rPr lang="zh-CN" altLang="en-US" sz="2000" dirty="0">
                <a:latin typeface="黑体" pitchFamily="49" charset="-122"/>
                <a:ea typeface="黑体" pitchFamily="49" charset="-122"/>
              </a:rPr>
              <a:t>优化的矩阵</a:t>
            </a:r>
            <a:r>
              <a:rPr lang="zh-CN" altLang="en-US" sz="2000" dirty="0" smtClean="0">
                <a:latin typeface="黑体" pitchFamily="49" charset="-122"/>
                <a:ea typeface="黑体" pitchFamily="49" charset="-122"/>
              </a:rPr>
              <a:t>划分方法</a:t>
            </a:r>
            <a:endParaRPr lang="en-US" altLang="zh-CN" sz="2000" dirty="0" smtClean="0">
              <a:latin typeface="黑体" pitchFamily="49" charset="-122"/>
              <a:ea typeface="黑体" pitchFamily="49" charset="-122"/>
            </a:endParaRPr>
          </a:p>
          <a:p>
            <a:pPr marL="342900" indent="-342900">
              <a:spcBef>
                <a:spcPts val="600"/>
              </a:spcBef>
              <a:buClr>
                <a:srgbClr val="C00000"/>
              </a:buClr>
              <a:buSzPct val="80000"/>
              <a:buFont typeface="Wingdings" pitchFamily="2" charset="2"/>
              <a:buChar char="l"/>
            </a:pPr>
            <a:r>
              <a:rPr lang="zh-CN" altLang="en-US" sz="2000" dirty="0" smtClean="0">
                <a:latin typeface="黑体" pitchFamily="49" charset="-122"/>
                <a:ea typeface="黑体" pitchFamily="49" charset="-122"/>
              </a:rPr>
              <a:t>为此</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我们研究提出了三种针对大规模矩阵乘法的不同矩阵划分方法，同时还研究利用</a:t>
            </a:r>
            <a:r>
              <a:rPr lang="en-US" altLang="zh-CN" sz="2000" dirty="0" smtClean="0">
                <a:latin typeface="黑体" pitchFamily="49" charset="-122"/>
                <a:ea typeface="黑体" pitchFamily="49" charset="-122"/>
              </a:rPr>
              <a:t>BLAS</a:t>
            </a:r>
            <a:r>
              <a:rPr lang="zh-CN" altLang="en-US" sz="2000" dirty="0" smtClean="0">
                <a:latin typeface="黑体" pitchFamily="49" charset="-122"/>
                <a:ea typeface="黑体" pitchFamily="49" charset="-122"/>
              </a:rPr>
              <a:t>矩阵运算库进行本地子矩阵运算加速优化</a:t>
            </a:r>
            <a:endParaRPr lang="zh-CN" altLang="en-US" sz="2000" dirty="0">
              <a:latin typeface="黑体" pitchFamily="49" charset="-122"/>
              <a:ea typeface="黑体" pitchFamily="49" charset="-122"/>
            </a:endParaRPr>
          </a:p>
        </p:txBody>
      </p:sp>
    </p:spTree>
    <p:extLst>
      <p:ext uri="{BB962C8B-B14F-4D97-AF65-F5344CB8AC3E}">
        <p14:creationId xmlns:p14="http://schemas.microsoft.com/office/powerpoint/2010/main" val="2932987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76734"/>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分布式矩阵乘法优化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618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pic>
        <p:nvPicPr>
          <p:cNvPr id="217090" name="Picture 2"/>
          <p:cNvPicPr>
            <a:picLocks noChangeAspect="1" noChangeArrowheads="1"/>
          </p:cNvPicPr>
          <p:nvPr/>
        </p:nvPicPr>
        <p:blipFill>
          <a:blip r:embed="rId2"/>
          <a:srcRect/>
          <a:stretch>
            <a:fillRect/>
          </a:stretch>
        </p:blipFill>
        <p:spPr bwMode="auto">
          <a:xfrm>
            <a:off x="3421339" y="2569419"/>
            <a:ext cx="2720423" cy="1645583"/>
          </a:xfrm>
          <a:prstGeom prst="rect">
            <a:avLst/>
          </a:prstGeom>
          <a:ln>
            <a:solidFill>
              <a:schemeClr val="tx1"/>
            </a:solidFill>
          </a:ln>
          <a:effectLst>
            <a:outerShdw blurRad="292100" dist="139700" dir="2700000" algn="tl" rotWithShape="0">
              <a:srgbClr val="333333">
                <a:alpha val="65000"/>
              </a:srgbClr>
            </a:outerShdw>
          </a:effectLst>
        </p:spPr>
      </p:pic>
      <p:sp>
        <p:nvSpPr>
          <p:cNvPr id="137" name="TextBox 136"/>
          <p:cNvSpPr txBox="1"/>
          <p:nvPr/>
        </p:nvSpPr>
        <p:spPr>
          <a:xfrm>
            <a:off x="378022" y="1059583"/>
            <a:ext cx="8458201" cy="923330"/>
          </a:xfrm>
          <a:prstGeom prst="rect">
            <a:avLst/>
          </a:prstGeom>
          <a:noFill/>
        </p:spPr>
        <p:txBody>
          <a:bodyPr wrap="square" rtlCol="0">
            <a:spAutoFit/>
          </a:bodyPr>
          <a:lstStyle/>
          <a:p>
            <a:r>
              <a:rPr lang="zh-CN" altLang="en-US" dirty="0" smtClean="0">
                <a:latin typeface="Arial Narrow" pitchFamily="34" charset="0"/>
                <a:ea typeface="黑体" pitchFamily="2" charset="-122"/>
              </a:rPr>
              <a:t>大规模</a:t>
            </a:r>
            <a:r>
              <a:rPr lang="zh-CN" altLang="en-US" dirty="0">
                <a:latin typeface="Arial Narrow" pitchFamily="34" charset="0"/>
                <a:ea typeface="黑体" pitchFamily="2" charset="-122"/>
              </a:rPr>
              <a:t>矩阵乘法分布式计算时，矩阵的划分方法直接关系到矩阵计算性能。我们研究实现了基于矩阵大小和形状特征的自动化矩阵划分和调度计算方法，并完成基于</a:t>
            </a:r>
            <a:r>
              <a:rPr lang="en-US" altLang="zh-CN" dirty="0" smtClean="0">
                <a:latin typeface="Arial Narrow" pitchFamily="34" charset="0"/>
                <a:ea typeface="黑体" pitchFamily="2" charset="-122"/>
              </a:rPr>
              <a:t>Spark</a:t>
            </a:r>
            <a:r>
              <a:rPr lang="zh-CN" altLang="en-US" dirty="0" smtClean="0">
                <a:latin typeface="Arial Narrow" pitchFamily="34" charset="0"/>
                <a:ea typeface="黑体" pitchFamily="2" charset="-122"/>
              </a:rPr>
              <a:t>、</a:t>
            </a:r>
            <a:r>
              <a:rPr lang="en-US" altLang="zh-CN" dirty="0" err="1" smtClean="0">
                <a:latin typeface="Arial Narrow" pitchFamily="34" charset="0"/>
                <a:ea typeface="黑体" pitchFamily="2" charset="-122"/>
              </a:rPr>
              <a:t>Hadoop</a:t>
            </a:r>
            <a:r>
              <a:rPr lang="zh-CN" altLang="en-US" dirty="0" smtClean="0">
                <a:latin typeface="Arial Narrow" pitchFamily="34" charset="0"/>
                <a:ea typeface="黑体" pitchFamily="2" charset="-122"/>
              </a:rPr>
              <a:t>、</a:t>
            </a:r>
            <a:r>
              <a:rPr lang="en-US" altLang="zh-CN" dirty="0" smtClean="0">
                <a:latin typeface="Arial Narrow" pitchFamily="34" charset="0"/>
                <a:ea typeface="黑体" pitchFamily="2" charset="-122"/>
              </a:rPr>
              <a:t>MPI</a:t>
            </a:r>
            <a:r>
              <a:rPr lang="zh-CN" altLang="en-US" dirty="0" smtClean="0">
                <a:latin typeface="Arial Narrow" pitchFamily="34" charset="0"/>
                <a:ea typeface="黑体" pitchFamily="2" charset="-122"/>
              </a:rPr>
              <a:t>、</a:t>
            </a:r>
            <a:r>
              <a:rPr lang="en-US" altLang="zh-CN" dirty="0" err="1" smtClean="0">
                <a:latin typeface="Arial Narrow" pitchFamily="34" charset="0"/>
                <a:ea typeface="黑体" pitchFamily="2" charset="-122"/>
              </a:rPr>
              <a:t>Flink</a:t>
            </a:r>
            <a:r>
              <a:rPr lang="zh-CN" altLang="en-US" dirty="0" smtClean="0">
                <a:latin typeface="Arial Narrow" pitchFamily="34" charset="0"/>
                <a:ea typeface="黑体" pitchFamily="2" charset="-122"/>
              </a:rPr>
              <a:t>的</a:t>
            </a:r>
            <a:r>
              <a:rPr lang="zh-CN" altLang="en-US" dirty="0">
                <a:latin typeface="Arial Narrow" pitchFamily="34" charset="0"/>
                <a:ea typeface="黑体" pitchFamily="2" charset="-122"/>
              </a:rPr>
              <a:t>分布式矩阵乘法计算</a:t>
            </a:r>
          </a:p>
        </p:txBody>
      </p:sp>
      <p:pic>
        <p:nvPicPr>
          <p:cNvPr id="217091" name="Picture 3"/>
          <p:cNvPicPr>
            <a:picLocks noChangeAspect="1" noChangeArrowheads="1"/>
          </p:cNvPicPr>
          <p:nvPr/>
        </p:nvPicPr>
        <p:blipFill>
          <a:blip r:embed="rId3"/>
          <a:srcRect/>
          <a:stretch>
            <a:fillRect/>
          </a:stretch>
        </p:blipFill>
        <p:spPr bwMode="auto">
          <a:xfrm>
            <a:off x="6314609" y="2019852"/>
            <a:ext cx="2629449" cy="2195150"/>
          </a:xfrm>
          <a:prstGeom prst="rect">
            <a:avLst/>
          </a:prstGeom>
          <a:ln>
            <a:solidFill>
              <a:schemeClr val="tx1"/>
            </a:solidFill>
          </a:ln>
          <a:effectLst>
            <a:outerShdw blurRad="292100" dist="139700" dir="2700000" algn="tl" rotWithShape="0">
              <a:srgbClr val="333333">
                <a:alpha val="65000"/>
              </a:srgbClr>
            </a:outerShdw>
          </a:effectLst>
        </p:spPr>
      </p:pic>
      <p:pic>
        <p:nvPicPr>
          <p:cNvPr id="217092" name="Picture 4"/>
          <p:cNvPicPr>
            <a:picLocks noChangeAspect="1" noChangeArrowheads="1"/>
          </p:cNvPicPr>
          <p:nvPr/>
        </p:nvPicPr>
        <p:blipFill>
          <a:blip r:embed="rId4"/>
          <a:srcRect/>
          <a:stretch>
            <a:fillRect/>
          </a:stretch>
        </p:blipFill>
        <p:spPr bwMode="auto">
          <a:xfrm>
            <a:off x="410184" y="2575044"/>
            <a:ext cx="2758274" cy="1639958"/>
          </a:xfrm>
          <a:prstGeom prst="rect">
            <a:avLst/>
          </a:prstGeom>
          <a:ln>
            <a:solidFill>
              <a:schemeClr val="tx1"/>
            </a:solidFill>
          </a:ln>
          <a:effectLst>
            <a:outerShdw blurRad="292100" dist="139700" dir="2700000" algn="tl" rotWithShape="0">
              <a:srgbClr val="333333">
                <a:alpha val="65000"/>
              </a:srgbClr>
            </a:outerShdw>
          </a:effectLst>
        </p:spPr>
      </p:pic>
      <p:sp>
        <p:nvSpPr>
          <p:cNvPr id="2" name="TextBox 1"/>
          <p:cNvSpPr txBox="1"/>
          <p:nvPr/>
        </p:nvSpPr>
        <p:spPr>
          <a:xfrm>
            <a:off x="754035" y="4309560"/>
            <a:ext cx="8270903" cy="369332"/>
          </a:xfrm>
          <a:prstGeom prst="rect">
            <a:avLst/>
          </a:prstGeom>
          <a:noFill/>
        </p:spPr>
        <p:txBody>
          <a:bodyPr wrap="square" rtlCol="0">
            <a:spAutoFit/>
          </a:bodyPr>
          <a:lstStyle/>
          <a:p>
            <a:r>
              <a:rPr lang="zh-CN" altLang="en-US" dirty="0" smtClean="0"/>
              <a:t>     </a:t>
            </a:r>
            <a:r>
              <a:rPr lang="zh-CN" altLang="en-US" dirty="0" smtClean="0">
                <a:latin typeface="黑体" pitchFamily="49" charset="-122"/>
                <a:ea typeface="黑体" pitchFamily="49" charset="-122"/>
              </a:rPr>
              <a:t>均匀划分                递归</a:t>
            </a:r>
            <a:r>
              <a:rPr lang="zh-CN" altLang="en-US" dirty="0">
                <a:latin typeface="黑体" pitchFamily="49" charset="-122"/>
                <a:ea typeface="黑体" pitchFamily="49" charset="-122"/>
              </a:rPr>
              <a:t>自适应划分</a:t>
            </a:r>
            <a:r>
              <a:rPr lang="zh-CN" altLang="en-US" dirty="0" smtClean="0">
                <a:latin typeface="黑体" pitchFamily="49" charset="-122"/>
                <a:ea typeface="黑体" pitchFamily="49" charset="-122"/>
              </a:rPr>
              <a:t>方法</a:t>
            </a:r>
            <a:r>
              <a:rPr lang="en-US" altLang="zh-CN" dirty="0" smtClean="0">
                <a:latin typeface="黑体" pitchFamily="49" charset="-122"/>
                <a:ea typeface="黑体" pitchFamily="49" charset="-122"/>
              </a:rPr>
              <a:t>       Broadcast</a:t>
            </a:r>
            <a:r>
              <a:rPr lang="zh-CN" altLang="en-US" dirty="0" smtClean="0">
                <a:latin typeface="黑体" pitchFamily="49" charset="-122"/>
                <a:ea typeface="黑体" pitchFamily="49" charset="-122"/>
              </a:rPr>
              <a:t>矩阵划分</a:t>
            </a:r>
            <a:endParaRPr lang="zh-CN" altLang="en-US" dirty="0">
              <a:latin typeface="黑体" pitchFamily="49" charset="-122"/>
              <a:ea typeface="黑体" pitchFamily="49" charset="-122"/>
            </a:endParaRPr>
          </a:p>
        </p:txBody>
      </p:sp>
      <p:sp>
        <p:nvSpPr>
          <p:cNvPr id="3" name="TextBox 2"/>
          <p:cNvSpPr txBox="1"/>
          <p:nvPr/>
        </p:nvSpPr>
        <p:spPr>
          <a:xfrm>
            <a:off x="499313" y="2146387"/>
            <a:ext cx="4948237" cy="369332"/>
          </a:xfrm>
          <a:prstGeom prst="rect">
            <a:avLst/>
          </a:prstGeom>
          <a:noFill/>
        </p:spPr>
        <p:txBody>
          <a:bodyPr wrap="square" rtlCol="0">
            <a:spAutoFit/>
          </a:bodyPr>
          <a:lstStyle/>
          <a:p>
            <a:r>
              <a:rPr lang="zh-CN" altLang="en-US" b="1" dirty="0" smtClean="0">
                <a:solidFill>
                  <a:srgbClr val="FF0000"/>
                </a:solidFill>
              </a:rPr>
              <a:t>方形矩阵相乘                    长条形矩阵相乘法</a:t>
            </a:r>
            <a:endParaRPr lang="zh-CN" altLang="en-US" b="1" dirty="0">
              <a:solidFill>
                <a:srgbClr val="FF0000"/>
              </a:solidFill>
            </a:endParaRPr>
          </a:p>
        </p:txBody>
      </p:sp>
      <p:sp>
        <p:nvSpPr>
          <p:cNvPr id="16" name="TextBox 15"/>
          <p:cNvSpPr txBox="1"/>
          <p:nvPr/>
        </p:nvSpPr>
        <p:spPr>
          <a:xfrm>
            <a:off x="6314608" y="1734386"/>
            <a:ext cx="2518028" cy="369332"/>
          </a:xfrm>
          <a:prstGeom prst="rect">
            <a:avLst/>
          </a:prstGeom>
          <a:noFill/>
        </p:spPr>
        <p:txBody>
          <a:bodyPr wrap="square" rtlCol="0">
            <a:spAutoFit/>
          </a:bodyPr>
          <a:lstStyle/>
          <a:p>
            <a:pPr algn="r"/>
            <a:r>
              <a:rPr lang="zh-CN" altLang="en-US" b="1" dirty="0" smtClean="0">
                <a:solidFill>
                  <a:srgbClr val="FF0000"/>
                </a:solidFill>
              </a:rPr>
              <a:t>一大一小矩阵阵相乘法</a:t>
            </a:r>
            <a:endParaRPr lang="zh-CN" altLang="en-US" b="1" dirty="0">
              <a:solidFill>
                <a:srgbClr val="FF0000"/>
              </a:solidFill>
            </a:endParaRPr>
          </a:p>
        </p:txBody>
      </p:sp>
    </p:spTree>
    <p:extLst>
      <p:ext uri="{BB962C8B-B14F-4D97-AF65-F5344CB8AC3E}">
        <p14:creationId xmlns:p14="http://schemas.microsoft.com/office/powerpoint/2010/main" val="7180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73528"/>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分布式矩阵乘法优化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6180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17" name="TextBox 16"/>
          <p:cNvSpPr txBox="1"/>
          <p:nvPr/>
        </p:nvSpPr>
        <p:spPr>
          <a:xfrm>
            <a:off x="384457" y="1059582"/>
            <a:ext cx="6005710" cy="400110"/>
          </a:xfrm>
          <a:prstGeom prst="rect">
            <a:avLst/>
          </a:prstGeom>
          <a:noFill/>
        </p:spPr>
        <p:txBody>
          <a:bodyPr wrap="square" rtlCol="0">
            <a:spAutoFit/>
          </a:bodyPr>
          <a:lstStyle/>
          <a:p>
            <a:pPr marL="457200" indent="-457200">
              <a:buAutoNum type="arabicPeriod"/>
            </a:pPr>
            <a:r>
              <a:rPr lang="zh-CN" altLang="en-US" sz="2000" dirty="0">
                <a:solidFill>
                  <a:srgbClr val="0066FF"/>
                </a:solidFill>
                <a:latin typeface="黑体" pitchFamily="49" charset="-122"/>
                <a:ea typeface="黑体" pitchFamily="49" charset="-122"/>
              </a:rPr>
              <a:t>适用于方形矩阵相乘的均匀划分方法</a:t>
            </a:r>
            <a:endParaRPr lang="en-US" altLang="zh-CN" sz="2000" dirty="0">
              <a:solidFill>
                <a:srgbClr val="0066FF"/>
              </a:solidFill>
              <a:latin typeface="黑体" pitchFamily="49" charset="-122"/>
              <a:ea typeface="黑体" pitchFamily="49" charset="-122"/>
            </a:endParaRPr>
          </a:p>
        </p:txBody>
      </p:sp>
      <p:sp>
        <p:nvSpPr>
          <p:cNvPr id="18" name="TextBox 17"/>
          <p:cNvSpPr txBox="1"/>
          <p:nvPr/>
        </p:nvSpPr>
        <p:spPr>
          <a:xfrm>
            <a:off x="419509" y="1471012"/>
            <a:ext cx="8407244" cy="874407"/>
          </a:xfrm>
          <a:prstGeom prst="rect">
            <a:avLst/>
          </a:prstGeom>
          <a:noFill/>
        </p:spPr>
        <p:txBody>
          <a:bodyPr wrap="square" rtlCol="0">
            <a:spAutoFit/>
          </a:bodyPr>
          <a:lstStyle/>
          <a:p>
            <a:pPr>
              <a:lnSpc>
                <a:spcPct val="150000"/>
              </a:lnSpc>
            </a:pPr>
            <a:r>
              <a:rPr lang="zh-CN" altLang="en-US" b="1" dirty="0" smtClean="0">
                <a:solidFill>
                  <a:srgbClr val="C00000"/>
                </a:solidFill>
                <a:latin typeface="微软雅黑" pitchFamily="34" charset="-122"/>
                <a:ea typeface="微软雅黑" pitchFamily="34" charset="-122"/>
              </a:rPr>
              <a:t>适用性：</a:t>
            </a:r>
            <a:r>
              <a:rPr lang="zh-CN" altLang="en-US" dirty="0" smtClean="0">
                <a:latin typeface="微软雅黑" pitchFamily="34" charset="-122"/>
                <a:ea typeface="微软雅黑" pitchFamily="34" charset="-122"/>
              </a:rPr>
              <a:t>适用于两个</a:t>
            </a:r>
            <a:r>
              <a:rPr lang="zh-CN" altLang="en-US" dirty="0">
                <a:latin typeface="微软雅黑" pitchFamily="34" charset="-122"/>
                <a:ea typeface="微软雅黑" pitchFamily="34" charset="-122"/>
              </a:rPr>
              <a:t>方形</a:t>
            </a:r>
            <a:r>
              <a:rPr lang="zh-CN" altLang="en-US" dirty="0" smtClean="0">
                <a:latin typeface="微软雅黑" pitchFamily="34" charset="-122"/>
                <a:ea typeface="微软雅黑" pitchFamily="34" charset="-122"/>
              </a:rPr>
              <a:t>或近似</a:t>
            </a:r>
            <a:r>
              <a:rPr lang="zh-CN" altLang="en-US" dirty="0">
                <a:latin typeface="微软雅黑" pitchFamily="34" charset="-122"/>
                <a:ea typeface="微软雅黑" pitchFamily="34" charset="-122"/>
              </a:rPr>
              <a:t>方形</a:t>
            </a:r>
            <a:r>
              <a:rPr lang="zh-CN" altLang="en-US" dirty="0" smtClean="0">
                <a:latin typeface="微软雅黑" pitchFamily="34" charset="-122"/>
                <a:ea typeface="微软雅黑" pitchFamily="34" charset="-122"/>
              </a:rPr>
              <a:t>矩阵的相乘</a:t>
            </a:r>
            <a:endParaRPr lang="en-US" altLang="zh-CN" dirty="0" smtClean="0">
              <a:latin typeface="微软雅黑" pitchFamily="34" charset="-122"/>
              <a:ea typeface="微软雅黑" pitchFamily="34" charset="-122"/>
            </a:endParaRPr>
          </a:p>
          <a:p>
            <a:pPr>
              <a:lnSpc>
                <a:spcPct val="150000"/>
              </a:lnSpc>
            </a:pPr>
            <a:r>
              <a:rPr lang="zh-CN" altLang="en-US" b="1" dirty="0" smtClean="0">
                <a:solidFill>
                  <a:srgbClr val="C00000"/>
                </a:solidFill>
                <a:latin typeface="微软雅黑" pitchFamily="34" charset="-122"/>
                <a:ea typeface="微软雅黑" pitchFamily="34" charset="-122"/>
              </a:rPr>
              <a:t>方   法：</a:t>
            </a:r>
            <a:r>
              <a:rPr lang="zh-CN" altLang="en-US" dirty="0">
                <a:latin typeface="微软雅黑" pitchFamily="34" charset="-122"/>
                <a:ea typeface="微软雅黑" pitchFamily="34" charset="-122"/>
              </a:rPr>
              <a:t>均匀划分，划分</a:t>
            </a:r>
            <a:r>
              <a:rPr lang="zh-CN" altLang="en-US" dirty="0" smtClean="0">
                <a:latin typeface="微软雅黑" pitchFamily="34" charset="-122"/>
                <a:ea typeface="微软雅黑" pitchFamily="34" charset="-122"/>
              </a:rPr>
              <a:t>块的行数与列数相等，使每个子矩阵的规模相等</a:t>
            </a:r>
            <a:endParaRPr lang="en-US" altLang="zh-CN" dirty="0" smtClean="0">
              <a:latin typeface="微软雅黑" pitchFamily="34" charset="-122"/>
              <a:ea typeface="微软雅黑" pitchFamily="34" charset="-122"/>
            </a:endParaRPr>
          </a:p>
        </p:txBody>
      </p:sp>
      <p:sp>
        <p:nvSpPr>
          <p:cNvPr id="19" name="矩形 18"/>
          <p:cNvSpPr/>
          <p:nvPr/>
        </p:nvSpPr>
        <p:spPr>
          <a:xfrm>
            <a:off x="4343401" y="2944077"/>
            <a:ext cx="1971675" cy="1465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20" name="TextBox 19"/>
          <p:cNvSpPr txBox="1"/>
          <p:nvPr/>
        </p:nvSpPr>
        <p:spPr>
          <a:xfrm>
            <a:off x="3943350" y="3537008"/>
            <a:ext cx="514350" cy="369332"/>
          </a:xfrm>
          <a:prstGeom prst="rect">
            <a:avLst/>
          </a:prstGeom>
          <a:noFill/>
        </p:spPr>
        <p:txBody>
          <a:bodyPr wrap="square" rtlCol="0">
            <a:spAutoFit/>
          </a:bodyPr>
          <a:lstStyle/>
          <a:p>
            <a:r>
              <a:rPr lang="en-US" altLang="zh-CN" b="1" dirty="0" smtClean="0">
                <a:solidFill>
                  <a:srgbClr val="0070C0"/>
                </a:solidFill>
              </a:rPr>
              <a:t>9</a:t>
            </a:r>
            <a:endParaRPr lang="zh-CN" altLang="en-US" b="1" dirty="0">
              <a:solidFill>
                <a:srgbClr val="0070C0"/>
              </a:solidFill>
            </a:endParaRPr>
          </a:p>
        </p:txBody>
      </p:sp>
      <p:sp>
        <p:nvSpPr>
          <p:cNvPr id="21" name="TextBox 20"/>
          <p:cNvSpPr txBox="1"/>
          <p:nvPr/>
        </p:nvSpPr>
        <p:spPr>
          <a:xfrm>
            <a:off x="5162551" y="2594033"/>
            <a:ext cx="542925" cy="369332"/>
          </a:xfrm>
          <a:prstGeom prst="rect">
            <a:avLst/>
          </a:prstGeom>
          <a:noFill/>
        </p:spPr>
        <p:txBody>
          <a:bodyPr wrap="square" rtlCol="0">
            <a:spAutoFit/>
          </a:bodyPr>
          <a:lstStyle/>
          <a:p>
            <a:r>
              <a:rPr lang="en-US" altLang="zh-CN" b="1" dirty="0" smtClean="0">
                <a:solidFill>
                  <a:srgbClr val="0070C0"/>
                </a:solidFill>
              </a:rPr>
              <a:t>9</a:t>
            </a:r>
            <a:endParaRPr lang="zh-CN" altLang="en-US" b="1" dirty="0">
              <a:solidFill>
                <a:srgbClr val="0070C0"/>
              </a:solidFill>
            </a:endParaRPr>
          </a:p>
        </p:txBody>
      </p:sp>
      <p:cxnSp>
        <p:nvCxnSpPr>
          <p:cNvPr id="22" name="直接连接符 21"/>
          <p:cNvCxnSpPr/>
          <p:nvPr/>
        </p:nvCxnSpPr>
        <p:spPr>
          <a:xfrm rot="16200000" flipH="1">
            <a:off x="4256998" y="3689524"/>
            <a:ext cx="1519127" cy="6236"/>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0" flipH="1">
            <a:off x="4888639" y="3718711"/>
            <a:ext cx="1577640" cy="17938"/>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0800000">
            <a:off x="4329572" y="3442376"/>
            <a:ext cx="2162753" cy="3"/>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0800000">
            <a:off x="4338853" y="3946649"/>
            <a:ext cx="2162753" cy="3"/>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14850" y="2609643"/>
            <a:ext cx="361950" cy="369332"/>
          </a:xfrm>
          <a:prstGeom prst="rect">
            <a:avLst/>
          </a:prstGeom>
          <a:noFill/>
        </p:spPr>
        <p:txBody>
          <a:bodyPr wrap="square" rtlCol="0">
            <a:spAutoFit/>
          </a:bodyPr>
          <a:lstStyle/>
          <a:p>
            <a:r>
              <a:rPr lang="en-US" altLang="zh-CN" b="1" dirty="0" smtClean="0">
                <a:solidFill>
                  <a:srgbClr val="0070C0"/>
                </a:solidFill>
              </a:rPr>
              <a:t>3</a:t>
            </a:r>
            <a:endParaRPr lang="zh-CN" altLang="en-US" b="1" dirty="0">
              <a:solidFill>
                <a:srgbClr val="0070C0"/>
              </a:solidFill>
            </a:endParaRPr>
          </a:p>
        </p:txBody>
      </p:sp>
      <p:sp>
        <p:nvSpPr>
          <p:cNvPr id="27" name="TextBox 26"/>
          <p:cNvSpPr txBox="1"/>
          <p:nvPr/>
        </p:nvSpPr>
        <p:spPr>
          <a:xfrm>
            <a:off x="5172075" y="2592710"/>
            <a:ext cx="361950" cy="369332"/>
          </a:xfrm>
          <a:prstGeom prst="rect">
            <a:avLst/>
          </a:prstGeom>
          <a:noFill/>
        </p:spPr>
        <p:txBody>
          <a:bodyPr wrap="square" rtlCol="0">
            <a:spAutoFit/>
          </a:bodyPr>
          <a:lstStyle/>
          <a:p>
            <a:r>
              <a:rPr lang="en-US" altLang="zh-CN" b="1" dirty="0" smtClean="0">
                <a:solidFill>
                  <a:srgbClr val="0070C0"/>
                </a:solidFill>
              </a:rPr>
              <a:t>3</a:t>
            </a:r>
            <a:endParaRPr lang="zh-CN" altLang="en-US" b="1" dirty="0">
              <a:solidFill>
                <a:srgbClr val="0070C0"/>
              </a:solidFill>
            </a:endParaRPr>
          </a:p>
        </p:txBody>
      </p:sp>
      <p:sp>
        <p:nvSpPr>
          <p:cNvPr id="28" name="TextBox 27"/>
          <p:cNvSpPr txBox="1"/>
          <p:nvPr/>
        </p:nvSpPr>
        <p:spPr>
          <a:xfrm>
            <a:off x="3933825" y="3051233"/>
            <a:ext cx="361950" cy="369332"/>
          </a:xfrm>
          <a:prstGeom prst="rect">
            <a:avLst/>
          </a:prstGeom>
          <a:noFill/>
        </p:spPr>
        <p:txBody>
          <a:bodyPr wrap="square" rtlCol="0">
            <a:spAutoFit/>
          </a:bodyPr>
          <a:lstStyle/>
          <a:p>
            <a:r>
              <a:rPr lang="en-US" altLang="zh-CN" b="1" dirty="0" smtClean="0">
                <a:solidFill>
                  <a:srgbClr val="0070C0"/>
                </a:solidFill>
              </a:rPr>
              <a:t>3</a:t>
            </a:r>
            <a:endParaRPr lang="zh-CN" altLang="en-US" b="1" dirty="0">
              <a:solidFill>
                <a:srgbClr val="0070C0"/>
              </a:solidFill>
            </a:endParaRPr>
          </a:p>
        </p:txBody>
      </p:sp>
      <p:sp>
        <p:nvSpPr>
          <p:cNvPr id="29" name="TextBox 28"/>
          <p:cNvSpPr txBox="1"/>
          <p:nvPr/>
        </p:nvSpPr>
        <p:spPr>
          <a:xfrm>
            <a:off x="3952875" y="3544151"/>
            <a:ext cx="361950" cy="369332"/>
          </a:xfrm>
          <a:prstGeom prst="rect">
            <a:avLst/>
          </a:prstGeom>
          <a:noFill/>
        </p:spPr>
        <p:txBody>
          <a:bodyPr wrap="square" rtlCol="0">
            <a:spAutoFit/>
          </a:bodyPr>
          <a:lstStyle/>
          <a:p>
            <a:r>
              <a:rPr lang="en-US" altLang="zh-CN" b="1" dirty="0" smtClean="0">
                <a:solidFill>
                  <a:srgbClr val="0070C0"/>
                </a:solidFill>
              </a:rPr>
              <a:t>3</a:t>
            </a:r>
            <a:endParaRPr lang="zh-CN" altLang="en-US" b="1" dirty="0">
              <a:solidFill>
                <a:srgbClr val="0070C0"/>
              </a:solidFill>
            </a:endParaRPr>
          </a:p>
        </p:txBody>
      </p:sp>
      <p:sp>
        <p:nvSpPr>
          <p:cNvPr id="30" name="TextBox 29"/>
          <p:cNvSpPr txBox="1"/>
          <p:nvPr/>
        </p:nvSpPr>
        <p:spPr>
          <a:xfrm>
            <a:off x="5876925" y="2601176"/>
            <a:ext cx="361950" cy="369332"/>
          </a:xfrm>
          <a:prstGeom prst="rect">
            <a:avLst/>
          </a:prstGeom>
          <a:noFill/>
        </p:spPr>
        <p:txBody>
          <a:bodyPr wrap="square" rtlCol="0">
            <a:spAutoFit/>
          </a:bodyPr>
          <a:lstStyle/>
          <a:p>
            <a:r>
              <a:rPr lang="en-US" altLang="zh-CN" b="1" dirty="0" smtClean="0">
                <a:solidFill>
                  <a:srgbClr val="0070C0"/>
                </a:solidFill>
              </a:rPr>
              <a:t>3</a:t>
            </a:r>
            <a:endParaRPr lang="zh-CN" altLang="en-US" b="1" dirty="0">
              <a:solidFill>
                <a:srgbClr val="0070C0"/>
              </a:solidFill>
            </a:endParaRPr>
          </a:p>
        </p:txBody>
      </p:sp>
      <p:sp>
        <p:nvSpPr>
          <p:cNvPr id="31" name="TextBox 30"/>
          <p:cNvSpPr txBox="1"/>
          <p:nvPr/>
        </p:nvSpPr>
        <p:spPr>
          <a:xfrm>
            <a:off x="3952875" y="4129939"/>
            <a:ext cx="361950" cy="369332"/>
          </a:xfrm>
          <a:prstGeom prst="rect">
            <a:avLst/>
          </a:prstGeom>
          <a:noFill/>
        </p:spPr>
        <p:txBody>
          <a:bodyPr wrap="square" rtlCol="0">
            <a:spAutoFit/>
          </a:bodyPr>
          <a:lstStyle/>
          <a:p>
            <a:r>
              <a:rPr lang="en-US" altLang="zh-CN" b="1" dirty="0" smtClean="0">
                <a:solidFill>
                  <a:srgbClr val="0070C0"/>
                </a:solidFill>
              </a:rPr>
              <a:t>3</a:t>
            </a:r>
            <a:endParaRPr lang="zh-CN" altLang="en-US" b="1" dirty="0">
              <a:solidFill>
                <a:srgbClr val="0070C0"/>
              </a:solidFill>
            </a:endParaRPr>
          </a:p>
        </p:txBody>
      </p:sp>
      <p:sp>
        <p:nvSpPr>
          <p:cNvPr id="32" name="TextBox 31"/>
          <p:cNvSpPr txBox="1"/>
          <p:nvPr/>
        </p:nvSpPr>
        <p:spPr>
          <a:xfrm>
            <a:off x="1373331" y="3245588"/>
            <a:ext cx="1876425" cy="646331"/>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将</a:t>
            </a:r>
            <a:r>
              <a:rPr lang="en-US" altLang="zh-CN" b="1" dirty="0" smtClean="0">
                <a:solidFill>
                  <a:srgbClr val="0070C0"/>
                </a:solidFill>
                <a:latin typeface="微软雅黑" pitchFamily="34" charset="-122"/>
                <a:ea typeface="微软雅黑" pitchFamily="34" charset="-122"/>
              </a:rPr>
              <a:t>9 x 9</a:t>
            </a:r>
            <a:r>
              <a:rPr lang="zh-CN" altLang="en-US" b="1" dirty="0" smtClean="0">
                <a:solidFill>
                  <a:srgbClr val="0070C0"/>
                </a:solidFill>
                <a:latin typeface="微软雅黑" pitchFamily="34" charset="-122"/>
                <a:ea typeface="微软雅黑" pitchFamily="34" charset="-122"/>
              </a:rPr>
              <a:t>的矩阵划分为</a:t>
            </a:r>
            <a:r>
              <a:rPr lang="en-US" altLang="zh-CN" b="1" dirty="0" smtClean="0">
                <a:solidFill>
                  <a:srgbClr val="0070C0"/>
                </a:solidFill>
                <a:latin typeface="微软雅黑" pitchFamily="34" charset="-122"/>
                <a:ea typeface="微软雅黑" pitchFamily="34" charset="-122"/>
              </a:rPr>
              <a:t>3 x 3</a:t>
            </a:r>
            <a:r>
              <a:rPr lang="zh-CN" altLang="en-US" b="1" dirty="0" smtClean="0">
                <a:solidFill>
                  <a:srgbClr val="0070C0"/>
                </a:solidFill>
                <a:latin typeface="微软雅黑" pitchFamily="34" charset="-122"/>
                <a:ea typeface="微软雅黑" pitchFamily="34" charset="-122"/>
              </a:rPr>
              <a:t>块</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9818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par>
                                <p:cTn id="29" presetID="9"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1"/>
      <p:bldP spid="21" grpId="0"/>
      <p:bldP spid="21" grpId="1"/>
      <p:bldP spid="26" grpId="0"/>
      <p:bldP spid="27" grpId="0"/>
      <p:bldP spid="28" grpId="0"/>
      <p:bldP spid="29" grpId="0"/>
      <p:bldP spid="30" grpId="0"/>
      <p:bldP spid="31" grpId="0"/>
      <p:bldP spid="3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83157"/>
            <a:ext cx="8573460" cy="553998"/>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分布式矩阵乘法优化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33" name="TextBox 32"/>
          <p:cNvSpPr txBox="1"/>
          <p:nvPr/>
        </p:nvSpPr>
        <p:spPr>
          <a:xfrm>
            <a:off x="455573" y="1564368"/>
            <a:ext cx="8155027" cy="1892826"/>
          </a:xfrm>
          <a:prstGeom prst="rect">
            <a:avLst/>
          </a:prstGeom>
          <a:noFill/>
        </p:spPr>
        <p:txBody>
          <a:bodyPr wrap="square" rtlCol="0">
            <a:spAutoFit/>
          </a:bodyPr>
          <a:lstStyle/>
          <a:p>
            <a:pPr>
              <a:lnSpc>
                <a:spcPct val="150000"/>
              </a:lnSpc>
            </a:pPr>
            <a:r>
              <a:rPr lang="zh-CN" altLang="en-US" b="1" dirty="0" smtClean="0">
                <a:solidFill>
                  <a:srgbClr val="C00000"/>
                </a:solidFill>
                <a:latin typeface="微软雅黑" pitchFamily="34" charset="-122"/>
                <a:ea typeface="微软雅黑" pitchFamily="34" charset="-122"/>
                <a:cs typeface="Arial Unicode MS" pitchFamily="34" charset="-122"/>
              </a:rPr>
              <a:t>适用性：</a:t>
            </a:r>
            <a:r>
              <a:rPr lang="zh-CN" altLang="en-US" dirty="0" smtClean="0">
                <a:latin typeface="微软雅黑" pitchFamily="34" charset="-122"/>
                <a:ea typeface="微软雅黑" pitchFamily="34" charset="-122"/>
                <a:cs typeface="Arial Unicode MS" pitchFamily="34" charset="-122"/>
              </a:rPr>
              <a:t>适用于</a:t>
            </a:r>
            <a:r>
              <a:rPr lang="zh-CN" altLang="en-US" dirty="0" smtClean="0">
                <a:solidFill>
                  <a:srgbClr val="000000"/>
                </a:solidFill>
                <a:latin typeface="微软雅黑" pitchFamily="34" charset="-122"/>
                <a:ea typeface="微软雅黑" pitchFamily="34" charset="-122"/>
                <a:cs typeface="Arial Unicode MS" pitchFamily="34" charset="-122"/>
              </a:rPr>
              <a:t>矩阵长宽相差较大的长条形矩阵</a:t>
            </a:r>
            <a:endParaRPr lang="en-US" altLang="zh-CN" dirty="0" smtClean="0">
              <a:solidFill>
                <a:srgbClr val="000000"/>
              </a:solidFill>
              <a:latin typeface="微软雅黑" pitchFamily="34" charset="-122"/>
              <a:ea typeface="微软雅黑" pitchFamily="34" charset="-122"/>
              <a:cs typeface="Arial Unicode MS" pitchFamily="34" charset="-122"/>
            </a:endParaRPr>
          </a:p>
          <a:p>
            <a:pPr>
              <a:lnSpc>
                <a:spcPct val="150000"/>
              </a:lnSpc>
            </a:pPr>
            <a:r>
              <a:rPr lang="zh-CN" altLang="en-US" b="1" dirty="0" smtClean="0">
                <a:solidFill>
                  <a:srgbClr val="C00000"/>
                </a:solidFill>
                <a:latin typeface="微软雅黑" pitchFamily="34" charset="-122"/>
                <a:ea typeface="微软雅黑" pitchFamily="34" charset="-122"/>
                <a:cs typeface="Arial Unicode MS" pitchFamily="34" charset="-122"/>
              </a:rPr>
              <a:t>方   法：</a:t>
            </a:r>
            <a:r>
              <a:rPr lang="zh-CN" altLang="en-US" dirty="0" smtClean="0">
                <a:latin typeface="微软雅黑" pitchFamily="34" charset="-122"/>
                <a:ea typeface="微软雅黑" pitchFamily="34" charset="-122"/>
                <a:cs typeface="Arial Unicode MS" pitchFamily="34" charset="-122"/>
              </a:rPr>
              <a:t>每次选取最长的边进行划分，给每个子矩阵分块分配计算核， </a:t>
            </a:r>
            <a:endParaRPr lang="en-US" altLang="zh-CN" dirty="0" smtClean="0">
              <a:latin typeface="微软雅黑" pitchFamily="34" charset="-122"/>
              <a:ea typeface="微软雅黑" pitchFamily="34" charset="-122"/>
              <a:cs typeface="Arial Unicode MS" pitchFamily="34" charset="-122"/>
            </a:endParaRPr>
          </a:p>
          <a:p>
            <a:pPr>
              <a:lnSpc>
                <a:spcPct val="150000"/>
              </a:lnSpc>
            </a:pPr>
            <a:r>
              <a:rPr lang="en-US" altLang="zh-CN" dirty="0">
                <a:latin typeface="微软雅黑" pitchFamily="34" charset="-122"/>
                <a:ea typeface="微软雅黑" pitchFamily="34" charset="-122"/>
                <a:cs typeface="Arial Unicode MS" pitchFamily="34" charset="-122"/>
              </a:rPr>
              <a:t> </a:t>
            </a:r>
            <a:r>
              <a:rPr lang="en-US" altLang="zh-CN" dirty="0" smtClean="0">
                <a:latin typeface="微软雅黑" pitchFamily="34" charset="-122"/>
                <a:ea typeface="微软雅黑" pitchFamily="34" charset="-122"/>
                <a:cs typeface="Arial Unicode MS" pitchFamily="34" charset="-122"/>
              </a:rPr>
              <a:t>             </a:t>
            </a:r>
            <a:r>
              <a:rPr lang="zh-CN" altLang="en-US" dirty="0" smtClean="0">
                <a:latin typeface="微软雅黑" pitchFamily="34" charset="-122"/>
                <a:ea typeface="微软雅黑" pitchFamily="34" charset="-122"/>
                <a:cs typeface="Arial Unicode MS" pitchFamily="34" charset="-122"/>
              </a:rPr>
              <a:t>当计算核的个数或最大边长为</a:t>
            </a:r>
            <a:r>
              <a:rPr lang="en-US" altLang="zh-CN" dirty="0" smtClean="0">
                <a:latin typeface="微软雅黑" pitchFamily="34" charset="-122"/>
                <a:ea typeface="微软雅黑" pitchFamily="34" charset="-122"/>
                <a:cs typeface="Arial Unicode MS" pitchFamily="34" charset="-122"/>
              </a:rPr>
              <a:t>1</a:t>
            </a:r>
            <a:r>
              <a:rPr lang="zh-CN" altLang="en-US" dirty="0" smtClean="0">
                <a:latin typeface="微软雅黑" pitchFamily="34" charset="-122"/>
                <a:ea typeface="微软雅黑" pitchFamily="34" charset="-122"/>
                <a:cs typeface="Arial Unicode MS" pitchFamily="34" charset="-122"/>
              </a:rPr>
              <a:t>时停止划分</a:t>
            </a:r>
            <a:endParaRPr lang="en-US" altLang="zh-CN" dirty="0" smtClean="0">
              <a:latin typeface="微软雅黑" pitchFamily="34" charset="-122"/>
              <a:ea typeface="微软雅黑" pitchFamily="34" charset="-122"/>
              <a:cs typeface="Arial Unicode MS" pitchFamily="34" charset="-122"/>
            </a:endParaRPr>
          </a:p>
          <a:p>
            <a:pPr>
              <a:buFont typeface="Wingdings" pitchFamily="2" charset="2"/>
              <a:buChar char="Ø"/>
            </a:pP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34" name="矩形 33"/>
          <p:cNvSpPr/>
          <p:nvPr/>
        </p:nvSpPr>
        <p:spPr>
          <a:xfrm rot="16200000">
            <a:off x="1617668" y="2687361"/>
            <a:ext cx="637779" cy="1672544"/>
          </a:xfrm>
          <a:prstGeom prst="rect">
            <a:avLst/>
          </a:prstGeom>
          <a:solidFill>
            <a:srgbClr val="5B9B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sp>
        <p:nvSpPr>
          <p:cNvPr id="35" name="矩形 34"/>
          <p:cNvSpPr/>
          <p:nvPr/>
        </p:nvSpPr>
        <p:spPr>
          <a:xfrm>
            <a:off x="3858724" y="3154111"/>
            <a:ext cx="1978547" cy="1258421"/>
          </a:xfrm>
          <a:prstGeom prst="rect">
            <a:avLst/>
          </a:prstGeom>
          <a:solidFill>
            <a:srgbClr val="5B9B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cxnSp>
        <p:nvCxnSpPr>
          <p:cNvPr id="36" name="直接连接符 35"/>
          <p:cNvCxnSpPr>
            <a:stCxn id="35" idx="0"/>
            <a:endCxn id="35" idx="2"/>
          </p:cNvCxnSpPr>
          <p:nvPr/>
        </p:nvCxnSpPr>
        <p:spPr>
          <a:xfrm rot="16200000" flipH="1">
            <a:off x="4218787" y="3783123"/>
            <a:ext cx="1258421" cy="1588"/>
          </a:xfrm>
          <a:prstGeom prst="line">
            <a:avLst/>
          </a:prstGeom>
          <a:ln w="15875">
            <a:solidFill>
              <a:schemeClr val="bg1"/>
            </a:solidFill>
          </a:ln>
        </p:spPr>
        <p:style>
          <a:lnRef idx="3">
            <a:schemeClr val="accent4"/>
          </a:lnRef>
          <a:fillRef idx="0">
            <a:schemeClr val="accent4"/>
          </a:fillRef>
          <a:effectRef idx="2">
            <a:schemeClr val="accent4"/>
          </a:effectRef>
          <a:fontRef idx="minor">
            <a:schemeClr val="tx1"/>
          </a:fontRef>
        </p:style>
      </p:cxnSp>
      <p:cxnSp>
        <p:nvCxnSpPr>
          <p:cNvPr id="37" name="直接连接符 36"/>
          <p:cNvCxnSpPr>
            <a:stCxn id="34" idx="3"/>
            <a:endCxn id="34" idx="1"/>
          </p:cNvCxnSpPr>
          <p:nvPr/>
        </p:nvCxnSpPr>
        <p:spPr>
          <a:xfrm rot="16200000" flipH="1">
            <a:off x="1617668" y="3523434"/>
            <a:ext cx="637779" cy="1588"/>
          </a:xfrm>
          <a:prstGeom prst="line">
            <a:avLst/>
          </a:prstGeom>
          <a:ln w="15875">
            <a:solidFill>
              <a:schemeClr val="bg1"/>
            </a:solidFill>
          </a:ln>
        </p:spPr>
        <p:style>
          <a:lnRef idx="3">
            <a:schemeClr val="accent4"/>
          </a:lnRef>
          <a:fillRef idx="0">
            <a:schemeClr val="accent4"/>
          </a:fillRef>
          <a:effectRef idx="2">
            <a:schemeClr val="accent4"/>
          </a:effectRef>
          <a:fontRef idx="minor">
            <a:schemeClr val="tx1"/>
          </a:fontRef>
        </p:style>
      </p:cxnSp>
      <p:cxnSp>
        <p:nvCxnSpPr>
          <p:cNvPr id="38" name="直接连接符 37"/>
          <p:cNvCxnSpPr>
            <a:stCxn id="35" idx="1"/>
          </p:cNvCxnSpPr>
          <p:nvPr/>
        </p:nvCxnSpPr>
        <p:spPr>
          <a:xfrm rot="10800000" flipH="1" flipV="1">
            <a:off x="3858723" y="3783322"/>
            <a:ext cx="897274" cy="5756"/>
          </a:xfrm>
          <a:prstGeom prst="line">
            <a:avLst/>
          </a:prstGeom>
          <a:ln w="15875">
            <a:solidFill>
              <a:schemeClr val="bg1"/>
            </a:solidFill>
          </a:ln>
        </p:spPr>
        <p:style>
          <a:lnRef idx="3">
            <a:schemeClr val="accent4"/>
          </a:lnRef>
          <a:fillRef idx="0">
            <a:schemeClr val="accent4"/>
          </a:fillRef>
          <a:effectRef idx="2">
            <a:schemeClr val="accent4"/>
          </a:effectRef>
          <a:fontRef idx="minor">
            <a:schemeClr val="tx1"/>
          </a:fontRef>
        </p:style>
      </p:cxnSp>
      <p:cxnSp>
        <p:nvCxnSpPr>
          <p:cNvPr id="39" name="直接连接符 38"/>
          <p:cNvCxnSpPr>
            <a:endCxn id="35" idx="3"/>
          </p:cNvCxnSpPr>
          <p:nvPr/>
        </p:nvCxnSpPr>
        <p:spPr>
          <a:xfrm flipV="1">
            <a:off x="4755997" y="3783322"/>
            <a:ext cx="1081273" cy="5757"/>
          </a:xfrm>
          <a:prstGeom prst="line">
            <a:avLst/>
          </a:prstGeom>
          <a:ln w="15875">
            <a:solidFill>
              <a:schemeClr val="bg1"/>
            </a:solidFill>
          </a:ln>
        </p:spPr>
        <p:style>
          <a:lnRef idx="3">
            <a:schemeClr val="accent4"/>
          </a:lnRef>
          <a:fillRef idx="0">
            <a:schemeClr val="accent4"/>
          </a:fillRef>
          <a:effectRef idx="2">
            <a:schemeClr val="accent4"/>
          </a:effectRef>
          <a:fontRef idx="minor">
            <a:schemeClr val="tx1"/>
          </a:fontRef>
        </p:style>
      </p:cxnSp>
      <p:cxnSp>
        <p:nvCxnSpPr>
          <p:cNvPr id="40" name="直接连接符 39"/>
          <p:cNvCxnSpPr/>
          <p:nvPr/>
        </p:nvCxnSpPr>
        <p:spPr>
          <a:xfrm rot="5400000">
            <a:off x="4013237" y="3485238"/>
            <a:ext cx="657226" cy="1"/>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6200000" flipH="1">
            <a:off x="4025146" y="4087691"/>
            <a:ext cx="642934" cy="9528"/>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5022887" y="3485238"/>
            <a:ext cx="657226" cy="1"/>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5022887" y="4121032"/>
            <a:ext cx="657226" cy="1"/>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4245" y="3342361"/>
            <a:ext cx="323850" cy="400110"/>
          </a:xfrm>
          <a:prstGeom prst="rect">
            <a:avLst/>
          </a:prstGeom>
          <a:noFill/>
        </p:spPr>
        <p:txBody>
          <a:bodyPr wrap="square" rtlCol="0">
            <a:spAutoFit/>
          </a:bodyPr>
          <a:lstStyle/>
          <a:p>
            <a:pPr algn="ctr"/>
            <a:r>
              <a:rPr lang="en-US" altLang="zh-CN" sz="2000" b="1" dirty="0" smtClean="0">
                <a:solidFill>
                  <a:srgbClr val="0070C0"/>
                </a:solidFill>
                <a:latin typeface="微软雅黑" pitchFamily="34" charset="-122"/>
                <a:ea typeface="微软雅黑" pitchFamily="34" charset="-122"/>
              </a:rPr>
              <a:t>m</a:t>
            </a:r>
            <a:endParaRPr lang="zh-CN" altLang="en-US" sz="2000" b="1" dirty="0">
              <a:solidFill>
                <a:srgbClr val="0070C0"/>
              </a:solidFill>
              <a:latin typeface="微软雅黑" pitchFamily="34" charset="-122"/>
              <a:ea typeface="微软雅黑" pitchFamily="34" charset="-122"/>
            </a:endParaRPr>
          </a:p>
        </p:txBody>
      </p:sp>
      <p:sp>
        <p:nvSpPr>
          <p:cNvPr id="45" name="TextBox 44"/>
          <p:cNvSpPr txBox="1"/>
          <p:nvPr/>
        </p:nvSpPr>
        <p:spPr>
          <a:xfrm>
            <a:off x="1636745" y="2928024"/>
            <a:ext cx="628650" cy="400110"/>
          </a:xfrm>
          <a:prstGeom prst="rect">
            <a:avLst/>
          </a:prstGeom>
          <a:noFill/>
        </p:spPr>
        <p:txBody>
          <a:bodyPr wrap="square" rtlCol="0">
            <a:spAutoFit/>
          </a:bodyPr>
          <a:lstStyle/>
          <a:p>
            <a:pPr algn="ctr"/>
            <a:r>
              <a:rPr lang="en-US" altLang="zh-CN" sz="2000" b="1" dirty="0" smtClean="0">
                <a:solidFill>
                  <a:srgbClr val="0070C0"/>
                </a:solidFill>
                <a:latin typeface="微软雅黑" pitchFamily="34" charset="-122"/>
                <a:ea typeface="微软雅黑" pitchFamily="34" charset="-122"/>
              </a:rPr>
              <a:t>k</a:t>
            </a:r>
            <a:endParaRPr lang="zh-CN" altLang="en-US" sz="2000" b="1" dirty="0">
              <a:solidFill>
                <a:srgbClr val="0070C0"/>
              </a:solidFill>
              <a:latin typeface="微软雅黑" pitchFamily="34" charset="-122"/>
              <a:ea typeface="微软雅黑" pitchFamily="34" charset="-122"/>
            </a:endParaRPr>
          </a:p>
        </p:txBody>
      </p:sp>
      <p:sp>
        <p:nvSpPr>
          <p:cNvPr id="46" name="TextBox 45"/>
          <p:cNvSpPr txBox="1"/>
          <p:nvPr/>
        </p:nvSpPr>
        <p:spPr>
          <a:xfrm>
            <a:off x="3436971" y="3542386"/>
            <a:ext cx="352425" cy="400110"/>
          </a:xfrm>
          <a:prstGeom prst="rect">
            <a:avLst/>
          </a:prstGeom>
          <a:noFill/>
        </p:spPr>
        <p:txBody>
          <a:bodyPr wrap="square" rtlCol="0">
            <a:spAutoFit/>
          </a:bodyPr>
          <a:lstStyle/>
          <a:p>
            <a:pPr algn="ctr"/>
            <a:r>
              <a:rPr lang="en-US" altLang="zh-CN" sz="2000" b="1" dirty="0" smtClean="0">
                <a:solidFill>
                  <a:srgbClr val="0070C0"/>
                </a:solidFill>
                <a:latin typeface="微软雅黑" pitchFamily="34" charset="-122"/>
                <a:ea typeface="微软雅黑" pitchFamily="34" charset="-122"/>
              </a:rPr>
              <a:t>k</a:t>
            </a:r>
            <a:endParaRPr lang="zh-CN" altLang="en-US" sz="2000" b="1" dirty="0">
              <a:solidFill>
                <a:srgbClr val="0070C0"/>
              </a:solidFill>
              <a:latin typeface="微软雅黑" pitchFamily="34" charset="-122"/>
              <a:ea typeface="微软雅黑" pitchFamily="34" charset="-122"/>
            </a:endParaRPr>
          </a:p>
        </p:txBody>
      </p:sp>
      <p:sp>
        <p:nvSpPr>
          <p:cNvPr id="47" name="TextBox 46"/>
          <p:cNvSpPr txBox="1"/>
          <p:nvPr/>
        </p:nvSpPr>
        <p:spPr>
          <a:xfrm>
            <a:off x="4551396" y="2870874"/>
            <a:ext cx="523875" cy="400110"/>
          </a:xfrm>
          <a:prstGeom prst="rect">
            <a:avLst/>
          </a:prstGeom>
          <a:noFill/>
        </p:spPr>
        <p:txBody>
          <a:bodyPr wrap="square" rtlCol="0">
            <a:spAutoFit/>
          </a:bodyPr>
          <a:lstStyle/>
          <a:p>
            <a:pPr algn="ctr"/>
            <a:r>
              <a:rPr lang="en-US" altLang="zh-CN" sz="2000" b="1" dirty="0" smtClean="0">
                <a:solidFill>
                  <a:srgbClr val="0070C0"/>
                </a:solidFill>
                <a:latin typeface="微软雅黑" pitchFamily="34" charset="-122"/>
                <a:ea typeface="微软雅黑" pitchFamily="34" charset="-122"/>
              </a:rPr>
              <a:t>n</a:t>
            </a:r>
            <a:endParaRPr lang="zh-CN" altLang="en-US" sz="2000" b="1" dirty="0">
              <a:solidFill>
                <a:srgbClr val="0070C0"/>
              </a:solidFill>
              <a:latin typeface="微软雅黑" pitchFamily="34" charset="-122"/>
              <a:ea typeface="微软雅黑" pitchFamily="34" charset="-122"/>
            </a:endParaRPr>
          </a:p>
        </p:txBody>
      </p:sp>
      <p:sp>
        <p:nvSpPr>
          <p:cNvPr id="48" name="TextBox 47"/>
          <p:cNvSpPr txBox="1"/>
          <p:nvPr/>
        </p:nvSpPr>
        <p:spPr>
          <a:xfrm>
            <a:off x="6456396" y="3213774"/>
            <a:ext cx="1781174" cy="369332"/>
          </a:xfrm>
          <a:prstGeom prst="rect">
            <a:avLst/>
          </a:prstGeom>
          <a:noFill/>
        </p:spPr>
        <p:txBody>
          <a:bodyPr wrap="square" rtlCol="0">
            <a:spAutoFit/>
          </a:bodyPr>
          <a:lstStyle/>
          <a:p>
            <a:r>
              <a:rPr lang="zh-CN" altLang="en-US" b="1" dirty="0" smtClean="0">
                <a:solidFill>
                  <a:srgbClr val="0070C0"/>
                </a:solidFill>
                <a:latin typeface="微软雅黑" pitchFamily="34" charset="-122"/>
                <a:ea typeface="微软雅黑" pitchFamily="34" charset="-122"/>
              </a:rPr>
              <a:t>计算核数</a:t>
            </a:r>
            <a:r>
              <a:rPr lang="en-US" altLang="zh-CN" b="1" dirty="0" smtClean="0">
                <a:solidFill>
                  <a:srgbClr val="0070C0"/>
                </a:solidFill>
                <a:latin typeface="微软雅黑" pitchFamily="34" charset="-122"/>
                <a:ea typeface="微软雅黑" pitchFamily="34" charset="-122"/>
              </a:rPr>
              <a:t>=</a:t>
            </a:r>
            <a:endParaRPr lang="zh-CN" altLang="en-US" b="1" dirty="0">
              <a:solidFill>
                <a:srgbClr val="0070C0"/>
              </a:solidFill>
              <a:latin typeface="微软雅黑" pitchFamily="34" charset="-122"/>
              <a:ea typeface="微软雅黑" pitchFamily="34" charset="-122"/>
            </a:endParaRPr>
          </a:p>
        </p:txBody>
      </p:sp>
      <p:sp>
        <p:nvSpPr>
          <p:cNvPr id="49" name="TextBox 48"/>
          <p:cNvSpPr txBox="1"/>
          <p:nvPr/>
        </p:nvSpPr>
        <p:spPr>
          <a:xfrm>
            <a:off x="6561170" y="3528099"/>
            <a:ext cx="895350" cy="923330"/>
          </a:xfrm>
          <a:prstGeom prst="rect">
            <a:avLst/>
          </a:prstGeom>
          <a:noFill/>
        </p:spPr>
        <p:txBody>
          <a:bodyPr wrap="square" rtlCol="0">
            <a:spAutoFit/>
          </a:bodyPr>
          <a:lstStyle/>
          <a:p>
            <a:r>
              <a:rPr lang="en-US" altLang="zh-CN" b="1" dirty="0" smtClean="0">
                <a:solidFill>
                  <a:srgbClr val="0070C0"/>
                </a:solidFill>
                <a:latin typeface="微软雅黑" pitchFamily="34" charset="-122"/>
                <a:ea typeface="微软雅黑" pitchFamily="34" charset="-122"/>
              </a:rPr>
              <a:t>m=</a:t>
            </a:r>
          </a:p>
          <a:p>
            <a:r>
              <a:rPr lang="en-US" altLang="zh-CN" b="1" dirty="0" smtClean="0">
                <a:solidFill>
                  <a:srgbClr val="0070C0"/>
                </a:solidFill>
                <a:latin typeface="微软雅黑" pitchFamily="34" charset="-122"/>
                <a:ea typeface="微软雅黑" pitchFamily="34" charset="-122"/>
              </a:rPr>
              <a:t>k=</a:t>
            </a:r>
          </a:p>
          <a:p>
            <a:r>
              <a:rPr lang="en-US" altLang="zh-CN" b="1" dirty="0" smtClean="0">
                <a:solidFill>
                  <a:srgbClr val="0070C0"/>
                </a:solidFill>
                <a:latin typeface="微软雅黑" pitchFamily="34" charset="-122"/>
                <a:ea typeface="微软雅黑" pitchFamily="34" charset="-122"/>
              </a:rPr>
              <a:t>n=</a:t>
            </a:r>
          </a:p>
        </p:txBody>
      </p:sp>
      <p:sp>
        <p:nvSpPr>
          <p:cNvPr id="50" name="TextBox 49"/>
          <p:cNvSpPr txBox="1"/>
          <p:nvPr/>
        </p:nvSpPr>
        <p:spPr>
          <a:xfrm>
            <a:off x="7627970" y="3199486"/>
            <a:ext cx="419100" cy="400110"/>
          </a:xfrm>
          <a:prstGeom prst="rect">
            <a:avLst/>
          </a:prstGeom>
          <a:noFill/>
        </p:spPr>
        <p:txBody>
          <a:bodyPr wrap="square" rtlCol="0">
            <a:spAutoFit/>
          </a:bodyPr>
          <a:lstStyle/>
          <a:p>
            <a:r>
              <a:rPr lang="en-US" altLang="zh-CN" sz="2000" b="1" dirty="0" smtClean="0">
                <a:solidFill>
                  <a:srgbClr val="0070C0"/>
                </a:solidFill>
              </a:rPr>
              <a:t>8</a:t>
            </a:r>
            <a:endParaRPr lang="zh-CN" altLang="en-US" sz="2000" b="1" dirty="0">
              <a:solidFill>
                <a:srgbClr val="0070C0"/>
              </a:solidFill>
            </a:endParaRPr>
          </a:p>
        </p:txBody>
      </p:sp>
      <p:sp>
        <p:nvSpPr>
          <p:cNvPr id="51" name="TextBox 50"/>
          <p:cNvSpPr txBox="1"/>
          <p:nvPr/>
        </p:nvSpPr>
        <p:spPr>
          <a:xfrm>
            <a:off x="7627971" y="3213773"/>
            <a:ext cx="504825" cy="400110"/>
          </a:xfrm>
          <a:prstGeom prst="rect">
            <a:avLst/>
          </a:prstGeom>
          <a:noFill/>
        </p:spPr>
        <p:txBody>
          <a:bodyPr wrap="square" rtlCol="0">
            <a:spAutoFit/>
          </a:bodyPr>
          <a:lstStyle/>
          <a:p>
            <a:r>
              <a:rPr lang="en-US" altLang="zh-CN" sz="2000" b="1" dirty="0" smtClean="0">
                <a:solidFill>
                  <a:srgbClr val="0070C0"/>
                </a:solidFill>
              </a:rPr>
              <a:t>4</a:t>
            </a:r>
            <a:endParaRPr lang="zh-CN" altLang="en-US" sz="2000" b="1" dirty="0">
              <a:solidFill>
                <a:srgbClr val="0070C0"/>
              </a:solidFill>
            </a:endParaRPr>
          </a:p>
        </p:txBody>
      </p:sp>
      <p:sp>
        <p:nvSpPr>
          <p:cNvPr id="52" name="TextBox 51"/>
          <p:cNvSpPr txBox="1"/>
          <p:nvPr/>
        </p:nvSpPr>
        <p:spPr>
          <a:xfrm>
            <a:off x="7627970" y="3192343"/>
            <a:ext cx="428625" cy="400110"/>
          </a:xfrm>
          <a:prstGeom prst="rect">
            <a:avLst/>
          </a:prstGeom>
          <a:noFill/>
        </p:spPr>
        <p:txBody>
          <a:bodyPr wrap="square" rtlCol="0">
            <a:spAutoFit/>
          </a:bodyPr>
          <a:lstStyle/>
          <a:p>
            <a:r>
              <a:rPr lang="en-US" altLang="zh-CN" sz="2000" b="1" dirty="0" smtClean="0">
                <a:solidFill>
                  <a:srgbClr val="0070C0"/>
                </a:solidFill>
              </a:rPr>
              <a:t>2</a:t>
            </a:r>
            <a:endParaRPr lang="zh-CN" altLang="en-US" sz="2000" b="1" dirty="0">
              <a:solidFill>
                <a:srgbClr val="0070C0"/>
              </a:solidFill>
            </a:endParaRPr>
          </a:p>
        </p:txBody>
      </p:sp>
      <p:sp>
        <p:nvSpPr>
          <p:cNvPr id="53" name="TextBox 52"/>
          <p:cNvSpPr txBox="1"/>
          <p:nvPr/>
        </p:nvSpPr>
        <p:spPr>
          <a:xfrm>
            <a:off x="7647021" y="3199486"/>
            <a:ext cx="409575" cy="400110"/>
          </a:xfrm>
          <a:prstGeom prst="rect">
            <a:avLst/>
          </a:prstGeom>
          <a:noFill/>
        </p:spPr>
        <p:txBody>
          <a:bodyPr wrap="square" rtlCol="0">
            <a:spAutoFit/>
          </a:bodyPr>
          <a:lstStyle/>
          <a:p>
            <a:r>
              <a:rPr lang="en-US" altLang="zh-CN" sz="2000" b="1" dirty="0" smtClean="0">
                <a:solidFill>
                  <a:srgbClr val="0070C0"/>
                </a:solidFill>
              </a:rPr>
              <a:t>1</a:t>
            </a:r>
            <a:endParaRPr lang="zh-CN" altLang="en-US" sz="2000" b="1" dirty="0">
              <a:solidFill>
                <a:srgbClr val="0070C0"/>
              </a:solidFill>
            </a:endParaRPr>
          </a:p>
        </p:txBody>
      </p:sp>
      <p:sp>
        <p:nvSpPr>
          <p:cNvPr id="54" name="TextBox 53"/>
          <p:cNvSpPr txBox="1"/>
          <p:nvPr/>
        </p:nvSpPr>
        <p:spPr>
          <a:xfrm>
            <a:off x="7142195" y="3528099"/>
            <a:ext cx="552450" cy="369332"/>
          </a:xfrm>
          <a:prstGeom prst="rect">
            <a:avLst/>
          </a:prstGeom>
          <a:noFill/>
        </p:spPr>
        <p:txBody>
          <a:bodyPr wrap="square" rtlCol="0">
            <a:spAutoFit/>
          </a:bodyPr>
          <a:lstStyle/>
          <a:p>
            <a:r>
              <a:rPr lang="en-US" altLang="zh-CN" b="1" dirty="0" smtClean="0">
                <a:solidFill>
                  <a:srgbClr val="0070C0"/>
                </a:solidFill>
              </a:rPr>
              <a:t>500</a:t>
            </a:r>
            <a:endParaRPr lang="zh-CN" altLang="en-US" b="1" dirty="0">
              <a:solidFill>
                <a:srgbClr val="0070C0"/>
              </a:solidFill>
            </a:endParaRPr>
          </a:p>
        </p:txBody>
      </p:sp>
      <p:sp>
        <p:nvSpPr>
          <p:cNvPr id="55" name="TextBox 54"/>
          <p:cNvSpPr txBox="1"/>
          <p:nvPr/>
        </p:nvSpPr>
        <p:spPr>
          <a:xfrm>
            <a:off x="7151720" y="3742411"/>
            <a:ext cx="933450" cy="369332"/>
          </a:xfrm>
          <a:prstGeom prst="rect">
            <a:avLst/>
          </a:prstGeom>
          <a:noFill/>
        </p:spPr>
        <p:txBody>
          <a:bodyPr wrap="square" rtlCol="0">
            <a:spAutoFit/>
          </a:bodyPr>
          <a:lstStyle/>
          <a:p>
            <a:r>
              <a:rPr lang="en-US" altLang="zh-CN" b="1" dirty="0" smtClean="0">
                <a:solidFill>
                  <a:srgbClr val="0070C0"/>
                </a:solidFill>
              </a:rPr>
              <a:t>1000</a:t>
            </a:r>
            <a:endParaRPr lang="zh-CN" altLang="en-US" b="1" dirty="0">
              <a:solidFill>
                <a:srgbClr val="0070C0"/>
              </a:solidFill>
            </a:endParaRPr>
          </a:p>
        </p:txBody>
      </p:sp>
      <p:sp>
        <p:nvSpPr>
          <p:cNvPr id="56" name="TextBox 55"/>
          <p:cNvSpPr txBox="1"/>
          <p:nvPr/>
        </p:nvSpPr>
        <p:spPr>
          <a:xfrm>
            <a:off x="7161245" y="3963868"/>
            <a:ext cx="781050" cy="369332"/>
          </a:xfrm>
          <a:prstGeom prst="rect">
            <a:avLst/>
          </a:prstGeom>
          <a:noFill/>
        </p:spPr>
        <p:txBody>
          <a:bodyPr wrap="square" rtlCol="0">
            <a:spAutoFit/>
          </a:bodyPr>
          <a:lstStyle/>
          <a:p>
            <a:r>
              <a:rPr lang="en-US" altLang="zh-CN" b="1" dirty="0" smtClean="0">
                <a:solidFill>
                  <a:srgbClr val="0070C0"/>
                </a:solidFill>
              </a:rPr>
              <a:t>1200</a:t>
            </a:r>
            <a:endParaRPr lang="zh-CN" altLang="en-US" b="1" dirty="0">
              <a:solidFill>
                <a:srgbClr val="0070C0"/>
              </a:solidFill>
            </a:endParaRPr>
          </a:p>
        </p:txBody>
      </p:sp>
      <p:sp>
        <p:nvSpPr>
          <p:cNvPr id="57" name="TextBox 56"/>
          <p:cNvSpPr txBox="1"/>
          <p:nvPr/>
        </p:nvSpPr>
        <p:spPr>
          <a:xfrm>
            <a:off x="7189821" y="3971012"/>
            <a:ext cx="1038225" cy="369332"/>
          </a:xfrm>
          <a:prstGeom prst="rect">
            <a:avLst/>
          </a:prstGeom>
          <a:noFill/>
        </p:spPr>
        <p:txBody>
          <a:bodyPr wrap="square" rtlCol="0">
            <a:spAutoFit/>
          </a:bodyPr>
          <a:lstStyle/>
          <a:p>
            <a:r>
              <a:rPr lang="en-US" altLang="zh-CN" b="1" dirty="0" smtClean="0">
                <a:solidFill>
                  <a:srgbClr val="0070C0"/>
                </a:solidFill>
              </a:rPr>
              <a:t>600</a:t>
            </a:r>
            <a:endParaRPr lang="zh-CN" altLang="en-US" b="1" dirty="0">
              <a:solidFill>
                <a:srgbClr val="0070C0"/>
              </a:solidFill>
            </a:endParaRPr>
          </a:p>
        </p:txBody>
      </p:sp>
      <p:sp>
        <p:nvSpPr>
          <p:cNvPr id="58" name="TextBox 57"/>
          <p:cNvSpPr txBox="1"/>
          <p:nvPr/>
        </p:nvSpPr>
        <p:spPr>
          <a:xfrm>
            <a:off x="7161245" y="3749555"/>
            <a:ext cx="1143000" cy="369332"/>
          </a:xfrm>
          <a:prstGeom prst="rect">
            <a:avLst/>
          </a:prstGeom>
          <a:noFill/>
        </p:spPr>
        <p:txBody>
          <a:bodyPr wrap="square" rtlCol="0">
            <a:spAutoFit/>
          </a:bodyPr>
          <a:lstStyle/>
          <a:p>
            <a:r>
              <a:rPr lang="en-US" altLang="zh-CN" b="1" dirty="0" smtClean="0">
                <a:solidFill>
                  <a:srgbClr val="0070C0"/>
                </a:solidFill>
              </a:rPr>
              <a:t>500</a:t>
            </a:r>
            <a:endParaRPr lang="zh-CN" altLang="en-US" b="1" dirty="0">
              <a:solidFill>
                <a:srgbClr val="0070C0"/>
              </a:solidFill>
            </a:endParaRPr>
          </a:p>
        </p:txBody>
      </p:sp>
      <p:sp>
        <p:nvSpPr>
          <p:cNvPr id="59" name="TextBox 58"/>
          <p:cNvSpPr txBox="1"/>
          <p:nvPr/>
        </p:nvSpPr>
        <p:spPr>
          <a:xfrm>
            <a:off x="7180295" y="3975509"/>
            <a:ext cx="1323975" cy="369332"/>
          </a:xfrm>
          <a:prstGeom prst="rect">
            <a:avLst/>
          </a:prstGeom>
          <a:noFill/>
        </p:spPr>
        <p:txBody>
          <a:bodyPr wrap="square" rtlCol="0">
            <a:spAutoFit/>
          </a:bodyPr>
          <a:lstStyle/>
          <a:p>
            <a:r>
              <a:rPr lang="en-US" altLang="zh-CN" b="1" dirty="0" smtClean="0">
                <a:solidFill>
                  <a:srgbClr val="0070C0"/>
                </a:solidFill>
              </a:rPr>
              <a:t>300</a:t>
            </a:r>
            <a:endParaRPr lang="zh-CN" altLang="en-US" b="1" dirty="0">
              <a:solidFill>
                <a:srgbClr val="0070C0"/>
              </a:solidFill>
            </a:endParaRPr>
          </a:p>
        </p:txBody>
      </p:sp>
      <p:sp>
        <p:nvSpPr>
          <p:cNvPr id="60" name="TextBox 59"/>
          <p:cNvSpPr txBox="1"/>
          <p:nvPr/>
        </p:nvSpPr>
        <p:spPr>
          <a:xfrm>
            <a:off x="404295" y="1129521"/>
            <a:ext cx="7049019" cy="400110"/>
          </a:xfrm>
          <a:prstGeom prst="rect">
            <a:avLst/>
          </a:prstGeom>
          <a:noFill/>
        </p:spPr>
        <p:txBody>
          <a:bodyPr wrap="square" rtlCol="0">
            <a:spAutoFit/>
          </a:bodyPr>
          <a:lstStyle/>
          <a:p>
            <a:pPr marL="457200" indent="-457200">
              <a:buAutoNum type="arabicPeriod" startAt="2"/>
            </a:pPr>
            <a:r>
              <a:rPr lang="zh-CN" altLang="en-US" sz="2000" dirty="0">
                <a:solidFill>
                  <a:srgbClr val="0066FF"/>
                </a:solidFill>
                <a:latin typeface="黑体" pitchFamily="49" charset="-122"/>
                <a:ea typeface="黑体" pitchFamily="49" charset="-122"/>
              </a:rPr>
              <a:t>适用于长条形矩阵相乘的递归自适应划分方法</a:t>
            </a:r>
            <a:endParaRPr lang="en-US" altLang="zh-CN" sz="2000" dirty="0">
              <a:solidFill>
                <a:srgbClr val="0066FF"/>
              </a:solidFill>
              <a:latin typeface="黑体" pitchFamily="49" charset="-122"/>
              <a:ea typeface="黑体" pitchFamily="49" charset="-122"/>
            </a:endParaRPr>
          </a:p>
        </p:txBody>
      </p:sp>
    </p:spTree>
    <p:extLst>
      <p:ext uri="{BB962C8B-B14F-4D97-AF65-F5344CB8AC3E}">
        <p14:creationId xmlns:p14="http://schemas.microsoft.com/office/powerpoint/2010/main" val="21105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20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20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0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0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20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0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20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20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ssolve">
                                      <p:cBhvr>
                                        <p:cTn id="45" dur="500"/>
                                        <p:tgtEl>
                                          <p:spTgt spid="36"/>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5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56"/>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dissolve">
                                      <p:cBhvr>
                                        <p:cTn id="58" dur="500"/>
                                        <p:tgtEl>
                                          <p:spTgt spid="37"/>
                                        </p:tgtEl>
                                      </p:cBhvr>
                                    </p:animEffect>
                                  </p:childTnLst>
                                </p:cTn>
                              </p:par>
                              <p:par>
                                <p:cTn id="59" presetID="18" presetClass="entr" presetSubtype="12"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par>
                                <p:cTn id="62" presetID="18" presetClass="entr" presetSubtype="12"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strips(downLeft)">
                                      <p:cBhvr>
                                        <p:cTn id="64" dur="500"/>
                                        <p:tgtEl>
                                          <p:spTgt spid="39"/>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5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dissolve">
                                      <p:cBhvr>
                                        <p:cTn id="77" dur="500"/>
                                        <p:tgtEl>
                                          <p:spTgt spid="40"/>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par>
                                <p:cTn id="80" presetID="9" presetClass="entr" presetSubtype="0"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dissolve">
                                      <p:cBhvr>
                                        <p:cTn id="82" dur="500"/>
                                        <p:tgtEl>
                                          <p:spTgt spid="42"/>
                                        </p:tgtEl>
                                      </p:cBhvr>
                                    </p:animEffect>
                                  </p:childTnLst>
                                </p:cTn>
                              </p:par>
                              <p:par>
                                <p:cTn id="83" presetID="9"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dissolve">
                                      <p:cBhvr>
                                        <p:cTn id="85" dur="500"/>
                                        <p:tgtEl>
                                          <p:spTgt spid="43"/>
                                        </p:tgtEl>
                                      </p:cBhvr>
                                    </p:animEffect>
                                  </p:childTnLst>
                                </p:cTn>
                              </p:par>
                              <p:par>
                                <p:cTn id="86" presetID="9" presetClass="entr" presetSubtype="0"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dissolve">
                                      <p:cBhvr>
                                        <p:cTn id="88" dur="500"/>
                                        <p:tgtEl>
                                          <p:spTgt spid="41"/>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57"/>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4" grpId="0"/>
      <p:bldP spid="45" grpId="0"/>
      <p:bldP spid="46" grpId="0"/>
      <p:bldP spid="47" grpId="0"/>
      <p:bldP spid="48" grpId="0"/>
      <p:bldP spid="49" grpId="0"/>
      <p:bldP spid="50" grpId="0"/>
      <p:bldP spid="50" grpId="1"/>
      <p:bldP spid="51" grpId="0"/>
      <p:bldP spid="51" grpId="1"/>
      <p:bldP spid="52" grpId="0"/>
      <p:bldP spid="52" grpId="1"/>
      <p:bldP spid="53" grpId="0"/>
      <p:bldP spid="54" grpId="0"/>
      <p:bldP spid="55" grpId="0"/>
      <p:bldP spid="55" grpId="1"/>
      <p:bldP spid="56" grpId="0"/>
      <p:bldP spid="56" grpId="1"/>
      <p:bldP spid="57" grpId="0"/>
      <p:bldP spid="57" grpId="1"/>
      <p:bldP spid="58" grpId="0"/>
      <p:bldP spid="5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83157"/>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分布式矩阵乘法优化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pic>
        <p:nvPicPr>
          <p:cNvPr id="61" name="图片 60" descr="B1.emf"/>
          <p:cNvPicPr>
            <a:picLocks noChangeAspect="1"/>
          </p:cNvPicPr>
          <p:nvPr/>
        </p:nvPicPr>
        <p:blipFill>
          <a:blip r:embed="rId2"/>
          <a:stretch>
            <a:fillRect/>
          </a:stretch>
        </p:blipFill>
        <p:spPr>
          <a:xfrm>
            <a:off x="1049501" y="2886024"/>
            <a:ext cx="1421012" cy="1524194"/>
          </a:xfrm>
          <a:prstGeom prst="rect">
            <a:avLst/>
          </a:prstGeom>
        </p:spPr>
      </p:pic>
      <p:pic>
        <p:nvPicPr>
          <p:cNvPr id="62" name="图片 61" descr="B2.emf"/>
          <p:cNvPicPr>
            <a:picLocks noChangeAspect="1"/>
          </p:cNvPicPr>
          <p:nvPr/>
        </p:nvPicPr>
        <p:blipFill>
          <a:blip r:embed="rId3"/>
          <a:stretch>
            <a:fillRect/>
          </a:stretch>
        </p:blipFill>
        <p:spPr>
          <a:xfrm>
            <a:off x="4249899" y="2864592"/>
            <a:ext cx="1468639" cy="1564276"/>
          </a:xfrm>
          <a:prstGeom prst="rect">
            <a:avLst/>
          </a:prstGeom>
        </p:spPr>
      </p:pic>
      <p:pic>
        <p:nvPicPr>
          <p:cNvPr id="63" name="图片 62" descr="B3.emf"/>
          <p:cNvPicPr>
            <a:picLocks noChangeAspect="1"/>
          </p:cNvPicPr>
          <p:nvPr/>
        </p:nvPicPr>
        <p:blipFill>
          <a:blip r:embed="rId4"/>
          <a:stretch>
            <a:fillRect/>
          </a:stretch>
        </p:blipFill>
        <p:spPr>
          <a:xfrm>
            <a:off x="7530077" y="2841780"/>
            <a:ext cx="518314" cy="1538557"/>
          </a:xfrm>
          <a:prstGeom prst="rect">
            <a:avLst/>
          </a:prstGeom>
        </p:spPr>
      </p:pic>
      <p:sp>
        <p:nvSpPr>
          <p:cNvPr id="64" name="右箭头 63"/>
          <p:cNvSpPr/>
          <p:nvPr/>
        </p:nvSpPr>
        <p:spPr>
          <a:xfrm>
            <a:off x="3166076" y="3512986"/>
            <a:ext cx="914400" cy="157163"/>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5" name="右箭头 64"/>
          <p:cNvSpPr/>
          <p:nvPr/>
        </p:nvSpPr>
        <p:spPr>
          <a:xfrm>
            <a:off x="6385526" y="3527273"/>
            <a:ext cx="914400" cy="157163"/>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6" name="TextBox 65"/>
          <p:cNvSpPr txBox="1"/>
          <p:nvPr/>
        </p:nvSpPr>
        <p:spPr>
          <a:xfrm>
            <a:off x="3108926" y="3291530"/>
            <a:ext cx="1028700" cy="307777"/>
          </a:xfrm>
          <a:prstGeom prst="rect">
            <a:avLst/>
          </a:prstGeom>
          <a:noFill/>
        </p:spPr>
        <p:txBody>
          <a:bodyPr wrap="square" rtlCol="0">
            <a:spAutoFit/>
          </a:bodyPr>
          <a:lstStyle/>
          <a:p>
            <a:r>
              <a:rPr lang="en-US" altLang="zh-CN" sz="1400" b="1" dirty="0" smtClean="0"/>
              <a:t>Broadcast</a:t>
            </a:r>
            <a:endParaRPr lang="zh-CN" altLang="en-US" sz="1400" b="1" dirty="0"/>
          </a:p>
        </p:txBody>
      </p:sp>
      <p:sp>
        <p:nvSpPr>
          <p:cNvPr id="67" name="TextBox 66"/>
          <p:cNvSpPr txBox="1"/>
          <p:nvPr/>
        </p:nvSpPr>
        <p:spPr>
          <a:xfrm>
            <a:off x="6471252" y="3312961"/>
            <a:ext cx="790575" cy="307777"/>
          </a:xfrm>
          <a:prstGeom prst="rect">
            <a:avLst/>
          </a:prstGeom>
          <a:noFill/>
        </p:spPr>
        <p:txBody>
          <a:bodyPr wrap="square" rtlCol="0">
            <a:spAutoFit/>
          </a:bodyPr>
          <a:lstStyle/>
          <a:p>
            <a:r>
              <a:rPr lang="en-US" altLang="zh-CN" sz="1400" b="1" dirty="0" smtClean="0"/>
              <a:t>Result</a:t>
            </a:r>
            <a:endParaRPr lang="zh-CN" altLang="en-US" sz="1400" b="1" dirty="0"/>
          </a:p>
        </p:txBody>
      </p:sp>
      <p:sp>
        <p:nvSpPr>
          <p:cNvPr id="68" name="TextBox 67"/>
          <p:cNvSpPr txBox="1"/>
          <p:nvPr/>
        </p:nvSpPr>
        <p:spPr>
          <a:xfrm>
            <a:off x="413331" y="1533075"/>
            <a:ext cx="8358529" cy="1705403"/>
          </a:xfrm>
          <a:prstGeom prst="rect">
            <a:avLst/>
          </a:prstGeom>
          <a:noFill/>
        </p:spPr>
        <p:txBody>
          <a:bodyPr wrap="square" rtlCol="0">
            <a:spAutoFit/>
          </a:bodyPr>
          <a:lstStyle/>
          <a:p>
            <a:pPr>
              <a:lnSpc>
                <a:spcPct val="150000"/>
              </a:lnSpc>
            </a:pPr>
            <a:r>
              <a:rPr lang="zh-CN" altLang="en-US" b="1" dirty="0" smtClean="0">
                <a:solidFill>
                  <a:srgbClr val="C00000"/>
                </a:solidFill>
                <a:latin typeface="微软雅黑" pitchFamily="34" charset="-122"/>
                <a:ea typeface="微软雅黑" pitchFamily="34" charset="-122"/>
              </a:rPr>
              <a:t>适用性：</a:t>
            </a:r>
            <a:r>
              <a:rPr lang="zh-CN" altLang="en-US" dirty="0" smtClean="0">
                <a:latin typeface="微软雅黑" pitchFamily="34" charset="-122"/>
                <a:ea typeface="微软雅黑" pitchFamily="34" charset="-122"/>
              </a:rPr>
              <a:t>适用于大矩阵与小矩阵的相乘 </a:t>
            </a:r>
            <a:endParaRPr lang="en-US" altLang="zh-CN" dirty="0" smtClean="0">
              <a:latin typeface="微软雅黑" pitchFamily="34" charset="-122"/>
              <a:ea typeface="微软雅黑" pitchFamily="34" charset="-122"/>
            </a:endParaRPr>
          </a:p>
          <a:p>
            <a:pPr>
              <a:lnSpc>
                <a:spcPct val="150000"/>
              </a:lnSpc>
            </a:pPr>
            <a:r>
              <a:rPr lang="zh-CN" altLang="en-US" b="1" dirty="0" smtClean="0">
                <a:solidFill>
                  <a:srgbClr val="C00000"/>
                </a:solidFill>
                <a:latin typeface="微软雅黑" pitchFamily="34" charset="-122"/>
                <a:ea typeface="微软雅黑" pitchFamily="34" charset="-122"/>
              </a:rPr>
              <a:t>方   法：</a:t>
            </a:r>
            <a:r>
              <a:rPr lang="zh-CN" altLang="en-US" dirty="0">
                <a:latin typeface="微软雅黑" pitchFamily="34" charset="-122"/>
                <a:ea typeface="微软雅黑" pitchFamily="34" charset="-122"/>
              </a:rPr>
              <a:t>将大矩阵划分为</a:t>
            </a:r>
            <a:r>
              <a:rPr lang="en-US" altLang="zh-CN" dirty="0">
                <a:latin typeface="微软雅黑" pitchFamily="34" charset="-122"/>
                <a:ea typeface="微软雅黑" pitchFamily="34" charset="-122"/>
              </a:rPr>
              <a:t>Mx1x1</a:t>
            </a:r>
            <a:r>
              <a:rPr lang="zh-CN" altLang="en-US" dirty="0">
                <a:latin typeface="微软雅黑" pitchFamily="34" charset="-122"/>
                <a:ea typeface="微软雅黑" pitchFamily="34" charset="-122"/>
              </a:rPr>
              <a:t>（大矩阵为左矩阵）或</a:t>
            </a:r>
            <a:r>
              <a:rPr lang="en-US" altLang="zh-CN" dirty="0">
                <a:latin typeface="微软雅黑" pitchFamily="34" charset="-122"/>
                <a:ea typeface="微软雅黑" pitchFamily="34" charset="-122"/>
              </a:rPr>
              <a:t>1x1xM(</a:t>
            </a:r>
            <a:r>
              <a:rPr lang="zh-CN" altLang="en-US" dirty="0">
                <a:latin typeface="微软雅黑" pitchFamily="34" charset="-122"/>
                <a:ea typeface="微软雅黑" pitchFamily="34" charset="-122"/>
              </a:rPr>
              <a:t>大矩阵</a:t>
            </a:r>
            <a:r>
              <a:rPr lang="zh-CN" altLang="en-US" dirty="0" smtClean="0">
                <a:latin typeface="微软雅黑" pitchFamily="34" charset="-122"/>
                <a:ea typeface="微软雅黑" pitchFamily="34" charset="-122"/>
              </a:rPr>
              <a:t>为</a:t>
            </a:r>
            <a:endParaRPr lang="en-US"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右</a:t>
            </a:r>
            <a:r>
              <a:rPr lang="zh-CN" altLang="en-US" dirty="0">
                <a:latin typeface="微软雅黑" pitchFamily="34" charset="-122"/>
                <a:ea typeface="微软雅黑" pitchFamily="34" charset="-122"/>
              </a:rPr>
              <a:t>矩阵</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，然后广播小矩阵到大矩阵划分后子矩阵所在的计算节点</a:t>
            </a:r>
            <a:endParaRPr lang="en-US" altLang="zh-CN" dirty="0" smtClean="0">
              <a:latin typeface="微软雅黑" pitchFamily="34" charset="-122"/>
              <a:ea typeface="微软雅黑" pitchFamily="34" charset="-122"/>
            </a:endParaRPr>
          </a:p>
          <a:p>
            <a:pPr indent="457200">
              <a:lnSpc>
                <a:spcPct val="150000"/>
              </a:lnSpc>
            </a:pPr>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p:txBody>
      </p:sp>
      <p:sp>
        <p:nvSpPr>
          <p:cNvPr id="69" name="TextBox 68"/>
          <p:cNvSpPr txBox="1"/>
          <p:nvPr/>
        </p:nvSpPr>
        <p:spPr>
          <a:xfrm>
            <a:off x="373826" y="1128798"/>
            <a:ext cx="8196017" cy="400110"/>
          </a:xfrm>
          <a:prstGeom prst="rect">
            <a:avLst/>
          </a:prstGeom>
          <a:noFill/>
        </p:spPr>
        <p:txBody>
          <a:bodyPr wrap="square" rtlCol="0">
            <a:spAutoFit/>
          </a:bodyPr>
          <a:lstStyle/>
          <a:p>
            <a:r>
              <a:rPr lang="en-US" altLang="zh-CN" sz="2000" dirty="0" smtClean="0">
                <a:solidFill>
                  <a:srgbClr val="0066FF"/>
                </a:solidFill>
                <a:latin typeface="黑体" pitchFamily="49" charset="-122"/>
                <a:ea typeface="黑体" pitchFamily="49" charset="-122"/>
              </a:rPr>
              <a:t>3.</a:t>
            </a:r>
            <a:r>
              <a:rPr lang="zh-CN" altLang="en-US" sz="2000" dirty="0" smtClean="0">
                <a:solidFill>
                  <a:srgbClr val="0066FF"/>
                </a:solidFill>
                <a:latin typeface="黑体" pitchFamily="49" charset="-122"/>
                <a:ea typeface="黑体" pitchFamily="49" charset="-122"/>
              </a:rPr>
              <a:t>适用于</a:t>
            </a:r>
            <a:r>
              <a:rPr lang="zh-CN" altLang="en-US" sz="2000" dirty="0">
                <a:solidFill>
                  <a:srgbClr val="0066FF"/>
                </a:solidFill>
                <a:latin typeface="黑体" pitchFamily="49" charset="-122"/>
                <a:ea typeface="黑体" pitchFamily="49" charset="-122"/>
              </a:rPr>
              <a:t>一大一小矩阵相乘的</a:t>
            </a:r>
            <a:r>
              <a:rPr lang="en-US" altLang="zh-CN" sz="2000" dirty="0">
                <a:solidFill>
                  <a:srgbClr val="0066FF"/>
                </a:solidFill>
                <a:latin typeface="黑体" pitchFamily="49" charset="-122"/>
                <a:ea typeface="黑体" pitchFamily="49" charset="-122"/>
              </a:rPr>
              <a:t>Broadcast</a:t>
            </a:r>
            <a:r>
              <a:rPr lang="zh-CN" altLang="en-US" sz="2000" dirty="0" smtClean="0">
                <a:solidFill>
                  <a:srgbClr val="0066FF"/>
                </a:solidFill>
                <a:latin typeface="黑体" pitchFamily="49" charset="-122"/>
                <a:ea typeface="黑体" pitchFamily="49" charset="-122"/>
              </a:rPr>
              <a:t>矩阵划分方法</a:t>
            </a:r>
            <a:endParaRPr lang="zh-CN" altLang="en-US" sz="2000" dirty="0">
              <a:solidFill>
                <a:srgbClr val="0066FF"/>
              </a:solidFill>
              <a:latin typeface="黑体" pitchFamily="49" charset="-122"/>
              <a:ea typeface="黑体" pitchFamily="49" charset="-122"/>
            </a:endParaRPr>
          </a:p>
        </p:txBody>
      </p:sp>
    </p:spTree>
    <p:extLst>
      <p:ext uri="{BB962C8B-B14F-4D97-AF65-F5344CB8AC3E}">
        <p14:creationId xmlns:p14="http://schemas.microsoft.com/office/powerpoint/2010/main" val="50481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childTnLst>
                          </p:cTn>
                        </p:par>
                        <p:par>
                          <p:cTn id="14" fill="hold">
                            <p:stCondLst>
                              <p:cond delay="0"/>
                            </p:stCondLst>
                            <p:childTnLst>
                              <p:par>
                                <p:cTn id="15" presetID="29" presetClass="entr" presetSubtype="0"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ppt_x</p:attrName>
                                        </p:attrNameLst>
                                      </p:cBhvr>
                                      <p:tavLst>
                                        <p:tav tm="0">
                                          <p:val>
                                            <p:strVal val="#ppt_x-.2"/>
                                          </p:val>
                                        </p:tav>
                                        <p:tav tm="100000">
                                          <p:val>
                                            <p:strVal val="#ppt_x"/>
                                          </p:val>
                                        </p:tav>
                                      </p:tavLst>
                                    </p:anim>
                                    <p:anim calcmode="lin" valueType="num">
                                      <p:cBhvr>
                                        <p:cTn id="18"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childTnLst>
                          </p:cTn>
                        </p:par>
                        <p:par>
                          <p:cTn id="26" fill="hold">
                            <p:stCondLst>
                              <p:cond delay="0"/>
                            </p:stCondLst>
                            <p:childTnLst>
                              <p:par>
                                <p:cTn id="27" presetID="29"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1000" fill="hold"/>
                                        <p:tgtEl>
                                          <p:spTgt spid="63"/>
                                        </p:tgtEl>
                                        <p:attrNameLst>
                                          <p:attrName>ppt_x</p:attrName>
                                        </p:attrNameLst>
                                      </p:cBhvr>
                                      <p:tavLst>
                                        <p:tav tm="0">
                                          <p:val>
                                            <p:strVal val="#ppt_x-.2"/>
                                          </p:val>
                                        </p:tav>
                                        <p:tav tm="100000">
                                          <p:val>
                                            <p:strVal val="#ppt_x"/>
                                          </p:val>
                                        </p:tav>
                                      </p:tavLst>
                                    </p:anim>
                                    <p:anim calcmode="lin" valueType="num">
                                      <p:cBhvr>
                                        <p:cTn id="30"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p:bldP spid="6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93317"/>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分布式矩阵乘法优化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69" name="TextBox 68"/>
          <p:cNvSpPr txBox="1"/>
          <p:nvPr/>
        </p:nvSpPr>
        <p:spPr>
          <a:xfrm>
            <a:off x="373826" y="1128798"/>
            <a:ext cx="8196017" cy="400110"/>
          </a:xfrm>
          <a:prstGeom prst="rect">
            <a:avLst/>
          </a:prstGeom>
          <a:noFill/>
        </p:spPr>
        <p:txBody>
          <a:bodyPr wrap="square" rtlCol="0">
            <a:spAutoFit/>
          </a:bodyPr>
          <a:lstStyle/>
          <a:p>
            <a:r>
              <a:rPr lang="en-US" altLang="zh-CN" sz="2000" dirty="0" smtClean="0">
                <a:solidFill>
                  <a:srgbClr val="0066FF"/>
                </a:solidFill>
                <a:latin typeface="黑体" pitchFamily="49" charset="-122"/>
                <a:ea typeface="黑体" pitchFamily="49" charset="-122"/>
              </a:rPr>
              <a:t>4.</a:t>
            </a:r>
            <a:r>
              <a:rPr lang="zh-CN" altLang="en-US" sz="2000" dirty="0" smtClean="0">
                <a:solidFill>
                  <a:srgbClr val="0066FF"/>
                </a:solidFill>
                <a:latin typeface="黑体" pitchFamily="49" charset="-122"/>
                <a:ea typeface="黑体" pitchFamily="49" charset="-122"/>
              </a:rPr>
              <a:t>基于</a:t>
            </a:r>
            <a:r>
              <a:rPr lang="en-US" altLang="zh-CN" sz="2000" dirty="0">
                <a:solidFill>
                  <a:srgbClr val="0066FF"/>
                </a:solidFill>
                <a:latin typeface="黑体" pitchFamily="49" charset="-122"/>
                <a:ea typeface="黑体" pitchFamily="49" charset="-122"/>
              </a:rPr>
              <a:t>BLAS</a:t>
            </a:r>
            <a:r>
              <a:rPr lang="zh-CN" altLang="en-US" sz="2000" dirty="0">
                <a:solidFill>
                  <a:srgbClr val="0066FF"/>
                </a:solidFill>
                <a:latin typeface="黑体" pitchFamily="49" charset="-122"/>
                <a:ea typeface="黑体" pitchFamily="49" charset="-122"/>
              </a:rPr>
              <a:t>的子矩阵本地化运算加速</a:t>
            </a:r>
            <a:r>
              <a:rPr lang="zh-CN" altLang="en-US" sz="2000" dirty="0" smtClean="0">
                <a:solidFill>
                  <a:srgbClr val="0066FF"/>
                </a:solidFill>
                <a:latin typeface="黑体" pitchFamily="49" charset="-122"/>
                <a:ea typeface="黑体" pitchFamily="49" charset="-122"/>
              </a:rPr>
              <a:t>优化</a:t>
            </a:r>
            <a:endParaRPr lang="zh-CN" altLang="en-US" sz="2000" dirty="0">
              <a:solidFill>
                <a:srgbClr val="0066FF"/>
              </a:solidFill>
              <a:latin typeface="黑体" pitchFamily="49" charset="-122"/>
              <a:ea typeface="黑体" pitchFamily="49" charset="-122"/>
            </a:endParaRPr>
          </a:p>
        </p:txBody>
      </p:sp>
      <p:pic>
        <p:nvPicPr>
          <p:cNvPr id="19" name="Picture 2"/>
          <p:cNvPicPr>
            <a:picLocks noChangeAspect="1" noChangeArrowheads="1"/>
          </p:cNvPicPr>
          <p:nvPr/>
        </p:nvPicPr>
        <p:blipFill>
          <a:blip r:embed="rId2"/>
          <a:srcRect/>
          <a:stretch>
            <a:fillRect/>
          </a:stretch>
        </p:blipFill>
        <p:spPr bwMode="auto">
          <a:xfrm>
            <a:off x="4470400" y="1566072"/>
            <a:ext cx="4081362" cy="3026884"/>
          </a:xfrm>
          <a:prstGeom prst="rect">
            <a:avLst/>
          </a:prstGeom>
          <a:noFill/>
          <a:ln w="9525">
            <a:noFill/>
            <a:miter lim="800000"/>
            <a:headEnd/>
            <a:tailEnd/>
          </a:ln>
          <a:effectLst/>
        </p:spPr>
      </p:pic>
      <p:sp>
        <p:nvSpPr>
          <p:cNvPr id="2" name="椭圆 1"/>
          <p:cNvSpPr/>
          <p:nvPr/>
        </p:nvSpPr>
        <p:spPr>
          <a:xfrm>
            <a:off x="4323798" y="4025803"/>
            <a:ext cx="688468" cy="220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580112" y="4029913"/>
            <a:ext cx="688468" cy="220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164288" y="4029913"/>
            <a:ext cx="688468" cy="220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467544" y="1653648"/>
            <a:ext cx="3525336" cy="1323439"/>
          </a:xfrm>
          <a:prstGeom prst="rect">
            <a:avLst/>
          </a:prstGeom>
          <a:noFill/>
        </p:spPr>
        <p:txBody>
          <a:bodyPr wrap="square" rtlCol="0">
            <a:spAutoFit/>
          </a:bodyPr>
          <a:lstStyle/>
          <a:p>
            <a:r>
              <a:rPr lang="zh-CN" altLang="en-US" sz="2000" dirty="0" smtClean="0">
                <a:latin typeface="黑体" pitchFamily="49" charset="-122"/>
                <a:ea typeface="黑体" pitchFamily="49" charset="-122"/>
              </a:rPr>
              <a:t>划分并分发到各个节点的子矩阵运算时，可以再利用底层平台上的</a:t>
            </a:r>
            <a:r>
              <a:rPr lang="en-US" altLang="zh-CN" sz="2000" dirty="0" smtClean="0">
                <a:latin typeface="黑体" pitchFamily="49" charset="-122"/>
                <a:ea typeface="黑体" pitchFamily="49" charset="-122"/>
              </a:rPr>
              <a:t>BLAS</a:t>
            </a:r>
            <a:r>
              <a:rPr lang="zh-CN" altLang="en-US" sz="2000" dirty="0" smtClean="0">
                <a:latin typeface="黑体" pitchFamily="49" charset="-122"/>
                <a:ea typeface="黑体" pitchFamily="49" charset="-122"/>
              </a:rPr>
              <a:t>标准代数运算库进行子矩阵计算加速优化</a:t>
            </a:r>
            <a:endParaRPr lang="zh-CN" altLang="en-US" sz="2000" dirty="0">
              <a:latin typeface="黑体" pitchFamily="49" charset="-122"/>
              <a:ea typeface="黑体" pitchFamily="49" charset="-122"/>
            </a:endParaRPr>
          </a:p>
        </p:txBody>
      </p:sp>
    </p:spTree>
    <p:extLst>
      <p:ext uri="{BB962C8B-B14F-4D97-AF65-F5344CB8AC3E}">
        <p14:creationId xmlns:p14="http://schemas.microsoft.com/office/powerpoint/2010/main" val="13531771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73528"/>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分布式矩阵求拟运算优化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16" name="TextBox 15"/>
          <p:cNvSpPr txBox="1"/>
          <p:nvPr/>
        </p:nvSpPr>
        <p:spPr>
          <a:xfrm>
            <a:off x="405919" y="3799981"/>
            <a:ext cx="8391312" cy="861774"/>
          </a:xfrm>
          <a:prstGeom prst="rect">
            <a:avLst/>
          </a:prstGeom>
          <a:noFill/>
        </p:spPr>
        <p:txBody>
          <a:bodyPr wrap="square" rtlCol="0">
            <a:spAutoFit/>
          </a:bodyPr>
          <a:lstStyle/>
          <a:p>
            <a:r>
              <a:rPr lang="zh-CN" altLang="en-US" sz="1600" dirty="0" smtClean="0">
                <a:solidFill>
                  <a:srgbClr val="C00000"/>
                </a:solidFill>
                <a:latin typeface="微软雅黑" pitchFamily="34" charset="-122"/>
                <a:ea typeface="微软雅黑" pitchFamily="34" charset="-122"/>
              </a:rPr>
              <a:t>缺陷：</a:t>
            </a:r>
            <a:endParaRPr lang="en-US" altLang="zh-CN" sz="1600" dirty="0" smtClean="0">
              <a:solidFill>
                <a:srgbClr val="C00000"/>
              </a:solidFill>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1. </a:t>
            </a:r>
            <a:r>
              <a:rPr lang="zh-CN" altLang="en-US" sz="1600" dirty="0" smtClean="0">
                <a:latin typeface="微软雅黑" pitchFamily="34" charset="-122"/>
                <a:ea typeface="微软雅黑" pitchFamily="34" charset="-122"/>
              </a:rPr>
              <a:t>迭代次数为矩阵的维度，</a:t>
            </a:r>
            <a:r>
              <a:rPr lang="zh-CN" altLang="en-US" sz="1600" b="1" dirty="0" smtClean="0">
                <a:solidFill>
                  <a:srgbClr val="FF0000"/>
                </a:solidFill>
                <a:latin typeface="微软雅黑" pitchFamily="34" charset="-122"/>
                <a:ea typeface="微软雅黑" pitchFamily="34" charset="-122"/>
              </a:rPr>
              <a:t>过多的迭代</a:t>
            </a:r>
            <a:r>
              <a:rPr lang="zh-CN" altLang="en-US" sz="1600" dirty="0" smtClean="0">
                <a:latin typeface="微软雅黑" pitchFamily="34" charset="-122"/>
                <a:ea typeface="微软雅黑" pitchFamily="34" charset="-122"/>
              </a:rPr>
              <a:t>在分布式情况下会造成额外的开销</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 </a:t>
            </a:r>
            <a:r>
              <a:rPr lang="zh-CN" altLang="en-US" sz="1600" dirty="0" smtClean="0">
                <a:latin typeface="微软雅黑" pitchFamily="34" charset="-122"/>
                <a:ea typeface="微软雅黑" pitchFamily="34" charset="-122"/>
              </a:rPr>
              <a:t>每次迭代都是</a:t>
            </a:r>
            <a:r>
              <a:rPr lang="zh-CN" altLang="en-US" sz="1600" b="1" dirty="0" smtClean="0">
                <a:solidFill>
                  <a:srgbClr val="FF0000"/>
                </a:solidFill>
                <a:latin typeface="微软雅黑" pitchFamily="34" charset="-122"/>
                <a:ea typeface="微软雅黑" pitchFamily="34" charset="-122"/>
              </a:rPr>
              <a:t>串行地</a:t>
            </a:r>
            <a:r>
              <a:rPr lang="zh-CN" altLang="en-US" sz="1600" dirty="0" smtClean="0">
                <a:latin typeface="微软雅黑" pitchFamily="34" charset="-122"/>
                <a:ea typeface="微软雅黑" pitchFamily="34" charset="-122"/>
              </a:rPr>
              <a:t>从左往右迭代，处理速度缓慢</a:t>
            </a:r>
            <a:endParaRPr lang="zh-CN" altLang="en-US" sz="1600" dirty="0">
              <a:latin typeface="微软雅黑" pitchFamily="34" charset="-122"/>
              <a:ea typeface="微软雅黑" pitchFamily="34" charset="-122"/>
            </a:endParaRPr>
          </a:p>
        </p:txBody>
      </p:sp>
      <p:pic>
        <p:nvPicPr>
          <p:cNvPr id="17" name="图片 16" descr="C6.emf"/>
          <p:cNvPicPr>
            <a:picLocks noChangeAspect="1"/>
          </p:cNvPicPr>
          <p:nvPr/>
        </p:nvPicPr>
        <p:blipFill>
          <a:blip r:embed="rId2"/>
          <a:stretch>
            <a:fillRect/>
          </a:stretch>
        </p:blipFill>
        <p:spPr>
          <a:xfrm>
            <a:off x="3233781" y="1537228"/>
            <a:ext cx="2557404" cy="921992"/>
          </a:xfrm>
          <a:prstGeom prst="rect">
            <a:avLst/>
          </a:prstGeom>
        </p:spPr>
      </p:pic>
      <p:pic>
        <p:nvPicPr>
          <p:cNvPr id="18" name="图片 17" descr="C7.emf"/>
          <p:cNvPicPr>
            <a:picLocks noChangeAspect="1"/>
          </p:cNvPicPr>
          <p:nvPr/>
        </p:nvPicPr>
        <p:blipFill>
          <a:blip r:embed="rId3"/>
          <a:stretch>
            <a:fillRect/>
          </a:stretch>
        </p:blipFill>
        <p:spPr>
          <a:xfrm>
            <a:off x="6507575" y="1528762"/>
            <a:ext cx="2579981" cy="930131"/>
          </a:xfrm>
          <a:prstGeom prst="rect">
            <a:avLst/>
          </a:prstGeom>
        </p:spPr>
      </p:pic>
      <p:pic>
        <p:nvPicPr>
          <p:cNvPr id="20" name="图片 19" descr="C8.emf"/>
          <p:cNvPicPr>
            <a:picLocks noChangeAspect="1"/>
          </p:cNvPicPr>
          <p:nvPr/>
        </p:nvPicPr>
        <p:blipFill>
          <a:blip r:embed="rId4"/>
          <a:stretch>
            <a:fillRect/>
          </a:stretch>
        </p:blipFill>
        <p:spPr>
          <a:xfrm>
            <a:off x="6496273" y="2820776"/>
            <a:ext cx="2557403" cy="921992"/>
          </a:xfrm>
          <a:prstGeom prst="rect">
            <a:avLst/>
          </a:prstGeom>
        </p:spPr>
      </p:pic>
      <p:pic>
        <p:nvPicPr>
          <p:cNvPr id="23" name="图片 22" descr="C9.emf"/>
          <p:cNvPicPr>
            <a:picLocks noChangeAspect="1"/>
          </p:cNvPicPr>
          <p:nvPr/>
        </p:nvPicPr>
        <p:blipFill>
          <a:blip r:embed="rId5"/>
          <a:stretch>
            <a:fillRect/>
          </a:stretch>
        </p:blipFill>
        <p:spPr>
          <a:xfrm>
            <a:off x="3281057" y="2788494"/>
            <a:ext cx="2582275" cy="930959"/>
          </a:xfrm>
          <a:prstGeom prst="rect">
            <a:avLst/>
          </a:prstGeom>
        </p:spPr>
      </p:pic>
      <p:sp>
        <p:nvSpPr>
          <p:cNvPr id="25" name="TextBox 24"/>
          <p:cNvSpPr txBox="1"/>
          <p:nvPr/>
        </p:nvSpPr>
        <p:spPr>
          <a:xfrm>
            <a:off x="395536" y="1037370"/>
            <a:ext cx="5535304" cy="400110"/>
          </a:xfrm>
          <a:prstGeom prst="rect">
            <a:avLst/>
          </a:prstGeom>
          <a:noFill/>
        </p:spPr>
        <p:txBody>
          <a:bodyPr wrap="square" rtlCol="0">
            <a:spAutoFit/>
          </a:bodyPr>
          <a:lstStyle/>
          <a:p>
            <a:r>
              <a:rPr lang="zh-CN" altLang="en-US" sz="2000" dirty="0" smtClean="0">
                <a:solidFill>
                  <a:srgbClr val="0066FF"/>
                </a:solidFill>
                <a:latin typeface="黑体" pitchFamily="49" charset="-122"/>
                <a:ea typeface="黑体" pitchFamily="49" charset="-122"/>
              </a:rPr>
              <a:t>传统的</a:t>
            </a:r>
            <a:r>
              <a:rPr lang="en-US" altLang="zh-CN" sz="2000" dirty="0" smtClean="0">
                <a:solidFill>
                  <a:srgbClr val="0066FF"/>
                </a:solidFill>
                <a:latin typeface="黑体" pitchFamily="49" charset="-122"/>
                <a:ea typeface="黑体" pitchFamily="49" charset="-122"/>
              </a:rPr>
              <a:t>Gauss-Jordan</a:t>
            </a:r>
            <a:r>
              <a:rPr lang="zh-CN" altLang="en-US" sz="2000" dirty="0" smtClean="0">
                <a:solidFill>
                  <a:srgbClr val="0066FF"/>
                </a:solidFill>
                <a:latin typeface="黑体" pitchFamily="49" charset="-122"/>
                <a:ea typeface="黑体" pitchFamily="49" charset="-122"/>
              </a:rPr>
              <a:t>消元求逆算法</a:t>
            </a:r>
            <a:endParaRPr lang="zh-CN" altLang="en-US" sz="2000" dirty="0">
              <a:solidFill>
                <a:srgbClr val="0066FF"/>
              </a:solidFill>
              <a:latin typeface="黑体" pitchFamily="49" charset="-122"/>
              <a:ea typeface="黑体" pitchFamily="49" charset="-122"/>
            </a:endParaRPr>
          </a:p>
        </p:txBody>
      </p:sp>
      <p:sp>
        <p:nvSpPr>
          <p:cNvPr id="26" name="右箭头 25"/>
          <p:cNvSpPr/>
          <p:nvPr/>
        </p:nvSpPr>
        <p:spPr>
          <a:xfrm>
            <a:off x="2641587" y="1872085"/>
            <a:ext cx="451556" cy="21511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pic>
        <p:nvPicPr>
          <p:cNvPr id="27" name="图片 26" descr="C5.emf"/>
          <p:cNvPicPr>
            <a:picLocks noChangeAspect="1"/>
          </p:cNvPicPr>
          <p:nvPr/>
        </p:nvPicPr>
        <p:blipFill>
          <a:blip r:embed="rId6"/>
          <a:stretch>
            <a:fillRect/>
          </a:stretch>
        </p:blipFill>
        <p:spPr>
          <a:xfrm>
            <a:off x="22566" y="2785150"/>
            <a:ext cx="2551289" cy="919787"/>
          </a:xfrm>
          <a:prstGeom prst="rect">
            <a:avLst/>
          </a:prstGeom>
        </p:spPr>
      </p:pic>
      <p:pic>
        <p:nvPicPr>
          <p:cNvPr id="28" name="图片 27" descr="C1.emf"/>
          <p:cNvPicPr>
            <a:picLocks noChangeAspect="1"/>
          </p:cNvPicPr>
          <p:nvPr/>
        </p:nvPicPr>
        <p:blipFill>
          <a:blip r:embed="rId7"/>
          <a:stretch>
            <a:fillRect/>
          </a:stretch>
        </p:blipFill>
        <p:spPr>
          <a:xfrm>
            <a:off x="34374" y="1552391"/>
            <a:ext cx="2550755" cy="919595"/>
          </a:xfrm>
          <a:prstGeom prst="rect">
            <a:avLst/>
          </a:prstGeom>
        </p:spPr>
      </p:pic>
      <p:sp>
        <p:nvSpPr>
          <p:cNvPr id="29" name="右箭头 28"/>
          <p:cNvSpPr/>
          <p:nvPr/>
        </p:nvSpPr>
        <p:spPr>
          <a:xfrm>
            <a:off x="5941223" y="1858794"/>
            <a:ext cx="451556" cy="21511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0" name="右箭头 29"/>
          <p:cNvSpPr/>
          <p:nvPr/>
        </p:nvSpPr>
        <p:spPr>
          <a:xfrm rot="10800000">
            <a:off x="2677029" y="3079530"/>
            <a:ext cx="451556" cy="21511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右箭头 30"/>
          <p:cNvSpPr/>
          <p:nvPr/>
        </p:nvSpPr>
        <p:spPr>
          <a:xfrm rot="10800000">
            <a:off x="5955401" y="3074213"/>
            <a:ext cx="451556" cy="21511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2" name="下箭头 31"/>
          <p:cNvSpPr/>
          <p:nvPr/>
        </p:nvSpPr>
        <p:spPr>
          <a:xfrm>
            <a:off x="7996342" y="2469971"/>
            <a:ext cx="308344" cy="326951"/>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3700773" y="2438071"/>
            <a:ext cx="116960" cy="1275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7532038" y="2440732"/>
            <a:ext cx="116960" cy="1275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8003415" y="3598727"/>
            <a:ext cx="116960" cy="1275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5355908" y="3598730"/>
            <a:ext cx="116960" cy="1275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11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960759"/>
            <a:ext cx="7963088" cy="3501202"/>
          </a:xfrm>
          <a:prstGeom prst="rect">
            <a:avLst/>
          </a:prstGeom>
        </p:spPr>
        <p:txBody>
          <a:bodyPr vert="horz" lIns="91440" tIns="45720" rIns="91440" bIns="45720" rtlCol="0" anchor="t">
            <a:noAutofit/>
          </a:bodyPr>
          <a:lstStyle>
            <a:lvl1pPr algn="l" defTabSz="914400" rtl="0" eaLnBrk="1" latinLnBrk="0" hangingPunct="1">
              <a:spcBef>
                <a:spcPct val="0"/>
              </a:spcBef>
              <a:buNone/>
              <a:defRPr lang="zh-CN" altLang="en-US" sz="1800" kern="1200" dirty="0" smtClean="0">
                <a:solidFill>
                  <a:schemeClr val="bg1"/>
                </a:solidFill>
                <a:latin typeface="Adobe 黑体 Std R" pitchFamily="34" charset="-122"/>
                <a:ea typeface="Adobe 黑体 Std R" pitchFamily="34" charset="-122"/>
                <a:cs typeface="+mj-cs"/>
              </a:defRPr>
            </a:lvl1pPr>
          </a:lstStyle>
          <a:p>
            <a:pPr>
              <a:lnSpc>
                <a:spcPct val="130000"/>
              </a:lnSpc>
              <a:spcBef>
                <a:spcPts val="0"/>
              </a:spcBef>
              <a:spcAft>
                <a:spcPts val="1200"/>
              </a:spcAft>
              <a:buClr>
                <a:schemeClr val="accent1"/>
              </a:buClr>
              <a:buSzPct val="85000"/>
            </a:pPr>
            <a:r>
              <a:rPr lang="zh-CN" altLang="en-US" sz="2800" dirty="0">
                <a:solidFill>
                  <a:srgbClr val="0066FF"/>
                </a:solidFill>
                <a:latin typeface="Arial Unicode MS" pitchFamily="34" charset="-122"/>
                <a:ea typeface="Arial Unicode MS" pitchFamily="34" charset="-122"/>
                <a:cs typeface="Arial Unicode MS" pitchFamily="34" charset="-122"/>
              </a:rPr>
              <a:t>上 篇</a:t>
            </a:r>
            <a:endParaRPr lang="en-US" altLang="zh-CN" sz="2800" dirty="0">
              <a:solidFill>
                <a:srgbClr val="0066FF"/>
              </a:solidFill>
              <a:latin typeface="Arial Unicode MS" pitchFamily="34" charset="-122"/>
              <a:ea typeface="Arial Unicode MS" pitchFamily="34" charset="-122"/>
              <a:cs typeface="Arial Unicode MS" pitchFamily="34" charset="-122"/>
            </a:endParaRPr>
          </a:p>
          <a:p>
            <a:pPr>
              <a:lnSpc>
                <a:spcPct val="130000"/>
              </a:lnSpc>
              <a:spcBef>
                <a:spcPts val="0"/>
              </a:spcBef>
              <a:spcAft>
                <a:spcPts val="1200"/>
              </a:spcAft>
              <a:buClr>
                <a:schemeClr val="accent1"/>
              </a:buClr>
              <a:buSzPct val="85000"/>
            </a:pPr>
            <a:r>
              <a:rPr lang="en-US" altLang="zh-CN" sz="2400" dirty="0" smtClean="0">
                <a:solidFill>
                  <a:srgbClr val="C00000"/>
                </a:solidFill>
                <a:latin typeface="Arial Unicode MS" pitchFamily="34" charset="-122"/>
                <a:ea typeface="Arial Unicode MS" pitchFamily="34" charset="-122"/>
                <a:cs typeface="Arial Unicode MS" pitchFamily="34" charset="-122"/>
              </a:rPr>
              <a:t>1</a:t>
            </a:r>
            <a:r>
              <a:rPr lang="en-US" altLang="zh-CN" sz="2400" dirty="0">
                <a:solidFill>
                  <a:srgbClr val="C00000"/>
                </a:solidFill>
                <a:latin typeface="Arial Unicode MS" pitchFamily="34" charset="-122"/>
                <a:ea typeface="Arial Unicode MS" pitchFamily="34" charset="-122"/>
                <a:cs typeface="Arial Unicode MS" pitchFamily="34" charset="-122"/>
              </a:rPr>
              <a:t>. </a:t>
            </a:r>
            <a:r>
              <a:rPr lang="zh-CN" altLang="en-US" sz="2400" dirty="0">
                <a:solidFill>
                  <a:srgbClr val="C00000"/>
                </a:solidFill>
                <a:latin typeface="Arial Unicode MS" pitchFamily="34" charset="-122"/>
                <a:ea typeface="Arial Unicode MS" pitchFamily="34" charset="-122"/>
                <a:cs typeface="Arial Unicode MS" pitchFamily="34" charset="-122"/>
              </a:rPr>
              <a:t>大数据</a:t>
            </a:r>
            <a:r>
              <a:rPr lang="zh-CN" altLang="en-US" sz="2400" dirty="0" smtClean="0">
                <a:solidFill>
                  <a:srgbClr val="C00000"/>
                </a:solidFill>
                <a:latin typeface="Arial Unicode MS" pitchFamily="34" charset="-122"/>
                <a:ea typeface="Arial Unicode MS" pitchFamily="34" charset="-122"/>
                <a:cs typeface="Arial Unicode MS" pitchFamily="34" charset="-122"/>
              </a:rPr>
              <a:t>机器学习：从算法到系统</a:t>
            </a:r>
            <a:r>
              <a:rPr lang="en-US" altLang="zh-CN" sz="2400" dirty="0">
                <a:solidFill>
                  <a:srgbClr val="C00000"/>
                </a:solidFill>
                <a:latin typeface="Arial Unicode MS" pitchFamily="34" charset="-122"/>
                <a:ea typeface="Arial Unicode MS" pitchFamily="34" charset="-122"/>
                <a:cs typeface="Arial Unicode MS" pitchFamily="34" charset="-122"/>
              </a:rPr>
              <a:t/>
            </a:r>
            <a:br>
              <a:rPr lang="en-US" altLang="zh-CN" sz="2400" dirty="0">
                <a:solidFill>
                  <a:srgbClr val="C00000"/>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2. </a:t>
            </a:r>
            <a:r>
              <a:rPr lang="zh-CN" altLang="zh-CN" sz="2400" dirty="0">
                <a:solidFill>
                  <a:schemeClr val="bg2">
                    <a:lumMod val="50000"/>
                  </a:schemeClr>
                </a:solidFill>
                <a:latin typeface="Arial Unicode MS" pitchFamily="34" charset="-122"/>
                <a:ea typeface="Arial Unicode MS" pitchFamily="34" charset="-122"/>
                <a:cs typeface="Arial Unicode MS" pitchFamily="34" charset="-122"/>
              </a:rPr>
              <a:t>大数据机器学习系统的技术特征</a:t>
            </a:r>
            <a:r>
              <a:rPr lang="en-US" altLang="zh-CN" sz="2400" dirty="0">
                <a:solidFill>
                  <a:schemeClr val="bg2">
                    <a:lumMod val="50000"/>
                  </a:schemeClr>
                </a:solidFill>
                <a:latin typeface="Arial Unicode MS" pitchFamily="34" charset="-122"/>
                <a:ea typeface="Arial Unicode MS" pitchFamily="34" charset="-122"/>
                <a:cs typeface="Arial Unicode MS" pitchFamily="34" charset="-122"/>
              </a:rPr>
              <a:t/>
            </a:r>
            <a:br>
              <a:rPr lang="en-US" altLang="zh-CN" sz="2400" dirty="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3. </a:t>
            </a:r>
            <a:r>
              <a:rPr lang="zh-CN" altLang="zh-CN" sz="2400" dirty="0">
                <a:solidFill>
                  <a:schemeClr val="bg2">
                    <a:lumMod val="50000"/>
                  </a:schemeClr>
                </a:solidFill>
                <a:latin typeface="Arial Unicode MS" pitchFamily="34" charset="-122"/>
                <a:ea typeface="Arial Unicode MS" pitchFamily="34" charset="-122"/>
                <a:cs typeface="Arial Unicode MS" pitchFamily="34" charset="-122"/>
              </a:rPr>
              <a:t>大数据机器学习系统的主要研究问题</a:t>
            </a:r>
            <a:br>
              <a:rPr lang="zh-CN" altLang="zh-CN" sz="2400" dirty="0">
                <a:solidFill>
                  <a:schemeClr val="bg2">
                    <a:lumMod val="50000"/>
                  </a:schemeClr>
                </a:solidFill>
                <a:latin typeface="Arial Unicode MS" pitchFamily="34" charset="-122"/>
                <a:ea typeface="Arial Unicode MS" pitchFamily="34" charset="-122"/>
                <a:cs typeface="Arial Unicode MS" pitchFamily="34" charset="-122"/>
              </a:rPr>
            </a:br>
            <a:r>
              <a:rPr lang="en-US" altLang="zh-CN" sz="2400" dirty="0" smtClean="0">
                <a:solidFill>
                  <a:schemeClr val="bg2">
                    <a:lumMod val="50000"/>
                  </a:schemeClr>
                </a:solidFill>
                <a:latin typeface="Arial Unicode MS" pitchFamily="34" charset="-122"/>
                <a:ea typeface="Arial Unicode MS" pitchFamily="34" charset="-122"/>
                <a:cs typeface="Arial Unicode MS" pitchFamily="34" charset="-122"/>
              </a:rPr>
              <a:t>4. </a:t>
            </a:r>
            <a:r>
              <a:rPr lang="zh-CN" altLang="zh-CN" sz="2400" dirty="0">
                <a:solidFill>
                  <a:schemeClr val="bg2">
                    <a:lumMod val="50000"/>
                  </a:schemeClr>
                </a:solidFill>
                <a:latin typeface="Arial Unicode MS" pitchFamily="34" charset="-122"/>
                <a:ea typeface="Arial Unicode MS" pitchFamily="34" charset="-122"/>
                <a:cs typeface="Arial Unicode MS" pitchFamily="34" charset="-122"/>
              </a:rPr>
              <a:t>大数据机器学习</a:t>
            </a:r>
            <a:r>
              <a:rPr lang="zh-CN" altLang="en-US" sz="2400" dirty="0">
                <a:solidFill>
                  <a:schemeClr val="bg2">
                    <a:lumMod val="50000"/>
                  </a:schemeClr>
                </a:solidFill>
                <a:latin typeface="Arial Unicode MS" pitchFamily="34" charset="-122"/>
                <a:ea typeface="Arial Unicode MS" pitchFamily="34" charset="-122"/>
                <a:cs typeface="Arial Unicode MS" pitchFamily="34" charset="-122"/>
              </a:rPr>
              <a:t>方法分类与典型系统</a:t>
            </a:r>
          </a:p>
        </p:txBody>
      </p:sp>
      <p:sp>
        <p:nvSpPr>
          <p:cNvPr id="7" name="标题 5"/>
          <p:cNvSpPr>
            <a:spLocks noGrp="1"/>
          </p:cNvSpPr>
          <p:nvPr>
            <p:ph type="title"/>
          </p:nvPr>
        </p:nvSpPr>
        <p:spPr/>
        <p:txBody>
          <a:bodyPr/>
          <a:lstStyle/>
          <a:p>
            <a:r>
              <a:rPr lang="zh-CN" altLang="en-US" sz="2400" dirty="0" smtClean="0"/>
              <a:t>上篇：大数据机器学习系统概述</a:t>
            </a:r>
            <a:endParaRPr lang="zh-CN" altLang="en-US" sz="2400" dirty="0"/>
          </a:p>
        </p:txBody>
      </p:sp>
    </p:spTree>
    <p:extLst>
      <p:ext uri="{BB962C8B-B14F-4D97-AF65-F5344CB8AC3E}">
        <p14:creationId xmlns:p14="http://schemas.microsoft.com/office/powerpoint/2010/main" val="42942638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536094"/>
            <a:ext cx="8573460" cy="553998"/>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分布式矩阵求拟运算优化</a:t>
            </a:r>
            <a:endParaRPr lang="en-US" altLang="zh-CN" sz="2000" dirty="0">
              <a:solidFill>
                <a:srgbClr val="FF0000"/>
              </a:solidFill>
              <a:latin typeface="黑体" pitchFamily="49" charset="-122"/>
              <a:ea typeface="黑体" pitchFamily="49" charset="-122"/>
            </a:endParaRPr>
          </a:p>
        </p:txBody>
      </p:sp>
      <p:sp>
        <p:nvSpPr>
          <p:cNvPr id="138" name="TextBox 137"/>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
        <p:nvSpPr>
          <p:cNvPr id="38" name="TextBox 37"/>
          <p:cNvSpPr txBox="1"/>
          <p:nvPr/>
        </p:nvSpPr>
        <p:spPr>
          <a:xfrm>
            <a:off x="397595" y="998622"/>
            <a:ext cx="4140677" cy="400110"/>
          </a:xfrm>
          <a:prstGeom prst="rect">
            <a:avLst/>
          </a:prstGeom>
          <a:noFill/>
        </p:spPr>
        <p:txBody>
          <a:bodyPr wrap="square" rtlCol="0">
            <a:spAutoFit/>
          </a:bodyPr>
          <a:lstStyle/>
          <a:p>
            <a:r>
              <a:rPr lang="zh-CN" altLang="en-US" sz="2000" dirty="0" smtClean="0">
                <a:solidFill>
                  <a:srgbClr val="0066FF"/>
                </a:solidFill>
                <a:latin typeface="黑体" pitchFamily="49" charset="-122"/>
                <a:ea typeface="黑体" pitchFamily="49" charset="-122"/>
              </a:rPr>
              <a:t>优化的矩阵求逆方法</a:t>
            </a:r>
            <a:endParaRPr lang="zh-CN" altLang="en-US" sz="2000" dirty="0">
              <a:solidFill>
                <a:srgbClr val="0066FF"/>
              </a:solidFill>
              <a:latin typeface="黑体" pitchFamily="49" charset="-122"/>
              <a:ea typeface="黑体" pitchFamily="49" charset="-122"/>
            </a:endParaRPr>
          </a:p>
        </p:txBody>
      </p:sp>
      <p:sp>
        <p:nvSpPr>
          <p:cNvPr id="60" name="TextBox 59"/>
          <p:cNvSpPr txBox="1"/>
          <p:nvPr/>
        </p:nvSpPr>
        <p:spPr>
          <a:xfrm>
            <a:off x="384994" y="1332819"/>
            <a:ext cx="8427428" cy="830997"/>
          </a:xfrm>
          <a:prstGeom prst="rect">
            <a:avLst/>
          </a:prstGeom>
          <a:noFill/>
        </p:spPr>
        <p:txBody>
          <a:bodyPr wrap="square" rtlCol="0">
            <a:spAutoFit/>
          </a:bodyPr>
          <a:lstStyle/>
          <a:p>
            <a:pPr>
              <a:lnSpc>
                <a:spcPct val="150000"/>
              </a:lnSpc>
            </a:pPr>
            <a:r>
              <a:rPr lang="zh-CN" altLang="en-US" sz="1600" dirty="0" smtClean="0">
                <a:solidFill>
                  <a:srgbClr val="C00000"/>
                </a:solidFill>
                <a:latin typeface="微软雅黑" pitchFamily="34" charset="-122"/>
                <a:ea typeface="微软雅黑" pitchFamily="34" charset="-122"/>
              </a:rPr>
              <a:t>主要思想：</a:t>
            </a:r>
            <a:r>
              <a:rPr lang="zh-CN" altLang="en-US" sz="1600" dirty="0" smtClean="0">
                <a:latin typeface="微软雅黑" pitchFamily="34" charset="-122"/>
                <a:ea typeface="微软雅黑" pitchFamily="34" charset="-122"/>
              </a:rPr>
              <a:t>将矩阵按列分成多块，每次迭代</a:t>
            </a:r>
            <a:r>
              <a:rPr lang="zh-CN" altLang="en-US" sz="1600" dirty="0" smtClean="0">
                <a:solidFill>
                  <a:srgbClr val="FF0000"/>
                </a:solidFill>
                <a:latin typeface="微软雅黑" pitchFamily="34" charset="-122"/>
                <a:ea typeface="微软雅黑" pitchFamily="34" charset="-122"/>
              </a:rPr>
              <a:t>选取多个主元列向量</a:t>
            </a:r>
            <a:r>
              <a:rPr lang="zh-CN" altLang="en-US" sz="1600" dirty="0" smtClean="0">
                <a:latin typeface="微软雅黑" pitchFamily="34" charset="-122"/>
                <a:ea typeface="微软雅黑" pitchFamily="34" charset="-122"/>
              </a:rPr>
              <a:t>去更新整个矩阵，每次更新时</a:t>
            </a:r>
            <a:r>
              <a:rPr lang="zh-CN" altLang="en-US" sz="1600" dirty="0" smtClean="0">
                <a:solidFill>
                  <a:srgbClr val="FF0000"/>
                </a:solidFill>
                <a:latin typeface="微软雅黑" pitchFamily="34" charset="-122"/>
                <a:ea typeface="微软雅黑" pitchFamily="34" charset="-122"/>
              </a:rPr>
              <a:t>多块之间进行并行化更新</a:t>
            </a:r>
            <a:endParaRPr lang="en-US" altLang="zh-CN" sz="1600" dirty="0" smtClean="0">
              <a:latin typeface="微软雅黑" pitchFamily="34" charset="-122"/>
              <a:ea typeface="微软雅黑" pitchFamily="34" charset="-122"/>
            </a:endParaRPr>
          </a:p>
        </p:txBody>
      </p:sp>
      <p:sp>
        <p:nvSpPr>
          <p:cNvPr id="61" name="矩形 60"/>
          <p:cNvSpPr/>
          <p:nvPr/>
        </p:nvSpPr>
        <p:spPr>
          <a:xfrm>
            <a:off x="1280510" y="2654632"/>
            <a:ext cx="1444978"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990283" y="2654633"/>
            <a:ext cx="519289" cy="106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729704" y="2650399"/>
            <a:ext cx="519289"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429616" y="2650399"/>
            <a:ext cx="519289"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978446">
            <a:off x="5080006" y="2280788"/>
            <a:ext cx="3251194" cy="2463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7963671" y="3325287"/>
            <a:ext cx="519289"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4915641" y="3333754"/>
            <a:ext cx="519289"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445302" y="1703906"/>
            <a:ext cx="519289" cy="106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右箭头 68"/>
          <p:cNvSpPr/>
          <p:nvPr/>
        </p:nvSpPr>
        <p:spPr>
          <a:xfrm>
            <a:off x="3341650" y="3086433"/>
            <a:ext cx="1027288" cy="2201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下箭头 69"/>
          <p:cNvSpPr/>
          <p:nvPr/>
        </p:nvSpPr>
        <p:spPr>
          <a:xfrm rot="4531475">
            <a:off x="5710174" y="3428102"/>
            <a:ext cx="254000" cy="6952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下箭头 70"/>
          <p:cNvSpPr/>
          <p:nvPr/>
        </p:nvSpPr>
        <p:spPr>
          <a:xfrm rot="17056546">
            <a:off x="7375283" y="3406937"/>
            <a:ext cx="254000" cy="6952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467879" y="3270243"/>
            <a:ext cx="519289" cy="1066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下箭头 72"/>
          <p:cNvSpPr/>
          <p:nvPr/>
        </p:nvSpPr>
        <p:spPr>
          <a:xfrm>
            <a:off x="6569476" y="2829972"/>
            <a:ext cx="270935" cy="3979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右箭头 73"/>
          <p:cNvSpPr/>
          <p:nvPr/>
        </p:nvSpPr>
        <p:spPr>
          <a:xfrm rot="10800000">
            <a:off x="7078132" y="1892632"/>
            <a:ext cx="338667" cy="127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3486437" y="2832432"/>
            <a:ext cx="1038578" cy="369332"/>
          </a:xfrm>
          <a:prstGeom prst="rect">
            <a:avLst/>
          </a:prstGeom>
          <a:noFill/>
        </p:spPr>
        <p:txBody>
          <a:bodyPr wrap="square" rtlCol="0">
            <a:spAutoFit/>
          </a:bodyPr>
          <a:lstStyle/>
          <a:p>
            <a:r>
              <a:rPr lang="zh-CN" altLang="en-US" b="1" dirty="0" smtClean="0">
                <a:solidFill>
                  <a:srgbClr val="002060"/>
                </a:solidFill>
                <a:latin typeface="微软雅黑" pitchFamily="34" charset="-122"/>
                <a:ea typeface="微软雅黑" pitchFamily="34" charset="-122"/>
              </a:rPr>
              <a:t>求逆</a:t>
            </a:r>
            <a:endParaRPr lang="zh-CN" altLang="en-US" b="1" dirty="0">
              <a:solidFill>
                <a:srgbClr val="002060"/>
              </a:solidFill>
              <a:latin typeface="微软雅黑" pitchFamily="34" charset="-122"/>
              <a:ea typeface="微软雅黑" pitchFamily="34" charset="-122"/>
            </a:endParaRPr>
          </a:p>
        </p:txBody>
      </p:sp>
      <p:sp>
        <p:nvSpPr>
          <p:cNvPr id="76" name="TextBox 75"/>
          <p:cNvSpPr txBox="1"/>
          <p:nvPr/>
        </p:nvSpPr>
        <p:spPr>
          <a:xfrm rot="20686787">
            <a:off x="5379958" y="3336961"/>
            <a:ext cx="1348716" cy="276999"/>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分发</a:t>
            </a:r>
            <a:r>
              <a:rPr lang="en-US" altLang="zh-CN" sz="1200" b="1" dirty="0" smtClean="0">
                <a:solidFill>
                  <a:srgbClr val="002060"/>
                </a:solidFill>
                <a:latin typeface="微软雅黑" pitchFamily="34" charset="-122"/>
                <a:ea typeface="微软雅黑" pitchFamily="34" charset="-122"/>
              </a:rPr>
              <a:t>&amp;</a:t>
            </a:r>
            <a:r>
              <a:rPr lang="zh-CN" altLang="en-US" sz="1200" b="1" dirty="0" smtClean="0">
                <a:solidFill>
                  <a:srgbClr val="002060"/>
                </a:solidFill>
                <a:latin typeface="微软雅黑" pitchFamily="34" charset="-122"/>
                <a:ea typeface="微软雅黑" pitchFamily="34" charset="-122"/>
              </a:rPr>
              <a:t>更新</a:t>
            </a:r>
            <a:endParaRPr lang="zh-CN" altLang="en-US" sz="1200" b="1" dirty="0">
              <a:solidFill>
                <a:srgbClr val="002060"/>
              </a:solidFill>
              <a:latin typeface="微软雅黑" pitchFamily="34" charset="-122"/>
              <a:ea typeface="微软雅黑" pitchFamily="34" charset="-122"/>
            </a:endParaRPr>
          </a:p>
        </p:txBody>
      </p:sp>
      <p:sp>
        <p:nvSpPr>
          <p:cNvPr id="77" name="TextBox 76"/>
          <p:cNvSpPr txBox="1"/>
          <p:nvPr/>
        </p:nvSpPr>
        <p:spPr>
          <a:xfrm rot="992088">
            <a:off x="7101693" y="3460550"/>
            <a:ext cx="1431837" cy="276999"/>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分发</a:t>
            </a:r>
            <a:r>
              <a:rPr lang="en-US" altLang="zh-CN" sz="1200" b="1" dirty="0" smtClean="0">
                <a:solidFill>
                  <a:srgbClr val="002060"/>
                </a:solidFill>
                <a:latin typeface="微软雅黑" pitchFamily="34" charset="-122"/>
                <a:ea typeface="微软雅黑" pitchFamily="34" charset="-122"/>
              </a:rPr>
              <a:t>&amp;</a:t>
            </a:r>
            <a:r>
              <a:rPr lang="zh-CN" altLang="en-US" sz="1200" b="1" dirty="0" smtClean="0">
                <a:solidFill>
                  <a:srgbClr val="002060"/>
                </a:solidFill>
                <a:latin typeface="微软雅黑" pitchFamily="34" charset="-122"/>
                <a:ea typeface="微软雅黑" pitchFamily="34" charset="-122"/>
              </a:rPr>
              <a:t>更新</a:t>
            </a:r>
            <a:endParaRPr lang="zh-CN" altLang="en-US" sz="1200" b="1" dirty="0">
              <a:solidFill>
                <a:srgbClr val="002060"/>
              </a:solidFill>
              <a:latin typeface="微软雅黑" pitchFamily="34" charset="-122"/>
              <a:ea typeface="微软雅黑" pitchFamily="34" charset="-122"/>
            </a:endParaRPr>
          </a:p>
        </p:txBody>
      </p:sp>
      <p:sp>
        <p:nvSpPr>
          <p:cNvPr id="78" name="TextBox 77"/>
          <p:cNvSpPr txBox="1"/>
          <p:nvPr/>
        </p:nvSpPr>
        <p:spPr>
          <a:xfrm>
            <a:off x="6783965" y="2813038"/>
            <a:ext cx="1478845" cy="461665"/>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计算主元列矩阵和更新当前矩阵块</a:t>
            </a:r>
            <a:endParaRPr lang="zh-CN" altLang="en-US" sz="1200" b="1" dirty="0">
              <a:solidFill>
                <a:srgbClr val="002060"/>
              </a:solidFill>
              <a:latin typeface="微软雅黑" pitchFamily="34" charset="-122"/>
              <a:ea typeface="微软雅黑" pitchFamily="34" charset="-122"/>
            </a:endParaRPr>
          </a:p>
        </p:txBody>
      </p:sp>
      <p:sp>
        <p:nvSpPr>
          <p:cNvPr id="79" name="TextBox 78"/>
          <p:cNvSpPr txBox="1"/>
          <p:nvPr/>
        </p:nvSpPr>
        <p:spPr>
          <a:xfrm>
            <a:off x="809659" y="3795172"/>
            <a:ext cx="1117600" cy="369332"/>
          </a:xfrm>
          <a:prstGeom prst="rect">
            <a:avLst/>
          </a:prstGeom>
          <a:noFill/>
        </p:spPr>
        <p:txBody>
          <a:bodyPr wrap="square" rtlCol="0">
            <a:spAutoFit/>
          </a:bodyPr>
          <a:lstStyle/>
          <a:p>
            <a:r>
              <a:rPr lang="en-US" altLang="zh-CN" b="1" dirty="0" smtClean="0">
                <a:solidFill>
                  <a:srgbClr val="7030A0"/>
                </a:solidFill>
              </a:rPr>
              <a:t>Block1</a:t>
            </a:r>
            <a:endParaRPr lang="zh-CN" altLang="en-US" b="1" dirty="0">
              <a:solidFill>
                <a:srgbClr val="7030A0"/>
              </a:solidFill>
            </a:endParaRPr>
          </a:p>
        </p:txBody>
      </p:sp>
      <p:sp>
        <p:nvSpPr>
          <p:cNvPr id="80" name="TextBox 79"/>
          <p:cNvSpPr txBox="1"/>
          <p:nvPr/>
        </p:nvSpPr>
        <p:spPr>
          <a:xfrm>
            <a:off x="1616817" y="3798913"/>
            <a:ext cx="1117600" cy="369332"/>
          </a:xfrm>
          <a:prstGeom prst="rect">
            <a:avLst/>
          </a:prstGeom>
          <a:noFill/>
        </p:spPr>
        <p:txBody>
          <a:bodyPr wrap="square" rtlCol="0">
            <a:spAutoFit/>
          </a:bodyPr>
          <a:lstStyle/>
          <a:p>
            <a:r>
              <a:rPr lang="en-US" altLang="zh-CN" b="1" dirty="0" smtClean="0">
                <a:solidFill>
                  <a:srgbClr val="0070C0"/>
                </a:solidFill>
              </a:rPr>
              <a:t>Block2</a:t>
            </a:r>
            <a:endParaRPr lang="zh-CN" altLang="en-US" b="1" dirty="0">
              <a:solidFill>
                <a:srgbClr val="0070C0"/>
              </a:solidFill>
            </a:endParaRPr>
          </a:p>
        </p:txBody>
      </p:sp>
      <p:sp>
        <p:nvSpPr>
          <p:cNvPr id="81" name="TextBox 80"/>
          <p:cNvSpPr txBox="1"/>
          <p:nvPr/>
        </p:nvSpPr>
        <p:spPr>
          <a:xfrm>
            <a:off x="2378814" y="3795172"/>
            <a:ext cx="1117600" cy="369332"/>
          </a:xfrm>
          <a:prstGeom prst="rect">
            <a:avLst/>
          </a:prstGeom>
          <a:noFill/>
        </p:spPr>
        <p:txBody>
          <a:bodyPr wrap="square" rtlCol="0">
            <a:spAutoFit/>
          </a:bodyPr>
          <a:lstStyle/>
          <a:p>
            <a:r>
              <a:rPr lang="en-US" altLang="zh-CN" b="1" dirty="0" smtClean="0">
                <a:solidFill>
                  <a:srgbClr val="00B050"/>
                </a:solidFill>
              </a:rPr>
              <a:t>Block3</a:t>
            </a:r>
            <a:endParaRPr lang="zh-CN" altLang="en-US" b="1" dirty="0">
              <a:solidFill>
                <a:srgbClr val="00B050"/>
              </a:solidFill>
            </a:endParaRPr>
          </a:p>
        </p:txBody>
      </p:sp>
      <p:sp>
        <p:nvSpPr>
          <p:cNvPr id="82" name="TextBox 81"/>
          <p:cNvSpPr txBox="1"/>
          <p:nvPr/>
        </p:nvSpPr>
        <p:spPr>
          <a:xfrm>
            <a:off x="627685" y="2254237"/>
            <a:ext cx="881886" cy="369332"/>
          </a:xfrm>
          <a:prstGeom prst="rect">
            <a:avLst/>
          </a:prstGeom>
          <a:noFill/>
        </p:spPr>
        <p:txBody>
          <a:bodyPr wrap="square" rtlCol="0">
            <a:spAutoFit/>
          </a:bodyPr>
          <a:lstStyle/>
          <a:p>
            <a:r>
              <a:rPr lang="en-US" altLang="zh-CN" b="1" dirty="0" smtClean="0">
                <a:solidFill>
                  <a:srgbClr val="002060"/>
                </a:solidFill>
              </a:rPr>
              <a:t>Matrix:</a:t>
            </a:r>
            <a:endParaRPr lang="zh-CN" altLang="en-US" b="1" dirty="0">
              <a:solidFill>
                <a:srgbClr val="002060"/>
              </a:solidFill>
            </a:endParaRPr>
          </a:p>
        </p:txBody>
      </p:sp>
      <p:sp>
        <p:nvSpPr>
          <p:cNvPr id="34" name="TextBox 33"/>
          <p:cNvSpPr txBox="1"/>
          <p:nvPr/>
        </p:nvSpPr>
        <p:spPr>
          <a:xfrm>
            <a:off x="7483695" y="1794789"/>
            <a:ext cx="1503322" cy="369332"/>
          </a:xfrm>
          <a:prstGeom prst="rect">
            <a:avLst/>
          </a:prstGeom>
          <a:noFill/>
        </p:spPr>
        <p:txBody>
          <a:bodyPr wrap="square" rtlCol="0">
            <a:spAutoFit/>
          </a:bodyPr>
          <a:lstStyle/>
          <a:p>
            <a:r>
              <a:rPr lang="zh-CN" altLang="en-US" b="1" dirty="0" smtClean="0">
                <a:solidFill>
                  <a:srgbClr val="002060"/>
                </a:solidFill>
                <a:latin typeface="微软雅黑" pitchFamily="34" charset="-122"/>
                <a:ea typeface="微软雅黑" pitchFamily="34" charset="-122"/>
              </a:rPr>
              <a:t>当前块矩阵</a:t>
            </a:r>
            <a:endParaRPr lang="zh-CN" altLang="en-US" b="1"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2726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2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1"/>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2000"/>
                                        <p:tgtEl>
                                          <p:spTgt spid="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2000"/>
                                        <p:tgtEl>
                                          <p:spTgt spid="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20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2000"/>
                                        <p:tgtEl>
                                          <p:spTgt spid="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2000"/>
                                        <p:tgtEl>
                                          <p:spTgt spid="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20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20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2000"/>
                                        <p:tgtEl>
                                          <p:spTgt spid="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20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20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2000"/>
                                        <p:tgtEl>
                                          <p:spTgt spid="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2000"/>
                                        <p:tgtEl>
                                          <p:spTgt spid="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2000"/>
                                        <p:tgtEl>
                                          <p:spTgt spid="7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2000"/>
                                        <p:tgtEl>
                                          <p:spTgt spid="7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20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dissolve">
                                      <p:cBhvr>
                                        <p:cTn id="72" dur="500"/>
                                        <p:tgtEl>
                                          <p:spTgt spid="70"/>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dissolve">
                                      <p:cBhvr>
                                        <p:cTn id="75" dur="500"/>
                                        <p:tgtEl>
                                          <p:spTgt spid="7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2000"/>
                                        <p:tgtEl>
                                          <p:spTgt spid="7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P spid="81" grpId="0"/>
      <p:bldP spid="8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441448"/>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分布式矩阵求拟运算优化</a:t>
            </a:r>
            <a:endParaRPr lang="en-US" altLang="zh-CN" sz="2000" dirty="0">
              <a:solidFill>
                <a:srgbClr val="FF0000"/>
              </a:solidFill>
              <a:latin typeface="黑体" pitchFamily="49" charset="-122"/>
              <a:ea typeface="黑体" pitchFamily="49" charset="-122"/>
            </a:endParaRPr>
          </a:p>
        </p:txBody>
      </p:sp>
      <p:sp>
        <p:nvSpPr>
          <p:cNvPr id="38" name="TextBox 37"/>
          <p:cNvSpPr txBox="1"/>
          <p:nvPr/>
        </p:nvSpPr>
        <p:spPr>
          <a:xfrm>
            <a:off x="397595" y="873496"/>
            <a:ext cx="4140677" cy="400110"/>
          </a:xfrm>
          <a:prstGeom prst="rect">
            <a:avLst/>
          </a:prstGeom>
          <a:noFill/>
        </p:spPr>
        <p:txBody>
          <a:bodyPr wrap="square" rtlCol="0">
            <a:spAutoFit/>
          </a:bodyPr>
          <a:lstStyle/>
          <a:p>
            <a:r>
              <a:rPr lang="zh-CN" altLang="en-US" sz="2000" dirty="0" smtClean="0">
                <a:solidFill>
                  <a:srgbClr val="0066FF"/>
                </a:solidFill>
                <a:latin typeface="黑体" pitchFamily="49" charset="-122"/>
                <a:ea typeface="黑体" pitchFamily="49" charset="-122"/>
              </a:rPr>
              <a:t>优化的矩阵求逆方法</a:t>
            </a:r>
            <a:endParaRPr lang="zh-CN" altLang="en-US" sz="2000" dirty="0">
              <a:solidFill>
                <a:srgbClr val="0066FF"/>
              </a:solidFill>
              <a:latin typeface="黑体" pitchFamily="49" charset="-122"/>
              <a:ea typeface="黑体" pitchFamily="49" charset="-122"/>
            </a:endParaRPr>
          </a:p>
        </p:txBody>
      </p:sp>
      <p:sp>
        <p:nvSpPr>
          <p:cNvPr id="60" name="TextBox 59"/>
          <p:cNvSpPr txBox="1"/>
          <p:nvPr/>
        </p:nvSpPr>
        <p:spPr>
          <a:xfrm>
            <a:off x="384994" y="1197532"/>
            <a:ext cx="8427428" cy="874407"/>
          </a:xfrm>
          <a:prstGeom prst="rect">
            <a:avLst/>
          </a:prstGeom>
          <a:noFill/>
        </p:spPr>
        <p:txBody>
          <a:bodyPr wrap="square" rtlCol="0">
            <a:spAutoFit/>
          </a:bodyPr>
          <a:lstStyle/>
          <a:p>
            <a:pPr>
              <a:lnSpc>
                <a:spcPct val="150000"/>
              </a:lnSpc>
            </a:pPr>
            <a:r>
              <a:rPr lang="zh-CN" altLang="en-US" dirty="0" smtClean="0">
                <a:solidFill>
                  <a:srgbClr val="C00000"/>
                </a:solidFill>
                <a:latin typeface="微软雅黑" pitchFamily="34" charset="-122"/>
                <a:ea typeface="微软雅黑" pitchFamily="34" charset="-122"/>
              </a:rPr>
              <a:t>主要思想：</a:t>
            </a:r>
            <a:r>
              <a:rPr lang="zh-CN" altLang="en-US" dirty="0" smtClean="0">
                <a:latin typeface="微软雅黑" pitchFamily="34" charset="-122"/>
                <a:ea typeface="微软雅黑" pitchFamily="34" charset="-122"/>
              </a:rPr>
              <a:t>将矩阵按列分成多块，每次迭代</a:t>
            </a:r>
            <a:r>
              <a:rPr lang="zh-CN" altLang="en-US" dirty="0" smtClean="0">
                <a:solidFill>
                  <a:srgbClr val="FF0000"/>
                </a:solidFill>
                <a:latin typeface="微软雅黑" pitchFamily="34" charset="-122"/>
                <a:ea typeface="微软雅黑" pitchFamily="34" charset="-122"/>
              </a:rPr>
              <a:t>选取多个主元列向量</a:t>
            </a:r>
            <a:r>
              <a:rPr lang="zh-CN" altLang="en-US" dirty="0" smtClean="0">
                <a:latin typeface="微软雅黑" pitchFamily="34" charset="-122"/>
                <a:ea typeface="微软雅黑" pitchFamily="34" charset="-122"/>
              </a:rPr>
              <a:t>去更新整个矩阵，每次更新时</a:t>
            </a:r>
            <a:r>
              <a:rPr lang="zh-CN" altLang="en-US" dirty="0" smtClean="0">
                <a:solidFill>
                  <a:srgbClr val="FF0000"/>
                </a:solidFill>
                <a:latin typeface="微软雅黑" pitchFamily="34" charset="-122"/>
                <a:ea typeface="微软雅黑" pitchFamily="34" charset="-122"/>
              </a:rPr>
              <a:t>多块之间进行并行化更新</a:t>
            </a:r>
            <a:endParaRPr lang="en-US" altLang="zh-CN" dirty="0" smtClean="0">
              <a:latin typeface="微软雅黑" pitchFamily="34" charset="-122"/>
              <a:ea typeface="微软雅黑" pitchFamily="34" charset="-122"/>
            </a:endParaRPr>
          </a:p>
        </p:txBody>
      </p:sp>
      <p:sp>
        <p:nvSpPr>
          <p:cNvPr id="57" name="矩形 56"/>
          <p:cNvSpPr/>
          <p:nvPr/>
        </p:nvSpPr>
        <p:spPr>
          <a:xfrm>
            <a:off x="992251" y="2603739"/>
            <a:ext cx="519289" cy="106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731672" y="2599506"/>
            <a:ext cx="519289"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431584" y="2599506"/>
            <a:ext cx="519289"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rot="1978446">
            <a:off x="5113873" y="2289122"/>
            <a:ext cx="3251194" cy="2463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7998194" y="3250962"/>
            <a:ext cx="519289"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950164" y="3259428"/>
            <a:ext cx="519289"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6491114" y="1629580"/>
            <a:ext cx="519289" cy="106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下箭头 86"/>
          <p:cNvSpPr/>
          <p:nvPr/>
        </p:nvSpPr>
        <p:spPr>
          <a:xfrm rot="4109676">
            <a:off x="5801141" y="3302976"/>
            <a:ext cx="254000" cy="6952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下箭头 87"/>
          <p:cNvSpPr/>
          <p:nvPr/>
        </p:nvSpPr>
        <p:spPr>
          <a:xfrm rot="17541197">
            <a:off x="7443672" y="3307212"/>
            <a:ext cx="254000" cy="6952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右箭头 88"/>
          <p:cNvSpPr/>
          <p:nvPr/>
        </p:nvSpPr>
        <p:spPr>
          <a:xfrm>
            <a:off x="3396783" y="3035539"/>
            <a:ext cx="1027288" cy="2201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6502402" y="3187450"/>
            <a:ext cx="519289" cy="1066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下箭头 90"/>
          <p:cNvSpPr/>
          <p:nvPr/>
        </p:nvSpPr>
        <p:spPr>
          <a:xfrm>
            <a:off x="6592710" y="2747180"/>
            <a:ext cx="270935" cy="3979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右箭头 91"/>
          <p:cNvSpPr/>
          <p:nvPr/>
        </p:nvSpPr>
        <p:spPr>
          <a:xfrm rot="10800000">
            <a:off x="7111999" y="1817814"/>
            <a:ext cx="338667" cy="127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92"/>
          <p:cNvSpPr txBox="1"/>
          <p:nvPr/>
        </p:nvSpPr>
        <p:spPr>
          <a:xfrm>
            <a:off x="7493855" y="1740687"/>
            <a:ext cx="1503322" cy="369332"/>
          </a:xfrm>
          <a:prstGeom prst="rect">
            <a:avLst/>
          </a:prstGeom>
          <a:noFill/>
        </p:spPr>
        <p:txBody>
          <a:bodyPr wrap="square" rtlCol="0">
            <a:spAutoFit/>
          </a:bodyPr>
          <a:lstStyle/>
          <a:p>
            <a:r>
              <a:rPr lang="zh-CN" altLang="en-US" b="1" dirty="0" smtClean="0">
                <a:solidFill>
                  <a:srgbClr val="002060"/>
                </a:solidFill>
                <a:latin typeface="微软雅黑" pitchFamily="34" charset="-122"/>
                <a:ea typeface="微软雅黑" pitchFamily="34" charset="-122"/>
              </a:rPr>
              <a:t>当前块矩阵</a:t>
            </a:r>
            <a:endParaRPr lang="zh-CN" altLang="en-US" b="1" dirty="0">
              <a:solidFill>
                <a:srgbClr val="002060"/>
              </a:solidFill>
              <a:latin typeface="微软雅黑" pitchFamily="34" charset="-122"/>
              <a:ea typeface="微软雅黑" pitchFamily="34" charset="-122"/>
            </a:endParaRPr>
          </a:p>
        </p:txBody>
      </p:sp>
      <p:sp>
        <p:nvSpPr>
          <p:cNvPr id="94" name="TextBox 93"/>
          <p:cNvSpPr txBox="1"/>
          <p:nvPr/>
        </p:nvSpPr>
        <p:spPr>
          <a:xfrm>
            <a:off x="3509671" y="2781538"/>
            <a:ext cx="1038578" cy="369332"/>
          </a:xfrm>
          <a:prstGeom prst="rect">
            <a:avLst/>
          </a:prstGeom>
          <a:noFill/>
        </p:spPr>
        <p:txBody>
          <a:bodyPr wrap="square" rtlCol="0">
            <a:spAutoFit/>
          </a:bodyPr>
          <a:lstStyle/>
          <a:p>
            <a:r>
              <a:rPr lang="zh-CN" altLang="en-US" b="1" dirty="0" smtClean="0">
                <a:solidFill>
                  <a:srgbClr val="002060"/>
                </a:solidFill>
                <a:latin typeface="微软雅黑" pitchFamily="34" charset="-122"/>
                <a:ea typeface="微软雅黑" pitchFamily="34" charset="-122"/>
              </a:rPr>
              <a:t>求逆</a:t>
            </a:r>
            <a:endParaRPr lang="zh-CN" altLang="en-US" b="1" dirty="0">
              <a:solidFill>
                <a:srgbClr val="002060"/>
              </a:solidFill>
              <a:latin typeface="微软雅黑" pitchFamily="34" charset="-122"/>
              <a:ea typeface="微软雅黑" pitchFamily="34" charset="-122"/>
            </a:endParaRPr>
          </a:p>
        </p:txBody>
      </p:sp>
      <p:sp>
        <p:nvSpPr>
          <p:cNvPr id="95" name="TextBox 94"/>
          <p:cNvSpPr txBox="1"/>
          <p:nvPr/>
        </p:nvSpPr>
        <p:spPr>
          <a:xfrm>
            <a:off x="6784621" y="2732213"/>
            <a:ext cx="1478845" cy="461665"/>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计算主元列矩阵和更新当前矩阵块</a:t>
            </a:r>
            <a:endParaRPr lang="zh-CN" altLang="en-US" sz="1200" b="1" dirty="0">
              <a:solidFill>
                <a:srgbClr val="002060"/>
              </a:solidFill>
              <a:latin typeface="微软雅黑" pitchFamily="34" charset="-122"/>
              <a:ea typeface="微软雅黑" pitchFamily="34" charset="-122"/>
            </a:endParaRPr>
          </a:p>
        </p:txBody>
      </p:sp>
      <p:sp>
        <p:nvSpPr>
          <p:cNvPr id="96" name="TextBox 95"/>
          <p:cNvSpPr txBox="1"/>
          <p:nvPr/>
        </p:nvSpPr>
        <p:spPr>
          <a:xfrm rot="20648052">
            <a:off x="5403192" y="3222269"/>
            <a:ext cx="1348716" cy="276999"/>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分发</a:t>
            </a:r>
            <a:r>
              <a:rPr lang="en-US" altLang="zh-CN" sz="1200" b="1" dirty="0" smtClean="0">
                <a:solidFill>
                  <a:srgbClr val="002060"/>
                </a:solidFill>
                <a:latin typeface="微软雅黑" pitchFamily="34" charset="-122"/>
                <a:ea typeface="微软雅黑" pitchFamily="34" charset="-122"/>
              </a:rPr>
              <a:t>&amp;</a:t>
            </a:r>
            <a:r>
              <a:rPr lang="zh-CN" altLang="en-US" sz="1200" b="1" dirty="0" smtClean="0">
                <a:solidFill>
                  <a:srgbClr val="002060"/>
                </a:solidFill>
                <a:latin typeface="微软雅黑" pitchFamily="34" charset="-122"/>
                <a:ea typeface="微软雅黑" pitchFamily="34" charset="-122"/>
              </a:rPr>
              <a:t>更新</a:t>
            </a:r>
            <a:endParaRPr lang="zh-CN" altLang="en-US" sz="1200" b="1" dirty="0">
              <a:solidFill>
                <a:srgbClr val="002060"/>
              </a:solidFill>
              <a:latin typeface="微软雅黑" pitchFamily="34" charset="-122"/>
              <a:ea typeface="微软雅黑" pitchFamily="34" charset="-122"/>
            </a:endParaRPr>
          </a:p>
        </p:txBody>
      </p:sp>
      <p:sp>
        <p:nvSpPr>
          <p:cNvPr id="97" name="TextBox 96"/>
          <p:cNvSpPr txBox="1"/>
          <p:nvPr/>
        </p:nvSpPr>
        <p:spPr>
          <a:xfrm rot="992088">
            <a:off x="7106561" y="3304914"/>
            <a:ext cx="1431837" cy="276999"/>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分发</a:t>
            </a:r>
            <a:r>
              <a:rPr lang="en-US" altLang="zh-CN" sz="1200" b="1" dirty="0" smtClean="0">
                <a:solidFill>
                  <a:srgbClr val="002060"/>
                </a:solidFill>
                <a:latin typeface="微软雅黑" pitchFamily="34" charset="-122"/>
                <a:ea typeface="微软雅黑" pitchFamily="34" charset="-122"/>
              </a:rPr>
              <a:t>&amp;</a:t>
            </a:r>
            <a:r>
              <a:rPr lang="zh-CN" altLang="en-US" sz="1200" b="1" dirty="0" smtClean="0">
                <a:solidFill>
                  <a:srgbClr val="002060"/>
                </a:solidFill>
                <a:latin typeface="微软雅黑" pitchFamily="34" charset="-122"/>
                <a:ea typeface="微软雅黑" pitchFamily="34" charset="-122"/>
              </a:rPr>
              <a:t>更新</a:t>
            </a:r>
            <a:endParaRPr lang="zh-CN" altLang="en-US" sz="1200" b="1" dirty="0">
              <a:solidFill>
                <a:srgbClr val="002060"/>
              </a:solidFill>
              <a:latin typeface="微软雅黑" pitchFamily="34" charset="-122"/>
              <a:ea typeface="微软雅黑" pitchFamily="34" charset="-122"/>
            </a:endParaRPr>
          </a:p>
        </p:txBody>
      </p:sp>
      <p:sp>
        <p:nvSpPr>
          <p:cNvPr id="98" name="TextBox 97"/>
          <p:cNvSpPr txBox="1"/>
          <p:nvPr/>
        </p:nvSpPr>
        <p:spPr>
          <a:xfrm>
            <a:off x="811627" y="3746739"/>
            <a:ext cx="1117600" cy="369332"/>
          </a:xfrm>
          <a:prstGeom prst="rect">
            <a:avLst/>
          </a:prstGeom>
          <a:noFill/>
        </p:spPr>
        <p:txBody>
          <a:bodyPr wrap="square" rtlCol="0">
            <a:spAutoFit/>
          </a:bodyPr>
          <a:lstStyle/>
          <a:p>
            <a:r>
              <a:rPr lang="en-US" altLang="zh-CN" b="1" dirty="0" smtClean="0">
                <a:solidFill>
                  <a:srgbClr val="7030A0"/>
                </a:solidFill>
              </a:rPr>
              <a:t>Block1</a:t>
            </a:r>
            <a:endParaRPr lang="zh-CN" altLang="en-US" b="1" dirty="0">
              <a:solidFill>
                <a:srgbClr val="7030A0"/>
              </a:solidFill>
            </a:endParaRPr>
          </a:p>
        </p:txBody>
      </p:sp>
      <p:sp>
        <p:nvSpPr>
          <p:cNvPr id="99" name="TextBox 98"/>
          <p:cNvSpPr txBox="1"/>
          <p:nvPr/>
        </p:nvSpPr>
        <p:spPr>
          <a:xfrm>
            <a:off x="1618785" y="3742505"/>
            <a:ext cx="1117600" cy="369332"/>
          </a:xfrm>
          <a:prstGeom prst="rect">
            <a:avLst/>
          </a:prstGeom>
          <a:noFill/>
        </p:spPr>
        <p:txBody>
          <a:bodyPr wrap="square" rtlCol="0">
            <a:spAutoFit/>
          </a:bodyPr>
          <a:lstStyle/>
          <a:p>
            <a:r>
              <a:rPr lang="en-US" altLang="zh-CN" b="1" dirty="0" smtClean="0">
                <a:solidFill>
                  <a:srgbClr val="0070C0"/>
                </a:solidFill>
              </a:rPr>
              <a:t>Block2</a:t>
            </a:r>
            <a:endParaRPr lang="zh-CN" altLang="en-US" b="1" dirty="0">
              <a:solidFill>
                <a:srgbClr val="0070C0"/>
              </a:solidFill>
            </a:endParaRPr>
          </a:p>
        </p:txBody>
      </p:sp>
      <p:sp>
        <p:nvSpPr>
          <p:cNvPr id="100" name="TextBox 99"/>
          <p:cNvSpPr txBox="1"/>
          <p:nvPr/>
        </p:nvSpPr>
        <p:spPr>
          <a:xfrm>
            <a:off x="2380782" y="3746739"/>
            <a:ext cx="1117600" cy="369332"/>
          </a:xfrm>
          <a:prstGeom prst="rect">
            <a:avLst/>
          </a:prstGeom>
          <a:noFill/>
        </p:spPr>
        <p:txBody>
          <a:bodyPr wrap="square" rtlCol="0">
            <a:spAutoFit/>
          </a:bodyPr>
          <a:lstStyle/>
          <a:p>
            <a:r>
              <a:rPr lang="en-US" altLang="zh-CN" b="1" dirty="0" smtClean="0">
                <a:solidFill>
                  <a:srgbClr val="00B050"/>
                </a:solidFill>
              </a:rPr>
              <a:t>Block3</a:t>
            </a:r>
            <a:endParaRPr lang="zh-CN" altLang="en-US" b="1" dirty="0">
              <a:solidFill>
                <a:srgbClr val="00B050"/>
              </a:solidFill>
            </a:endParaRPr>
          </a:p>
        </p:txBody>
      </p:sp>
      <p:sp>
        <p:nvSpPr>
          <p:cNvPr id="101" name="TextBox 100"/>
          <p:cNvSpPr txBox="1"/>
          <p:nvPr/>
        </p:nvSpPr>
        <p:spPr>
          <a:xfrm>
            <a:off x="562124" y="2149820"/>
            <a:ext cx="1141194" cy="369332"/>
          </a:xfrm>
          <a:prstGeom prst="rect">
            <a:avLst/>
          </a:prstGeom>
          <a:noFill/>
        </p:spPr>
        <p:txBody>
          <a:bodyPr wrap="square" rtlCol="0">
            <a:spAutoFit/>
          </a:bodyPr>
          <a:lstStyle/>
          <a:p>
            <a:r>
              <a:rPr lang="en-US" altLang="zh-CN" b="1" dirty="0" smtClean="0">
                <a:solidFill>
                  <a:srgbClr val="002060"/>
                </a:solidFill>
              </a:rPr>
              <a:t>Matrix:</a:t>
            </a:r>
            <a:endParaRPr lang="zh-CN" altLang="en-US" b="1" dirty="0">
              <a:solidFill>
                <a:srgbClr val="002060"/>
              </a:solidFill>
            </a:endParaRPr>
          </a:p>
        </p:txBody>
      </p:sp>
      <p:sp>
        <p:nvSpPr>
          <p:cNvPr id="34" name="TextBox 33"/>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Tree>
    <p:extLst>
      <p:ext uri="{BB962C8B-B14F-4D97-AF65-F5344CB8AC3E}">
        <p14:creationId xmlns:p14="http://schemas.microsoft.com/office/powerpoint/2010/main" val="231073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44444E-6 0.0081 C -0.00729 0.00694 -0.01458 0.00579 -0.021 0.00648 C -0.02743 0.00717 -0.02812 0.00879 -0.03819 0.01296 C -0.04826 0.01713 -0.06909 0.02292 -0.08142 0.03102 C -0.09375 0.03912 -0.10243 0.05046 -0.11232 0.06227 C -0.12222 0.07407 -0.13159 0.08611 -0.14062 0.10185 C -0.14965 0.11759 -0.16024 0.13565 -0.16666 0.15602 C -0.17309 0.17639 -0.1776 0.20069 -0.17899 0.22338 C -0.18038 0.24606 -0.17743 0.275 -0.17534 0.29259 C -0.17326 0.31018 -0.16996 0.31944 -0.16666 0.3287 " pathEditMode="relative" rAng="0" ptsTypes="aaaaaaaaaA">
                                      <p:cBhvr>
                                        <p:cTn id="6" dur="2000" fill="hold"/>
                                        <p:tgtEl>
                                          <p:spTgt spid="86"/>
                                        </p:tgtEl>
                                        <p:attrNameLst>
                                          <p:attrName>ppt_x</p:attrName>
                                          <p:attrName>ppt_y</p:attrName>
                                        </p:attrNameLst>
                                      </p:cBhvr>
                                      <p:rCtr x="-9000" y="15900"/>
                                    </p:animMotion>
                                  </p:childTnLst>
                                </p:cTn>
                              </p:par>
                              <p:par>
                                <p:cTn id="7" presetID="0" presetClass="path" presetSubtype="0" accel="50000" decel="50000" fill="hold" grpId="0" nodeType="withEffect">
                                  <p:stCondLst>
                                    <p:cond delay="0"/>
                                  </p:stCondLst>
                                  <p:childTnLst>
                                    <p:animMotion origin="layout" path="M 0.00191 0.01203 C 0.0059 0.02754 0.00989 0.04305 0.01545 0.05648 C 0.02101 0.0699 0.0283 0.08217 0.03524 0.09282 C 0.04219 0.10347 0.0493 0.11203 0.05746 0.12083 C 0.06562 0.12963 0.0743 0.13819 0.08472 0.14514 C 0.09514 0.15231 0.10798 0.15879 0.12048 0.16319 C 0.13298 0.16759 0.14635 0.17129 0.15989 0.17152 C 0.17344 0.17176 0.18698 0.16967 0.20191 0.16504 C 0.21684 0.16041 0.23472 0.15347 0.25 0.14352 C 0.26528 0.13379 0.28194 0.12037 0.29323 0.10602 C 0.30451 0.09166 0.31059 0.07407 0.31805 0.0581 C 0.32552 0.04213 0.3316 0.02615 0.33767 0.01041 " pathEditMode="relative" rAng="0" ptsTypes="aaaaaaaaaaaA">
                                      <p:cBhvr>
                                        <p:cTn id="8" dur="2000" fill="hold"/>
                                        <p:tgtEl>
                                          <p:spTgt spid="85"/>
                                        </p:tgtEl>
                                        <p:attrNameLst>
                                          <p:attrName>ppt_x</p:attrName>
                                          <p:attrName>ppt_y</p:attrName>
                                        </p:attrNameLst>
                                      </p:cBhvr>
                                      <p:rCtr x="16800" y="7900"/>
                                    </p:animMotion>
                                  </p:childTnLst>
                                </p:cTn>
                              </p:par>
                              <p:par>
                                <p:cTn id="9" presetID="0" presetClass="path" presetSubtype="0" accel="50000" decel="50000" fill="hold" grpId="0" nodeType="withEffect">
                                  <p:stCondLst>
                                    <p:cond delay="0"/>
                                  </p:stCondLst>
                                  <p:childTnLst>
                                    <p:animMotion origin="layout" path="M -1.38889E-6 0.0081 C 0.00399 -0.00625 0.00799 -0.02037 0.0099 -0.03797 C 0.01181 -0.05556 0.01215 -0.07824 0.01111 -0.09723 C 0.01007 -0.11621 0.00695 -0.13449 0.00365 -0.15139 C 0.00035 -0.16829 -0.00104 -0.18241 -0.00868 -0.19908 C -0.01632 -0.21574 -0.02812 -0.23565 -0.04201 -0.25162 C -0.0559 -0.2676 -0.07795 -0.28449 -0.09253 -0.29445 C -0.10712 -0.3044 -0.11753 -0.30903 -0.12969 -0.31088 C -0.14184 -0.31274 -0.15364 -0.30949 -0.16545 -0.30602 " pathEditMode="relative" rAng="0" ptsTypes="aaaaaaaaA">
                                      <p:cBhvr>
                                        <p:cTn id="10" dur="2000" fill="hold"/>
                                        <p:tgtEl>
                                          <p:spTgt spid="84"/>
                                        </p:tgtEl>
                                        <p:attrNameLst>
                                          <p:attrName>ppt_x</p:attrName>
                                          <p:attrName>ppt_y</p:attrName>
                                        </p:attrNameLst>
                                      </p:cBhvr>
                                      <p:rCtr x="-7700" y="-1600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2000"/>
                                        <p:tgtEl>
                                          <p:spTgt spid="9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2000"/>
                                        <p:tgtEl>
                                          <p:spTgt spid="9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dissolve">
                                      <p:cBhvr>
                                        <p:cTn id="27" dur="500"/>
                                        <p:tgtEl>
                                          <p:spTgt spid="8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dissolve">
                                      <p:cBhvr>
                                        <p:cTn id="30" dur="500"/>
                                        <p:tgtEl>
                                          <p:spTgt spid="8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2000"/>
                                        <p:tgtEl>
                                          <p:spTgt spid="9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90" grpId="0" animBg="1"/>
      <p:bldP spid="91" grpId="0" animBg="1"/>
      <p:bldP spid="95" grpId="0"/>
      <p:bldP spid="96" grpId="0"/>
      <p:bldP spid="9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0597" y="492248"/>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分布式矩阵求拟运算优化</a:t>
            </a:r>
            <a:endParaRPr lang="en-US" altLang="zh-CN" sz="2000" dirty="0">
              <a:solidFill>
                <a:srgbClr val="FF0000"/>
              </a:solidFill>
              <a:latin typeface="黑体" pitchFamily="49" charset="-122"/>
              <a:ea typeface="黑体" pitchFamily="49" charset="-122"/>
            </a:endParaRPr>
          </a:p>
        </p:txBody>
      </p:sp>
      <p:sp>
        <p:nvSpPr>
          <p:cNvPr id="38" name="TextBox 37"/>
          <p:cNvSpPr txBox="1"/>
          <p:nvPr/>
        </p:nvSpPr>
        <p:spPr>
          <a:xfrm>
            <a:off x="397595" y="956090"/>
            <a:ext cx="4140677" cy="400110"/>
          </a:xfrm>
          <a:prstGeom prst="rect">
            <a:avLst/>
          </a:prstGeom>
          <a:noFill/>
        </p:spPr>
        <p:txBody>
          <a:bodyPr wrap="square" rtlCol="0">
            <a:spAutoFit/>
          </a:bodyPr>
          <a:lstStyle/>
          <a:p>
            <a:r>
              <a:rPr lang="zh-CN" altLang="en-US" sz="2000" dirty="0" smtClean="0">
                <a:solidFill>
                  <a:srgbClr val="0066FF"/>
                </a:solidFill>
                <a:latin typeface="黑体" pitchFamily="49" charset="-122"/>
                <a:ea typeface="黑体" pitchFamily="49" charset="-122"/>
              </a:rPr>
              <a:t>优化的矩阵求逆方法</a:t>
            </a:r>
            <a:endParaRPr lang="zh-CN" altLang="en-US" sz="2000" dirty="0">
              <a:solidFill>
                <a:srgbClr val="0066FF"/>
              </a:solidFill>
              <a:latin typeface="黑体" pitchFamily="49" charset="-122"/>
              <a:ea typeface="黑体" pitchFamily="49" charset="-122"/>
            </a:endParaRPr>
          </a:p>
        </p:txBody>
      </p:sp>
      <p:sp>
        <p:nvSpPr>
          <p:cNvPr id="60" name="TextBox 59"/>
          <p:cNvSpPr txBox="1"/>
          <p:nvPr/>
        </p:nvSpPr>
        <p:spPr>
          <a:xfrm>
            <a:off x="384994" y="1248332"/>
            <a:ext cx="8427428" cy="830997"/>
          </a:xfrm>
          <a:prstGeom prst="rect">
            <a:avLst/>
          </a:prstGeom>
          <a:noFill/>
        </p:spPr>
        <p:txBody>
          <a:bodyPr wrap="square" rtlCol="0">
            <a:spAutoFit/>
          </a:bodyPr>
          <a:lstStyle/>
          <a:p>
            <a:pPr>
              <a:lnSpc>
                <a:spcPct val="150000"/>
              </a:lnSpc>
            </a:pPr>
            <a:r>
              <a:rPr lang="zh-CN" altLang="en-US" sz="1600" dirty="0" smtClean="0">
                <a:solidFill>
                  <a:srgbClr val="C00000"/>
                </a:solidFill>
                <a:latin typeface="微软雅黑" pitchFamily="34" charset="-122"/>
                <a:ea typeface="微软雅黑" pitchFamily="34" charset="-122"/>
              </a:rPr>
              <a:t>主要思想：</a:t>
            </a:r>
            <a:r>
              <a:rPr lang="zh-CN" altLang="en-US" sz="1600" dirty="0" smtClean="0">
                <a:latin typeface="微软雅黑" pitchFamily="34" charset="-122"/>
                <a:ea typeface="微软雅黑" pitchFamily="34" charset="-122"/>
              </a:rPr>
              <a:t>将矩阵按列分成多块，每次迭代</a:t>
            </a:r>
            <a:r>
              <a:rPr lang="zh-CN" altLang="en-US" sz="1600" dirty="0" smtClean="0">
                <a:solidFill>
                  <a:srgbClr val="FF0000"/>
                </a:solidFill>
                <a:latin typeface="微软雅黑" pitchFamily="34" charset="-122"/>
                <a:ea typeface="微软雅黑" pitchFamily="34" charset="-122"/>
              </a:rPr>
              <a:t>选取多个主元列向量</a:t>
            </a:r>
            <a:r>
              <a:rPr lang="zh-CN" altLang="en-US" sz="1600" dirty="0" smtClean="0">
                <a:latin typeface="微软雅黑" pitchFamily="34" charset="-122"/>
                <a:ea typeface="微软雅黑" pitchFamily="34" charset="-122"/>
              </a:rPr>
              <a:t>去更新整个矩阵，每次更新时</a:t>
            </a:r>
            <a:r>
              <a:rPr lang="zh-CN" altLang="en-US" sz="1600" dirty="0" smtClean="0">
                <a:solidFill>
                  <a:srgbClr val="FF0000"/>
                </a:solidFill>
                <a:latin typeface="微软雅黑" pitchFamily="34" charset="-122"/>
                <a:ea typeface="微软雅黑" pitchFamily="34" charset="-122"/>
              </a:rPr>
              <a:t>多块之间进行并行化更新</a:t>
            </a:r>
            <a:endParaRPr lang="en-US" altLang="zh-CN" sz="1600" dirty="0" smtClean="0">
              <a:latin typeface="微软雅黑" pitchFamily="34" charset="-122"/>
              <a:ea typeface="微软雅黑" pitchFamily="34" charset="-122"/>
            </a:endParaRPr>
          </a:p>
        </p:txBody>
      </p:sp>
      <p:sp>
        <p:nvSpPr>
          <p:cNvPr id="34" name="矩形 33"/>
          <p:cNvSpPr/>
          <p:nvPr/>
        </p:nvSpPr>
        <p:spPr>
          <a:xfrm>
            <a:off x="907187" y="2652354"/>
            <a:ext cx="519289" cy="106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646608" y="2648120"/>
            <a:ext cx="519289"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46520" y="2648120"/>
            <a:ext cx="519289"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978446">
            <a:off x="5113873" y="2280788"/>
            <a:ext cx="3251194" cy="2463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998194" y="3291602"/>
            <a:ext cx="519289"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950164" y="3300068"/>
            <a:ext cx="519289" cy="1066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491114" y="1670220"/>
            <a:ext cx="519289"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468535" y="3228090"/>
            <a:ext cx="519289" cy="1066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下箭头 42"/>
          <p:cNvSpPr/>
          <p:nvPr/>
        </p:nvSpPr>
        <p:spPr>
          <a:xfrm>
            <a:off x="6592710" y="2787820"/>
            <a:ext cx="270935" cy="3979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下箭头 43"/>
          <p:cNvSpPr/>
          <p:nvPr/>
        </p:nvSpPr>
        <p:spPr>
          <a:xfrm rot="4368394">
            <a:off x="5801141" y="3377484"/>
            <a:ext cx="254000" cy="6952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下箭头 44"/>
          <p:cNvSpPr/>
          <p:nvPr/>
        </p:nvSpPr>
        <p:spPr>
          <a:xfrm rot="17383719">
            <a:off x="7421095" y="3364784"/>
            <a:ext cx="254000" cy="6952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3311719" y="3084153"/>
            <a:ext cx="1027288" cy="2201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rot="10800000">
            <a:off x="7111999" y="1890353"/>
            <a:ext cx="338667" cy="127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7461956" y="1852558"/>
            <a:ext cx="1636889" cy="369332"/>
          </a:xfrm>
          <a:prstGeom prst="rect">
            <a:avLst/>
          </a:prstGeom>
          <a:noFill/>
        </p:spPr>
        <p:txBody>
          <a:bodyPr wrap="square" rtlCol="0">
            <a:spAutoFit/>
          </a:bodyPr>
          <a:lstStyle/>
          <a:p>
            <a:r>
              <a:rPr lang="zh-CN" altLang="en-US" b="1" dirty="0" smtClean="0">
                <a:solidFill>
                  <a:srgbClr val="002060"/>
                </a:solidFill>
                <a:latin typeface="微软雅黑" pitchFamily="34" charset="-122"/>
                <a:ea typeface="微软雅黑" pitchFamily="34" charset="-122"/>
              </a:rPr>
              <a:t>当前块矩阵</a:t>
            </a:r>
            <a:endParaRPr lang="zh-CN" altLang="en-US" b="1" dirty="0">
              <a:solidFill>
                <a:srgbClr val="002060"/>
              </a:solidFill>
              <a:latin typeface="微软雅黑" pitchFamily="34" charset="-122"/>
              <a:ea typeface="微软雅黑" pitchFamily="34" charset="-122"/>
            </a:endParaRPr>
          </a:p>
        </p:txBody>
      </p:sp>
      <p:sp>
        <p:nvSpPr>
          <p:cNvPr id="49" name="TextBox 48"/>
          <p:cNvSpPr txBox="1"/>
          <p:nvPr/>
        </p:nvSpPr>
        <p:spPr>
          <a:xfrm>
            <a:off x="3424607" y="2830153"/>
            <a:ext cx="1038578" cy="369332"/>
          </a:xfrm>
          <a:prstGeom prst="rect">
            <a:avLst/>
          </a:prstGeom>
          <a:noFill/>
        </p:spPr>
        <p:txBody>
          <a:bodyPr wrap="square" rtlCol="0">
            <a:spAutoFit/>
          </a:bodyPr>
          <a:lstStyle/>
          <a:p>
            <a:r>
              <a:rPr lang="zh-CN" altLang="en-US" b="1" dirty="0" smtClean="0">
                <a:solidFill>
                  <a:srgbClr val="002060"/>
                </a:solidFill>
                <a:latin typeface="微软雅黑" pitchFamily="34" charset="-122"/>
                <a:ea typeface="微软雅黑" pitchFamily="34" charset="-122"/>
              </a:rPr>
              <a:t>求逆</a:t>
            </a:r>
            <a:endParaRPr lang="zh-CN" altLang="en-US" b="1" dirty="0">
              <a:solidFill>
                <a:srgbClr val="002060"/>
              </a:solidFill>
              <a:latin typeface="微软雅黑" pitchFamily="34" charset="-122"/>
              <a:ea typeface="微软雅黑" pitchFamily="34" charset="-122"/>
            </a:endParaRPr>
          </a:p>
        </p:txBody>
      </p:sp>
      <p:sp>
        <p:nvSpPr>
          <p:cNvPr id="50" name="TextBox 49"/>
          <p:cNvSpPr txBox="1"/>
          <p:nvPr/>
        </p:nvSpPr>
        <p:spPr>
          <a:xfrm rot="20648052">
            <a:off x="5403192" y="3294808"/>
            <a:ext cx="1348716" cy="276999"/>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分发</a:t>
            </a:r>
            <a:r>
              <a:rPr lang="en-US" altLang="zh-CN" sz="1200" b="1" dirty="0" smtClean="0">
                <a:solidFill>
                  <a:srgbClr val="002060"/>
                </a:solidFill>
                <a:latin typeface="微软雅黑" pitchFamily="34" charset="-122"/>
                <a:ea typeface="微软雅黑" pitchFamily="34" charset="-122"/>
              </a:rPr>
              <a:t>&amp;</a:t>
            </a:r>
            <a:r>
              <a:rPr lang="zh-CN" altLang="en-US" sz="1200" b="1" dirty="0" smtClean="0">
                <a:solidFill>
                  <a:srgbClr val="002060"/>
                </a:solidFill>
                <a:latin typeface="微软雅黑" pitchFamily="34" charset="-122"/>
                <a:ea typeface="微软雅黑" pitchFamily="34" charset="-122"/>
              </a:rPr>
              <a:t>更新</a:t>
            </a:r>
            <a:endParaRPr lang="zh-CN" altLang="en-US" sz="1200" b="1" dirty="0">
              <a:solidFill>
                <a:srgbClr val="002060"/>
              </a:solidFill>
              <a:latin typeface="微软雅黑" pitchFamily="34" charset="-122"/>
              <a:ea typeface="微软雅黑" pitchFamily="34" charset="-122"/>
            </a:endParaRPr>
          </a:p>
        </p:txBody>
      </p:sp>
      <p:sp>
        <p:nvSpPr>
          <p:cNvPr id="51" name="TextBox 50"/>
          <p:cNvSpPr txBox="1"/>
          <p:nvPr/>
        </p:nvSpPr>
        <p:spPr>
          <a:xfrm rot="992088">
            <a:off x="7120209" y="3408161"/>
            <a:ext cx="1431837" cy="276999"/>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分发</a:t>
            </a:r>
            <a:r>
              <a:rPr lang="en-US" altLang="zh-CN" sz="1200" b="1" dirty="0" smtClean="0">
                <a:solidFill>
                  <a:srgbClr val="002060"/>
                </a:solidFill>
                <a:latin typeface="微软雅黑" pitchFamily="34" charset="-122"/>
                <a:ea typeface="微软雅黑" pitchFamily="34" charset="-122"/>
              </a:rPr>
              <a:t>&amp;</a:t>
            </a:r>
            <a:r>
              <a:rPr lang="zh-CN" altLang="en-US" sz="1200" b="1" dirty="0" smtClean="0">
                <a:solidFill>
                  <a:srgbClr val="002060"/>
                </a:solidFill>
                <a:latin typeface="微软雅黑" pitchFamily="34" charset="-122"/>
                <a:ea typeface="微软雅黑" pitchFamily="34" charset="-122"/>
              </a:rPr>
              <a:t>更新</a:t>
            </a:r>
            <a:endParaRPr lang="zh-CN" altLang="en-US" sz="1200" b="1" dirty="0">
              <a:solidFill>
                <a:srgbClr val="002060"/>
              </a:solidFill>
              <a:latin typeface="微软雅黑" pitchFamily="34" charset="-122"/>
              <a:ea typeface="微软雅黑" pitchFamily="34" charset="-122"/>
            </a:endParaRPr>
          </a:p>
        </p:txBody>
      </p:sp>
      <p:sp>
        <p:nvSpPr>
          <p:cNvPr id="52" name="TextBox 51"/>
          <p:cNvSpPr txBox="1"/>
          <p:nvPr/>
        </p:nvSpPr>
        <p:spPr>
          <a:xfrm>
            <a:off x="6784621" y="2804752"/>
            <a:ext cx="1478845" cy="461665"/>
          </a:xfrm>
          <a:prstGeom prst="rect">
            <a:avLst/>
          </a:prstGeom>
          <a:noFill/>
        </p:spPr>
        <p:txBody>
          <a:bodyPr wrap="square" rtlCol="0">
            <a:spAutoFit/>
          </a:bodyPr>
          <a:lstStyle/>
          <a:p>
            <a:r>
              <a:rPr lang="zh-CN" altLang="en-US" sz="1200" b="1" dirty="0" smtClean="0">
                <a:solidFill>
                  <a:srgbClr val="002060"/>
                </a:solidFill>
                <a:latin typeface="微软雅黑" pitchFamily="34" charset="-122"/>
                <a:ea typeface="微软雅黑" pitchFamily="34" charset="-122"/>
              </a:rPr>
              <a:t>计算主元列矩阵和更新当前矩阵块</a:t>
            </a:r>
            <a:endParaRPr lang="zh-CN" altLang="en-US" sz="1200" b="1" dirty="0">
              <a:solidFill>
                <a:srgbClr val="002060"/>
              </a:solidFill>
              <a:latin typeface="微软雅黑" pitchFamily="34" charset="-122"/>
              <a:ea typeface="微软雅黑" pitchFamily="34" charset="-122"/>
            </a:endParaRPr>
          </a:p>
        </p:txBody>
      </p:sp>
      <p:sp>
        <p:nvSpPr>
          <p:cNvPr id="53" name="TextBox 52"/>
          <p:cNvSpPr txBox="1"/>
          <p:nvPr/>
        </p:nvSpPr>
        <p:spPr>
          <a:xfrm>
            <a:off x="726563" y="3795353"/>
            <a:ext cx="1117600" cy="369332"/>
          </a:xfrm>
          <a:prstGeom prst="rect">
            <a:avLst/>
          </a:prstGeom>
          <a:noFill/>
        </p:spPr>
        <p:txBody>
          <a:bodyPr wrap="square" rtlCol="0">
            <a:spAutoFit/>
          </a:bodyPr>
          <a:lstStyle/>
          <a:p>
            <a:r>
              <a:rPr lang="en-US" altLang="zh-CN" b="1" dirty="0" smtClean="0">
                <a:solidFill>
                  <a:srgbClr val="7030A0"/>
                </a:solidFill>
              </a:rPr>
              <a:t>Block1</a:t>
            </a:r>
            <a:endParaRPr lang="zh-CN" altLang="en-US" b="1" dirty="0">
              <a:solidFill>
                <a:srgbClr val="7030A0"/>
              </a:solidFill>
            </a:endParaRPr>
          </a:p>
        </p:txBody>
      </p:sp>
      <p:sp>
        <p:nvSpPr>
          <p:cNvPr id="54" name="TextBox 53"/>
          <p:cNvSpPr txBox="1"/>
          <p:nvPr/>
        </p:nvSpPr>
        <p:spPr>
          <a:xfrm>
            <a:off x="1533721" y="3791120"/>
            <a:ext cx="1117600" cy="369332"/>
          </a:xfrm>
          <a:prstGeom prst="rect">
            <a:avLst/>
          </a:prstGeom>
          <a:noFill/>
        </p:spPr>
        <p:txBody>
          <a:bodyPr wrap="square" rtlCol="0">
            <a:spAutoFit/>
          </a:bodyPr>
          <a:lstStyle/>
          <a:p>
            <a:r>
              <a:rPr lang="en-US" altLang="zh-CN" b="1" dirty="0" smtClean="0">
                <a:solidFill>
                  <a:srgbClr val="0070C0"/>
                </a:solidFill>
              </a:rPr>
              <a:t>Block2</a:t>
            </a:r>
            <a:endParaRPr lang="zh-CN" altLang="en-US" b="1" dirty="0">
              <a:solidFill>
                <a:srgbClr val="0070C0"/>
              </a:solidFill>
            </a:endParaRPr>
          </a:p>
        </p:txBody>
      </p:sp>
      <p:sp>
        <p:nvSpPr>
          <p:cNvPr id="55" name="TextBox 54"/>
          <p:cNvSpPr txBox="1"/>
          <p:nvPr/>
        </p:nvSpPr>
        <p:spPr>
          <a:xfrm>
            <a:off x="2295718" y="3795353"/>
            <a:ext cx="1117600" cy="369332"/>
          </a:xfrm>
          <a:prstGeom prst="rect">
            <a:avLst/>
          </a:prstGeom>
          <a:noFill/>
        </p:spPr>
        <p:txBody>
          <a:bodyPr wrap="square" rtlCol="0">
            <a:spAutoFit/>
          </a:bodyPr>
          <a:lstStyle/>
          <a:p>
            <a:r>
              <a:rPr lang="en-US" altLang="zh-CN" b="1" dirty="0" smtClean="0">
                <a:solidFill>
                  <a:srgbClr val="00B050"/>
                </a:solidFill>
              </a:rPr>
              <a:t>Block3</a:t>
            </a:r>
            <a:endParaRPr lang="zh-CN" altLang="en-US" b="1" dirty="0">
              <a:solidFill>
                <a:srgbClr val="00B050"/>
              </a:solidFill>
            </a:endParaRPr>
          </a:p>
        </p:txBody>
      </p:sp>
      <p:sp>
        <p:nvSpPr>
          <p:cNvPr id="56" name="TextBox 55"/>
          <p:cNvSpPr txBox="1"/>
          <p:nvPr/>
        </p:nvSpPr>
        <p:spPr>
          <a:xfrm>
            <a:off x="663684" y="2335953"/>
            <a:ext cx="1018364" cy="369332"/>
          </a:xfrm>
          <a:prstGeom prst="rect">
            <a:avLst/>
          </a:prstGeom>
          <a:noFill/>
        </p:spPr>
        <p:txBody>
          <a:bodyPr wrap="square" rtlCol="0">
            <a:spAutoFit/>
          </a:bodyPr>
          <a:lstStyle/>
          <a:p>
            <a:r>
              <a:rPr lang="en-US" altLang="zh-CN" b="1" dirty="0" smtClean="0">
                <a:solidFill>
                  <a:srgbClr val="002060"/>
                </a:solidFill>
              </a:rPr>
              <a:t>Matrix:</a:t>
            </a:r>
            <a:endParaRPr lang="zh-CN" altLang="en-US" b="1" dirty="0">
              <a:solidFill>
                <a:srgbClr val="002060"/>
              </a:solidFill>
            </a:endParaRPr>
          </a:p>
        </p:txBody>
      </p:sp>
      <p:sp>
        <p:nvSpPr>
          <p:cNvPr id="57" name="TextBox 56"/>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Tree>
    <p:extLst>
      <p:ext uri="{BB962C8B-B14F-4D97-AF65-F5344CB8AC3E}">
        <p14:creationId xmlns:p14="http://schemas.microsoft.com/office/powerpoint/2010/main" val="420248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2222E-6 3.33025E-6 C -0.00729 -0.00116 -0.01458 -0.00232 -0.021 -0.00162 C -0.02743 -0.00093 -0.02812 0.00069 -0.03819 0.00485 C -0.04826 0.00902 -0.06909 0.0148 -0.08142 0.02289 C -0.09375 0.03099 -0.10243 0.04232 -0.11232 0.05411 C -0.12222 0.06591 -0.13159 0.07793 -0.14062 0.09366 C -0.14965 0.10939 -0.16024 0.12766 -0.16666 0.14801 C -0.17309 0.16836 -0.1776 0.19264 -0.17899 0.21531 C -0.18038 0.23797 -0.17743 0.26688 -0.17534 0.28446 C -0.17326 0.30203 -0.16996 0.31128 -0.16666 0.32053 " pathEditMode="relative" ptsTypes="aaaaaaaaaA">
                                      <p:cBhvr>
                                        <p:cTn id="6" dur="2000" fill="hold"/>
                                        <p:tgtEl>
                                          <p:spTgt spid="4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91 0.00394 C 0.00591 0.01943 0.0099 0.03493 0.01545 0.04834 C 0.02101 0.06175 0.0283 0.07401 0.03525 0.08465 C 0.04219 0.09529 0.04931 0.10384 0.05747 0.11263 C 0.06563 0.12142 0.07431 0.12998 0.08472 0.13715 C 0.09514 0.14431 0.10799 0.15079 0.12049 0.15518 C 0.13299 0.15958 0.14636 0.16328 0.1599 0.16351 C 0.17344 0.16374 0.18698 0.16166 0.20191 0.15703 C 0.21684 0.15241 0.23472 0.14547 0.25 0.13553 C 0.26528 0.12558 0.28195 0.11217 0.29323 0.09783 C 0.30452 0.08349 0.31059 0.06592 0.31806 0.04996 C 0.32552 0.034 0.3316 0.01804 0.33768 0.00232 " pathEditMode="relative" ptsTypes="aaaaaaaaaaaA">
                                      <p:cBhvr>
                                        <p:cTn id="8" dur="2000" fill="hold"/>
                                        <p:tgtEl>
                                          <p:spTgt spid="4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0399 -0.01434 0.00798 -0.02845 0.00989 -0.04603 C 0.0118 -0.0636 0.01215 -0.08627 0.01111 -0.10523 C 0.01006 -0.1242 0.00694 -0.1427 0.00364 -0.15958 C 0.00034 -0.17646 -0.00105 -0.19057 -0.00869 -0.20722 C -0.01632 -0.22387 -0.02813 -0.24376 -0.04202 -0.25972 C -0.05591 -0.27568 -0.07796 -0.29256 -0.09254 -0.3025 C -0.10712 -0.31245 -0.11754 -0.31707 -0.12969 -0.31892 C -0.14184 -0.32077 -0.15365 -0.31753 -0.16546 -0.31407 " pathEditMode="relative" ptsTypes="aaaaaaaaA">
                                      <p:cBhvr>
                                        <p:cTn id="10" dur="2000" fill="hold"/>
                                        <p:tgtEl>
                                          <p:spTgt spid="3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20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20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dissolve">
                                      <p:cBhvr>
                                        <p:cTn id="27" dur="500"/>
                                        <p:tgtEl>
                                          <p:spTgt spid="4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dissolv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50" grpId="0"/>
      <p:bldP spid="51" grpId="0"/>
      <p:bldP spid="5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图示 15"/>
          <p:cNvGraphicFramePr/>
          <p:nvPr>
            <p:extLst>
              <p:ext uri="{D42A27DB-BD31-4B8C-83A1-F6EECF244321}">
                <p14:modId xmlns:p14="http://schemas.microsoft.com/office/powerpoint/2010/main" val="2470309225"/>
              </p:ext>
            </p:extLst>
          </p:nvPr>
        </p:nvGraphicFramePr>
        <p:xfrm>
          <a:off x="1352547" y="1249680"/>
          <a:ext cx="6892524" cy="265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374623" y="613874"/>
            <a:ext cx="5066949" cy="458908"/>
          </a:xfrm>
          <a:prstGeom prst="rect">
            <a:avLst/>
          </a:prstGeom>
          <a:noFill/>
        </p:spPr>
        <p:txBody>
          <a:bodyPr wrap="square" rtlCol="0">
            <a:spAutoFit/>
          </a:bodyPr>
          <a:lstStyle/>
          <a:p>
            <a:pPr marL="88900" lvl="0" indent="-88900">
              <a:lnSpc>
                <a:spcPct val="150000"/>
              </a:lnSpc>
            </a:pPr>
            <a:r>
              <a:rPr lang="zh-CN" altLang="en-US" dirty="0">
                <a:solidFill>
                  <a:srgbClr val="0066FF"/>
                </a:solidFill>
                <a:latin typeface="微软雅黑" pitchFamily="34" charset="-122"/>
                <a:ea typeface="微软雅黑" pitchFamily="34" charset="-122"/>
              </a:rPr>
              <a:t>分布式矩阵的其他运算</a:t>
            </a:r>
          </a:p>
        </p:txBody>
      </p:sp>
      <p:sp>
        <p:nvSpPr>
          <p:cNvPr id="18" name="TextBox 17"/>
          <p:cNvSpPr txBox="1"/>
          <p:nvPr/>
        </p:nvSpPr>
        <p:spPr>
          <a:xfrm>
            <a:off x="538163" y="3961150"/>
            <a:ext cx="8331606" cy="646331"/>
          </a:xfrm>
          <a:prstGeom prst="rect">
            <a:avLst/>
          </a:prstGeom>
          <a:solidFill>
            <a:schemeClr val="bg1"/>
          </a:solidFill>
        </p:spPr>
        <p:txBody>
          <a:bodyPr wrap="square" rtlCol="0">
            <a:spAutoFit/>
          </a:bodyPr>
          <a:lstStyle/>
          <a:p>
            <a:r>
              <a:rPr lang="zh-CN" altLang="en-US" dirty="0" smtClean="0">
                <a:solidFill>
                  <a:srgbClr val="C00000"/>
                </a:solidFill>
                <a:latin typeface="黑体" pitchFamily="49" charset="-122"/>
                <a:ea typeface="黑体" pitchFamily="49" charset="-122"/>
              </a:rPr>
              <a:t>除了矩阵乘法和求逆外，我们还研究实现了上述大规模矩阵运算并行化计算方法和算法，实现了完整的大规模分布式矩阵运算库</a:t>
            </a:r>
            <a:endParaRPr lang="zh-CN" altLang="en-US" dirty="0">
              <a:solidFill>
                <a:srgbClr val="C00000"/>
              </a:solidFill>
              <a:latin typeface="黑体" pitchFamily="49" charset="-122"/>
              <a:ea typeface="黑体" pitchFamily="49" charset="-122"/>
            </a:endParaRPr>
          </a:p>
        </p:txBody>
      </p:sp>
      <p:sp>
        <p:nvSpPr>
          <p:cNvPr id="12" name="TextBox 11"/>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Tree>
    <p:extLst>
      <p:ext uri="{BB962C8B-B14F-4D97-AF65-F5344CB8AC3E}">
        <p14:creationId xmlns:p14="http://schemas.microsoft.com/office/powerpoint/2010/main" val="9623229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5" name="图片 14" descr="BCD1.emf"/>
          <p:cNvPicPr>
            <a:picLocks noChangeAspect="1"/>
          </p:cNvPicPr>
          <p:nvPr/>
        </p:nvPicPr>
        <p:blipFill>
          <a:blip r:embed="rId2"/>
          <a:stretch>
            <a:fillRect/>
          </a:stretch>
        </p:blipFill>
        <p:spPr>
          <a:xfrm>
            <a:off x="377282" y="1039997"/>
            <a:ext cx="5444111" cy="3588488"/>
          </a:xfrm>
          <a:prstGeom prst="rect">
            <a:avLst/>
          </a:prstGeom>
        </p:spPr>
      </p:pic>
      <p:sp>
        <p:nvSpPr>
          <p:cNvPr id="17" name="TextBox 16"/>
          <p:cNvSpPr txBox="1"/>
          <p:nvPr/>
        </p:nvSpPr>
        <p:spPr>
          <a:xfrm>
            <a:off x="371340" y="598298"/>
            <a:ext cx="8022439" cy="369332"/>
          </a:xfrm>
          <a:prstGeom prst="rect">
            <a:avLst/>
          </a:prstGeom>
          <a:noFill/>
        </p:spPr>
        <p:txBody>
          <a:bodyPr wrap="square" rtlCol="0">
            <a:spAutoFit/>
          </a:bodyPr>
          <a:lstStyle/>
          <a:p>
            <a:r>
              <a:rPr lang="zh-CN" altLang="en-US" dirty="0" smtClean="0">
                <a:solidFill>
                  <a:srgbClr val="FF0000"/>
                </a:solidFill>
                <a:latin typeface="微软雅黑" pitchFamily="34" charset="-122"/>
                <a:ea typeface="微软雅黑" pitchFamily="34" charset="-122"/>
              </a:rPr>
              <a:t>三种矩阵划分方式下矩阵相乘性能评估实验</a:t>
            </a:r>
          </a:p>
        </p:txBody>
      </p:sp>
      <p:sp>
        <p:nvSpPr>
          <p:cNvPr id="18" name="矩形标注 17"/>
          <p:cNvSpPr/>
          <p:nvPr/>
        </p:nvSpPr>
        <p:spPr>
          <a:xfrm>
            <a:off x="5567486" y="2447063"/>
            <a:ext cx="2977118" cy="1275907"/>
          </a:xfrm>
          <a:prstGeom prst="wedgeRectCallout">
            <a:avLst>
              <a:gd name="adj1" fmla="val -98341"/>
              <a:gd name="adj2" fmla="val -4845"/>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rgbClr val="0066FF"/>
                </a:solidFill>
                <a:latin typeface="微软雅黑" pitchFamily="34" charset="-122"/>
                <a:ea typeface="微软雅黑" pitchFamily="34" charset="-122"/>
              </a:rPr>
              <a:t>两个方形矩阵相乘时，</a:t>
            </a:r>
            <a:endParaRPr lang="en-US" altLang="zh-CN" sz="2000" dirty="0">
              <a:solidFill>
                <a:srgbClr val="0066FF"/>
              </a:solidFill>
              <a:latin typeface="微软雅黑" pitchFamily="34" charset="-122"/>
              <a:ea typeface="微软雅黑" pitchFamily="34" charset="-122"/>
            </a:endParaRPr>
          </a:p>
          <a:p>
            <a:pPr>
              <a:lnSpc>
                <a:spcPct val="150000"/>
              </a:lnSpc>
            </a:pPr>
            <a:r>
              <a:rPr lang="zh-CN" altLang="en-US" sz="2000" dirty="0">
                <a:solidFill>
                  <a:srgbClr val="0066FF"/>
                </a:solidFill>
                <a:latin typeface="微软雅黑" pitchFamily="34" charset="-122"/>
                <a:ea typeface="微软雅黑" pitchFamily="34" charset="-122"/>
              </a:rPr>
              <a:t>均匀划分方式性能最优</a:t>
            </a:r>
          </a:p>
        </p:txBody>
      </p:sp>
      <p:sp>
        <p:nvSpPr>
          <p:cNvPr id="13" name="TextBox 12"/>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Tree>
    <p:extLst>
      <p:ext uri="{BB962C8B-B14F-4D97-AF65-F5344CB8AC3E}">
        <p14:creationId xmlns:p14="http://schemas.microsoft.com/office/powerpoint/2010/main" val="27215608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TextBox 16"/>
          <p:cNvSpPr txBox="1"/>
          <p:nvPr/>
        </p:nvSpPr>
        <p:spPr>
          <a:xfrm>
            <a:off x="371340" y="669418"/>
            <a:ext cx="8022439"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三种矩阵划分方式下矩阵相乘性能评估实验</a:t>
            </a:r>
          </a:p>
        </p:txBody>
      </p:sp>
      <p:pic>
        <p:nvPicPr>
          <p:cNvPr id="13" name="图片 12" descr="BCD3.emf"/>
          <p:cNvPicPr>
            <a:picLocks noChangeAspect="1"/>
          </p:cNvPicPr>
          <p:nvPr/>
        </p:nvPicPr>
        <p:blipFill>
          <a:blip r:embed="rId2"/>
          <a:stretch>
            <a:fillRect/>
          </a:stretch>
        </p:blipFill>
        <p:spPr>
          <a:xfrm>
            <a:off x="3030279" y="1071179"/>
            <a:ext cx="5592727" cy="3620385"/>
          </a:xfrm>
          <a:prstGeom prst="rect">
            <a:avLst/>
          </a:prstGeom>
        </p:spPr>
      </p:pic>
      <p:sp>
        <p:nvSpPr>
          <p:cNvPr id="14" name="矩形标注 13"/>
          <p:cNvSpPr/>
          <p:nvPr/>
        </p:nvSpPr>
        <p:spPr>
          <a:xfrm>
            <a:off x="328072" y="2585420"/>
            <a:ext cx="2860159" cy="1275907"/>
          </a:xfrm>
          <a:prstGeom prst="wedgeRectCallout">
            <a:avLst>
              <a:gd name="adj1" fmla="val 102729"/>
              <a:gd name="adj2" fmla="val 57030"/>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rgbClr val="0066FF"/>
                </a:solidFill>
                <a:latin typeface="微软雅黑" pitchFamily="34" charset="-122"/>
                <a:ea typeface="微软雅黑" pitchFamily="34" charset="-122"/>
              </a:rPr>
              <a:t>长条形矩阵相乘时，</a:t>
            </a:r>
            <a:endParaRPr lang="en-US" altLang="zh-CN" sz="2000" dirty="0">
              <a:solidFill>
                <a:srgbClr val="0066FF"/>
              </a:solidFill>
              <a:latin typeface="微软雅黑" pitchFamily="34" charset="-122"/>
              <a:ea typeface="微软雅黑" pitchFamily="34" charset="-122"/>
            </a:endParaRPr>
          </a:p>
          <a:p>
            <a:pPr>
              <a:lnSpc>
                <a:spcPct val="150000"/>
              </a:lnSpc>
            </a:pPr>
            <a:r>
              <a:rPr lang="zh-CN" altLang="en-US" sz="2000" dirty="0">
                <a:solidFill>
                  <a:srgbClr val="0066FF"/>
                </a:solidFill>
                <a:latin typeface="微软雅黑" pitchFamily="34" charset="-122"/>
                <a:ea typeface="微软雅黑" pitchFamily="34" charset="-122"/>
              </a:rPr>
              <a:t>递归自适应划分方式性能最优</a:t>
            </a:r>
          </a:p>
        </p:txBody>
      </p:sp>
      <p:sp>
        <p:nvSpPr>
          <p:cNvPr id="15" name="TextBox 14"/>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Tree>
    <p:extLst>
      <p:ext uri="{BB962C8B-B14F-4D97-AF65-F5344CB8AC3E}">
        <p14:creationId xmlns:p14="http://schemas.microsoft.com/office/powerpoint/2010/main" val="13832917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TextBox 16"/>
          <p:cNvSpPr txBox="1"/>
          <p:nvPr/>
        </p:nvSpPr>
        <p:spPr>
          <a:xfrm>
            <a:off x="371340" y="598298"/>
            <a:ext cx="8022439"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三种矩阵划分方式下矩阵相乘性能评估实验</a:t>
            </a:r>
          </a:p>
        </p:txBody>
      </p:sp>
      <p:pic>
        <p:nvPicPr>
          <p:cNvPr id="15" name="图片 14" descr="BCD2.emf"/>
          <p:cNvPicPr>
            <a:picLocks noChangeAspect="1"/>
          </p:cNvPicPr>
          <p:nvPr/>
        </p:nvPicPr>
        <p:blipFill>
          <a:blip r:embed="rId2"/>
          <a:stretch>
            <a:fillRect/>
          </a:stretch>
        </p:blipFill>
        <p:spPr>
          <a:xfrm>
            <a:off x="191400" y="1075542"/>
            <a:ext cx="5847909" cy="3564566"/>
          </a:xfrm>
          <a:prstGeom prst="rect">
            <a:avLst/>
          </a:prstGeom>
        </p:spPr>
      </p:pic>
      <p:sp>
        <p:nvSpPr>
          <p:cNvPr id="16" name="矩形标注 15"/>
          <p:cNvSpPr/>
          <p:nvPr/>
        </p:nvSpPr>
        <p:spPr>
          <a:xfrm>
            <a:off x="5606195" y="2071695"/>
            <a:ext cx="2572606" cy="1275907"/>
          </a:xfrm>
          <a:prstGeom prst="wedgeRectCallout">
            <a:avLst>
              <a:gd name="adj1" fmla="val -70877"/>
              <a:gd name="adj2" fmla="val 93905"/>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rgbClr val="0066FF"/>
                </a:solidFill>
                <a:latin typeface="微软雅黑" pitchFamily="34" charset="-122"/>
                <a:ea typeface="微软雅黑" pitchFamily="34" charset="-122"/>
              </a:rPr>
              <a:t>一大一小矩阵相乘时，</a:t>
            </a:r>
            <a:r>
              <a:rPr lang="en-US" altLang="zh-CN" dirty="0">
                <a:solidFill>
                  <a:srgbClr val="0066FF"/>
                </a:solidFill>
                <a:latin typeface="微软雅黑" pitchFamily="34" charset="-122"/>
                <a:ea typeface="微软雅黑" pitchFamily="34" charset="-122"/>
              </a:rPr>
              <a:t>Broadcast</a:t>
            </a:r>
            <a:r>
              <a:rPr lang="zh-CN" altLang="en-US" dirty="0">
                <a:solidFill>
                  <a:srgbClr val="0066FF"/>
                </a:solidFill>
                <a:latin typeface="微软雅黑" pitchFamily="34" charset="-122"/>
                <a:ea typeface="微软雅黑" pitchFamily="34" charset="-122"/>
              </a:rPr>
              <a:t>划分方法性能最优</a:t>
            </a:r>
          </a:p>
        </p:txBody>
      </p:sp>
      <p:sp>
        <p:nvSpPr>
          <p:cNvPr id="13" name="TextBox 12"/>
          <p:cNvSpPr txBox="1"/>
          <p:nvPr/>
        </p:nvSpPr>
        <p:spPr>
          <a:xfrm>
            <a:off x="329466" y="141480"/>
            <a:ext cx="7988664" cy="461665"/>
          </a:xfrm>
          <a:prstGeom prst="rect">
            <a:avLst/>
          </a:prstGeom>
          <a:noFill/>
        </p:spPr>
        <p:txBody>
          <a:bodyPr wrap="square">
            <a:spAutoFit/>
          </a:bodyPr>
          <a:lstStyle/>
          <a:p>
            <a:pPr fontAlgn="auto">
              <a:spcAft>
                <a:spcPts val="0"/>
              </a:spcAft>
              <a:defRPr/>
            </a:pPr>
            <a:r>
              <a:rPr lang="zh-CN" altLang="en-US" sz="2400" dirty="0">
                <a:solidFill>
                  <a:srgbClr val="C00000"/>
                </a:solidFill>
                <a:ea typeface="黑体" pitchFamily="2" charset="-122"/>
              </a:rPr>
              <a:t>大规模分布式矩阵运算优化</a:t>
            </a:r>
          </a:p>
        </p:txBody>
      </p:sp>
    </p:spTree>
    <p:extLst>
      <p:ext uri="{BB962C8B-B14F-4D97-AF65-F5344CB8AC3E}">
        <p14:creationId xmlns:p14="http://schemas.microsoft.com/office/powerpoint/2010/main" val="34942507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
        <p:nvSpPr>
          <p:cNvPr id="17" name="TextBox 16"/>
          <p:cNvSpPr txBox="1"/>
          <p:nvPr/>
        </p:nvSpPr>
        <p:spPr>
          <a:xfrm>
            <a:off x="371340" y="689738"/>
            <a:ext cx="8022439"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三种矩阵划分方式下矩阵相乘性能评估实验</a:t>
            </a:r>
          </a:p>
        </p:txBody>
      </p:sp>
      <p:pic>
        <p:nvPicPr>
          <p:cNvPr id="13" name="图片 12" descr="BLAS.emf"/>
          <p:cNvPicPr/>
          <p:nvPr/>
        </p:nvPicPr>
        <p:blipFill>
          <a:blip r:embed="rId2"/>
          <a:stretch>
            <a:fillRect/>
          </a:stretch>
        </p:blipFill>
        <p:spPr>
          <a:xfrm>
            <a:off x="3359883" y="995680"/>
            <a:ext cx="5813777" cy="3604559"/>
          </a:xfrm>
          <a:prstGeom prst="rect">
            <a:avLst/>
          </a:prstGeom>
        </p:spPr>
      </p:pic>
      <p:sp>
        <p:nvSpPr>
          <p:cNvPr id="14" name="TextBox 13"/>
          <p:cNvSpPr txBox="1"/>
          <p:nvPr/>
        </p:nvSpPr>
        <p:spPr>
          <a:xfrm>
            <a:off x="404030" y="1945773"/>
            <a:ext cx="2955852" cy="1015663"/>
          </a:xfrm>
          <a:prstGeom prst="rect">
            <a:avLst/>
          </a:prstGeom>
          <a:noFill/>
        </p:spPr>
        <p:txBody>
          <a:bodyPr wrap="square" rtlCol="0">
            <a:spAutoFit/>
          </a:bodyPr>
          <a:lstStyle/>
          <a:p>
            <a:r>
              <a:rPr lang="zh-CN" altLang="en-US" sz="2000" dirty="0" smtClean="0">
                <a:solidFill>
                  <a:srgbClr val="0066FF"/>
                </a:solidFill>
                <a:latin typeface="微软雅黑" pitchFamily="34" charset="-122"/>
                <a:ea typeface="微软雅黑" pitchFamily="34" charset="-122"/>
              </a:rPr>
              <a:t>子矩阵运算启用</a:t>
            </a:r>
            <a:r>
              <a:rPr lang="en-US" altLang="zh-CN" sz="2000" dirty="0" smtClean="0">
                <a:solidFill>
                  <a:srgbClr val="0066FF"/>
                </a:solidFill>
                <a:latin typeface="微软雅黑" pitchFamily="34" charset="-122"/>
                <a:ea typeface="微软雅黑" pitchFamily="34" charset="-122"/>
              </a:rPr>
              <a:t>BLAS</a:t>
            </a:r>
            <a:r>
              <a:rPr lang="zh-CN" altLang="en-US" sz="2000" dirty="0" smtClean="0">
                <a:solidFill>
                  <a:srgbClr val="0066FF"/>
                </a:solidFill>
                <a:latin typeface="微软雅黑" pitchFamily="34" charset="-122"/>
                <a:ea typeface="微软雅黑" pitchFamily="34" charset="-122"/>
              </a:rPr>
              <a:t>加速后平均约提高</a:t>
            </a:r>
            <a:r>
              <a:rPr lang="en-US" altLang="zh-CN" sz="2000" b="1" dirty="0" smtClean="0">
                <a:solidFill>
                  <a:srgbClr val="0066FF"/>
                </a:solidFill>
                <a:latin typeface="微软雅黑" pitchFamily="34" charset="-122"/>
                <a:ea typeface="微软雅黑" pitchFamily="34" charset="-122"/>
              </a:rPr>
              <a:t>3</a:t>
            </a:r>
            <a:r>
              <a:rPr lang="zh-CN" altLang="en-US" sz="2000" b="1" dirty="0" smtClean="0">
                <a:solidFill>
                  <a:srgbClr val="0066FF"/>
                </a:solidFill>
                <a:latin typeface="微软雅黑" pitchFamily="34" charset="-122"/>
                <a:ea typeface="微软雅黑" pitchFamily="34" charset="-122"/>
              </a:rPr>
              <a:t>倍</a:t>
            </a:r>
            <a:r>
              <a:rPr lang="zh-CN" altLang="en-US" sz="2000" dirty="0" smtClean="0">
                <a:solidFill>
                  <a:srgbClr val="0066FF"/>
                </a:solidFill>
                <a:latin typeface="微软雅黑" pitchFamily="34" charset="-122"/>
                <a:ea typeface="微软雅黑" pitchFamily="34" charset="-122"/>
              </a:rPr>
              <a:t>的计算速度</a:t>
            </a:r>
            <a:endParaRPr lang="zh-CN" altLang="en-US" sz="2000" dirty="0">
              <a:solidFill>
                <a:srgbClr val="0066FF"/>
              </a:solidFill>
              <a:latin typeface="微软雅黑" pitchFamily="34" charset="-122"/>
              <a:ea typeface="微软雅黑" pitchFamily="34" charset="-122"/>
            </a:endParaRPr>
          </a:p>
        </p:txBody>
      </p:sp>
    </p:spTree>
    <p:extLst>
      <p:ext uri="{BB962C8B-B14F-4D97-AF65-F5344CB8AC3E}">
        <p14:creationId xmlns:p14="http://schemas.microsoft.com/office/powerpoint/2010/main" val="20683771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5" name="图片 14" descr="inverse1.emf"/>
          <p:cNvPicPr/>
          <p:nvPr/>
        </p:nvPicPr>
        <p:blipFill>
          <a:blip r:embed="rId2"/>
          <a:stretch>
            <a:fillRect/>
          </a:stretch>
        </p:blipFill>
        <p:spPr>
          <a:xfrm>
            <a:off x="3476847" y="770327"/>
            <a:ext cx="5514182" cy="3883543"/>
          </a:xfrm>
          <a:prstGeom prst="rect">
            <a:avLst/>
          </a:prstGeom>
        </p:spPr>
      </p:pic>
      <p:sp>
        <p:nvSpPr>
          <p:cNvPr id="16" name="TextBox 15"/>
          <p:cNvSpPr txBox="1"/>
          <p:nvPr/>
        </p:nvSpPr>
        <p:spPr>
          <a:xfrm>
            <a:off x="514633" y="2039030"/>
            <a:ext cx="2923962" cy="1015663"/>
          </a:xfrm>
          <a:prstGeom prst="rect">
            <a:avLst/>
          </a:prstGeom>
          <a:noFill/>
        </p:spPr>
        <p:txBody>
          <a:bodyPr wrap="square" rtlCol="0">
            <a:spAutoFit/>
          </a:bodyPr>
          <a:lstStyle/>
          <a:p>
            <a:r>
              <a:rPr lang="zh-CN" altLang="en-US" sz="2000" dirty="0">
                <a:solidFill>
                  <a:srgbClr val="0066FF"/>
                </a:solidFill>
                <a:latin typeface="微软雅黑" pitchFamily="34" charset="-122"/>
                <a:ea typeface="微软雅黑" pitchFamily="34" charset="-122"/>
              </a:rPr>
              <a:t>优化后</a:t>
            </a:r>
            <a:r>
              <a:rPr lang="zh-CN" altLang="en-US" sz="2000" dirty="0" smtClean="0">
                <a:solidFill>
                  <a:srgbClr val="0066FF"/>
                </a:solidFill>
                <a:latin typeface="微软雅黑" pitchFamily="34" charset="-122"/>
                <a:ea typeface="微软雅黑" pitchFamily="34" charset="-122"/>
              </a:rPr>
              <a:t>的并行化矩阵求逆</a:t>
            </a:r>
            <a:r>
              <a:rPr lang="zh-CN" altLang="en-US" sz="2000" dirty="0">
                <a:solidFill>
                  <a:srgbClr val="0066FF"/>
                </a:solidFill>
                <a:latin typeface="微软雅黑" pitchFamily="34" charset="-122"/>
                <a:ea typeface="微软雅黑" pitchFamily="34" charset="-122"/>
              </a:rPr>
              <a:t>算法平均约</a:t>
            </a:r>
            <a:r>
              <a:rPr lang="zh-CN" altLang="en-US" sz="2000" dirty="0" smtClean="0">
                <a:solidFill>
                  <a:srgbClr val="0066FF"/>
                </a:solidFill>
                <a:latin typeface="微软雅黑" pitchFamily="34" charset="-122"/>
                <a:ea typeface="微软雅黑" pitchFamily="34" charset="-122"/>
              </a:rPr>
              <a:t>提高 </a:t>
            </a:r>
            <a:r>
              <a:rPr lang="en-US" altLang="zh-CN" sz="2000" b="1" dirty="0" smtClean="0">
                <a:solidFill>
                  <a:srgbClr val="0066FF"/>
                </a:solidFill>
                <a:latin typeface="微软雅黑" pitchFamily="34" charset="-122"/>
                <a:ea typeface="微软雅黑" pitchFamily="34" charset="-122"/>
              </a:rPr>
              <a:t>4</a:t>
            </a:r>
            <a:r>
              <a:rPr lang="zh-CN" altLang="en-US" sz="2000" b="1" dirty="0">
                <a:solidFill>
                  <a:srgbClr val="0066FF"/>
                </a:solidFill>
                <a:latin typeface="微软雅黑" pitchFamily="34" charset="-122"/>
                <a:ea typeface="微软雅黑" pitchFamily="34" charset="-122"/>
              </a:rPr>
              <a:t>倍</a:t>
            </a:r>
            <a:r>
              <a:rPr lang="zh-CN" altLang="en-US" sz="2000" dirty="0">
                <a:solidFill>
                  <a:srgbClr val="0066FF"/>
                </a:solidFill>
                <a:latin typeface="微软雅黑" pitchFamily="34" charset="-122"/>
                <a:ea typeface="微软雅黑" pitchFamily="34" charset="-122"/>
              </a:rPr>
              <a:t>的计算速度</a:t>
            </a:r>
          </a:p>
        </p:txBody>
      </p:sp>
      <p:sp>
        <p:nvSpPr>
          <p:cNvPr id="18" name="TextBox 17"/>
          <p:cNvSpPr txBox="1"/>
          <p:nvPr/>
        </p:nvSpPr>
        <p:spPr>
          <a:xfrm>
            <a:off x="382764" y="636804"/>
            <a:ext cx="4614546"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并行化矩阵求逆算法性能评估实验</a:t>
            </a:r>
            <a:endParaRPr lang="zh-CN" altLang="en-US" sz="2000" dirty="0">
              <a:solidFill>
                <a:srgbClr val="FF0000"/>
              </a:solidFill>
              <a:latin typeface="微软雅黑" pitchFamily="34" charset="-122"/>
              <a:ea typeface="微软雅黑" pitchFamily="34" charset="-122"/>
            </a:endParaRPr>
          </a:p>
        </p:txBody>
      </p:sp>
      <p:sp>
        <p:nvSpPr>
          <p:cNvPr id="13" name="TextBox 12"/>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13432232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282221" y="712306"/>
            <a:ext cx="4222046"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矩阵规模增大时矩阵乘法性能变化</a:t>
            </a:r>
            <a:endParaRPr lang="zh-CN" altLang="en-US" sz="2000" dirty="0">
              <a:solidFill>
                <a:srgbClr val="FF0000"/>
              </a:solidFill>
              <a:latin typeface="微软雅黑" pitchFamily="34" charset="-122"/>
              <a:ea typeface="微软雅黑" pitchFamily="34" charset="-122"/>
            </a:endParaRPr>
          </a:p>
        </p:txBody>
      </p:sp>
      <p:sp>
        <p:nvSpPr>
          <p:cNvPr id="14" name="TextBox 13"/>
          <p:cNvSpPr txBox="1"/>
          <p:nvPr/>
        </p:nvSpPr>
        <p:spPr>
          <a:xfrm>
            <a:off x="4784910" y="718804"/>
            <a:ext cx="4131733"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矩阵规模增大时矩阵求逆性能变化</a:t>
            </a:r>
            <a:endParaRPr lang="zh-CN" altLang="en-US" sz="2000" dirty="0">
              <a:solidFill>
                <a:srgbClr val="FF0000"/>
              </a:solidFill>
              <a:latin typeface="微软雅黑" pitchFamily="34" charset="-122"/>
              <a:ea typeface="微软雅黑" pitchFamily="34" charset="-122"/>
            </a:endParaRPr>
          </a:p>
        </p:txBody>
      </p:sp>
      <p:pic>
        <p:nvPicPr>
          <p:cNvPr id="17" name="图片 16" descr="mut.emf"/>
          <p:cNvPicPr/>
          <p:nvPr/>
        </p:nvPicPr>
        <p:blipFill>
          <a:blip r:embed="rId2"/>
          <a:stretch>
            <a:fillRect/>
          </a:stretch>
        </p:blipFill>
        <p:spPr>
          <a:xfrm>
            <a:off x="-30480" y="988390"/>
            <a:ext cx="5095600" cy="3058952"/>
          </a:xfrm>
          <a:prstGeom prst="rect">
            <a:avLst/>
          </a:prstGeom>
        </p:spPr>
      </p:pic>
      <p:pic>
        <p:nvPicPr>
          <p:cNvPr id="19" name="图片 18" descr="inverse4.emf"/>
          <p:cNvPicPr/>
          <p:nvPr/>
        </p:nvPicPr>
        <p:blipFill>
          <a:blip r:embed="rId3"/>
          <a:stretch>
            <a:fillRect/>
          </a:stretch>
        </p:blipFill>
        <p:spPr>
          <a:xfrm>
            <a:off x="4518358" y="969864"/>
            <a:ext cx="4835948" cy="3048000"/>
          </a:xfrm>
          <a:prstGeom prst="rect">
            <a:avLst/>
          </a:prstGeom>
        </p:spPr>
      </p:pic>
      <p:sp>
        <p:nvSpPr>
          <p:cNvPr id="20" name="TextBox 19"/>
          <p:cNvSpPr txBox="1"/>
          <p:nvPr/>
        </p:nvSpPr>
        <p:spPr>
          <a:xfrm>
            <a:off x="563516" y="3985897"/>
            <a:ext cx="8353126" cy="400110"/>
          </a:xfrm>
          <a:prstGeom prst="rect">
            <a:avLst/>
          </a:prstGeom>
          <a:noFill/>
        </p:spPr>
        <p:txBody>
          <a:bodyPr wrap="square" rtlCol="0">
            <a:spAutoFit/>
          </a:bodyPr>
          <a:lstStyle/>
          <a:p>
            <a:r>
              <a:rPr lang="zh-CN" altLang="en-US" sz="2000" dirty="0">
                <a:solidFill>
                  <a:srgbClr val="0066FF"/>
                </a:solidFill>
                <a:latin typeface="微软雅黑" pitchFamily="34" charset="-122"/>
                <a:ea typeface="微软雅黑" pitchFamily="34" charset="-122"/>
              </a:rPr>
              <a:t>矩阵</a:t>
            </a:r>
            <a:r>
              <a:rPr lang="zh-CN" altLang="en-US" sz="2000" dirty="0" smtClean="0">
                <a:solidFill>
                  <a:srgbClr val="0066FF"/>
                </a:solidFill>
                <a:latin typeface="微软雅黑" pitchFamily="34" charset="-122"/>
                <a:ea typeface="微软雅黑" pitchFamily="34" charset="-122"/>
              </a:rPr>
              <a:t>规模增大时矩阵乘法和求逆算法均</a:t>
            </a:r>
            <a:r>
              <a:rPr lang="zh-CN" altLang="en-US" sz="2000" dirty="0">
                <a:solidFill>
                  <a:srgbClr val="0066FF"/>
                </a:solidFill>
                <a:latin typeface="微软雅黑" pitchFamily="34" charset="-122"/>
                <a:ea typeface="微软雅黑" pitchFamily="34" charset="-122"/>
              </a:rPr>
              <a:t>达到</a:t>
            </a:r>
            <a:r>
              <a:rPr lang="zh-CN" altLang="en-US" sz="2000" b="1" dirty="0" smtClean="0">
                <a:solidFill>
                  <a:srgbClr val="0066FF"/>
                </a:solidFill>
                <a:latin typeface="微软雅黑" pitchFamily="34" charset="-122"/>
                <a:ea typeface="微软雅黑" pitchFamily="34" charset="-122"/>
              </a:rPr>
              <a:t>近线性的扩展性能</a:t>
            </a:r>
            <a:endParaRPr lang="zh-CN" altLang="en-US" sz="2000" b="1" dirty="0">
              <a:solidFill>
                <a:srgbClr val="0066FF"/>
              </a:solidFill>
              <a:latin typeface="微软雅黑" pitchFamily="34" charset="-122"/>
              <a:ea typeface="微软雅黑" pitchFamily="34" charset="-122"/>
            </a:endParaRPr>
          </a:p>
        </p:txBody>
      </p:sp>
      <p:sp>
        <p:nvSpPr>
          <p:cNvPr id="15" name="TextBox 14"/>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62927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257446" y="210399"/>
            <a:ext cx="9048208" cy="461665"/>
          </a:xfrm>
          <a:prstGeom prst="rect">
            <a:avLst/>
          </a:prstGeom>
          <a:noFill/>
        </p:spPr>
        <p:txBody>
          <a:bodyPr wrap="square">
            <a:spAutoFit/>
          </a:bodyPr>
          <a:lstStyle/>
          <a:p>
            <a:pPr fontAlgn="auto">
              <a:spcAft>
                <a:spcPts val="0"/>
              </a:spcAft>
              <a:defRPr/>
            </a:pPr>
            <a:r>
              <a:rPr lang="en-US" altLang="zh-CN" sz="2400" dirty="0" smtClean="0">
                <a:solidFill>
                  <a:srgbClr val="C00000"/>
                </a:solidFill>
                <a:latin typeface="Arial Unicode MS" pitchFamily="34" charset="-122"/>
                <a:ea typeface="Arial Unicode MS" pitchFamily="34" charset="-122"/>
                <a:cs typeface="Arial Unicode MS" pitchFamily="34" charset="-122"/>
              </a:rPr>
              <a:t>1</a:t>
            </a:r>
            <a:r>
              <a:rPr lang="en-US" altLang="zh-CN" sz="2400" dirty="0">
                <a:solidFill>
                  <a:srgbClr val="C00000"/>
                </a:solidFill>
                <a:latin typeface="Arial Unicode MS" pitchFamily="34" charset="-122"/>
                <a:ea typeface="Arial Unicode MS" pitchFamily="34" charset="-122"/>
                <a:cs typeface="Arial Unicode MS" pitchFamily="34" charset="-122"/>
              </a:rPr>
              <a:t>. </a:t>
            </a:r>
            <a:r>
              <a:rPr lang="zh-CN" altLang="en-US" sz="2400" dirty="0">
                <a:solidFill>
                  <a:srgbClr val="C00000"/>
                </a:solidFill>
                <a:latin typeface="Arial Unicode MS" pitchFamily="34" charset="-122"/>
                <a:ea typeface="Arial Unicode MS" pitchFamily="34" charset="-122"/>
                <a:cs typeface="Arial Unicode MS" pitchFamily="34" charset="-122"/>
              </a:rPr>
              <a:t>大数据机器学习：从算法到系统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cs typeface="+mj-cs"/>
            </a:endParaRPr>
          </a:p>
        </p:txBody>
      </p:sp>
      <p:sp>
        <p:nvSpPr>
          <p:cNvPr id="6" name="Content Placeholder 2"/>
          <p:cNvSpPr>
            <a:spLocks noGrp="1"/>
          </p:cNvSpPr>
          <p:nvPr>
            <p:ph idx="1"/>
          </p:nvPr>
        </p:nvSpPr>
        <p:spPr>
          <a:xfrm>
            <a:off x="300359" y="677792"/>
            <a:ext cx="8617304" cy="3833248"/>
          </a:xfrm>
          <a:solidFill>
            <a:schemeClr val="bg1"/>
          </a:solidFill>
        </p:spPr>
        <p:txBody>
          <a:bodyPr rtlCol="0">
            <a:noAutofit/>
          </a:bodyPr>
          <a:lstStyle/>
          <a:p>
            <a:pPr marL="442913" lvl="1" indent="-354013" eaLnBrk="1" fontAlgn="auto" hangingPunct="1">
              <a:spcBef>
                <a:spcPts val="600"/>
              </a:spcBef>
              <a:spcAft>
                <a:spcPts val="600"/>
              </a:spcAft>
              <a:buSzPct val="70000"/>
              <a:buFont typeface="Wingdings" pitchFamily="2" charset="2"/>
              <a:buChar char="l"/>
              <a:defRPr/>
            </a:pPr>
            <a:r>
              <a:rPr lang="zh-CN" altLang="zh-CN" sz="1600" dirty="0">
                <a:latin typeface="黑体" pitchFamily="2" charset="-122"/>
                <a:ea typeface="黑体" pitchFamily="2" charset="-122"/>
              </a:rPr>
              <a:t>大数据隐含着很多深度知识和价值，大数据智能化分析挖掘将能为行业</a:t>
            </a:r>
            <a:r>
              <a:rPr lang="en-US" altLang="zh-CN" sz="1600" dirty="0">
                <a:latin typeface="黑体" pitchFamily="2" charset="-122"/>
                <a:ea typeface="黑体" pitchFamily="2" charset="-122"/>
              </a:rPr>
              <a:t>/</a:t>
            </a:r>
            <a:r>
              <a:rPr lang="zh-CN" altLang="zh-CN" sz="1600" dirty="0">
                <a:latin typeface="黑体" pitchFamily="2" charset="-122"/>
                <a:ea typeface="黑体" pitchFamily="2" charset="-122"/>
              </a:rPr>
              <a:t>企业带来巨大的商业价值，实现多种高附加值的增值服务，从而提升行业</a:t>
            </a:r>
            <a:r>
              <a:rPr lang="en-US" altLang="zh-CN" sz="1600" dirty="0">
                <a:latin typeface="黑体" pitchFamily="2" charset="-122"/>
                <a:ea typeface="黑体" pitchFamily="2" charset="-122"/>
              </a:rPr>
              <a:t>/</a:t>
            </a:r>
            <a:r>
              <a:rPr lang="zh-CN" altLang="zh-CN" sz="1600" dirty="0">
                <a:latin typeface="黑体" pitchFamily="2" charset="-122"/>
                <a:ea typeface="黑体" pitchFamily="2" charset="-122"/>
              </a:rPr>
              <a:t>企业生产管理决策水平和经济效益</a:t>
            </a:r>
            <a:endParaRPr lang="en-US" altLang="zh-CN" sz="1600" dirty="0">
              <a:latin typeface="黑体" pitchFamily="2" charset="-122"/>
              <a:ea typeface="黑体" pitchFamily="2" charset="-122"/>
            </a:endParaRPr>
          </a:p>
          <a:p>
            <a:pPr marL="442913" lvl="1" indent="-354013" eaLnBrk="1" fontAlgn="auto" hangingPunct="1">
              <a:spcBef>
                <a:spcPts val="600"/>
              </a:spcBef>
              <a:spcAft>
                <a:spcPts val="600"/>
              </a:spcAft>
              <a:buSzPct val="70000"/>
              <a:buFont typeface="Wingdings" pitchFamily="2" charset="2"/>
              <a:buChar char="l"/>
              <a:defRPr/>
            </a:pPr>
            <a:r>
              <a:rPr lang="zh-CN" altLang="zh-CN" sz="1600" dirty="0">
                <a:latin typeface="黑体" pitchFamily="2" charset="-122"/>
                <a:ea typeface="黑体" pitchFamily="2" charset="-122"/>
              </a:rPr>
              <a:t>大数据分析挖掘主要分为简单分析和智能化复杂分析两大类</a:t>
            </a:r>
            <a:r>
              <a:rPr lang="zh-CN" altLang="en-US" sz="1600" dirty="0">
                <a:latin typeface="黑体" pitchFamily="2" charset="-122"/>
                <a:ea typeface="黑体" pitchFamily="2" charset="-122"/>
              </a:rPr>
              <a:t>；</a:t>
            </a:r>
            <a:r>
              <a:rPr lang="zh-CN" altLang="zh-CN" sz="1600" dirty="0">
                <a:latin typeface="黑体" pitchFamily="2" charset="-122"/>
                <a:ea typeface="黑体" pitchFamily="2" charset="-122"/>
              </a:rPr>
              <a:t>大数据的深度价值发现仅仅通过简单分析是难以实现的，必须使用基于</a:t>
            </a:r>
            <a:r>
              <a:rPr lang="zh-CN" altLang="zh-CN" sz="1600" dirty="0" smtClean="0">
                <a:latin typeface="黑体" pitchFamily="2" charset="-122"/>
                <a:ea typeface="黑体" pitchFamily="2" charset="-122"/>
              </a:rPr>
              <a:t>机器学习的</a:t>
            </a:r>
            <a:r>
              <a:rPr lang="zh-CN" altLang="zh-CN" sz="1600" dirty="0">
                <a:latin typeface="黑体" pitchFamily="2" charset="-122"/>
                <a:ea typeface="黑体" pitchFamily="2" charset="-122"/>
              </a:rPr>
              <a:t>智能化复杂分析才能完成</a:t>
            </a:r>
            <a:endParaRPr lang="en-US" altLang="zh-CN" sz="1600" dirty="0">
              <a:latin typeface="黑体" pitchFamily="2" charset="-122"/>
              <a:ea typeface="黑体" pitchFamily="2" charset="-122"/>
            </a:endParaRPr>
          </a:p>
          <a:p>
            <a:pPr marL="442913" lvl="1" indent="-354013" eaLnBrk="1" fontAlgn="auto" hangingPunct="1">
              <a:spcBef>
                <a:spcPts val="600"/>
              </a:spcBef>
              <a:spcAft>
                <a:spcPts val="600"/>
              </a:spcAft>
              <a:buSzPct val="70000"/>
              <a:buFont typeface="Wingdings" pitchFamily="2" charset="2"/>
              <a:buChar char="l"/>
              <a:defRPr/>
            </a:pPr>
            <a:r>
              <a:rPr lang="zh-CN" altLang="zh-CN" sz="1600" dirty="0">
                <a:latin typeface="黑体" pitchFamily="2" charset="-122"/>
                <a:ea typeface="黑体" pitchFamily="2" charset="-122"/>
              </a:rPr>
              <a:t>机器学习和数据分析是将大数据转换成有用知识的关键技术</a:t>
            </a:r>
            <a:endParaRPr lang="en-US" altLang="zh-CN" sz="1600" dirty="0">
              <a:latin typeface="黑体" pitchFamily="2" charset="-122"/>
              <a:ea typeface="黑体" pitchFamily="2" charset="-122"/>
            </a:endParaRPr>
          </a:p>
          <a:p>
            <a:pPr marL="442913" lvl="1" indent="-354013" eaLnBrk="1" fontAlgn="auto" hangingPunct="1">
              <a:spcBef>
                <a:spcPts val="600"/>
              </a:spcBef>
              <a:spcAft>
                <a:spcPts val="600"/>
              </a:spcAft>
              <a:buSzPct val="70000"/>
              <a:buFont typeface="Wingdings" pitchFamily="2" charset="2"/>
              <a:buChar char="l"/>
              <a:defRPr/>
            </a:pPr>
            <a:r>
              <a:rPr lang="zh-CN" altLang="zh-CN" sz="1600" dirty="0">
                <a:latin typeface="黑体" pitchFamily="2" charset="-122"/>
                <a:ea typeface="黑体" pitchFamily="2" charset="-122"/>
              </a:rPr>
              <a:t>研究表明</a:t>
            </a:r>
            <a:r>
              <a:rPr lang="zh-CN" altLang="en-US" sz="1600" dirty="0">
                <a:latin typeface="黑体" pitchFamily="2" charset="-122"/>
                <a:ea typeface="黑体" pitchFamily="2" charset="-122"/>
              </a:rPr>
              <a:t>，通常</a:t>
            </a:r>
            <a:r>
              <a:rPr lang="zh-CN" altLang="zh-CN" sz="1600" dirty="0">
                <a:latin typeface="黑体" pitchFamily="2" charset="-122"/>
                <a:ea typeface="黑体" pitchFamily="2" charset="-122"/>
              </a:rPr>
              <a:t>数据规模越大，机器学习效果会越好</a:t>
            </a:r>
            <a:endParaRPr lang="en-US" altLang="zh-CN" sz="1600" dirty="0">
              <a:latin typeface="黑体" pitchFamily="2" charset="-122"/>
              <a:ea typeface="黑体" pitchFamily="2" charset="-122"/>
            </a:endParaRPr>
          </a:p>
          <a:p>
            <a:pPr marL="442913" lvl="1" indent="-354013" eaLnBrk="1" fontAlgn="auto" hangingPunct="1">
              <a:spcBef>
                <a:spcPts val="600"/>
              </a:spcBef>
              <a:spcAft>
                <a:spcPts val="600"/>
              </a:spcAft>
              <a:buSzPct val="70000"/>
              <a:buFont typeface="Wingdings" pitchFamily="2" charset="2"/>
              <a:buChar char="l"/>
              <a:defRPr/>
            </a:pPr>
            <a:r>
              <a:rPr lang="zh-CN" altLang="en-US" sz="1600" dirty="0">
                <a:latin typeface="黑体" pitchFamily="2" charset="-122"/>
                <a:ea typeface="黑体" pitchFamily="2" charset="-122"/>
              </a:rPr>
              <a:t>大</a:t>
            </a:r>
            <a:r>
              <a:rPr lang="zh-CN" altLang="zh-CN" sz="1600" dirty="0">
                <a:latin typeface="黑体" pitchFamily="2" charset="-122"/>
                <a:ea typeface="黑体" pitchFamily="2" charset="-122"/>
              </a:rPr>
              <a:t>数据</a:t>
            </a:r>
            <a:r>
              <a:rPr lang="en-US" altLang="zh-CN" sz="1600" dirty="0">
                <a:latin typeface="黑体" pitchFamily="2" charset="-122"/>
                <a:ea typeface="黑体" pitchFamily="2" charset="-122"/>
              </a:rPr>
              <a:t> + </a:t>
            </a:r>
            <a:r>
              <a:rPr lang="zh-CN" altLang="zh-CN" sz="1600" dirty="0">
                <a:latin typeface="黑体" pitchFamily="2" charset="-122"/>
                <a:ea typeface="黑体" pitchFamily="2" charset="-122"/>
              </a:rPr>
              <a:t>强大的计算能力，成为推动大数据时代人工智能技术和应用发展的动力，将基于大数据的机器学习和人工智能推</a:t>
            </a:r>
            <a:r>
              <a:rPr lang="zh-CN" altLang="zh-CN" sz="1600" dirty="0" smtClean="0">
                <a:latin typeface="黑体" pitchFamily="2" charset="-122"/>
                <a:ea typeface="黑体" pitchFamily="2" charset="-122"/>
              </a:rPr>
              <a:t>上新</a:t>
            </a:r>
            <a:r>
              <a:rPr lang="zh-CN" altLang="zh-CN" sz="1600" dirty="0">
                <a:latin typeface="黑体" pitchFamily="2" charset="-122"/>
                <a:ea typeface="黑体" pitchFamily="2" charset="-122"/>
              </a:rPr>
              <a:t>一轮发展</a:t>
            </a:r>
            <a:r>
              <a:rPr lang="zh-CN" altLang="zh-CN" sz="1600" dirty="0" smtClean="0">
                <a:latin typeface="黑体" pitchFamily="2" charset="-122"/>
                <a:ea typeface="黑体" pitchFamily="2" charset="-122"/>
              </a:rPr>
              <a:t>浪潮</a:t>
            </a:r>
            <a:endParaRPr lang="en-US" altLang="zh-CN" sz="1600" dirty="0" smtClean="0">
              <a:latin typeface="黑体" pitchFamily="2" charset="-122"/>
              <a:ea typeface="黑体" pitchFamily="2" charset="-122"/>
            </a:endParaRPr>
          </a:p>
          <a:p>
            <a:pPr marL="442913" lvl="1" indent="-354013" eaLnBrk="1" fontAlgn="auto" hangingPunct="1">
              <a:spcBef>
                <a:spcPts val="600"/>
              </a:spcBef>
              <a:spcAft>
                <a:spcPts val="600"/>
              </a:spcAft>
              <a:buSzPct val="70000"/>
              <a:buFont typeface="Wingdings" pitchFamily="2" charset="2"/>
              <a:buChar char="l"/>
              <a:defRPr/>
            </a:pPr>
            <a:r>
              <a:rPr lang="en-US" altLang="zh-CN" sz="1600" dirty="0">
                <a:latin typeface="黑体" pitchFamily="2" charset="-122"/>
                <a:ea typeface="黑体" pitchFamily="2" charset="-122"/>
              </a:rPr>
              <a:t>CCF 2015</a:t>
            </a:r>
            <a:r>
              <a:rPr lang="zh-CN" altLang="en-US" sz="1600" dirty="0">
                <a:latin typeface="黑体" pitchFamily="2" charset="-122"/>
                <a:ea typeface="黑体" pitchFamily="2" charset="-122"/>
              </a:rPr>
              <a:t>年大数据十大发展趋势预测：</a:t>
            </a:r>
            <a:r>
              <a:rPr lang="zh-CN" altLang="en-US" sz="1600" dirty="0">
                <a:solidFill>
                  <a:srgbClr val="FF0000"/>
                </a:solidFill>
                <a:latin typeface="黑体" pitchFamily="2" charset="-122"/>
                <a:ea typeface="黑体" pitchFamily="2" charset="-122"/>
              </a:rPr>
              <a:t>“结合智能计算的大数据分析”成为第一大预测热点。“大数据与神经计算、深度学习、语义计算以及人工智能其他相关技术结合，成为大数据分析领域的热点。</a:t>
            </a:r>
            <a:r>
              <a:rPr lang="zh-CN" altLang="en-US" sz="1600" dirty="0" smtClean="0">
                <a:solidFill>
                  <a:srgbClr val="FF0000"/>
                </a:solidFill>
                <a:latin typeface="黑体" pitchFamily="2" charset="-122"/>
                <a:ea typeface="黑体" pitchFamily="2" charset="-122"/>
              </a:rPr>
              <a:t>”</a:t>
            </a:r>
            <a:endParaRPr lang="en-US" altLang="zh-CN" sz="1600" dirty="0" smtClean="0">
              <a:latin typeface="黑体" pitchFamily="2" charset="-122"/>
              <a:ea typeface="黑体" pitchFamily="2" charset="-122"/>
            </a:endParaRPr>
          </a:p>
          <a:p>
            <a:pPr marL="88900" lvl="1" indent="0" eaLnBrk="1" fontAlgn="auto" hangingPunct="1">
              <a:spcBef>
                <a:spcPts val="600"/>
              </a:spcBef>
              <a:spcAft>
                <a:spcPts val="1200"/>
              </a:spcAft>
              <a:buSzPct val="70000"/>
              <a:buNone/>
              <a:defRPr/>
            </a:pPr>
            <a:endParaRPr lang="en-US" altLang="zh-CN" sz="1600" dirty="0" smtClean="0">
              <a:latin typeface="黑体" pitchFamily="2" charset="-122"/>
              <a:ea typeface="黑体" pitchFamily="2" charset="-122"/>
            </a:endParaRPr>
          </a:p>
        </p:txBody>
      </p:sp>
    </p:spTree>
    <p:extLst>
      <p:ext uri="{BB962C8B-B14F-4D97-AF65-F5344CB8AC3E}">
        <p14:creationId xmlns:p14="http://schemas.microsoft.com/office/powerpoint/2010/main" val="8621225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5" name="图片 14" descr="INV.emf"/>
          <p:cNvPicPr>
            <a:picLocks noChangeAspect="1"/>
          </p:cNvPicPr>
          <p:nvPr/>
        </p:nvPicPr>
        <p:blipFill>
          <a:blip r:embed="rId2"/>
          <a:stretch>
            <a:fillRect/>
          </a:stretch>
        </p:blipFill>
        <p:spPr>
          <a:xfrm>
            <a:off x="4325422" y="821115"/>
            <a:ext cx="4818578" cy="3333306"/>
          </a:xfrm>
          <a:prstGeom prst="rect">
            <a:avLst/>
          </a:prstGeom>
        </p:spPr>
      </p:pic>
      <p:pic>
        <p:nvPicPr>
          <p:cNvPr id="16" name="图片 15" descr="nodes.emf"/>
          <p:cNvPicPr/>
          <p:nvPr/>
        </p:nvPicPr>
        <p:blipFill>
          <a:blip r:embed="rId3"/>
          <a:stretch>
            <a:fillRect/>
          </a:stretch>
        </p:blipFill>
        <p:spPr>
          <a:xfrm>
            <a:off x="0" y="815817"/>
            <a:ext cx="4982469" cy="3305939"/>
          </a:xfrm>
          <a:prstGeom prst="rect">
            <a:avLst/>
          </a:prstGeom>
        </p:spPr>
      </p:pic>
      <p:sp>
        <p:nvSpPr>
          <p:cNvPr id="18" name="TextBox 17"/>
          <p:cNvSpPr txBox="1"/>
          <p:nvPr/>
        </p:nvSpPr>
        <p:spPr>
          <a:xfrm>
            <a:off x="296288" y="713999"/>
            <a:ext cx="4222046"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增加节点时矩阵乘法性能变化</a:t>
            </a:r>
            <a:endParaRPr lang="zh-CN" altLang="en-US" sz="2000" dirty="0">
              <a:solidFill>
                <a:srgbClr val="FF0000"/>
              </a:solidFill>
              <a:latin typeface="微软雅黑" pitchFamily="34" charset="-122"/>
              <a:ea typeface="微软雅黑" pitchFamily="34" charset="-122"/>
            </a:endParaRPr>
          </a:p>
        </p:txBody>
      </p:sp>
      <p:sp>
        <p:nvSpPr>
          <p:cNvPr id="21" name="TextBox 20"/>
          <p:cNvSpPr txBox="1"/>
          <p:nvPr/>
        </p:nvSpPr>
        <p:spPr>
          <a:xfrm>
            <a:off x="4540976" y="743970"/>
            <a:ext cx="4466229" cy="400110"/>
          </a:xfrm>
          <a:prstGeom prst="rect">
            <a:avLst/>
          </a:prstGeom>
          <a:noFill/>
        </p:spPr>
        <p:txBody>
          <a:bodyPr wrap="square" rtlCol="0">
            <a:spAutoFit/>
          </a:bodyPr>
          <a:lstStyle/>
          <a:p>
            <a:r>
              <a:rPr lang="zh-CN" altLang="en-US" sz="2000" dirty="0" smtClean="0">
                <a:solidFill>
                  <a:srgbClr val="FF0000"/>
                </a:solidFill>
                <a:latin typeface="微软雅黑" pitchFamily="34" charset="-122"/>
                <a:ea typeface="微软雅黑" pitchFamily="34" charset="-122"/>
              </a:rPr>
              <a:t>增加任务数目时矩阵求逆性能变化</a:t>
            </a:r>
            <a:endParaRPr lang="zh-CN" altLang="en-US" sz="2000" dirty="0">
              <a:solidFill>
                <a:srgbClr val="FF0000"/>
              </a:solidFill>
              <a:latin typeface="微软雅黑" pitchFamily="34" charset="-122"/>
              <a:ea typeface="微软雅黑" pitchFamily="34" charset="-122"/>
            </a:endParaRPr>
          </a:p>
        </p:txBody>
      </p:sp>
      <p:sp>
        <p:nvSpPr>
          <p:cNvPr id="22" name="TextBox 21"/>
          <p:cNvSpPr txBox="1"/>
          <p:nvPr/>
        </p:nvSpPr>
        <p:spPr>
          <a:xfrm>
            <a:off x="548882" y="4096215"/>
            <a:ext cx="8099423" cy="400110"/>
          </a:xfrm>
          <a:prstGeom prst="rect">
            <a:avLst/>
          </a:prstGeom>
          <a:noFill/>
        </p:spPr>
        <p:txBody>
          <a:bodyPr wrap="square" rtlCol="0">
            <a:spAutoFit/>
          </a:bodyPr>
          <a:lstStyle/>
          <a:p>
            <a:r>
              <a:rPr lang="zh-CN" altLang="en-US" sz="2000" dirty="0" smtClean="0">
                <a:solidFill>
                  <a:srgbClr val="0066FF"/>
                </a:solidFill>
                <a:latin typeface="微软雅黑" pitchFamily="34" charset="-122"/>
                <a:ea typeface="微软雅黑" pitchFamily="34" charset="-122"/>
              </a:rPr>
              <a:t>系统规模扩展时矩阵乘法和求</a:t>
            </a:r>
            <a:r>
              <a:rPr lang="zh-CN" altLang="en-US" sz="2000" dirty="0">
                <a:solidFill>
                  <a:srgbClr val="0066FF"/>
                </a:solidFill>
                <a:latin typeface="微软雅黑" pitchFamily="34" charset="-122"/>
                <a:ea typeface="微软雅黑" pitchFamily="34" charset="-122"/>
              </a:rPr>
              <a:t>逆</a:t>
            </a:r>
            <a:r>
              <a:rPr lang="zh-CN" altLang="en-US" sz="2000" dirty="0" smtClean="0">
                <a:solidFill>
                  <a:srgbClr val="0066FF"/>
                </a:solidFill>
                <a:latin typeface="微软雅黑" pitchFamily="34" charset="-122"/>
                <a:ea typeface="微软雅黑" pitchFamily="34" charset="-122"/>
              </a:rPr>
              <a:t>算法均达到较好</a:t>
            </a:r>
            <a:r>
              <a:rPr lang="zh-CN" altLang="en-US" sz="2000" dirty="0">
                <a:solidFill>
                  <a:srgbClr val="0066FF"/>
                </a:solidFill>
                <a:latin typeface="微软雅黑" pitchFamily="34" charset="-122"/>
                <a:ea typeface="微软雅黑" pitchFamily="34" charset="-122"/>
              </a:rPr>
              <a:t>的系统扩展性</a:t>
            </a:r>
          </a:p>
        </p:txBody>
      </p:sp>
      <p:sp>
        <p:nvSpPr>
          <p:cNvPr id="13" name="TextBox 12"/>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36286030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79113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51053" y="604621"/>
            <a:ext cx="8573460" cy="481863"/>
          </a:xfrm>
          <a:prstGeom prst="rect">
            <a:avLst/>
          </a:prstGeom>
        </p:spPr>
        <p:txBody>
          <a:bodyPr wrap="square">
            <a:spAutoFit/>
          </a:bodyPr>
          <a:lstStyle/>
          <a:p>
            <a:pPr marL="88900" indent="-88900">
              <a:lnSpc>
                <a:spcPct val="150000"/>
              </a:lnSpc>
            </a:pPr>
            <a:r>
              <a:rPr lang="zh-CN" altLang="en-US" sz="2000" dirty="0" smtClean="0">
                <a:solidFill>
                  <a:srgbClr val="FF0000"/>
                </a:solidFill>
                <a:latin typeface="黑体" pitchFamily="49" charset="-122"/>
                <a:ea typeface="黑体" pitchFamily="49" charset="-122"/>
              </a:rPr>
              <a:t>基于</a:t>
            </a:r>
            <a:r>
              <a:rPr lang="en-US" altLang="zh-CN" sz="2000" dirty="0" smtClean="0">
                <a:solidFill>
                  <a:srgbClr val="FF0000"/>
                </a:solidFill>
                <a:latin typeface="黑体" pitchFamily="49" charset="-122"/>
                <a:ea typeface="黑体" pitchFamily="49" charset="-122"/>
              </a:rPr>
              <a:t>Spark</a:t>
            </a:r>
            <a:r>
              <a:rPr lang="zh-CN" altLang="en-US" sz="2000" dirty="0" smtClean="0">
                <a:solidFill>
                  <a:srgbClr val="FF0000"/>
                </a:solidFill>
                <a:latin typeface="黑体" pitchFamily="49" charset="-122"/>
                <a:ea typeface="黑体" pitchFamily="49" charset="-122"/>
              </a:rPr>
              <a:t>的分布式矩阵计算库</a:t>
            </a:r>
            <a:r>
              <a:rPr lang="en-US" altLang="zh-CN" sz="2000" dirty="0" smtClean="0">
                <a:solidFill>
                  <a:srgbClr val="FF0000"/>
                </a:solidFill>
                <a:latin typeface="黑体" pitchFamily="49" charset="-122"/>
                <a:ea typeface="黑体" pitchFamily="49" charset="-122"/>
              </a:rPr>
              <a:t>Marlin</a:t>
            </a:r>
            <a:r>
              <a:rPr lang="zh-CN" altLang="en-US" sz="2000" dirty="0" smtClean="0">
                <a:solidFill>
                  <a:srgbClr val="FF0000"/>
                </a:solidFill>
                <a:latin typeface="黑体" pitchFamily="49" charset="-122"/>
                <a:ea typeface="黑体" pitchFamily="49" charset="-122"/>
              </a:rPr>
              <a:t>性能对比</a:t>
            </a:r>
            <a:endParaRPr lang="en-US" altLang="zh-CN" sz="2000" dirty="0" smtClean="0">
              <a:solidFill>
                <a:srgbClr val="FF0000"/>
              </a:solidFill>
              <a:latin typeface="黑体" pitchFamily="49" charset="-122"/>
              <a:ea typeface="黑体" pitchFamily="49" charset="-122"/>
            </a:endParaRPr>
          </a:p>
        </p:txBody>
      </p:sp>
      <p:pic>
        <p:nvPicPr>
          <p:cNvPr id="218114" name="Picture 2"/>
          <p:cNvPicPr>
            <a:picLocks noChangeAspect="1" noChangeArrowheads="1"/>
          </p:cNvPicPr>
          <p:nvPr/>
        </p:nvPicPr>
        <p:blipFill>
          <a:blip r:embed="rId2"/>
          <a:srcRect/>
          <a:stretch>
            <a:fillRect/>
          </a:stretch>
        </p:blipFill>
        <p:spPr bwMode="auto">
          <a:xfrm>
            <a:off x="657544" y="1239776"/>
            <a:ext cx="3740076" cy="2573763"/>
          </a:xfrm>
          <a:prstGeom prst="rect">
            <a:avLst/>
          </a:prstGeom>
          <a:ln>
            <a:solidFill>
              <a:schemeClr val="tx1"/>
            </a:solidFill>
          </a:ln>
          <a:effectLst>
            <a:outerShdw blurRad="292100" dist="139700" dir="2700000" algn="tl" rotWithShape="0">
              <a:srgbClr val="333333">
                <a:alpha val="65000"/>
              </a:srgbClr>
            </a:outerShdw>
          </a:effectLst>
        </p:spPr>
      </p:pic>
      <p:sp>
        <p:nvSpPr>
          <p:cNvPr id="14" name="TextBox 13"/>
          <p:cNvSpPr txBox="1"/>
          <p:nvPr/>
        </p:nvSpPr>
        <p:spPr>
          <a:xfrm>
            <a:off x="863364" y="3936742"/>
            <a:ext cx="3460434" cy="369332"/>
          </a:xfrm>
          <a:prstGeom prst="rect">
            <a:avLst/>
          </a:prstGeom>
          <a:noFill/>
        </p:spPr>
        <p:txBody>
          <a:bodyPr wrap="square" rtlCol="0">
            <a:spAutoFit/>
          </a:bodyPr>
          <a:lstStyle/>
          <a:p>
            <a:r>
              <a:rPr lang="en-US" altLang="zh-CN" dirty="0" smtClean="0"/>
              <a:t>Multiply big and small matrices</a:t>
            </a:r>
            <a:endParaRPr lang="zh-CN" altLang="en-US" dirty="0"/>
          </a:p>
        </p:txBody>
      </p:sp>
      <p:pic>
        <p:nvPicPr>
          <p:cNvPr id="218115" name="Picture 3"/>
          <p:cNvPicPr>
            <a:picLocks noChangeAspect="1" noChangeArrowheads="1"/>
          </p:cNvPicPr>
          <p:nvPr/>
        </p:nvPicPr>
        <p:blipFill>
          <a:blip r:embed="rId3"/>
          <a:srcRect/>
          <a:stretch>
            <a:fillRect/>
          </a:stretch>
        </p:blipFill>
        <p:spPr bwMode="auto">
          <a:xfrm>
            <a:off x="4693299" y="1239776"/>
            <a:ext cx="4095124" cy="2566058"/>
          </a:xfrm>
          <a:prstGeom prst="rect">
            <a:avLst/>
          </a:prstGeom>
          <a:ln>
            <a:solidFill>
              <a:schemeClr val="tx1"/>
            </a:solidFill>
          </a:ln>
          <a:effectLst>
            <a:outerShdw blurRad="292100" dist="139700" dir="2700000" algn="tl" rotWithShape="0">
              <a:srgbClr val="333333">
                <a:alpha val="65000"/>
              </a:srgbClr>
            </a:outerShdw>
          </a:effectLst>
        </p:spPr>
      </p:pic>
      <p:sp>
        <p:nvSpPr>
          <p:cNvPr id="16" name="TextBox 15"/>
          <p:cNvSpPr txBox="1"/>
          <p:nvPr/>
        </p:nvSpPr>
        <p:spPr>
          <a:xfrm>
            <a:off x="5354364" y="3938832"/>
            <a:ext cx="2875237" cy="369332"/>
          </a:xfrm>
          <a:prstGeom prst="rect">
            <a:avLst/>
          </a:prstGeom>
          <a:noFill/>
        </p:spPr>
        <p:txBody>
          <a:bodyPr wrap="square" rtlCol="0">
            <a:spAutoFit/>
          </a:bodyPr>
          <a:lstStyle/>
          <a:p>
            <a:r>
              <a:rPr lang="en-US" altLang="zh-CN" dirty="0" smtClean="0"/>
              <a:t>Multiply two big matrices</a:t>
            </a:r>
            <a:endParaRPr lang="zh-CN" altLang="en-US" dirty="0"/>
          </a:p>
        </p:txBody>
      </p:sp>
      <p:sp>
        <p:nvSpPr>
          <p:cNvPr id="15" name="TextBox 14"/>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34718596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81206" y="544367"/>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基于</a:t>
            </a:r>
            <a:r>
              <a:rPr lang="en-US" altLang="zh-CN" sz="2000" dirty="0">
                <a:solidFill>
                  <a:srgbClr val="FF0000"/>
                </a:solidFill>
                <a:latin typeface="黑体" pitchFamily="49" charset="-122"/>
                <a:ea typeface="黑体" pitchFamily="49" charset="-122"/>
              </a:rPr>
              <a:t>Spark</a:t>
            </a:r>
            <a:r>
              <a:rPr lang="zh-CN" altLang="en-US" sz="2000" dirty="0">
                <a:solidFill>
                  <a:srgbClr val="FF0000"/>
                </a:solidFill>
                <a:latin typeface="黑体" pitchFamily="49" charset="-122"/>
                <a:ea typeface="黑体" pitchFamily="49" charset="-122"/>
              </a:rPr>
              <a:t>的分布式矩阵计算库</a:t>
            </a:r>
            <a:r>
              <a:rPr lang="en-US" altLang="zh-CN" sz="2000" dirty="0">
                <a:solidFill>
                  <a:srgbClr val="FF0000"/>
                </a:solidFill>
                <a:latin typeface="黑体" pitchFamily="49" charset="-122"/>
                <a:ea typeface="黑体" pitchFamily="49" charset="-122"/>
              </a:rPr>
              <a:t>Marlin</a:t>
            </a:r>
            <a:r>
              <a:rPr lang="zh-CN" altLang="en-US" sz="2000" dirty="0">
                <a:solidFill>
                  <a:srgbClr val="FF0000"/>
                </a:solidFill>
                <a:latin typeface="黑体" pitchFamily="49" charset="-122"/>
                <a:ea typeface="黑体" pitchFamily="49" charset="-122"/>
              </a:rPr>
              <a:t>性能对比</a:t>
            </a:r>
            <a:endParaRPr lang="en-US" altLang="zh-CN" sz="2000" dirty="0">
              <a:solidFill>
                <a:srgbClr val="FF0000"/>
              </a:solidFill>
              <a:latin typeface="黑体" pitchFamily="49" charset="-122"/>
              <a:ea typeface="黑体" pitchFamily="49" charset="-122"/>
            </a:endParaRPr>
          </a:p>
        </p:txBody>
      </p:sp>
      <p:pic>
        <p:nvPicPr>
          <p:cNvPr id="191489" name="Picture 1"/>
          <p:cNvPicPr>
            <a:picLocks noChangeAspect="1" noChangeArrowheads="1"/>
          </p:cNvPicPr>
          <p:nvPr/>
        </p:nvPicPr>
        <p:blipFill>
          <a:blip r:embed="rId2"/>
          <a:srcRect/>
          <a:stretch>
            <a:fillRect/>
          </a:stretch>
        </p:blipFill>
        <p:spPr bwMode="auto">
          <a:xfrm>
            <a:off x="1212909" y="1123107"/>
            <a:ext cx="6609522" cy="3395126"/>
          </a:xfrm>
          <a:prstGeom prst="rect">
            <a:avLst/>
          </a:prstGeom>
          <a:ln>
            <a:solidFill>
              <a:schemeClr val="tx1"/>
            </a:solidFill>
          </a:ln>
          <a:effectLst>
            <a:outerShdw blurRad="292100" dist="139700" dir="2700000" algn="tl" rotWithShape="0">
              <a:srgbClr val="333333">
                <a:alpha val="65000"/>
              </a:srgbClr>
            </a:outerShdw>
          </a:effectLst>
        </p:spPr>
      </p:pic>
      <p:sp>
        <p:nvSpPr>
          <p:cNvPr id="13" name="TextBox 12"/>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3319709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60886" y="574847"/>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基于</a:t>
            </a:r>
            <a:r>
              <a:rPr lang="en-US" altLang="zh-CN" sz="2000" dirty="0">
                <a:solidFill>
                  <a:srgbClr val="FF0000"/>
                </a:solidFill>
                <a:latin typeface="黑体" pitchFamily="49" charset="-122"/>
                <a:ea typeface="黑体" pitchFamily="49" charset="-122"/>
              </a:rPr>
              <a:t>Spark</a:t>
            </a:r>
            <a:r>
              <a:rPr lang="zh-CN" altLang="en-US" sz="2000" dirty="0">
                <a:solidFill>
                  <a:srgbClr val="FF0000"/>
                </a:solidFill>
                <a:latin typeface="黑体" pitchFamily="49" charset="-122"/>
                <a:ea typeface="黑体" pitchFamily="49" charset="-122"/>
              </a:rPr>
              <a:t>的分布式矩阵计算库</a:t>
            </a:r>
            <a:r>
              <a:rPr lang="en-US" altLang="zh-CN" sz="2000" dirty="0">
                <a:solidFill>
                  <a:srgbClr val="FF0000"/>
                </a:solidFill>
                <a:latin typeface="黑体" pitchFamily="49" charset="-122"/>
                <a:ea typeface="黑体" pitchFamily="49" charset="-122"/>
              </a:rPr>
              <a:t>Marlin</a:t>
            </a:r>
            <a:r>
              <a:rPr lang="zh-CN" altLang="en-US" sz="2000" dirty="0">
                <a:solidFill>
                  <a:srgbClr val="FF0000"/>
                </a:solidFill>
                <a:latin typeface="黑体" pitchFamily="49" charset="-122"/>
                <a:ea typeface="黑体" pitchFamily="49" charset="-122"/>
              </a:rPr>
              <a:t>性能对比</a:t>
            </a:r>
            <a:endParaRPr lang="en-US" altLang="zh-CN" sz="2000" dirty="0">
              <a:solidFill>
                <a:srgbClr val="FF0000"/>
              </a:solidFill>
              <a:latin typeface="黑体" pitchFamily="49" charset="-122"/>
              <a:ea typeface="黑体" pitchFamily="49"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126992"/>
            <a:ext cx="7297738" cy="401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1911" y="1564942"/>
            <a:ext cx="1422400" cy="2246769"/>
          </a:xfrm>
          <a:prstGeom prst="rect">
            <a:avLst/>
          </a:prstGeom>
          <a:noFill/>
        </p:spPr>
        <p:txBody>
          <a:bodyPr wrap="square" rtlCol="0">
            <a:spAutoFit/>
          </a:bodyPr>
          <a:lstStyle/>
          <a:p>
            <a:r>
              <a:rPr lang="zh-CN" altLang="en-US" sz="2000" dirty="0" smtClean="0">
                <a:solidFill>
                  <a:srgbClr val="0066FF"/>
                </a:solidFill>
              </a:rPr>
              <a:t>与标准的</a:t>
            </a:r>
            <a:r>
              <a:rPr lang="en-US" altLang="zh-CN" sz="2000" dirty="0" err="1" smtClean="0">
                <a:solidFill>
                  <a:srgbClr val="0066FF"/>
                </a:solidFill>
              </a:rPr>
              <a:t>SparkR</a:t>
            </a:r>
            <a:r>
              <a:rPr lang="zh-CN" altLang="en-US" sz="2000" dirty="0" smtClean="0">
                <a:solidFill>
                  <a:srgbClr val="0066FF"/>
                </a:solidFill>
              </a:rPr>
              <a:t>相比，</a:t>
            </a:r>
            <a:r>
              <a:rPr lang="zh-CN" altLang="en-US" sz="2000" dirty="0">
                <a:solidFill>
                  <a:srgbClr val="0066FF"/>
                </a:solidFill>
              </a:rPr>
              <a:t>大</a:t>
            </a:r>
            <a:r>
              <a:rPr lang="zh-CN" altLang="en-US" sz="2000" dirty="0" smtClean="0">
                <a:solidFill>
                  <a:srgbClr val="0066FF"/>
                </a:solidFill>
              </a:rPr>
              <a:t>章鱼中矩阵相加相乘比</a:t>
            </a:r>
            <a:r>
              <a:rPr lang="en-US" altLang="zh-CN" sz="2000" dirty="0" err="1" smtClean="0">
                <a:solidFill>
                  <a:srgbClr val="0066FF"/>
                </a:solidFill>
              </a:rPr>
              <a:t>SparkR</a:t>
            </a:r>
            <a:r>
              <a:rPr lang="zh-CN" altLang="en-US" sz="2000" dirty="0" smtClean="0">
                <a:solidFill>
                  <a:srgbClr val="0066FF"/>
                </a:solidFill>
              </a:rPr>
              <a:t>快</a:t>
            </a:r>
            <a:endParaRPr lang="en-US" altLang="zh-CN" sz="2000" dirty="0" smtClean="0">
              <a:solidFill>
                <a:srgbClr val="0066FF"/>
              </a:solidFill>
            </a:endParaRPr>
          </a:p>
          <a:p>
            <a:r>
              <a:rPr lang="en-US" altLang="zh-CN" sz="2000" dirty="0" smtClean="0">
                <a:solidFill>
                  <a:srgbClr val="0066FF"/>
                </a:solidFill>
              </a:rPr>
              <a:t>2~5</a:t>
            </a:r>
            <a:r>
              <a:rPr lang="zh-CN" altLang="en-US" sz="2000" dirty="0" smtClean="0">
                <a:solidFill>
                  <a:srgbClr val="0066FF"/>
                </a:solidFill>
              </a:rPr>
              <a:t>倍</a:t>
            </a:r>
            <a:endParaRPr lang="zh-CN" altLang="en-US" sz="2000" dirty="0">
              <a:solidFill>
                <a:srgbClr val="0066FF"/>
              </a:solidFill>
            </a:endParaRPr>
          </a:p>
        </p:txBody>
      </p:sp>
      <p:sp>
        <p:nvSpPr>
          <p:cNvPr id="13" name="TextBox 12"/>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2787227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71046" y="495454"/>
            <a:ext cx="8573460" cy="481863"/>
          </a:xfrm>
          <a:prstGeom prst="rect">
            <a:avLst/>
          </a:prstGeom>
        </p:spPr>
        <p:txBody>
          <a:bodyPr wrap="square">
            <a:spAutoFit/>
          </a:bodyPr>
          <a:lstStyle/>
          <a:p>
            <a:pPr marL="88900" indent="-88900">
              <a:lnSpc>
                <a:spcPct val="150000"/>
              </a:lnSpc>
            </a:pPr>
            <a:r>
              <a:rPr lang="zh-CN" altLang="en-US" sz="2000" dirty="0">
                <a:solidFill>
                  <a:srgbClr val="FF0000"/>
                </a:solidFill>
                <a:latin typeface="黑体" pitchFamily="49" charset="-122"/>
                <a:ea typeface="黑体" pitchFamily="49" charset="-122"/>
              </a:rPr>
              <a:t>基于</a:t>
            </a:r>
            <a:r>
              <a:rPr lang="en-US" altLang="zh-CN" sz="2000" dirty="0">
                <a:solidFill>
                  <a:srgbClr val="FF0000"/>
                </a:solidFill>
                <a:latin typeface="黑体" pitchFamily="49" charset="-122"/>
                <a:ea typeface="黑体" pitchFamily="49" charset="-122"/>
              </a:rPr>
              <a:t>Spark</a:t>
            </a:r>
            <a:r>
              <a:rPr lang="zh-CN" altLang="en-US" sz="2000" dirty="0">
                <a:solidFill>
                  <a:srgbClr val="FF0000"/>
                </a:solidFill>
                <a:latin typeface="黑体" pitchFamily="49" charset="-122"/>
                <a:ea typeface="黑体" pitchFamily="49" charset="-122"/>
              </a:rPr>
              <a:t>的分布式矩阵计算库</a:t>
            </a:r>
            <a:r>
              <a:rPr lang="en-US" altLang="zh-CN" sz="2000" dirty="0">
                <a:solidFill>
                  <a:srgbClr val="FF0000"/>
                </a:solidFill>
                <a:latin typeface="黑体" pitchFamily="49" charset="-122"/>
                <a:ea typeface="黑体" pitchFamily="49" charset="-122"/>
              </a:rPr>
              <a:t>Marlin</a:t>
            </a:r>
            <a:r>
              <a:rPr lang="zh-CN" altLang="en-US" sz="2000" dirty="0">
                <a:solidFill>
                  <a:srgbClr val="FF0000"/>
                </a:solidFill>
                <a:latin typeface="黑体" pitchFamily="49" charset="-122"/>
                <a:ea typeface="黑体" pitchFamily="49" charset="-122"/>
              </a:rPr>
              <a:t>性能对比</a:t>
            </a:r>
            <a:endParaRPr lang="en-US" altLang="zh-CN" sz="2000" dirty="0">
              <a:solidFill>
                <a:srgbClr val="FF0000"/>
              </a:solidFill>
              <a:latin typeface="黑体" pitchFamily="49" charset="-122"/>
              <a:ea typeface="黑体" pitchFamily="49"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8" y="1437625"/>
            <a:ext cx="8890697" cy="32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98510" y="974096"/>
            <a:ext cx="8277946" cy="338554"/>
          </a:xfrm>
          <a:prstGeom prst="rect">
            <a:avLst/>
          </a:prstGeom>
        </p:spPr>
        <p:txBody>
          <a:bodyPr wrap="square">
            <a:spAutoFit/>
          </a:bodyPr>
          <a:lstStyle/>
          <a:p>
            <a:r>
              <a:rPr lang="en-US" altLang="zh-CN" sz="1600" dirty="0"/>
              <a:t>Matrix Multiply , 96 partitions, executor </a:t>
            </a:r>
            <a:r>
              <a:rPr lang="en-US" altLang="zh-CN" sz="1600" dirty="0" smtClean="0"/>
              <a:t>memory 10GB, </a:t>
            </a:r>
            <a:r>
              <a:rPr lang="en-US" altLang="zh-CN" sz="1600" dirty="0"/>
              <a:t>except that case 3_5 is </a:t>
            </a:r>
            <a:r>
              <a:rPr lang="en-US" altLang="zh-CN" sz="1600" dirty="0" smtClean="0"/>
              <a:t>20GB</a:t>
            </a:r>
            <a:endParaRPr lang="zh-CN" altLang="en-US" sz="1600" dirty="0"/>
          </a:p>
        </p:txBody>
      </p:sp>
      <p:sp>
        <p:nvSpPr>
          <p:cNvPr id="13" name="TextBox 12"/>
          <p:cNvSpPr txBox="1"/>
          <p:nvPr/>
        </p:nvSpPr>
        <p:spPr>
          <a:xfrm>
            <a:off x="309930" y="141480"/>
            <a:ext cx="7988664" cy="461665"/>
          </a:xfrm>
          <a:prstGeom prst="rect">
            <a:avLst/>
          </a:prstGeom>
          <a:noFill/>
        </p:spPr>
        <p:txBody>
          <a:bodyPr wrap="square">
            <a:spAutoFit/>
          </a:bodyPr>
          <a:lstStyle/>
          <a:p>
            <a:pPr fontAlgn="auto">
              <a:spcAft>
                <a:spcPts val="0"/>
              </a:spcAft>
              <a:defRPr/>
            </a:pPr>
            <a:r>
              <a:rPr lang="zh-CN" altLang="en-US" sz="2400" dirty="0" smtClean="0">
                <a:solidFill>
                  <a:srgbClr val="C00000"/>
                </a:solidFill>
                <a:ea typeface="黑体" pitchFamily="2" charset="-122"/>
              </a:rPr>
              <a:t>分布式矩阵乘法优化</a:t>
            </a:r>
            <a:endParaRPr lang="en-US" altLang="zh-CN" sz="2400" dirty="0">
              <a:solidFill>
                <a:srgbClr val="C00000"/>
              </a:solidFill>
              <a:ea typeface="黑体" pitchFamily="2" charset="-122"/>
            </a:endParaRPr>
          </a:p>
        </p:txBody>
      </p:sp>
    </p:spTree>
    <p:extLst>
      <p:ext uri="{BB962C8B-B14F-4D97-AF65-F5344CB8AC3E}">
        <p14:creationId xmlns:p14="http://schemas.microsoft.com/office/powerpoint/2010/main" val="842692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2044" y="148434"/>
            <a:ext cx="7283152" cy="426817"/>
          </a:xfrm>
        </p:spPr>
        <p:txBody>
          <a:bodyPr>
            <a:noAutofit/>
          </a:bodyPr>
          <a:lstStyle/>
          <a:p>
            <a:pPr algn="l"/>
            <a:r>
              <a:rPr lang="en-US" altLang="zh-CN" sz="2400" dirty="0" err="1" smtClean="0">
                <a:solidFill>
                  <a:srgbClr val="C00000"/>
                </a:solidFill>
                <a:ea typeface="黑体" pitchFamily="2" charset="-122"/>
              </a:rPr>
              <a:t>OctMatrix</a:t>
            </a:r>
            <a:r>
              <a:rPr lang="zh-CN" altLang="en-US" sz="2400" dirty="0" smtClean="0">
                <a:solidFill>
                  <a:srgbClr val="C00000"/>
                </a:solidFill>
                <a:ea typeface="黑体" pitchFamily="2" charset="-122"/>
              </a:rPr>
              <a:t>的大规模矩阵数据表示和分布存储</a:t>
            </a:r>
            <a:endParaRPr lang="zh-CN" altLang="en-US" sz="2400" dirty="0">
              <a:solidFill>
                <a:srgbClr val="C00000"/>
              </a:solidFill>
            </a:endParaRPr>
          </a:p>
        </p:txBody>
      </p:sp>
      <p:sp>
        <p:nvSpPr>
          <p:cNvPr id="3" name="内容占位符 2"/>
          <p:cNvSpPr>
            <a:spLocks noGrp="1"/>
          </p:cNvSpPr>
          <p:nvPr>
            <p:ph idx="1"/>
          </p:nvPr>
        </p:nvSpPr>
        <p:spPr>
          <a:xfrm>
            <a:off x="4675893" y="752118"/>
            <a:ext cx="4227816" cy="3693858"/>
          </a:xfrm>
        </p:spPr>
        <p:txBody>
          <a:bodyPr>
            <a:normAutofit fontScale="47500" lnSpcReduction="20000"/>
          </a:bodyPr>
          <a:lstStyle/>
          <a:p>
            <a:pPr>
              <a:buNone/>
            </a:pPr>
            <a:r>
              <a:rPr lang="en-US" altLang="zh-CN" dirty="0" smtClean="0"/>
              <a:t>\</a:t>
            </a:r>
            <a:r>
              <a:rPr lang="en-US" altLang="zh-CN" dirty="0" err="1" smtClean="0"/>
              <a:t>Octopus_HOME</a:t>
            </a:r>
            <a:endParaRPr lang="en-US" altLang="zh-CN" dirty="0" smtClean="0"/>
          </a:p>
          <a:p>
            <a:pPr>
              <a:buNone/>
            </a:pPr>
            <a:r>
              <a:rPr lang="en-US" altLang="zh-CN" dirty="0" smtClean="0"/>
              <a:t>	\user-sesscion-id1\</a:t>
            </a:r>
          </a:p>
          <a:p>
            <a:pPr>
              <a:buNone/>
            </a:pPr>
            <a:r>
              <a:rPr lang="en-US" altLang="zh-CN" dirty="0" smtClean="0"/>
              <a:t>		\matrix-a</a:t>
            </a:r>
          </a:p>
          <a:p>
            <a:pPr>
              <a:buNone/>
            </a:pPr>
            <a:r>
              <a:rPr lang="en-US" altLang="zh-CN" dirty="0" smtClean="0"/>
              <a:t>			</a:t>
            </a:r>
            <a:r>
              <a:rPr lang="en-US" altLang="zh-CN" dirty="0" smtClean="0">
                <a:solidFill>
                  <a:schemeClr val="bg1">
                    <a:lumMod val="50000"/>
                  </a:schemeClr>
                </a:solidFill>
              </a:rPr>
              <a:t>info</a:t>
            </a:r>
          </a:p>
          <a:p>
            <a:pPr>
              <a:buNone/>
            </a:pPr>
            <a:r>
              <a:rPr lang="en-US" altLang="zh-CN" dirty="0" smtClean="0">
                <a:solidFill>
                  <a:schemeClr val="bg1">
                    <a:lumMod val="50000"/>
                  </a:schemeClr>
                </a:solidFill>
              </a:rPr>
              <a:t>			</a:t>
            </a:r>
            <a:r>
              <a:rPr lang="en-US" altLang="zh-CN" dirty="0" err="1" smtClean="0">
                <a:solidFill>
                  <a:schemeClr val="bg1">
                    <a:lumMod val="50000"/>
                  </a:schemeClr>
                </a:solidFill>
              </a:rPr>
              <a:t>row_index</a:t>
            </a:r>
            <a:endParaRPr lang="en-US" altLang="zh-CN" dirty="0" smtClean="0">
              <a:solidFill>
                <a:schemeClr val="bg1">
                  <a:lumMod val="50000"/>
                </a:schemeClr>
              </a:solidFill>
            </a:endParaRPr>
          </a:p>
          <a:p>
            <a:pPr>
              <a:buNone/>
            </a:pPr>
            <a:r>
              <a:rPr lang="en-US" altLang="zh-CN" dirty="0" smtClean="0"/>
              <a:t>			\row-data</a:t>
            </a:r>
          </a:p>
          <a:p>
            <a:pPr>
              <a:buNone/>
            </a:pPr>
            <a:r>
              <a:rPr lang="en-US" altLang="zh-CN" dirty="0" smtClean="0"/>
              <a:t>				par1.data</a:t>
            </a:r>
          </a:p>
          <a:p>
            <a:pPr>
              <a:buNone/>
            </a:pPr>
            <a:r>
              <a:rPr lang="en-US" altLang="zh-CN" dirty="0" smtClean="0"/>
              <a:t>				      …</a:t>
            </a:r>
          </a:p>
          <a:p>
            <a:pPr>
              <a:buNone/>
            </a:pPr>
            <a:r>
              <a:rPr lang="en-US" altLang="zh-CN" dirty="0" smtClean="0"/>
              <a:t>				</a:t>
            </a:r>
            <a:r>
              <a:rPr lang="en-US" altLang="zh-CN" dirty="0" err="1" smtClean="0"/>
              <a:t>parN.data</a:t>
            </a:r>
            <a:endParaRPr lang="en-US" altLang="zh-CN" dirty="0" smtClean="0"/>
          </a:p>
          <a:p>
            <a:pPr>
              <a:buNone/>
            </a:pPr>
            <a:r>
              <a:rPr lang="en-US" altLang="zh-CN" dirty="0" smtClean="0"/>
              <a:t>			</a:t>
            </a:r>
            <a:r>
              <a:rPr lang="en-US" altLang="zh-CN" dirty="0" err="1" smtClean="0">
                <a:solidFill>
                  <a:schemeClr val="tx1">
                    <a:lumMod val="50000"/>
                    <a:lumOff val="50000"/>
                  </a:schemeClr>
                </a:solidFill>
              </a:rPr>
              <a:t>col_index</a:t>
            </a:r>
            <a:endParaRPr lang="en-US" altLang="zh-CN" dirty="0" smtClean="0">
              <a:solidFill>
                <a:schemeClr val="tx1">
                  <a:lumMod val="50000"/>
                  <a:lumOff val="50000"/>
                </a:schemeClr>
              </a:solidFill>
            </a:endParaRPr>
          </a:p>
          <a:p>
            <a:pPr>
              <a:buNone/>
            </a:pPr>
            <a:r>
              <a:rPr lang="en-US" altLang="zh-CN" dirty="0" smtClean="0"/>
              <a:t>			\</a:t>
            </a:r>
            <a:r>
              <a:rPr lang="en-US" altLang="zh-CN" dirty="0" err="1" smtClean="0"/>
              <a:t>col</a:t>
            </a:r>
            <a:r>
              <a:rPr lang="en-US" altLang="zh-CN" dirty="0" smtClean="0"/>
              <a:t>-data</a:t>
            </a:r>
          </a:p>
          <a:p>
            <a:pPr>
              <a:buNone/>
            </a:pPr>
            <a:r>
              <a:rPr lang="en-US" altLang="zh-CN" dirty="0" smtClean="0"/>
              <a:t>				par1.data</a:t>
            </a:r>
          </a:p>
          <a:p>
            <a:pPr>
              <a:buNone/>
            </a:pPr>
            <a:r>
              <a:rPr lang="en-US" altLang="zh-CN" dirty="0" smtClean="0"/>
              <a:t>				      …</a:t>
            </a:r>
          </a:p>
          <a:p>
            <a:pPr>
              <a:buNone/>
            </a:pPr>
            <a:r>
              <a:rPr lang="en-US" altLang="zh-CN" dirty="0" smtClean="0"/>
              <a:t>				</a:t>
            </a:r>
            <a:r>
              <a:rPr lang="en-US" altLang="zh-CN" dirty="0" err="1" smtClean="0"/>
              <a:t>parN.data</a:t>
            </a:r>
            <a:endParaRPr lang="en-US" altLang="zh-CN" dirty="0" smtClean="0"/>
          </a:p>
          <a:p>
            <a:pPr>
              <a:buNone/>
            </a:pPr>
            <a:endParaRPr lang="en-US" altLang="zh-CN" dirty="0" smtClean="0"/>
          </a:p>
          <a:p>
            <a:pPr>
              <a:buNone/>
            </a:pPr>
            <a:r>
              <a:rPr lang="en-US" altLang="zh-CN" dirty="0" smtClean="0"/>
              <a:t>		\matrix-b</a:t>
            </a:r>
          </a:p>
          <a:p>
            <a:pPr>
              <a:buNone/>
            </a:pPr>
            <a:r>
              <a:rPr lang="en-US" altLang="zh-CN" dirty="0" smtClean="0"/>
              <a:t>		\matrix-c</a:t>
            </a:r>
          </a:p>
          <a:p>
            <a:pPr>
              <a:buNone/>
            </a:pPr>
            <a:r>
              <a:rPr lang="en-US" altLang="zh-CN" dirty="0" smtClean="0"/>
              <a:t>	\user-sesscion-id2\</a:t>
            </a:r>
          </a:p>
          <a:p>
            <a:pPr>
              <a:buNone/>
            </a:pPr>
            <a:r>
              <a:rPr lang="en-US" altLang="zh-CN" dirty="0" smtClean="0"/>
              <a:t>		…</a:t>
            </a:r>
          </a:p>
          <a:p>
            <a:pPr>
              <a:buNone/>
            </a:pPr>
            <a:r>
              <a:rPr lang="en-US" altLang="zh-CN" dirty="0" smtClean="0"/>
              <a:t>	\user-sesscion-id3\</a:t>
            </a:r>
          </a:p>
          <a:p>
            <a:pPr>
              <a:buNone/>
            </a:pPr>
            <a:r>
              <a:rPr lang="en-US" altLang="zh-CN" dirty="0" smtClean="0"/>
              <a:t>		…</a:t>
            </a:r>
          </a:p>
          <a:p>
            <a:pPr>
              <a:buNone/>
            </a:pPr>
            <a:endParaRPr lang="en-US" altLang="zh-CN" dirty="0" smtClean="0"/>
          </a:p>
          <a:p>
            <a:pPr>
              <a:buNone/>
            </a:pPr>
            <a:endParaRPr lang="en-US" altLang="zh-CN" dirty="0" smtClean="0"/>
          </a:p>
        </p:txBody>
      </p:sp>
      <p:sp>
        <p:nvSpPr>
          <p:cNvPr id="4" name="TextBox 3"/>
          <p:cNvSpPr txBox="1"/>
          <p:nvPr/>
        </p:nvSpPr>
        <p:spPr>
          <a:xfrm>
            <a:off x="482885" y="579940"/>
            <a:ext cx="4193008" cy="1646605"/>
          </a:xfrm>
          <a:prstGeom prst="rect">
            <a:avLst/>
          </a:prstGeom>
          <a:noFill/>
        </p:spPr>
        <p:txBody>
          <a:bodyPr wrap="square" rtlCol="0">
            <a:spAutoFit/>
          </a:bodyPr>
          <a:lstStyle/>
          <a:p>
            <a:pPr marL="285750" indent="-285750">
              <a:spcBef>
                <a:spcPts val="600"/>
              </a:spcBef>
              <a:spcAft>
                <a:spcPts val="600"/>
              </a:spcAft>
              <a:buFont typeface="Wingdings" pitchFamily="2" charset="2"/>
              <a:buChar char="l"/>
            </a:pPr>
            <a:r>
              <a:rPr lang="zh-CN" altLang="en-US" sz="1600" dirty="0" smtClean="0">
                <a:latin typeface="黑体" pitchFamily="49" charset="-122"/>
                <a:ea typeface="黑体" pitchFamily="49" charset="-122"/>
              </a:rPr>
              <a:t>矩阵数据可存储于本地文件系统、</a:t>
            </a:r>
            <a:r>
              <a:rPr lang="en-US" altLang="zh-CN" sz="1600" dirty="0" smtClean="0">
                <a:latin typeface="黑体" pitchFamily="49" charset="-122"/>
                <a:ea typeface="黑体" pitchFamily="49" charset="-122"/>
              </a:rPr>
              <a:t>HDFS, </a:t>
            </a:r>
            <a:r>
              <a:rPr lang="zh-CN" altLang="en-US" sz="1600" dirty="0" smtClean="0">
                <a:latin typeface="黑体" pitchFamily="49" charset="-122"/>
                <a:ea typeface="黑体" pitchFamily="49" charset="-122"/>
              </a:rPr>
              <a:t>或</a:t>
            </a:r>
            <a:r>
              <a:rPr lang="en-US" altLang="zh-CN" sz="1600" dirty="0" smtClean="0">
                <a:latin typeface="黑体" pitchFamily="49" charset="-122"/>
                <a:ea typeface="黑体" pitchFamily="49" charset="-122"/>
              </a:rPr>
              <a:t>Tachyon, </a:t>
            </a:r>
            <a:r>
              <a:rPr lang="zh-CN" altLang="en-US" sz="1600" dirty="0" smtClean="0">
                <a:latin typeface="黑体" pitchFamily="49" charset="-122"/>
                <a:ea typeface="黑体" pitchFamily="49" charset="-122"/>
              </a:rPr>
              <a:t>在</a:t>
            </a:r>
            <a:r>
              <a:rPr lang="en-US" altLang="zh-CN" sz="1600" dirty="0" err="1" smtClean="0">
                <a:latin typeface="黑体" pitchFamily="49" charset="-122"/>
                <a:ea typeface="黑体" pitchFamily="49" charset="-122"/>
              </a:rPr>
              <a:t>OctMatrix</a:t>
            </a:r>
            <a:r>
              <a:rPr lang="zh-CN" altLang="en-US" sz="1600" dirty="0" smtClean="0">
                <a:latin typeface="黑体" pitchFamily="49" charset="-122"/>
                <a:ea typeface="黑体" pitchFamily="49" charset="-122"/>
              </a:rPr>
              <a:t>矩阵库中提供了矩阵数据读写接口，以便从</a:t>
            </a:r>
            <a:r>
              <a:rPr lang="en-US" altLang="zh-CN" sz="1600" dirty="0" smtClean="0">
                <a:latin typeface="黑体" pitchFamily="49" charset="-122"/>
                <a:ea typeface="黑体" pitchFamily="49" charset="-122"/>
              </a:rPr>
              <a:t>R</a:t>
            </a:r>
            <a:r>
              <a:rPr lang="zh-CN" altLang="en-US" sz="1600" dirty="0" smtClean="0">
                <a:latin typeface="黑体" pitchFamily="49" charset="-122"/>
                <a:ea typeface="黑体" pitchFamily="49" charset="-122"/>
              </a:rPr>
              <a:t>语言程序中读写这些文件系统中的矩阵数据</a:t>
            </a:r>
            <a:endParaRPr lang="en-US" altLang="zh-CN" sz="1600" dirty="0" smtClean="0">
              <a:latin typeface="黑体" pitchFamily="49" charset="-122"/>
              <a:ea typeface="黑体" pitchFamily="49" charset="-122"/>
            </a:endParaRPr>
          </a:p>
          <a:p>
            <a:pPr marL="285750" indent="-285750">
              <a:buFont typeface="Wingdings" pitchFamily="2" charset="2"/>
              <a:buChar char="l"/>
            </a:pPr>
            <a:r>
              <a:rPr lang="zh-CN" altLang="en-US" sz="1600" dirty="0" smtClean="0">
                <a:latin typeface="黑体" pitchFamily="49" charset="-122"/>
                <a:ea typeface="黑体" pitchFamily="49" charset="-122"/>
              </a:rPr>
              <a:t>矩阵数据在底层文件系统中存储组织时，将遵照一定的存储管理格式</a:t>
            </a:r>
            <a:endParaRPr lang="zh-CN" altLang="en-US" sz="1600" dirty="0">
              <a:latin typeface="黑体" pitchFamily="49" charset="-122"/>
              <a:ea typeface="黑体" pitchFamily="49"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 y="2243706"/>
            <a:ext cx="3149850" cy="244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4"/>
          <p:cNvSpPr/>
          <p:nvPr/>
        </p:nvSpPr>
        <p:spPr>
          <a:xfrm>
            <a:off x="573196" y="3891279"/>
            <a:ext cx="3998804" cy="7559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7972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52428"/>
            <a:ext cx="8229600" cy="467095"/>
          </a:xfrm>
        </p:spPr>
        <p:txBody>
          <a:bodyPr>
            <a:noAutofit/>
          </a:bodyPr>
          <a:lstStyle/>
          <a:p>
            <a:pPr algn="l"/>
            <a:r>
              <a:rPr lang="zh-CN" altLang="en-US" sz="2400" dirty="0" smtClean="0">
                <a:solidFill>
                  <a:srgbClr val="C00000"/>
                </a:solidFill>
                <a:ea typeface="黑体" pitchFamily="2" charset="-122"/>
              </a:rPr>
              <a:t>基于</a:t>
            </a:r>
            <a:r>
              <a:rPr lang="en-US" altLang="zh-CN" sz="2400" dirty="0" err="1" smtClean="0">
                <a:solidFill>
                  <a:srgbClr val="C00000"/>
                </a:solidFill>
                <a:ea typeface="黑体" pitchFamily="2" charset="-122"/>
              </a:rPr>
              <a:t>OctMatrix</a:t>
            </a:r>
            <a:r>
              <a:rPr lang="zh-CN" altLang="en-US" sz="2400" dirty="0" smtClean="0">
                <a:solidFill>
                  <a:srgbClr val="C00000"/>
                </a:solidFill>
                <a:ea typeface="黑体" pitchFamily="2" charset="-122"/>
              </a:rPr>
              <a:t>的大规模机器学习算法库</a:t>
            </a:r>
            <a:endParaRPr lang="zh-CN" altLang="zh-CN" sz="2400" dirty="0">
              <a:solidFill>
                <a:srgbClr val="C00000"/>
              </a:solidFill>
            </a:endParaRPr>
          </a:p>
        </p:txBody>
      </p:sp>
      <p:sp>
        <p:nvSpPr>
          <p:cNvPr id="16387" name="Rectangle 3"/>
          <p:cNvSpPr>
            <a:spLocks noGrp="1" noChangeArrowheads="1"/>
          </p:cNvSpPr>
          <p:nvPr>
            <p:ph idx="1"/>
          </p:nvPr>
        </p:nvSpPr>
        <p:spPr>
          <a:xfrm>
            <a:off x="393527" y="626993"/>
            <a:ext cx="8229600" cy="3394472"/>
          </a:xfrm>
        </p:spPr>
        <p:txBody>
          <a:bodyPr>
            <a:normAutofit/>
          </a:bodyPr>
          <a:lstStyle/>
          <a:p>
            <a:r>
              <a:rPr lang="en-US" altLang="zh-CN" sz="1800" b="1" dirty="0" smtClean="0">
                <a:solidFill>
                  <a:srgbClr val="0066FF"/>
                </a:solidFill>
                <a:latin typeface="Arial Unicode MS" pitchFamily="34" charset="-122"/>
                <a:ea typeface="Arial Unicode MS" pitchFamily="34" charset="-122"/>
                <a:cs typeface="Arial Unicode MS" pitchFamily="34" charset="-122"/>
              </a:rPr>
              <a:t>Classification and regression</a:t>
            </a:r>
            <a:endParaRPr lang="zh-CN" altLang="zh-CN" sz="1800" b="1" dirty="0">
              <a:solidFill>
                <a:srgbClr val="0066FF"/>
              </a:solidFill>
              <a:latin typeface="Arial Unicode MS" pitchFamily="34" charset="-122"/>
              <a:ea typeface="Arial Unicode MS" pitchFamily="34" charset="-122"/>
              <a:cs typeface="Arial Unicode MS" pitchFamily="34" charset="-122"/>
            </a:endParaRPr>
          </a:p>
          <a:p>
            <a:pPr lvl="1"/>
            <a:r>
              <a:rPr lang="en-US" altLang="zh-CN" sz="1800" dirty="0" smtClean="0">
                <a:latin typeface="Arial Unicode MS" pitchFamily="34" charset="-122"/>
                <a:ea typeface="Arial Unicode MS" pitchFamily="34" charset="-122"/>
                <a:cs typeface="Arial Unicode MS" pitchFamily="34" charset="-122"/>
              </a:rPr>
              <a:t>Linear Regression</a:t>
            </a:r>
            <a:endParaRPr lang="zh-CN" sz="1800" dirty="0">
              <a:latin typeface="Arial Unicode MS" pitchFamily="34" charset="-122"/>
              <a:ea typeface="Arial Unicode MS" pitchFamily="34" charset="-122"/>
              <a:cs typeface="Arial Unicode MS" pitchFamily="34" charset="-122"/>
            </a:endParaRPr>
          </a:p>
          <a:p>
            <a:pPr lvl="1"/>
            <a:r>
              <a:rPr lang="en-US" altLang="zh-CN" sz="1800" dirty="0" smtClean="0">
                <a:latin typeface="Arial Unicode MS" pitchFamily="34" charset="-122"/>
                <a:ea typeface="Arial Unicode MS" pitchFamily="34" charset="-122"/>
                <a:cs typeface="Arial Unicode MS" pitchFamily="34" charset="-122"/>
              </a:rPr>
              <a:t>Logistic Regression</a:t>
            </a:r>
          </a:p>
          <a:p>
            <a:pPr lvl="1"/>
            <a:r>
              <a:rPr lang="en-US" altLang="zh-CN" sz="1800" dirty="0" err="1" smtClean="0">
                <a:latin typeface="Arial Unicode MS" pitchFamily="34" charset="-122"/>
                <a:ea typeface="Arial Unicode MS" pitchFamily="34" charset="-122"/>
                <a:cs typeface="Arial Unicode MS" pitchFamily="34" charset="-122"/>
              </a:rPr>
              <a:t>Softmax</a:t>
            </a:r>
            <a:endParaRPr lang="en-US" altLang="zh-CN" sz="1800" dirty="0" smtClean="0">
              <a:latin typeface="Arial Unicode MS" pitchFamily="34" charset="-122"/>
              <a:ea typeface="Arial Unicode MS" pitchFamily="34" charset="-122"/>
              <a:cs typeface="Arial Unicode MS" pitchFamily="34" charset="-122"/>
            </a:endParaRPr>
          </a:p>
          <a:p>
            <a:pPr lvl="1"/>
            <a:r>
              <a:rPr lang="en-US" altLang="zh-CN" sz="1800" dirty="0" smtClean="0">
                <a:latin typeface="Arial Unicode MS" pitchFamily="34" charset="-122"/>
                <a:ea typeface="Arial Unicode MS" pitchFamily="34" charset="-122"/>
                <a:cs typeface="Arial Unicode MS" pitchFamily="34" charset="-122"/>
              </a:rPr>
              <a:t>Linear Support Vector Machine (SVM)</a:t>
            </a:r>
            <a:endParaRPr lang="zh-CN" sz="1800" dirty="0">
              <a:latin typeface="Arial Unicode MS" pitchFamily="34" charset="-122"/>
              <a:ea typeface="Arial Unicode MS" pitchFamily="34" charset="-122"/>
              <a:cs typeface="Arial Unicode MS" pitchFamily="34" charset="-122"/>
            </a:endParaRPr>
          </a:p>
          <a:p>
            <a:r>
              <a:rPr lang="en-US" altLang="zh-CN" sz="1800" b="1" dirty="0" smtClean="0">
                <a:solidFill>
                  <a:srgbClr val="0066FF"/>
                </a:solidFill>
                <a:latin typeface="Arial Unicode MS" pitchFamily="34" charset="-122"/>
                <a:ea typeface="Arial Unicode MS" pitchFamily="34" charset="-122"/>
                <a:cs typeface="Arial Unicode MS" pitchFamily="34" charset="-122"/>
              </a:rPr>
              <a:t>Clustering</a:t>
            </a:r>
            <a:endParaRPr lang="zh-CN" altLang="zh-CN" sz="1800" b="1" dirty="0">
              <a:solidFill>
                <a:srgbClr val="0066FF"/>
              </a:solidFill>
              <a:latin typeface="Arial Unicode MS" pitchFamily="34" charset="-122"/>
              <a:ea typeface="Arial Unicode MS" pitchFamily="34" charset="-122"/>
              <a:cs typeface="Arial Unicode MS" pitchFamily="34" charset="-122"/>
            </a:endParaRPr>
          </a:p>
          <a:p>
            <a:pPr lvl="1"/>
            <a:r>
              <a:rPr lang="en-US" altLang="zh-CN" sz="1800" dirty="0" smtClean="0">
                <a:latin typeface="Arial Unicode MS" pitchFamily="34" charset="-122"/>
                <a:ea typeface="Arial Unicode MS" pitchFamily="34" charset="-122"/>
                <a:cs typeface="Arial Unicode MS" pitchFamily="34" charset="-122"/>
              </a:rPr>
              <a:t>K-Means</a:t>
            </a:r>
            <a:endParaRPr lang="zh-CN" sz="1800" dirty="0">
              <a:latin typeface="Arial Unicode MS" pitchFamily="34" charset="-122"/>
              <a:ea typeface="Arial Unicode MS" pitchFamily="34" charset="-122"/>
              <a:cs typeface="Arial Unicode MS" pitchFamily="34" charset="-122"/>
            </a:endParaRPr>
          </a:p>
          <a:p>
            <a:r>
              <a:rPr lang="en-US" altLang="zh-CN" sz="1800" b="1" dirty="0" smtClean="0">
                <a:solidFill>
                  <a:srgbClr val="0066FF"/>
                </a:solidFill>
                <a:latin typeface="Arial Unicode MS" pitchFamily="34" charset="-122"/>
                <a:ea typeface="Arial Unicode MS" pitchFamily="34" charset="-122"/>
                <a:cs typeface="Arial Unicode MS" pitchFamily="34" charset="-122"/>
              </a:rPr>
              <a:t>Feature extraction</a:t>
            </a:r>
            <a:endParaRPr lang="zh-CN" sz="1800" b="1" dirty="0">
              <a:solidFill>
                <a:srgbClr val="0066FF"/>
              </a:solidFill>
              <a:latin typeface="Arial Unicode MS" pitchFamily="34" charset="-122"/>
              <a:ea typeface="Arial Unicode MS" pitchFamily="34" charset="-122"/>
              <a:cs typeface="Arial Unicode MS" pitchFamily="34" charset="-122"/>
            </a:endParaRPr>
          </a:p>
          <a:p>
            <a:pPr lvl="1"/>
            <a:r>
              <a:rPr lang="en-US" altLang="zh-CN" sz="1800" dirty="0" smtClean="0">
                <a:latin typeface="Arial Unicode MS" pitchFamily="34" charset="-122"/>
                <a:ea typeface="Arial Unicode MS" pitchFamily="34" charset="-122"/>
                <a:cs typeface="Arial Unicode MS" pitchFamily="34" charset="-122"/>
              </a:rPr>
              <a:t>Deep Neural Network(Auto Encoder)</a:t>
            </a:r>
          </a:p>
          <a:p>
            <a:pPr marL="342900" lvl="1" indent="-342900">
              <a:buFont typeface="Arial" charset="0"/>
              <a:buChar char="•"/>
            </a:pPr>
            <a:r>
              <a:rPr lang="en-US" altLang="zh-CN" sz="1800" b="1" dirty="0" smtClean="0">
                <a:solidFill>
                  <a:srgbClr val="0066FF"/>
                </a:solidFill>
                <a:latin typeface="Arial Unicode MS" pitchFamily="34" charset="-122"/>
                <a:ea typeface="Arial Unicode MS" pitchFamily="34" charset="-122"/>
                <a:cs typeface="Arial Unicode MS" pitchFamily="34" charset="-122"/>
              </a:rPr>
              <a:t>More MLDM algorithms to come</a:t>
            </a:r>
            <a:endParaRPr lang="zh-CN" altLang="en-US" sz="1800" b="1" dirty="0" smtClean="0">
              <a:solidFill>
                <a:srgbClr val="0066FF"/>
              </a:solidFill>
              <a:latin typeface="Arial Unicode MS" pitchFamily="34" charset="-122"/>
              <a:ea typeface="Arial Unicode MS" pitchFamily="34" charset="-122"/>
              <a:cs typeface="Arial Unicode MS" pitchFamily="34" charset="-122"/>
            </a:endParaRPr>
          </a:p>
          <a:p>
            <a:pPr lvl="1">
              <a:buNone/>
            </a:pPr>
            <a:endParaRPr lang="zh-CN" sz="18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4762174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87474"/>
            <a:ext cx="8229600" cy="439141"/>
          </a:xfrm>
        </p:spPr>
        <p:txBody>
          <a:bodyPr/>
          <a:lstStyle/>
          <a:p>
            <a:pPr algn="l"/>
            <a:r>
              <a:rPr lang="zh-CN" altLang="en-US" sz="2400" dirty="0">
                <a:solidFill>
                  <a:srgbClr val="C00000"/>
                </a:solidFill>
                <a:ea typeface="黑体" pitchFamily="2" charset="-122"/>
              </a:rPr>
              <a:t>大</a:t>
            </a:r>
            <a:r>
              <a:rPr lang="zh-CN" altLang="en-US" sz="2400" dirty="0" smtClean="0">
                <a:solidFill>
                  <a:srgbClr val="C00000"/>
                </a:solidFill>
                <a:ea typeface="黑体" pitchFamily="2" charset="-122"/>
              </a:rPr>
              <a:t>章鱼如何工作？</a:t>
            </a:r>
            <a:endParaRPr lang="zh-CN" altLang="en-US" sz="2400" dirty="0">
              <a:solidFill>
                <a:srgbClr val="C00000"/>
              </a:solidFill>
              <a:latin typeface="Arial" pitchFamily="34" charset="0"/>
              <a:cs typeface="Arial" pitchFamily="34" charset="0"/>
            </a:endParaRPr>
          </a:p>
        </p:txBody>
      </p:sp>
      <p:sp>
        <p:nvSpPr>
          <p:cNvPr id="5" name="TextBox 4"/>
          <p:cNvSpPr txBox="1"/>
          <p:nvPr/>
        </p:nvSpPr>
        <p:spPr>
          <a:xfrm>
            <a:off x="406255" y="656897"/>
            <a:ext cx="2758185" cy="3847207"/>
          </a:xfrm>
          <a:prstGeom prst="rect">
            <a:avLst/>
          </a:prstGeom>
          <a:noFill/>
        </p:spPr>
        <p:txBody>
          <a:bodyPr wrap="square" rtlCol="0">
            <a:spAutoFit/>
          </a:bodyPr>
          <a:lstStyle/>
          <a:p>
            <a:pPr marL="342900" indent="-342900">
              <a:spcBef>
                <a:spcPts val="600"/>
              </a:spcBef>
              <a:spcAft>
                <a:spcPts val="600"/>
              </a:spcAft>
              <a:buSzPct val="70000"/>
              <a:buFont typeface="Wingdings" pitchFamily="2" charset="2"/>
              <a:buChar char="l"/>
            </a:pPr>
            <a:r>
              <a:rPr lang="zh-CN" altLang="en-US" dirty="0" smtClean="0">
                <a:ea typeface="黑体" pitchFamily="49" charset="-122"/>
              </a:rPr>
              <a:t>使用标准</a:t>
            </a:r>
            <a:r>
              <a:rPr lang="en-US" altLang="zh-CN" dirty="0" smtClean="0">
                <a:ea typeface="黑体" pitchFamily="49" charset="-122"/>
              </a:rPr>
              <a:t>R</a:t>
            </a:r>
            <a:r>
              <a:rPr lang="zh-CN" altLang="en-US" dirty="0" smtClean="0">
                <a:ea typeface="黑体" pitchFamily="49" charset="-122"/>
              </a:rPr>
              <a:t>语言编程环境，允许用户基于矩阵模型与分布式矩阵运算库，快速编写各种机器学习和数据挖掘算法</a:t>
            </a:r>
            <a:endParaRPr lang="en-US" altLang="zh-CN" dirty="0" smtClean="0">
              <a:ea typeface="黑体" pitchFamily="49" charset="-122"/>
            </a:endParaRPr>
          </a:p>
          <a:p>
            <a:pPr marL="342900" indent="-342900">
              <a:spcBef>
                <a:spcPts val="600"/>
              </a:spcBef>
              <a:spcAft>
                <a:spcPts val="600"/>
              </a:spcAft>
              <a:buSzPct val="70000"/>
              <a:buFont typeface="Wingdings" pitchFamily="2" charset="2"/>
              <a:buChar char="l"/>
            </a:pPr>
            <a:r>
              <a:rPr lang="zh-CN" altLang="en-US" dirty="0" smtClean="0">
                <a:ea typeface="黑体" pitchFamily="49" charset="-122"/>
              </a:rPr>
              <a:t>目前大章鱼系统已经与</a:t>
            </a:r>
            <a:r>
              <a:rPr lang="en-US" altLang="zh-CN" dirty="0" smtClean="0">
                <a:ea typeface="黑体" pitchFamily="49" charset="-122"/>
              </a:rPr>
              <a:t>Spark, </a:t>
            </a:r>
            <a:r>
              <a:rPr lang="en-US" altLang="zh-CN" dirty="0" err="1" smtClean="0">
                <a:ea typeface="黑体" pitchFamily="49" charset="-122"/>
              </a:rPr>
              <a:t>Hadoop</a:t>
            </a:r>
            <a:r>
              <a:rPr lang="en-US" altLang="zh-CN" dirty="0" smtClean="0">
                <a:ea typeface="黑体" pitchFamily="49" charset="-122"/>
              </a:rPr>
              <a:t> </a:t>
            </a:r>
            <a:r>
              <a:rPr lang="en-US" altLang="zh-CN" dirty="0" err="1" smtClean="0">
                <a:ea typeface="黑体" pitchFamily="49" charset="-122"/>
              </a:rPr>
              <a:t>MapReduce</a:t>
            </a:r>
            <a:r>
              <a:rPr lang="zh-CN" altLang="en-US" dirty="0" smtClean="0">
                <a:ea typeface="黑体" pitchFamily="49" charset="-122"/>
              </a:rPr>
              <a:t>，</a:t>
            </a:r>
            <a:r>
              <a:rPr lang="en-US" altLang="zh-CN" dirty="0" smtClean="0">
                <a:ea typeface="黑体" pitchFamily="49" charset="-122"/>
              </a:rPr>
              <a:t>MPI</a:t>
            </a:r>
            <a:r>
              <a:rPr lang="zh-CN" altLang="en-US" dirty="0" smtClean="0">
                <a:ea typeface="黑体" pitchFamily="49" charset="-122"/>
              </a:rPr>
              <a:t>以及最新的</a:t>
            </a:r>
            <a:r>
              <a:rPr lang="en-US" altLang="zh-CN" dirty="0" err="1" smtClean="0">
                <a:ea typeface="黑体" pitchFamily="49" charset="-122"/>
              </a:rPr>
              <a:t>Flink</a:t>
            </a:r>
            <a:r>
              <a:rPr lang="zh-CN" altLang="en-US" dirty="0" smtClean="0">
                <a:ea typeface="黑体" pitchFamily="49" charset="-122"/>
              </a:rPr>
              <a:t>系统无缝集成，并实现这些底层大数据平台对上层程序员的完全透明性</a:t>
            </a:r>
            <a:endParaRPr lang="en-US" altLang="zh-CN" dirty="0" smtClean="0">
              <a:ea typeface="黑体" pitchFamily="49" charset="-122"/>
            </a:endParaRPr>
          </a:p>
        </p:txBody>
      </p:sp>
      <p:pic>
        <p:nvPicPr>
          <p:cNvPr id="18" name="Picture 3"/>
          <p:cNvPicPr>
            <a:picLocks noChangeAspect="1" noChangeArrowheads="1"/>
          </p:cNvPicPr>
          <p:nvPr/>
        </p:nvPicPr>
        <p:blipFill>
          <a:blip r:embed="rId2" cstate="print"/>
          <a:srcRect/>
          <a:stretch>
            <a:fillRect/>
          </a:stretch>
        </p:blipFill>
        <p:spPr bwMode="auto">
          <a:xfrm>
            <a:off x="3428585" y="599718"/>
            <a:ext cx="5402076" cy="2317648"/>
          </a:xfrm>
          <a:prstGeom prst="rect">
            <a:avLst/>
          </a:prstGeom>
          <a:noFill/>
          <a:ln w="9525">
            <a:solidFill>
              <a:schemeClr val="tx1"/>
            </a:solidFill>
            <a:miter lim="800000"/>
            <a:headEnd/>
            <a:tailEnd/>
          </a:ln>
          <a:effectLst/>
        </p:spPr>
      </p:pic>
      <p:grpSp>
        <p:nvGrpSpPr>
          <p:cNvPr id="4" name="组合 22"/>
          <p:cNvGrpSpPr/>
          <p:nvPr/>
        </p:nvGrpSpPr>
        <p:grpSpPr>
          <a:xfrm>
            <a:off x="3442424" y="3651625"/>
            <a:ext cx="5390009" cy="921193"/>
            <a:chOff x="2909438" y="5081063"/>
            <a:chExt cx="5390009" cy="1228257"/>
          </a:xfrm>
        </p:grpSpPr>
        <p:sp>
          <p:nvSpPr>
            <p:cNvPr id="8" name="Rectangle 11"/>
            <p:cNvSpPr/>
            <p:nvPr/>
          </p:nvSpPr>
          <p:spPr>
            <a:xfrm>
              <a:off x="2909438" y="5722963"/>
              <a:ext cx="802201" cy="56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Spark</a:t>
              </a:r>
              <a:endParaRPr lang="zh-CN" altLang="en-US" dirty="0">
                <a:solidFill>
                  <a:schemeClr val="tx1"/>
                </a:solidFill>
              </a:endParaRPr>
            </a:p>
          </p:txBody>
        </p:sp>
        <p:sp>
          <p:nvSpPr>
            <p:cNvPr id="9" name="Rectangle 12"/>
            <p:cNvSpPr/>
            <p:nvPr/>
          </p:nvSpPr>
          <p:spPr>
            <a:xfrm>
              <a:off x="3907616" y="5729135"/>
              <a:ext cx="1127827" cy="56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CN" sz="1600" dirty="0" err="1" smtClean="0">
                  <a:solidFill>
                    <a:schemeClr val="tx1"/>
                  </a:solidFill>
                </a:rPr>
                <a:t>Hadoop</a:t>
              </a:r>
              <a:r>
                <a:rPr lang="en-US" altLang="zh-CN" sz="1600" dirty="0" smtClean="0">
                  <a:solidFill>
                    <a:schemeClr val="tx1"/>
                  </a:solidFill>
                </a:rPr>
                <a:t> </a:t>
              </a:r>
              <a:r>
                <a:rPr lang="en-US" altLang="zh-CN" sz="1600" dirty="0" err="1" smtClean="0">
                  <a:solidFill>
                    <a:schemeClr val="tx1"/>
                  </a:solidFill>
                </a:rPr>
                <a:t>MapReduce</a:t>
              </a:r>
              <a:endParaRPr lang="zh-CN" altLang="en-US" sz="1600" dirty="0">
                <a:solidFill>
                  <a:schemeClr val="tx1"/>
                </a:solidFill>
              </a:endParaRPr>
            </a:p>
          </p:txBody>
        </p:sp>
        <p:sp>
          <p:nvSpPr>
            <p:cNvPr id="10" name="Rectangle 14"/>
            <p:cNvSpPr/>
            <p:nvPr/>
          </p:nvSpPr>
          <p:spPr>
            <a:xfrm>
              <a:off x="5219342" y="5735306"/>
              <a:ext cx="738786" cy="56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MPI</a:t>
              </a:r>
              <a:endParaRPr lang="zh-CN" altLang="en-US" dirty="0">
                <a:solidFill>
                  <a:schemeClr val="tx1"/>
                </a:solidFill>
              </a:endParaRPr>
            </a:p>
          </p:txBody>
        </p:sp>
        <p:sp>
          <p:nvSpPr>
            <p:cNvPr id="11" name="Rectangle 15"/>
            <p:cNvSpPr/>
            <p:nvPr/>
          </p:nvSpPr>
          <p:spPr>
            <a:xfrm>
              <a:off x="7233772" y="5741479"/>
              <a:ext cx="1065675" cy="56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Single Machine</a:t>
              </a:r>
              <a:endParaRPr lang="zh-CN" altLang="en-US" dirty="0">
                <a:solidFill>
                  <a:schemeClr val="tx1"/>
                </a:solidFill>
              </a:endParaRPr>
            </a:p>
          </p:txBody>
        </p:sp>
        <p:cxnSp>
          <p:nvCxnSpPr>
            <p:cNvPr id="12" name="Straight Connector 16"/>
            <p:cNvCxnSpPr>
              <a:stCxn id="8" idx="0"/>
            </p:cNvCxnSpPr>
            <p:nvPr/>
          </p:nvCxnSpPr>
          <p:spPr>
            <a:xfrm flipV="1">
              <a:off x="3310539" y="5402019"/>
              <a:ext cx="2131308" cy="320944"/>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7"/>
            <p:cNvCxnSpPr/>
            <p:nvPr/>
          </p:nvCxnSpPr>
          <p:spPr>
            <a:xfrm flipV="1">
              <a:off x="4426374" y="5464798"/>
              <a:ext cx="1087940" cy="253048"/>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8"/>
            <p:cNvCxnSpPr>
              <a:stCxn id="10" idx="0"/>
            </p:cNvCxnSpPr>
            <p:nvPr/>
          </p:nvCxnSpPr>
          <p:spPr>
            <a:xfrm flipV="1">
              <a:off x="5588735" y="5476087"/>
              <a:ext cx="49417" cy="259219"/>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a:stCxn id="11" idx="0"/>
            </p:cNvCxnSpPr>
            <p:nvPr/>
          </p:nvCxnSpPr>
          <p:spPr>
            <a:xfrm flipH="1" flipV="1">
              <a:off x="5836240" y="5395847"/>
              <a:ext cx="1930370" cy="345632"/>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20"/>
            <p:cNvCxnSpPr/>
            <p:nvPr/>
          </p:nvCxnSpPr>
          <p:spPr>
            <a:xfrm rot="5400000">
              <a:off x="5556627" y="5160016"/>
              <a:ext cx="160477" cy="2572"/>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21"/>
            <p:cNvCxnSpPr/>
            <p:nvPr/>
          </p:nvCxnSpPr>
          <p:spPr>
            <a:xfrm rot="5400000">
              <a:off x="5479232" y="5231831"/>
              <a:ext cx="160477" cy="1798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3428585" y="3114656"/>
            <a:ext cx="5402076" cy="5369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Octopus</a:t>
            </a:r>
            <a:endParaRPr lang="zh-CN" altLang="en-US" dirty="0">
              <a:solidFill>
                <a:schemeClr val="tx1"/>
              </a:solidFill>
            </a:endParaRPr>
          </a:p>
        </p:txBody>
      </p:sp>
      <p:sp>
        <p:nvSpPr>
          <p:cNvPr id="3" name="TextBox 2"/>
          <p:cNvSpPr txBox="1"/>
          <p:nvPr/>
        </p:nvSpPr>
        <p:spPr>
          <a:xfrm>
            <a:off x="4651453" y="1796628"/>
            <a:ext cx="3307216" cy="461665"/>
          </a:xfrm>
          <a:prstGeom prst="rect">
            <a:avLst/>
          </a:prstGeom>
          <a:solidFill>
            <a:schemeClr val="bg1"/>
          </a:solidFill>
        </p:spPr>
        <p:txBody>
          <a:bodyPr wrap="square" rtlCol="0">
            <a:spAutoFit/>
          </a:bodyPr>
          <a:lstStyle/>
          <a:p>
            <a:r>
              <a:rPr lang="zh-CN" altLang="en-US" sz="2400" dirty="0" smtClean="0">
                <a:solidFill>
                  <a:srgbClr val="FF0000"/>
                </a:solidFill>
              </a:rPr>
              <a:t>标准的</a:t>
            </a:r>
            <a:r>
              <a:rPr lang="en-US" altLang="zh-CN" sz="2400" dirty="0" smtClean="0">
                <a:solidFill>
                  <a:srgbClr val="FF0000"/>
                </a:solidFill>
              </a:rPr>
              <a:t>R</a:t>
            </a:r>
            <a:r>
              <a:rPr lang="zh-CN" altLang="en-US" sz="2400" dirty="0" smtClean="0">
                <a:solidFill>
                  <a:srgbClr val="FF0000"/>
                </a:solidFill>
              </a:rPr>
              <a:t>语言开发环境</a:t>
            </a:r>
            <a:endParaRPr lang="zh-CN" altLang="en-US" sz="2400" dirty="0">
              <a:solidFill>
                <a:srgbClr val="FF0000"/>
              </a:solidFill>
            </a:endParaRPr>
          </a:p>
        </p:txBody>
      </p:sp>
      <p:sp>
        <p:nvSpPr>
          <p:cNvPr id="25" name="Rectangle 11"/>
          <p:cNvSpPr/>
          <p:nvPr/>
        </p:nvSpPr>
        <p:spPr>
          <a:xfrm>
            <a:off x="6721846" y="4146937"/>
            <a:ext cx="802201" cy="42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Flink</a:t>
            </a:r>
            <a:endParaRPr lang="zh-CN" altLang="en-US" dirty="0">
              <a:solidFill>
                <a:schemeClr val="tx1"/>
              </a:solidFill>
            </a:endParaRPr>
          </a:p>
        </p:txBody>
      </p:sp>
      <p:cxnSp>
        <p:nvCxnSpPr>
          <p:cNvPr id="27" name="Straight Connector 18"/>
          <p:cNvCxnSpPr>
            <a:stCxn id="25" idx="0"/>
          </p:cNvCxnSpPr>
          <p:nvPr/>
        </p:nvCxnSpPr>
        <p:spPr>
          <a:xfrm flipH="1" flipV="1">
            <a:off x="6285410" y="3930960"/>
            <a:ext cx="837537" cy="215977"/>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上下箭头 5"/>
          <p:cNvSpPr/>
          <p:nvPr/>
        </p:nvSpPr>
        <p:spPr>
          <a:xfrm>
            <a:off x="6092455" y="2917366"/>
            <a:ext cx="192954" cy="1972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64313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83916"/>
            <a:ext cx="8229600" cy="489612"/>
          </a:xfrm>
        </p:spPr>
        <p:txBody>
          <a:bodyPr/>
          <a:lstStyle/>
          <a:p>
            <a:pPr algn="l"/>
            <a:r>
              <a:rPr lang="zh-CN" altLang="en-US" sz="2400" dirty="0">
                <a:solidFill>
                  <a:srgbClr val="C00000"/>
                </a:solidFill>
                <a:ea typeface="黑体" pitchFamily="2" charset="-122"/>
              </a:rPr>
              <a:t>大</a:t>
            </a:r>
            <a:r>
              <a:rPr lang="zh-CN" altLang="en-US" sz="2400" dirty="0" smtClean="0">
                <a:solidFill>
                  <a:srgbClr val="C00000"/>
                </a:solidFill>
                <a:ea typeface="黑体" pitchFamily="2" charset="-122"/>
              </a:rPr>
              <a:t>章鱼系统特点总结</a:t>
            </a:r>
            <a:endParaRPr lang="zh-CN" altLang="en-US" sz="2800" dirty="0">
              <a:solidFill>
                <a:srgbClr val="C00000"/>
              </a:solidFill>
              <a:latin typeface="Arial" pitchFamily="34" charset="0"/>
              <a:cs typeface="Arial" pitchFamily="34" charset="0"/>
            </a:endParaRPr>
          </a:p>
        </p:txBody>
      </p:sp>
      <p:sp>
        <p:nvSpPr>
          <p:cNvPr id="3" name="内容占位符 2"/>
          <p:cNvSpPr>
            <a:spLocks noGrp="1"/>
          </p:cNvSpPr>
          <p:nvPr>
            <p:ph idx="1"/>
          </p:nvPr>
        </p:nvSpPr>
        <p:spPr>
          <a:xfrm>
            <a:off x="441059" y="630740"/>
            <a:ext cx="8702941" cy="3855876"/>
          </a:xfrm>
        </p:spPr>
        <p:txBody>
          <a:bodyPr>
            <a:noAutofit/>
          </a:bodyPr>
          <a:lstStyle/>
          <a:p>
            <a:pPr>
              <a:spcAft>
                <a:spcPts val="600"/>
              </a:spcAft>
            </a:pPr>
            <a:r>
              <a:rPr lang="zh-CN" altLang="en-US" sz="1800" dirty="0" smtClean="0">
                <a:solidFill>
                  <a:srgbClr val="0066FF"/>
                </a:solidFill>
              </a:rPr>
              <a:t>易于使用、基于矩阵模型的高层编程接口</a:t>
            </a:r>
            <a:endParaRPr lang="en-US" altLang="zh-CN" sz="1800" dirty="0" smtClean="0">
              <a:solidFill>
                <a:srgbClr val="0066FF"/>
              </a:solidFill>
            </a:endParaRPr>
          </a:p>
          <a:p>
            <a:pPr lvl="1">
              <a:spcAft>
                <a:spcPts val="600"/>
              </a:spcAft>
            </a:pPr>
            <a:r>
              <a:rPr lang="zh-CN" altLang="en-US" sz="1600" dirty="0" smtClean="0"/>
              <a:t>高层分布式矩阵运算编程接口</a:t>
            </a:r>
            <a:endParaRPr lang="en-US" altLang="zh-CN" sz="1600" dirty="0" smtClean="0"/>
          </a:p>
          <a:p>
            <a:pPr lvl="1">
              <a:spcAft>
                <a:spcPts val="600"/>
              </a:spcAft>
            </a:pPr>
            <a:r>
              <a:rPr lang="zh-CN" altLang="en-US" sz="1600" dirty="0" smtClean="0"/>
              <a:t>与标准</a:t>
            </a:r>
            <a:r>
              <a:rPr lang="en-US" altLang="zh-CN" sz="1600" dirty="0" smtClean="0"/>
              <a:t>R</a:t>
            </a:r>
            <a:r>
              <a:rPr lang="zh-CN" altLang="en-US" sz="1600" dirty="0" smtClean="0"/>
              <a:t>语言环境中的矩阵操作</a:t>
            </a:r>
            <a:r>
              <a:rPr lang="en-US" altLang="zh-CN" sz="1600" dirty="0" smtClean="0"/>
              <a:t>API</a:t>
            </a:r>
            <a:r>
              <a:rPr lang="zh-CN" altLang="en-US" sz="1600" dirty="0" smtClean="0"/>
              <a:t>一致</a:t>
            </a:r>
            <a:endParaRPr lang="en-US" altLang="zh-CN" sz="1600" dirty="0" smtClean="0"/>
          </a:p>
          <a:p>
            <a:pPr lvl="1">
              <a:spcAft>
                <a:spcPts val="600"/>
              </a:spcAft>
            </a:pPr>
            <a:r>
              <a:rPr lang="zh-CN" altLang="en-US" sz="1600" dirty="0"/>
              <a:t>程序员</a:t>
            </a:r>
            <a:r>
              <a:rPr lang="zh-CN" altLang="en-US" sz="1600" dirty="0" smtClean="0"/>
              <a:t>不需要具备低层的分布式和并行化编程知识</a:t>
            </a:r>
            <a:endParaRPr lang="en-US" altLang="zh-CN" sz="1600" dirty="0" smtClean="0"/>
          </a:p>
          <a:p>
            <a:pPr>
              <a:spcAft>
                <a:spcPts val="600"/>
              </a:spcAft>
            </a:pPr>
            <a:r>
              <a:rPr lang="en-US" altLang="zh-CN" sz="1800" dirty="0" smtClean="0">
                <a:solidFill>
                  <a:srgbClr val="0066FF"/>
                </a:solidFill>
              </a:rPr>
              <a:t>Write Once, Run Anywhere</a:t>
            </a:r>
            <a:r>
              <a:rPr lang="zh-CN" altLang="en-US" sz="1800" dirty="0" smtClean="0">
                <a:solidFill>
                  <a:srgbClr val="0066FF"/>
                </a:solidFill>
              </a:rPr>
              <a:t>的跨平台特性</a:t>
            </a:r>
            <a:endParaRPr lang="en-US" altLang="zh-CN" sz="1800" dirty="0" smtClean="0">
              <a:solidFill>
                <a:srgbClr val="0066FF"/>
              </a:solidFill>
            </a:endParaRPr>
          </a:p>
          <a:p>
            <a:pPr lvl="1">
              <a:spcAft>
                <a:spcPts val="600"/>
              </a:spcAft>
            </a:pPr>
            <a:r>
              <a:rPr lang="zh-CN" altLang="en-US" sz="1600" dirty="0" smtClean="0"/>
              <a:t>基于大章鱼系统编写完成的程序可以透明地运行于</a:t>
            </a:r>
            <a:r>
              <a:rPr lang="en-US" altLang="zh-CN" sz="1600" dirty="0" smtClean="0"/>
              <a:t>Spark</a:t>
            </a:r>
            <a:r>
              <a:rPr lang="en-US" altLang="zh-CN" sz="1600" dirty="0"/>
              <a:t>, </a:t>
            </a:r>
            <a:r>
              <a:rPr lang="en-US" altLang="zh-CN" sz="1600" dirty="0" err="1"/>
              <a:t>Hadoop</a:t>
            </a:r>
            <a:r>
              <a:rPr lang="en-US" altLang="zh-CN" sz="1600" dirty="0"/>
              <a:t> </a:t>
            </a:r>
            <a:r>
              <a:rPr lang="en-US" altLang="zh-CN" sz="1600" dirty="0" err="1"/>
              <a:t>MapReduce</a:t>
            </a:r>
            <a:r>
              <a:rPr lang="en-US" altLang="zh-CN" sz="1600" dirty="0"/>
              <a:t>, </a:t>
            </a:r>
            <a:r>
              <a:rPr lang="en-US" altLang="zh-CN" sz="1600" dirty="0" err="1" smtClean="0"/>
              <a:t>Flink</a:t>
            </a:r>
            <a:r>
              <a:rPr lang="zh-CN" altLang="en-US" sz="1600" dirty="0" smtClean="0"/>
              <a:t>或以及</a:t>
            </a:r>
            <a:r>
              <a:rPr lang="en-US" altLang="zh-CN" sz="1600" dirty="0" smtClean="0"/>
              <a:t>MPI</a:t>
            </a:r>
            <a:r>
              <a:rPr lang="zh-CN" altLang="en-US" sz="1600" dirty="0" smtClean="0"/>
              <a:t>等各种不同的大数据处理平台上</a:t>
            </a:r>
            <a:endParaRPr lang="en-US" altLang="zh-CN" sz="1600" dirty="0" smtClean="0"/>
          </a:p>
          <a:p>
            <a:pPr lvl="1">
              <a:spcAft>
                <a:spcPts val="600"/>
              </a:spcAft>
            </a:pPr>
            <a:r>
              <a:rPr lang="zh-CN" altLang="en-US" sz="1600" dirty="0" smtClean="0"/>
              <a:t>可以基于单机</a:t>
            </a:r>
            <a:r>
              <a:rPr lang="en-US" altLang="zh-CN" sz="1600" dirty="0" smtClean="0"/>
              <a:t>R</a:t>
            </a:r>
            <a:r>
              <a:rPr lang="zh-CN" altLang="en-US" sz="1600" dirty="0" smtClean="0"/>
              <a:t>语言环境编程，首先使用小数据集测试程序，然后不需要修改任何程序，便可方便地切换并运行于任何底层大数据平台上</a:t>
            </a:r>
            <a:r>
              <a:rPr lang="en-US" altLang="zh-CN" sz="1600" dirty="0" smtClean="0"/>
              <a:t> </a:t>
            </a:r>
          </a:p>
          <a:p>
            <a:pPr lvl="1">
              <a:spcAft>
                <a:spcPts val="600"/>
              </a:spcAft>
            </a:pPr>
            <a:r>
              <a:rPr lang="zh-CN" altLang="en-US" sz="1600" dirty="0" smtClean="0"/>
              <a:t>支持各种输入输出数据源，包括</a:t>
            </a:r>
            <a:r>
              <a:rPr lang="en-US" altLang="zh-CN" sz="1600" dirty="0" smtClean="0"/>
              <a:t>HDFS</a:t>
            </a:r>
            <a:r>
              <a:rPr lang="zh-CN" altLang="en-US" sz="1600" dirty="0" smtClean="0"/>
              <a:t>、分布式文件系统</a:t>
            </a:r>
            <a:r>
              <a:rPr lang="en-US" altLang="zh-CN" sz="1600" dirty="0" smtClean="0"/>
              <a:t>Tachyon, </a:t>
            </a:r>
            <a:r>
              <a:rPr lang="zh-CN" altLang="en-US" sz="1600" dirty="0" smtClean="0"/>
              <a:t>以及本地文件系统</a:t>
            </a:r>
            <a:r>
              <a:rPr lang="en-US" altLang="zh-CN" sz="1600" dirty="0" smtClean="0"/>
              <a:t> </a:t>
            </a:r>
          </a:p>
        </p:txBody>
      </p:sp>
    </p:spTree>
    <p:extLst>
      <p:ext uri="{BB962C8B-B14F-4D97-AF65-F5344CB8AC3E}">
        <p14:creationId xmlns:p14="http://schemas.microsoft.com/office/powerpoint/2010/main" val="2799672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95536" y="83916"/>
            <a:ext cx="8229600" cy="489612"/>
          </a:xfrm>
        </p:spPr>
        <p:txBody>
          <a:bodyPr/>
          <a:lstStyle/>
          <a:p>
            <a:pPr algn="l"/>
            <a:r>
              <a:rPr lang="zh-CN" altLang="en-US" sz="2400" dirty="0">
                <a:solidFill>
                  <a:srgbClr val="C00000"/>
                </a:solidFill>
                <a:ea typeface="黑体" pitchFamily="2" charset="-122"/>
              </a:rPr>
              <a:t>大</a:t>
            </a:r>
            <a:r>
              <a:rPr lang="zh-CN" altLang="en-US" sz="2400" dirty="0" smtClean="0">
                <a:solidFill>
                  <a:srgbClr val="C00000"/>
                </a:solidFill>
                <a:ea typeface="黑体" pitchFamily="2" charset="-122"/>
              </a:rPr>
              <a:t>章鱼系统特点总结</a:t>
            </a:r>
            <a:endParaRPr lang="zh-CN" altLang="en-US" sz="2800" dirty="0">
              <a:solidFill>
                <a:srgbClr val="C00000"/>
              </a:solidFill>
              <a:latin typeface="Arial" pitchFamily="34" charset="0"/>
              <a:cs typeface="Arial" pitchFamily="34" charset="0"/>
            </a:endParaRPr>
          </a:p>
        </p:txBody>
      </p:sp>
      <p:sp>
        <p:nvSpPr>
          <p:cNvPr id="3" name="内容占位符 2"/>
          <p:cNvSpPr>
            <a:spLocks noGrp="1"/>
          </p:cNvSpPr>
          <p:nvPr>
            <p:ph idx="1"/>
          </p:nvPr>
        </p:nvSpPr>
        <p:spPr>
          <a:xfrm>
            <a:off x="431032" y="687952"/>
            <a:ext cx="8389440" cy="3943350"/>
          </a:xfrm>
        </p:spPr>
        <p:txBody>
          <a:bodyPr>
            <a:normAutofit/>
          </a:bodyPr>
          <a:lstStyle/>
          <a:p>
            <a:pPr>
              <a:spcBef>
                <a:spcPts val="600"/>
              </a:spcBef>
              <a:spcAft>
                <a:spcPts val="600"/>
              </a:spcAft>
            </a:pPr>
            <a:r>
              <a:rPr lang="zh-CN" altLang="en-US" sz="1800" dirty="0" smtClean="0">
                <a:solidFill>
                  <a:srgbClr val="0066FF"/>
                </a:solidFill>
              </a:rPr>
              <a:t>分布环境下使用</a:t>
            </a:r>
            <a:r>
              <a:rPr lang="en-US" altLang="zh-CN" sz="1800" dirty="0" smtClean="0">
                <a:solidFill>
                  <a:srgbClr val="0066FF"/>
                </a:solidFill>
              </a:rPr>
              <a:t>R</a:t>
            </a:r>
            <a:r>
              <a:rPr lang="zh-CN" altLang="en-US" sz="1800" dirty="0" smtClean="0">
                <a:solidFill>
                  <a:srgbClr val="0066FF"/>
                </a:solidFill>
              </a:rPr>
              <a:t>中的</a:t>
            </a:r>
            <a:r>
              <a:rPr lang="en-US" altLang="zh-CN" sz="1800" i="1" dirty="0" smtClean="0">
                <a:solidFill>
                  <a:srgbClr val="0066FF"/>
                </a:solidFill>
              </a:rPr>
              <a:t>apply</a:t>
            </a:r>
            <a:r>
              <a:rPr lang="en-US" altLang="zh-CN" sz="1800" dirty="0" smtClean="0">
                <a:solidFill>
                  <a:srgbClr val="0066FF"/>
                </a:solidFill>
              </a:rPr>
              <a:t> </a:t>
            </a:r>
            <a:r>
              <a:rPr lang="zh-CN" altLang="en-US" sz="1800" dirty="0" smtClean="0">
                <a:solidFill>
                  <a:srgbClr val="0066FF"/>
                </a:solidFill>
              </a:rPr>
              <a:t>函数</a:t>
            </a:r>
            <a:endParaRPr lang="en-US" altLang="zh-CN" sz="1800" dirty="0" smtClean="0">
              <a:solidFill>
                <a:srgbClr val="0066FF"/>
              </a:solidFill>
            </a:endParaRPr>
          </a:p>
          <a:p>
            <a:pPr lvl="1">
              <a:spcBef>
                <a:spcPts val="600"/>
              </a:spcBef>
              <a:spcAft>
                <a:spcPts val="600"/>
              </a:spcAft>
            </a:pPr>
            <a:r>
              <a:rPr lang="zh-CN" altLang="en-US" sz="1600" dirty="0" smtClean="0"/>
              <a:t>在</a:t>
            </a:r>
            <a:r>
              <a:rPr lang="en-US" altLang="zh-CN" sz="1600" dirty="0" err="1" smtClean="0"/>
              <a:t>OctMatrix</a:t>
            </a:r>
            <a:r>
              <a:rPr lang="zh-CN" altLang="en-US" sz="1600" dirty="0" smtClean="0"/>
              <a:t>分布矩阵运算库中提供标准</a:t>
            </a:r>
            <a:r>
              <a:rPr lang="en-US" altLang="zh-CN" sz="1600" dirty="0" smtClean="0"/>
              <a:t>R</a:t>
            </a:r>
            <a:r>
              <a:rPr lang="zh-CN" altLang="en-US" sz="1600" dirty="0" smtClean="0"/>
              <a:t>语言环境中的</a:t>
            </a:r>
            <a:r>
              <a:rPr lang="en-US" altLang="zh-CN" sz="1600" dirty="0" smtClean="0"/>
              <a:t>apply( )</a:t>
            </a:r>
            <a:r>
              <a:rPr lang="zh-CN" altLang="en-US" sz="1600" dirty="0" smtClean="0"/>
              <a:t>函数功能，并可以在集群的每个节点上针对矩阵的行、列和元素并行化地执行该</a:t>
            </a:r>
            <a:r>
              <a:rPr lang="en-US" altLang="zh-CN" sz="1600" dirty="0" smtClean="0"/>
              <a:t>apply( )</a:t>
            </a:r>
            <a:r>
              <a:rPr lang="zh-CN" altLang="en-US" sz="1600" dirty="0" smtClean="0"/>
              <a:t>函数</a:t>
            </a:r>
            <a:endParaRPr lang="en-US" altLang="zh-CN" sz="1600" dirty="0" smtClean="0"/>
          </a:p>
          <a:p>
            <a:pPr lvl="1">
              <a:spcBef>
                <a:spcPts val="600"/>
              </a:spcBef>
              <a:spcAft>
                <a:spcPts val="600"/>
              </a:spcAft>
            </a:pPr>
            <a:r>
              <a:rPr lang="zh-CN" altLang="en-US" sz="1600" dirty="0" smtClean="0"/>
              <a:t>传递到</a:t>
            </a:r>
            <a:r>
              <a:rPr lang="en-US" altLang="zh-CN" sz="1600" dirty="0" smtClean="0"/>
              <a:t>apply( )</a:t>
            </a:r>
            <a:r>
              <a:rPr lang="zh-CN" altLang="en-US" sz="1600" dirty="0" smtClean="0"/>
              <a:t>函数中的参数可以是任意的</a:t>
            </a:r>
            <a:r>
              <a:rPr lang="en-US" altLang="zh-CN" sz="1600" dirty="0" smtClean="0"/>
              <a:t>R</a:t>
            </a:r>
            <a:r>
              <a:rPr lang="zh-CN" altLang="en-US" sz="1600" dirty="0" smtClean="0"/>
              <a:t>函数，包括用户自定义函数</a:t>
            </a:r>
            <a:r>
              <a:rPr lang="en-US" altLang="zh-CN" sz="1600" dirty="0" smtClean="0"/>
              <a:t>UDFs. </a:t>
            </a:r>
          </a:p>
          <a:p>
            <a:pPr>
              <a:spcBef>
                <a:spcPts val="600"/>
              </a:spcBef>
              <a:spcAft>
                <a:spcPts val="600"/>
              </a:spcAft>
            </a:pPr>
            <a:r>
              <a:rPr lang="zh-CN" altLang="en-US" sz="1800" dirty="0" smtClean="0">
                <a:solidFill>
                  <a:srgbClr val="0066FF"/>
                </a:solidFill>
              </a:rPr>
              <a:t>可提供基于矩阵模型的机器学习和数据挖掘算法库</a:t>
            </a:r>
            <a:endParaRPr lang="en-US" altLang="zh-CN" sz="1800" dirty="0" smtClean="0">
              <a:solidFill>
                <a:srgbClr val="0066FF"/>
              </a:solidFill>
            </a:endParaRPr>
          </a:p>
          <a:p>
            <a:pPr lvl="1">
              <a:spcBef>
                <a:spcPts val="600"/>
              </a:spcBef>
              <a:spcAft>
                <a:spcPts val="600"/>
              </a:spcAft>
            </a:pPr>
            <a:r>
              <a:rPr lang="zh-CN" altLang="en-US" sz="1600" dirty="0" smtClean="0"/>
              <a:t>已基于</a:t>
            </a:r>
            <a:r>
              <a:rPr lang="en-US" altLang="zh-CN" sz="1600" dirty="0" err="1" smtClean="0"/>
              <a:t>OctMatrix</a:t>
            </a:r>
            <a:r>
              <a:rPr lang="zh-CN" altLang="en-US" sz="1600" dirty="0" smtClean="0"/>
              <a:t>实现了一组具有可扩展性的机器学习和数据挖掘算法</a:t>
            </a:r>
            <a:endParaRPr lang="en-US" altLang="zh-CN" sz="1600" dirty="0" smtClean="0"/>
          </a:p>
          <a:p>
            <a:pPr>
              <a:spcBef>
                <a:spcPts val="600"/>
              </a:spcBef>
              <a:spcAft>
                <a:spcPts val="600"/>
              </a:spcAft>
            </a:pPr>
            <a:r>
              <a:rPr lang="zh-CN" altLang="en-US" sz="1800" dirty="0" smtClean="0">
                <a:solidFill>
                  <a:srgbClr val="0066FF"/>
                </a:solidFill>
              </a:rPr>
              <a:t>与标准</a:t>
            </a:r>
            <a:r>
              <a:rPr lang="en-US" altLang="zh-CN" sz="1800" dirty="0" smtClean="0">
                <a:solidFill>
                  <a:srgbClr val="0066FF"/>
                </a:solidFill>
              </a:rPr>
              <a:t>R</a:t>
            </a:r>
            <a:r>
              <a:rPr lang="zh-CN" altLang="en-US" sz="1800" dirty="0" smtClean="0">
                <a:solidFill>
                  <a:srgbClr val="0066FF"/>
                </a:solidFill>
              </a:rPr>
              <a:t>语言环境无缝集成</a:t>
            </a:r>
            <a:endParaRPr lang="en-US" altLang="zh-CN" sz="1800" dirty="0" smtClean="0">
              <a:solidFill>
                <a:srgbClr val="0066FF"/>
              </a:solidFill>
            </a:endParaRPr>
          </a:p>
          <a:p>
            <a:pPr lvl="1">
              <a:spcBef>
                <a:spcPts val="600"/>
              </a:spcBef>
              <a:spcAft>
                <a:spcPts val="600"/>
              </a:spcAft>
            </a:pPr>
            <a:r>
              <a:rPr lang="zh-CN" altLang="en-US" sz="1600" dirty="0" smtClean="0"/>
              <a:t>与标准</a:t>
            </a:r>
            <a:r>
              <a:rPr lang="en-US" altLang="zh-CN" sz="1600" dirty="0" smtClean="0"/>
              <a:t>R</a:t>
            </a:r>
            <a:r>
              <a:rPr lang="zh-CN" altLang="en-US" sz="1600" dirty="0" smtClean="0"/>
              <a:t>语言环境无缝集成，在标准</a:t>
            </a:r>
            <a:r>
              <a:rPr lang="en-US" altLang="zh-CN" sz="1600" dirty="0" smtClean="0"/>
              <a:t>R</a:t>
            </a:r>
            <a:r>
              <a:rPr lang="zh-CN" altLang="en-US" sz="1600" dirty="0" smtClean="0"/>
              <a:t>语言环境中提供了</a:t>
            </a:r>
            <a:r>
              <a:rPr lang="en-US" altLang="zh-CN" sz="1600" dirty="0" err="1" smtClean="0"/>
              <a:t>OctMatrix</a:t>
            </a:r>
            <a:r>
              <a:rPr lang="zh-CN" altLang="en-US" sz="1600" dirty="0" smtClean="0"/>
              <a:t>分布矩阵运算库</a:t>
            </a:r>
            <a:endParaRPr lang="en-US" altLang="zh-CN" sz="1600" dirty="0" smtClean="0"/>
          </a:p>
          <a:p>
            <a:pPr lvl="1">
              <a:spcBef>
                <a:spcPts val="600"/>
              </a:spcBef>
              <a:spcAft>
                <a:spcPts val="600"/>
              </a:spcAft>
            </a:pPr>
            <a:r>
              <a:rPr lang="zh-CN" altLang="en-US" sz="1600" dirty="0" smtClean="0"/>
              <a:t>继承了</a:t>
            </a:r>
            <a:r>
              <a:rPr lang="en-US" altLang="zh-CN" sz="1600" dirty="0" smtClean="0"/>
              <a:t>R</a:t>
            </a:r>
            <a:r>
              <a:rPr lang="zh-CN" altLang="en-US" sz="1600" dirty="0" smtClean="0"/>
              <a:t>语言环境的丰富资源和功能特性</a:t>
            </a:r>
            <a:endParaRPr lang="en-US" altLang="zh-CN" sz="1600" dirty="0" smtClean="0"/>
          </a:p>
        </p:txBody>
      </p:sp>
    </p:spTree>
    <p:extLst>
      <p:ext uri="{BB962C8B-B14F-4D97-AF65-F5344CB8AC3E}">
        <p14:creationId xmlns:p14="http://schemas.microsoft.com/office/powerpoint/2010/main" val="274610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00359" y="194729"/>
            <a:ext cx="9048208" cy="461665"/>
          </a:xfrm>
          <a:prstGeom prst="rect">
            <a:avLst/>
          </a:prstGeom>
          <a:noFill/>
        </p:spPr>
        <p:txBody>
          <a:bodyPr wrap="square">
            <a:spAutoFit/>
          </a:bodyPr>
          <a:lstStyle/>
          <a:p>
            <a:pPr fontAlgn="auto">
              <a:spcAft>
                <a:spcPts val="0"/>
              </a:spcAft>
              <a:defRPr/>
            </a:pPr>
            <a:r>
              <a:rPr lang="en-US" altLang="zh-CN" sz="2400" dirty="0">
                <a:solidFill>
                  <a:srgbClr val="C00000"/>
                </a:solidFill>
                <a:latin typeface="Arial Unicode MS" pitchFamily="34" charset="-122"/>
                <a:ea typeface="Arial Unicode MS" pitchFamily="34" charset="-122"/>
                <a:cs typeface="Arial Unicode MS" pitchFamily="34" charset="-122"/>
              </a:rPr>
              <a:t>1. </a:t>
            </a:r>
            <a:r>
              <a:rPr lang="zh-CN" altLang="en-US" sz="2400" dirty="0">
                <a:solidFill>
                  <a:srgbClr val="C00000"/>
                </a:solidFill>
                <a:latin typeface="Arial Unicode MS" pitchFamily="34" charset="-122"/>
                <a:ea typeface="Arial Unicode MS" pitchFamily="34" charset="-122"/>
                <a:cs typeface="Arial Unicode MS" pitchFamily="34" charset="-122"/>
              </a:rPr>
              <a:t>大数据机器学习：从算法到系统</a:t>
            </a:r>
            <a:endParaRPr lang="zh-CN" altLang="en-US" sz="2400" spc="50" dirty="0">
              <a:ln w="11430"/>
              <a:solidFill>
                <a:srgbClr val="C00000"/>
              </a:solidFill>
              <a:effectLst>
                <a:outerShdw blurRad="76200" dist="50800" dir="5400000" algn="tl" rotWithShape="0">
                  <a:srgbClr val="000000">
                    <a:alpha val="65000"/>
                  </a:srgbClr>
                </a:outerShdw>
              </a:effectLst>
              <a:ea typeface="黑体" pitchFamily="2" charset="-122"/>
            </a:endParaRPr>
          </a:p>
        </p:txBody>
      </p:sp>
      <p:sp>
        <p:nvSpPr>
          <p:cNvPr id="6" name="Content Placeholder 2"/>
          <p:cNvSpPr>
            <a:spLocks noGrp="1"/>
          </p:cNvSpPr>
          <p:nvPr>
            <p:ph idx="1"/>
          </p:nvPr>
        </p:nvSpPr>
        <p:spPr>
          <a:xfrm>
            <a:off x="300359" y="699927"/>
            <a:ext cx="8617304" cy="3056570"/>
          </a:xfrm>
          <a:solidFill>
            <a:schemeClr val="bg1"/>
          </a:solidFill>
        </p:spPr>
        <p:txBody>
          <a:bodyPr rtlCol="0">
            <a:noAutofit/>
          </a:bodyPr>
          <a:lstStyle/>
          <a:p>
            <a:pPr marL="442913" lvl="1" indent="-354013" eaLnBrk="1" fontAlgn="auto" hangingPunct="1">
              <a:spcBef>
                <a:spcPts val="600"/>
              </a:spcBef>
              <a:spcAft>
                <a:spcPts val="0"/>
              </a:spcAft>
              <a:buSzPct val="70000"/>
              <a:buFont typeface="Wingdings" pitchFamily="2" charset="2"/>
              <a:buChar char="l"/>
              <a:defRPr/>
            </a:pPr>
            <a:r>
              <a:rPr lang="zh-CN" altLang="en-US" sz="1800" dirty="0" smtClean="0">
                <a:latin typeface="黑体" pitchFamily="2" charset="-122"/>
                <a:ea typeface="黑体" pitchFamily="2" charset="-122"/>
              </a:rPr>
              <a:t>大</a:t>
            </a:r>
            <a:r>
              <a:rPr lang="zh-CN" altLang="en-US" sz="1800" dirty="0">
                <a:latin typeface="黑体" pitchFamily="2" charset="-122"/>
                <a:ea typeface="黑体" pitchFamily="2" charset="-122"/>
              </a:rPr>
              <a:t>数据</a:t>
            </a:r>
            <a:r>
              <a:rPr lang="en-US" altLang="zh-CN" sz="1800" dirty="0">
                <a:latin typeface="黑体" pitchFamily="2" charset="-122"/>
                <a:ea typeface="黑体" pitchFamily="2" charset="-122"/>
              </a:rPr>
              <a:t>+</a:t>
            </a:r>
            <a:r>
              <a:rPr lang="zh-CN" altLang="en-US" sz="1800" dirty="0">
                <a:latin typeface="黑体" pitchFamily="2" charset="-122"/>
                <a:ea typeface="黑体" pitchFamily="2" charset="-122"/>
              </a:rPr>
              <a:t>机器学习是驱动全球互联网企业的核心</a:t>
            </a:r>
            <a:endParaRPr lang="en-US" altLang="zh-CN" sz="1800" dirty="0">
              <a:latin typeface="黑体" pitchFamily="2" charset="-122"/>
              <a:ea typeface="黑体" pitchFamily="2" charset="-122"/>
            </a:endParaRPr>
          </a:p>
          <a:p>
            <a:pPr marL="88900" lvl="1" indent="0" eaLnBrk="1" fontAlgn="auto" hangingPunct="1">
              <a:spcBef>
                <a:spcPts val="600"/>
              </a:spcBef>
              <a:spcAft>
                <a:spcPts val="0"/>
              </a:spcAft>
              <a:buSzPct val="70000"/>
              <a:buNone/>
              <a:defRPr/>
            </a:pPr>
            <a:r>
              <a:rPr lang="zh-CN" altLang="en-US" sz="1800" b="1" dirty="0"/>
              <a:t>    </a:t>
            </a:r>
            <a:r>
              <a:rPr lang="zh-CN" altLang="en-US" sz="1800" dirty="0">
                <a:solidFill>
                  <a:srgbClr val="FF0000"/>
                </a:solidFill>
              </a:rPr>
              <a:t>“谷歌实际上不是一个搜索公司，它是一个机器学习公司。”</a:t>
            </a:r>
          </a:p>
          <a:p>
            <a:pPr marL="442913" lvl="1" indent="-354013" eaLnBrk="1" fontAlgn="auto" hangingPunct="1">
              <a:spcBef>
                <a:spcPts val="600"/>
              </a:spcBef>
              <a:spcAft>
                <a:spcPts val="0"/>
              </a:spcAft>
              <a:buSzPct val="70000"/>
              <a:buFont typeface="Wingdings" pitchFamily="2" charset="2"/>
              <a:buChar char="l"/>
              <a:defRPr/>
            </a:pPr>
            <a:r>
              <a:rPr lang="zh-CN" altLang="zh-CN" sz="1800" dirty="0" smtClean="0">
                <a:latin typeface="黑体" pitchFamily="2" charset="-122"/>
                <a:ea typeface="黑体" pitchFamily="2" charset="-122"/>
              </a:rPr>
              <a:t>随着</a:t>
            </a:r>
            <a:r>
              <a:rPr lang="zh-CN" altLang="zh-CN" sz="1800" dirty="0">
                <a:latin typeface="黑体" pitchFamily="2" charset="-122"/>
                <a:ea typeface="黑体" pitchFamily="2" charset="-122"/>
              </a:rPr>
              <a:t>大数据时代的来临</a:t>
            </a:r>
            <a:r>
              <a:rPr lang="zh-CN" altLang="zh-CN" sz="1800" dirty="0" smtClean="0">
                <a:latin typeface="黑体" pitchFamily="2" charset="-122"/>
                <a:ea typeface="黑体" pitchFamily="2" charset="-122"/>
              </a:rPr>
              <a:t>，</a:t>
            </a:r>
            <a:r>
              <a:rPr lang="en-US" altLang="zh-CN" sz="1800" dirty="0" smtClean="0">
                <a:latin typeface="黑体" pitchFamily="2" charset="-122"/>
                <a:ea typeface="黑体" pitchFamily="2" charset="-122"/>
              </a:rPr>
              <a:t>IBM</a:t>
            </a:r>
            <a:r>
              <a:rPr lang="zh-CN" altLang="en-US" sz="1800" dirty="0" smtClean="0">
                <a:latin typeface="黑体" pitchFamily="2" charset="-122"/>
                <a:ea typeface="黑体" pitchFamily="2" charset="-122"/>
              </a:rPr>
              <a:t>、</a:t>
            </a:r>
            <a:r>
              <a:rPr lang="en-US" altLang="zh-CN" sz="1800" dirty="0" smtClean="0">
                <a:latin typeface="黑体" pitchFamily="2" charset="-122"/>
                <a:ea typeface="黑体" pitchFamily="2" charset="-122"/>
              </a:rPr>
              <a:t>Google</a:t>
            </a:r>
            <a:r>
              <a:rPr lang="zh-CN" altLang="zh-CN" sz="1800" dirty="0">
                <a:latin typeface="黑体" pitchFamily="2" charset="-122"/>
                <a:ea typeface="黑体" pitchFamily="2" charset="-122"/>
              </a:rPr>
              <a:t>、</a:t>
            </a:r>
            <a:r>
              <a:rPr lang="en-US" altLang="zh-CN" sz="1800" dirty="0">
                <a:latin typeface="黑体" pitchFamily="2" charset="-122"/>
                <a:ea typeface="黑体" pitchFamily="2" charset="-122"/>
              </a:rPr>
              <a:t>Facebook</a:t>
            </a:r>
            <a:r>
              <a:rPr lang="zh-CN" altLang="zh-CN" sz="1800" dirty="0">
                <a:latin typeface="黑体" pitchFamily="2" charset="-122"/>
                <a:ea typeface="黑体" pitchFamily="2" charset="-122"/>
              </a:rPr>
              <a:t>、微软、百度、腾</a:t>
            </a:r>
            <a:r>
              <a:rPr lang="zh-CN" altLang="zh-CN" sz="1800" dirty="0" smtClean="0">
                <a:latin typeface="黑体" pitchFamily="2" charset="-122"/>
                <a:ea typeface="黑体" pitchFamily="2" charset="-122"/>
              </a:rPr>
              <a:t>讯</a:t>
            </a:r>
            <a:r>
              <a:rPr lang="zh-CN" altLang="en-US" sz="1800" dirty="0" smtClean="0">
                <a:latin typeface="黑体" pitchFamily="2" charset="-122"/>
                <a:ea typeface="黑体" pitchFamily="2" charset="-122"/>
              </a:rPr>
              <a:t>、科大讯飞</a:t>
            </a:r>
            <a:r>
              <a:rPr lang="zh-CN" altLang="zh-CN" sz="1800" dirty="0" smtClean="0">
                <a:latin typeface="黑体" pitchFamily="2" charset="-122"/>
                <a:ea typeface="黑体" pitchFamily="2" charset="-122"/>
              </a:rPr>
              <a:t>等</a:t>
            </a:r>
            <a:r>
              <a:rPr lang="zh-CN" altLang="zh-CN" sz="1800" dirty="0">
                <a:latin typeface="黑体" pitchFamily="2" charset="-122"/>
                <a:ea typeface="黑体" pitchFamily="2" charset="-122"/>
              </a:rPr>
              <a:t>国内外著名</a:t>
            </a:r>
            <a:r>
              <a:rPr lang="zh-CN" altLang="zh-CN" sz="1800" dirty="0" smtClean="0">
                <a:latin typeface="黑体" pitchFamily="2" charset="-122"/>
                <a:ea typeface="黑体" pitchFamily="2" charset="-122"/>
              </a:rPr>
              <a:t>企业纷纷</a:t>
            </a:r>
            <a:r>
              <a:rPr lang="zh-CN" altLang="zh-CN" sz="1800" dirty="0">
                <a:latin typeface="黑体" pitchFamily="2" charset="-122"/>
                <a:ea typeface="黑体" pitchFamily="2" charset="-122"/>
              </a:rPr>
              <a:t>成立专门的基于大数据的机器学习与人工智能研发机构，</a:t>
            </a:r>
            <a:r>
              <a:rPr lang="zh-CN" altLang="zh-CN" sz="1800" dirty="0" smtClean="0">
                <a:latin typeface="黑体" pitchFamily="2" charset="-122"/>
                <a:ea typeface="黑体" pitchFamily="2" charset="-122"/>
              </a:rPr>
              <a:t>深入研究</a:t>
            </a:r>
            <a:r>
              <a:rPr lang="zh-CN" altLang="zh-CN" sz="1800" dirty="0">
                <a:latin typeface="黑体" pitchFamily="2" charset="-122"/>
                <a:ea typeface="黑体" pitchFamily="2" charset="-122"/>
              </a:rPr>
              <a:t>基于大数据的机器学习和智能化</a:t>
            </a:r>
            <a:r>
              <a:rPr lang="zh-CN" altLang="zh-CN" sz="1800" dirty="0" smtClean="0">
                <a:latin typeface="黑体" pitchFamily="2" charset="-122"/>
                <a:ea typeface="黑体" pitchFamily="2" charset="-122"/>
              </a:rPr>
              <a:t>计算技术</a:t>
            </a:r>
            <a:endParaRPr lang="en-US" altLang="zh-CN" sz="1800" dirty="0" smtClean="0">
              <a:latin typeface="黑体" pitchFamily="2" charset="-122"/>
              <a:ea typeface="黑体" pitchFamily="2" charset="-122"/>
            </a:endParaRPr>
          </a:p>
        </p:txBody>
      </p:sp>
      <p:sp>
        <p:nvSpPr>
          <p:cNvPr id="4" name="Control 5"/>
          <p:cNvSpPr>
            <a:spLocks noChangeArrowheads="1" noChangeShapeType="1"/>
          </p:cNvSpPr>
          <p:nvPr/>
        </p:nvSpPr>
        <p:spPr bwMode="auto">
          <a:xfrm>
            <a:off x="0" y="0"/>
            <a:ext cx="914400" cy="68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pic>
        <p:nvPicPr>
          <p:cNvPr id="2052" name="Picture 4" descr="百度深度学习研究院">
            <a:hlinkClick r:id="rId2" tooltip="百度深度学习研究院"/>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65" y="2406902"/>
            <a:ext cx="3226656" cy="36433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365jia.cn/uploads/13/0530/51a7628793f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573"/>
          <a:stretch/>
        </p:blipFill>
        <p:spPr bwMode="auto">
          <a:xfrm>
            <a:off x="861182" y="2944631"/>
            <a:ext cx="1303700" cy="681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15474" y="2857274"/>
            <a:ext cx="1837854" cy="369332"/>
          </a:xfrm>
          <a:prstGeom prst="rect">
            <a:avLst/>
          </a:prstGeom>
          <a:noFill/>
        </p:spPr>
        <p:txBody>
          <a:bodyPr wrap="square" rtlCol="0">
            <a:spAutoFit/>
          </a:bodyPr>
          <a:lstStyle/>
          <a:p>
            <a:r>
              <a:rPr lang="en-US" altLang="zh-CN" dirty="0">
                <a:solidFill>
                  <a:srgbClr val="0066FF"/>
                </a:solidFill>
                <a:latin typeface="+mn-lt"/>
                <a:ea typeface="黑体" pitchFamily="2" charset="-122"/>
              </a:rPr>
              <a:t>Google</a:t>
            </a:r>
            <a:r>
              <a:rPr lang="zh-CN" altLang="en-US" dirty="0">
                <a:solidFill>
                  <a:srgbClr val="0066FF"/>
                </a:solidFill>
                <a:latin typeface="黑体" pitchFamily="2" charset="-122"/>
                <a:ea typeface="黑体" pitchFamily="2" charset="-122"/>
              </a:rPr>
              <a:t>大脑</a:t>
            </a:r>
          </a:p>
        </p:txBody>
      </p:sp>
      <p:sp>
        <p:nvSpPr>
          <p:cNvPr id="8" name="矩形 7"/>
          <p:cNvSpPr/>
          <p:nvPr/>
        </p:nvSpPr>
        <p:spPr>
          <a:xfrm>
            <a:off x="753342" y="3664653"/>
            <a:ext cx="3164905" cy="461665"/>
          </a:xfrm>
          <a:prstGeom prst="rect">
            <a:avLst/>
          </a:prstGeom>
        </p:spPr>
        <p:txBody>
          <a:bodyPr wrap="none">
            <a:spAutoFit/>
          </a:bodyPr>
          <a:lstStyle/>
          <a:p>
            <a:r>
              <a:rPr lang="en-US" altLang="zh-CN" sz="2400" i="1" dirty="0">
                <a:solidFill>
                  <a:srgbClr val="0066FF"/>
                </a:solidFill>
                <a:latin typeface="+mn-lt"/>
              </a:rPr>
              <a:t>Facebook</a:t>
            </a:r>
            <a:r>
              <a:rPr lang="zh-CN" altLang="en-US" sz="2000" dirty="0">
                <a:solidFill>
                  <a:srgbClr val="0066FF"/>
                </a:solidFill>
                <a:latin typeface="黑体" pitchFamily="2" charset="-122"/>
                <a:ea typeface="黑体" pitchFamily="2" charset="-122"/>
              </a:rPr>
              <a:t>人工智能实验室</a:t>
            </a:r>
          </a:p>
        </p:txBody>
      </p:sp>
      <p:sp>
        <p:nvSpPr>
          <p:cNvPr id="9" name="矩形 8"/>
          <p:cNvSpPr/>
          <p:nvPr/>
        </p:nvSpPr>
        <p:spPr>
          <a:xfrm>
            <a:off x="753342" y="4164726"/>
            <a:ext cx="3863622" cy="400110"/>
          </a:xfrm>
          <a:prstGeom prst="rect">
            <a:avLst/>
          </a:prstGeom>
        </p:spPr>
        <p:txBody>
          <a:bodyPr wrap="none">
            <a:spAutoFit/>
          </a:bodyPr>
          <a:lstStyle/>
          <a:p>
            <a:r>
              <a:rPr lang="en-US" altLang="zh-CN" sz="2000" b="1" dirty="0" smtClean="0">
                <a:solidFill>
                  <a:srgbClr val="0066FF"/>
                </a:solidFill>
              </a:rPr>
              <a:t>Microsoft Adam  </a:t>
            </a:r>
            <a:r>
              <a:rPr lang="zh-CN" altLang="en-US" dirty="0">
                <a:latin typeface="黑体" pitchFamily="2" charset="-122"/>
                <a:ea typeface="黑体" pitchFamily="2" charset="-122"/>
              </a:rPr>
              <a:t>微软人工智能项目</a:t>
            </a:r>
          </a:p>
        </p:txBody>
      </p:sp>
      <p:sp>
        <p:nvSpPr>
          <p:cNvPr id="10" name="TextBox 9"/>
          <p:cNvSpPr txBox="1"/>
          <p:nvPr/>
        </p:nvSpPr>
        <p:spPr>
          <a:xfrm>
            <a:off x="4562946" y="2372314"/>
            <a:ext cx="2199992" cy="400110"/>
          </a:xfrm>
          <a:prstGeom prst="rect">
            <a:avLst/>
          </a:prstGeom>
          <a:noFill/>
        </p:spPr>
        <p:txBody>
          <a:bodyPr wrap="square" rtlCol="0">
            <a:spAutoFit/>
          </a:bodyPr>
          <a:lstStyle/>
          <a:p>
            <a:r>
              <a:rPr lang="zh-CN" altLang="en-US" sz="2000" dirty="0">
                <a:solidFill>
                  <a:srgbClr val="FF0000"/>
                </a:solidFill>
                <a:latin typeface="黑体" pitchFamily="2" charset="-122"/>
                <a:ea typeface="黑体" pitchFamily="2" charset="-122"/>
              </a:rPr>
              <a:t>百度大脑</a:t>
            </a:r>
          </a:p>
        </p:txBody>
      </p:sp>
      <p:sp>
        <p:nvSpPr>
          <p:cNvPr id="12" name="矩形 11"/>
          <p:cNvSpPr/>
          <p:nvPr/>
        </p:nvSpPr>
        <p:spPr>
          <a:xfrm>
            <a:off x="6271787" y="3031733"/>
            <a:ext cx="2120774" cy="923330"/>
          </a:xfrm>
          <a:prstGeom prst="rect">
            <a:avLst/>
          </a:prstGeom>
        </p:spPr>
        <p:txBody>
          <a:bodyPr wrap="square">
            <a:spAutoFit/>
          </a:bodyPr>
          <a:lstStyle/>
          <a:p>
            <a:r>
              <a:rPr lang="zh-CN" altLang="en-US" dirty="0">
                <a:solidFill>
                  <a:srgbClr val="FF0000"/>
                </a:solidFill>
                <a:latin typeface="黑体" pitchFamily="2" charset="-122"/>
                <a:ea typeface="黑体" pitchFamily="2" charset="-122"/>
              </a:rPr>
              <a:t>讯飞超脑</a:t>
            </a:r>
            <a:r>
              <a:rPr lang="zh-CN" altLang="en-US" dirty="0">
                <a:latin typeface="黑体" pitchFamily="2" charset="-122"/>
                <a:ea typeface="黑体" pitchFamily="2" charset="-122"/>
              </a:rPr>
              <a:t>：实现基于类人神经网络的中文认知智能引擎</a:t>
            </a:r>
          </a:p>
        </p:txBody>
      </p:sp>
      <p:pic>
        <p:nvPicPr>
          <p:cNvPr id="2056" name="Picture 8" descr="“讯飞超脑计划”的核心是向认知智能发起挑战。"/>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4464" y="3013655"/>
            <a:ext cx="1472223" cy="8018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25634" y="3162074"/>
            <a:ext cx="1837854" cy="369332"/>
          </a:xfrm>
          <a:prstGeom prst="rect">
            <a:avLst/>
          </a:prstGeom>
          <a:noFill/>
        </p:spPr>
        <p:txBody>
          <a:bodyPr wrap="square" rtlCol="0">
            <a:spAutoFit/>
          </a:bodyPr>
          <a:lstStyle/>
          <a:p>
            <a:r>
              <a:rPr lang="en-US" altLang="zh-CN" dirty="0" err="1" smtClean="0">
                <a:solidFill>
                  <a:srgbClr val="0066FF"/>
                </a:solidFill>
                <a:latin typeface="黑体" pitchFamily="2" charset="-122"/>
                <a:ea typeface="黑体" pitchFamily="2" charset="-122"/>
              </a:rPr>
              <a:t>AlphaGo</a:t>
            </a:r>
            <a:r>
              <a:rPr lang="zh-CN" altLang="en-US" dirty="0" smtClean="0">
                <a:solidFill>
                  <a:srgbClr val="0066FF"/>
                </a:solidFill>
                <a:latin typeface="黑体" pitchFamily="2" charset="-122"/>
                <a:ea typeface="黑体" pitchFamily="2" charset="-122"/>
              </a:rPr>
              <a:t>系统</a:t>
            </a:r>
            <a:endParaRPr lang="zh-CN" altLang="en-US" dirty="0">
              <a:solidFill>
                <a:srgbClr val="0066FF"/>
              </a:solidFill>
              <a:latin typeface="黑体" pitchFamily="2" charset="-122"/>
              <a:ea typeface="黑体" pitchFamily="2" charset="-122"/>
            </a:endParaRPr>
          </a:p>
        </p:txBody>
      </p:sp>
    </p:spTree>
    <p:extLst>
      <p:ext uri="{BB962C8B-B14F-4D97-AF65-F5344CB8AC3E}">
        <p14:creationId xmlns:p14="http://schemas.microsoft.com/office/powerpoint/2010/main" val="22085791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285270" y="546255"/>
            <a:ext cx="8573460" cy="481863"/>
          </a:xfrm>
          <a:prstGeom prst="rect">
            <a:avLst/>
          </a:prstGeom>
        </p:spPr>
        <p:txBody>
          <a:bodyPr wrap="square">
            <a:spAutoFit/>
          </a:bodyPr>
          <a:lstStyle/>
          <a:p>
            <a:pPr marL="88900" indent="-88900">
              <a:lnSpc>
                <a:spcPct val="150000"/>
              </a:lnSpc>
            </a:pPr>
            <a:r>
              <a:rPr lang="zh-CN" altLang="en-US" sz="2000" dirty="0" smtClean="0">
                <a:solidFill>
                  <a:srgbClr val="FF0000"/>
                </a:solidFill>
                <a:latin typeface="黑体" pitchFamily="49" charset="-122"/>
                <a:ea typeface="黑体" pitchFamily="49" charset="-122"/>
              </a:rPr>
              <a:t>读写分布式矩阵数据示例</a:t>
            </a:r>
            <a:endParaRPr lang="en-US" altLang="zh-CN" sz="2000" dirty="0" smtClean="0">
              <a:solidFill>
                <a:srgbClr val="FF0000"/>
              </a:solidFill>
              <a:latin typeface="黑体" pitchFamily="49" charset="-122"/>
              <a:ea typeface="黑体" pitchFamily="49" charset="-122"/>
            </a:endParaRPr>
          </a:p>
        </p:txBody>
      </p:sp>
      <p:pic>
        <p:nvPicPr>
          <p:cNvPr id="194565" name="Picture 5"/>
          <p:cNvPicPr>
            <a:picLocks noChangeAspect="1" noChangeArrowheads="1"/>
          </p:cNvPicPr>
          <p:nvPr/>
        </p:nvPicPr>
        <p:blipFill>
          <a:blip r:embed="rId2"/>
          <a:srcRect/>
          <a:stretch>
            <a:fillRect/>
          </a:stretch>
        </p:blipFill>
        <p:spPr bwMode="auto">
          <a:xfrm>
            <a:off x="1" y="1275606"/>
            <a:ext cx="9144724" cy="3831536"/>
          </a:xfrm>
          <a:prstGeom prst="rect">
            <a:avLst/>
          </a:prstGeom>
          <a:noFill/>
          <a:ln w="9525">
            <a:noFill/>
            <a:miter lim="800000"/>
            <a:headEnd/>
            <a:tailEnd/>
          </a:ln>
          <a:effectLst/>
        </p:spPr>
      </p:pic>
    </p:spTree>
    <p:extLst>
      <p:ext uri="{BB962C8B-B14F-4D97-AF65-F5344CB8AC3E}">
        <p14:creationId xmlns:p14="http://schemas.microsoft.com/office/powerpoint/2010/main" val="16022904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16361" y="512568"/>
            <a:ext cx="8573460" cy="501291"/>
          </a:xfrm>
          <a:prstGeom prst="rect">
            <a:avLst/>
          </a:prstGeom>
        </p:spPr>
        <p:txBody>
          <a:bodyPr wrap="square">
            <a:spAutoFit/>
          </a:bodyPr>
          <a:lstStyle/>
          <a:p>
            <a:pPr marL="88900" indent="-88900">
              <a:lnSpc>
                <a:spcPct val="150000"/>
              </a:lnSpc>
            </a:pPr>
            <a:r>
              <a:rPr lang="zh-CN" altLang="en-US" sz="2000" dirty="0" smtClean="0">
                <a:solidFill>
                  <a:srgbClr val="FF0000"/>
                </a:solidFill>
                <a:ea typeface="黑体" pitchFamily="49" charset="-122"/>
              </a:rPr>
              <a:t>使用</a:t>
            </a:r>
            <a:r>
              <a:rPr lang="en-US" altLang="zh-CN" sz="2000" dirty="0" smtClean="0">
                <a:solidFill>
                  <a:srgbClr val="FF0000"/>
                </a:solidFill>
                <a:ea typeface="黑体" pitchFamily="49" charset="-122"/>
              </a:rPr>
              <a:t>R apply( )</a:t>
            </a:r>
            <a:r>
              <a:rPr lang="zh-CN" altLang="en-US" sz="2000" dirty="0" smtClean="0">
                <a:solidFill>
                  <a:srgbClr val="FF0000"/>
                </a:solidFill>
                <a:ea typeface="黑体" pitchFamily="49" charset="-122"/>
              </a:rPr>
              <a:t>函数</a:t>
            </a:r>
            <a:r>
              <a:rPr lang="zh-CN" altLang="en-US" sz="2000" dirty="0">
                <a:solidFill>
                  <a:srgbClr val="FF0000"/>
                </a:solidFill>
                <a:ea typeface="黑体" pitchFamily="49" charset="-122"/>
              </a:rPr>
              <a:t>示例</a:t>
            </a:r>
            <a:endParaRPr lang="en-US" altLang="zh-CN" sz="2000" dirty="0" smtClean="0">
              <a:solidFill>
                <a:srgbClr val="FF0000"/>
              </a:solidFill>
              <a:ea typeface="黑体" pitchFamily="49" charset="-122"/>
            </a:endParaRPr>
          </a:p>
        </p:txBody>
      </p:sp>
      <p:pic>
        <p:nvPicPr>
          <p:cNvPr id="221187" name="Picture 3"/>
          <p:cNvPicPr>
            <a:picLocks noChangeAspect="1" noChangeArrowheads="1"/>
          </p:cNvPicPr>
          <p:nvPr/>
        </p:nvPicPr>
        <p:blipFill>
          <a:blip r:embed="rId2"/>
          <a:srcRect/>
          <a:stretch>
            <a:fillRect/>
          </a:stretch>
        </p:blipFill>
        <p:spPr bwMode="auto">
          <a:xfrm>
            <a:off x="0" y="1163395"/>
            <a:ext cx="9144000" cy="3980105"/>
          </a:xfrm>
          <a:prstGeom prst="rect">
            <a:avLst/>
          </a:prstGeom>
          <a:noFill/>
          <a:ln w="9525">
            <a:noFill/>
            <a:miter lim="800000"/>
            <a:headEnd/>
            <a:tailEnd/>
          </a:ln>
          <a:effectLst/>
        </p:spPr>
      </p:pic>
      <p:sp>
        <p:nvSpPr>
          <p:cNvPr id="12" name="TextBox 11"/>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42387414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562083"/>
            <a:ext cx="8573460" cy="501291"/>
          </a:xfrm>
          <a:prstGeom prst="rect">
            <a:avLst/>
          </a:prstGeom>
        </p:spPr>
        <p:txBody>
          <a:bodyPr wrap="square">
            <a:spAutoFit/>
          </a:bodyPr>
          <a:lstStyle/>
          <a:p>
            <a:pPr marL="88900" indent="-88900">
              <a:lnSpc>
                <a:spcPct val="150000"/>
              </a:lnSpc>
            </a:pPr>
            <a:r>
              <a:rPr lang="zh-CN" altLang="en-US" sz="2000" dirty="0">
                <a:solidFill>
                  <a:srgbClr val="FF0000"/>
                </a:solidFill>
                <a:ea typeface="黑体" pitchFamily="49" charset="-122"/>
              </a:rPr>
              <a:t>逻辑回归算法示例</a:t>
            </a:r>
            <a:endParaRPr lang="en-US" altLang="zh-CN" sz="2000" dirty="0">
              <a:solidFill>
                <a:srgbClr val="FF0000"/>
              </a:solidFill>
              <a:ea typeface="黑体" pitchFamily="49" charset="-122"/>
            </a:endParaRPr>
          </a:p>
        </p:txBody>
      </p:sp>
      <p:pic>
        <p:nvPicPr>
          <p:cNvPr id="222210" name="Picture 2"/>
          <p:cNvPicPr>
            <a:picLocks noChangeAspect="1" noChangeArrowheads="1"/>
          </p:cNvPicPr>
          <p:nvPr/>
        </p:nvPicPr>
        <p:blipFill>
          <a:blip r:embed="rId2"/>
          <a:srcRect r="34760"/>
          <a:stretch>
            <a:fillRect/>
          </a:stretch>
        </p:blipFill>
        <p:spPr bwMode="auto">
          <a:xfrm>
            <a:off x="487018" y="1287601"/>
            <a:ext cx="3933983" cy="2133943"/>
          </a:xfrm>
          <a:prstGeom prst="rect">
            <a:avLst/>
          </a:prstGeom>
          <a:noFill/>
          <a:ln w="9525">
            <a:solidFill>
              <a:schemeClr val="tx1"/>
            </a:solidFill>
            <a:miter lim="800000"/>
            <a:headEnd/>
            <a:tailEnd/>
          </a:ln>
          <a:effectLst/>
        </p:spPr>
      </p:pic>
      <p:pic>
        <p:nvPicPr>
          <p:cNvPr id="222211" name="Picture 3"/>
          <p:cNvPicPr>
            <a:picLocks noChangeAspect="1" noChangeArrowheads="1"/>
          </p:cNvPicPr>
          <p:nvPr/>
        </p:nvPicPr>
        <p:blipFill>
          <a:blip r:embed="rId3"/>
          <a:srcRect l="578" r="34937"/>
          <a:stretch>
            <a:fillRect/>
          </a:stretch>
        </p:blipFill>
        <p:spPr bwMode="auto">
          <a:xfrm>
            <a:off x="487017" y="3355126"/>
            <a:ext cx="3935897" cy="1072757"/>
          </a:xfrm>
          <a:prstGeom prst="rect">
            <a:avLst/>
          </a:prstGeom>
          <a:noFill/>
          <a:ln w="9525">
            <a:solidFill>
              <a:schemeClr val="tx1"/>
            </a:solidFill>
            <a:miter lim="800000"/>
            <a:headEnd/>
            <a:tailEnd/>
          </a:ln>
          <a:effectLst/>
        </p:spPr>
      </p:pic>
      <p:pic>
        <p:nvPicPr>
          <p:cNvPr id="222212" name="Picture 4"/>
          <p:cNvPicPr>
            <a:picLocks noChangeAspect="1" noChangeArrowheads="1"/>
          </p:cNvPicPr>
          <p:nvPr/>
        </p:nvPicPr>
        <p:blipFill>
          <a:blip r:embed="rId4"/>
          <a:srcRect r="22856"/>
          <a:stretch>
            <a:fillRect/>
          </a:stretch>
        </p:blipFill>
        <p:spPr bwMode="auto">
          <a:xfrm>
            <a:off x="4631635" y="1297769"/>
            <a:ext cx="4354940" cy="1572153"/>
          </a:xfrm>
          <a:prstGeom prst="rect">
            <a:avLst/>
          </a:prstGeom>
          <a:noFill/>
          <a:ln w="9525">
            <a:noFill/>
            <a:miter lim="800000"/>
            <a:headEnd/>
            <a:tailEnd/>
          </a:ln>
          <a:effectLst/>
        </p:spPr>
      </p:pic>
      <p:sp>
        <p:nvSpPr>
          <p:cNvPr id="15" name="Rectangle 14"/>
          <p:cNvSpPr/>
          <p:nvPr/>
        </p:nvSpPr>
        <p:spPr>
          <a:xfrm>
            <a:off x="4621697" y="1289603"/>
            <a:ext cx="4253947" cy="242266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2214" name="Picture 6"/>
          <p:cNvPicPr>
            <a:picLocks noChangeAspect="1" noChangeArrowheads="1"/>
          </p:cNvPicPr>
          <p:nvPr/>
        </p:nvPicPr>
        <p:blipFill>
          <a:blip r:embed="rId5"/>
          <a:srcRect l="297" r="25628" b="12159"/>
          <a:stretch>
            <a:fillRect/>
          </a:stretch>
        </p:blipFill>
        <p:spPr bwMode="auto">
          <a:xfrm>
            <a:off x="4631636" y="2866951"/>
            <a:ext cx="4144617" cy="770771"/>
          </a:xfrm>
          <a:prstGeom prst="rect">
            <a:avLst/>
          </a:prstGeom>
          <a:noFill/>
          <a:ln w="9525">
            <a:noFill/>
            <a:miter lim="800000"/>
            <a:headEnd/>
            <a:tailEnd/>
          </a:ln>
          <a:effectLst/>
        </p:spPr>
      </p:pic>
      <p:sp>
        <p:nvSpPr>
          <p:cNvPr id="17" name="TextBox 16"/>
          <p:cNvSpPr txBox="1"/>
          <p:nvPr/>
        </p:nvSpPr>
        <p:spPr>
          <a:xfrm>
            <a:off x="2991678" y="2318303"/>
            <a:ext cx="1441174" cy="369332"/>
          </a:xfrm>
          <a:prstGeom prst="rect">
            <a:avLst/>
          </a:prstGeom>
          <a:noFill/>
        </p:spPr>
        <p:txBody>
          <a:bodyPr wrap="square" rtlCol="0">
            <a:spAutoFit/>
          </a:bodyPr>
          <a:lstStyle/>
          <a:p>
            <a:r>
              <a:rPr lang="en-US" altLang="zh-CN" dirty="0" smtClean="0">
                <a:solidFill>
                  <a:srgbClr val="FF0000"/>
                </a:solidFill>
              </a:rPr>
              <a:t>Training</a:t>
            </a:r>
            <a:endParaRPr lang="zh-CN" altLang="en-US" dirty="0">
              <a:solidFill>
                <a:srgbClr val="FF0000"/>
              </a:solidFill>
            </a:endParaRPr>
          </a:p>
        </p:txBody>
      </p:sp>
      <p:sp>
        <p:nvSpPr>
          <p:cNvPr id="18" name="TextBox 17"/>
          <p:cNvSpPr txBox="1"/>
          <p:nvPr/>
        </p:nvSpPr>
        <p:spPr>
          <a:xfrm>
            <a:off x="2945295" y="3655115"/>
            <a:ext cx="1441174" cy="369332"/>
          </a:xfrm>
          <a:prstGeom prst="rect">
            <a:avLst/>
          </a:prstGeom>
          <a:noFill/>
        </p:spPr>
        <p:txBody>
          <a:bodyPr wrap="square" rtlCol="0">
            <a:spAutoFit/>
          </a:bodyPr>
          <a:lstStyle/>
          <a:p>
            <a:r>
              <a:rPr lang="en-US" altLang="zh-CN" dirty="0" smtClean="0">
                <a:solidFill>
                  <a:srgbClr val="FF0000"/>
                </a:solidFill>
              </a:rPr>
              <a:t>Predicting</a:t>
            </a:r>
            <a:endParaRPr lang="zh-CN" altLang="en-US" dirty="0">
              <a:solidFill>
                <a:srgbClr val="FF0000"/>
              </a:solidFill>
            </a:endParaRPr>
          </a:p>
        </p:txBody>
      </p:sp>
      <p:sp>
        <p:nvSpPr>
          <p:cNvPr id="19" name="TextBox 18"/>
          <p:cNvSpPr txBox="1"/>
          <p:nvPr/>
        </p:nvSpPr>
        <p:spPr>
          <a:xfrm>
            <a:off x="7099852" y="2432603"/>
            <a:ext cx="1441174" cy="369332"/>
          </a:xfrm>
          <a:prstGeom prst="rect">
            <a:avLst/>
          </a:prstGeom>
          <a:noFill/>
        </p:spPr>
        <p:txBody>
          <a:bodyPr wrap="square" rtlCol="0">
            <a:spAutoFit/>
          </a:bodyPr>
          <a:lstStyle/>
          <a:p>
            <a:r>
              <a:rPr lang="en-US" altLang="zh-CN" dirty="0" smtClean="0">
                <a:solidFill>
                  <a:srgbClr val="FF0000"/>
                </a:solidFill>
              </a:rPr>
              <a:t>Testing</a:t>
            </a:r>
            <a:endParaRPr lang="zh-CN" altLang="en-US" dirty="0">
              <a:solidFill>
                <a:srgbClr val="FF0000"/>
              </a:solidFill>
            </a:endParaRPr>
          </a:p>
        </p:txBody>
      </p:sp>
      <p:cxnSp>
        <p:nvCxnSpPr>
          <p:cNvPr id="21" name="Straight Arrow Connector 20"/>
          <p:cNvCxnSpPr/>
          <p:nvPr/>
        </p:nvCxnSpPr>
        <p:spPr>
          <a:xfrm rot="16200000" flipV="1">
            <a:off x="5965964" y="3153190"/>
            <a:ext cx="819978" cy="745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760844" y="3943350"/>
            <a:ext cx="4225731" cy="68062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0000"/>
                </a:solidFill>
                <a:latin typeface="黑体" pitchFamily="49" charset="-122"/>
                <a:ea typeface="黑体" pitchFamily="49" charset="-122"/>
              </a:rPr>
              <a:t>修改</a:t>
            </a:r>
            <a:r>
              <a:rPr lang="en-US" altLang="zh-CN" dirty="0" smtClean="0">
                <a:solidFill>
                  <a:srgbClr val="FF0000"/>
                </a:solidFill>
                <a:latin typeface="黑体" pitchFamily="49" charset="-122"/>
                <a:ea typeface="黑体" pitchFamily="49" charset="-122"/>
              </a:rPr>
              <a:t> “</a:t>
            </a:r>
            <a:r>
              <a:rPr lang="en-US" altLang="zh-CN" dirty="0" err="1" smtClean="0">
                <a:solidFill>
                  <a:srgbClr val="FF0000"/>
                </a:solidFill>
                <a:latin typeface="黑体" pitchFamily="49" charset="-122"/>
                <a:ea typeface="黑体" pitchFamily="49" charset="-122"/>
              </a:rPr>
              <a:t>enginetype</a:t>
            </a:r>
            <a:r>
              <a:rPr lang="en-US" altLang="zh-CN" dirty="0" smtClean="0">
                <a:solidFill>
                  <a:srgbClr val="FF0000"/>
                </a:solidFill>
                <a:latin typeface="黑体" pitchFamily="49" charset="-122"/>
                <a:ea typeface="黑体" pitchFamily="49" charset="-122"/>
              </a:rPr>
              <a:t>”</a:t>
            </a:r>
            <a:r>
              <a:rPr lang="zh-CN" altLang="en-US" dirty="0" smtClean="0">
                <a:solidFill>
                  <a:srgbClr val="FF0000"/>
                </a:solidFill>
                <a:latin typeface="黑体" pitchFamily="49" charset="-122"/>
                <a:ea typeface="黑体" pitchFamily="49" charset="-122"/>
              </a:rPr>
              <a:t>底层计算引擎参数，将能在不需要修改任何程序代码的情况下，快速切换底层大数据计算引擎</a:t>
            </a:r>
            <a:endParaRPr lang="zh-CN" altLang="en-US" dirty="0">
              <a:solidFill>
                <a:srgbClr val="FF0000"/>
              </a:solidFill>
              <a:latin typeface="黑体" pitchFamily="49" charset="-122"/>
              <a:ea typeface="黑体" pitchFamily="49" charset="-122"/>
            </a:endParaRPr>
          </a:p>
        </p:txBody>
      </p:sp>
      <p:sp>
        <p:nvSpPr>
          <p:cNvPr id="20" name="TextBox 19"/>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40673914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5" name="Picture 3"/>
          <p:cNvPicPr>
            <a:picLocks noChangeAspect="1" noChangeArrowheads="1"/>
          </p:cNvPicPr>
          <p:nvPr/>
        </p:nvPicPr>
        <p:blipFill>
          <a:blip r:embed="rId2"/>
          <a:srcRect/>
          <a:stretch>
            <a:fillRect/>
          </a:stretch>
        </p:blipFill>
        <p:spPr bwMode="auto">
          <a:xfrm>
            <a:off x="675861" y="2770347"/>
            <a:ext cx="7749730" cy="2373154"/>
          </a:xfrm>
          <a:prstGeom prst="rect">
            <a:avLst/>
          </a:prstGeom>
          <a:noFill/>
          <a:ln w="9525">
            <a:noFill/>
            <a:miter lim="800000"/>
            <a:headEnd/>
            <a:tailEnd/>
          </a:ln>
          <a:effectLst/>
        </p:spPr>
      </p:pic>
      <p:pic>
        <p:nvPicPr>
          <p:cNvPr id="223234" name="Picture 2"/>
          <p:cNvPicPr>
            <a:picLocks noChangeAspect="1" noChangeArrowheads="1"/>
          </p:cNvPicPr>
          <p:nvPr/>
        </p:nvPicPr>
        <p:blipFill>
          <a:blip r:embed="rId3"/>
          <a:srcRect/>
          <a:stretch>
            <a:fillRect/>
          </a:stretch>
        </p:blipFill>
        <p:spPr bwMode="auto">
          <a:xfrm>
            <a:off x="4309820" y="727841"/>
            <a:ext cx="4043260" cy="1980372"/>
          </a:xfrm>
          <a:prstGeom prst="rect">
            <a:avLst/>
          </a:prstGeom>
          <a:noFill/>
          <a:ln w="9525">
            <a:noFill/>
            <a:miter lim="800000"/>
            <a:headEnd/>
            <a:tailEnd/>
          </a:ln>
          <a:effectLst/>
        </p:spPr>
      </p:pic>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582402"/>
            <a:ext cx="8573460" cy="501291"/>
          </a:xfrm>
          <a:prstGeom prst="rect">
            <a:avLst/>
          </a:prstGeom>
        </p:spPr>
        <p:txBody>
          <a:bodyPr wrap="square">
            <a:spAutoFit/>
          </a:bodyPr>
          <a:lstStyle/>
          <a:p>
            <a:pPr marL="88900" indent="-88900">
              <a:lnSpc>
                <a:spcPct val="150000"/>
              </a:lnSpc>
            </a:pPr>
            <a:r>
              <a:rPr lang="en-US" altLang="zh-CN" sz="2000" dirty="0">
                <a:solidFill>
                  <a:srgbClr val="FF0000"/>
                </a:solidFill>
                <a:ea typeface="黑体" pitchFamily="49" charset="-122"/>
              </a:rPr>
              <a:t>K-Means</a:t>
            </a:r>
            <a:r>
              <a:rPr lang="zh-CN" altLang="en-US" sz="2000" dirty="0">
                <a:solidFill>
                  <a:srgbClr val="FF0000"/>
                </a:solidFill>
                <a:ea typeface="黑体" pitchFamily="49" charset="-122"/>
              </a:rPr>
              <a:t>算法示例</a:t>
            </a:r>
            <a:endParaRPr lang="en-US" altLang="zh-CN" sz="2000" dirty="0">
              <a:solidFill>
                <a:srgbClr val="FF0000"/>
              </a:solidFill>
              <a:ea typeface="黑体" pitchFamily="49" charset="-122"/>
            </a:endParaRPr>
          </a:p>
        </p:txBody>
      </p:sp>
      <p:sp>
        <p:nvSpPr>
          <p:cNvPr id="17" name="TextBox 16"/>
          <p:cNvSpPr txBox="1"/>
          <p:nvPr/>
        </p:nvSpPr>
        <p:spPr>
          <a:xfrm>
            <a:off x="5665304" y="1513233"/>
            <a:ext cx="1441174" cy="369332"/>
          </a:xfrm>
          <a:prstGeom prst="rect">
            <a:avLst/>
          </a:prstGeom>
          <a:noFill/>
        </p:spPr>
        <p:txBody>
          <a:bodyPr wrap="square" rtlCol="0">
            <a:spAutoFit/>
          </a:bodyPr>
          <a:lstStyle/>
          <a:p>
            <a:r>
              <a:rPr lang="en-US" altLang="zh-CN" dirty="0" smtClean="0">
                <a:solidFill>
                  <a:srgbClr val="FF0000"/>
                </a:solidFill>
              </a:rPr>
              <a:t>Algorithm</a:t>
            </a:r>
            <a:endParaRPr lang="zh-CN" altLang="en-US" dirty="0">
              <a:solidFill>
                <a:srgbClr val="FF0000"/>
              </a:solidFill>
            </a:endParaRPr>
          </a:p>
        </p:txBody>
      </p:sp>
      <p:sp>
        <p:nvSpPr>
          <p:cNvPr id="19" name="TextBox 18"/>
          <p:cNvSpPr txBox="1"/>
          <p:nvPr/>
        </p:nvSpPr>
        <p:spPr>
          <a:xfrm>
            <a:off x="4008781" y="3409122"/>
            <a:ext cx="1441174" cy="369332"/>
          </a:xfrm>
          <a:prstGeom prst="rect">
            <a:avLst/>
          </a:prstGeom>
          <a:noFill/>
        </p:spPr>
        <p:txBody>
          <a:bodyPr wrap="square" rtlCol="0">
            <a:spAutoFit/>
          </a:bodyPr>
          <a:lstStyle/>
          <a:p>
            <a:r>
              <a:rPr lang="en-US" altLang="zh-CN" dirty="0" smtClean="0">
                <a:solidFill>
                  <a:srgbClr val="FF0000"/>
                </a:solidFill>
              </a:rPr>
              <a:t>Testing</a:t>
            </a:r>
            <a:endParaRPr lang="zh-CN" altLang="en-US" dirty="0">
              <a:solidFill>
                <a:srgbClr val="FF0000"/>
              </a:solidFill>
            </a:endParaRPr>
          </a:p>
        </p:txBody>
      </p:sp>
      <p:sp>
        <p:nvSpPr>
          <p:cNvPr id="14" name="TextBox 13"/>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40915127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9" name="Picture 3"/>
          <p:cNvPicPr>
            <a:picLocks noChangeAspect="1" noChangeArrowheads="1"/>
          </p:cNvPicPr>
          <p:nvPr/>
        </p:nvPicPr>
        <p:blipFill>
          <a:blip r:embed="rId2"/>
          <a:srcRect/>
          <a:stretch>
            <a:fillRect/>
          </a:stretch>
        </p:blipFill>
        <p:spPr bwMode="auto">
          <a:xfrm>
            <a:off x="705678" y="2777178"/>
            <a:ext cx="7752522" cy="2366322"/>
          </a:xfrm>
          <a:prstGeom prst="rect">
            <a:avLst/>
          </a:prstGeom>
          <a:noFill/>
          <a:ln w="9525">
            <a:solidFill>
              <a:schemeClr val="tx1">
                <a:lumMod val="50000"/>
                <a:lumOff val="50000"/>
              </a:schemeClr>
            </a:solidFill>
            <a:miter lim="800000"/>
            <a:headEnd/>
            <a:tailEnd/>
          </a:ln>
          <a:effectLst/>
        </p:spPr>
      </p:pic>
      <p:pic>
        <p:nvPicPr>
          <p:cNvPr id="224258" name="Picture 2"/>
          <p:cNvPicPr>
            <a:picLocks noChangeAspect="1" noChangeArrowheads="1"/>
          </p:cNvPicPr>
          <p:nvPr/>
        </p:nvPicPr>
        <p:blipFill>
          <a:blip r:embed="rId3"/>
          <a:srcRect/>
          <a:stretch>
            <a:fillRect/>
          </a:stretch>
        </p:blipFill>
        <p:spPr bwMode="auto">
          <a:xfrm>
            <a:off x="3524176" y="876318"/>
            <a:ext cx="4921697" cy="1900860"/>
          </a:xfrm>
          <a:prstGeom prst="rect">
            <a:avLst/>
          </a:prstGeom>
          <a:noFill/>
          <a:ln w="9525">
            <a:solidFill>
              <a:schemeClr val="tx1">
                <a:lumMod val="50000"/>
                <a:lumOff val="50000"/>
              </a:schemeClr>
            </a:solidFill>
            <a:miter lim="800000"/>
            <a:headEnd/>
            <a:tailEnd/>
          </a:ln>
          <a:effectLst/>
        </p:spPr>
      </p:pic>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26749" y="572243"/>
            <a:ext cx="8573460" cy="501291"/>
          </a:xfrm>
          <a:prstGeom prst="rect">
            <a:avLst/>
          </a:prstGeom>
        </p:spPr>
        <p:txBody>
          <a:bodyPr wrap="square">
            <a:spAutoFit/>
          </a:bodyPr>
          <a:lstStyle/>
          <a:p>
            <a:pPr marL="88900" indent="-88900">
              <a:lnSpc>
                <a:spcPct val="150000"/>
              </a:lnSpc>
            </a:pPr>
            <a:r>
              <a:rPr lang="zh-CN" altLang="en-US" sz="2000" dirty="0">
                <a:solidFill>
                  <a:srgbClr val="FF0000"/>
                </a:solidFill>
                <a:ea typeface="黑体" pitchFamily="49" charset="-122"/>
              </a:rPr>
              <a:t>线性回归算法示例</a:t>
            </a:r>
            <a:endParaRPr lang="en-US" altLang="zh-CN" sz="2000" dirty="0">
              <a:solidFill>
                <a:srgbClr val="FF0000"/>
              </a:solidFill>
              <a:ea typeface="黑体" pitchFamily="49" charset="-122"/>
            </a:endParaRPr>
          </a:p>
        </p:txBody>
      </p:sp>
      <p:sp>
        <p:nvSpPr>
          <p:cNvPr id="17" name="TextBox 16"/>
          <p:cNvSpPr txBox="1"/>
          <p:nvPr/>
        </p:nvSpPr>
        <p:spPr>
          <a:xfrm>
            <a:off x="6072808" y="1311965"/>
            <a:ext cx="1441174" cy="369332"/>
          </a:xfrm>
          <a:prstGeom prst="rect">
            <a:avLst/>
          </a:prstGeom>
          <a:noFill/>
        </p:spPr>
        <p:txBody>
          <a:bodyPr wrap="square" rtlCol="0">
            <a:spAutoFit/>
          </a:bodyPr>
          <a:lstStyle/>
          <a:p>
            <a:r>
              <a:rPr lang="en-US" altLang="zh-CN" dirty="0" smtClean="0">
                <a:solidFill>
                  <a:srgbClr val="FF0000"/>
                </a:solidFill>
              </a:rPr>
              <a:t>Algorithm</a:t>
            </a:r>
            <a:endParaRPr lang="zh-CN" altLang="en-US" dirty="0">
              <a:solidFill>
                <a:srgbClr val="FF0000"/>
              </a:solidFill>
            </a:endParaRPr>
          </a:p>
        </p:txBody>
      </p:sp>
      <p:sp>
        <p:nvSpPr>
          <p:cNvPr id="19" name="TextBox 18"/>
          <p:cNvSpPr txBox="1"/>
          <p:nvPr/>
        </p:nvSpPr>
        <p:spPr>
          <a:xfrm>
            <a:off x="3909391" y="3036404"/>
            <a:ext cx="1441174" cy="369332"/>
          </a:xfrm>
          <a:prstGeom prst="rect">
            <a:avLst/>
          </a:prstGeom>
          <a:noFill/>
        </p:spPr>
        <p:txBody>
          <a:bodyPr wrap="square" rtlCol="0">
            <a:spAutoFit/>
          </a:bodyPr>
          <a:lstStyle/>
          <a:p>
            <a:r>
              <a:rPr lang="en-US" altLang="zh-CN" dirty="0" smtClean="0">
                <a:solidFill>
                  <a:srgbClr val="FF0000"/>
                </a:solidFill>
              </a:rPr>
              <a:t>Testing</a:t>
            </a:r>
            <a:endParaRPr lang="zh-CN" altLang="en-US" dirty="0">
              <a:solidFill>
                <a:srgbClr val="FF0000"/>
              </a:solidFill>
            </a:endParaRPr>
          </a:p>
        </p:txBody>
      </p:sp>
      <p:sp>
        <p:nvSpPr>
          <p:cNvPr id="14" name="TextBox 13"/>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11466034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566574"/>
            <a:ext cx="8573460" cy="501291"/>
          </a:xfrm>
          <a:prstGeom prst="rect">
            <a:avLst/>
          </a:prstGeom>
        </p:spPr>
        <p:txBody>
          <a:bodyPr wrap="square">
            <a:spAutoFit/>
          </a:bodyPr>
          <a:lstStyle/>
          <a:p>
            <a:pPr marL="88900" indent="-88900">
              <a:lnSpc>
                <a:spcPct val="150000"/>
              </a:lnSpc>
            </a:pPr>
            <a:r>
              <a:rPr lang="zh-CN" altLang="en-US" sz="2000" dirty="0">
                <a:solidFill>
                  <a:srgbClr val="FF0000"/>
                </a:solidFill>
                <a:ea typeface="黑体" pitchFamily="49" charset="-122"/>
              </a:rPr>
              <a:t>标准</a:t>
            </a:r>
            <a:r>
              <a:rPr lang="en-US" altLang="zh-CN" sz="2000" dirty="0">
                <a:solidFill>
                  <a:srgbClr val="FF0000"/>
                </a:solidFill>
                <a:ea typeface="黑体" pitchFamily="49" charset="-122"/>
              </a:rPr>
              <a:t>R</a:t>
            </a:r>
            <a:r>
              <a:rPr lang="zh-CN" altLang="en-US" sz="2000" dirty="0">
                <a:solidFill>
                  <a:srgbClr val="FF0000"/>
                </a:solidFill>
                <a:ea typeface="黑体" pitchFamily="49" charset="-122"/>
              </a:rPr>
              <a:t>语言与</a:t>
            </a:r>
            <a:r>
              <a:rPr lang="en-US" altLang="zh-CN" sz="2000" dirty="0">
                <a:solidFill>
                  <a:srgbClr val="FF0000"/>
                </a:solidFill>
                <a:ea typeface="黑体" pitchFamily="49" charset="-122"/>
              </a:rPr>
              <a:t>Octopus</a:t>
            </a:r>
            <a:r>
              <a:rPr lang="zh-CN" altLang="en-US" sz="2000" dirty="0">
                <a:solidFill>
                  <a:srgbClr val="FF0000"/>
                </a:solidFill>
                <a:ea typeface="黑体" pitchFamily="49" charset="-122"/>
              </a:rPr>
              <a:t>程序代码的比较</a:t>
            </a:r>
            <a:endParaRPr lang="en-US" altLang="zh-CN" sz="2000" dirty="0">
              <a:solidFill>
                <a:srgbClr val="FF0000"/>
              </a:solidFill>
              <a:ea typeface="黑体" pitchFamily="49" charset="-122"/>
            </a:endParaRPr>
          </a:p>
        </p:txBody>
      </p:sp>
      <p:sp>
        <p:nvSpPr>
          <p:cNvPr id="17" name="TextBox 16"/>
          <p:cNvSpPr txBox="1"/>
          <p:nvPr/>
        </p:nvSpPr>
        <p:spPr>
          <a:xfrm>
            <a:off x="1510746" y="3815194"/>
            <a:ext cx="1779106" cy="646331"/>
          </a:xfrm>
          <a:prstGeom prst="rect">
            <a:avLst/>
          </a:prstGeom>
          <a:noFill/>
        </p:spPr>
        <p:txBody>
          <a:bodyPr wrap="square" rtlCol="0">
            <a:spAutoFit/>
          </a:bodyPr>
          <a:lstStyle/>
          <a:p>
            <a:r>
              <a:rPr lang="en-US" altLang="zh-CN" dirty="0" smtClean="0">
                <a:solidFill>
                  <a:srgbClr val="FF0000"/>
                </a:solidFill>
              </a:rPr>
              <a:t>LR Codes with Standard R</a:t>
            </a:r>
            <a:endParaRPr lang="zh-CN" altLang="en-US" dirty="0">
              <a:solidFill>
                <a:srgbClr val="FF0000"/>
              </a:solidFill>
            </a:endParaRPr>
          </a:p>
        </p:txBody>
      </p:sp>
      <p:sp>
        <p:nvSpPr>
          <p:cNvPr id="19" name="TextBox 18"/>
          <p:cNvSpPr txBox="1"/>
          <p:nvPr/>
        </p:nvSpPr>
        <p:spPr>
          <a:xfrm>
            <a:off x="5837581" y="3869200"/>
            <a:ext cx="1805609" cy="646331"/>
          </a:xfrm>
          <a:prstGeom prst="rect">
            <a:avLst/>
          </a:prstGeom>
          <a:noFill/>
        </p:spPr>
        <p:txBody>
          <a:bodyPr wrap="square" rtlCol="0">
            <a:spAutoFit/>
          </a:bodyPr>
          <a:lstStyle/>
          <a:p>
            <a:r>
              <a:rPr lang="en-US" altLang="zh-CN" dirty="0" smtClean="0">
                <a:solidFill>
                  <a:srgbClr val="FF0000"/>
                </a:solidFill>
              </a:rPr>
              <a:t>LR Codes with Octopus</a:t>
            </a:r>
            <a:endParaRPr lang="zh-CN" altLang="en-US" dirty="0">
              <a:solidFill>
                <a:srgbClr val="FF0000"/>
              </a:solidFill>
            </a:endParaRPr>
          </a:p>
        </p:txBody>
      </p:sp>
      <p:grpSp>
        <p:nvGrpSpPr>
          <p:cNvPr id="14" name="Group 13"/>
          <p:cNvGrpSpPr/>
          <p:nvPr/>
        </p:nvGrpSpPr>
        <p:grpSpPr>
          <a:xfrm>
            <a:off x="395536" y="1465710"/>
            <a:ext cx="8280920" cy="2181951"/>
            <a:chOff x="565287" y="1954281"/>
            <a:chExt cx="7871172" cy="2488510"/>
          </a:xfrm>
        </p:grpSpPr>
        <p:pic>
          <p:nvPicPr>
            <p:cNvPr id="225282" name="Picture 2"/>
            <p:cNvPicPr>
              <a:picLocks noChangeAspect="1" noChangeArrowheads="1"/>
            </p:cNvPicPr>
            <p:nvPr/>
          </p:nvPicPr>
          <p:blipFill>
            <a:blip r:embed="rId2"/>
            <a:srcRect/>
            <a:stretch>
              <a:fillRect/>
            </a:stretch>
          </p:blipFill>
          <p:spPr bwMode="auto">
            <a:xfrm>
              <a:off x="565287" y="1970846"/>
              <a:ext cx="3806385" cy="2471945"/>
            </a:xfrm>
            <a:prstGeom prst="rect">
              <a:avLst/>
            </a:prstGeom>
            <a:noFill/>
            <a:ln w="9525">
              <a:solidFill>
                <a:schemeClr val="tx1">
                  <a:lumMod val="50000"/>
                  <a:lumOff val="50000"/>
                </a:schemeClr>
              </a:solidFill>
              <a:miter lim="800000"/>
              <a:headEnd/>
              <a:tailEnd/>
            </a:ln>
            <a:effectLst/>
          </p:spPr>
        </p:pic>
        <p:pic>
          <p:nvPicPr>
            <p:cNvPr id="225283" name="Picture 3"/>
            <p:cNvPicPr>
              <a:picLocks noChangeAspect="1" noChangeArrowheads="1"/>
            </p:cNvPicPr>
            <p:nvPr/>
          </p:nvPicPr>
          <p:blipFill>
            <a:blip r:embed="rId3"/>
            <a:srcRect/>
            <a:stretch>
              <a:fillRect/>
            </a:stretch>
          </p:blipFill>
          <p:spPr bwMode="auto">
            <a:xfrm>
              <a:off x="4464534" y="1954281"/>
              <a:ext cx="3971925" cy="2488509"/>
            </a:xfrm>
            <a:prstGeom prst="rect">
              <a:avLst/>
            </a:prstGeom>
            <a:noFill/>
            <a:ln w="9525">
              <a:solidFill>
                <a:schemeClr val="tx1">
                  <a:lumMod val="50000"/>
                  <a:lumOff val="50000"/>
                </a:schemeClr>
              </a:solidFill>
              <a:miter lim="800000"/>
              <a:headEnd/>
              <a:tailEnd/>
            </a:ln>
            <a:effectLst/>
          </p:spPr>
        </p:pic>
      </p:grpSp>
      <p:sp>
        <p:nvSpPr>
          <p:cNvPr id="15" name="TextBox 14"/>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37174335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TextBox 16"/>
          <p:cNvSpPr txBox="1"/>
          <p:nvPr/>
        </p:nvSpPr>
        <p:spPr>
          <a:xfrm>
            <a:off x="785190" y="4278796"/>
            <a:ext cx="3816627" cy="369332"/>
          </a:xfrm>
          <a:prstGeom prst="rect">
            <a:avLst/>
          </a:prstGeom>
          <a:noFill/>
        </p:spPr>
        <p:txBody>
          <a:bodyPr wrap="square" rtlCol="0">
            <a:spAutoFit/>
          </a:bodyPr>
          <a:lstStyle/>
          <a:p>
            <a:r>
              <a:rPr lang="en-US" altLang="zh-CN" dirty="0" smtClean="0">
                <a:solidFill>
                  <a:srgbClr val="FF0000"/>
                </a:solidFill>
              </a:rPr>
              <a:t>K-Means Codes with Standard R</a:t>
            </a:r>
            <a:endParaRPr lang="zh-CN" altLang="en-US" dirty="0">
              <a:solidFill>
                <a:srgbClr val="FF0000"/>
              </a:solidFill>
            </a:endParaRPr>
          </a:p>
        </p:txBody>
      </p:sp>
      <p:sp>
        <p:nvSpPr>
          <p:cNvPr id="19" name="TextBox 18"/>
          <p:cNvSpPr txBox="1"/>
          <p:nvPr/>
        </p:nvSpPr>
        <p:spPr>
          <a:xfrm>
            <a:off x="5261112" y="4258918"/>
            <a:ext cx="3723863" cy="369332"/>
          </a:xfrm>
          <a:prstGeom prst="rect">
            <a:avLst/>
          </a:prstGeom>
          <a:noFill/>
        </p:spPr>
        <p:txBody>
          <a:bodyPr wrap="square" rtlCol="0">
            <a:spAutoFit/>
          </a:bodyPr>
          <a:lstStyle/>
          <a:p>
            <a:r>
              <a:rPr lang="en-US" altLang="zh-CN" dirty="0" smtClean="0">
                <a:solidFill>
                  <a:srgbClr val="FF0000"/>
                </a:solidFill>
              </a:rPr>
              <a:t>K-Means Codes with Octopus</a:t>
            </a:r>
            <a:endParaRPr lang="zh-CN" altLang="en-US" dirty="0">
              <a:solidFill>
                <a:srgbClr val="FF0000"/>
              </a:solidFill>
            </a:endParaRPr>
          </a:p>
        </p:txBody>
      </p:sp>
      <p:pic>
        <p:nvPicPr>
          <p:cNvPr id="226306" name="Picture 2"/>
          <p:cNvPicPr>
            <a:picLocks noChangeAspect="1" noChangeArrowheads="1"/>
          </p:cNvPicPr>
          <p:nvPr/>
        </p:nvPicPr>
        <p:blipFill>
          <a:blip r:embed="rId2"/>
          <a:srcRect r="3043"/>
          <a:stretch>
            <a:fillRect/>
          </a:stretch>
        </p:blipFill>
        <p:spPr bwMode="auto">
          <a:xfrm>
            <a:off x="159024" y="1175808"/>
            <a:ext cx="8865704" cy="3038570"/>
          </a:xfrm>
          <a:prstGeom prst="rect">
            <a:avLst/>
          </a:prstGeom>
          <a:noFill/>
          <a:ln w="9525">
            <a:solidFill>
              <a:schemeClr val="tx1">
                <a:lumMod val="50000"/>
                <a:lumOff val="50000"/>
              </a:schemeClr>
            </a:solidFill>
            <a:miter lim="800000"/>
            <a:headEnd/>
            <a:tailEnd/>
          </a:ln>
          <a:effectLst/>
        </p:spPr>
      </p:pic>
      <p:sp>
        <p:nvSpPr>
          <p:cNvPr id="13" name="TextBox 12"/>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
        <p:nvSpPr>
          <p:cNvPr id="14" name="Rectangle 9"/>
          <p:cNvSpPr/>
          <p:nvPr/>
        </p:nvSpPr>
        <p:spPr>
          <a:xfrm>
            <a:off x="326749" y="546254"/>
            <a:ext cx="8573460" cy="501291"/>
          </a:xfrm>
          <a:prstGeom prst="rect">
            <a:avLst/>
          </a:prstGeom>
        </p:spPr>
        <p:txBody>
          <a:bodyPr wrap="square">
            <a:spAutoFit/>
          </a:bodyPr>
          <a:lstStyle/>
          <a:p>
            <a:pPr marL="88900" indent="-88900">
              <a:lnSpc>
                <a:spcPct val="150000"/>
              </a:lnSpc>
            </a:pPr>
            <a:r>
              <a:rPr lang="zh-CN" altLang="en-US" sz="2000" dirty="0">
                <a:solidFill>
                  <a:srgbClr val="FF0000"/>
                </a:solidFill>
                <a:ea typeface="黑体" pitchFamily="49" charset="-122"/>
              </a:rPr>
              <a:t>标准</a:t>
            </a:r>
            <a:r>
              <a:rPr lang="en-US" altLang="zh-CN" sz="2000" dirty="0">
                <a:solidFill>
                  <a:srgbClr val="FF0000"/>
                </a:solidFill>
                <a:ea typeface="黑体" pitchFamily="49" charset="-122"/>
              </a:rPr>
              <a:t>R</a:t>
            </a:r>
            <a:r>
              <a:rPr lang="zh-CN" altLang="en-US" sz="2000" dirty="0">
                <a:solidFill>
                  <a:srgbClr val="FF0000"/>
                </a:solidFill>
                <a:ea typeface="黑体" pitchFamily="49" charset="-122"/>
              </a:rPr>
              <a:t>语言与</a:t>
            </a:r>
            <a:r>
              <a:rPr lang="en-US" altLang="zh-CN" sz="2000" dirty="0">
                <a:solidFill>
                  <a:srgbClr val="FF0000"/>
                </a:solidFill>
                <a:ea typeface="黑体" pitchFamily="49" charset="-122"/>
              </a:rPr>
              <a:t>Octopus</a:t>
            </a:r>
            <a:r>
              <a:rPr lang="zh-CN" altLang="en-US" sz="2000" dirty="0">
                <a:solidFill>
                  <a:srgbClr val="FF0000"/>
                </a:solidFill>
                <a:ea typeface="黑体" pitchFamily="49" charset="-122"/>
              </a:rPr>
              <a:t>程序代码的比较</a:t>
            </a:r>
            <a:endParaRPr lang="en-US" altLang="zh-CN" sz="2000" dirty="0">
              <a:solidFill>
                <a:srgbClr val="FF0000"/>
              </a:solidFill>
              <a:ea typeface="黑体" pitchFamily="49" charset="-122"/>
            </a:endParaRPr>
          </a:p>
        </p:txBody>
      </p:sp>
    </p:spTree>
    <p:extLst>
      <p:ext uri="{BB962C8B-B14F-4D97-AF65-F5344CB8AC3E}">
        <p14:creationId xmlns:p14="http://schemas.microsoft.com/office/powerpoint/2010/main" val="35344773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2"/>
          <a:srcRect r="32483"/>
          <a:stretch>
            <a:fillRect/>
          </a:stretch>
        </p:blipFill>
        <p:spPr bwMode="auto">
          <a:xfrm>
            <a:off x="447261" y="1221600"/>
            <a:ext cx="4094923" cy="3221236"/>
          </a:xfrm>
          <a:prstGeom prst="rect">
            <a:avLst/>
          </a:prstGeom>
          <a:noFill/>
          <a:ln w="9525">
            <a:solidFill>
              <a:schemeClr val="tx1">
                <a:lumMod val="50000"/>
                <a:lumOff val="50000"/>
              </a:schemeClr>
            </a:solidFill>
            <a:miter lim="800000"/>
            <a:headEnd/>
            <a:tailEnd/>
          </a:ln>
          <a:effectLst/>
        </p:spPr>
      </p:pic>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540971"/>
            <a:ext cx="8573460" cy="501291"/>
          </a:xfrm>
          <a:prstGeom prst="rect">
            <a:avLst/>
          </a:prstGeom>
        </p:spPr>
        <p:txBody>
          <a:bodyPr wrap="square">
            <a:spAutoFit/>
          </a:bodyPr>
          <a:lstStyle/>
          <a:p>
            <a:pPr marL="88900" indent="-88900">
              <a:lnSpc>
                <a:spcPct val="150000"/>
              </a:lnSpc>
            </a:pPr>
            <a:r>
              <a:rPr lang="en-US" altLang="zh-CN" sz="2000" dirty="0" smtClean="0">
                <a:solidFill>
                  <a:srgbClr val="FF0000"/>
                </a:solidFill>
                <a:ea typeface="黑体" pitchFamily="49" charset="-122"/>
              </a:rPr>
              <a:t>MPI</a:t>
            </a:r>
            <a:r>
              <a:rPr lang="zh-CN" altLang="en-US" sz="2000" dirty="0" smtClean="0">
                <a:solidFill>
                  <a:srgbClr val="FF0000"/>
                </a:solidFill>
                <a:ea typeface="黑体" pitchFamily="49" charset="-122"/>
              </a:rPr>
              <a:t>与</a:t>
            </a:r>
            <a:r>
              <a:rPr lang="en-US" altLang="zh-CN" sz="2000" dirty="0" err="1" smtClean="0">
                <a:solidFill>
                  <a:srgbClr val="FF0000"/>
                </a:solidFill>
                <a:ea typeface="黑体" pitchFamily="49" charset="-122"/>
              </a:rPr>
              <a:t>Hadoop</a:t>
            </a:r>
            <a:r>
              <a:rPr lang="en-US" altLang="zh-CN" sz="2000" dirty="0" smtClean="0">
                <a:solidFill>
                  <a:srgbClr val="FF0000"/>
                </a:solidFill>
                <a:ea typeface="黑体" pitchFamily="49" charset="-122"/>
              </a:rPr>
              <a:t> </a:t>
            </a:r>
            <a:r>
              <a:rPr lang="en-US" altLang="zh-CN" sz="2000" dirty="0" err="1" smtClean="0">
                <a:solidFill>
                  <a:srgbClr val="FF0000"/>
                </a:solidFill>
                <a:ea typeface="黑体" pitchFamily="49" charset="-122"/>
              </a:rPr>
              <a:t>MapReduce</a:t>
            </a:r>
            <a:r>
              <a:rPr lang="zh-CN" altLang="en-US" sz="2000" dirty="0" smtClean="0">
                <a:solidFill>
                  <a:srgbClr val="FF0000"/>
                </a:solidFill>
                <a:ea typeface="黑体" pitchFamily="49" charset="-122"/>
              </a:rPr>
              <a:t>底层平台切换示例</a:t>
            </a:r>
            <a:endParaRPr lang="en-US" altLang="zh-CN" sz="2000" dirty="0">
              <a:solidFill>
                <a:srgbClr val="FF0000"/>
              </a:solidFill>
              <a:ea typeface="黑体" pitchFamily="49" charset="-122"/>
            </a:endParaRPr>
          </a:p>
        </p:txBody>
      </p:sp>
      <p:sp>
        <p:nvSpPr>
          <p:cNvPr id="19" name="TextBox 18"/>
          <p:cNvSpPr txBox="1"/>
          <p:nvPr/>
        </p:nvSpPr>
        <p:spPr>
          <a:xfrm>
            <a:off x="2507973" y="2690289"/>
            <a:ext cx="1994454" cy="646331"/>
          </a:xfrm>
          <a:prstGeom prst="rect">
            <a:avLst/>
          </a:prstGeom>
          <a:noFill/>
        </p:spPr>
        <p:txBody>
          <a:bodyPr wrap="square" rtlCol="0">
            <a:spAutoFit/>
          </a:bodyPr>
          <a:lstStyle/>
          <a:p>
            <a:r>
              <a:rPr lang="zh-CN" altLang="en-US" dirty="0" smtClean="0">
                <a:solidFill>
                  <a:srgbClr val="FF0000"/>
                </a:solidFill>
              </a:rPr>
              <a:t>运行于</a:t>
            </a:r>
            <a:r>
              <a:rPr lang="en-US" altLang="zh-CN" dirty="0" smtClean="0">
                <a:solidFill>
                  <a:srgbClr val="FF0000"/>
                </a:solidFill>
              </a:rPr>
              <a:t>MPI</a:t>
            </a:r>
            <a:r>
              <a:rPr lang="zh-CN" altLang="en-US" dirty="0" smtClean="0">
                <a:solidFill>
                  <a:srgbClr val="FF0000"/>
                </a:solidFill>
              </a:rPr>
              <a:t>上的线性代数计算</a:t>
            </a:r>
            <a:endParaRPr lang="zh-CN" altLang="en-US" dirty="0">
              <a:solidFill>
                <a:srgbClr val="FF0000"/>
              </a:solidFill>
            </a:endParaRPr>
          </a:p>
        </p:txBody>
      </p:sp>
      <p:sp>
        <p:nvSpPr>
          <p:cNvPr id="14" name="Oval 13"/>
          <p:cNvSpPr/>
          <p:nvPr/>
        </p:nvSpPr>
        <p:spPr>
          <a:xfrm>
            <a:off x="795132" y="2009458"/>
            <a:ext cx="1123121" cy="13417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7331" name="Picture 3"/>
          <p:cNvPicPr>
            <a:picLocks noChangeAspect="1" noChangeArrowheads="1"/>
          </p:cNvPicPr>
          <p:nvPr/>
        </p:nvPicPr>
        <p:blipFill>
          <a:blip r:embed="rId3"/>
          <a:srcRect/>
          <a:stretch>
            <a:fillRect/>
          </a:stretch>
        </p:blipFill>
        <p:spPr bwMode="auto">
          <a:xfrm>
            <a:off x="4999382" y="2126272"/>
            <a:ext cx="3734836" cy="1742735"/>
          </a:xfrm>
          <a:prstGeom prst="rect">
            <a:avLst/>
          </a:prstGeom>
          <a:noFill/>
          <a:ln w="9525">
            <a:noFill/>
            <a:miter lim="800000"/>
            <a:headEnd/>
            <a:tailEnd/>
          </a:ln>
          <a:effectLst/>
        </p:spPr>
      </p:pic>
      <p:cxnSp>
        <p:nvCxnSpPr>
          <p:cNvPr id="18" name="Straight Arrow Connector 17"/>
          <p:cNvCxnSpPr>
            <a:endCxn id="20" idx="1"/>
          </p:cNvCxnSpPr>
          <p:nvPr/>
        </p:nvCxnSpPr>
        <p:spPr>
          <a:xfrm flipV="1">
            <a:off x="2723322" y="1592015"/>
            <a:ext cx="2325756" cy="29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049079" y="1405655"/>
            <a:ext cx="3220279" cy="37271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Start a MPI Daemon to </a:t>
            </a:r>
          </a:p>
          <a:p>
            <a:pPr algn="ctr"/>
            <a:r>
              <a:rPr lang="en-US" altLang="zh-CN" dirty="0" smtClean="0">
                <a:solidFill>
                  <a:srgbClr val="FF0000"/>
                </a:solidFill>
              </a:rPr>
              <a:t>run MPI-Matrix behind</a:t>
            </a:r>
            <a:endParaRPr lang="zh-CN" altLang="en-US" dirty="0">
              <a:solidFill>
                <a:srgbClr val="FF0000"/>
              </a:solidFill>
            </a:endParaRPr>
          </a:p>
        </p:txBody>
      </p:sp>
      <p:cxnSp>
        <p:nvCxnSpPr>
          <p:cNvPr id="23" name="Straight Arrow Connector 22"/>
          <p:cNvCxnSpPr>
            <a:stCxn id="20" idx="2"/>
            <a:endCxn id="227331" idx="0"/>
          </p:cNvCxnSpPr>
          <p:nvPr/>
        </p:nvCxnSpPr>
        <p:spPr>
          <a:xfrm rot="16200000" flipH="1">
            <a:off x="6589059" y="1848532"/>
            <a:ext cx="347900" cy="207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15629235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a:srcRect/>
          <a:stretch>
            <a:fillRect/>
          </a:stretch>
        </p:blipFill>
        <p:spPr bwMode="auto">
          <a:xfrm>
            <a:off x="449126" y="1222513"/>
            <a:ext cx="5800725" cy="3232081"/>
          </a:xfrm>
          <a:prstGeom prst="rect">
            <a:avLst/>
          </a:prstGeom>
          <a:noFill/>
          <a:ln w="9525">
            <a:solidFill>
              <a:schemeClr val="tx1"/>
            </a:solidFill>
            <a:miter lim="800000"/>
            <a:headEnd/>
            <a:tailEnd/>
          </a:ln>
          <a:effectLst/>
        </p:spPr>
      </p:pic>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TextBox 18"/>
          <p:cNvSpPr txBox="1"/>
          <p:nvPr/>
        </p:nvSpPr>
        <p:spPr>
          <a:xfrm>
            <a:off x="2498034" y="2432603"/>
            <a:ext cx="2918792" cy="646331"/>
          </a:xfrm>
          <a:prstGeom prst="rect">
            <a:avLst/>
          </a:prstGeom>
          <a:noFill/>
        </p:spPr>
        <p:txBody>
          <a:bodyPr wrap="square" rtlCol="0">
            <a:spAutoFit/>
          </a:bodyPr>
          <a:lstStyle/>
          <a:p>
            <a:r>
              <a:rPr lang="zh-CN" altLang="en-US" dirty="0" smtClean="0">
                <a:solidFill>
                  <a:srgbClr val="FF0000"/>
                </a:solidFill>
              </a:rPr>
              <a:t>切换到</a:t>
            </a:r>
            <a:r>
              <a:rPr lang="en-US" altLang="zh-CN" dirty="0" err="1" smtClean="0">
                <a:solidFill>
                  <a:srgbClr val="FF0000"/>
                </a:solidFill>
              </a:rPr>
              <a:t>Hadoop</a:t>
            </a:r>
            <a:r>
              <a:rPr lang="zh-CN" altLang="en-US" dirty="0">
                <a:solidFill>
                  <a:srgbClr val="FF0000"/>
                </a:solidFill>
              </a:rPr>
              <a:t>环境</a:t>
            </a:r>
            <a:r>
              <a:rPr lang="zh-CN" altLang="en-US" dirty="0" smtClean="0">
                <a:solidFill>
                  <a:srgbClr val="FF0000"/>
                </a:solidFill>
              </a:rPr>
              <a:t>下运行同样的线性代数</a:t>
            </a:r>
            <a:r>
              <a:rPr lang="zh-CN" altLang="en-US" dirty="0">
                <a:solidFill>
                  <a:srgbClr val="FF0000"/>
                </a:solidFill>
              </a:rPr>
              <a:t>计算</a:t>
            </a:r>
          </a:p>
        </p:txBody>
      </p:sp>
      <p:sp>
        <p:nvSpPr>
          <p:cNvPr id="14" name="Oval 13"/>
          <p:cNvSpPr/>
          <p:nvPr/>
        </p:nvSpPr>
        <p:spPr>
          <a:xfrm>
            <a:off x="795131" y="2869924"/>
            <a:ext cx="1451112" cy="12672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27752"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基于</a:t>
            </a:r>
            <a:r>
              <a:rPr lang="en-US" altLang="zh-CN" sz="2400" dirty="0">
                <a:solidFill>
                  <a:srgbClr val="C00000"/>
                </a:solidFill>
                <a:latin typeface="+mj-lt"/>
                <a:ea typeface="黑体" pitchFamily="2" charset="-122"/>
                <a:cs typeface="+mj-cs"/>
              </a:rPr>
              <a:t>R</a:t>
            </a:r>
            <a:r>
              <a:rPr lang="zh-CN" altLang="en-US" sz="2400" dirty="0">
                <a:solidFill>
                  <a:srgbClr val="C00000"/>
                </a:solidFill>
                <a:latin typeface="+mj-lt"/>
                <a:ea typeface="黑体" pitchFamily="2" charset="-122"/>
                <a:cs typeface="+mj-cs"/>
              </a:rPr>
              <a:t>语言环境的编程</a:t>
            </a:r>
            <a:r>
              <a:rPr lang="zh-CN" altLang="en-US" sz="2400" dirty="0" smtClean="0">
                <a:solidFill>
                  <a:srgbClr val="C00000"/>
                </a:solidFill>
                <a:latin typeface="+mj-lt"/>
                <a:ea typeface="黑体" pitchFamily="2" charset="-122"/>
                <a:cs typeface="+mj-cs"/>
              </a:rPr>
              <a:t>示范</a:t>
            </a:r>
            <a:endParaRPr lang="en-US" altLang="zh-CN" sz="2400" dirty="0" smtClean="0">
              <a:solidFill>
                <a:srgbClr val="C00000"/>
              </a:solidFill>
              <a:latin typeface="Arial" pitchFamily="34" charset="0"/>
              <a:ea typeface="+mj-ea"/>
              <a:cs typeface="Arial" pitchFamily="34" charset="0"/>
            </a:endParaRPr>
          </a:p>
        </p:txBody>
      </p:sp>
      <p:sp>
        <p:nvSpPr>
          <p:cNvPr id="15" name="Rectangle 9"/>
          <p:cNvSpPr/>
          <p:nvPr/>
        </p:nvSpPr>
        <p:spPr>
          <a:xfrm>
            <a:off x="336909" y="540971"/>
            <a:ext cx="8573460" cy="501291"/>
          </a:xfrm>
          <a:prstGeom prst="rect">
            <a:avLst/>
          </a:prstGeom>
        </p:spPr>
        <p:txBody>
          <a:bodyPr wrap="square">
            <a:spAutoFit/>
          </a:bodyPr>
          <a:lstStyle/>
          <a:p>
            <a:pPr marL="88900" indent="-88900">
              <a:lnSpc>
                <a:spcPct val="150000"/>
              </a:lnSpc>
            </a:pPr>
            <a:r>
              <a:rPr lang="en-US" altLang="zh-CN" sz="2000" dirty="0">
                <a:solidFill>
                  <a:srgbClr val="FF0000"/>
                </a:solidFill>
                <a:ea typeface="黑体" pitchFamily="49" charset="-122"/>
              </a:rPr>
              <a:t>MPI</a:t>
            </a:r>
            <a:r>
              <a:rPr lang="zh-CN" altLang="en-US" sz="2000" dirty="0">
                <a:solidFill>
                  <a:srgbClr val="FF0000"/>
                </a:solidFill>
                <a:ea typeface="黑体" pitchFamily="49" charset="-122"/>
              </a:rPr>
              <a:t>与</a:t>
            </a:r>
            <a:r>
              <a:rPr lang="en-US" altLang="zh-CN" sz="2000" dirty="0" err="1">
                <a:solidFill>
                  <a:srgbClr val="FF0000"/>
                </a:solidFill>
                <a:ea typeface="黑体" pitchFamily="49" charset="-122"/>
              </a:rPr>
              <a:t>Hadoop</a:t>
            </a:r>
            <a:r>
              <a:rPr lang="en-US" altLang="zh-CN" sz="2000" dirty="0">
                <a:solidFill>
                  <a:srgbClr val="FF0000"/>
                </a:solidFill>
                <a:ea typeface="黑体" pitchFamily="49" charset="-122"/>
              </a:rPr>
              <a:t> </a:t>
            </a:r>
            <a:r>
              <a:rPr lang="en-US" altLang="zh-CN" sz="2000" dirty="0" err="1" smtClean="0">
                <a:solidFill>
                  <a:srgbClr val="FF0000"/>
                </a:solidFill>
                <a:ea typeface="黑体" pitchFamily="49" charset="-122"/>
              </a:rPr>
              <a:t>MapReduce</a:t>
            </a:r>
            <a:r>
              <a:rPr lang="zh-CN" altLang="en-US" sz="2000" dirty="0" smtClean="0">
                <a:solidFill>
                  <a:srgbClr val="FF0000"/>
                </a:solidFill>
                <a:ea typeface="黑体" pitchFamily="49" charset="-122"/>
              </a:rPr>
              <a:t>底层平台切换示例</a:t>
            </a:r>
            <a:endParaRPr lang="en-US" altLang="zh-CN" sz="2000" dirty="0">
              <a:solidFill>
                <a:srgbClr val="FF0000"/>
              </a:solidFill>
              <a:ea typeface="黑体" pitchFamily="49" charset="-122"/>
            </a:endParaRPr>
          </a:p>
        </p:txBody>
      </p:sp>
    </p:spTree>
    <p:extLst>
      <p:ext uri="{BB962C8B-B14F-4D97-AF65-F5344CB8AC3E}">
        <p14:creationId xmlns:p14="http://schemas.microsoft.com/office/powerpoint/2010/main" val="29036772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8164" y="953691"/>
            <a:ext cx="8486775" cy="1114151"/>
          </a:xfrm>
          <a:prstGeom prst="rect">
            <a:avLst/>
          </a:prstGeom>
          <a:noFill/>
        </p:spPr>
        <p:txBody>
          <a:bodyPr>
            <a:spAutoFit/>
          </a:bodyPr>
          <a:lstStyle/>
          <a:p>
            <a:pPr fontAlgn="auto">
              <a:spcBef>
                <a:spcPts val="0"/>
              </a:spcBef>
              <a:spcAft>
                <a:spcPts val="0"/>
              </a:spcAft>
              <a:defRPr/>
            </a:pPr>
            <a:endParaRPr lang="en-US" altLang="zh-CN" sz="2800" dirty="0">
              <a:latin typeface="黑体" pitchFamily="2" charset="-122"/>
              <a:ea typeface="黑体" pitchFamily="2" charset="-122"/>
              <a:cs typeface="Arial" pitchFamily="34" charset="0"/>
            </a:endParaRPr>
          </a:p>
          <a:p>
            <a:pPr marL="742950" lvl="1" indent="-285750" fontAlgn="auto">
              <a:spcBef>
                <a:spcPct val="20000"/>
              </a:spcBef>
              <a:spcAft>
                <a:spcPts val="0"/>
              </a:spcAft>
              <a:defRPr/>
            </a:pPr>
            <a:endParaRPr lang="en-US" altLang="zh-CN" sz="3200" dirty="0">
              <a:latin typeface="黑体" pitchFamily="2" charset="-122"/>
              <a:ea typeface="黑体" pitchFamily="2" charset="-122"/>
              <a:cs typeface="Arial" pitchFamily="34" charset="0"/>
            </a:endParaRPr>
          </a:p>
        </p:txBody>
      </p:sp>
      <p:sp>
        <p:nvSpPr>
          <p:cNvPr id="32" name="TextBox 31"/>
          <p:cNvSpPr txBox="1"/>
          <p:nvPr/>
        </p:nvSpPr>
        <p:spPr>
          <a:xfrm>
            <a:off x="329466" y="141480"/>
            <a:ext cx="7988664" cy="461665"/>
          </a:xfrm>
          <a:prstGeom prst="rect">
            <a:avLst/>
          </a:prstGeom>
          <a:noFill/>
        </p:spPr>
        <p:txBody>
          <a:bodyPr wrap="square">
            <a:spAutoFit/>
          </a:bodyPr>
          <a:lstStyle/>
          <a:p>
            <a:pPr eaLnBrk="0" hangingPunct="0">
              <a:defRPr/>
            </a:pPr>
            <a:r>
              <a:rPr lang="zh-CN" altLang="en-US" sz="2400" dirty="0">
                <a:solidFill>
                  <a:srgbClr val="C00000"/>
                </a:solidFill>
                <a:latin typeface="+mj-lt"/>
                <a:ea typeface="黑体" pitchFamily="2" charset="-122"/>
                <a:cs typeface="+mj-cs"/>
              </a:rPr>
              <a:t>大章鱼文档网页</a:t>
            </a:r>
            <a:endParaRPr lang="en-US" altLang="zh-CN" sz="2400" dirty="0">
              <a:solidFill>
                <a:srgbClr val="C00000"/>
              </a:solidFill>
              <a:latin typeface="+mj-lt"/>
              <a:ea typeface="黑体" pitchFamily="2" charset="-122"/>
              <a:cs typeface="+mj-cs"/>
            </a:endParaRPr>
          </a:p>
        </p:txBody>
      </p:sp>
      <p:sp>
        <p:nvSpPr>
          <p:cNvPr id="1024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6" name="Rectangle 6"/>
          <p:cNvSpPr>
            <a:spLocks noChangeArrowheads="1"/>
          </p:cNvSpPr>
          <p:nvPr/>
        </p:nvSpPr>
        <p:spPr bwMode="auto">
          <a:xfrm>
            <a:off x="0" y="-13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9"/>
          <p:cNvSpPr/>
          <p:nvPr/>
        </p:nvSpPr>
        <p:spPr>
          <a:xfrm>
            <a:off x="336909" y="438243"/>
            <a:ext cx="8573460" cy="646331"/>
          </a:xfrm>
          <a:prstGeom prst="rect">
            <a:avLst/>
          </a:prstGeom>
        </p:spPr>
        <p:txBody>
          <a:bodyPr wrap="square">
            <a:spAutoFit/>
          </a:bodyPr>
          <a:lstStyle/>
          <a:p>
            <a:pPr marL="88900" indent="-88900">
              <a:lnSpc>
                <a:spcPct val="150000"/>
              </a:lnSpc>
            </a:pPr>
            <a:r>
              <a:rPr lang="en-US" altLang="zh-CN" sz="2400" dirty="0" smtClean="0">
                <a:solidFill>
                  <a:srgbClr val="FF0000"/>
                </a:solidFill>
              </a:rPr>
              <a:t>http://pasa-bigdata.nju.edu.cn/octopus/</a:t>
            </a:r>
          </a:p>
        </p:txBody>
      </p:sp>
      <p:pic>
        <p:nvPicPr>
          <p:cNvPr id="229378" name="Picture 2"/>
          <p:cNvPicPr>
            <a:picLocks noChangeAspect="1" noChangeArrowheads="1"/>
          </p:cNvPicPr>
          <p:nvPr/>
        </p:nvPicPr>
        <p:blipFill>
          <a:blip r:embed="rId2"/>
          <a:srcRect/>
          <a:stretch>
            <a:fillRect/>
          </a:stretch>
        </p:blipFill>
        <p:spPr bwMode="auto">
          <a:xfrm>
            <a:off x="1342688" y="1229360"/>
            <a:ext cx="6309282" cy="3537708"/>
          </a:xfrm>
          <a:prstGeom prst="rect">
            <a:avLst/>
          </a:prstGeom>
          <a:noFill/>
          <a:ln w="9525">
            <a:noFill/>
            <a:miter lim="800000"/>
            <a:headEnd/>
            <a:tailEnd/>
          </a:ln>
          <a:effectLst/>
        </p:spPr>
      </p:pic>
    </p:spTree>
    <p:extLst>
      <p:ext uri="{BB962C8B-B14F-4D97-AF65-F5344CB8AC3E}">
        <p14:creationId xmlns:p14="http://schemas.microsoft.com/office/powerpoint/2010/main" val="2232571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718</TotalTime>
  <Words>9277</Words>
  <Application>Microsoft Office PowerPoint</Application>
  <PresentationFormat>全屏显示(16:9)</PresentationFormat>
  <Paragraphs>906</Paragraphs>
  <Slides>102</Slides>
  <Notes>3</Notes>
  <HiddenSlides>0</HiddenSlides>
  <MMClips>0</MMClips>
  <ScaleCrop>false</ScaleCrop>
  <HeadingPairs>
    <vt:vector size="4" baseType="variant">
      <vt:variant>
        <vt:lpstr>主题</vt:lpstr>
      </vt:variant>
      <vt:variant>
        <vt:i4>1</vt:i4>
      </vt:variant>
      <vt:variant>
        <vt:lpstr>幻灯片标题</vt:lpstr>
      </vt:variant>
      <vt:variant>
        <vt:i4>102</vt:i4>
      </vt:variant>
    </vt:vector>
  </HeadingPairs>
  <TitlesOfParts>
    <vt:vector size="103" baseType="lpstr">
      <vt:lpstr>Office 主题​​</vt:lpstr>
      <vt:lpstr>Octopus（大章鱼）： 基于R语言的跨平台大数据 机器学习与数据分析系统</vt:lpstr>
      <vt:lpstr>南京大学PASA大数据技术实验室</vt:lpstr>
      <vt:lpstr>南京大学PASA大数据技术实验室</vt:lpstr>
      <vt:lpstr>南京大学PASA大数据技术实验室</vt:lpstr>
      <vt:lpstr>南京大学PASA大数据技术实验室</vt:lpstr>
      <vt:lpstr>上篇        大数据机器学习系统概述  下篇        大章鱼：跨平台大数据        机器学习与数据分析系统</vt:lpstr>
      <vt:lpstr>上篇：大数据机器学习系统概述</vt:lpstr>
      <vt:lpstr>PowerPoint 演示文稿</vt:lpstr>
      <vt:lpstr>PowerPoint 演示文稿</vt:lpstr>
      <vt:lpstr>PowerPoint 演示文稿</vt:lpstr>
      <vt:lpstr>PowerPoint 演示文稿</vt:lpstr>
      <vt:lpstr>大数据机器学习并行化算法总结</vt:lpstr>
      <vt:lpstr>PowerPoint 演示文稿</vt:lpstr>
      <vt:lpstr>PowerPoint 演示文稿</vt:lpstr>
      <vt:lpstr>PowerPoint 演示文稿</vt:lpstr>
      <vt:lpstr>PowerPoint 演示文稿</vt:lpstr>
      <vt:lpstr>上篇：大数据集学习系统概述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上篇：大数据集学习系统概述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下 篇  大章鱼：跨平台大数据 机器学习与数据分析系统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OctMatrix的API和代码结构</vt:lpstr>
      <vt:lpstr>OctMatrix 用户编程APIs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OctMatrix的大规模矩阵数据表示和分布存储</vt:lpstr>
      <vt:lpstr>基于OctMatrix的大规模机器学习算法库</vt:lpstr>
      <vt:lpstr>大章鱼如何工作？</vt:lpstr>
      <vt:lpstr>大章鱼系统特点总结</vt:lpstr>
      <vt:lpstr>大章鱼系统特点总结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csdn</dc:creator>
  <cp:lastModifiedBy>user</cp:lastModifiedBy>
  <cp:revision>75</cp:revision>
  <dcterms:created xsi:type="dcterms:W3CDTF">2015-11-25T09:19:26Z</dcterms:created>
  <dcterms:modified xsi:type="dcterms:W3CDTF">2016-07-31T15:40:42Z</dcterms:modified>
</cp:coreProperties>
</file>