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comments/comment3.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3" r:id="rId27"/>
    <p:sldId id="284" r:id="rId28"/>
    <p:sldId id="285"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Yu"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81"/>
  </p:normalViewPr>
  <p:slideViewPr>
    <p:cSldViewPr snapToGrid="0" snapToObjects="1">
      <p:cViewPr>
        <p:scale>
          <a:sx n="124" d="100"/>
          <a:sy n="124" d="100"/>
        </p:scale>
        <p:origin x="7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idx="5">
    <p:pos x="6000" y="200"/>
    <p:text>_Re-opened_
https://docs.google.com/presentation/d/1Y2oUaR9BPZuy6EZvxikOn_cSG84Shtu6wV2lqWGM8a4/edit#slide=id.p17</p:text>
  </p:cm>
  <p:cm authorId="0" idx="4">
    <p:pos x="6000" y="100"/>
    <p:text>_Marked as resolved_</p:text>
  </p:cm>
  <p:cm authorId="0" idx="3">
    <p:pos x="6000" y="0"/>
    <p:text>ref: https://cloudera.app.box.com/s/wflvijme1z6hqoiu7ovjfo9l5hc42bdg</p:text>
  </p:cm>
</p:cmLst>
</file>

<file path=ppt/comments/comment2.xml><?xml version="1.0" encoding="utf-8"?>
<p:cmLst xmlns:a="http://schemas.openxmlformats.org/drawingml/2006/main" xmlns:r="http://schemas.openxmlformats.org/officeDocument/2006/relationships" xmlns:p="http://schemas.openxmlformats.org/presentationml/2006/main">
  <p:cm authorId="0" idx="2">
    <p:pos x="6000" y="0"/>
    <p:text>ref: https://docs.google.com/document/d/18YkGb622ff287-D-EybvF30iN26n04crc-2ZimnmE4A/edit#</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
    <p:pos x="6000" y="0"/>
    <p:text>https://docs.google.com/document/d/16KkkPnbfQY-KY9x_yHt9dY7AgepIXFo643ZVMPFmdJ4/edit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678620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7039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86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48" name="Shape 3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11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928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9674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0" name="Shape 39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66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004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24" name="Shape 4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159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073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192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146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9614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314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6006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2891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8708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3569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6" name="Shape 51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2246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2" name="Shape 52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053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8" name="Shape 52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61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85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072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42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6" name="Shape 17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9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28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76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60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70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866216" y="1085850"/>
            <a:ext cx="6619244" cy="2497185"/>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54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1" name="Shape 21"/>
          <p:cNvSpPr txBox="1">
            <a:spLocks noGrp="1"/>
          </p:cNvSpPr>
          <p:nvPr>
            <p:ph type="subTitle" idx="1"/>
          </p:nvPr>
        </p:nvSpPr>
        <p:spPr>
          <a:xfrm>
            <a:off x="866216" y="3583035"/>
            <a:ext cx="6619244" cy="646064"/>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500" b="0" i="0" u="none" strike="noStrike" cap="none">
                <a:solidFill>
                  <a:schemeClr val="accent1"/>
                </a:solidFill>
                <a:latin typeface="Questrial"/>
                <a:ea typeface="Questrial"/>
                <a:cs typeface="Questrial"/>
                <a:sym typeface="Questrial"/>
              </a:defRPr>
            </a:lvl1pPr>
            <a:lvl2pPr marL="342900" marR="0" lvl="1" indent="0" algn="ctr" rtl="0">
              <a:spcBef>
                <a:spcPts val="750"/>
              </a:spcBef>
              <a:spcAft>
                <a:spcPts val="0"/>
              </a:spcAft>
              <a:buClr>
                <a:schemeClr val="accent1"/>
              </a:buClr>
              <a:buFont typeface="Noto Sans Symbols"/>
              <a:buNone/>
              <a:defRPr sz="1350" b="0" i="0" u="none" strike="noStrike" cap="none">
                <a:solidFill>
                  <a:schemeClr val="lt1"/>
                </a:solidFill>
                <a:latin typeface="Questrial"/>
                <a:ea typeface="Questrial"/>
                <a:cs typeface="Questrial"/>
                <a:sym typeface="Questrial"/>
              </a:defRPr>
            </a:lvl2pPr>
            <a:lvl3pPr marL="685800" marR="0" lvl="2" indent="0" algn="ctr"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3pPr>
            <a:lvl4pPr marL="1028700" marR="0" lvl="3" indent="0" algn="ctr"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4pPr>
            <a:lvl5pPr marL="1371600" marR="0" lvl="4" indent="0" algn="ctr"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5pPr>
            <a:lvl6pPr marL="1714500" marR="0" lvl="5" indent="0" algn="ctr"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6pPr>
            <a:lvl7pPr marL="2057400" marR="0" lvl="6" indent="0" algn="ctr"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7pPr>
            <a:lvl8pPr marL="2400300" marR="0" lvl="7" indent="0" algn="ctr"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8pPr>
            <a:lvl9pPr marL="2743200" marR="0" lvl="8" indent="0" algn="ctr"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9pPr>
          </a:lstStyle>
          <a:p>
            <a:endParaRPr/>
          </a:p>
        </p:txBody>
      </p:sp>
      <p:sp>
        <p:nvSpPr>
          <p:cNvPr id="22" name="Shape 22"/>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865429" y="1390644"/>
            <a:ext cx="3819679" cy="118110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27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5" name="Shape 75"/>
          <p:cNvSpPr>
            <a:spLocks noGrp="1"/>
          </p:cNvSpPr>
          <p:nvPr>
            <p:ph type="pic" idx="2"/>
          </p:nvPr>
        </p:nvSpPr>
        <p:spPr>
          <a:xfrm>
            <a:off x="5212160" y="857250"/>
            <a:ext cx="2400300" cy="3429000"/>
          </a:xfrm>
          <a:prstGeom prst="roundRect">
            <a:avLst>
              <a:gd name="adj" fmla="val 1858"/>
            </a:avLst>
          </a:prstGeom>
          <a:noFill/>
          <a:ln>
            <a:noFill/>
          </a:ln>
        </p:spPr>
        <p:txBody>
          <a:bodyPr lIns="91425" tIns="91425" rIns="91425" bIns="91425" anchor="t" anchorCtr="0"/>
          <a:lstStyle>
            <a:lvl1pPr marL="0" marR="0" lvl="0" indent="0" algn="ctr"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9pPr>
          </a:lstStyle>
          <a:p>
            <a:endParaRPr/>
          </a:p>
        </p:txBody>
      </p:sp>
      <p:sp>
        <p:nvSpPr>
          <p:cNvPr id="76" name="Shape 76"/>
          <p:cNvSpPr txBox="1">
            <a:spLocks noGrp="1"/>
          </p:cNvSpPr>
          <p:nvPr>
            <p:ph type="body" idx="1"/>
          </p:nvPr>
        </p:nvSpPr>
        <p:spPr>
          <a:xfrm>
            <a:off x="866216" y="2743200"/>
            <a:ext cx="3813733" cy="1028700"/>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77" name="Shape 77"/>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866216" y="3600439"/>
            <a:ext cx="6619242" cy="425053"/>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18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2" name="Shape 82"/>
          <p:cNvSpPr>
            <a:spLocks noGrp="1"/>
          </p:cNvSpPr>
          <p:nvPr>
            <p:ph type="pic" idx="2"/>
          </p:nvPr>
        </p:nvSpPr>
        <p:spPr>
          <a:xfrm>
            <a:off x="866216" y="514350"/>
            <a:ext cx="6619244" cy="2730500"/>
          </a:xfrm>
          <a:prstGeom prst="roundRect">
            <a:avLst>
              <a:gd name="adj" fmla="val 1858"/>
            </a:avLst>
          </a:prstGeom>
          <a:noFill/>
          <a:ln>
            <a:noFill/>
          </a:ln>
        </p:spPr>
        <p:txBody>
          <a:bodyPr lIns="91425" tIns="91425" rIns="91425" bIns="91425" anchor="t" anchorCtr="0"/>
          <a:lstStyle>
            <a:lvl1pPr marL="0" marR="0" lvl="0" indent="0" algn="ctr"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9pPr>
          </a:lstStyle>
          <a:p>
            <a:endParaRPr/>
          </a:p>
        </p:txBody>
      </p:sp>
      <p:sp>
        <p:nvSpPr>
          <p:cNvPr id="83" name="Shape 83"/>
          <p:cNvSpPr txBox="1">
            <a:spLocks noGrp="1"/>
          </p:cNvSpPr>
          <p:nvPr>
            <p:ph type="body" idx="1"/>
          </p:nvPr>
        </p:nvSpPr>
        <p:spPr>
          <a:xfrm>
            <a:off x="866216" y="4025494"/>
            <a:ext cx="6619241" cy="370284"/>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84" name="Shape 84"/>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66216" y="1085850"/>
            <a:ext cx="6619244" cy="14858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6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9" name="Shape 89"/>
          <p:cNvSpPr txBox="1">
            <a:spLocks noGrp="1"/>
          </p:cNvSpPr>
          <p:nvPr>
            <p:ph type="body" idx="1"/>
          </p:nvPr>
        </p:nvSpPr>
        <p:spPr>
          <a:xfrm>
            <a:off x="866216" y="2743200"/>
            <a:ext cx="6619244" cy="1771650"/>
          </a:xfrm>
          <a:prstGeom prst="rect">
            <a:avLst/>
          </a:prstGeom>
          <a:noFill/>
          <a:ln>
            <a:noFill/>
          </a:ln>
        </p:spPr>
        <p:txBody>
          <a:bodyPr lIns="91425" tIns="91425" rIns="91425" bIns="91425" anchor="ctr" anchorCtr="0"/>
          <a:lstStyle>
            <a:lvl1pPr marL="0" marR="0" lvl="0" indent="0" algn="l" rtl="0">
              <a:spcBef>
                <a:spcPts val="750"/>
              </a:spcBef>
              <a:spcAft>
                <a:spcPts val="0"/>
              </a:spcAft>
              <a:buClr>
                <a:schemeClr val="accent1"/>
              </a:buClr>
              <a:buFont typeface="Noto Sans Symbols"/>
              <a:buNone/>
              <a:defRPr sz="13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90" name="Shape 90"/>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181100" y="1085850"/>
            <a:ext cx="5999486" cy="1742531"/>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6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5" name="Shape 95"/>
          <p:cNvSpPr txBox="1">
            <a:spLocks noGrp="1"/>
          </p:cNvSpPr>
          <p:nvPr>
            <p:ph type="body" idx="1"/>
          </p:nvPr>
        </p:nvSpPr>
        <p:spPr>
          <a:xfrm>
            <a:off x="1447800" y="2828380"/>
            <a:ext cx="5459736" cy="256631"/>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small">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96" name="Shape 96"/>
          <p:cNvSpPr txBox="1">
            <a:spLocks noGrp="1"/>
          </p:cNvSpPr>
          <p:nvPr>
            <p:ph type="body" idx="2"/>
          </p:nvPr>
        </p:nvSpPr>
        <p:spPr>
          <a:xfrm>
            <a:off x="866216" y="3262992"/>
            <a:ext cx="6619244" cy="1257299"/>
          </a:xfrm>
          <a:prstGeom prst="rect">
            <a:avLst/>
          </a:prstGeom>
          <a:noFill/>
          <a:ln>
            <a:noFill/>
          </a:ln>
        </p:spPr>
        <p:txBody>
          <a:bodyPr lIns="91425" tIns="91425" rIns="91425" bIns="91425" anchor="ctr" anchorCtr="0"/>
          <a:lstStyle>
            <a:lvl1pPr marL="0" marR="0" lvl="0" indent="0" algn="l" rtl="0">
              <a:spcBef>
                <a:spcPts val="750"/>
              </a:spcBef>
              <a:spcAft>
                <a:spcPts val="0"/>
              </a:spcAft>
              <a:buClr>
                <a:schemeClr val="accent1"/>
              </a:buClr>
              <a:buFont typeface="Noto Sans Symbols"/>
              <a:buNone/>
              <a:defRPr sz="13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97" name="Shape 97"/>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
        <p:nvSpPr>
          <p:cNvPr id="100" name="Shape 100"/>
          <p:cNvSpPr txBox="1"/>
          <p:nvPr/>
        </p:nvSpPr>
        <p:spPr>
          <a:xfrm>
            <a:off x="673720" y="728439"/>
            <a:ext cx="601434" cy="150041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 sz="9150" b="0" i="0" u="none" strike="noStrike" cap="none">
                <a:solidFill>
                  <a:schemeClr val="accent1"/>
                </a:solidFill>
                <a:latin typeface="Arial"/>
                <a:ea typeface="Arial"/>
                <a:cs typeface="Arial"/>
                <a:sym typeface="Arial"/>
              </a:rPr>
              <a:t>“</a:t>
            </a:r>
          </a:p>
        </p:txBody>
      </p:sp>
      <p:sp>
        <p:nvSpPr>
          <p:cNvPr id="101" name="Shape 101"/>
          <p:cNvSpPr txBox="1"/>
          <p:nvPr/>
        </p:nvSpPr>
        <p:spPr>
          <a:xfrm>
            <a:off x="6997867" y="1960341"/>
            <a:ext cx="601434" cy="150041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 sz="9150" b="0" i="0" u="none" strike="noStrike" cap="none">
                <a:solidFill>
                  <a:schemeClr val="accent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ame Car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66216" y="2343150"/>
            <a:ext cx="6619244" cy="1239885"/>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30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4" name="Shape 104"/>
          <p:cNvSpPr txBox="1">
            <a:spLocks noGrp="1"/>
          </p:cNvSpPr>
          <p:nvPr>
            <p:ph type="body" idx="1"/>
          </p:nvPr>
        </p:nvSpPr>
        <p:spPr>
          <a:xfrm>
            <a:off x="866216" y="3583035"/>
            <a:ext cx="6619244" cy="645300"/>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5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35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9pPr>
          </a:lstStyle>
          <a:p>
            <a:endParaRPr/>
          </a:p>
        </p:txBody>
      </p:sp>
      <p:sp>
        <p:nvSpPr>
          <p:cNvPr id="105" name="Shape 105"/>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lum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84583" y="339537"/>
            <a:ext cx="7053541" cy="1050398"/>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0" name="Shape 110"/>
          <p:cNvSpPr txBox="1">
            <a:spLocks noGrp="1"/>
          </p:cNvSpPr>
          <p:nvPr>
            <p:ph type="body" idx="1"/>
          </p:nvPr>
        </p:nvSpPr>
        <p:spPr>
          <a:xfrm>
            <a:off x="474710" y="1485900"/>
            <a:ext cx="2210150" cy="432196"/>
          </a:xfrm>
          <a:prstGeom prst="rect">
            <a:avLst/>
          </a:prstGeom>
          <a:noFill/>
          <a:ln>
            <a:noFill/>
          </a:ln>
        </p:spPr>
        <p:txBody>
          <a:bodyPr lIns="91425" tIns="91425" rIns="91425" bIns="91425" anchor="b" anchorCtr="0"/>
          <a:lstStyle>
            <a:lvl1pPr marL="0" marR="0" lvl="0" indent="0" algn="l" rtl="0">
              <a:spcBef>
                <a:spcPts val="750"/>
              </a:spcBef>
              <a:spcAft>
                <a:spcPts val="0"/>
              </a:spcAft>
              <a:buClr>
                <a:schemeClr val="accent1"/>
              </a:buClr>
              <a:buFont typeface="Noto Sans Symbols"/>
              <a:buNone/>
              <a:defRPr sz="18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500" b="1"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350" b="1"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9pPr>
          </a:lstStyle>
          <a:p>
            <a:endParaRPr/>
          </a:p>
        </p:txBody>
      </p:sp>
      <p:sp>
        <p:nvSpPr>
          <p:cNvPr id="111" name="Shape 111"/>
          <p:cNvSpPr txBox="1">
            <a:spLocks noGrp="1"/>
          </p:cNvSpPr>
          <p:nvPr>
            <p:ph type="body" idx="2"/>
          </p:nvPr>
        </p:nvSpPr>
        <p:spPr>
          <a:xfrm>
            <a:off x="489347" y="2000250"/>
            <a:ext cx="2195513" cy="2692004"/>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112" name="Shape 112"/>
          <p:cNvSpPr txBox="1">
            <a:spLocks noGrp="1"/>
          </p:cNvSpPr>
          <p:nvPr>
            <p:ph type="body" idx="3"/>
          </p:nvPr>
        </p:nvSpPr>
        <p:spPr>
          <a:xfrm>
            <a:off x="2912744" y="1485900"/>
            <a:ext cx="2202181" cy="432196"/>
          </a:xfrm>
          <a:prstGeom prst="rect">
            <a:avLst/>
          </a:prstGeom>
          <a:noFill/>
          <a:ln>
            <a:noFill/>
          </a:ln>
        </p:spPr>
        <p:txBody>
          <a:bodyPr lIns="91425" tIns="91425" rIns="91425" bIns="91425" anchor="b" anchorCtr="0"/>
          <a:lstStyle>
            <a:lvl1pPr marL="0" marR="0" lvl="0" indent="0" algn="l" rtl="0">
              <a:spcBef>
                <a:spcPts val="750"/>
              </a:spcBef>
              <a:spcAft>
                <a:spcPts val="0"/>
              </a:spcAft>
              <a:buClr>
                <a:schemeClr val="accent1"/>
              </a:buClr>
              <a:buFont typeface="Noto Sans Symbols"/>
              <a:buNone/>
              <a:defRPr sz="18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500" b="1"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350" b="1"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9pPr>
          </a:lstStyle>
          <a:p>
            <a:endParaRPr/>
          </a:p>
        </p:txBody>
      </p:sp>
      <p:sp>
        <p:nvSpPr>
          <p:cNvPr id="113" name="Shape 113"/>
          <p:cNvSpPr txBox="1">
            <a:spLocks noGrp="1"/>
          </p:cNvSpPr>
          <p:nvPr>
            <p:ph type="body" idx="4"/>
          </p:nvPr>
        </p:nvSpPr>
        <p:spPr>
          <a:xfrm>
            <a:off x="2904828" y="2000250"/>
            <a:ext cx="2210096" cy="2692004"/>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114" name="Shape 114"/>
          <p:cNvSpPr txBox="1">
            <a:spLocks noGrp="1"/>
          </p:cNvSpPr>
          <p:nvPr>
            <p:ph type="body" idx="5"/>
          </p:nvPr>
        </p:nvSpPr>
        <p:spPr>
          <a:xfrm>
            <a:off x="5343525" y="1485900"/>
            <a:ext cx="2199085" cy="432196"/>
          </a:xfrm>
          <a:prstGeom prst="rect">
            <a:avLst/>
          </a:prstGeom>
          <a:noFill/>
          <a:ln>
            <a:noFill/>
          </a:ln>
        </p:spPr>
        <p:txBody>
          <a:bodyPr lIns="91425" tIns="91425" rIns="91425" bIns="91425" anchor="b" anchorCtr="0"/>
          <a:lstStyle>
            <a:lvl1pPr marL="0" marR="0" lvl="0" indent="0" algn="l" rtl="0">
              <a:spcBef>
                <a:spcPts val="750"/>
              </a:spcBef>
              <a:spcAft>
                <a:spcPts val="0"/>
              </a:spcAft>
              <a:buClr>
                <a:schemeClr val="accent1"/>
              </a:buClr>
              <a:buFont typeface="Noto Sans Symbols"/>
              <a:buNone/>
              <a:defRPr sz="18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500" b="1"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350" b="1"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9pPr>
          </a:lstStyle>
          <a:p>
            <a:endParaRPr/>
          </a:p>
        </p:txBody>
      </p:sp>
      <p:sp>
        <p:nvSpPr>
          <p:cNvPr id="115" name="Shape 115"/>
          <p:cNvSpPr txBox="1">
            <a:spLocks noGrp="1"/>
          </p:cNvSpPr>
          <p:nvPr>
            <p:ph type="body" idx="6"/>
          </p:nvPr>
        </p:nvSpPr>
        <p:spPr>
          <a:xfrm>
            <a:off x="5343525" y="2000250"/>
            <a:ext cx="2199085" cy="2692004"/>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cxnSp>
        <p:nvCxnSpPr>
          <p:cNvPr id="116" name="Shape 116"/>
          <p:cNvCxnSpPr/>
          <p:nvPr/>
        </p:nvCxnSpPr>
        <p:spPr>
          <a:xfrm>
            <a:off x="2794607" y="1600200"/>
            <a:ext cx="0" cy="2971799"/>
          </a:xfrm>
          <a:prstGeom prst="straightConnector1">
            <a:avLst/>
          </a:prstGeom>
          <a:noFill/>
          <a:ln w="12700" cap="flat" cmpd="sng">
            <a:solidFill>
              <a:schemeClr val="accent1">
                <a:alpha val="40000"/>
              </a:schemeClr>
            </a:solidFill>
            <a:prstDash val="solid"/>
            <a:round/>
            <a:headEnd type="none" w="med" len="med"/>
            <a:tailEnd type="none" w="med" len="med"/>
          </a:ln>
        </p:spPr>
      </p:cxnSp>
      <p:cxnSp>
        <p:nvCxnSpPr>
          <p:cNvPr id="117" name="Shape 117"/>
          <p:cNvCxnSpPr/>
          <p:nvPr/>
        </p:nvCxnSpPr>
        <p:spPr>
          <a:xfrm>
            <a:off x="5221669" y="1600200"/>
            <a:ext cx="0" cy="2975162"/>
          </a:xfrm>
          <a:prstGeom prst="straightConnector1">
            <a:avLst/>
          </a:prstGeom>
          <a:noFill/>
          <a:ln w="12700" cap="flat" cmpd="sng">
            <a:solidFill>
              <a:schemeClr val="accent1">
                <a:alpha val="40000"/>
              </a:schemeClr>
            </a:solidFill>
            <a:prstDash val="solid"/>
            <a:round/>
            <a:headEnd type="none" w="med" len="med"/>
            <a:tailEnd type="none" w="med" len="med"/>
          </a:ln>
        </p:spPr>
      </p:cxnSp>
      <p:sp>
        <p:nvSpPr>
          <p:cNvPr id="118" name="Shape 118"/>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84583" y="339537"/>
            <a:ext cx="7053541" cy="1050398"/>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3" name="Shape 123"/>
          <p:cNvSpPr txBox="1">
            <a:spLocks noGrp="1"/>
          </p:cNvSpPr>
          <p:nvPr>
            <p:ph type="body" idx="1"/>
          </p:nvPr>
        </p:nvSpPr>
        <p:spPr>
          <a:xfrm>
            <a:off x="489347" y="3188211"/>
            <a:ext cx="2205037" cy="432196"/>
          </a:xfrm>
          <a:prstGeom prst="rect">
            <a:avLst/>
          </a:prstGeom>
          <a:noFill/>
          <a:ln>
            <a:noFill/>
          </a:ln>
        </p:spPr>
        <p:txBody>
          <a:bodyPr lIns="91425" tIns="91425" rIns="91425" bIns="91425" anchor="b" anchorCtr="0"/>
          <a:lstStyle>
            <a:lvl1pPr marL="0" marR="0" lvl="0" indent="0" algn="l" rtl="0">
              <a:spcBef>
                <a:spcPts val="750"/>
              </a:spcBef>
              <a:spcAft>
                <a:spcPts val="0"/>
              </a:spcAft>
              <a:buClr>
                <a:schemeClr val="accent1"/>
              </a:buClr>
              <a:buFont typeface="Noto Sans Symbols"/>
              <a:buNone/>
              <a:defRPr sz="18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500" b="1"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350" b="1"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9pPr>
          </a:lstStyle>
          <a:p>
            <a:endParaRPr/>
          </a:p>
        </p:txBody>
      </p:sp>
      <p:sp>
        <p:nvSpPr>
          <p:cNvPr id="124" name="Shape 124"/>
          <p:cNvSpPr>
            <a:spLocks noGrp="1"/>
          </p:cNvSpPr>
          <p:nvPr>
            <p:ph type="pic" idx="2"/>
          </p:nvPr>
        </p:nvSpPr>
        <p:spPr>
          <a:xfrm>
            <a:off x="489347" y="1657350"/>
            <a:ext cx="2205037" cy="1143000"/>
          </a:xfrm>
          <a:prstGeom prst="roundRect">
            <a:avLst>
              <a:gd name="adj" fmla="val 1858"/>
            </a:avLst>
          </a:prstGeom>
          <a:noFill/>
          <a:ln>
            <a:noFill/>
          </a:ln>
        </p:spPr>
        <p:txBody>
          <a:bodyPr lIns="91425" tIns="91425" rIns="91425" bIns="91425" anchor="t" anchorCtr="0"/>
          <a:lstStyle>
            <a:lvl1pPr marL="0" marR="0" lvl="0" indent="0" algn="ctr"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9pPr>
          </a:lstStyle>
          <a:p>
            <a:endParaRPr/>
          </a:p>
        </p:txBody>
      </p:sp>
      <p:sp>
        <p:nvSpPr>
          <p:cNvPr id="125" name="Shape 125"/>
          <p:cNvSpPr txBox="1">
            <a:spLocks noGrp="1"/>
          </p:cNvSpPr>
          <p:nvPr>
            <p:ph type="body" idx="3"/>
          </p:nvPr>
        </p:nvSpPr>
        <p:spPr>
          <a:xfrm>
            <a:off x="489347" y="3620408"/>
            <a:ext cx="2205037" cy="494392"/>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126" name="Shape 126"/>
          <p:cNvSpPr txBox="1">
            <a:spLocks noGrp="1"/>
          </p:cNvSpPr>
          <p:nvPr>
            <p:ph type="body" idx="4"/>
          </p:nvPr>
        </p:nvSpPr>
        <p:spPr>
          <a:xfrm>
            <a:off x="2917032" y="3188211"/>
            <a:ext cx="2197893" cy="432196"/>
          </a:xfrm>
          <a:prstGeom prst="rect">
            <a:avLst/>
          </a:prstGeom>
          <a:noFill/>
          <a:ln>
            <a:noFill/>
          </a:ln>
        </p:spPr>
        <p:txBody>
          <a:bodyPr lIns="91425" tIns="91425" rIns="91425" bIns="91425" anchor="b" anchorCtr="0"/>
          <a:lstStyle>
            <a:lvl1pPr marL="0" marR="0" lvl="0" indent="0" algn="l" rtl="0">
              <a:spcBef>
                <a:spcPts val="750"/>
              </a:spcBef>
              <a:spcAft>
                <a:spcPts val="0"/>
              </a:spcAft>
              <a:buClr>
                <a:schemeClr val="accent1"/>
              </a:buClr>
              <a:buFont typeface="Noto Sans Symbols"/>
              <a:buNone/>
              <a:defRPr sz="18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500" b="1"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350" b="1"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9pPr>
          </a:lstStyle>
          <a:p>
            <a:endParaRPr/>
          </a:p>
        </p:txBody>
      </p:sp>
      <p:sp>
        <p:nvSpPr>
          <p:cNvPr id="127" name="Shape 127"/>
          <p:cNvSpPr>
            <a:spLocks noGrp="1"/>
          </p:cNvSpPr>
          <p:nvPr>
            <p:ph type="pic" idx="5"/>
          </p:nvPr>
        </p:nvSpPr>
        <p:spPr>
          <a:xfrm>
            <a:off x="2917031" y="1657350"/>
            <a:ext cx="2197893" cy="1143000"/>
          </a:xfrm>
          <a:prstGeom prst="roundRect">
            <a:avLst>
              <a:gd name="adj" fmla="val 1858"/>
            </a:avLst>
          </a:prstGeom>
          <a:noFill/>
          <a:ln>
            <a:noFill/>
          </a:ln>
        </p:spPr>
        <p:txBody>
          <a:bodyPr lIns="91425" tIns="91425" rIns="91425" bIns="91425" anchor="t" anchorCtr="0"/>
          <a:lstStyle>
            <a:lvl1pPr marL="0" marR="0" lvl="0" indent="0" algn="ctr"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9pPr>
          </a:lstStyle>
          <a:p>
            <a:endParaRPr/>
          </a:p>
        </p:txBody>
      </p:sp>
      <p:sp>
        <p:nvSpPr>
          <p:cNvPr id="128" name="Shape 128"/>
          <p:cNvSpPr txBox="1">
            <a:spLocks noGrp="1"/>
          </p:cNvSpPr>
          <p:nvPr>
            <p:ph type="body" idx="6"/>
          </p:nvPr>
        </p:nvSpPr>
        <p:spPr>
          <a:xfrm>
            <a:off x="2916016" y="3620407"/>
            <a:ext cx="2200805" cy="494392"/>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body" idx="7"/>
          </p:nvPr>
        </p:nvSpPr>
        <p:spPr>
          <a:xfrm>
            <a:off x="5343525" y="3188211"/>
            <a:ext cx="2199085" cy="432196"/>
          </a:xfrm>
          <a:prstGeom prst="rect">
            <a:avLst/>
          </a:prstGeom>
          <a:noFill/>
          <a:ln>
            <a:noFill/>
          </a:ln>
        </p:spPr>
        <p:txBody>
          <a:bodyPr lIns="91425" tIns="91425" rIns="91425" bIns="91425" anchor="b" anchorCtr="0"/>
          <a:lstStyle>
            <a:lvl1pPr marL="0" marR="0" lvl="0" indent="0" algn="l" rtl="0">
              <a:spcBef>
                <a:spcPts val="750"/>
              </a:spcBef>
              <a:spcAft>
                <a:spcPts val="0"/>
              </a:spcAft>
              <a:buClr>
                <a:schemeClr val="accent1"/>
              </a:buClr>
              <a:buFont typeface="Noto Sans Symbols"/>
              <a:buNone/>
              <a:defRPr sz="18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500" b="1"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350" b="1"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9pPr>
          </a:lstStyle>
          <a:p>
            <a:endParaRPr/>
          </a:p>
        </p:txBody>
      </p:sp>
      <p:sp>
        <p:nvSpPr>
          <p:cNvPr id="130" name="Shape 130"/>
          <p:cNvSpPr>
            <a:spLocks noGrp="1"/>
          </p:cNvSpPr>
          <p:nvPr>
            <p:ph type="pic" idx="8"/>
          </p:nvPr>
        </p:nvSpPr>
        <p:spPr>
          <a:xfrm>
            <a:off x="5343525" y="1657350"/>
            <a:ext cx="2199085" cy="1143000"/>
          </a:xfrm>
          <a:prstGeom prst="roundRect">
            <a:avLst>
              <a:gd name="adj" fmla="val 1858"/>
            </a:avLst>
          </a:prstGeom>
          <a:noFill/>
          <a:ln>
            <a:noFill/>
          </a:ln>
        </p:spPr>
        <p:txBody>
          <a:bodyPr lIns="91425" tIns="91425" rIns="91425" bIns="91425" anchor="t" anchorCtr="0"/>
          <a:lstStyle>
            <a:lvl1pPr marL="0" marR="0" lvl="0" indent="0" algn="ctr"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9pPr>
          </a:lstStyle>
          <a:p>
            <a:endParaRPr/>
          </a:p>
        </p:txBody>
      </p:sp>
      <p:sp>
        <p:nvSpPr>
          <p:cNvPr id="131" name="Shape 131"/>
          <p:cNvSpPr txBox="1">
            <a:spLocks noGrp="1"/>
          </p:cNvSpPr>
          <p:nvPr>
            <p:ph type="body" idx="9"/>
          </p:nvPr>
        </p:nvSpPr>
        <p:spPr>
          <a:xfrm>
            <a:off x="5343432" y="3620405"/>
            <a:ext cx="2201997" cy="494392"/>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cxnSp>
        <p:nvCxnSpPr>
          <p:cNvPr id="132" name="Shape 132"/>
          <p:cNvCxnSpPr/>
          <p:nvPr/>
        </p:nvCxnSpPr>
        <p:spPr>
          <a:xfrm>
            <a:off x="2794607" y="1600200"/>
            <a:ext cx="0" cy="2971799"/>
          </a:xfrm>
          <a:prstGeom prst="straightConnector1">
            <a:avLst/>
          </a:prstGeom>
          <a:noFill/>
          <a:ln w="12700" cap="flat" cmpd="sng">
            <a:solidFill>
              <a:schemeClr val="accent1">
                <a:alpha val="40000"/>
              </a:schemeClr>
            </a:solidFill>
            <a:prstDash val="solid"/>
            <a:round/>
            <a:headEnd type="none" w="med" len="med"/>
            <a:tailEnd type="none" w="med" len="med"/>
          </a:ln>
        </p:spPr>
      </p:cxnSp>
      <p:cxnSp>
        <p:nvCxnSpPr>
          <p:cNvPr id="133" name="Shape 133"/>
          <p:cNvCxnSpPr/>
          <p:nvPr/>
        </p:nvCxnSpPr>
        <p:spPr>
          <a:xfrm>
            <a:off x="5221669" y="1600200"/>
            <a:ext cx="0" cy="2975162"/>
          </a:xfrm>
          <a:prstGeom prst="straightConnector1">
            <a:avLst/>
          </a:prstGeom>
          <a:noFill/>
          <a:ln w="12700" cap="flat" cmpd="sng">
            <a:solidFill>
              <a:schemeClr val="accent1">
                <a:alpha val="40000"/>
              </a:schemeClr>
            </a:solidFill>
            <a:prstDash val="solid"/>
            <a:round/>
            <a:headEnd type="none" w="med" len="med"/>
            <a:tailEnd type="none" w="med" len="med"/>
          </a:ln>
        </p:spPr>
      </p:cxnSp>
      <p:sp>
        <p:nvSpPr>
          <p:cNvPr id="134" name="Shape 134"/>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Shape 135"/>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84583" y="339537"/>
            <a:ext cx="7053541" cy="1050398"/>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9" name="Shape 139"/>
          <p:cNvSpPr txBox="1">
            <a:spLocks noGrp="1"/>
          </p:cNvSpPr>
          <p:nvPr>
            <p:ph type="body" idx="1"/>
          </p:nvPr>
        </p:nvSpPr>
        <p:spPr>
          <a:xfrm rot="5400000">
            <a:off x="2609131" y="-241958"/>
            <a:ext cx="3146610" cy="6709906"/>
          </a:xfrm>
          <a:prstGeom prst="rect">
            <a:avLst/>
          </a:prstGeom>
          <a:noFill/>
          <a:ln>
            <a:noFill/>
          </a:ln>
        </p:spPr>
        <p:txBody>
          <a:bodyPr lIns="91425" tIns="91425" rIns="91425" bIns="91425" anchor="t" anchorCtr="0"/>
          <a:lstStyle>
            <a:lvl1pPr marL="257175" marR="0" lvl="0" indent="-180975" algn="l" rtl="0">
              <a:spcBef>
                <a:spcPts val="750"/>
              </a:spcBef>
              <a:spcAft>
                <a:spcPts val="0"/>
              </a:spcAft>
              <a:buClr>
                <a:schemeClr val="accent1"/>
              </a:buClr>
              <a:buSzPct val="80000"/>
              <a:buFont typeface="Noto Sans Symbols"/>
              <a:buChar char="●"/>
              <a:defRPr sz="1500" b="0" i="0" u="none" strike="noStrike" cap="none">
                <a:solidFill>
                  <a:schemeClr val="lt1"/>
                </a:solidFill>
                <a:latin typeface="Questrial"/>
                <a:ea typeface="Questrial"/>
                <a:cs typeface="Questrial"/>
                <a:sym typeface="Questrial"/>
              </a:defRPr>
            </a:lvl1pPr>
            <a:lvl2pPr marL="557213" marR="0" lvl="1" indent="-145732"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2pPr>
            <a:lvl3pPr marL="857250" marR="0" lvl="2" indent="-110490"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3pPr>
            <a:lvl4pPr marL="1200150" marR="0" lvl="3"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4pPr>
            <a:lvl5pPr marL="1543050" marR="0" lvl="4"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5pPr>
            <a:lvl6pPr marL="1885950" marR="0" lvl="5"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6pPr>
            <a:lvl7pPr marL="2228850" marR="0" lvl="6"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7pPr>
            <a:lvl8pPr marL="2571750" marR="0" lvl="7"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8pPr>
            <a:lvl9pPr marL="2914650" marR="0" lvl="8"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9pPr>
          </a:lstStyle>
          <a:p>
            <a:endParaRPr/>
          </a:p>
        </p:txBody>
      </p:sp>
      <p:sp>
        <p:nvSpPr>
          <p:cNvPr id="140" name="Shape 140"/>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Shape 141"/>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rot="5400000">
            <a:off x="4700587" y="1850231"/>
            <a:ext cx="4369593" cy="1314451"/>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5" name="Shape 145"/>
          <p:cNvSpPr txBox="1">
            <a:spLocks noGrp="1"/>
          </p:cNvSpPr>
          <p:nvPr>
            <p:ph type="body" idx="1"/>
          </p:nvPr>
        </p:nvSpPr>
        <p:spPr>
          <a:xfrm rot="5400000">
            <a:off x="1259682" y="-104773"/>
            <a:ext cx="4026693" cy="5567361"/>
          </a:xfrm>
          <a:prstGeom prst="rect">
            <a:avLst/>
          </a:prstGeom>
          <a:noFill/>
          <a:ln>
            <a:noFill/>
          </a:ln>
        </p:spPr>
        <p:txBody>
          <a:bodyPr lIns="91425" tIns="91425" rIns="91425" bIns="91425" anchor="t" anchorCtr="0"/>
          <a:lstStyle>
            <a:lvl1pPr marL="257175" marR="0" lvl="0" indent="-180975" algn="l" rtl="0">
              <a:spcBef>
                <a:spcPts val="750"/>
              </a:spcBef>
              <a:spcAft>
                <a:spcPts val="0"/>
              </a:spcAft>
              <a:buClr>
                <a:schemeClr val="accent1"/>
              </a:buClr>
              <a:buSzPct val="80000"/>
              <a:buFont typeface="Noto Sans Symbols"/>
              <a:buChar char="●"/>
              <a:defRPr sz="1500" b="0" i="0" u="none" strike="noStrike" cap="none">
                <a:solidFill>
                  <a:schemeClr val="lt1"/>
                </a:solidFill>
                <a:latin typeface="Questrial"/>
                <a:ea typeface="Questrial"/>
                <a:cs typeface="Questrial"/>
                <a:sym typeface="Questrial"/>
              </a:defRPr>
            </a:lvl1pPr>
            <a:lvl2pPr marL="557213" marR="0" lvl="1" indent="-145732"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2pPr>
            <a:lvl3pPr marL="857250" marR="0" lvl="2" indent="-110490"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3pPr>
            <a:lvl4pPr marL="1200150" marR="0" lvl="3"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4pPr>
            <a:lvl5pPr marL="1543050" marR="0" lvl="4"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5pPr>
            <a:lvl6pPr marL="1885950" marR="0" lvl="5"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6pPr>
            <a:lvl7pPr marL="2228850" marR="0" lvl="6"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7pPr>
            <a:lvl8pPr marL="2571750" marR="0" lvl="7"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8pPr>
            <a:lvl9pPr marL="2914650" marR="0" lvl="8"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9pPr>
          </a:lstStyle>
          <a:p>
            <a:endParaRPr/>
          </a:p>
        </p:txBody>
      </p:sp>
      <p:sp>
        <p:nvSpPr>
          <p:cNvPr id="146" name="Shape 146"/>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8" name="Shape 148"/>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7" name="Shape 2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257175" marR="0" lvl="0" indent="-180975" algn="l" rtl="0">
              <a:spcBef>
                <a:spcPts val="0"/>
              </a:spcBef>
              <a:spcAft>
                <a:spcPts val="0"/>
              </a:spcAft>
              <a:buClr>
                <a:schemeClr val="accent1"/>
              </a:buClr>
              <a:buSzPct val="80000"/>
              <a:buFont typeface="Noto Sans Symbols"/>
              <a:buChar char="●"/>
              <a:defRPr sz="1500" b="0" i="0" u="none" strike="noStrike" cap="none">
                <a:solidFill>
                  <a:schemeClr val="lt1"/>
                </a:solidFill>
                <a:latin typeface="Questrial"/>
                <a:ea typeface="Questrial"/>
                <a:cs typeface="Questrial"/>
                <a:sym typeface="Questrial"/>
              </a:defRPr>
            </a:lvl1pPr>
            <a:lvl2pPr marL="557213" marR="0" lvl="1" indent="-145732" algn="l" rtl="0">
              <a:spcBef>
                <a:spcPts val="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2pPr>
            <a:lvl3pPr marL="857250" marR="0" lvl="2" indent="-110490" algn="l" rtl="0">
              <a:spcBef>
                <a:spcPts val="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3pPr>
            <a:lvl4pPr marL="1200150" marR="0" lvl="3" indent="-118110" algn="l" rtl="0">
              <a:spcBef>
                <a:spcPts val="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4pPr>
            <a:lvl5pPr marL="1543050" marR="0" lvl="4" indent="-118110" algn="l" rtl="0">
              <a:spcBef>
                <a:spcPts val="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5pPr>
            <a:lvl6pPr marL="1885950" marR="0" lvl="5" indent="-118110" algn="l" rtl="0">
              <a:spcBef>
                <a:spcPts val="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6pPr>
            <a:lvl7pPr marL="2228850" marR="0" lvl="6" indent="-118110" algn="l" rtl="0">
              <a:spcBef>
                <a:spcPts val="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7pPr>
            <a:lvl8pPr marL="2571750" marR="0" lvl="7" indent="-118110" algn="l" rtl="0">
              <a:spcBef>
                <a:spcPts val="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8pPr>
            <a:lvl9pPr marL="2914650" marR="0" lvl="8" indent="-118110" algn="l" rtl="0">
              <a:spcBef>
                <a:spcPts val="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9pPr>
          </a:lstStyle>
          <a:p>
            <a:endParaRPr/>
          </a:p>
        </p:txBody>
      </p:sp>
      <p:sp>
        <p:nvSpPr>
          <p:cNvPr id="28" name="Shape 2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 sz="2100" b="0" i="0" u="none" strike="noStrike" cap="none">
                <a:solidFill>
                  <a:schemeClr val="lt1"/>
                </a:solidFill>
                <a:latin typeface="Arial"/>
                <a:ea typeface="Arial"/>
                <a:cs typeface="Arial"/>
                <a:sym typeface="Arial"/>
              </a:rPr>
              <a:t>‹#›</a:t>
            </a:fld>
            <a:endParaRPr lang="en" sz="21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84583" y="339537"/>
            <a:ext cx="7053541" cy="1050398"/>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827483" y="1539688"/>
            <a:ext cx="6709906" cy="3146610"/>
          </a:xfrm>
          <a:prstGeom prst="rect">
            <a:avLst/>
          </a:prstGeom>
          <a:noFill/>
          <a:ln>
            <a:noFill/>
          </a:ln>
        </p:spPr>
        <p:txBody>
          <a:bodyPr lIns="91425" tIns="91425" rIns="91425" bIns="91425" anchor="t" anchorCtr="0"/>
          <a:lstStyle>
            <a:lvl1pPr marL="257175" marR="0" lvl="0" indent="-180975" algn="l" rtl="0">
              <a:spcBef>
                <a:spcPts val="750"/>
              </a:spcBef>
              <a:spcAft>
                <a:spcPts val="0"/>
              </a:spcAft>
              <a:buClr>
                <a:schemeClr val="accent1"/>
              </a:buClr>
              <a:buSzPct val="80000"/>
              <a:buFont typeface="Noto Sans Symbols"/>
              <a:buChar char="●"/>
              <a:defRPr sz="1500" b="0" i="0" u="none" strike="noStrike" cap="none">
                <a:solidFill>
                  <a:schemeClr val="lt1"/>
                </a:solidFill>
                <a:latin typeface="Questrial"/>
                <a:ea typeface="Questrial"/>
                <a:cs typeface="Questrial"/>
                <a:sym typeface="Questrial"/>
              </a:defRPr>
            </a:lvl1pPr>
            <a:lvl2pPr marL="557213" marR="0" lvl="1" indent="-145732"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2pPr>
            <a:lvl3pPr marL="857250" marR="0" lvl="2" indent="-110490"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3pPr>
            <a:lvl4pPr marL="1200150" marR="0" lvl="3"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4pPr>
            <a:lvl5pPr marL="1543050" marR="0" lvl="4"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5pPr>
            <a:lvl6pPr marL="1885950" marR="0" lvl="5"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6pPr>
            <a:lvl7pPr marL="2228850" marR="0" lvl="6"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7pPr>
            <a:lvl8pPr marL="2571750" marR="0" lvl="7"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8pPr>
            <a:lvl9pPr marL="2914650" marR="0" lvl="8"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9pPr>
          </a:lstStyle>
          <a:p>
            <a:endParaRPr/>
          </a:p>
        </p:txBody>
      </p:sp>
      <p:sp>
        <p:nvSpPr>
          <p:cNvPr id="32" name="Shape 32"/>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66216" y="2146300"/>
            <a:ext cx="6619242" cy="1436735"/>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30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7" name="Shape 37"/>
          <p:cNvSpPr txBox="1">
            <a:spLocks noGrp="1"/>
          </p:cNvSpPr>
          <p:nvPr>
            <p:ph type="body" idx="1"/>
          </p:nvPr>
        </p:nvSpPr>
        <p:spPr>
          <a:xfrm>
            <a:off x="866216" y="3583035"/>
            <a:ext cx="6619244" cy="645300"/>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5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35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20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9pPr>
          </a:lstStyle>
          <a:p>
            <a:endParaRPr/>
          </a:p>
        </p:txBody>
      </p:sp>
      <p:sp>
        <p:nvSpPr>
          <p:cNvPr id="38" name="Shape 38"/>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84583" y="339537"/>
            <a:ext cx="7053541" cy="1050398"/>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3" name="Shape 43"/>
          <p:cNvSpPr txBox="1">
            <a:spLocks noGrp="1"/>
          </p:cNvSpPr>
          <p:nvPr>
            <p:ph type="body" idx="1"/>
          </p:nvPr>
        </p:nvSpPr>
        <p:spPr>
          <a:xfrm>
            <a:off x="827484" y="1545432"/>
            <a:ext cx="3297253" cy="3146821"/>
          </a:xfrm>
          <a:prstGeom prst="rect">
            <a:avLst/>
          </a:prstGeom>
          <a:noFill/>
          <a:ln>
            <a:noFill/>
          </a:ln>
        </p:spPr>
        <p:txBody>
          <a:bodyPr lIns="91425" tIns="91425" rIns="91425" bIns="91425" anchor="t" anchorCtr="0"/>
          <a:lstStyle>
            <a:lvl1pPr marL="257175" marR="0" lvl="0" indent="-188595"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1pPr>
            <a:lvl2pPr marL="557213" marR="0" lvl="1" indent="-153353"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2pPr>
            <a:lvl3pPr marL="857250" marR="0" lvl="2" indent="-118109"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3pPr>
            <a:lvl4pPr marL="1200150" marR="0" lvl="3" indent="-125730"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4pPr>
            <a:lvl5pPr marL="1543050" marR="0" lvl="4" indent="-125730"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5pPr>
            <a:lvl6pPr marL="1885950" marR="0" lvl="5"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6pPr>
            <a:lvl7pPr marL="2228850" marR="0" lvl="6"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7pPr>
            <a:lvl8pPr marL="2571750" marR="0" lvl="7"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8pPr>
            <a:lvl9pPr marL="2914650" marR="0" lvl="8"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9pPr>
          </a:lstStyle>
          <a:p>
            <a:endParaRPr/>
          </a:p>
        </p:txBody>
      </p:sp>
      <p:sp>
        <p:nvSpPr>
          <p:cNvPr id="44" name="Shape 44"/>
          <p:cNvSpPr txBox="1">
            <a:spLocks noGrp="1"/>
          </p:cNvSpPr>
          <p:nvPr>
            <p:ph type="body" idx="2"/>
          </p:nvPr>
        </p:nvSpPr>
        <p:spPr>
          <a:xfrm>
            <a:off x="4240869" y="1542069"/>
            <a:ext cx="3297255" cy="3150184"/>
          </a:xfrm>
          <a:prstGeom prst="rect">
            <a:avLst/>
          </a:prstGeom>
          <a:noFill/>
          <a:ln>
            <a:noFill/>
          </a:ln>
        </p:spPr>
        <p:txBody>
          <a:bodyPr lIns="91425" tIns="91425" rIns="91425" bIns="91425" anchor="t" anchorCtr="0"/>
          <a:lstStyle>
            <a:lvl1pPr marL="257175" marR="0" lvl="0" indent="-188595"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1pPr>
            <a:lvl2pPr marL="557213" marR="0" lvl="1" indent="-153353"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2pPr>
            <a:lvl3pPr marL="857250" marR="0" lvl="2" indent="-118109"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3pPr>
            <a:lvl4pPr marL="1200150" marR="0" lvl="3" indent="-125730"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4pPr>
            <a:lvl5pPr marL="1543050" marR="0" lvl="4" indent="-125730"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5pPr>
            <a:lvl6pPr marL="1885950" marR="0" lvl="5"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6pPr>
            <a:lvl7pPr marL="2228850" marR="0" lvl="6"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7pPr>
            <a:lvl8pPr marL="2571750" marR="0" lvl="7"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8pPr>
            <a:lvl9pPr marL="2914650" marR="0" lvl="8"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9pPr>
          </a:lstStyle>
          <a:p>
            <a:endParaRPr/>
          </a:p>
        </p:txBody>
      </p:sp>
      <p:sp>
        <p:nvSpPr>
          <p:cNvPr id="45" name="Shape 45"/>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Shape 46"/>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84583" y="339537"/>
            <a:ext cx="7053541" cy="1050398"/>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0" name="Shape 50"/>
          <p:cNvSpPr txBox="1">
            <a:spLocks noGrp="1"/>
          </p:cNvSpPr>
          <p:nvPr>
            <p:ph type="body" idx="1"/>
          </p:nvPr>
        </p:nvSpPr>
        <p:spPr>
          <a:xfrm>
            <a:off x="827484" y="1428750"/>
            <a:ext cx="3297253" cy="432196"/>
          </a:xfrm>
          <a:prstGeom prst="rect">
            <a:avLst/>
          </a:prstGeom>
          <a:noFill/>
          <a:ln>
            <a:noFill/>
          </a:ln>
        </p:spPr>
        <p:txBody>
          <a:bodyPr lIns="91425" tIns="91425" rIns="91425" bIns="91425" anchor="b" anchorCtr="0"/>
          <a:lstStyle>
            <a:lvl1pPr marL="0" marR="0" lvl="0" indent="0" algn="l" rtl="0">
              <a:spcBef>
                <a:spcPts val="750"/>
              </a:spcBef>
              <a:spcAft>
                <a:spcPts val="0"/>
              </a:spcAft>
              <a:buClr>
                <a:schemeClr val="accent1"/>
              </a:buClr>
              <a:buFont typeface="Noto Sans Symbols"/>
              <a:buNone/>
              <a:defRPr sz="18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500" b="1"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350" b="1"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9pPr>
          </a:lstStyle>
          <a:p>
            <a:endParaRPr/>
          </a:p>
        </p:txBody>
      </p:sp>
      <p:sp>
        <p:nvSpPr>
          <p:cNvPr id="51" name="Shape 51"/>
          <p:cNvSpPr txBox="1">
            <a:spLocks noGrp="1"/>
          </p:cNvSpPr>
          <p:nvPr>
            <p:ph type="body" idx="2"/>
          </p:nvPr>
        </p:nvSpPr>
        <p:spPr>
          <a:xfrm>
            <a:off x="827484" y="1885950"/>
            <a:ext cx="3297253" cy="2806303"/>
          </a:xfrm>
          <a:prstGeom prst="rect">
            <a:avLst/>
          </a:prstGeom>
          <a:noFill/>
          <a:ln>
            <a:noFill/>
          </a:ln>
        </p:spPr>
        <p:txBody>
          <a:bodyPr lIns="91425" tIns="91425" rIns="91425" bIns="91425" anchor="t" anchorCtr="0"/>
          <a:lstStyle>
            <a:lvl1pPr marL="257175" marR="0" lvl="0" indent="-188595"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1pPr>
            <a:lvl2pPr marL="557213" marR="0" lvl="1" indent="-153353"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2pPr>
            <a:lvl3pPr marL="857250" marR="0" lvl="2" indent="-118109"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3pPr>
            <a:lvl4pPr marL="1200150" marR="0" lvl="3" indent="-125730"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4pPr>
            <a:lvl5pPr marL="1543050" marR="0" lvl="4" indent="-125730"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5pPr>
            <a:lvl6pPr marL="1885950" marR="0" lvl="5"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6pPr>
            <a:lvl7pPr marL="2228850" marR="0" lvl="6"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7pPr>
            <a:lvl8pPr marL="2571750" marR="0" lvl="7"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8pPr>
            <a:lvl9pPr marL="2914650" marR="0" lvl="8"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9pPr>
          </a:lstStyle>
          <a:p>
            <a:endParaRPr/>
          </a:p>
        </p:txBody>
      </p:sp>
      <p:sp>
        <p:nvSpPr>
          <p:cNvPr id="52" name="Shape 52"/>
          <p:cNvSpPr txBox="1">
            <a:spLocks noGrp="1"/>
          </p:cNvSpPr>
          <p:nvPr>
            <p:ph type="body" idx="3"/>
          </p:nvPr>
        </p:nvSpPr>
        <p:spPr>
          <a:xfrm>
            <a:off x="4240871" y="1428750"/>
            <a:ext cx="3297253" cy="432196"/>
          </a:xfrm>
          <a:prstGeom prst="rect">
            <a:avLst/>
          </a:prstGeom>
          <a:noFill/>
          <a:ln>
            <a:noFill/>
          </a:ln>
        </p:spPr>
        <p:txBody>
          <a:bodyPr lIns="91425" tIns="91425" rIns="91425" bIns="91425" anchor="b" anchorCtr="0"/>
          <a:lstStyle>
            <a:lvl1pPr marL="0" marR="0" lvl="0" indent="0" algn="l" rtl="0">
              <a:spcBef>
                <a:spcPts val="750"/>
              </a:spcBef>
              <a:spcAft>
                <a:spcPts val="0"/>
              </a:spcAft>
              <a:buClr>
                <a:schemeClr val="accent1"/>
              </a:buClr>
              <a:buFont typeface="Noto Sans Symbols"/>
              <a:buNone/>
              <a:defRPr sz="1800" b="0" i="0" u="none" strike="noStrike" cap="none">
                <a:solidFill>
                  <a:schemeClr val="accen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1500" b="1"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1350" b="1"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1200" b="1" i="0" u="none" strike="noStrike" cap="none">
                <a:solidFill>
                  <a:schemeClr val="lt1"/>
                </a:solidFill>
                <a:latin typeface="Questrial"/>
                <a:ea typeface="Questrial"/>
                <a:cs typeface="Questrial"/>
                <a:sym typeface="Questrial"/>
              </a:defRPr>
            </a:lvl9pPr>
          </a:lstStyle>
          <a:p>
            <a:endParaRPr/>
          </a:p>
        </p:txBody>
      </p:sp>
      <p:sp>
        <p:nvSpPr>
          <p:cNvPr id="53" name="Shape 53"/>
          <p:cNvSpPr txBox="1">
            <a:spLocks noGrp="1"/>
          </p:cNvSpPr>
          <p:nvPr>
            <p:ph type="body" idx="4"/>
          </p:nvPr>
        </p:nvSpPr>
        <p:spPr>
          <a:xfrm>
            <a:off x="4240871" y="1885950"/>
            <a:ext cx="3297253" cy="2806303"/>
          </a:xfrm>
          <a:prstGeom prst="rect">
            <a:avLst/>
          </a:prstGeom>
          <a:noFill/>
          <a:ln>
            <a:noFill/>
          </a:ln>
        </p:spPr>
        <p:txBody>
          <a:bodyPr lIns="91425" tIns="91425" rIns="91425" bIns="91425" anchor="t" anchorCtr="0"/>
          <a:lstStyle>
            <a:lvl1pPr marL="257175" marR="0" lvl="0" indent="-188595"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1pPr>
            <a:lvl2pPr marL="557213" marR="0" lvl="1" indent="-153353"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2pPr>
            <a:lvl3pPr marL="857250" marR="0" lvl="2" indent="-118109"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3pPr>
            <a:lvl4pPr marL="1200150" marR="0" lvl="3" indent="-125730"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4pPr>
            <a:lvl5pPr marL="1543050" marR="0" lvl="4" indent="-125730"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5pPr>
            <a:lvl6pPr marL="1885950" marR="0" lvl="5"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6pPr>
            <a:lvl7pPr marL="2228850" marR="0" lvl="6"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7pPr>
            <a:lvl8pPr marL="2571750" marR="0" lvl="7"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8pPr>
            <a:lvl9pPr marL="2914650" marR="0" lvl="8" indent="-125729" algn="l" rtl="0">
              <a:spcBef>
                <a:spcPts val="750"/>
              </a:spcBef>
              <a:spcAft>
                <a:spcPts val="0"/>
              </a:spcAft>
              <a:buClr>
                <a:schemeClr val="accent1"/>
              </a:buClr>
              <a:buSzPct val="79999"/>
              <a:buFont typeface="Noto Sans Symbols"/>
              <a:buChar char="●"/>
              <a:defRPr sz="900" b="0" i="0" u="none" strike="noStrike" cap="none">
                <a:solidFill>
                  <a:schemeClr val="lt1"/>
                </a:solidFill>
                <a:latin typeface="Questrial"/>
                <a:ea typeface="Questrial"/>
                <a:cs typeface="Questrial"/>
                <a:sym typeface="Questrial"/>
              </a:defRPr>
            </a:lvl9pPr>
          </a:lstStyle>
          <a:p>
            <a:endParaRPr/>
          </a:p>
        </p:txBody>
      </p:sp>
      <p:sp>
        <p:nvSpPr>
          <p:cNvPr id="54" name="Shape 54"/>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84583" y="339537"/>
            <a:ext cx="7053541" cy="1050398"/>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9" name="Shape 59"/>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 sz="2100" b="0" i="0" u="none" strike="noStrike" cap="none">
                <a:solidFill>
                  <a:schemeClr val="lt1"/>
                </a:solidFill>
                <a:latin typeface="Arial"/>
                <a:ea typeface="Arial"/>
                <a:cs typeface="Arial"/>
                <a:sym typeface="Arial"/>
              </a:rPr>
              <a:t>‹#›</a:t>
            </a:fld>
            <a:endParaRPr lang="en" sz="21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66216" y="1085850"/>
            <a:ext cx="2550797" cy="108585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18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8" name="Shape 68"/>
          <p:cNvSpPr txBox="1">
            <a:spLocks noGrp="1"/>
          </p:cNvSpPr>
          <p:nvPr>
            <p:ph type="body" idx="1"/>
          </p:nvPr>
        </p:nvSpPr>
        <p:spPr>
          <a:xfrm>
            <a:off x="3588462" y="1085850"/>
            <a:ext cx="3896997" cy="3429000"/>
          </a:xfrm>
          <a:prstGeom prst="rect">
            <a:avLst/>
          </a:prstGeom>
          <a:noFill/>
          <a:ln>
            <a:noFill/>
          </a:ln>
        </p:spPr>
        <p:txBody>
          <a:bodyPr lIns="91425" tIns="91425" rIns="91425" bIns="91425" anchor="ctr" anchorCtr="0"/>
          <a:lstStyle>
            <a:lvl1pPr marL="257175" marR="0" lvl="0" indent="-180975" algn="l" rtl="0">
              <a:spcBef>
                <a:spcPts val="750"/>
              </a:spcBef>
              <a:spcAft>
                <a:spcPts val="0"/>
              </a:spcAft>
              <a:buClr>
                <a:schemeClr val="accent1"/>
              </a:buClr>
              <a:buSzPct val="80000"/>
              <a:buFont typeface="Noto Sans Symbols"/>
              <a:buChar char="●"/>
              <a:defRPr sz="1500" b="0" i="0" u="none" strike="noStrike" cap="none">
                <a:solidFill>
                  <a:schemeClr val="lt1"/>
                </a:solidFill>
                <a:latin typeface="Questrial"/>
                <a:ea typeface="Questrial"/>
                <a:cs typeface="Questrial"/>
                <a:sym typeface="Questrial"/>
              </a:defRPr>
            </a:lvl1pPr>
            <a:lvl2pPr marL="557213" marR="0" lvl="1" indent="-145732"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2pPr>
            <a:lvl3pPr marL="857250" marR="0" lvl="2" indent="-110490"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3pPr>
            <a:lvl4pPr marL="1200150" marR="0" lvl="3"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4pPr>
            <a:lvl5pPr marL="1543050" marR="0" lvl="4"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5pPr>
            <a:lvl6pPr marL="1885950" marR="0" lvl="5"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6pPr>
            <a:lvl7pPr marL="2228850" marR="0" lvl="6"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7pPr>
            <a:lvl8pPr marL="2571750" marR="0" lvl="7"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8pPr>
            <a:lvl9pPr marL="2914650" marR="0" lvl="8"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9pPr>
          </a:lstStyle>
          <a:p>
            <a:endParaRPr/>
          </a:p>
        </p:txBody>
      </p:sp>
      <p:sp>
        <p:nvSpPr>
          <p:cNvPr id="69" name="Shape 69"/>
          <p:cNvSpPr txBox="1">
            <a:spLocks noGrp="1"/>
          </p:cNvSpPr>
          <p:nvPr>
            <p:ph type="body" idx="2"/>
          </p:nvPr>
        </p:nvSpPr>
        <p:spPr>
          <a:xfrm>
            <a:off x="866216" y="2346960"/>
            <a:ext cx="2550797" cy="2171698"/>
          </a:xfrm>
          <a:prstGeom prst="rect">
            <a:avLst/>
          </a:prstGeom>
          <a:noFill/>
          <a:ln>
            <a:noFill/>
          </a:ln>
        </p:spPr>
        <p:txBody>
          <a:bodyPr lIns="91425" tIns="91425" rIns="91425" bIns="91425" anchor="t" anchorCtr="0"/>
          <a:lstStyle>
            <a:lvl1pPr marL="0" marR="0" lvl="0" indent="0" algn="l" rtl="0">
              <a:spcBef>
                <a:spcPts val="750"/>
              </a:spcBef>
              <a:spcAft>
                <a:spcPts val="0"/>
              </a:spcAft>
              <a:buClr>
                <a:schemeClr val="accent1"/>
              </a:buClr>
              <a:buFont typeface="Noto Sans Symbols"/>
              <a:buNone/>
              <a:defRPr sz="1050" b="0" i="0" u="none" strike="noStrike" cap="none">
                <a:solidFill>
                  <a:schemeClr val="lt1"/>
                </a:solidFill>
                <a:latin typeface="Questrial"/>
                <a:ea typeface="Questrial"/>
                <a:cs typeface="Questrial"/>
                <a:sym typeface="Questrial"/>
              </a:defRPr>
            </a:lvl1pPr>
            <a:lvl2pPr marL="342900" marR="0" lvl="1" indent="0" algn="l" rtl="0">
              <a:spcBef>
                <a:spcPts val="750"/>
              </a:spcBef>
              <a:spcAft>
                <a:spcPts val="0"/>
              </a:spcAft>
              <a:buClr>
                <a:schemeClr val="accent1"/>
              </a:buClr>
              <a:buFont typeface="Noto Sans Symbols"/>
              <a:buNone/>
              <a:defRPr sz="900" b="0" i="0" u="none" strike="noStrike" cap="none">
                <a:solidFill>
                  <a:schemeClr val="lt1"/>
                </a:solidFill>
                <a:latin typeface="Questrial"/>
                <a:ea typeface="Questrial"/>
                <a:cs typeface="Questrial"/>
                <a:sym typeface="Questrial"/>
              </a:defRPr>
            </a:lvl2pPr>
            <a:lvl3pPr marL="685800" marR="0" lvl="2" indent="0" algn="l" rtl="0">
              <a:spcBef>
                <a:spcPts val="750"/>
              </a:spcBef>
              <a:spcAft>
                <a:spcPts val="0"/>
              </a:spcAft>
              <a:buClr>
                <a:schemeClr val="accent1"/>
              </a:buClr>
              <a:buFont typeface="Noto Sans Symbols"/>
              <a:buNone/>
              <a:defRPr sz="750" b="0" i="0" u="none" strike="noStrike" cap="none">
                <a:solidFill>
                  <a:schemeClr val="lt1"/>
                </a:solidFill>
                <a:latin typeface="Questrial"/>
                <a:ea typeface="Questrial"/>
                <a:cs typeface="Questrial"/>
                <a:sym typeface="Questrial"/>
              </a:defRPr>
            </a:lvl3pPr>
            <a:lvl4pPr marL="1028700" marR="0" lvl="3"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4pPr>
            <a:lvl5pPr marL="1371600" marR="0" lvl="4"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5pPr>
            <a:lvl6pPr marL="1714500" marR="0" lvl="5"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6pPr>
            <a:lvl7pPr marL="2057400" marR="0" lvl="6"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7pPr>
            <a:lvl8pPr marL="2400300" marR="0" lvl="7"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8pPr>
            <a:lvl9pPr marL="2743200" marR="0" lvl="8" indent="0" algn="l" rtl="0">
              <a:spcBef>
                <a:spcPts val="750"/>
              </a:spcBef>
              <a:spcAft>
                <a:spcPts val="0"/>
              </a:spcAft>
              <a:buClr>
                <a:schemeClr val="accent1"/>
              </a:buClr>
              <a:buFont typeface="Noto Sans Symbols"/>
              <a:buNone/>
              <a:defRPr sz="675" b="0" i="0" u="none" strike="noStrike" cap="none">
                <a:solidFill>
                  <a:schemeClr val="lt1"/>
                </a:solidFill>
                <a:latin typeface="Questrial"/>
                <a:ea typeface="Questrial"/>
                <a:cs typeface="Questrial"/>
                <a:sym typeface="Questrial"/>
              </a:defRPr>
            </a:lvl9pPr>
          </a:lstStyle>
          <a:p>
            <a:endParaRPr/>
          </a:p>
        </p:txBody>
      </p:sp>
      <p:sp>
        <p:nvSpPr>
          <p:cNvPr id="70" name="Shape 70"/>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22" Type="http://schemas.openxmlformats.org/officeDocument/2006/relationships/image" Target="../media/image3.png"/><Relationship Id="rId23" Type="http://schemas.openxmlformats.org/officeDocument/2006/relationships/image" Target="../media/image4.png"/><Relationship Id="rId24" Type="http://schemas.openxmlformats.org/officeDocument/2006/relationships/image" Target="../media/image5.png"/><Relationship Id="rId25" Type="http://schemas.openxmlformats.org/officeDocument/2006/relationships/image" Target="../media/image6.png"/><Relationship Id="rId26" Type="http://schemas.openxmlformats.org/officeDocument/2006/relationships/image" Target="../media/image7.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21">
            <a:alphaModFix/>
          </a:blip>
          <a:srcRect l="3613"/>
          <a:stretch/>
        </p:blipFill>
        <p:spPr>
          <a:xfrm>
            <a:off x="0" y="2002264"/>
            <a:ext cx="3027759" cy="3141235"/>
          </a:xfrm>
          <a:prstGeom prst="rect">
            <a:avLst/>
          </a:prstGeom>
          <a:noFill/>
          <a:ln>
            <a:noFill/>
          </a:ln>
        </p:spPr>
      </p:pic>
      <p:pic>
        <p:nvPicPr>
          <p:cNvPr id="7" name="Shape 7"/>
          <p:cNvPicPr preferRelativeResize="0"/>
          <p:nvPr/>
        </p:nvPicPr>
        <p:blipFill rotWithShape="1">
          <a:blip r:embed="rId22">
            <a:alphaModFix/>
          </a:blip>
          <a:srcRect l="35640"/>
          <a:stretch/>
        </p:blipFill>
        <p:spPr>
          <a:xfrm>
            <a:off x="0" y="2169260"/>
            <a:ext cx="1141808" cy="1774089"/>
          </a:xfrm>
          <a:prstGeom prst="rect">
            <a:avLst/>
          </a:prstGeom>
          <a:noFill/>
          <a:ln>
            <a:noFill/>
          </a:ln>
        </p:spPr>
      </p:pic>
      <p:sp>
        <p:nvSpPr>
          <p:cNvPr id="8" name="Shape 8"/>
          <p:cNvSpPr/>
          <p:nvPr/>
        </p:nvSpPr>
        <p:spPr>
          <a:xfrm>
            <a:off x="6456758" y="1257300"/>
            <a:ext cx="2114550" cy="211455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pic>
        <p:nvPicPr>
          <p:cNvPr id="9" name="Shape 9"/>
          <p:cNvPicPr preferRelativeResize="0"/>
          <p:nvPr/>
        </p:nvPicPr>
        <p:blipFill rotWithShape="1">
          <a:blip r:embed="rId23">
            <a:alphaModFix/>
          </a:blip>
          <a:srcRect t="28812"/>
          <a:stretch/>
        </p:blipFill>
        <p:spPr>
          <a:xfrm>
            <a:off x="5999560" y="0"/>
            <a:ext cx="1202539" cy="856054"/>
          </a:xfrm>
          <a:prstGeom prst="rect">
            <a:avLst/>
          </a:prstGeom>
          <a:noFill/>
          <a:ln>
            <a:noFill/>
          </a:ln>
        </p:spPr>
      </p:pic>
      <p:pic>
        <p:nvPicPr>
          <p:cNvPr id="10" name="Shape 10"/>
          <p:cNvPicPr preferRelativeResize="0"/>
          <p:nvPr/>
        </p:nvPicPr>
        <p:blipFill rotWithShape="1">
          <a:blip r:embed="rId24">
            <a:alphaModFix/>
          </a:blip>
          <a:srcRect b="23320"/>
          <a:stretch/>
        </p:blipFill>
        <p:spPr>
          <a:xfrm>
            <a:off x="6456758" y="4572000"/>
            <a:ext cx="745300" cy="571500"/>
          </a:xfrm>
          <a:prstGeom prst="rect">
            <a:avLst/>
          </a:prstGeom>
          <a:noFill/>
          <a:ln>
            <a:noFill/>
          </a:ln>
        </p:spPr>
      </p:pic>
      <p:sp>
        <p:nvSpPr>
          <p:cNvPr id="11" name="Shape 11"/>
          <p:cNvSpPr/>
          <p:nvPr/>
        </p:nvSpPr>
        <p:spPr>
          <a:xfrm>
            <a:off x="7828359" y="0"/>
            <a:ext cx="514350" cy="85725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title"/>
          </p:nvPr>
        </p:nvSpPr>
        <p:spPr>
          <a:xfrm>
            <a:off x="484583" y="339537"/>
            <a:ext cx="7053541" cy="1050398"/>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315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 name="Shape 13"/>
          <p:cNvSpPr txBox="1">
            <a:spLocks noGrp="1"/>
          </p:cNvSpPr>
          <p:nvPr>
            <p:ph type="body" idx="1"/>
          </p:nvPr>
        </p:nvSpPr>
        <p:spPr>
          <a:xfrm>
            <a:off x="827483" y="1539688"/>
            <a:ext cx="6709906" cy="3146610"/>
          </a:xfrm>
          <a:prstGeom prst="rect">
            <a:avLst/>
          </a:prstGeom>
          <a:noFill/>
          <a:ln>
            <a:noFill/>
          </a:ln>
        </p:spPr>
        <p:txBody>
          <a:bodyPr lIns="91425" tIns="91425" rIns="91425" bIns="91425" anchor="t" anchorCtr="0"/>
          <a:lstStyle>
            <a:lvl1pPr marL="257175" marR="0" lvl="0" indent="-180975" algn="l" rtl="0">
              <a:spcBef>
                <a:spcPts val="750"/>
              </a:spcBef>
              <a:spcAft>
                <a:spcPts val="0"/>
              </a:spcAft>
              <a:buClr>
                <a:schemeClr val="accent1"/>
              </a:buClr>
              <a:buSzPct val="80000"/>
              <a:buFont typeface="Noto Sans Symbols"/>
              <a:buChar char="●"/>
              <a:defRPr sz="1500" b="0" i="0" u="none" strike="noStrike" cap="none">
                <a:solidFill>
                  <a:schemeClr val="lt1"/>
                </a:solidFill>
                <a:latin typeface="Questrial"/>
                <a:ea typeface="Questrial"/>
                <a:cs typeface="Questrial"/>
                <a:sym typeface="Questrial"/>
              </a:defRPr>
            </a:lvl1pPr>
            <a:lvl2pPr marL="557213" marR="0" lvl="1" indent="-145732" algn="l" rtl="0">
              <a:spcBef>
                <a:spcPts val="750"/>
              </a:spcBef>
              <a:spcAft>
                <a:spcPts val="0"/>
              </a:spcAft>
              <a:buClr>
                <a:schemeClr val="accent1"/>
              </a:buClr>
              <a:buSzPct val="77142"/>
              <a:buFont typeface="Noto Sans Symbols"/>
              <a:buChar char="●"/>
              <a:defRPr sz="1350" b="0" i="0" u="none" strike="noStrike" cap="none">
                <a:solidFill>
                  <a:schemeClr val="lt1"/>
                </a:solidFill>
                <a:latin typeface="Questrial"/>
                <a:ea typeface="Questrial"/>
                <a:cs typeface="Questrial"/>
                <a:sym typeface="Questrial"/>
              </a:defRPr>
            </a:lvl2pPr>
            <a:lvl3pPr marL="857250" marR="0" lvl="2" indent="-110490" algn="l" rtl="0">
              <a:spcBef>
                <a:spcPts val="750"/>
              </a:spcBef>
              <a:spcAft>
                <a:spcPts val="0"/>
              </a:spcAft>
              <a:buClr>
                <a:schemeClr val="accent1"/>
              </a:buClr>
              <a:buSzPct val="80000"/>
              <a:buFont typeface="Noto Sans Symbols"/>
              <a:buChar char="●"/>
              <a:defRPr sz="1200" b="0" i="0" u="none" strike="noStrike" cap="none">
                <a:solidFill>
                  <a:schemeClr val="lt1"/>
                </a:solidFill>
                <a:latin typeface="Questrial"/>
                <a:ea typeface="Questrial"/>
                <a:cs typeface="Questrial"/>
                <a:sym typeface="Questrial"/>
              </a:defRPr>
            </a:lvl3pPr>
            <a:lvl4pPr marL="1200150" marR="0" lvl="3"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4pPr>
            <a:lvl5pPr marL="1543050" marR="0" lvl="4"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5pPr>
            <a:lvl6pPr marL="1885950" marR="0" lvl="5"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6pPr>
            <a:lvl7pPr marL="2228850" marR="0" lvl="6"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7pPr>
            <a:lvl8pPr marL="2571750" marR="0" lvl="7"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8pPr>
            <a:lvl9pPr marL="2914650" marR="0" lvl="8" indent="-118110" algn="l" rtl="0">
              <a:spcBef>
                <a:spcPts val="750"/>
              </a:spcBef>
              <a:spcAft>
                <a:spcPts val="0"/>
              </a:spcAft>
              <a:buClr>
                <a:schemeClr val="accent1"/>
              </a:buClr>
              <a:buSzPct val="76363"/>
              <a:buFont typeface="Noto Sans Symbols"/>
              <a:buChar char="●"/>
              <a:defRPr sz="1050" b="0" i="0" u="none" strike="noStrike" cap="none">
                <a:solidFill>
                  <a:schemeClr val="lt1"/>
                </a:solidFill>
                <a:latin typeface="Questrial"/>
                <a:ea typeface="Questrial"/>
                <a:cs typeface="Questrial"/>
                <a:sym typeface="Questrial"/>
              </a:defRPr>
            </a:lvl9pPr>
          </a:lstStyle>
          <a:p>
            <a:endParaRPr/>
          </a:p>
        </p:txBody>
      </p:sp>
      <p:sp>
        <p:nvSpPr>
          <p:cNvPr id="14" name="Shape 14"/>
          <p:cNvSpPr txBox="1">
            <a:spLocks noGrp="1"/>
          </p:cNvSpPr>
          <p:nvPr>
            <p:ph type="dt" idx="10"/>
          </p:nvPr>
        </p:nvSpPr>
        <p:spPr>
          <a:xfrm rot="5400000">
            <a:off x="7616729" y="1343025"/>
            <a:ext cx="742949" cy="2285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ftr" idx="11"/>
          </p:nvPr>
        </p:nvSpPr>
        <p:spPr>
          <a:xfrm rot="5400000">
            <a:off x="6713679" y="2418972"/>
            <a:ext cx="2894845" cy="22860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825"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7764406" y="221796"/>
            <a:ext cx="628648" cy="57576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pic>
        <p:nvPicPr>
          <p:cNvPr id="17" name="Shape 17"/>
          <p:cNvPicPr preferRelativeResize="0"/>
          <p:nvPr/>
        </p:nvPicPr>
        <p:blipFill rotWithShape="1">
          <a:blip r:embed="rId25">
            <a:alphaModFix/>
          </a:blip>
          <a:srcRect/>
          <a:stretch/>
        </p:blipFill>
        <p:spPr>
          <a:xfrm>
            <a:off x="8339409" y="4571689"/>
            <a:ext cx="804600" cy="571800"/>
          </a:xfrm>
          <a:prstGeom prst="rect">
            <a:avLst/>
          </a:prstGeom>
          <a:noFill/>
          <a:ln>
            <a:noFill/>
          </a:ln>
        </p:spPr>
      </p:pic>
      <p:pic>
        <p:nvPicPr>
          <p:cNvPr id="18" name="Shape 18" descr="Screen Shot 2016-05-10 at 15.24.57 1.png"/>
          <p:cNvPicPr preferRelativeResize="0"/>
          <p:nvPr/>
        </p:nvPicPr>
        <p:blipFill>
          <a:blip r:embed="rId26">
            <a:alphaModFix/>
          </a:blip>
          <a:stretch>
            <a:fillRect/>
          </a:stretch>
        </p:blipFill>
        <p:spPr>
          <a:xfrm>
            <a:off x="94375" y="4803574"/>
            <a:ext cx="827100" cy="239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omments" Target="../comments/commen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311700" y="744575"/>
            <a:ext cx="8520599" cy="1622699"/>
          </a:xfrm>
          <a:prstGeom prst="rect">
            <a:avLst/>
          </a:prstGeom>
          <a:noFill/>
          <a:ln>
            <a:noFill/>
          </a:ln>
        </p:spPr>
        <p:txBody>
          <a:bodyPr lIns="91425" tIns="91425" rIns="91425" bIns="91425" anchor="b" anchorCtr="0">
            <a:noAutofit/>
          </a:bodyPr>
          <a:lstStyle/>
          <a:p>
            <a:pPr marL="0" marR="0" lvl="0" indent="0" algn="ctr" rtl="0">
              <a:spcBef>
                <a:spcPts val="0"/>
              </a:spcBef>
              <a:buClr>
                <a:schemeClr val="lt2"/>
              </a:buClr>
              <a:buSzPct val="25000"/>
              <a:buFont typeface="Arial"/>
              <a:buNone/>
            </a:pPr>
            <a:r>
              <a:rPr lang="en" sz="3200">
                <a:latin typeface="Arial"/>
                <a:ea typeface="Arial"/>
                <a:cs typeface="Arial"/>
                <a:sym typeface="Arial"/>
              </a:rPr>
              <a:t>启用“Hadoop”的哨兵 - Sentry</a:t>
            </a:r>
          </a:p>
          <a:p>
            <a:pPr marL="0" marR="0" lvl="0" indent="0" algn="ctr" rtl="0">
              <a:spcBef>
                <a:spcPts val="0"/>
              </a:spcBef>
              <a:buClr>
                <a:schemeClr val="lt2"/>
              </a:buClr>
              <a:buSzPct val="25000"/>
              <a:buFont typeface="Arial"/>
              <a:buNone/>
            </a:pPr>
            <a:r>
              <a:rPr lang="en" sz="3200">
                <a:latin typeface="Arial"/>
                <a:ea typeface="Arial"/>
                <a:cs typeface="Arial"/>
                <a:sym typeface="Arial"/>
              </a:rPr>
              <a:t>的通用权限管理模型</a:t>
            </a:r>
          </a:p>
        </p:txBody>
      </p:sp>
      <p:sp>
        <p:nvSpPr>
          <p:cNvPr id="154" name="Shape 154"/>
          <p:cNvSpPr txBox="1">
            <a:spLocks noGrp="1"/>
          </p:cNvSpPr>
          <p:nvPr>
            <p:ph type="subTitle" idx="1"/>
          </p:nvPr>
        </p:nvSpPr>
        <p:spPr>
          <a:xfrm>
            <a:off x="311700" y="3022775"/>
            <a:ext cx="8520599" cy="792600"/>
          </a:xfrm>
          <a:prstGeom prst="rect">
            <a:avLst/>
          </a:prstGeom>
          <a:noFill/>
          <a:ln>
            <a:noFill/>
          </a:ln>
        </p:spPr>
        <p:txBody>
          <a:bodyPr lIns="91425" tIns="91425" rIns="91425" bIns="91425" anchor="t" anchorCtr="0">
            <a:noAutofit/>
          </a:bodyPr>
          <a:lstStyle/>
          <a:p>
            <a:pPr marL="0" marR="0" lvl="0" indent="0" algn="r" rtl="0">
              <a:spcBef>
                <a:spcPts val="0"/>
              </a:spcBef>
              <a:spcAft>
                <a:spcPts val="0"/>
              </a:spcAft>
              <a:buClr>
                <a:schemeClr val="accent1"/>
              </a:buClr>
              <a:buSzPct val="25000"/>
              <a:buFont typeface="Noto Sans Symbols"/>
              <a:buNone/>
            </a:pPr>
            <a:r>
              <a:rPr lang="en" sz="1500" b="0" i="0" u="none" strike="noStrike" cap="none">
                <a:solidFill>
                  <a:schemeClr val="accent1"/>
                </a:solidFill>
                <a:latin typeface="Georgia"/>
                <a:ea typeface="Georgia"/>
                <a:cs typeface="Georgia"/>
                <a:sym typeface="Georgia"/>
              </a:rPr>
              <a:t>Hao Hao - hao.hao@cloudera.com</a:t>
            </a:r>
          </a:p>
          <a:p>
            <a:pPr marL="0" marR="0" lvl="0" indent="0" algn="r" rtl="0">
              <a:spcBef>
                <a:spcPts val="0"/>
              </a:spcBef>
              <a:spcAft>
                <a:spcPts val="0"/>
              </a:spcAft>
              <a:buClr>
                <a:schemeClr val="accent1"/>
              </a:buClr>
              <a:buSzPct val="25000"/>
              <a:buFont typeface="Noto Sans Symbols"/>
              <a:buNone/>
            </a:pPr>
            <a:r>
              <a:rPr lang="en" sz="1500" b="0" i="0" u="none" strike="noStrike" cap="none">
                <a:solidFill>
                  <a:schemeClr val="accent1"/>
                </a:solidFill>
                <a:latin typeface="Georgia"/>
                <a:ea typeface="Georgia"/>
                <a:cs typeface="Georgia"/>
                <a:sym typeface="Georgia"/>
              </a:rPr>
              <a:t>Anne Yu - anneyu@cloudera.com</a:t>
            </a:r>
          </a:p>
        </p:txBody>
      </p:sp>
      <p:sp>
        <p:nvSpPr>
          <p:cNvPr id="155" name="Shape 155"/>
          <p:cNvSpPr txBox="1"/>
          <p:nvPr/>
        </p:nvSpPr>
        <p:spPr>
          <a:xfrm>
            <a:off x="1314125" y="4026275"/>
            <a:ext cx="6033300" cy="1016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600">
                <a:solidFill>
                  <a:schemeClr val="lt1"/>
                </a:solidFill>
              </a:rPr>
              <a:t>Beijing Strata + Hadoop World</a:t>
            </a:r>
            <a:r>
              <a:rPr lang="en" sz="1600" b="0" i="0" u="none" strike="noStrike" cap="none">
                <a:solidFill>
                  <a:schemeClr val="lt1"/>
                </a:solidFill>
                <a:latin typeface="Arial"/>
                <a:ea typeface="Arial"/>
                <a:cs typeface="Arial"/>
                <a:sym typeface="Arial"/>
              </a:rPr>
              <a:t>, </a:t>
            </a:r>
            <a:r>
              <a:rPr lang="en" sz="1600">
                <a:solidFill>
                  <a:schemeClr val="lt1"/>
                </a:solidFill>
              </a:rPr>
              <a:t>Aug 4 </a:t>
            </a:r>
            <a:r>
              <a:rPr lang="en" sz="1600" b="0" i="0" u="none" strike="noStrike" cap="none">
                <a:solidFill>
                  <a:schemeClr val="lt1"/>
                </a:solidFill>
                <a:latin typeface="Arial"/>
                <a:ea typeface="Arial"/>
                <a:cs typeface="Arial"/>
                <a:sym typeface="Arial"/>
              </a:rPr>
              <a:t>- </a:t>
            </a:r>
            <a:r>
              <a:rPr lang="en" sz="1600">
                <a:solidFill>
                  <a:schemeClr val="lt1"/>
                </a:solidFill>
              </a:rPr>
              <a:t>5</a:t>
            </a:r>
            <a:r>
              <a:rPr lang="en" sz="1600" b="0" i="0" u="none" strike="noStrike" cap="none">
                <a:solidFill>
                  <a:schemeClr val="lt1"/>
                </a:solidFill>
                <a:latin typeface="Arial"/>
                <a:ea typeface="Arial"/>
                <a:cs typeface="Arial"/>
                <a:sym typeface="Arial"/>
              </a:rPr>
              <a:t>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p:nvPr/>
        </p:nvSpPr>
        <p:spPr>
          <a:xfrm>
            <a:off x="1034938" y="1535453"/>
            <a:ext cx="4480535" cy="2348589"/>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21" name="Shape 321"/>
          <p:cNvSpPr/>
          <p:nvPr/>
        </p:nvSpPr>
        <p:spPr>
          <a:xfrm>
            <a:off x="1338417" y="2298580"/>
            <a:ext cx="3852471" cy="1535190"/>
          </a:xfrm>
          <a:prstGeom prst="roundRect">
            <a:avLst>
              <a:gd name="adj" fmla="val 16667"/>
            </a:avLst>
          </a:prstGeom>
          <a:gradFill>
            <a:gsLst>
              <a:gs pos="0">
                <a:srgbClr val="FCEAE4"/>
              </a:gs>
              <a:gs pos="100000">
                <a:srgbClr val="F29F73"/>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22" name="Shape 322"/>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Sentry Architecture</a:t>
            </a:r>
          </a:p>
        </p:txBody>
      </p:sp>
      <p:sp>
        <p:nvSpPr>
          <p:cNvPr id="323" name="Shape 323"/>
          <p:cNvSpPr/>
          <p:nvPr/>
        </p:nvSpPr>
        <p:spPr>
          <a:xfrm>
            <a:off x="1338419" y="1659158"/>
            <a:ext cx="3852471" cy="556736"/>
          </a:xfrm>
          <a:prstGeom prst="roundRect">
            <a:avLst>
              <a:gd name="adj" fmla="val 16667"/>
            </a:avLst>
          </a:prstGeom>
          <a:gradFill>
            <a:gsLst>
              <a:gs pos="0">
                <a:srgbClr val="FCEAE4"/>
              </a:gs>
              <a:gs pos="100000">
                <a:srgbClr val="F29F73"/>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24" name="Shape 324"/>
          <p:cNvSpPr/>
          <p:nvPr/>
        </p:nvSpPr>
        <p:spPr>
          <a:xfrm>
            <a:off x="1537451" y="1117612"/>
            <a:ext cx="903248" cy="323386"/>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325" name="Shape 325"/>
          <p:cNvSpPr/>
          <p:nvPr/>
        </p:nvSpPr>
        <p:spPr>
          <a:xfrm>
            <a:off x="2743501" y="1115687"/>
            <a:ext cx="903248" cy="323386"/>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326" name="Shape 326"/>
          <p:cNvSpPr/>
          <p:nvPr/>
        </p:nvSpPr>
        <p:spPr>
          <a:xfrm>
            <a:off x="4019687" y="1115078"/>
            <a:ext cx="903248" cy="323386"/>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a:t>
            </a:r>
          </a:p>
        </p:txBody>
      </p:sp>
      <p:cxnSp>
        <p:nvCxnSpPr>
          <p:cNvPr id="327" name="Shape 327"/>
          <p:cNvCxnSpPr>
            <a:stCxn id="324" idx="2"/>
          </p:cNvCxnSpPr>
          <p:nvPr/>
        </p:nvCxnSpPr>
        <p:spPr>
          <a:xfrm flipH="1">
            <a:off x="1987576" y="1440998"/>
            <a:ext cx="1500" cy="1168500"/>
          </a:xfrm>
          <a:prstGeom prst="straightConnector1">
            <a:avLst/>
          </a:prstGeom>
          <a:noFill/>
          <a:ln w="12700" cap="flat" cmpd="sng">
            <a:solidFill>
              <a:schemeClr val="accent3"/>
            </a:solidFill>
            <a:prstDash val="solid"/>
            <a:round/>
            <a:headEnd type="none" w="med" len="med"/>
            <a:tailEnd type="triangle" w="lg" len="lg"/>
          </a:ln>
        </p:spPr>
      </p:cxnSp>
      <p:sp>
        <p:nvSpPr>
          <p:cNvPr id="328" name="Shape 328"/>
          <p:cNvSpPr/>
          <p:nvPr/>
        </p:nvSpPr>
        <p:spPr>
          <a:xfrm>
            <a:off x="1892800" y="1950482"/>
            <a:ext cx="189571" cy="177809"/>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29" name="Shape 329"/>
          <p:cNvCxnSpPr>
            <a:stCxn id="325" idx="2"/>
          </p:cNvCxnSpPr>
          <p:nvPr/>
        </p:nvCxnSpPr>
        <p:spPr>
          <a:xfrm>
            <a:off x="3195126" y="1439073"/>
            <a:ext cx="0" cy="1169400"/>
          </a:xfrm>
          <a:prstGeom prst="straightConnector1">
            <a:avLst/>
          </a:prstGeom>
          <a:noFill/>
          <a:ln w="12700" cap="flat" cmpd="sng">
            <a:solidFill>
              <a:schemeClr val="accent3"/>
            </a:solidFill>
            <a:prstDash val="solid"/>
            <a:round/>
            <a:headEnd type="none" w="med" len="med"/>
            <a:tailEnd type="triangle" w="lg" len="lg"/>
          </a:ln>
        </p:spPr>
      </p:cxnSp>
      <p:cxnSp>
        <p:nvCxnSpPr>
          <p:cNvPr id="330" name="Shape 330"/>
          <p:cNvCxnSpPr>
            <a:stCxn id="326" idx="2"/>
          </p:cNvCxnSpPr>
          <p:nvPr/>
        </p:nvCxnSpPr>
        <p:spPr>
          <a:xfrm flipH="1">
            <a:off x="4469812" y="1438464"/>
            <a:ext cx="1500" cy="1170000"/>
          </a:xfrm>
          <a:prstGeom prst="straightConnector1">
            <a:avLst/>
          </a:prstGeom>
          <a:noFill/>
          <a:ln w="12700" cap="flat" cmpd="sng">
            <a:solidFill>
              <a:schemeClr val="accent3"/>
            </a:solidFill>
            <a:prstDash val="solid"/>
            <a:round/>
            <a:headEnd type="none" w="med" len="med"/>
            <a:tailEnd type="triangle" w="lg" len="lg"/>
          </a:ln>
        </p:spPr>
      </p:cxnSp>
      <p:sp>
        <p:nvSpPr>
          <p:cNvPr id="331" name="Shape 331"/>
          <p:cNvSpPr/>
          <p:nvPr/>
        </p:nvSpPr>
        <p:spPr>
          <a:xfrm>
            <a:off x="1495033" y="3342291"/>
            <a:ext cx="3558536" cy="322645"/>
          </a:xfrm>
          <a:prstGeom prst="rect">
            <a:avLst/>
          </a:prstGeom>
          <a:gradFill>
            <a:gsLst>
              <a:gs pos="0">
                <a:srgbClr val="F2965B"/>
              </a:gs>
              <a:gs pos="100000">
                <a:srgbClr val="C26018"/>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Provider Backend</a:t>
            </a:r>
          </a:p>
        </p:txBody>
      </p:sp>
      <p:sp>
        <p:nvSpPr>
          <p:cNvPr id="332" name="Shape 332"/>
          <p:cNvSpPr/>
          <p:nvPr/>
        </p:nvSpPr>
        <p:spPr>
          <a:xfrm>
            <a:off x="1495025" y="2609550"/>
            <a:ext cx="1004099" cy="613800"/>
          </a:xfrm>
          <a:prstGeom prst="rect">
            <a:avLst/>
          </a:prstGeom>
          <a:gradFill>
            <a:gsLst>
              <a:gs pos="0">
                <a:srgbClr val="F2965B"/>
              </a:gs>
              <a:gs pos="100000">
                <a:srgbClr val="C26018"/>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DB Policy</a:t>
            </a:r>
          </a:p>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Engine</a:t>
            </a:r>
          </a:p>
        </p:txBody>
      </p:sp>
      <p:sp>
        <p:nvSpPr>
          <p:cNvPr id="333" name="Shape 333"/>
          <p:cNvSpPr txBox="1"/>
          <p:nvPr/>
        </p:nvSpPr>
        <p:spPr>
          <a:xfrm>
            <a:off x="2358527" y="1633675"/>
            <a:ext cx="286586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Access Binding Layer</a:t>
            </a:r>
          </a:p>
        </p:txBody>
      </p:sp>
      <p:sp>
        <p:nvSpPr>
          <p:cNvPr id="334" name="Shape 334"/>
          <p:cNvSpPr/>
          <p:nvPr/>
        </p:nvSpPr>
        <p:spPr>
          <a:xfrm>
            <a:off x="2642375" y="2608496"/>
            <a:ext cx="1105504" cy="613330"/>
          </a:xfrm>
          <a:prstGeom prst="rect">
            <a:avLst/>
          </a:prstGeom>
          <a:gradFill>
            <a:gsLst>
              <a:gs pos="0">
                <a:srgbClr val="F2965B"/>
              </a:gs>
              <a:gs pos="100000">
                <a:srgbClr val="C26018"/>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 Policy Engine</a:t>
            </a:r>
          </a:p>
        </p:txBody>
      </p:sp>
      <p:sp>
        <p:nvSpPr>
          <p:cNvPr id="335" name="Shape 335"/>
          <p:cNvSpPr/>
          <p:nvPr/>
        </p:nvSpPr>
        <p:spPr>
          <a:xfrm>
            <a:off x="3905950" y="2608500"/>
            <a:ext cx="1147800" cy="614700"/>
          </a:xfrm>
          <a:prstGeom prst="rect">
            <a:avLst/>
          </a:prstGeom>
          <a:gradFill>
            <a:gsLst>
              <a:gs pos="0">
                <a:srgbClr val="F2965B"/>
              </a:gs>
              <a:gs pos="100000">
                <a:srgbClr val="C26018"/>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 Policy Engine</a:t>
            </a:r>
          </a:p>
        </p:txBody>
      </p:sp>
      <p:sp>
        <p:nvSpPr>
          <p:cNvPr id="336" name="Shape 336"/>
          <p:cNvSpPr/>
          <p:nvPr/>
        </p:nvSpPr>
        <p:spPr>
          <a:xfrm>
            <a:off x="3106950" y="1951960"/>
            <a:ext cx="189571" cy="177809"/>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37" name="Shape 337"/>
          <p:cNvSpPr/>
          <p:nvPr/>
        </p:nvSpPr>
        <p:spPr>
          <a:xfrm>
            <a:off x="4375021" y="1948926"/>
            <a:ext cx="189571" cy="177809"/>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38" name="Shape 338"/>
          <p:cNvSpPr txBox="1"/>
          <p:nvPr/>
        </p:nvSpPr>
        <p:spPr>
          <a:xfrm>
            <a:off x="1892800" y="2276657"/>
            <a:ext cx="2865863"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Authorization Provider</a:t>
            </a:r>
          </a:p>
        </p:txBody>
      </p:sp>
      <p:sp>
        <p:nvSpPr>
          <p:cNvPr id="339" name="Shape 339"/>
          <p:cNvSpPr txBox="1">
            <a:spLocks noGrp="1"/>
          </p:cNvSpPr>
          <p:nvPr>
            <p:ph type="body" idx="1"/>
          </p:nvPr>
        </p:nvSpPr>
        <p:spPr>
          <a:xfrm>
            <a:off x="5853242" y="1510876"/>
            <a:ext cx="3120679" cy="3302700"/>
          </a:xfrm>
          <a:prstGeom prst="rect">
            <a:avLst/>
          </a:prstGeom>
          <a:noFill/>
          <a:ln>
            <a:noFill/>
          </a:ln>
        </p:spPr>
        <p:txBody>
          <a:bodyPr lIns="91425" tIns="91425" rIns="91425" bIns="91425" anchor="t" anchorCtr="0">
            <a:noAutofit/>
          </a:bodyPr>
          <a:lstStyle/>
          <a:p>
            <a:pPr marL="257175" marR="0" lvl="0" indent="-257175" algn="l" rtl="0">
              <a:spcBef>
                <a:spcPts val="0"/>
              </a:spcBef>
              <a:spcAft>
                <a:spcPts val="0"/>
              </a:spcAft>
              <a:buClr>
                <a:schemeClr val="accent1"/>
              </a:buClr>
              <a:buSzPct val="80000"/>
              <a:buFont typeface="Noto Sans Symbols"/>
              <a:buChar char="●"/>
            </a:pPr>
            <a:r>
              <a:rPr lang="en" sz="1500" b="1" i="0" u="none" strike="noStrike" cap="none">
                <a:solidFill>
                  <a:schemeClr val="lt1"/>
                </a:solidFill>
                <a:latin typeface="Questrial"/>
                <a:ea typeface="Questrial"/>
                <a:cs typeface="Questrial"/>
                <a:sym typeface="Questrial"/>
              </a:rPr>
              <a:t>Policy Backend</a:t>
            </a:r>
            <a:r>
              <a:rPr lang="en" sz="1500" b="0" i="0" u="none" strike="noStrike" cap="none">
                <a:solidFill>
                  <a:schemeClr val="lt1"/>
                </a:solidFill>
                <a:latin typeface="Questrial"/>
                <a:ea typeface="Questrial"/>
                <a:cs typeface="Questrial"/>
                <a:sym typeface="Questrial"/>
              </a:rPr>
              <a:t>: making the authorization metadata available for the policy engine. It allows the metadata to be pulled out of the underlying repository independent of the way that metadata is stored. </a:t>
            </a:r>
          </a:p>
        </p:txBody>
      </p:sp>
      <p:sp>
        <p:nvSpPr>
          <p:cNvPr id="340" name="Shape 340"/>
          <p:cNvSpPr/>
          <p:nvPr/>
        </p:nvSpPr>
        <p:spPr>
          <a:xfrm>
            <a:off x="1330800" y="3966175"/>
            <a:ext cx="3852600" cy="11385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341" name="Shape 341"/>
          <p:cNvCxnSpPr>
            <a:endCxn id="342" idx="1"/>
          </p:cNvCxnSpPr>
          <p:nvPr/>
        </p:nvCxnSpPr>
        <p:spPr>
          <a:xfrm flipH="1">
            <a:off x="2489933" y="3670287"/>
            <a:ext cx="5700" cy="744000"/>
          </a:xfrm>
          <a:prstGeom prst="straightConnector1">
            <a:avLst/>
          </a:prstGeom>
          <a:noFill/>
          <a:ln w="9525" cap="rnd" cmpd="sng">
            <a:solidFill>
              <a:schemeClr val="accent2"/>
            </a:solidFill>
            <a:prstDash val="solid"/>
            <a:round/>
            <a:headEnd type="triangle" w="lg" len="lg"/>
            <a:tailEnd type="triangle" w="lg" len="lg"/>
          </a:ln>
        </p:spPr>
      </p:cxnSp>
      <p:sp>
        <p:nvSpPr>
          <p:cNvPr id="342" name="Shape 342"/>
          <p:cNvSpPr/>
          <p:nvPr/>
        </p:nvSpPr>
        <p:spPr>
          <a:xfrm>
            <a:off x="1876583" y="4414287"/>
            <a:ext cx="1226700" cy="636900"/>
          </a:xfrm>
          <a:prstGeom prst="can">
            <a:avLst>
              <a:gd name="adj" fmla="val 25000"/>
            </a:avLst>
          </a:prstGeom>
          <a:solidFill>
            <a:schemeClr val="accent2"/>
          </a:solidFill>
          <a:ln w="19050" cap="rnd" cmpd="sng">
            <a:solidFill>
              <a:srgbClr val="A78C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Local File/HDFS</a:t>
            </a:r>
          </a:p>
        </p:txBody>
      </p:sp>
      <p:sp>
        <p:nvSpPr>
          <p:cNvPr id="343" name="Shape 343"/>
          <p:cNvSpPr/>
          <p:nvPr/>
        </p:nvSpPr>
        <p:spPr>
          <a:xfrm>
            <a:off x="3476194" y="4414307"/>
            <a:ext cx="1226700" cy="636900"/>
          </a:xfrm>
          <a:prstGeom prst="can">
            <a:avLst>
              <a:gd name="adj" fmla="val 25000"/>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 Database</a:t>
            </a:r>
          </a:p>
        </p:txBody>
      </p:sp>
      <p:cxnSp>
        <p:nvCxnSpPr>
          <p:cNvPr id="344" name="Shape 344"/>
          <p:cNvCxnSpPr>
            <a:endCxn id="343" idx="1"/>
          </p:cNvCxnSpPr>
          <p:nvPr/>
        </p:nvCxnSpPr>
        <p:spPr>
          <a:xfrm>
            <a:off x="4089544" y="3680507"/>
            <a:ext cx="0" cy="733800"/>
          </a:xfrm>
          <a:prstGeom prst="straightConnector1">
            <a:avLst/>
          </a:prstGeom>
          <a:noFill/>
          <a:ln w="9525" cap="rnd" cmpd="sng">
            <a:solidFill>
              <a:schemeClr val="accent3"/>
            </a:solidFill>
            <a:prstDash val="solid"/>
            <a:round/>
            <a:headEnd type="triangle" w="lg" len="lg"/>
            <a:tailEnd type="triangle" w="lg" len="lg"/>
          </a:ln>
        </p:spPr>
      </p:cxnSp>
      <p:sp>
        <p:nvSpPr>
          <p:cNvPr id="345" name="Shape 345"/>
          <p:cNvSpPr/>
          <p:nvPr/>
        </p:nvSpPr>
        <p:spPr>
          <a:xfrm>
            <a:off x="1495275" y="4018299"/>
            <a:ext cx="3558600" cy="261000"/>
          </a:xfrm>
          <a:prstGeom prst="rect">
            <a:avLst/>
          </a:prstGeom>
          <a:gradFill>
            <a:gsLst>
              <a:gs pos="0">
                <a:srgbClr val="F2965B"/>
              </a:gs>
              <a:gs pos="100000">
                <a:srgbClr val="C26018"/>
              </a:gs>
            </a:gsLst>
            <a:lin ang="5400012" scaled="0"/>
          </a:gradFill>
          <a:ln w="9525" cap="rnd" cmpd="sng">
            <a:solidFill>
              <a:srgbClr val="E69138"/>
            </a:solidFill>
            <a:prstDash val="solid"/>
            <a:round/>
            <a:headEnd type="none" w="med" len="med"/>
            <a:tailEnd type="none" w="med" len="med"/>
          </a:ln>
        </p:spPr>
        <p:txBody>
          <a:bodyPr lIns="91425" tIns="45700" rIns="91425" bIns="45700" anchor="ctr" anchorCtr="0">
            <a:noAutofit/>
          </a:bodyPr>
          <a:lstStyle/>
          <a:p>
            <a:pPr lvl="0" algn="ctr" rtl="0">
              <a:spcBef>
                <a:spcPts val="0"/>
              </a:spcBef>
              <a:buClr>
                <a:srgbClr val="FFC000"/>
              </a:buClr>
              <a:buFont typeface="Arial"/>
              <a:buNone/>
            </a:pPr>
            <a:r>
              <a:rPr lang="en">
                <a:solidFill>
                  <a:srgbClr val="FFFFFF"/>
                </a:solidFill>
              </a:rPr>
              <a:t>Policy Metadata Store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p:nvPr/>
        </p:nvSpPr>
        <p:spPr>
          <a:xfrm>
            <a:off x="1034938" y="1535453"/>
            <a:ext cx="4480500" cy="2348700"/>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51" name="Shape 351"/>
          <p:cNvSpPr/>
          <p:nvPr/>
        </p:nvSpPr>
        <p:spPr>
          <a:xfrm>
            <a:off x="1338417" y="2298580"/>
            <a:ext cx="3852600" cy="15351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52" name="Shape 352"/>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Sentry Architecture</a:t>
            </a:r>
          </a:p>
        </p:txBody>
      </p:sp>
      <p:sp>
        <p:nvSpPr>
          <p:cNvPr id="353" name="Shape 353"/>
          <p:cNvSpPr/>
          <p:nvPr/>
        </p:nvSpPr>
        <p:spPr>
          <a:xfrm>
            <a:off x="1338419" y="1659158"/>
            <a:ext cx="3852600" cy="5568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54" name="Shape 354"/>
          <p:cNvSpPr/>
          <p:nvPr/>
        </p:nvSpPr>
        <p:spPr>
          <a:xfrm>
            <a:off x="1537451" y="1117612"/>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355" name="Shape 355"/>
          <p:cNvSpPr/>
          <p:nvPr/>
        </p:nvSpPr>
        <p:spPr>
          <a:xfrm>
            <a:off x="2743501" y="1115687"/>
            <a:ext cx="903299"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356" name="Shape 356"/>
          <p:cNvSpPr/>
          <p:nvPr/>
        </p:nvSpPr>
        <p:spPr>
          <a:xfrm>
            <a:off x="4019687" y="1115078"/>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a:t>
            </a:r>
          </a:p>
        </p:txBody>
      </p:sp>
      <p:cxnSp>
        <p:nvCxnSpPr>
          <p:cNvPr id="357" name="Shape 357"/>
          <p:cNvCxnSpPr>
            <a:stCxn id="354" idx="2"/>
          </p:cNvCxnSpPr>
          <p:nvPr/>
        </p:nvCxnSpPr>
        <p:spPr>
          <a:xfrm flipH="1">
            <a:off x="1987601" y="1441012"/>
            <a:ext cx="1500" cy="1168499"/>
          </a:xfrm>
          <a:prstGeom prst="straightConnector1">
            <a:avLst/>
          </a:prstGeom>
          <a:noFill/>
          <a:ln w="12700" cap="flat" cmpd="sng">
            <a:solidFill>
              <a:schemeClr val="accent3"/>
            </a:solidFill>
            <a:prstDash val="solid"/>
            <a:round/>
            <a:headEnd type="none" w="med" len="med"/>
            <a:tailEnd type="triangle" w="lg" len="lg"/>
          </a:ln>
        </p:spPr>
      </p:cxnSp>
      <p:sp>
        <p:nvSpPr>
          <p:cNvPr id="358" name="Shape 358"/>
          <p:cNvSpPr/>
          <p:nvPr/>
        </p:nvSpPr>
        <p:spPr>
          <a:xfrm>
            <a:off x="1892800" y="1950482"/>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59" name="Shape 359"/>
          <p:cNvCxnSpPr>
            <a:stCxn id="355" idx="2"/>
          </p:cNvCxnSpPr>
          <p:nvPr/>
        </p:nvCxnSpPr>
        <p:spPr>
          <a:xfrm>
            <a:off x="3195151" y="1439087"/>
            <a:ext cx="0" cy="1169400"/>
          </a:xfrm>
          <a:prstGeom prst="straightConnector1">
            <a:avLst/>
          </a:prstGeom>
          <a:noFill/>
          <a:ln w="12700" cap="flat" cmpd="sng">
            <a:solidFill>
              <a:schemeClr val="accent3"/>
            </a:solidFill>
            <a:prstDash val="solid"/>
            <a:round/>
            <a:headEnd type="none" w="med" len="med"/>
            <a:tailEnd type="triangle" w="lg" len="lg"/>
          </a:ln>
        </p:spPr>
      </p:cxnSp>
      <p:cxnSp>
        <p:nvCxnSpPr>
          <p:cNvPr id="360" name="Shape 360"/>
          <p:cNvCxnSpPr>
            <a:stCxn id="356" idx="2"/>
          </p:cNvCxnSpPr>
          <p:nvPr/>
        </p:nvCxnSpPr>
        <p:spPr>
          <a:xfrm flipH="1">
            <a:off x="4469837" y="1438478"/>
            <a:ext cx="1500" cy="1169999"/>
          </a:xfrm>
          <a:prstGeom prst="straightConnector1">
            <a:avLst/>
          </a:prstGeom>
          <a:noFill/>
          <a:ln w="12700" cap="flat" cmpd="sng">
            <a:solidFill>
              <a:schemeClr val="accent3"/>
            </a:solidFill>
            <a:prstDash val="solid"/>
            <a:round/>
            <a:headEnd type="none" w="med" len="med"/>
            <a:tailEnd type="triangle" w="lg" len="lg"/>
          </a:ln>
        </p:spPr>
      </p:cxnSp>
      <p:sp>
        <p:nvSpPr>
          <p:cNvPr id="361" name="Shape 361"/>
          <p:cNvSpPr/>
          <p:nvPr/>
        </p:nvSpPr>
        <p:spPr>
          <a:xfrm>
            <a:off x="1495033" y="3342291"/>
            <a:ext cx="3558600" cy="3225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Provider Backend</a:t>
            </a:r>
          </a:p>
        </p:txBody>
      </p:sp>
      <p:sp>
        <p:nvSpPr>
          <p:cNvPr id="362" name="Shape 362"/>
          <p:cNvSpPr/>
          <p:nvPr/>
        </p:nvSpPr>
        <p:spPr>
          <a:xfrm>
            <a:off x="1495024" y="2609550"/>
            <a:ext cx="1004099" cy="6138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DB Policy</a:t>
            </a:r>
          </a:p>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Engine</a:t>
            </a:r>
          </a:p>
        </p:txBody>
      </p:sp>
      <p:sp>
        <p:nvSpPr>
          <p:cNvPr id="363" name="Shape 363"/>
          <p:cNvSpPr txBox="1"/>
          <p:nvPr/>
        </p:nvSpPr>
        <p:spPr>
          <a:xfrm>
            <a:off x="2358527" y="1633675"/>
            <a:ext cx="28658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Access Binding Layer</a:t>
            </a:r>
          </a:p>
        </p:txBody>
      </p:sp>
      <p:sp>
        <p:nvSpPr>
          <p:cNvPr id="364" name="Shape 364"/>
          <p:cNvSpPr/>
          <p:nvPr/>
        </p:nvSpPr>
        <p:spPr>
          <a:xfrm>
            <a:off x="2642375" y="2608496"/>
            <a:ext cx="1105500" cy="6132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 Policy Engine</a:t>
            </a:r>
          </a:p>
        </p:txBody>
      </p:sp>
      <p:sp>
        <p:nvSpPr>
          <p:cNvPr id="365" name="Shape 365"/>
          <p:cNvSpPr/>
          <p:nvPr/>
        </p:nvSpPr>
        <p:spPr>
          <a:xfrm>
            <a:off x="3905950" y="2608500"/>
            <a:ext cx="1147800" cy="6147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 Policy Engine</a:t>
            </a:r>
          </a:p>
        </p:txBody>
      </p:sp>
      <p:sp>
        <p:nvSpPr>
          <p:cNvPr id="366" name="Shape 366"/>
          <p:cNvSpPr/>
          <p:nvPr/>
        </p:nvSpPr>
        <p:spPr>
          <a:xfrm>
            <a:off x="3106950" y="1951960"/>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67" name="Shape 367"/>
          <p:cNvSpPr/>
          <p:nvPr/>
        </p:nvSpPr>
        <p:spPr>
          <a:xfrm>
            <a:off x="4375021" y="1948926"/>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68" name="Shape 368"/>
          <p:cNvSpPr txBox="1"/>
          <p:nvPr/>
        </p:nvSpPr>
        <p:spPr>
          <a:xfrm>
            <a:off x="1892800" y="2276657"/>
            <a:ext cx="2865900" cy="30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Authorization Provider</a:t>
            </a:r>
          </a:p>
        </p:txBody>
      </p:sp>
      <p:sp>
        <p:nvSpPr>
          <p:cNvPr id="369" name="Shape 369"/>
          <p:cNvSpPr txBox="1">
            <a:spLocks noGrp="1"/>
          </p:cNvSpPr>
          <p:nvPr>
            <p:ph type="body" idx="1"/>
          </p:nvPr>
        </p:nvSpPr>
        <p:spPr>
          <a:xfrm>
            <a:off x="5853242" y="1510876"/>
            <a:ext cx="3120600" cy="3302700"/>
          </a:xfrm>
          <a:prstGeom prst="rect">
            <a:avLst/>
          </a:prstGeom>
          <a:noFill/>
          <a:ln>
            <a:noFill/>
          </a:ln>
        </p:spPr>
        <p:txBody>
          <a:bodyPr lIns="91425" tIns="91425" rIns="91425" bIns="91425" anchor="t" anchorCtr="0">
            <a:noAutofit/>
          </a:bodyPr>
          <a:lstStyle/>
          <a:p>
            <a:pPr marL="257175" marR="0" lvl="0" indent="-257175" algn="l" rtl="0">
              <a:lnSpc>
                <a:spcPct val="100000"/>
              </a:lnSpc>
              <a:spcBef>
                <a:spcPts val="0"/>
              </a:spcBef>
              <a:spcAft>
                <a:spcPts val="0"/>
              </a:spcAft>
              <a:buClr>
                <a:schemeClr val="accent1"/>
              </a:buClr>
              <a:buSzPct val="80000"/>
              <a:buFont typeface="Noto Sans Symbols"/>
              <a:buChar char="●"/>
            </a:pPr>
            <a:r>
              <a:rPr lang="en" b="1"/>
              <a:t>Sentry </a:t>
            </a:r>
            <a:r>
              <a:rPr lang="en" b="1">
                <a:solidFill>
                  <a:srgbClr val="FFFFFF"/>
                </a:solidFill>
              </a:rPr>
              <a:t>policy store and Sentry Service</a:t>
            </a:r>
            <a:r>
              <a:rPr lang="en">
                <a:solidFill>
                  <a:srgbClr val="FFFFFF"/>
                </a:solidFill>
              </a:rPr>
              <a:t>: persist the role to privilege and group to role mappings in an RDBMS and provide programmatic APIs to create, query, update and delete it. This enables various Sentry clients to retrieve and modify the privileges concurrently and securely.</a:t>
            </a:r>
          </a:p>
        </p:txBody>
      </p:sp>
      <p:sp>
        <p:nvSpPr>
          <p:cNvPr id="370" name="Shape 370"/>
          <p:cNvSpPr/>
          <p:nvPr/>
        </p:nvSpPr>
        <p:spPr>
          <a:xfrm>
            <a:off x="1330800" y="3966175"/>
            <a:ext cx="3852600" cy="11385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371" name="Shape 371"/>
          <p:cNvCxnSpPr>
            <a:endCxn id="372" idx="1"/>
          </p:cNvCxnSpPr>
          <p:nvPr/>
        </p:nvCxnSpPr>
        <p:spPr>
          <a:xfrm flipH="1">
            <a:off x="2489933" y="3670287"/>
            <a:ext cx="5700" cy="744000"/>
          </a:xfrm>
          <a:prstGeom prst="straightConnector1">
            <a:avLst/>
          </a:prstGeom>
          <a:noFill/>
          <a:ln w="9525" cap="rnd" cmpd="sng">
            <a:solidFill>
              <a:schemeClr val="accent2"/>
            </a:solidFill>
            <a:prstDash val="solid"/>
            <a:round/>
            <a:headEnd type="triangle" w="lg" len="lg"/>
            <a:tailEnd type="triangle" w="lg" len="lg"/>
          </a:ln>
        </p:spPr>
      </p:cxnSp>
      <p:sp>
        <p:nvSpPr>
          <p:cNvPr id="372" name="Shape 372"/>
          <p:cNvSpPr/>
          <p:nvPr/>
        </p:nvSpPr>
        <p:spPr>
          <a:xfrm>
            <a:off x="1876583" y="4414287"/>
            <a:ext cx="1226700" cy="636900"/>
          </a:xfrm>
          <a:prstGeom prst="can">
            <a:avLst>
              <a:gd name="adj" fmla="val 25000"/>
            </a:avLst>
          </a:prstGeom>
          <a:solidFill>
            <a:schemeClr val="accent2"/>
          </a:solidFill>
          <a:ln w="19050" cap="rnd" cmpd="sng">
            <a:solidFill>
              <a:srgbClr val="A78C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Local File/HDFS</a:t>
            </a:r>
          </a:p>
        </p:txBody>
      </p:sp>
      <p:sp>
        <p:nvSpPr>
          <p:cNvPr id="373" name="Shape 373"/>
          <p:cNvSpPr/>
          <p:nvPr/>
        </p:nvSpPr>
        <p:spPr>
          <a:xfrm>
            <a:off x="3476194" y="4414307"/>
            <a:ext cx="1226700" cy="636900"/>
          </a:xfrm>
          <a:prstGeom prst="can">
            <a:avLst>
              <a:gd name="adj" fmla="val 25000"/>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 Database</a:t>
            </a:r>
          </a:p>
        </p:txBody>
      </p:sp>
      <p:cxnSp>
        <p:nvCxnSpPr>
          <p:cNvPr id="374" name="Shape 374"/>
          <p:cNvCxnSpPr>
            <a:endCxn id="373" idx="1"/>
          </p:cNvCxnSpPr>
          <p:nvPr/>
        </p:nvCxnSpPr>
        <p:spPr>
          <a:xfrm>
            <a:off x="4089544" y="3680507"/>
            <a:ext cx="0" cy="733800"/>
          </a:xfrm>
          <a:prstGeom prst="straightConnector1">
            <a:avLst/>
          </a:prstGeom>
          <a:noFill/>
          <a:ln w="9525" cap="rnd" cmpd="sng">
            <a:solidFill>
              <a:schemeClr val="accent3"/>
            </a:solidFill>
            <a:prstDash val="solid"/>
            <a:round/>
            <a:headEnd type="triangle" w="lg" len="lg"/>
            <a:tailEnd type="triangle" w="lg" len="lg"/>
          </a:ln>
        </p:spPr>
      </p:cxnSp>
      <p:sp>
        <p:nvSpPr>
          <p:cNvPr id="375" name="Shape 375"/>
          <p:cNvSpPr/>
          <p:nvPr/>
        </p:nvSpPr>
        <p:spPr>
          <a:xfrm>
            <a:off x="1495275" y="4018299"/>
            <a:ext cx="3558600" cy="261000"/>
          </a:xfrm>
          <a:prstGeom prst="rect">
            <a:avLst/>
          </a:prstGeom>
          <a:gradFill>
            <a:gsLst>
              <a:gs pos="0">
                <a:srgbClr val="F2965B"/>
              </a:gs>
              <a:gs pos="100000">
                <a:srgbClr val="C26018"/>
              </a:gs>
            </a:gsLst>
            <a:lin ang="5400012" scaled="0"/>
          </a:gradFill>
          <a:ln w="9525" cap="rnd" cmpd="sng">
            <a:solidFill>
              <a:srgbClr val="E69138"/>
            </a:solidFill>
            <a:prstDash val="solid"/>
            <a:round/>
            <a:headEnd type="none" w="med" len="med"/>
            <a:tailEnd type="none" w="med" len="med"/>
          </a:ln>
        </p:spPr>
        <p:txBody>
          <a:bodyPr lIns="91425" tIns="45700" rIns="91425" bIns="45700" anchor="ctr" anchorCtr="0">
            <a:noAutofit/>
          </a:bodyPr>
          <a:lstStyle/>
          <a:p>
            <a:pPr lvl="0" algn="ctr" rtl="0">
              <a:spcBef>
                <a:spcPts val="0"/>
              </a:spcBef>
              <a:buClr>
                <a:srgbClr val="FFC000"/>
              </a:buClr>
              <a:buFont typeface="Arial"/>
              <a:buNone/>
            </a:pPr>
            <a:r>
              <a:rPr lang="en">
                <a:solidFill>
                  <a:srgbClr val="FFFFFF"/>
                </a:solidFill>
              </a:rPr>
              <a:t>Policy Metadata Store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Authorization Model for SQL Engines</a:t>
            </a:r>
          </a:p>
        </p:txBody>
      </p:sp>
      <p:sp>
        <p:nvSpPr>
          <p:cNvPr id="381" name="Shape 381"/>
          <p:cNvSpPr txBox="1">
            <a:spLocks noGrp="1"/>
          </p:cNvSpPr>
          <p:nvPr>
            <p:ph type="body" idx="1"/>
          </p:nvPr>
        </p:nvSpPr>
        <p:spPr>
          <a:xfrm>
            <a:off x="311700" y="1037725"/>
            <a:ext cx="8520600" cy="3302700"/>
          </a:xfrm>
          <a:prstGeom prst="rect">
            <a:avLst/>
          </a:prstGeom>
          <a:noFill/>
          <a:ln>
            <a:noFill/>
          </a:ln>
        </p:spPr>
        <p:txBody>
          <a:bodyPr lIns="91425" tIns="91425" rIns="91425" bIns="91425" anchor="t" anchorCtr="0">
            <a:noAutofit/>
          </a:bodyPr>
          <a:lstStyle/>
          <a:p>
            <a:pPr marL="457200" marR="0" lvl="0" indent="-279400" algn="l" rtl="0">
              <a:spcBef>
                <a:spcPts val="0"/>
              </a:spcBef>
              <a:spcAft>
                <a:spcPts val="0"/>
              </a:spcAft>
              <a:buClr>
                <a:schemeClr val="accent1"/>
              </a:buClr>
              <a:buSzPct val="100000"/>
              <a:buFont typeface="Noto Sans Symbols"/>
              <a:buChar char="●"/>
            </a:pPr>
            <a:r>
              <a:rPr lang="en" sz="2000" dirty="0" err="1"/>
              <a:t>目前代码已经与</a:t>
            </a:r>
            <a:r>
              <a:rPr lang="en" sz="2000" i="0" u="none" strike="noStrike" cap="none" dirty="0">
                <a:solidFill>
                  <a:schemeClr val="lt1"/>
                </a:solidFill>
                <a:latin typeface="Questrial"/>
                <a:ea typeface="Questrial"/>
                <a:cs typeface="Questrial"/>
                <a:sym typeface="Questrial"/>
              </a:rPr>
              <a:t> Apache SQL </a:t>
            </a:r>
            <a:r>
              <a:rPr lang="en" sz="2000" i="0" u="none" strike="noStrike" cap="none" dirty="0" err="1">
                <a:solidFill>
                  <a:schemeClr val="lt1"/>
                </a:solidFill>
                <a:latin typeface="Questrial"/>
                <a:ea typeface="Questrial"/>
                <a:cs typeface="Questrial"/>
                <a:sym typeface="Questrial"/>
              </a:rPr>
              <a:t>engines</a:t>
            </a:r>
            <a:r>
              <a:rPr lang="en" sz="2000" dirty="0" err="1"/>
              <a:t>整合，下载编译即可使用</a:t>
            </a:r>
            <a:r>
              <a:rPr lang="en" sz="2000" dirty="0"/>
              <a:t>。</a:t>
            </a:r>
          </a:p>
          <a:p>
            <a:pPr marL="914400" marR="0" lvl="1" indent="-287019" algn="l" rtl="0">
              <a:spcBef>
                <a:spcPts val="0"/>
              </a:spcBef>
              <a:spcAft>
                <a:spcPts val="0"/>
              </a:spcAft>
              <a:buClr>
                <a:schemeClr val="accent1"/>
              </a:buClr>
              <a:buSzPct val="111111"/>
              <a:buFont typeface="Noto Sans Symbols"/>
              <a:buChar char="●"/>
            </a:pPr>
            <a:r>
              <a:rPr lang="en" sz="1800" i="0" u="none" strike="noStrike" cap="none" dirty="0" smtClean="0">
                <a:solidFill>
                  <a:schemeClr val="lt1"/>
                </a:solidFill>
                <a:latin typeface="Questrial"/>
                <a:ea typeface="Questrial"/>
                <a:cs typeface="Questrial"/>
                <a:sym typeface="Questrial"/>
              </a:rPr>
              <a:t>Apache Hive, Impala (incubati</a:t>
            </a:r>
            <a:r>
              <a:rPr lang="en" sz="1800" dirty="0" smtClean="0"/>
              <a:t>ng</a:t>
            </a:r>
            <a:r>
              <a:rPr lang="en" sz="1800" i="0" u="none" strike="noStrike" cap="none" dirty="0" smtClean="0">
                <a:solidFill>
                  <a:schemeClr val="lt1"/>
                </a:solidFill>
                <a:latin typeface="Questrial"/>
                <a:ea typeface="Questrial"/>
                <a:cs typeface="Questrial"/>
                <a:sym typeface="Questrial"/>
              </a:rPr>
              <a:t>)</a:t>
            </a:r>
          </a:p>
          <a:p>
            <a:pPr marL="0" marR="0" lvl="0" indent="0" algn="l" rtl="0">
              <a:spcBef>
                <a:spcPts val="0"/>
              </a:spcBef>
              <a:spcAft>
                <a:spcPts val="0"/>
              </a:spcAft>
              <a:buNone/>
            </a:pPr>
            <a:endParaRPr sz="1100" dirty="0" smtClean="0"/>
          </a:p>
          <a:p>
            <a:pPr marL="457200" marR="0" lvl="0" indent="-279400" algn="l" rtl="0">
              <a:spcBef>
                <a:spcPts val="0"/>
              </a:spcBef>
              <a:spcAft>
                <a:spcPts val="0"/>
              </a:spcAft>
              <a:buClr>
                <a:schemeClr val="accent1"/>
              </a:buClr>
              <a:buSzPct val="100000"/>
              <a:buFont typeface="Noto Sans Symbols"/>
              <a:buChar char="●"/>
            </a:pPr>
            <a:r>
              <a:rPr lang="en" sz="2000" dirty="0" err="1" smtClean="0"/>
              <a:t>定制的安全控制Apache</a:t>
            </a:r>
            <a:r>
              <a:rPr lang="en" sz="2000" dirty="0" smtClean="0"/>
              <a:t> SQL </a:t>
            </a:r>
            <a:r>
              <a:rPr lang="en" sz="2000" dirty="0" err="1" smtClean="0"/>
              <a:t>engines的所有DML</a:t>
            </a:r>
            <a:r>
              <a:rPr lang="en" sz="2000" dirty="0" smtClean="0"/>
              <a:t> </a:t>
            </a:r>
            <a:r>
              <a:rPr lang="en" sz="2000" dirty="0" err="1" smtClean="0"/>
              <a:t>和</a:t>
            </a:r>
            <a:r>
              <a:rPr lang="en" sz="2000" dirty="0" smtClean="0"/>
              <a:t> </a:t>
            </a:r>
            <a:r>
              <a:rPr lang="en" sz="2000" dirty="0" err="1" smtClean="0"/>
              <a:t>DDL操作</a:t>
            </a:r>
            <a:r>
              <a:rPr lang="en" sz="2000" dirty="0" smtClean="0"/>
              <a:t>。</a:t>
            </a:r>
          </a:p>
          <a:p>
            <a:pPr marL="0" marR="0" lvl="0" indent="0" algn="l" rtl="0">
              <a:spcBef>
                <a:spcPts val="0"/>
              </a:spcBef>
              <a:spcAft>
                <a:spcPts val="0"/>
              </a:spcAft>
              <a:buNone/>
            </a:pPr>
            <a:endParaRPr sz="1100" dirty="0" smtClean="0"/>
          </a:p>
          <a:p>
            <a:pPr marL="457200" marR="0" lvl="0" indent="-279400" algn="l" rtl="0">
              <a:spcBef>
                <a:spcPts val="0"/>
              </a:spcBef>
              <a:spcAft>
                <a:spcPts val="0"/>
              </a:spcAft>
              <a:buClr>
                <a:schemeClr val="accent1"/>
              </a:buClr>
              <a:buSzPct val="100000"/>
              <a:buFont typeface="Noto Sans Symbols"/>
              <a:buChar char="●"/>
            </a:pPr>
            <a:r>
              <a:rPr lang="en" sz="2000" dirty="0" err="1" smtClean="0"/>
              <a:t>定制的安全控制Apache</a:t>
            </a:r>
            <a:r>
              <a:rPr lang="en" sz="2000" dirty="0" smtClean="0"/>
              <a:t> SQL </a:t>
            </a:r>
            <a:r>
              <a:rPr lang="en" sz="2000" dirty="0" err="1" smtClean="0"/>
              <a:t>engines的所有数据形式</a:t>
            </a:r>
            <a:r>
              <a:rPr lang="en" sz="2000" dirty="0" smtClean="0"/>
              <a:t>：</a:t>
            </a:r>
          </a:p>
          <a:p>
            <a:pPr marL="914400" lvl="1" indent="-274319" rtl="0">
              <a:spcBef>
                <a:spcPts val="0"/>
              </a:spcBef>
              <a:buClr>
                <a:schemeClr val="accent1"/>
              </a:buClr>
              <a:buSzPct val="100000"/>
              <a:buFont typeface="Noto Sans Symbols"/>
              <a:buChar char="●"/>
            </a:pPr>
            <a:r>
              <a:rPr lang="en" sz="1800" dirty="0" err="1" smtClean="0"/>
              <a:t>数据库，表，视图和列</a:t>
            </a:r>
            <a:endParaRPr lang="en" sz="1800" dirty="0" smtClean="0"/>
          </a:p>
          <a:p>
            <a:pPr marL="0" marR="0" lvl="0" indent="0" algn="l" rtl="0">
              <a:spcBef>
                <a:spcPts val="0"/>
              </a:spcBef>
              <a:spcAft>
                <a:spcPts val="0"/>
              </a:spcAft>
              <a:buNone/>
            </a:pPr>
            <a:endParaRPr sz="1100" dirty="0" smtClean="0"/>
          </a:p>
          <a:p>
            <a:pPr marL="457200" marR="0" lvl="0" indent="-279400" algn="l" rtl="0">
              <a:lnSpc>
                <a:spcPct val="100000"/>
              </a:lnSpc>
              <a:spcBef>
                <a:spcPts val="0"/>
              </a:spcBef>
              <a:spcAft>
                <a:spcPts val="0"/>
              </a:spcAft>
              <a:buClr>
                <a:schemeClr val="accent1"/>
              </a:buClr>
              <a:buSzPct val="100000"/>
              <a:buFont typeface="Noto Sans Symbols"/>
              <a:buChar char="●"/>
            </a:pPr>
            <a:r>
              <a:rPr lang="en" sz="2000" dirty="0" err="1" smtClean="0"/>
              <a:t>定制的客户端接口</a:t>
            </a:r>
            <a:endParaRPr lang="en" sz="2000" dirty="0" smtClean="0"/>
          </a:p>
          <a:p>
            <a:pPr marL="914400" marR="0" lvl="1" indent="-274319" algn="l" rtl="0">
              <a:lnSpc>
                <a:spcPct val="100000"/>
              </a:lnSpc>
              <a:spcBef>
                <a:spcPts val="0"/>
              </a:spcBef>
              <a:spcAft>
                <a:spcPts val="0"/>
              </a:spcAft>
              <a:buClr>
                <a:schemeClr val="accent1"/>
              </a:buClr>
              <a:buSzPct val="100000"/>
              <a:buFont typeface="Noto Sans Symbols"/>
              <a:buChar char="●"/>
            </a:pPr>
            <a:r>
              <a:rPr lang="en" sz="1800" dirty="0" smtClean="0"/>
              <a:t>DB policy engine</a:t>
            </a:r>
          </a:p>
          <a:p>
            <a:pPr marL="0" lvl="0" indent="0" rtl="0">
              <a:spcBef>
                <a:spcPts val="0"/>
              </a:spcBef>
              <a:buNone/>
            </a:pPr>
            <a:endParaRPr sz="1100" dirty="0" smtClean="0"/>
          </a:p>
          <a:p>
            <a:pPr marL="457200" lvl="0" indent="-279400" rtl="0">
              <a:spcBef>
                <a:spcPts val="0"/>
              </a:spcBef>
              <a:buClr>
                <a:schemeClr val="accent1"/>
              </a:buClr>
              <a:buSzPct val="100000"/>
              <a:buFont typeface="Noto Sans Symbols"/>
              <a:buChar char="●"/>
            </a:pPr>
            <a:r>
              <a:rPr lang="en" sz="2000" dirty="0" err="1" smtClean="0"/>
              <a:t>如果需要把这个定制的模型扩展到其他模块上需要大量的开发工作</a:t>
            </a:r>
            <a:r>
              <a:rPr lang="en" sz="2000" dirty="0" smtClean="0"/>
              <a:t>。</a:t>
            </a:r>
            <a:endParaRPr lang="en"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lvl="0" rtl="0">
              <a:spcBef>
                <a:spcPts val="0"/>
              </a:spcBef>
              <a:buClr>
                <a:schemeClr val="lt2"/>
              </a:buClr>
              <a:buSzPct val="25000"/>
              <a:buFont typeface="Questrial"/>
              <a:buNone/>
            </a:pPr>
            <a:r>
              <a:rPr lang="en"/>
              <a:t>Generic Authorization Model</a:t>
            </a:r>
          </a:p>
          <a:p>
            <a:pPr marL="0" marR="0" lvl="0" indent="0" algn="l" rtl="0">
              <a:spcBef>
                <a:spcPts val="0"/>
              </a:spcBef>
              <a:buClr>
                <a:schemeClr val="lt2"/>
              </a:buClr>
              <a:buSzPct val="25000"/>
              <a:buFont typeface="Questrial"/>
              <a:buNone/>
            </a:pPr>
            <a:endParaRPr/>
          </a:p>
        </p:txBody>
      </p:sp>
      <p:sp>
        <p:nvSpPr>
          <p:cNvPr id="387" name="Shape 387"/>
          <p:cNvSpPr txBox="1">
            <a:spLocks noGrp="1"/>
          </p:cNvSpPr>
          <p:nvPr>
            <p:ph type="body" idx="1"/>
          </p:nvPr>
        </p:nvSpPr>
        <p:spPr>
          <a:xfrm>
            <a:off x="311700" y="1113925"/>
            <a:ext cx="8520600" cy="3302700"/>
          </a:xfrm>
          <a:prstGeom prst="rect">
            <a:avLst/>
          </a:prstGeom>
          <a:noFill/>
          <a:ln>
            <a:noFill/>
          </a:ln>
        </p:spPr>
        <p:txBody>
          <a:bodyPr lIns="91425" tIns="91425" rIns="91425" bIns="91425" anchor="t" anchorCtr="0">
            <a:noAutofit/>
          </a:bodyPr>
          <a:lstStyle/>
          <a:p>
            <a:pPr marL="457200" lvl="0" indent="-279400" rtl="0">
              <a:spcBef>
                <a:spcPts val="0"/>
              </a:spcBef>
              <a:buClr>
                <a:schemeClr val="accent1"/>
              </a:buClr>
              <a:buSzPct val="100000"/>
              <a:buFont typeface="Noto Sans Symbols"/>
              <a:buChar char="●"/>
            </a:pPr>
            <a:r>
              <a:rPr lang="en" sz="2000"/>
              <a:t>Motivation</a:t>
            </a:r>
          </a:p>
          <a:p>
            <a:pPr marL="914400" lvl="1" indent="-287019" rtl="0">
              <a:spcBef>
                <a:spcPts val="0"/>
              </a:spcBef>
              <a:buClr>
                <a:schemeClr val="accent1"/>
              </a:buClr>
              <a:buSzPct val="111111"/>
              <a:buFont typeface="Noto Sans Symbols"/>
              <a:buChar char="●"/>
            </a:pPr>
            <a:r>
              <a:rPr lang="en" sz="1800"/>
              <a:t>Supports various data applications out of box</a:t>
            </a:r>
          </a:p>
          <a:p>
            <a:pPr marL="914400" lvl="1" indent="-274319" rtl="0">
              <a:spcBef>
                <a:spcPts val="0"/>
              </a:spcBef>
              <a:buClr>
                <a:schemeClr val="accent1"/>
              </a:buClr>
              <a:buSzPct val="100000"/>
              <a:buFont typeface="Noto Sans Symbols"/>
              <a:buChar char="●"/>
            </a:pPr>
            <a:r>
              <a:rPr lang="en" sz="1800"/>
              <a:t>Easy integration with any new components</a:t>
            </a:r>
          </a:p>
          <a:p>
            <a:pPr lvl="3" rtl="0">
              <a:spcBef>
                <a:spcPts val="0"/>
              </a:spcBef>
              <a:buSzPct val="100000"/>
            </a:pPr>
            <a:r>
              <a:rPr lang="en" sz="1800"/>
              <a:t>Very few implementation</a:t>
            </a:r>
          </a:p>
          <a:p>
            <a:pPr marL="0" marR="0" lvl="0" indent="0" algn="l" rtl="0">
              <a:spcBef>
                <a:spcPts val="0"/>
              </a:spcBef>
              <a:spcAft>
                <a:spcPts val="0"/>
              </a:spcAft>
              <a:buNone/>
            </a:pPr>
            <a:endParaRPr sz="1100"/>
          </a:p>
          <a:p>
            <a:pPr marL="457200" lvl="0" indent="-279400" rtl="0">
              <a:spcBef>
                <a:spcPts val="0"/>
              </a:spcBef>
              <a:buClr>
                <a:schemeClr val="accent1"/>
              </a:buClr>
              <a:buSzPct val="100000"/>
              <a:buFont typeface="Noto Sans Symbols"/>
              <a:buChar char="●"/>
            </a:pPr>
            <a:r>
              <a:rPr lang="en" sz="2000"/>
              <a:t>A more</a:t>
            </a:r>
            <a:r>
              <a:rPr lang="en" sz="2000" b="1"/>
              <a:t> flexible</a:t>
            </a:r>
            <a:r>
              <a:rPr lang="en" sz="2000"/>
              <a:t> design</a:t>
            </a:r>
          </a:p>
          <a:p>
            <a:pPr marL="914400" lvl="1" indent="-274319" rtl="0">
              <a:spcBef>
                <a:spcPts val="0"/>
              </a:spcBef>
              <a:buClr>
                <a:schemeClr val="accent1"/>
              </a:buClr>
              <a:buSzPct val="100000"/>
              <a:buFont typeface="Noto Sans Symbols"/>
              <a:buChar char="●"/>
            </a:pPr>
            <a:r>
              <a:rPr lang="en" sz="1800"/>
              <a:t>Generic authorization data model for defining sensitive resources</a:t>
            </a:r>
          </a:p>
          <a:p>
            <a:pPr marL="914400" lvl="1" indent="-274319" rtl="0">
              <a:spcBef>
                <a:spcPts val="0"/>
              </a:spcBef>
              <a:buClr>
                <a:schemeClr val="accent1"/>
              </a:buClr>
              <a:buSzPct val="100000"/>
              <a:buFont typeface="Noto Sans Symbols"/>
              <a:buChar char="●"/>
            </a:pPr>
            <a:r>
              <a:rPr lang="en" sz="1800"/>
              <a:t>Generic policy engine that includes: access actions and privileges abstraction could be interpreted by various engines </a:t>
            </a:r>
          </a:p>
          <a:p>
            <a:pPr marL="0" lvl="0" indent="0" rtl="0">
              <a:spcBef>
                <a:spcPts val="0"/>
              </a:spcBef>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p:nvPr/>
        </p:nvSpPr>
        <p:spPr>
          <a:xfrm>
            <a:off x="2017925" y="1512600"/>
            <a:ext cx="4480500" cy="2296200"/>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93" name="Shape 393"/>
          <p:cNvSpPr/>
          <p:nvPr/>
        </p:nvSpPr>
        <p:spPr>
          <a:xfrm>
            <a:off x="2321398" y="2383155"/>
            <a:ext cx="3852471" cy="1319792"/>
          </a:xfrm>
          <a:prstGeom prst="roundRect">
            <a:avLst>
              <a:gd name="adj" fmla="val 16667"/>
            </a:avLst>
          </a:prstGeom>
          <a:gradFill>
            <a:gsLst>
              <a:gs pos="0">
                <a:srgbClr val="FCEAE4"/>
              </a:gs>
              <a:gs pos="100000">
                <a:srgbClr val="F29F73"/>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94" name="Shape 394"/>
          <p:cNvSpPr/>
          <p:nvPr/>
        </p:nvSpPr>
        <p:spPr>
          <a:xfrm>
            <a:off x="2321400" y="3889975"/>
            <a:ext cx="3852600" cy="1138500"/>
          </a:xfrm>
          <a:prstGeom prst="roundRect">
            <a:avLst>
              <a:gd name="adj" fmla="val 16667"/>
            </a:avLst>
          </a:prstGeom>
          <a:gradFill>
            <a:gsLst>
              <a:gs pos="0">
                <a:srgbClr val="FCEAE4"/>
              </a:gs>
              <a:gs pos="100000">
                <a:srgbClr val="F29F73"/>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95" name="Shape 395"/>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Generic Authorization Model </a:t>
            </a:r>
          </a:p>
        </p:txBody>
      </p:sp>
      <p:cxnSp>
        <p:nvCxnSpPr>
          <p:cNvPr id="396" name="Shape 396"/>
          <p:cNvCxnSpPr>
            <a:endCxn id="397" idx="1"/>
          </p:cNvCxnSpPr>
          <p:nvPr/>
        </p:nvCxnSpPr>
        <p:spPr>
          <a:xfrm flipH="1">
            <a:off x="3480533" y="3628287"/>
            <a:ext cx="1800" cy="709800"/>
          </a:xfrm>
          <a:prstGeom prst="straightConnector1">
            <a:avLst/>
          </a:prstGeom>
          <a:noFill/>
          <a:ln w="9525" cap="rnd" cmpd="sng">
            <a:solidFill>
              <a:schemeClr val="accent2"/>
            </a:solidFill>
            <a:prstDash val="solid"/>
            <a:round/>
            <a:headEnd type="triangle" w="lg" len="lg"/>
            <a:tailEnd type="triangle" w="lg" len="lg"/>
          </a:ln>
        </p:spPr>
      </p:cxnSp>
      <p:sp>
        <p:nvSpPr>
          <p:cNvPr id="398" name="Shape 398"/>
          <p:cNvSpPr/>
          <p:nvPr/>
        </p:nvSpPr>
        <p:spPr>
          <a:xfrm>
            <a:off x="2321399" y="1636299"/>
            <a:ext cx="3852471" cy="640972"/>
          </a:xfrm>
          <a:prstGeom prst="roundRect">
            <a:avLst>
              <a:gd name="adj" fmla="val 16667"/>
            </a:avLst>
          </a:prstGeom>
          <a:gradFill>
            <a:gsLst>
              <a:gs pos="0">
                <a:srgbClr val="FCEAE4"/>
              </a:gs>
              <a:gs pos="100000">
                <a:srgbClr val="F29F73"/>
              </a:gs>
            </a:gsLst>
            <a:lin ang="5400000" scaled="0"/>
          </a:gradFill>
          <a:ln w="9525" cap="rnd" cmpd="sng">
            <a:solidFill>
              <a:srgbClr val="EA999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99" name="Shape 399"/>
          <p:cNvSpPr/>
          <p:nvPr/>
        </p:nvSpPr>
        <p:spPr>
          <a:xfrm>
            <a:off x="2651676" y="1081787"/>
            <a:ext cx="903248" cy="323386"/>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400" name="Shape 400"/>
          <p:cNvSpPr/>
          <p:nvPr/>
        </p:nvSpPr>
        <p:spPr>
          <a:xfrm>
            <a:off x="3770300" y="1081787"/>
            <a:ext cx="903248" cy="323386"/>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401" name="Shape 401"/>
          <p:cNvSpPr/>
          <p:nvPr/>
        </p:nvSpPr>
        <p:spPr>
          <a:xfrm>
            <a:off x="4888923" y="1081787"/>
            <a:ext cx="903248" cy="323386"/>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Kafka</a:t>
            </a:r>
          </a:p>
        </p:txBody>
      </p:sp>
      <p:sp>
        <p:nvSpPr>
          <p:cNvPr id="397" name="Shape 397"/>
          <p:cNvSpPr/>
          <p:nvPr/>
        </p:nvSpPr>
        <p:spPr>
          <a:xfrm>
            <a:off x="2867183" y="4338087"/>
            <a:ext cx="1226700" cy="636900"/>
          </a:xfrm>
          <a:prstGeom prst="can">
            <a:avLst>
              <a:gd name="adj" fmla="val 25000"/>
            </a:avLst>
          </a:prstGeom>
          <a:solidFill>
            <a:schemeClr val="accent2"/>
          </a:solidFill>
          <a:ln w="19050" cap="rnd" cmpd="sng">
            <a:solidFill>
              <a:srgbClr val="A78C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Local File/HDFS</a:t>
            </a:r>
          </a:p>
        </p:txBody>
      </p:sp>
      <p:sp>
        <p:nvSpPr>
          <p:cNvPr id="402" name="Shape 402"/>
          <p:cNvSpPr/>
          <p:nvPr/>
        </p:nvSpPr>
        <p:spPr>
          <a:xfrm>
            <a:off x="4466794" y="4338107"/>
            <a:ext cx="1226700" cy="636900"/>
          </a:xfrm>
          <a:prstGeom prst="can">
            <a:avLst>
              <a:gd name="adj" fmla="val 25000"/>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 Database</a:t>
            </a:r>
          </a:p>
        </p:txBody>
      </p:sp>
      <p:cxnSp>
        <p:nvCxnSpPr>
          <p:cNvPr id="403" name="Shape 403"/>
          <p:cNvCxnSpPr>
            <a:stCxn id="399" idx="2"/>
          </p:cNvCxnSpPr>
          <p:nvPr/>
        </p:nvCxnSpPr>
        <p:spPr>
          <a:xfrm flipH="1">
            <a:off x="3100001" y="1405173"/>
            <a:ext cx="3300" cy="549900"/>
          </a:xfrm>
          <a:prstGeom prst="straightConnector1">
            <a:avLst/>
          </a:prstGeom>
          <a:noFill/>
          <a:ln w="12700" cap="flat" cmpd="sng">
            <a:solidFill>
              <a:schemeClr val="accent3"/>
            </a:solidFill>
            <a:prstDash val="solid"/>
            <a:round/>
            <a:headEnd type="none" w="med" len="med"/>
            <a:tailEnd type="triangle" w="lg" len="lg"/>
          </a:ln>
        </p:spPr>
      </p:cxnSp>
      <p:sp>
        <p:nvSpPr>
          <p:cNvPr id="404" name="Shape 404"/>
          <p:cNvSpPr/>
          <p:nvPr/>
        </p:nvSpPr>
        <p:spPr>
          <a:xfrm>
            <a:off x="3005105" y="1954981"/>
            <a:ext cx="189571" cy="177809"/>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05" name="Shape 405"/>
          <p:cNvSpPr/>
          <p:nvPr/>
        </p:nvSpPr>
        <p:spPr>
          <a:xfrm>
            <a:off x="4127137" y="1966191"/>
            <a:ext cx="189571" cy="177809"/>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06" name="Shape 406"/>
          <p:cNvSpPr/>
          <p:nvPr/>
        </p:nvSpPr>
        <p:spPr>
          <a:xfrm>
            <a:off x="5245760" y="1958330"/>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407" name="Shape 407"/>
          <p:cNvCxnSpPr>
            <a:stCxn id="400" idx="2"/>
            <a:endCxn id="405" idx="0"/>
          </p:cNvCxnSpPr>
          <p:nvPr/>
        </p:nvCxnSpPr>
        <p:spPr>
          <a:xfrm>
            <a:off x="4221924" y="1405173"/>
            <a:ext cx="0" cy="561000"/>
          </a:xfrm>
          <a:prstGeom prst="straightConnector1">
            <a:avLst/>
          </a:prstGeom>
          <a:noFill/>
          <a:ln w="12700" cap="flat" cmpd="sng">
            <a:solidFill>
              <a:schemeClr val="accent3"/>
            </a:solidFill>
            <a:prstDash val="solid"/>
            <a:round/>
            <a:headEnd type="none" w="med" len="med"/>
            <a:tailEnd type="triangle" w="lg" len="lg"/>
          </a:ln>
        </p:spPr>
      </p:cxnSp>
      <p:cxnSp>
        <p:nvCxnSpPr>
          <p:cNvPr id="408" name="Shape 408"/>
          <p:cNvCxnSpPr>
            <a:stCxn id="401" idx="2"/>
            <a:endCxn id="406" idx="0"/>
          </p:cNvCxnSpPr>
          <p:nvPr/>
        </p:nvCxnSpPr>
        <p:spPr>
          <a:xfrm>
            <a:off x="5340547" y="1405173"/>
            <a:ext cx="0" cy="553200"/>
          </a:xfrm>
          <a:prstGeom prst="straightConnector1">
            <a:avLst/>
          </a:prstGeom>
          <a:noFill/>
          <a:ln w="12700" cap="flat" cmpd="sng">
            <a:solidFill>
              <a:schemeClr val="accent3"/>
            </a:solidFill>
            <a:prstDash val="solid"/>
            <a:round/>
            <a:headEnd type="none" w="med" len="med"/>
            <a:tailEnd type="triangle" w="lg" len="lg"/>
          </a:ln>
        </p:spPr>
      </p:cxnSp>
      <p:sp>
        <p:nvSpPr>
          <p:cNvPr id="409" name="Shape 409"/>
          <p:cNvSpPr/>
          <p:nvPr/>
        </p:nvSpPr>
        <p:spPr>
          <a:xfrm>
            <a:off x="2485875" y="3194900"/>
            <a:ext cx="3558600" cy="322500"/>
          </a:xfrm>
          <a:prstGeom prst="rect">
            <a:avLst/>
          </a:prstGeom>
          <a:gradFill>
            <a:gsLst>
              <a:gs pos="0">
                <a:srgbClr val="F2965B"/>
              </a:gs>
              <a:gs pos="100000">
                <a:srgbClr val="C26018"/>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Provider Backend</a:t>
            </a:r>
          </a:p>
        </p:txBody>
      </p:sp>
      <p:sp>
        <p:nvSpPr>
          <p:cNvPr id="410" name="Shape 410"/>
          <p:cNvSpPr/>
          <p:nvPr/>
        </p:nvSpPr>
        <p:spPr>
          <a:xfrm>
            <a:off x="2485900" y="2788525"/>
            <a:ext cx="3558600" cy="322500"/>
          </a:xfrm>
          <a:prstGeom prst="rect">
            <a:avLst/>
          </a:prstGeom>
          <a:gradFill>
            <a:gsLst>
              <a:gs pos="0">
                <a:srgbClr val="F2965B"/>
              </a:gs>
              <a:gs pos="100000">
                <a:srgbClr val="C26018"/>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Policy Engine</a:t>
            </a:r>
          </a:p>
        </p:txBody>
      </p:sp>
      <p:sp>
        <p:nvSpPr>
          <p:cNvPr id="411" name="Shape 411"/>
          <p:cNvSpPr txBox="1"/>
          <p:nvPr/>
        </p:nvSpPr>
        <p:spPr>
          <a:xfrm>
            <a:off x="2832241" y="2460772"/>
            <a:ext cx="2865863"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Authorization Provider</a:t>
            </a:r>
          </a:p>
        </p:txBody>
      </p:sp>
      <p:sp>
        <p:nvSpPr>
          <p:cNvPr id="412" name="Shape 412"/>
          <p:cNvSpPr txBox="1"/>
          <p:nvPr/>
        </p:nvSpPr>
        <p:spPr>
          <a:xfrm>
            <a:off x="3261498" y="1610815"/>
            <a:ext cx="286586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Access Binding Layer</a:t>
            </a:r>
          </a:p>
        </p:txBody>
      </p:sp>
      <p:cxnSp>
        <p:nvCxnSpPr>
          <p:cNvPr id="413" name="Shape 413"/>
          <p:cNvCxnSpPr>
            <a:endCxn id="402" idx="1"/>
          </p:cNvCxnSpPr>
          <p:nvPr/>
        </p:nvCxnSpPr>
        <p:spPr>
          <a:xfrm>
            <a:off x="5070544" y="3620507"/>
            <a:ext cx="9600" cy="717600"/>
          </a:xfrm>
          <a:prstGeom prst="straightConnector1">
            <a:avLst/>
          </a:prstGeom>
          <a:noFill/>
          <a:ln w="9525" cap="rnd" cmpd="sng">
            <a:solidFill>
              <a:schemeClr val="accent3"/>
            </a:solidFill>
            <a:prstDash val="solid"/>
            <a:round/>
            <a:headEnd type="triangle" w="lg" len="lg"/>
            <a:tailEnd type="triangle" w="lg" len="lg"/>
          </a:ln>
        </p:spPr>
      </p:cxnSp>
      <p:sp>
        <p:nvSpPr>
          <p:cNvPr id="414" name="Shape 414"/>
          <p:cNvSpPr/>
          <p:nvPr/>
        </p:nvSpPr>
        <p:spPr>
          <a:xfrm>
            <a:off x="2485868" y="3942099"/>
            <a:ext cx="3558600" cy="322500"/>
          </a:xfrm>
          <a:prstGeom prst="rect">
            <a:avLst/>
          </a:prstGeom>
          <a:gradFill>
            <a:gsLst>
              <a:gs pos="0">
                <a:srgbClr val="F2965B"/>
              </a:gs>
              <a:gs pos="100000">
                <a:srgbClr val="C26018"/>
              </a:gs>
            </a:gsLst>
            <a:lin ang="5400012" scaled="0"/>
          </a:gradFill>
          <a:ln w="9525" cap="rnd" cmpd="sng">
            <a:solidFill>
              <a:srgbClr val="E69138"/>
            </a:solidFill>
            <a:prstDash val="solid"/>
            <a:round/>
            <a:headEnd type="none" w="med" len="med"/>
            <a:tailEnd type="none" w="med" len="med"/>
          </a:ln>
        </p:spPr>
        <p:txBody>
          <a:bodyPr lIns="91425" tIns="45700" rIns="91425" bIns="45700" anchor="ctr" anchorCtr="0">
            <a:noAutofit/>
          </a:bodyPr>
          <a:lstStyle/>
          <a:p>
            <a:pPr lvl="0" algn="ctr" rtl="0">
              <a:spcBef>
                <a:spcPts val="0"/>
              </a:spcBef>
              <a:buClr>
                <a:srgbClr val="FFC000"/>
              </a:buClr>
              <a:buFont typeface="Arial"/>
              <a:buNone/>
            </a:pPr>
            <a:r>
              <a:rPr lang="en">
                <a:solidFill>
                  <a:srgbClr val="FFFFFF"/>
                </a:solidFill>
              </a:rPr>
              <a:t>Policy Metadata Store</a:t>
            </a:r>
          </a:p>
        </p:txBody>
      </p:sp>
      <p:cxnSp>
        <p:nvCxnSpPr>
          <p:cNvPr id="415" name="Shape 415"/>
          <p:cNvCxnSpPr/>
          <p:nvPr/>
        </p:nvCxnSpPr>
        <p:spPr>
          <a:xfrm flipH="1">
            <a:off x="6176450" y="1981900"/>
            <a:ext cx="650100" cy="10500"/>
          </a:xfrm>
          <a:prstGeom prst="straightConnector1">
            <a:avLst/>
          </a:prstGeom>
          <a:noFill/>
          <a:ln w="12700" cap="flat" cmpd="sng">
            <a:solidFill>
              <a:srgbClr val="93C47D"/>
            </a:solidFill>
            <a:prstDash val="solid"/>
            <a:round/>
            <a:headEnd type="none" w="med" len="med"/>
            <a:tailEnd type="triangle" w="lg" len="lg"/>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Server Client Model </a:t>
            </a:r>
          </a:p>
        </p:txBody>
      </p:sp>
      <p:sp>
        <p:nvSpPr>
          <p:cNvPr id="421" name="Shape 421"/>
          <p:cNvSpPr txBox="1">
            <a:spLocks noGrp="1"/>
          </p:cNvSpPr>
          <p:nvPr>
            <p:ph type="body" idx="1"/>
          </p:nvPr>
        </p:nvSpPr>
        <p:spPr>
          <a:xfrm>
            <a:off x="311700" y="1113925"/>
            <a:ext cx="8520600" cy="3302700"/>
          </a:xfrm>
          <a:prstGeom prst="rect">
            <a:avLst/>
          </a:prstGeom>
          <a:noFill/>
          <a:ln>
            <a:noFill/>
          </a:ln>
        </p:spPr>
        <p:txBody>
          <a:bodyPr lIns="91425" tIns="91425" rIns="91425" bIns="91425" anchor="t" anchorCtr="0">
            <a:noAutofit/>
          </a:bodyPr>
          <a:lstStyle/>
          <a:p>
            <a:pPr marL="457200" lvl="0" indent="-279400" rtl="0">
              <a:spcBef>
                <a:spcPts val="0"/>
              </a:spcBef>
              <a:buClr>
                <a:schemeClr val="accent1"/>
              </a:buClr>
              <a:buSzPct val="100000"/>
              <a:buFont typeface="Noto Sans Symbols"/>
              <a:buChar char="●"/>
            </a:pPr>
            <a:r>
              <a:rPr lang="en" sz="2000"/>
              <a:t>Thrift client APIs</a:t>
            </a:r>
          </a:p>
          <a:p>
            <a:pPr marL="914400" lvl="1" indent="-274319" rtl="0">
              <a:spcBef>
                <a:spcPts val="0"/>
              </a:spcBef>
              <a:buClr>
                <a:schemeClr val="accent1"/>
              </a:buClr>
              <a:buSzPct val="100000"/>
              <a:buFont typeface="Noto Sans Symbols"/>
              <a:buChar char="●"/>
            </a:pPr>
            <a:r>
              <a:rPr lang="en" sz="1800"/>
              <a:t>Get privilege; Grant/Revoke role; Grant/Revoke privilege; List roles</a:t>
            </a:r>
          </a:p>
          <a:p>
            <a:pPr marL="457200" lvl="0" indent="0" rtl="0">
              <a:spcBef>
                <a:spcPts val="0"/>
              </a:spcBef>
              <a:buNone/>
            </a:pPr>
            <a:endParaRPr sz="1100"/>
          </a:p>
          <a:p>
            <a:pPr marL="457200" marR="0" lvl="0" indent="-279400" algn="l" rtl="0">
              <a:spcBef>
                <a:spcPts val="0"/>
              </a:spcBef>
              <a:spcAft>
                <a:spcPts val="0"/>
              </a:spcAft>
              <a:buClr>
                <a:schemeClr val="accent1"/>
              </a:buClr>
              <a:buSzPct val="100000"/>
              <a:buFont typeface="Noto Sans Symbols"/>
              <a:buChar char="●"/>
            </a:pPr>
            <a:r>
              <a:rPr lang="en" sz="2000" b="0" i="0" u="none" strike="noStrike" cap="none">
                <a:solidFill>
                  <a:schemeClr val="lt1"/>
                </a:solidFill>
                <a:latin typeface="Questrial"/>
                <a:ea typeface="Questrial"/>
                <a:cs typeface="Questrial"/>
                <a:sym typeface="Questrial"/>
              </a:rPr>
              <a:t>Provide SentryCLI to manage policies and metadata</a:t>
            </a:r>
          </a:p>
          <a:p>
            <a:pPr marL="914400" marR="0" lvl="1" indent="-274319" algn="l" rtl="0">
              <a:spcBef>
                <a:spcPts val="0"/>
              </a:spcBef>
              <a:spcAft>
                <a:spcPts val="0"/>
              </a:spcAft>
              <a:buClr>
                <a:schemeClr val="accent1"/>
              </a:buClr>
              <a:buSzPct val="100000"/>
              <a:buFont typeface="Noto Sans Symbols"/>
              <a:buChar char="●"/>
            </a:pPr>
            <a:r>
              <a:rPr lang="en" sz="1800"/>
              <a:t>sentryShell --grant_role_privilege --role analyst --privilege server=server1-&gt;db=db2-&gt;table=tab1-&gt;action=select --conf sentry-site.xml</a:t>
            </a:r>
          </a:p>
          <a:p>
            <a:pPr marL="0" lvl="0" indent="0" rtl="0">
              <a:spcBef>
                <a:spcPts val="0"/>
              </a:spcBef>
              <a:buNone/>
            </a:pPr>
            <a:endParaRPr sz="1100"/>
          </a:p>
          <a:p>
            <a:pPr marL="457200" lvl="0" indent="-279400" rtl="0">
              <a:spcBef>
                <a:spcPts val="0"/>
              </a:spcBef>
              <a:buClr>
                <a:schemeClr val="accent1"/>
              </a:buClr>
              <a:buSzPct val="100000"/>
              <a:buFont typeface="Noto Sans Symbols"/>
              <a:buChar char="●"/>
            </a:pPr>
            <a:r>
              <a:rPr lang="en" sz="2000"/>
              <a:t>RESTful client APIs (Ongoing)</a:t>
            </a:r>
          </a:p>
          <a:p>
            <a:pPr marL="914400" lvl="1" indent="-274319" rtl="0">
              <a:spcBef>
                <a:spcPts val="0"/>
              </a:spcBef>
              <a:buClr>
                <a:schemeClr val="accent1"/>
              </a:buClr>
              <a:buSzPct val="100000"/>
              <a:buFont typeface="Noto Sans Symbols"/>
              <a:buChar char="●"/>
            </a:pPr>
            <a:r>
              <a:rPr lang="en" sz="1800"/>
              <a:t>Use HTTP requests to manage roles and privileges</a:t>
            </a:r>
          </a:p>
          <a:p>
            <a:pPr marL="457200" lvl="0" indent="-69850" rtl="0">
              <a:spcBef>
                <a:spcPts val="0"/>
              </a:spcBef>
              <a:buClr>
                <a:srgbClr val="000000"/>
              </a:buClr>
              <a:buSzPct val="73333"/>
              <a:buFont typeface="Arial"/>
              <a:buNone/>
            </a:pPr>
            <a:r>
              <a:rPr lang="en"/>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p:nvPr/>
        </p:nvSpPr>
        <p:spPr>
          <a:xfrm>
            <a:off x="2017925" y="1512600"/>
            <a:ext cx="4480500" cy="2296200"/>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427" name="Shape 427"/>
          <p:cNvSpPr/>
          <p:nvPr/>
        </p:nvSpPr>
        <p:spPr>
          <a:xfrm>
            <a:off x="2321398" y="2383155"/>
            <a:ext cx="3852600" cy="1319699"/>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428" name="Shape 428"/>
          <p:cNvSpPr/>
          <p:nvPr/>
        </p:nvSpPr>
        <p:spPr>
          <a:xfrm>
            <a:off x="2321400" y="3889975"/>
            <a:ext cx="3852600" cy="11385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429" name="Shape 429"/>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Generic Authorization Model </a:t>
            </a:r>
          </a:p>
        </p:txBody>
      </p:sp>
      <p:cxnSp>
        <p:nvCxnSpPr>
          <p:cNvPr id="430" name="Shape 430"/>
          <p:cNvCxnSpPr>
            <a:endCxn id="431" idx="1"/>
          </p:cNvCxnSpPr>
          <p:nvPr/>
        </p:nvCxnSpPr>
        <p:spPr>
          <a:xfrm flipH="1">
            <a:off x="3480533" y="3628287"/>
            <a:ext cx="1800" cy="709800"/>
          </a:xfrm>
          <a:prstGeom prst="straightConnector1">
            <a:avLst/>
          </a:prstGeom>
          <a:noFill/>
          <a:ln w="9525" cap="rnd" cmpd="sng">
            <a:solidFill>
              <a:schemeClr val="accent2"/>
            </a:solidFill>
            <a:prstDash val="solid"/>
            <a:round/>
            <a:headEnd type="triangle" w="lg" len="lg"/>
            <a:tailEnd type="triangle" w="lg" len="lg"/>
          </a:ln>
        </p:spPr>
      </p:cxnSp>
      <p:sp>
        <p:nvSpPr>
          <p:cNvPr id="432" name="Shape 432"/>
          <p:cNvSpPr/>
          <p:nvPr/>
        </p:nvSpPr>
        <p:spPr>
          <a:xfrm>
            <a:off x="2321399" y="1636299"/>
            <a:ext cx="3852600" cy="6411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433" name="Shape 433"/>
          <p:cNvSpPr/>
          <p:nvPr/>
        </p:nvSpPr>
        <p:spPr>
          <a:xfrm>
            <a:off x="2651676" y="1081787"/>
            <a:ext cx="903299"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434" name="Shape 434"/>
          <p:cNvSpPr/>
          <p:nvPr/>
        </p:nvSpPr>
        <p:spPr>
          <a:xfrm>
            <a:off x="3770300" y="1081787"/>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435" name="Shape 435"/>
          <p:cNvSpPr/>
          <p:nvPr/>
        </p:nvSpPr>
        <p:spPr>
          <a:xfrm>
            <a:off x="4888923" y="1081787"/>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Kafka</a:t>
            </a:r>
          </a:p>
        </p:txBody>
      </p:sp>
      <p:sp>
        <p:nvSpPr>
          <p:cNvPr id="431" name="Shape 431"/>
          <p:cNvSpPr/>
          <p:nvPr/>
        </p:nvSpPr>
        <p:spPr>
          <a:xfrm>
            <a:off x="2867183" y="4338087"/>
            <a:ext cx="1226700" cy="636900"/>
          </a:xfrm>
          <a:prstGeom prst="can">
            <a:avLst>
              <a:gd name="adj" fmla="val 25000"/>
            </a:avLst>
          </a:prstGeom>
          <a:solidFill>
            <a:schemeClr val="accent2"/>
          </a:solidFill>
          <a:ln w="19050" cap="rnd" cmpd="sng">
            <a:solidFill>
              <a:srgbClr val="A78C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Local File/HDFS</a:t>
            </a:r>
          </a:p>
        </p:txBody>
      </p:sp>
      <p:sp>
        <p:nvSpPr>
          <p:cNvPr id="436" name="Shape 436"/>
          <p:cNvSpPr/>
          <p:nvPr/>
        </p:nvSpPr>
        <p:spPr>
          <a:xfrm>
            <a:off x="4466794" y="4338107"/>
            <a:ext cx="1226700" cy="636900"/>
          </a:xfrm>
          <a:prstGeom prst="can">
            <a:avLst>
              <a:gd name="adj" fmla="val 25000"/>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 Database</a:t>
            </a:r>
          </a:p>
        </p:txBody>
      </p:sp>
      <p:sp>
        <p:nvSpPr>
          <p:cNvPr id="437" name="Shape 437"/>
          <p:cNvSpPr/>
          <p:nvPr/>
        </p:nvSpPr>
        <p:spPr>
          <a:xfrm>
            <a:off x="6864146" y="3603589"/>
            <a:ext cx="1446000" cy="1084200"/>
          </a:xfrm>
          <a:prstGeom prst="roundRect">
            <a:avLst>
              <a:gd name="adj" fmla="val 16667"/>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a:t>
            </a:r>
          </a:p>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Shell</a:t>
            </a:r>
          </a:p>
        </p:txBody>
      </p:sp>
      <p:cxnSp>
        <p:nvCxnSpPr>
          <p:cNvPr id="438" name="Shape 438"/>
          <p:cNvCxnSpPr>
            <a:stCxn id="433" idx="2"/>
          </p:cNvCxnSpPr>
          <p:nvPr/>
        </p:nvCxnSpPr>
        <p:spPr>
          <a:xfrm flipH="1">
            <a:off x="3100026" y="1405187"/>
            <a:ext cx="3300" cy="549900"/>
          </a:xfrm>
          <a:prstGeom prst="straightConnector1">
            <a:avLst/>
          </a:prstGeom>
          <a:noFill/>
          <a:ln w="12700" cap="flat" cmpd="sng">
            <a:solidFill>
              <a:schemeClr val="accent3"/>
            </a:solidFill>
            <a:prstDash val="solid"/>
            <a:round/>
            <a:headEnd type="none" w="med" len="med"/>
            <a:tailEnd type="triangle" w="lg" len="lg"/>
          </a:ln>
        </p:spPr>
      </p:cxnSp>
      <p:sp>
        <p:nvSpPr>
          <p:cNvPr id="439" name="Shape 439"/>
          <p:cNvSpPr/>
          <p:nvPr/>
        </p:nvSpPr>
        <p:spPr>
          <a:xfrm>
            <a:off x="1250100" y="4264591"/>
            <a:ext cx="189600" cy="177900"/>
          </a:xfrm>
          <a:prstGeom prst="ellipse">
            <a:avLst/>
          </a:prstGeom>
          <a:solidFill>
            <a:schemeClr val="accent3"/>
          </a:solidFill>
          <a:ln w="28575" cap="rnd"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40" name="Shape 440"/>
          <p:cNvSpPr txBox="1"/>
          <p:nvPr/>
        </p:nvSpPr>
        <p:spPr>
          <a:xfrm>
            <a:off x="894433" y="3959009"/>
            <a:ext cx="1352100"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REST API</a:t>
            </a:r>
          </a:p>
        </p:txBody>
      </p:sp>
      <p:sp>
        <p:nvSpPr>
          <p:cNvPr id="441" name="Shape 441"/>
          <p:cNvSpPr/>
          <p:nvPr/>
        </p:nvSpPr>
        <p:spPr>
          <a:xfrm>
            <a:off x="3005105" y="1954981"/>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42" name="Shape 442"/>
          <p:cNvSpPr/>
          <p:nvPr/>
        </p:nvSpPr>
        <p:spPr>
          <a:xfrm>
            <a:off x="4127137" y="1966191"/>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43" name="Shape 443"/>
          <p:cNvSpPr/>
          <p:nvPr/>
        </p:nvSpPr>
        <p:spPr>
          <a:xfrm>
            <a:off x="5245760" y="1958330"/>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444" name="Shape 444"/>
          <p:cNvCxnSpPr>
            <a:stCxn id="434" idx="2"/>
            <a:endCxn id="442" idx="0"/>
          </p:cNvCxnSpPr>
          <p:nvPr/>
        </p:nvCxnSpPr>
        <p:spPr>
          <a:xfrm>
            <a:off x="4221950" y="1405187"/>
            <a:ext cx="0" cy="561000"/>
          </a:xfrm>
          <a:prstGeom prst="straightConnector1">
            <a:avLst/>
          </a:prstGeom>
          <a:noFill/>
          <a:ln w="12700" cap="flat" cmpd="sng">
            <a:solidFill>
              <a:schemeClr val="accent3"/>
            </a:solidFill>
            <a:prstDash val="solid"/>
            <a:round/>
            <a:headEnd type="none" w="med" len="med"/>
            <a:tailEnd type="triangle" w="lg" len="lg"/>
          </a:ln>
        </p:spPr>
      </p:cxnSp>
      <p:cxnSp>
        <p:nvCxnSpPr>
          <p:cNvPr id="445" name="Shape 445"/>
          <p:cNvCxnSpPr>
            <a:stCxn id="435" idx="2"/>
            <a:endCxn id="443" idx="0"/>
          </p:cNvCxnSpPr>
          <p:nvPr/>
        </p:nvCxnSpPr>
        <p:spPr>
          <a:xfrm>
            <a:off x="5340573" y="1405187"/>
            <a:ext cx="0" cy="553200"/>
          </a:xfrm>
          <a:prstGeom prst="straightConnector1">
            <a:avLst/>
          </a:prstGeom>
          <a:noFill/>
          <a:ln w="12700" cap="flat" cmpd="sng">
            <a:solidFill>
              <a:schemeClr val="accent3"/>
            </a:solidFill>
            <a:prstDash val="solid"/>
            <a:round/>
            <a:headEnd type="none" w="med" len="med"/>
            <a:tailEnd type="triangle" w="lg" len="lg"/>
          </a:ln>
        </p:spPr>
      </p:cxnSp>
      <p:sp>
        <p:nvSpPr>
          <p:cNvPr id="446" name="Shape 446"/>
          <p:cNvSpPr/>
          <p:nvPr/>
        </p:nvSpPr>
        <p:spPr>
          <a:xfrm>
            <a:off x="2485975" y="3194900"/>
            <a:ext cx="3558600" cy="3225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Provider Backend</a:t>
            </a:r>
          </a:p>
        </p:txBody>
      </p:sp>
      <p:sp>
        <p:nvSpPr>
          <p:cNvPr id="447" name="Shape 447"/>
          <p:cNvSpPr/>
          <p:nvPr/>
        </p:nvSpPr>
        <p:spPr>
          <a:xfrm>
            <a:off x="2485875" y="2788525"/>
            <a:ext cx="3558600" cy="3225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Policy Engine</a:t>
            </a:r>
          </a:p>
        </p:txBody>
      </p:sp>
      <p:sp>
        <p:nvSpPr>
          <p:cNvPr id="448" name="Shape 448"/>
          <p:cNvSpPr txBox="1"/>
          <p:nvPr/>
        </p:nvSpPr>
        <p:spPr>
          <a:xfrm>
            <a:off x="2832241" y="2460772"/>
            <a:ext cx="2865899" cy="30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Authorization Provider</a:t>
            </a:r>
          </a:p>
        </p:txBody>
      </p:sp>
      <p:sp>
        <p:nvSpPr>
          <p:cNvPr id="449" name="Shape 449"/>
          <p:cNvSpPr txBox="1"/>
          <p:nvPr/>
        </p:nvSpPr>
        <p:spPr>
          <a:xfrm>
            <a:off x="3261498" y="1610815"/>
            <a:ext cx="2865900" cy="307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Access Binding Layer</a:t>
            </a:r>
          </a:p>
        </p:txBody>
      </p:sp>
      <p:cxnSp>
        <p:nvCxnSpPr>
          <p:cNvPr id="450" name="Shape 450"/>
          <p:cNvCxnSpPr>
            <a:endCxn id="436" idx="1"/>
          </p:cNvCxnSpPr>
          <p:nvPr/>
        </p:nvCxnSpPr>
        <p:spPr>
          <a:xfrm>
            <a:off x="5070544" y="3620507"/>
            <a:ext cx="9600" cy="717600"/>
          </a:xfrm>
          <a:prstGeom prst="straightConnector1">
            <a:avLst/>
          </a:prstGeom>
          <a:noFill/>
          <a:ln w="9525" cap="rnd" cmpd="sng">
            <a:solidFill>
              <a:schemeClr val="accent3"/>
            </a:solidFill>
            <a:prstDash val="solid"/>
            <a:round/>
            <a:headEnd type="triangle" w="lg" len="lg"/>
            <a:tailEnd type="triangle" w="lg" len="lg"/>
          </a:ln>
        </p:spPr>
      </p:cxnSp>
      <p:cxnSp>
        <p:nvCxnSpPr>
          <p:cNvPr id="451" name="Shape 451"/>
          <p:cNvCxnSpPr>
            <a:stCxn id="439" idx="6"/>
            <a:endCxn id="428" idx="1"/>
          </p:cNvCxnSpPr>
          <p:nvPr/>
        </p:nvCxnSpPr>
        <p:spPr>
          <a:xfrm>
            <a:off x="1439700" y="4353541"/>
            <a:ext cx="881700" cy="105600"/>
          </a:xfrm>
          <a:prstGeom prst="straightConnector1">
            <a:avLst/>
          </a:prstGeom>
          <a:noFill/>
          <a:ln w="12700" cap="flat" cmpd="sng">
            <a:solidFill>
              <a:schemeClr val="accent3"/>
            </a:solidFill>
            <a:prstDash val="solid"/>
            <a:round/>
            <a:headEnd type="none" w="med" len="med"/>
            <a:tailEnd type="triangle" w="lg" len="lg"/>
          </a:ln>
        </p:spPr>
      </p:cxnSp>
      <p:cxnSp>
        <p:nvCxnSpPr>
          <p:cNvPr id="452" name="Shape 452"/>
          <p:cNvCxnSpPr>
            <a:stCxn id="437" idx="1"/>
            <a:endCxn id="428" idx="3"/>
          </p:cNvCxnSpPr>
          <p:nvPr/>
        </p:nvCxnSpPr>
        <p:spPr>
          <a:xfrm flipH="1">
            <a:off x="6174146" y="4145689"/>
            <a:ext cx="690000" cy="313500"/>
          </a:xfrm>
          <a:prstGeom prst="straightConnector1">
            <a:avLst/>
          </a:prstGeom>
          <a:noFill/>
          <a:ln w="12700" cap="flat" cmpd="sng">
            <a:solidFill>
              <a:schemeClr val="accent3"/>
            </a:solidFill>
            <a:prstDash val="solid"/>
            <a:round/>
            <a:headEnd type="none" w="med" len="med"/>
            <a:tailEnd type="triangle" w="lg" len="lg"/>
          </a:ln>
        </p:spPr>
      </p:cxnSp>
      <p:sp>
        <p:nvSpPr>
          <p:cNvPr id="453" name="Shape 453"/>
          <p:cNvSpPr/>
          <p:nvPr/>
        </p:nvSpPr>
        <p:spPr>
          <a:xfrm>
            <a:off x="2485868" y="3942099"/>
            <a:ext cx="3558600" cy="322500"/>
          </a:xfrm>
          <a:prstGeom prst="rect">
            <a:avLst/>
          </a:prstGeom>
          <a:gradFill>
            <a:gsLst>
              <a:gs pos="0">
                <a:srgbClr val="F2965B"/>
              </a:gs>
              <a:gs pos="100000">
                <a:srgbClr val="C26018"/>
              </a:gs>
            </a:gsLst>
            <a:lin ang="5400012" scaled="0"/>
          </a:gradFill>
          <a:ln w="9525" cap="rnd" cmpd="sng">
            <a:solidFill>
              <a:srgbClr val="E69138"/>
            </a:solidFill>
            <a:prstDash val="solid"/>
            <a:round/>
            <a:headEnd type="none" w="med" len="med"/>
            <a:tailEnd type="none" w="med" len="med"/>
          </a:ln>
        </p:spPr>
        <p:txBody>
          <a:bodyPr lIns="91425" tIns="45700" rIns="91425" bIns="45700" anchor="ctr" anchorCtr="0">
            <a:noAutofit/>
          </a:bodyPr>
          <a:lstStyle/>
          <a:p>
            <a:pPr lvl="0" algn="ctr" rtl="0">
              <a:spcBef>
                <a:spcPts val="0"/>
              </a:spcBef>
              <a:buClr>
                <a:srgbClr val="FFC000"/>
              </a:buClr>
              <a:buFont typeface="Arial"/>
              <a:buNone/>
            </a:pPr>
            <a:r>
              <a:rPr lang="en">
                <a:solidFill>
                  <a:srgbClr val="FFFFFF"/>
                </a:solidFill>
              </a:rPr>
              <a:t>Policy Metadata Store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dirty="0" smtClean="0"/>
              <a:t>详解如何实现通用的授权管理</a:t>
            </a:r>
            <a:r>
              <a:rPr lang="en" dirty="0"/>
              <a:t>（1）</a:t>
            </a:r>
          </a:p>
        </p:txBody>
      </p:sp>
      <p:sp>
        <p:nvSpPr>
          <p:cNvPr id="459" name="Shape 459"/>
          <p:cNvSpPr txBox="1">
            <a:spLocks noGrp="1"/>
          </p:cNvSpPr>
          <p:nvPr>
            <p:ph type="body" idx="1"/>
          </p:nvPr>
        </p:nvSpPr>
        <p:spPr>
          <a:xfrm>
            <a:off x="311700" y="1342525"/>
            <a:ext cx="8520600" cy="3302700"/>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SzPct val="100000"/>
            </a:pPr>
            <a:r>
              <a:rPr lang="en" sz="1800" dirty="0"/>
              <a:t>Sentry </a:t>
            </a:r>
            <a:r>
              <a:rPr lang="en" sz="1800" dirty="0" err="1" smtClean="0"/>
              <a:t>内部定义了一个通用的数据模型</a:t>
            </a:r>
            <a:endParaRPr lang="en" sz="1800" dirty="0"/>
          </a:p>
          <a:p>
            <a:pPr marL="914400" marR="0" lvl="1" indent="-330200" algn="l" rtl="0">
              <a:lnSpc>
                <a:spcPct val="115000"/>
              </a:lnSpc>
              <a:spcBef>
                <a:spcPts val="0"/>
              </a:spcBef>
              <a:spcAft>
                <a:spcPts val="0"/>
              </a:spcAft>
              <a:buSzPct val="100000"/>
            </a:pPr>
            <a:r>
              <a:rPr lang="en" sz="1600" dirty="0" err="1" smtClean="0"/>
              <a:t>定义通用的模块数据表现形式</a:t>
            </a:r>
            <a:r>
              <a:rPr lang="en-US" sz="1600" dirty="0" smtClean="0"/>
              <a:t> URL</a:t>
            </a:r>
            <a:endParaRPr lang="en" sz="1600" dirty="0"/>
          </a:p>
          <a:p>
            <a:pPr marL="1371600" marR="0" lvl="2" indent="-330200" algn="l" rtl="0">
              <a:lnSpc>
                <a:spcPct val="115000"/>
              </a:lnSpc>
              <a:spcBef>
                <a:spcPts val="0"/>
              </a:spcBef>
              <a:spcAft>
                <a:spcPts val="0"/>
              </a:spcAft>
              <a:buSzPct val="100000"/>
            </a:pPr>
            <a:r>
              <a:rPr lang="en" sz="1600" dirty="0" err="1"/>
              <a:t>例如</a:t>
            </a:r>
            <a:r>
              <a:rPr lang="en" sz="1600" dirty="0"/>
              <a:t> </a:t>
            </a:r>
            <a:r>
              <a:rPr lang="en" sz="1600" dirty="0" err="1"/>
              <a:t>Solr</a:t>
            </a:r>
            <a:r>
              <a:rPr lang="en" sz="1600" dirty="0"/>
              <a:t>:///collection=c1/field=f1; Hive:///database=</a:t>
            </a:r>
            <a:r>
              <a:rPr lang="en" sz="1600" dirty="0" err="1"/>
              <a:t>db</a:t>
            </a:r>
            <a:r>
              <a:rPr lang="en" sz="1600" dirty="0"/>
              <a:t>/table=</a:t>
            </a:r>
            <a:r>
              <a:rPr lang="en" sz="1600" dirty="0" err="1"/>
              <a:t>tbl</a:t>
            </a:r>
            <a:r>
              <a:rPr lang="en" sz="1600" dirty="0"/>
              <a:t>/column=cl</a:t>
            </a:r>
          </a:p>
          <a:p>
            <a:pPr marL="1371600" marR="0" lvl="2" indent="-330200" algn="l" rtl="0">
              <a:lnSpc>
                <a:spcPct val="115000"/>
              </a:lnSpc>
              <a:spcBef>
                <a:spcPts val="0"/>
              </a:spcBef>
              <a:spcAft>
                <a:spcPts val="0"/>
              </a:spcAft>
              <a:buSzPct val="100000"/>
            </a:pPr>
            <a:r>
              <a:rPr lang="en" sz="1600" dirty="0" err="1"/>
              <a:t>组件数据可以是</a:t>
            </a:r>
            <a:r>
              <a:rPr lang="en" sz="1600" dirty="0"/>
              <a:t> server, database, table, view, </a:t>
            </a:r>
            <a:r>
              <a:rPr lang="en" sz="1600" dirty="0" smtClean="0"/>
              <a:t>column</a:t>
            </a:r>
            <a:r>
              <a:rPr lang="zh-CN" altLang="en-US" sz="1600" dirty="0" smtClean="0"/>
              <a:t>或者是</a:t>
            </a:r>
            <a:r>
              <a:rPr lang="en-US" altLang="zh-CN" sz="1600" dirty="0" smtClean="0"/>
              <a:t>connection,</a:t>
            </a:r>
            <a:r>
              <a:rPr lang="zh-CN" altLang="en-US" sz="1600" dirty="0" smtClean="0"/>
              <a:t> </a:t>
            </a:r>
            <a:r>
              <a:rPr lang="en-US" altLang="zh-CN" sz="1600" dirty="0" smtClean="0"/>
              <a:t>link</a:t>
            </a:r>
            <a:r>
              <a:rPr lang="zh-CN" altLang="en-US" sz="1600" dirty="0" smtClean="0"/>
              <a:t> </a:t>
            </a:r>
            <a:r>
              <a:rPr lang="en" sz="1600" dirty="0" err="1" smtClean="0"/>
              <a:t>等等</a:t>
            </a:r>
            <a:endParaRPr lang="en" sz="1600" dirty="0"/>
          </a:p>
          <a:p>
            <a:pPr marL="914400" marR="0" lvl="1" indent="-330200" algn="l" rtl="0">
              <a:lnSpc>
                <a:spcPct val="115000"/>
              </a:lnSpc>
              <a:spcBef>
                <a:spcPts val="0"/>
              </a:spcBef>
              <a:spcAft>
                <a:spcPts val="0"/>
              </a:spcAft>
              <a:buSzPct val="100000"/>
            </a:pPr>
            <a:r>
              <a:rPr lang="zh-CN" altLang="en-US" sz="1600" dirty="0" smtClean="0"/>
              <a:t>内部</a:t>
            </a:r>
            <a:r>
              <a:rPr lang="en" sz="1600" dirty="0" err="1" smtClean="0"/>
              <a:t>机制可翻译各个模块的</a:t>
            </a:r>
            <a:r>
              <a:rPr lang="zh-CN" altLang="en-US" sz="1600" dirty="0" smtClean="0"/>
              <a:t>各种</a:t>
            </a:r>
            <a:r>
              <a:rPr lang="en" sz="1600" dirty="0" err="1" smtClean="0"/>
              <a:t>操作和之上的授权协议</a:t>
            </a:r>
            <a:endParaRPr lang="en" sz="1600" dirty="0"/>
          </a:p>
          <a:p>
            <a:pPr marL="1371600" marR="0" lvl="2" indent="-330200" algn="l" rtl="0">
              <a:lnSpc>
                <a:spcPct val="115000"/>
              </a:lnSpc>
              <a:spcBef>
                <a:spcPts val="0"/>
              </a:spcBef>
              <a:spcAft>
                <a:spcPts val="0"/>
              </a:spcAft>
              <a:buSzPct val="100000"/>
            </a:pPr>
            <a:r>
              <a:rPr lang="en" sz="1600" dirty="0" err="1"/>
              <a:t>例如Solr授权用户可以</a:t>
            </a:r>
            <a:r>
              <a:rPr lang="en" sz="1600" dirty="0"/>
              <a:t> “search search through collection</a:t>
            </a:r>
            <a:r>
              <a:rPr lang="en" sz="1600" dirty="0" smtClean="0"/>
              <a:t>”，</a:t>
            </a:r>
            <a:r>
              <a:rPr lang="zh-CN" altLang="en-US" sz="1600" dirty="0" smtClean="0"/>
              <a:t>授权协议可</a:t>
            </a:r>
            <a:r>
              <a:rPr lang="en" sz="1600" dirty="0" err="1" smtClean="0"/>
              <a:t>为基于</a:t>
            </a:r>
            <a:r>
              <a:rPr lang="en" sz="1600" dirty="0" smtClean="0"/>
              <a:t> </a:t>
            </a:r>
            <a:r>
              <a:rPr lang="en" sz="1600" dirty="0" err="1"/>
              <a:t>collection数据的read</a:t>
            </a:r>
            <a:r>
              <a:rPr lang="en" sz="1600" dirty="0" err="1" smtClean="0"/>
              <a:t>操作</a:t>
            </a:r>
            <a:endParaRPr lang="en" sz="1600" dirty="0"/>
          </a:p>
          <a:p>
            <a:pPr marL="1371600" marR="0" lvl="2" indent="-330200" algn="l" rtl="0">
              <a:lnSpc>
                <a:spcPct val="115000"/>
              </a:lnSpc>
              <a:spcBef>
                <a:spcPts val="0"/>
              </a:spcBef>
              <a:spcAft>
                <a:spcPts val="0"/>
              </a:spcAft>
              <a:buSzPct val="100000"/>
            </a:pPr>
            <a:r>
              <a:rPr lang="en" sz="1600" dirty="0" err="1"/>
              <a:t>例如Hive授权用户可以</a:t>
            </a:r>
            <a:r>
              <a:rPr lang="en" sz="1600" dirty="0"/>
              <a:t> “show databases</a:t>
            </a:r>
            <a:r>
              <a:rPr lang="en" sz="1600" dirty="0" smtClean="0"/>
              <a:t>”，</a:t>
            </a:r>
            <a:r>
              <a:rPr lang="zh-CN" altLang="en-US" sz="1600" dirty="0" smtClean="0"/>
              <a:t>授权协议可以</a:t>
            </a:r>
            <a:r>
              <a:rPr lang="en" sz="1600" dirty="0" err="1" smtClean="0"/>
              <a:t>为基于</a:t>
            </a:r>
            <a:r>
              <a:rPr lang="en" sz="1600" dirty="0" smtClean="0"/>
              <a:t> </a:t>
            </a:r>
            <a:r>
              <a:rPr lang="en" sz="1600" dirty="0" err="1"/>
              <a:t>database数据的read</a:t>
            </a:r>
            <a:r>
              <a:rPr lang="en" sz="1600" dirty="0" err="1" smtClean="0"/>
              <a:t>操作</a:t>
            </a:r>
            <a:endParaRPr lang="en" sz="1600" dirty="0"/>
          </a:p>
          <a:p>
            <a:pPr marL="1371600" lvl="2" indent="-330200" rtl="0">
              <a:spcBef>
                <a:spcPts val="0"/>
              </a:spcBef>
              <a:buSzPct val="100000"/>
            </a:pPr>
            <a:r>
              <a:rPr lang="en" sz="1600" dirty="0" err="1" smtClean="0"/>
              <a:t>其余的内部操作可以是</a:t>
            </a:r>
            <a:r>
              <a:rPr lang="en" sz="1600" dirty="0" smtClean="0"/>
              <a:t> </a:t>
            </a:r>
            <a:r>
              <a:rPr lang="en" sz="1600" dirty="0"/>
              <a:t>create, insert, </a:t>
            </a:r>
            <a:r>
              <a:rPr lang="en" sz="1600" dirty="0" smtClean="0"/>
              <a:t>select</a:t>
            </a:r>
            <a:r>
              <a:rPr lang="en-US" altLang="zh-CN" sz="1600" dirty="0" smtClean="0"/>
              <a:t>,write,</a:t>
            </a:r>
            <a:r>
              <a:rPr lang="zh-CN" altLang="en-US" sz="1600" dirty="0" smtClean="0"/>
              <a:t> </a:t>
            </a:r>
            <a:r>
              <a:rPr lang="en-US" altLang="zh-CN" sz="1600" dirty="0" smtClean="0"/>
              <a:t>update</a:t>
            </a:r>
            <a:endParaRPr lang="en" sz="1600" dirty="0"/>
          </a:p>
          <a:p>
            <a:pPr marL="1371600" lvl="2" indent="-330200" rtl="0">
              <a:spcBef>
                <a:spcPts val="0"/>
              </a:spcBef>
              <a:buSzPct val="100000"/>
            </a:pPr>
            <a:r>
              <a:rPr lang="zh-CN" altLang="en-US" sz="1600" dirty="0" smtClean="0"/>
              <a:t>其余的</a:t>
            </a:r>
            <a:r>
              <a:rPr lang="en" sz="1600" dirty="0" err="1" smtClean="0"/>
              <a:t>授权形</a:t>
            </a:r>
            <a:r>
              <a:rPr lang="zh-CN" altLang="en-US" sz="1600" dirty="0" smtClean="0"/>
              <a:t>协议</a:t>
            </a:r>
            <a:r>
              <a:rPr lang="en" sz="1600" dirty="0" err="1" smtClean="0"/>
              <a:t>可以是</a:t>
            </a:r>
            <a:r>
              <a:rPr lang="en" sz="1600" dirty="0" smtClean="0"/>
              <a:t> </a:t>
            </a:r>
            <a:r>
              <a:rPr lang="en" sz="1600" dirty="0"/>
              <a:t>create database, insert into table, select column </a:t>
            </a:r>
            <a:r>
              <a:rPr lang="en" sz="1600" dirty="0" err="1" smtClean="0"/>
              <a:t>etc</a:t>
            </a:r>
            <a:endParaRPr lang="en"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Clr>
                <a:schemeClr val="lt2"/>
              </a:buClr>
              <a:buSzPct val="25000"/>
              <a:buFont typeface="Questrial"/>
              <a:buNone/>
            </a:pPr>
            <a:r>
              <a:rPr lang="en"/>
              <a:t>详解如何实现通用的授权管理（2）</a:t>
            </a:r>
          </a:p>
          <a:p>
            <a:pPr lvl="0">
              <a:spcBef>
                <a:spcPts val="0"/>
              </a:spcBef>
              <a:buClr>
                <a:schemeClr val="lt2"/>
              </a:buClr>
              <a:buSzPct val="25000"/>
              <a:buFont typeface="Questrial"/>
              <a:buNone/>
            </a:pPr>
            <a:endParaRPr/>
          </a:p>
          <a:p>
            <a:pPr lvl="0">
              <a:spcBef>
                <a:spcPts val="0"/>
              </a:spcBef>
              <a:buNone/>
            </a:pPr>
            <a:endParaRPr/>
          </a:p>
        </p:txBody>
      </p:sp>
      <p:sp>
        <p:nvSpPr>
          <p:cNvPr id="465" name="Shape 46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42900" rtl="0">
              <a:lnSpc>
                <a:spcPct val="115000"/>
              </a:lnSpc>
              <a:spcBef>
                <a:spcPts val="0"/>
              </a:spcBef>
              <a:buSzPct val="100000"/>
            </a:pPr>
            <a:r>
              <a:rPr lang="en" sz="1800" dirty="0" err="1"/>
              <a:t>核心通用授权引擎</a:t>
            </a:r>
            <a:r>
              <a:rPr lang="en" sz="1800" dirty="0"/>
              <a:t> </a:t>
            </a:r>
            <a:r>
              <a:rPr lang="en-US" altLang="zh-CN" sz="1800" dirty="0" smtClean="0"/>
              <a:t>(</a:t>
            </a:r>
            <a:r>
              <a:rPr lang="en" sz="1800" dirty="0" smtClean="0"/>
              <a:t>policy engine</a:t>
            </a:r>
            <a:r>
              <a:rPr lang="en-US" altLang="zh-CN" sz="1800" dirty="0" smtClean="0"/>
              <a:t>/policy</a:t>
            </a:r>
            <a:r>
              <a:rPr lang="zh-CN" altLang="en-US" sz="1800" dirty="0" smtClean="0"/>
              <a:t> </a:t>
            </a:r>
            <a:r>
              <a:rPr lang="en-US" altLang="zh-CN" sz="1800" dirty="0" smtClean="0"/>
              <a:t>provider)</a:t>
            </a:r>
            <a:endParaRPr lang="en" sz="1800" dirty="0"/>
          </a:p>
          <a:p>
            <a:pPr marL="914400" lvl="1" indent="-330200" rtl="0">
              <a:lnSpc>
                <a:spcPct val="115000"/>
              </a:lnSpc>
              <a:spcBef>
                <a:spcPts val="0"/>
              </a:spcBef>
              <a:buSzPct val="100000"/>
            </a:pPr>
            <a:r>
              <a:rPr lang="en" sz="1600" dirty="0" err="1" smtClean="0"/>
              <a:t>可以解析各个组件数据上的</a:t>
            </a:r>
            <a:r>
              <a:rPr lang="zh-CN" altLang="en-US" sz="1600" dirty="0" smtClean="0"/>
              <a:t>数据，</a:t>
            </a:r>
            <a:r>
              <a:rPr lang="en" sz="1600" dirty="0" err="1" smtClean="0"/>
              <a:t>授权协议和理解他们的操作</a:t>
            </a:r>
            <a:endParaRPr sz="1600" dirty="0"/>
          </a:p>
          <a:p>
            <a:pPr marL="457200" lvl="0" indent="-342900">
              <a:lnSpc>
                <a:spcPct val="115000"/>
              </a:lnSpc>
              <a:spcBef>
                <a:spcPts val="0"/>
              </a:spcBef>
              <a:buSzPct val="100000"/>
            </a:pPr>
            <a:r>
              <a:rPr lang="en" sz="1800" dirty="0" err="1" smtClean="0"/>
              <a:t>核心通用结合层和可插拔的通用接口</a:t>
            </a:r>
            <a:r>
              <a:rPr lang="en-US" altLang="zh-CN" sz="1800" dirty="0" smtClean="0"/>
              <a:t>(pluggable</a:t>
            </a:r>
            <a:r>
              <a:rPr lang="zh-CN" altLang="en-US" sz="1800" dirty="0" smtClean="0"/>
              <a:t> </a:t>
            </a:r>
            <a:r>
              <a:rPr lang="en-US" altLang="zh-CN" sz="1800" dirty="0" smtClean="0"/>
              <a:t>hook)</a:t>
            </a:r>
            <a:endParaRPr lang="en" sz="1800" dirty="0"/>
          </a:p>
          <a:p>
            <a:pPr marL="914400" lvl="1" indent="-330200" rtl="0">
              <a:lnSpc>
                <a:spcPct val="115000"/>
              </a:lnSpc>
              <a:spcBef>
                <a:spcPts val="0"/>
              </a:spcBef>
              <a:buSzPct val="100000"/>
            </a:pPr>
            <a:r>
              <a:rPr lang="en" sz="1600" dirty="0" err="1"/>
              <a:t>提供通用的泛义hook函数可插入到各个组件的compile或者是execute的不同阶段</a:t>
            </a:r>
            <a:r>
              <a:rPr lang="en" sz="1600" dirty="0"/>
              <a:t>。</a:t>
            </a:r>
          </a:p>
          <a:p>
            <a:pPr marL="914400" lvl="1" indent="-330200" rtl="0">
              <a:lnSpc>
                <a:spcPct val="115000"/>
              </a:lnSpc>
              <a:spcBef>
                <a:spcPts val="0"/>
              </a:spcBef>
              <a:buSzPct val="100000"/>
            </a:pPr>
            <a:r>
              <a:rPr lang="en" sz="1600" dirty="0" err="1"/>
              <a:t>例如</a:t>
            </a:r>
            <a:r>
              <a:rPr lang="en" sz="1600" dirty="0"/>
              <a:t> HS2 integrate hook into build </a:t>
            </a:r>
            <a:r>
              <a:rPr lang="en" sz="1600" dirty="0" smtClean="0"/>
              <a:t>stage</a:t>
            </a:r>
            <a:r>
              <a:rPr lang="en-US" altLang="zh-CN" sz="1600" dirty="0" smtClean="0"/>
              <a:t>;</a:t>
            </a:r>
            <a:r>
              <a:rPr lang="zh-CN" altLang="en-US" sz="1600" dirty="0" smtClean="0"/>
              <a:t> </a:t>
            </a:r>
            <a:r>
              <a:rPr lang="en" sz="1600" dirty="0" smtClean="0"/>
              <a:t>HMS </a:t>
            </a:r>
            <a:r>
              <a:rPr lang="en" sz="1600" dirty="0"/>
              <a:t>integrate hook into a pre metadata change </a:t>
            </a:r>
            <a:r>
              <a:rPr lang="en" sz="1600" dirty="0" smtClean="0"/>
              <a:t>event</a:t>
            </a:r>
            <a:endParaRPr lang="en" sz="1600" dirty="0"/>
          </a:p>
          <a:p>
            <a:pPr marL="457200" lvl="0" indent="-330200" rtl="0">
              <a:lnSpc>
                <a:spcPct val="115000"/>
              </a:lnSpc>
              <a:spcBef>
                <a:spcPts val="0"/>
              </a:spcBef>
              <a:buSzPct val="100000"/>
            </a:pPr>
            <a:r>
              <a:rPr lang="en" sz="1600" dirty="0" err="1" smtClean="0"/>
              <a:t>重新设计内部系统数据</a:t>
            </a:r>
            <a:r>
              <a:rPr lang="zh-CN" altLang="en-US" sz="1600" dirty="0" smtClean="0"/>
              <a:t>库</a:t>
            </a:r>
            <a:endParaRPr lang="en" sz="1600" dirty="0"/>
          </a:p>
          <a:p>
            <a:pPr marL="914400" lvl="1" indent="-330200" rtl="0">
              <a:spcBef>
                <a:spcPts val="0"/>
              </a:spcBef>
              <a:buSzPct val="100000"/>
            </a:pPr>
            <a:r>
              <a:rPr lang="zh-CN" altLang="en-US" sz="1600" dirty="0" smtClean="0"/>
              <a:t>重建</a:t>
            </a:r>
            <a:r>
              <a:rPr lang="en" sz="1600" dirty="0" err="1" smtClean="0"/>
              <a:t>模块数据</a:t>
            </a:r>
            <a:endParaRPr lang="en" sz="1600" dirty="0"/>
          </a:p>
          <a:p>
            <a:pPr marL="914400" lvl="1" indent="-330200" rtl="0">
              <a:spcBef>
                <a:spcPts val="0"/>
              </a:spcBef>
              <a:buSzPct val="100000"/>
            </a:pPr>
            <a:r>
              <a:rPr lang="zh-CN" altLang="en-US" sz="1600" dirty="0" smtClean="0"/>
              <a:t>重建模块操作和协议</a:t>
            </a:r>
            <a:endParaRPr lang="en"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dirty="0"/>
              <a:t>Apache Sentry </a:t>
            </a:r>
            <a:r>
              <a:rPr lang="en" dirty="0" err="1" smtClean="0"/>
              <a:t>最新</a:t>
            </a:r>
            <a:r>
              <a:rPr lang="zh-CN" altLang="en-US" dirty="0" smtClean="0"/>
              <a:t>成果</a:t>
            </a:r>
            <a:endParaRPr lang="en" dirty="0"/>
          </a:p>
        </p:txBody>
      </p:sp>
      <p:sp>
        <p:nvSpPr>
          <p:cNvPr id="483" name="Shape 48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 dirty="0" err="1"/>
              <a:t>Sentry</a:t>
            </a:r>
            <a:r>
              <a:rPr lang="en" dirty="0" err="1" smtClean="0"/>
              <a:t>支持</a:t>
            </a:r>
            <a:r>
              <a:rPr lang="zh-CN" altLang="en-US" dirty="0" smtClean="0"/>
              <a:t>授权</a:t>
            </a:r>
            <a:r>
              <a:rPr lang="zh-CN" altLang="en-US" dirty="0" smtClean="0"/>
              <a:t>审</a:t>
            </a:r>
            <a:r>
              <a:rPr lang="en" dirty="0" err="1" smtClean="0"/>
              <a:t>计日志</a:t>
            </a:r>
            <a:r>
              <a:rPr lang="en" dirty="0" smtClean="0"/>
              <a:t> </a:t>
            </a:r>
            <a:r>
              <a:rPr lang="en" dirty="0"/>
              <a:t>(</a:t>
            </a:r>
            <a:r>
              <a:rPr lang="en" dirty="0" err="1" smtClean="0"/>
              <a:t>例如</a:t>
            </a:r>
            <a:r>
              <a:rPr lang="zh-CN" altLang="en-US" dirty="0" smtClean="0"/>
              <a:t>：</a:t>
            </a:r>
            <a:r>
              <a:rPr lang="en-US" altLang="zh-CN" dirty="0" err="1"/>
              <a:t>C</a:t>
            </a:r>
            <a:r>
              <a:rPr lang="en" dirty="0" err="1" smtClean="0"/>
              <a:t>loudera</a:t>
            </a:r>
            <a:r>
              <a:rPr lang="en" dirty="0" smtClean="0"/>
              <a:t> </a:t>
            </a:r>
            <a:r>
              <a:rPr lang="en" dirty="0" err="1"/>
              <a:t>nagivator</a:t>
            </a:r>
            <a:r>
              <a:rPr lang="en" dirty="0"/>
              <a:t>)</a:t>
            </a:r>
          </a:p>
          <a:p>
            <a:pPr marL="457200" lvl="0" indent="-228600" rtl="0">
              <a:spcBef>
                <a:spcPts val="0"/>
              </a:spcBef>
            </a:pPr>
            <a:r>
              <a:rPr lang="en" dirty="0" err="1"/>
              <a:t>Sentry</a:t>
            </a:r>
            <a:r>
              <a:rPr lang="en" dirty="0" err="1" smtClean="0"/>
              <a:t>支持不同集群间</a:t>
            </a:r>
            <a:r>
              <a:rPr lang="zh-CN" altLang="en-US" dirty="0" smtClean="0"/>
              <a:t>授权</a:t>
            </a:r>
            <a:r>
              <a:rPr lang="zh-CN" altLang="en-US" dirty="0" smtClean="0"/>
              <a:t>协议</a:t>
            </a:r>
            <a:r>
              <a:rPr lang="en" dirty="0" err="1" smtClean="0"/>
              <a:t>的导入和导出</a:t>
            </a:r>
            <a:r>
              <a:rPr lang="zh-CN" altLang="en-US" dirty="0"/>
              <a:t>。</a:t>
            </a:r>
            <a:r>
              <a:rPr lang="en" dirty="0" err="1" smtClean="0"/>
              <a:t>例如</a:t>
            </a:r>
            <a:r>
              <a:rPr lang="en-US" sz="1400" dirty="0" smtClean="0"/>
              <a:t> </a:t>
            </a:r>
            <a:r>
              <a:rPr lang="en" sz="1400" dirty="0" smtClean="0"/>
              <a:t>export/import </a:t>
            </a:r>
            <a:r>
              <a:rPr lang="en" sz="1400" dirty="0"/>
              <a:t>to dump or load Sentry </a:t>
            </a:r>
            <a:r>
              <a:rPr lang="en" sz="1400" dirty="0" smtClean="0"/>
              <a:t>metadata</a:t>
            </a:r>
            <a:endParaRPr lang="en" sz="1400" dirty="0"/>
          </a:p>
          <a:p>
            <a:pPr marL="457200" lvl="0" indent="-228600" rtl="0">
              <a:spcBef>
                <a:spcPts val="0"/>
              </a:spcBef>
            </a:pPr>
            <a:r>
              <a:rPr lang="en" dirty="0" err="1"/>
              <a:t>Sentry</a:t>
            </a:r>
            <a:r>
              <a:rPr lang="en" dirty="0" err="1" smtClean="0"/>
              <a:t>目前支持</a:t>
            </a:r>
            <a:r>
              <a:rPr lang="en-US" dirty="0" smtClean="0"/>
              <a:t>Apache </a:t>
            </a:r>
            <a:r>
              <a:rPr lang="en" dirty="0" smtClean="0"/>
              <a:t>hive</a:t>
            </a:r>
            <a:r>
              <a:rPr lang="en" dirty="0"/>
              <a:t>, impala, </a:t>
            </a:r>
            <a:r>
              <a:rPr lang="en" dirty="0" err="1"/>
              <a:t>kafka</a:t>
            </a:r>
            <a:r>
              <a:rPr lang="en" dirty="0"/>
              <a:t>, </a:t>
            </a:r>
            <a:r>
              <a:rPr lang="en" dirty="0" err="1"/>
              <a:t>solr</a:t>
            </a:r>
            <a:r>
              <a:rPr lang="en" dirty="0"/>
              <a:t> and sqoop2的数据安全管理</a:t>
            </a:r>
          </a:p>
          <a:p>
            <a:pPr marL="457200" lvl="0" indent="-228600" rtl="0">
              <a:spcBef>
                <a:spcPts val="0"/>
              </a:spcBef>
            </a:pPr>
            <a:r>
              <a:rPr lang="en-US" dirty="0" err="1"/>
              <a:t>S</a:t>
            </a:r>
            <a:r>
              <a:rPr lang="en" dirty="0" err="1" smtClean="0"/>
              <a:t>entry的通用权限访问控制模型简化了跟</a:t>
            </a:r>
            <a:r>
              <a:rPr lang="en-US" dirty="0"/>
              <a:t>H</a:t>
            </a:r>
            <a:r>
              <a:rPr lang="en" dirty="0" err="1" smtClean="0"/>
              <a:t>adoop</a:t>
            </a:r>
            <a:r>
              <a:rPr lang="en" dirty="0" err="1"/>
              <a:t>其他生态组件之间的整合</a:t>
            </a:r>
            <a:endParaRPr lang="en" dirty="0"/>
          </a:p>
          <a:p>
            <a:pPr marL="457200" lvl="0" indent="-228600" rtl="0">
              <a:spcBef>
                <a:spcPts val="0"/>
              </a:spcBef>
            </a:pPr>
            <a:r>
              <a:rPr lang="en" dirty="0"/>
              <a:t>Sentry </a:t>
            </a:r>
            <a:r>
              <a:rPr lang="en" dirty="0" err="1"/>
              <a:t>hdfs</a:t>
            </a:r>
            <a:r>
              <a:rPr lang="en" dirty="0"/>
              <a:t> sync </a:t>
            </a:r>
            <a:r>
              <a:rPr lang="en" dirty="0" smtClean="0"/>
              <a:t>(</a:t>
            </a:r>
            <a:r>
              <a:rPr lang="en-US" dirty="0" err="1"/>
              <a:t>C</a:t>
            </a:r>
            <a:r>
              <a:rPr lang="en" dirty="0" err="1" smtClean="0"/>
              <a:t>loudera</a:t>
            </a:r>
            <a:r>
              <a:rPr lang="en" dirty="0" smtClean="0"/>
              <a:t> </a:t>
            </a:r>
            <a:r>
              <a:rPr lang="en" dirty="0" err="1"/>
              <a:t>cdh</a:t>
            </a:r>
            <a:r>
              <a:rPr lang="en" dirty="0"/>
              <a:t> 5.3+)</a:t>
            </a:r>
          </a:p>
          <a:p>
            <a:pPr marL="457200" lvl="0" indent="-228600"/>
            <a:r>
              <a:rPr lang="en" dirty="0"/>
              <a:t>Column level privileges </a:t>
            </a:r>
            <a:r>
              <a:rPr lang="en" dirty="0" smtClean="0"/>
              <a:t>(</a:t>
            </a:r>
            <a:r>
              <a:rPr lang="en-US" dirty="0"/>
              <a:t>C</a:t>
            </a:r>
            <a:r>
              <a:rPr lang="en" dirty="0" err="1"/>
              <a:t>loudera</a:t>
            </a:r>
            <a:r>
              <a:rPr lang="en" dirty="0"/>
              <a:t> cdh5.5</a:t>
            </a:r>
            <a:r>
              <a:rPr lang="en" dirty="0"/>
              <a:t>+)</a:t>
            </a:r>
          </a:p>
          <a:p>
            <a:pPr marL="457200" lvl="0" indent="-228600"/>
            <a:r>
              <a:rPr lang="en" dirty="0" err="1"/>
              <a:t>支持在Amazon</a:t>
            </a:r>
            <a:r>
              <a:rPr lang="en" dirty="0"/>
              <a:t> s3上的transactional </a:t>
            </a:r>
            <a:r>
              <a:rPr lang="en" dirty="0" smtClean="0"/>
              <a:t>data（</a:t>
            </a:r>
            <a:r>
              <a:rPr lang="en-US" dirty="0" smtClean="0"/>
              <a:t>C</a:t>
            </a:r>
            <a:r>
              <a:rPr lang="en" dirty="0" err="1"/>
              <a:t>loudera</a:t>
            </a:r>
            <a:r>
              <a:rPr lang="en" dirty="0"/>
              <a:t> </a:t>
            </a:r>
            <a:r>
              <a:rPr lang="en" dirty="0"/>
              <a:t>cdh5.7+)</a:t>
            </a:r>
          </a:p>
          <a:p>
            <a:pPr marL="457200" lvl="0" indent="-228600"/>
            <a:r>
              <a:rPr lang="en" dirty="0" err="1"/>
              <a:t>Sentry的系统和用户数据可以创建在amazon</a:t>
            </a:r>
            <a:r>
              <a:rPr lang="en" dirty="0" err="1" smtClean="0"/>
              <a:t>的</a:t>
            </a:r>
            <a:r>
              <a:rPr lang="en-US" dirty="0" smtClean="0"/>
              <a:t> </a:t>
            </a:r>
            <a:r>
              <a:rPr lang="en" dirty="0" err="1" smtClean="0"/>
              <a:t>rds</a:t>
            </a:r>
            <a:r>
              <a:rPr lang="en" dirty="0" smtClean="0"/>
              <a:t> engine</a:t>
            </a:r>
            <a:r>
              <a:rPr lang="en-US" dirty="0" smtClean="0"/>
              <a:t> </a:t>
            </a:r>
            <a:r>
              <a:rPr lang="en-US" dirty="0" smtClean="0"/>
              <a:t>(C</a:t>
            </a:r>
            <a:r>
              <a:rPr lang="en" dirty="0" err="1"/>
              <a:t>loudera</a:t>
            </a:r>
            <a:r>
              <a:rPr lang="en" dirty="0"/>
              <a:t> </a:t>
            </a:r>
            <a:r>
              <a:rPr lang="en" dirty="0" err="1"/>
              <a:t>cdh</a:t>
            </a:r>
            <a:r>
              <a:rPr lang="en" dirty="0"/>
              <a:t> 5.8+)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关于我们</a:t>
            </a:r>
          </a:p>
        </p:txBody>
      </p:sp>
      <p:sp>
        <p:nvSpPr>
          <p:cNvPr id="161" name="Shape 16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55600" rtl="0">
              <a:spcBef>
                <a:spcPts val="0"/>
              </a:spcBef>
              <a:buSzPct val="100000"/>
            </a:pPr>
            <a:r>
              <a:rPr lang="en" sz="2000" dirty="0"/>
              <a:t>Cloudera （</a:t>
            </a:r>
            <a:r>
              <a:rPr lang="en" sz="2000" dirty="0" err="1"/>
              <a:t>美国加州硅谷）软件工程师</a:t>
            </a:r>
            <a:endParaRPr lang="en" sz="2000" dirty="0"/>
          </a:p>
          <a:p>
            <a:pPr marL="457200" lvl="0" indent="-355600" rtl="0">
              <a:spcBef>
                <a:spcPts val="0"/>
              </a:spcBef>
              <a:buSzPct val="100000"/>
            </a:pPr>
            <a:r>
              <a:rPr lang="en" sz="2000" dirty="0"/>
              <a:t>Apache Sentry </a:t>
            </a:r>
            <a:r>
              <a:rPr lang="en" sz="2000" dirty="0" err="1"/>
              <a:t>的</a:t>
            </a:r>
            <a:r>
              <a:rPr lang="en" sz="2000" dirty="0"/>
              <a:t> PMCs </a:t>
            </a:r>
            <a:r>
              <a:rPr lang="en" sz="2000" dirty="0" err="1"/>
              <a:t>和</a:t>
            </a:r>
            <a:r>
              <a:rPr lang="en" sz="2000" dirty="0"/>
              <a:t> Committers</a:t>
            </a:r>
          </a:p>
          <a:p>
            <a:pPr marL="457200" lvl="0" indent="-355600" rtl="0">
              <a:spcBef>
                <a:spcPts val="0"/>
              </a:spcBef>
              <a:buSzPct val="100000"/>
            </a:pPr>
            <a:r>
              <a:rPr lang="en" sz="2000" dirty="0"/>
              <a:t>Hao, </a:t>
            </a:r>
            <a:r>
              <a:rPr lang="en" sz="2000" dirty="0" err="1"/>
              <a:t>曾工作于eBay</a:t>
            </a:r>
            <a:r>
              <a:rPr lang="en" sz="2000" dirty="0"/>
              <a:t> </a:t>
            </a:r>
            <a:r>
              <a:rPr lang="en" sz="2000" dirty="0" err="1"/>
              <a:t>的</a:t>
            </a:r>
            <a:r>
              <a:rPr lang="en" sz="2000" dirty="0"/>
              <a:t> Search Backend </a:t>
            </a:r>
            <a:r>
              <a:rPr lang="en" sz="2000" dirty="0" err="1"/>
              <a:t>团队</a:t>
            </a:r>
            <a:endParaRPr lang="en" sz="2000" dirty="0"/>
          </a:p>
          <a:p>
            <a:pPr marL="457200" lvl="0" indent="-355600" rtl="0">
              <a:spcBef>
                <a:spcPts val="0"/>
              </a:spcBef>
              <a:buSzPct val="100000"/>
            </a:pPr>
            <a:r>
              <a:rPr lang="en" sz="2000" dirty="0"/>
              <a:t>Anne, </a:t>
            </a:r>
            <a:r>
              <a:rPr lang="en" sz="2000" dirty="0" err="1"/>
              <a:t>曾工作于Amazon</a:t>
            </a:r>
            <a:r>
              <a:rPr lang="en" sz="2000" dirty="0"/>
              <a:t> </a:t>
            </a:r>
            <a:r>
              <a:rPr lang="en" sz="2000" dirty="0" err="1"/>
              <a:t>的</a:t>
            </a:r>
            <a:r>
              <a:rPr lang="en" sz="2000" dirty="0"/>
              <a:t> Search Backend </a:t>
            </a:r>
            <a:r>
              <a:rPr lang="en" sz="2000" dirty="0" err="1"/>
              <a:t>团队</a:t>
            </a:r>
            <a:endParaRPr lang="en"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US" dirty="0" smtClean="0"/>
              <a:t>Sentry Upstream Releases</a:t>
            </a:r>
            <a:endParaRPr dirty="0"/>
          </a:p>
        </p:txBody>
      </p:sp>
      <p:sp>
        <p:nvSpPr>
          <p:cNvPr id="489" name="Shape 48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55600">
              <a:spcBef>
                <a:spcPts val="0"/>
              </a:spcBef>
              <a:buSzPct val="100000"/>
            </a:pPr>
            <a:r>
              <a:rPr lang="en" sz="2000" dirty="0"/>
              <a:t>2016年2</a:t>
            </a:r>
            <a:r>
              <a:rPr lang="en" sz="2000" dirty="0" smtClean="0"/>
              <a:t>月Sentry </a:t>
            </a:r>
            <a:r>
              <a:rPr lang="en" sz="2000" dirty="0"/>
              <a:t>1.6.0</a:t>
            </a:r>
            <a:r>
              <a:rPr lang="en" sz="2000" dirty="0" smtClean="0"/>
              <a:t>发布</a:t>
            </a:r>
            <a:endParaRPr lang="en" sz="2000" dirty="0"/>
          </a:p>
          <a:p>
            <a:pPr marL="914400" lvl="1" indent="-342900">
              <a:spcBef>
                <a:spcPts val="0"/>
              </a:spcBef>
              <a:buSzPct val="100000"/>
            </a:pPr>
            <a:r>
              <a:rPr lang="en" sz="1800" dirty="0"/>
              <a:t>Integrate </a:t>
            </a:r>
            <a:r>
              <a:rPr lang="en" sz="1800" dirty="0" err="1" smtClean="0"/>
              <a:t>Sqoop</a:t>
            </a:r>
            <a:r>
              <a:rPr lang="en-US" altLang="zh-CN" sz="1800" dirty="0" smtClean="0"/>
              <a:t>2</a:t>
            </a:r>
            <a:r>
              <a:rPr lang="en" sz="1800" dirty="0" smtClean="0"/>
              <a:t> </a:t>
            </a:r>
            <a:r>
              <a:rPr lang="en" sz="1800" dirty="0"/>
              <a:t>with Sentry by using generic authorization model</a:t>
            </a:r>
          </a:p>
          <a:p>
            <a:pPr marL="0" lvl="0" indent="-69850">
              <a:spcBef>
                <a:spcPts val="0"/>
              </a:spcBef>
              <a:buClr>
                <a:schemeClr val="dk1"/>
              </a:buClr>
              <a:buSzPct val="100000"/>
              <a:buFont typeface="Arial"/>
              <a:buNone/>
            </a:pPr>
            <a:endParaRPr sz="1100" dirty="0"/>
          </a:p>
          <a:p>
            <a:pPr marL="457200" lvl="0" indent="-355600">
              <a:spcBef>
                <a:spcPts val="0"/>
              </a:spcBef>
              <a:buSzPct val="100000"/>
            </a:pPr>
            <a:r>
              <a:rPr lang="en" sz="2000" dirty="0"/>
              <a:t>2016年6</a:t>
            </a:r>
            <a:r>
              <a:rPr lang="en" sz="2000" dirty="0" smtClean="0"/>
              <a:t>月</a:t>
            </a:r>
            <a:r>
              <a:rPr lang="en-US" sz="2000" dirty="0" smtClean="0"/>
              <a:t>S</a:t>
            </a:r>
            <a:r>
              <a:rPr lang="en" sz="2000" dirty="0" smtClean="0"/>
              <a:t>entry </a:t>
            </a:r>
            <a:r>
              <a:rPr lang="en" sz="2000" dirty="0"/>
              <a:t>1.7.0</a:t>
            </a:r>
            <a:r>
              <a:rPr lang="en" sz="2000" dirty="0" smtClean="0"/>
              <a:t>发布</a:t>
            </a:r>
            <a:endParaRPr lang="en" sz="2000" dirty="0"/>
          </a:p>
          <a:p>
            <a:pPr marL="914400" lvl="1" indent="-342900">
              <a:spcBef>
                <a:spcPts val="0"/>
              </a:spcBef>
              <a:buSzPct val="100000"/>
            </a:pPr>
            <a:r>
              <a:rPr lang="en" sz="1800" dirty="0"/>
              <a:t>Sentry </a:t>
            </a:r>
            <a:r>
              <a:rPr lang="en" sz="1800" dirty="0" err="1"/>
              <a:t>和</a:t>
            </a:r>
            <a:r>
              <a:rPr lang="en" sz="1800" dirty="0"/>
              <a:t> </a:t>
            </a:r>
            <a:r>
              <a:rPr lang="en-US" sz="1800" dirty="0"/>
              <a:t>H</a:t>
            </a:r>
            <a:r>
              <a:rPr lang="en" sz="1800" dirty="0" err="1" smtClean="0"/>
              <a:t>ive</a:t>
            </a:r>
            <a:r>
              <a:rPr lang="en" sz="1800" dirty="0" smtClean="0"/>
              <a:t> </a:t>
            </a:r>
            <a:r>
              <a:rPr lang="en" sz="1800" dirty="0"/>
              <a:t>v2</a:t>
            </a:r>
            <a:r>
              <a:rPr lang="en" sz="1800" dirty="0" smtClean="0"/>
              <a:t>整合</a:t>
            </a:r>
            <a:endParaRPr lang="en" sz="1800" dirty="0"/>
          </a:p>
          <a:p>
            <a:pPr marL="914400" lvl="1" indent="-342900">
              <a:spcBef>
                <a:spcPts val="0"/>
              </a:spcBef>
              <a:buSzPct val="100000"/>
            </a:pPr>
            <a:r>
              <a:rPr lang="en" sz="1800" dirty="0"/>
              <a:t>Sentry </a:t>
            </a:r>
            <a:r>
              <a:rPr lang="en" sz="1800" dirty="0" err="1"/>
              <a:t>通用权限管理模型和</a:t>
            </a:r>
            <a:r>
              <a:rPr lang="en" sz="1800" dirty="0"/>
              <a:t> </a:t>
            </a:r>
            <a:r>
              <a:rPr lang="en" sz="1800" dirty="0" err="1"/>
              <a:t>Kafka</a:t>
            </a:r>
            <a:r>
              <a:rPr lang="en" sz="1800" dirty="0" err="1" smtClean="0"/>
              <a:t>整合</a:t>
            </a:r>
            <a:endParaRPr lang="en" sz="1800" dirty="0"/>
          </a:p>
          <a:p>
            <a:pPr marL="914400" lvl="1" indent="-342900" rtl="0">
              <a:spcBef>
                <a:spcPts val="0"/>
              </a:spcBef>
              <a:buSzPct val="100000"/>
            </a:pPr>
            <a:r>
              <a:rPr lang="en" sz="1800" dirty="0"/>
              <a:t>Sentry </a:t>
            </a:r>
            <a:r>
              <a:rPr lang="en" sz="1800" dirty="0" err="1"/>
              <a:t>通用权限管理模型和</a:t>
            </a:r>
            <a:r>
              <a:rPr lang="en" sz="1800" dirty="0"/>
              <a:t> </a:t>
            </a:r>
            <a:r>
              <a:rPr lang="en-US" sz="1800" dirty="0" err="1"/>
              <a:t>S</a:t>
            </a:r>
            <a:r>
              <a:rPr lang="en" sz="1800" dirty="0" err="1" smtClean="0"/>
              <a:t>olr</a:t>
            </a:r>
            <a:r>
              <a:rPr lang="en" sz="1800" dirty="0" smtClean="0"/>
              <a:t> </a:t>
            </a:r>
            <a:r>
              <a:rPr lang="en" sz="1800" dirty="0" err="1" smtClean="0"/>
              <a:t>整合</a:t>
            </a:r>
            <a:endParaRPr lang="en" sz="1800" dirty="0"/>
          </a:p>
          <a:p>
            <a:pPr lvl="0">
              <a:spcBef>
                <a:spcPts val="0"/>
              </a:spcBef>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dirty="0"/>
              <a:t>Sentry </a:t>
            </a:r>
            <a:r>
              <a:rPr lang="en" dirty="0" err="1"/>
              <a:t>hdfs</a:t>
            </a:r>
            <a:r>
              <a:rPr lang="en" dirty="0"/>
              <a:t> sync</a:t>
            </a:r>
          </a:p>
        </p:txBody>
      </p:sp>
      <p:sp>
        <p:nvSpPr>
          <p:cNvPr id="495" name="Shape 49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US" sz="1600" dirty="0"/>
              <a:t>S</a:t>
            </a:r>
            <a:r>
              <a:rPr lang="en" sz="1600" dirty="0" smtClean="0"/>
              <a:t>entry </a:t>
            </a:r>
            <a:r>
              <a:rPr lang="en" sz="1600" dirty="0" err="1" smtClean="0"/>
              <a:t>的</a:t>
            </a:r>
            <a:r>
              <a:rPr lang="zh-CN" altLang="en-US" sz="1600" dirty="0" smtClean="0"/>
              <a:t>授权和协议</a:t>
            </a:r>
            <a:r>
              <a:rPr lang="en" sz="1600" dirty="0" err="1" smtClean="0"/>
              <a:t>可以</a:t>
            </a:r>
            <a:r>
              <a:rPr lang="zh-CN" altLang="en-US" sz="1600" dirty="0" smtClean="0"/>
              <a:t>同步为</a:t>
            </a:r>
            <a:r>
              <a:rPr lang="en" sz="1600" dirty="0" err="1" smtClean="0"/>
              <a:t>hdfs</a:t>
            </a:r>
            <a:r>
              <a:rPr lang="en" sz="1600" dirty="0" smtClean="0"/>
              <a:t> </a:t>
            </a:r>
            <a:r>
              <a:rPr lang="en" sz="1600" dirty="0" err="1" smtClean="0"/>
              <a:t>data的acls</a:t>
            </a:r>
            <a:endParaRPr lang="en" sz="1600" dirty="0"/>
          </a:p>
          <a:p>
            <a:pPr marL="457200" lvl="0" indent="-228600" rtl="0">
              <a:spcBef>
                <a:spcPts val="0"/>
              </a:spcBef>
            </a:pPr>
            <a:r>
              <a:rPr lang="en" sz="1600" dirty="0" err="1"/>
              <a:t>Namenode</a:t>
            </a:r>
            <a:r>
              <a:rPr lang="en" sz="1600" dirty="0" err="1" smtClean="0"/>
              <a:t>维护一个基于内存的</a:t>
            </a:r>
            <a:r>
              <a:rPr lang="zh-CN" altLang="en-US" sz="1600" dirty="0" smtClean="0"/>
              <a:t>授权协议数据库</a:t>
            </a:r>
            <a:endParaRPr lang="en" sz="1600" dirty="0"/>
          </a:p>
          <a:p>
            <a:pPr marL="457200" lvl="0" indent="-228600" rtl="0">
              <a:spcBef>
                <a:spcPts val="0"/>
              </a:spcBef>
            </a:pPr>
            <a:r>
              <a:rPr lang="en" sz="1600" dirty="0" err="1" smtClean="0"/>
              <a:t>目前支持</a:t>
            </a:r>
            <a:r>
              <a:rPr lang="zh-CN" altLang="en-US" sz="1600" dirty="0" smtClean="0"/>
              <a:t> </a:t>
            </a:r>
            <a:r>
              <a:rPr lang="en-US" altLang="zh-CN" sz="1600" dirty="0" smtClean="0"/>
              <a:t>Hive/Impala</a:t>
            </a:r>
            <a:r>
              <a:rPr lang="zh-CN" altLang="en-US" sz="1600" dirty="0" smtClean="0"/>
              <a:t>查询引擎的</a:t>
            </a:r>
            <a:r>
              <a:rPr lang="en" sz="1600" dirty="0" smtClean="0"/>
              <a:t>database/table/partition</a:t>
            </a:r>
            <a:r>
              <a:rPr lang="zh-CN" altLang="en-US" sz="1600" dirty="0" smtClean="0"/>
              <a:t>上的授权协议</a:t>
            </a:r>
            <a:r>
              <a:rPr lang="en" sz="1600" dirty="0" smtClean="0"/>
              <a:t>, </a:t>
            </a:r>
            <a:r>
              <a:rPr lang="en" sz="1600" dirty="0" err="1" smtClean="0"/>
              <a:t>但是不支持</a:t>
            </a:r>
            <a:r>
              <a:rPr lang="zh-CN" altLang="en-US" sz="1600" dirty="0" smtClean="0"/>
              <a:t> </a:t>
            </a:r>
            <a:r>
              <a:rPr lang="en-US" sz="1600" dirty="0" smtClean="0"/>
              <a:t>HMA HA</a:t>
            </a:r>
            <a:endParaRPr lang="en" sz="1600" dirty="0"/>
          </a:p>
          <a:p>
            <a:pPr marL="457200" lvl="0" indent="-228600" rtl="0">
              <a:spcBef>
                <a:spcPts val="0"/>
              </a:spcBef>
            </a:pPr>
            <a:r>
              <a:rPr lang="zh-CN" altLang="en-US" sz="1600" dirty="0" smtClean="0"/>
              <a:t>例如</a:t>
            </a:r>
            <a:endParaRPr lang="en" sz="1600" dirty="0"/>
          </a:p>
          <a:p>
            <a:pPr marL="914400" lvl="1" indent="-228600" rtl="0">
              <a:spcBef>
                <a:spcPts val="0"/>
              </a:spcBef>
            </a:pPr>
            <a:r>
              <a:rPr lang="en" sz="1600" dirty="0"/>
              <a:t>Grant select on database </a:t>
            </a:r>
            <a:r>
              <a:rPr lang="en" sz="1600" dirty="0" err="1"/>
              <a:t>database_name</a:t>
            </a:r>
            <a:r>
              <a:rPr lang="en" sz="1600" dirty="0"/>
              <a:t> to role </a:t>
            </a:r>
            <a:r>
              <a:rPr lang="en" sz="1600" dirty="0" err="1"/>
              <a:t>role_name</a:t>
            </a:r>
            <a:r>
              <a:rPr lang="en" sz="1600" dirty="0"/>
              <a:t>;</a:t>
            </a:r>
          </a:p>
          <a:p>
            <a:pPr marL="914400" lvl="1" indent="-228600" rtl="0">
              <a:spcBef>
                <a:spcPts val="0"/>
              </a:spcBef>
            </a:pPr>
            <a:r>
              <a:rPr lang="en" sz="1600" dirty="0" err="1"/>
              <a:t>拥有这个角色的用户可以被赋予hdfs的acls：group:user:r-x</a:t>
            </a:r>
            <a:r>
              <a:rPr lang="en" sz="1600" dirty="0"/>
              <a:t>; </a:t>
            </a:r>
            <a:r>
              <a:rPr lang="en" sz="1600" dirty="0" err="1"/>
              <a:t>用户可以读database在hdfs</a:t>
            </a:r>
            <a:r>
              <a:rPr lang="en" sz="1600" dirty="0"/>
              <a:t> </a:t>
            </a:r>
            <a:r>
              <a:rPr lang="en" sz="1600" dirty="0" err="1"/>
              <a:t>filesystem上的目录和下面的文件</a:t>
            </a:r>
            <a:r>
              <a:rPr lang="en" sz="1600" dirty="0"/>
              <a:t>。</a:t>
            </a:r>
          </a:p>
          <a:p>
            <a:pPr marL="1371600" lvl="2" indent="-228600" rtl="0">
              <a:spcBef>
                <a:spcPts val="0"/>
              </a:spcBef>
            </a:pPr>
            <a:r>
              <a:rPr lang="en-US" altLang="zh-CN" sz="1600" dirty="0" err="1"/>
              <a:t>h</a:t>
            </a:r>
            <a:r>
              <a:rPr lang="en" sz="1600" dirty="0" err="1" smtClean="0"/>
              <a:t>dfs</a:t>
            </a:r>
            <a:r>
              <a:rPr lang="en" sz="1600" dirty="0" smtClean="0"/>
              <a:t> </a:t>
            </a:r>
            <a:r>
              <a:rPr lang="en" sz="1600" dirty="0" err="1"/>
              <a:t>dfs</a:t>
            </a:r>
            <a:r>
              <a:rPr lang="en" sz="1600" dirty="0"/>
              <a:t> -ls -r /user/hive/warehouse/</a:t>
            </a:r>
            <a:r>
              <a:rPr lang="en" sz="1600" dirty="0" err="1"/>
              <a:t>database.db</a:t>
            </a:r>
            <a:endParaRPr lang="en" sz="1600" dirty="0"/>
          </a:p>
          <a:p>
            <a:pPr marL="0" lvl="0" indent="0" rtl="0">
              <a:spcBef>
                <a:spcPts val="0"/>
              </a:spcBef>
              <a:buNone/>
            </a:pPr>
            <a:endParaRPr dirty="0"/>
          </a:p>
          <a:p>
            <a:pPr marL="0" lvl="0" indent="0" rtl="0">
              <a:spcBef>
                <a:spcPts val="0"/>
              </a:spcBef>
              <a:buNone/>
            </a:pPr>
            <a:endParaRPr dirty="0"/>
          </a:p>
          <a:p>
            <a:pPr marL="0" lvl="0" indent="0" rtl="0">
              <a:spcBef>
                <a:spcPts val="0"/>
              </a:spcBef>
              <a:buNone/>
            </a:pPr>
            <a:endParaRPr dirty="0"/>
          </a:p>
          <a:p>
            <a:pPr marL="0" lvl="0" indent="0">
              <a:spcBef>
                <a:spcPts val="0"/>
              </a:spcBef>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dirty="0"/>
              <a:t>Column level privileges </a:t>
            </a:r>
            <a:r>
              <a:rPr lang="en-US" dirty="0" smtClean="0"/>
              <a:t> </a:t>
            </a:r>
            <a:endParaRPr lang="en" dirty="0"/>
          </a:p>
        </p:txBody>
      </p:sp>
      <p:sp>
        <p:nvSpPr>
          <p:cNvPr id="501" name="Shape 50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 sz="1600" dirty="0" err="1" smtClean="0"/>
              <a:t>支持基于</a:t>
            </a:r>
            <a:r>
              <a:rPr lang="zh-CN" altLang="en-US" sz="1600" dirty="0" smtClean="0"/>
              <a:t>查询引擎的</a:t>
            </a:r>
            <a:r>
              <a:rPr lang="en" sz="1600" dirty="0" err="1" smtClean="0"/>
              <a:t>表列级别的细粒度权限管理</a:t>
            </a:r>
            <a:endParaRPr lang="en" sz="1600" dirty="0"/>
          </a:p>
          <a:p>
            <a:pPr marL="457200" lvl="0" indent="-228600" rtl="0">
              <a:spcBef>
                <a:spcPts val="0"/>
              </a:spcBef>
            </a:pPr>
            <a:r>
              <a:rPr lang="en" sz="1600" dirty="0" err="1" smtClean="0"/>
              <a:t>在此之前用户创建大量的views来实现对表列的安全管理</a:t>
            </a:r>
            <a:endParaRPr lang="en" sz="1600" dirty="0"/>
          </a:p>
          <a:p>
            <a:pPr marL="457200" lvl="0" indent="-228600" rtl="0">
              <a:spcBef>
                <a:spcPts val="0"/>
              </a:spcBef>
            </a:pPr>
            <a:r>
              <a:rPr lang="en" sz="1600" dirty="0" err="1"/>
              <a:t>例如</a:t>
            </a:r>
            <a:r>
              <a:rPr lang="en" sz="1600" dirty="0"/>
              <a:t>：</a:t>
            </a:r>
          </a:p>
          <a:p>
            <a:pPr marL="914400" lvl="1" indent="-228600" rtl="0">
              <a:spcBef>
                <a:spcPts val="0"/>
              </a:spcBef>
            </a:pPr>
            <a:r>
              <a:rPr lang="en" sz="1600" dirty="0" smtClean="0"/>
              <a:t>Grant </a:t>
            </a:r>
            <a:r>
              <a:rPr lang="en" sz="1600" dirty="0"/>
              <a:t>select (column name) on table </a:t>
            </a:r>
            <a:r>
              <a:rPr lang="en" sz="1600" dirty="0" err="1"/>
              <a:t>table_name</a:t>
            </a:r>
            <a:r>
              <a:rPr lang="en" sz="1600" dirty="0"/>
              <a:t> to role </a:t>
            </a:r>
            <a:r>
              <a:rPr lang="en" sz="1600" dirty="0" err="1"/>
              <a:t>role_name</a:t>
            </a:r>
            <a:r>
              <a:rPr lang="en" sz="1600" dirty="0"/>
              <a:t>;</a:t>
            </a:r>
          </a:p>
          <a:p>
            <a:pPr marL="914400" lvl="1" indent="-228600" rtl="0">
              <a:spcBef>
                <a:spcPts val="0"/>
              </a:spcBef>
            </a:pPr>
            <a:r>
              <a:rPr lang="en" sz="1600" dirty="0"/>
              <a:t>Revoke select(column name) on table </a:t>
            </a:r>
            <a:r>
              <a:rPr lang="en" sz="1600" dirty="0" err="1"/>
              <a:t>table_name</a:t>
            </a:r>
            <a:r>
              <a:rPr lang="en" sz="1600" dirty="0"/>
              <a:t> from role </a:t>
            </a:r>
            <a:r>
              <a:rPr lang="en" sz="1600" dirty="0" err="1"/>
              <a:t>role_name</a:t>
            </a:r>
            <a:r>
              <a:rPr lang="en" sz="1600" dirty="0"/>
              <a:t>;</a:t>
            </a:r>
          </a:p>
          <a:p>
            <a:pPr marL="914400" lvl="1" indent="-228600" rtl="0">
              <a:spcBef>
                <a:spcPts val="0"/>
              </a:spcBef>
            </a:pPr>
            <a:r>
              <a:rPr lang="en" sz="1600" dirty="0" err="1"/>
              <a:t>赋予此项权限的用户可以看到表列的数据</a:t>
            </a:r>
            <a:r>
              <a:rPr lang="en" sz="1600" dirty="0"/>
              <a:t>：</a:t>
            </a:r>
          </a:p>
          <a:p>
            <a:pPr marL="1371600" lvl="2" indent="-228600" rtl="0">
              <a:spcBef>
                <a:spcPts val="0"/>
              </a:spcBef>
            </a:pPr>
            <a:r>
              <a:rPr lang="en" sz="1600" dirty="0"/>
              <a:t>Select </a:t>
            </a:r>
            <a:r>
              <a:rPr lang="en" sz="1600" dirty="0" err="1"/>
              <a:t>column_name</a:t>
            </a:r>
            <a:r>
              <a:rPr lang="en" sz="1600" dirty="0"/>
              <a:t> from table </a:t>
            </a:r>
            <a:r>
              <a:rPr lang="en" sz="1600" dirty="0" err="1" smtClean="0"/>
              <a:t>table_name</a:t>
            </a:r>
            <a:endParaRPr lang="en" sz="1600" dirty="0"/>
          </a:p>
          <a:p>
            <a:pPr marL="1371600" lvl="2" indent="-228600" rtl="0">
              <a:spcBef>
                <a:spcPts val="0"/>
              </a:spcBef>
            </a:pPr>
            <a:r>
              <a:rPr lang="en" sz="1600" dirty="0" err="1"/>
              <a:t>Desc</a:t>
            </a:r>
            <a:r>
              <a:rPr lang="en" sz="1600" dirty="0"/>
              <a:t> </a:t>
            </a:r>
            <a:r>
              <a:rPr lang="en" sz="1600" dirty="0" err="1" smtClean="0"/>
              <a:t>table_name</a:t>
            </a:r>
            <a:endParaRPr lang="en" sz="1600" dirty="0"/>
          </a:p>
          <a:p>
            <a:pPr marL="1371600" lvl="2" indent="-228600" rtl="0">
              <a:spcBef>
                <a:spcPts val="0"/>
              </a:spcBef>
            </a:pPr>
            <a:r>
              <a:rPr lang="en" sz="1600" dirty="0"/>
              <a:t>Show columns; </a:t>
            </a:r>
            <a:r>
              <a:rPr lang="en" sz="1600" dirty="0" err="1"/>
              <a:t>可以看到赋予权限的表列</a:t>
            </a:r>
            <a:endParaRPr lang="en" sz="1600" dirty="0"/>
          </a:p>
          <a:p>
            <a:pPr marL="914400" lvl="1" indent="-228600" rtl="0">
              <a:spcBef>
                <a:spcPts val="0"/>
              </a:spcBef>
            </a:pPr>
            <a:r>
              <a:rPr lang="en" sz="1600" dirty="0"/>
              <a:t>Show grant command: </a:t>
            </a:r>
            <a:r>
              <a:rPr lang="en" sz="1600" dirty="0" err="1" smtClean="0"/>
              <a:t>可以看到表列的权限</a:t>
            </a:r>
            <a:endParaRPr lang="en" sz="1600" dirty="0"/>
          </a:p>
          <a:p>
            <a:pPr marL="914400" lvl="1" indent="-228600" rtl="0">
              <a:spcBef>
                <a:spcPts val="0"/>
              </a:spcBef>
            </a:pPr>
            <a:r>
              <a:rPr lang="en" sz="1600" dirty="0" err="1" smtClean="0"/>
              <a:t>目前支持</a:t>
            </a:r>
            <a:r>
              <a:rPr lang="en-US" sz="1600" dirty="0" smtClean="0"/>
              <a:t> </a:t>
            </a:r>
            <a:r>
              <a:rPr lang="en-US" sz="1600" dirty="0" smtClean="0"/>
              <a:t>Apache H</a:t>
            </a:r>
            <a:r>
              <a:rPr lang="en" sz="1600" dirty="0" err="1" smtClean="0"/>
              <a:t>ive</a:t>
            </a:r>
            <a:r>
              <a:rPr lang="en" sz="1600" dirty="0" smtClean="0"/>
              <a:t>/</a:t>
            </a:r>
            <a:r>
              <a:rPr lang="en-US" sz="1600" dirty="0" smtClean="0"/>
              <a:t>I</a:t>
            </a:r>
            <a:r>
              <a:rPr lang="en" sz="1600" dirty="0" err="1" smtClean="0"/>
              <a:t>mpala</a:t>
            </a:r>
            <a:r>
              <a:rPr lang="en" sz="1600" dirty="0" smtClean="0"/>
              <a:t>/</a:t>
            </a:r>
            <a:r>
              <a:rPr lang="en-US" sz="1600" dirty="0" smtClean="0"/>
              <a:t>H</a:t>
            </a:r>
            <a:r>
              <a:rPr lang="en" sz="1600" dirty="0" err="1" smtClean="0"/>
              <a:t>ue</a:t>
            </a:r>
            <a:endParaRPr lang="en" sz="1600" dirty="0"/>
          </a:p>
          <a:p>
            <a:pPr marL="0" lvl="0" indent="0">
              <a:spcBef>
                <a:spcPts val="0"/>
              </a:spcBef>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Sentry支持hdfs data on Amazon s3</a:t>
            </a:r>
          </a:p>
        </p:txBody>
      </p:sp>
      <p:sp>
        <p:nvSpPr>
          <p:cNvPr id="507" name="Shape 50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US" dirty="0"/>
              <a:t>h</a:t>
            </a:r>
            <a:r>
              <a:rPr lang="en" dirty="0" smtClean="0"/>
              <a:t>dfs</a:t>
            </a:r>
            <a:r>
              <a:rPr lang="en" dirty="0"/>
              <a:t>的数据可以存储在s3云。</a:t>
            </a:r>
          </a:p>
          <a:p>
            <a:pPr marL="914400" lvl="1" indent="-228600" rtl="0">
              <a:lnSpc>
                <a:spcPct val="142857"/>
              </a:lnSpc>
              <a:spcBef>
                <a:spcPts val="800"/>
              </a:spcBef>
            </a:pPr>
            <a:r>
              <a:rPr lang="en" sz="1050" dirty="0">
                <a:solidFill>
                  <a:srgbClr val="808000"/>
                </a:solidFill>
                <a:highlight>
                  <a:srgbClr val="FFFFFF"/>
                </a:highlight>
                <a:latin typeface="Arial"/>
                <a:ea typeface="Arial"/>
                <a:cs typeface="Arial"/>
                <a:sym typeface="Arial"/>
              </a:rPr>
              <a:t>&lt;property&gt;&lt;name&gt;fs.s3a.access.key&lt;/name&gt;&lt;value&gt;your-access-key&lt;/value&gt;&lt;/property&gt; &lt;property&gt;&lt;name&gt;fs.s3a.secret.key&lt;/name&gt;&lt;value&gt; your-secret-key&lt;/value&gt;&lt;/property&gt;</a:t>
            </a:r>
          </a:p>
          <a:p>
            <a:pPr marL="457200" lvl="0" indent="-228600" rtl="0">
              <a:spcBef>
                <a:spcPts val="0"/>
              </a:spcBef>
            </a:pPr>
            <a:r>
              <a:rPr lang="en" dirty="0"/>
              <a:t>Hive 的用户数据也相应地可以存储在s3云。</a:t>
            </a:r>
          </a:p>
          <a:p>
            <a:pPr marL="457200" lvl="0" indent="-228600" rtl="0">
              <a:spcBef>
                <a:spcPts val="0"/>
              </a:spcBef>
            </a:pPr>
            <a:r>
              <a:rPr lang="en" dirty="0" err="1" smtClean="0"/>
              <a:t>另外</a:t>
            </a:r>
            <a:r>
              <a:rPr lang="en-US" dirty="0" smtClean="0"/>
              <a:t>Hive </a:t>
            </a:r>
            <a:r>
              <a:rPr lang="en-US" dirty="0"/>
              <a:t>W</a:t>
            </a:r>
            <a:r>
              <a:rPr lang="en" dirty="0" smtClean="0"/>
              <a:t>arehouse</a:t>
            </a:r>
            <a:r>
              <a:rPr lang="en" dirty="0"/>
              <a:t>也可以创建的s3云。</a:t>
            </a:r>
          </a:p>
          <a:p>
            <a:pPr marL="457200" lvl="0" indent="-228600" rtl="0">
              <a:spcBef>
                <a:spcPts val="0"/>
              </a:spcBef>
            </a:pPr>
            <a:r>
              <a:rPr lang="en" dirty="0" err="1"/>
              <a:t>例如</a:t>
            </a:r>
            <a:r>
              <a:rPr lang="en" dirty="0"/>
              <a:t>：</a:t>
            </a:r>
          </a:p>
          <a:p>
            <a:pPr marL="914400" lvl="1" indent="-228600" rtl="0">
              <a:lnSpc>
                <a:spcPct val="115000"/>
              </a:lnSpc>
              <a:spcBef>
                <a:spcPts val="0"/>
              </a:spcBef>
              <a:buClr>
                <a:srgbClr val="FFFFFF"/>
              </a:buClr>
            </a:pPr>
            <a:r>
              <a:rPr lang="en" sz="1400" b="1" dirty="0">
                <a:solidFill>
                  <a:srgbClr val="FFFFFF"/>
                </a:solidFill>
                <a:latin typeface="Arial"/>
                <a:ea typeface="Arial"/>
                <a:cs typeface="Arial"/>
                <a:sym typeface="Arial"/>
              </a:rPr>
              <a:t>CREATE EXTERNAL TABLE</a:t>
            </a:r>
            <a:r>
              <a:rPr lang="en" sz="1400" dirty="0">
                <a:solidFill>
                  <a:srgbClr val="FFFFFF"/>
                </a:solidFill>
                <a:latin typeface="Arial"/>
                <a:ea typeface="Arial"/>
                <a:cs typeface="Arial"/>
                <a:sym typeface="Arial"/>
              </a:rPr>
              <a:t> my_s3_table (</a:t>
            </a:r>
            <a:r>
              <a:rPr lang="en" sz="1400" dirty="0" err="1">
                <a:solidFill>
                  <a:srgbClr val="FFFFFF"/>
                </a:solidFill>
                <a:latin typeface="Arial"/>
                <a:ea typeface="Arial"/>
                <a:cs typeface="Arial"/>
                <a:sym typeface="Arial"/>
              </a:rPr>
              <a:t>viewTime</a:t>
            </a:r>
            <a:r>
              <a:rPr lang="en" sz="1400" dirty="0">
                <a:solidFill>
                  <a:srgbClr val="FFFFFF"/>
                </a:solidFill>
                <a:latin typeface="Arial"/>
                <a:ea typeface="Arial"/>
                <a:cs typeface="Arial"/>
                <a:sym typeface="Arial"/>
              </a:rPr>
              <a:t> INT, </a:t>
            </a:r>
            <a:r>
              <a:rPr lang="en" sz="1400" dirty="0" err="1">
                <a:solidFill>
                  <a:srgbClr val="FFFFFF"/>
                </a:solidFill>
                <a:latin typeface="Arial"/>
                <a:ea typeface="Arial"/>
                <a:cs typeface="Arial"/>
                <a:sym typeface="Arial"/>
              </a:rPr>
              <a:t>userid</a:t>
            </a:r>
            <a:r>
              <a:rPr lang="en" sz="1400" dirty="0">
                <a:solidFill>
                  <a:srgbClr val="FFFFFF"/>
                </a:solidFill>
                <a:latin typeface="Arial"/>
                <a:ea typeface="Arial"/>
                <a:cs typeface="Arial"/>
                <a:sym typeface="Arial"/>
              </a:rPr>
              <a:t> BIGINT, </a:t>
            </a:r>
            <a:r>
              <a:rPr lang="en" sz="1400" dirty="0" err="1">
                <a:solidFill>
                  <a:srgbClr val="FFFFFF"/>
                </a:solidFill>
                <a:latin typeface="Arial"/>
                <a:ea typeface="Arial"/>
                <a:cs typeface="Arial"/>
                <a:sym typeface="Arial"/>
              </a:rPr>
              <a:t>page_url</a:t>
            </a:r>
            <a:r>
              <a:rPr lang="en" sz="1400" dirty="0">
                <a:solidFill>
                  <a:srgbClr val="FFFFFF"/>
                </a:solidFill>
                <a:latin typeface="Arial"/>
                <a:ea typeface="Arial"/>
                <a:cs typeface="Arial"/>
                <a:sym typeface="Arial"/>
              </a:rPr>
              <a:t> STRING, </a:t>
            </a:r>
            <a:r>
              <a:rPr lang="en" sz="1400" dirty="0" err="1">
                <a:solidFill>
                  <a:srgbClr val="FFFFFF"/>
                </a:solidFill>
                <a:latin typeface="Arial"/>
                <a:ea typeface="Arial"/>
                <a:cs typeface="Arial"/>
                <a:sym typeface="Arial"/>
              </a:rPr>
              <a:t>referrer_url</a:t>
            </a:r>
            <a:r>
              <a:rPr lang="en" sz="1400" dirty="0">
                <a:solidFill>
                  <a:srgbClr val="FFFFFF"/>
                </a:solidFill>
                <a:latin typeface="Arial"/>
                <a:ea typeface="Arial"/>
                <a:cs typeface="Arial"/>
                <a:sym typeface="Arial"/>
              </a:rPr>
              <a:t> STRING, </a:t>
            </a:r>
            <a:r>
              <a:rPr lang="en" sz="1400" dirty="0" err="1">
                <a:solidFill>
                  <a:srgbClr val="FFFFFF"/>
                </a:solidFill>
                <a:latin typeface="Arial"/>
                <a:ea typeface="Arial"/>
                <a:cs typeface="Arial"/>
                <a:sym typeface="Arial"/>
              </a:rPr>
              <a:t>ip</a:t>
            </a:r>
            <a:r>
              <a:rPr lang="en" sz="1400" dirty="0">
                <a:solidFill>
                  <a:srgbClr val="FFFFFF"/>
                </a:solidFill>
                <a:latin typeface="Arial"/>
                <a:ea typeface="Arial"/>
                <a:cs typeface="Arial"/>
                <a:sym typeface="Arial"/>
              </a:rPr>
              <a:t> STRING COMMENT 'IP Address of the User', country STRING COMMENT 'country of origination') COMMENT 'This is the staging page view table' ROW FORMAT DELIMITED FIELDS TERMINATED BY '\054' STORED AS TEXTFILE LOCATION '</a:t>
            </a:r>
            <a:r>
              <a:rPr lang="en" sz="1400" b="1" dirty="0">
                <a:solidFill>
                  <a:srgbClr val="FFFFFF"/>
                </a:solidFill>
                <a:latin typeface="Arial"/>
                <a:ea typeface="Arial"/>
                <a:cs typeface="Arial"/>
                <a:sym typeface="Arial"/>
              </a:rPr>
              <a:t>s3a://sentry-s3/</a:t>
            </a:r>
            <a:r>
              <a:rPr lang="en" sz="1400" b="1" dirty="0" err="1">
                <a:solidFill>
                  <a:srgbClr val="FFFFFF"/>
                </a:solidFill>
                <a:latin typeface="Arial"/>
                <a:ea typeface="Arial"/>
                <a:cs typeface="Arial"/>
                <a:sym typeface="Arial"/>
              </a:rPr>
              <a:t>cdh</a:t>
            </a:r>
            <a:r>
              <a:rPr lang="en" sz="1400" b="1" dirty="0">
                <a:solidFill>
                  <a:srgbClr val="FFFFFF"/>
                </a:solidFill>
                <a:latin typeface="Arial"/>
                <a:ea typeface="Arial"/>
                <a:cs typeface="Arial"/>
                <a:sym typeface="Arial"/>
              </a:rPr>
              <a:t>-sentry/</a:t>
            </a:r>
            <a:r>
              <a:rPr lang="en" sz="1400" b="1" dirty="0" err="1">
                <a:solidFill>
                  <a:srgbClr val="FFFFFF"/>
                </a:solidFill>
                <a:latin typeface="Arial"/>
                <a:ea typeface="Arial"/>
                <a:cs typeface="Arial"/>
                <a:sym typeface="Arial"/>
              </a:rPr>
              <a:t>db</a:t>
            </a:r>
            <a:r>
              <a:rPr lang="en" sz="1400" b="1" dirty="0">
                <a:solidFill>
                  <a:srgbClr val="FFFFFF"/>
                </a:solidFill>
                <a:latin typeface="Arial"/>
                <a:ea typeface="Arial"/>
                <a:cs typeface="Arial"/>
                <a:sym typeface="Arial"/>
              </a:rPr>
              <a:t>/</a:t>
            </a:r>
            <a:r>
              <a:rPr lang="en" sz="1400" b="1" dirty="0" err="1">
                <a:solidFill>
                  <a:srgbClr val="FFFFFF"/>
                </a:solidFill>
                <a:latin typeface="Arial"/>
                <a:ea typeface="Arial"/>
                <a:cs typeface="Arial"/>
                <a:sym typeface="Arial"/>
              </a:rPr>
              <a:t>tbl</a:t>
            </a:r>
            <a:r>
              <a:rPr lang="en" sz="1400" dirty="0">
                <a:solidFill>
                  <a:srgbClr val="FFFFFF"/>
                </a:solidFill>
                <a:latin typeface="Arial"/>
                <a:ea typeface="Arial"/>
                <a:cs typeface="Arial"/>
                <a:sym typeface="Arial"/>
              </a:rPr>
              <a:t>'</a:t>
            </a:r>
            <a:r>
              <a:rPr lang="en" sz="1400" b="1" dirty="0">
                <a:solidFill>
                  <a:srgbClr val="FFFFFF"/>
                </a:solidFill>
                <a:latin typeface="Arial"/>
                <a:ea typeface="Arial"/>
                <a:cs typeface="Arial"/>
                <a:sym typeface="Arial"/>
              </a:rPr>
              <a:t>;</a:t>
            </a:r>
          </a:p>
          <a:p>
            <a:pPr marL="914400" lvl="1" indent="-298450" rtl="0">
              <a:lnSpc>
                <a:spcPct val="115000"/>
              </a:lnSpc>
              <a:spcBef>
                <a:spcPts val="0"/>
              </a:spcBef>
              <a:buClr>
                <a:srgbClr val="FFFFFF"/>
              </a:buClr>
              <a:buSzPct val="100000"/>
              <a:buFont typeface="Arial"/>
            </a:pPr>
            <a:r>
              <a:rPr lang="en" sz="1400" dirty="0">
                <a:solidFill>
                  <a:srgbClr val="FFFFFF"/>
                </a:solidFill>
                <a:latin typeface="Arial"/>
                <a:ea typeface="Arial"/>
                <a:cs typeface="Arial"/>
                <a:sym typeface="Arial"/>
              </a:rPr>
              <a:t>Grant all on </a:t>
            </a:r>
            <a:r>
              <a:rPr lang="en" sz="1400" dirty="0" err="1">
                <a:solidFill>
                  <a:srgbClr val="FFFFFF"/>
                </a:solidFill>
                <a:latin typeface="Arial"/>
                <a:ea typeface="Arial"/>
                <a:cs typeface="Arial"/>
                <a:sym typeface="Arial"/>
              </a:rPr>
              <a:t>uri</a:t>
            </a:r>
            <a:r>
              <a:rPr lang="en" sz="1400" dirty="0">
                <a:solidFill>
                  <a:srgbClr val="FFFFFF"/>
                </a:solidFill>
                <a:latin typeface="Arial"/>
                <a:ea typeface="Arial"/>
                <a:cs typeface="Arial"/>
                <a:sym typeface="Arial"/>
              </a:rPr>
              <a:t> ‘s3a://sentry-s3/</a:t>
            </a:r>
            <a:r>
              <a:rPr lang="en" sz="1400" dirty="0" err="1">
                <a:solidFill>
                  <a:srgbClr val="FFFFFF"/>
                </a:solidFill>
                <a:latin typeface="Arial"/>
                <a:ea typeface="Arial"/>
                <a:cs typeface="Arial"/>
                <a:sym typeface="Arial"/>
              </a:rPr>
              <a:t>cdh</a:t>
            </a:r>
            <a:r>
              <a:rPr lang="en" sz="1400" dirty="0">
                <a:solidFill>
                  <a:srgbClr val="FFFFFF"/>
                </a:solidFill>
                <a:latin typeface="Arial"/>
                <a:ea typeface="Arial"/>
                <a:cs typeface="Arial"/>
                <a:sym typeface="Arial"/>
              </a:rPr>
              <a:t>-sentry/</a:t>
            </a:r>
            <a:r>
              <a:rPr lang="en" sz="1400" dirty="0" err="1">
                <a:solidFill>
                  <a:srgbClr val="FFFFFF"/>
                </a:solidFill>
                <a:latin typeface="Arial"/>
                <a:ea typeface="Arial"/>
                <a:cs typeface="Arial"/>
                <a:sym typeface="Arial"/>
              </a:rPr>
              <a:t>db</a:t>
            </a:r>
            <a:r>
              <a:rPr lang="en" sz="1400" dirty="0">
                <a:solidFill>
                  <a:srgbClr val="FFFFFF"/>
                </a:solidFill>
                <a:latin typeface="Arial"/>
                <a:ea typeface="Arial"/>
                <a:cs typeface="Arial"/>
                <a:sym typeface="Arial"/>
              </a:rPr>
              <a:t>/</a:t>
            </a:r>
            <a:r>
              <a:rPr lang="en" sz="1400" dirty="0" err="1">
                <a:solidFill>
                  <a:srgbClr val="FFFFFF"/>
                </a:solidFill>
                <a:latin typeface="Arial"/>
                <a:ea typeface="Arial"/>
                <a:cs typeface="Arial"/>
                <a:sym typeface="Arial"/>
              </a:rPr>
              <a:t>tbl</a:t>
            </a:r>
            <a:r>
              <a:rPr lang="en" sz="1400" dirty="0">
                <a:solidFill>
                  <a:srgbClr val="FFFFFF"/>
                </a:solidFill>
                <a:latin typeface="Arial"/>
                <a:ea typeface="Arial"/>
                <a:cs typeface="Arial"/>
                <a:sym typeface="Arial"/>
              </a:rPr>
              <a:t>’ to role </a:t>
            </a:r>
            <a:r>
              <a:rPr lang="en" sz="1400" dirty="0" err="1" smtClean="0">
                <a:solidFill>
                  <a:srgbClr val="FFFFFF"/>
                </a:solidFill>
                <a:latin typeface="Arial"/>
                <a:ea typeface="Arial"/>
                <a:cs typeface="Arial"/>
                <a:sym typeface="Arial"/>
              </a:rPr>
              <a:t>role_name</a:t>
            </a:r>
            <a:endParaRPr lang="en" sz="1400" dirty="0">
              <a:solidFill>
                <a:srgbClr val="FFFFFF"/>
              </a:solidFill>
              <a:latin typeface="Arial"/>
              <a:ea typeface="Arial"/>
              <a:cs typeface="Arial"/>
              <a:sym typeface="Arial"/>
            </a:endParaRPr>
          </a:p>
          <a:p>
            <a:pPr marL="914400" lvl="1" indent="-298450">
              <a:lnSpc>
                <a:spcPct val="115000"/>
              </a:lnSpc>
              <a:spcBef>
                <a:spcPts val="0"/>
              </a:spcBef>
              <a:buClr>
                <a:srgbClr val="FFFFFF"/>
              </a:buClr>
              <a:buSzPct val="100000"/>
              <a:buFont typeface="Arial"/>
            </a:pPr>
            <a:r>
              <a:rPr lang="en" sz="1400" dirty="0" err="1">
                <a:solidFill>
                  <a:srgbClr val="FFFFFF"/>
                </a:solidFill>
                <a:latin typeface="Arial"/>
                <a:ea typeface="Arial"/>
                <a:cs typeface="Arial"/>
                <a:sym typeface="Arial"/>
              </a:rPr>
              <a:t>如果用户没有uri</a:t>
            </a:r>
            <a:r>
              <a:rPr lang="en" sz="1400" dirty="0">
                <a:solidFill>
                  <a:srgbClr val="FFFFFF"/>
                </a:solidFill>
                <a:latin typeface="Arial"/>
                <a:ea typeface="Arial"/>
                <a:cs typeface="Arial"/>
                <a:sym typeface="Arial"/>
              </a:rPr>
              <a:t> privilege on s3，sentry</a:t>
            </a:r>
            <a:r>
              <a:rPr lang="en" sz="1400" dirty="0" smtClean="0">
                <a:solidFill>
                  <a:srgbClr val="FFFFFF"/>
                </a:solidFill>
                <a:latin typeface="Arial"/>
                <a:ea typeface="Arial"/>
                <a:cs typeface="Arial"/>
                <a:sym typeface="Arial"/>
              </a:rPr>
              <a:t>会拒绝用户的创建表操作</a:t>
            </a:r>
            <a:endParaRPr lang="en" sz="1400" dirty="0">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在amazon rds engine上创建sentry</a:t>
            </a:r>
          </a:p>
        </p:txBody>
      </p:sp>
      <p:sp>
        <p:nvSpPr>
          <p:cNvPr id="513" name="Shape 51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 dirty="0" err="1" smtClean="0"/>
              <a:t>用户可以创建</a:t>
            </a:r>
            <a:r>
              <a:rPr lang="en-US" dirty="0" smtClean="0"/>
              <a:t>A</a:t>
            </a:r>
            <a:r>
              <a:rPr lang="en" dirty="0" err="1" smtClean="0"/>
              <a:t>mazon</a:t>
            </a:r>
            <a:r>
              <a:rPr lang="en" dirty="0" smtClean="0"/>
              <a:t> </a:t>
            </a:r>
            <a:r>
              <a:rPr lang="en" dirty="0" err="1"/>
              <a:t>rds</a:t>
            </a:r>
            <a:r>
              <a:rPr lang="en" dirty="0"/>
              <a:t> </a:t>
            </a:r>
            <a:r>
              <a:rPr lang="en" dirty="0" err="1"/>
              <a:t>mysql</a:t>
            </a:r>
            <a:r>
              <a:rPr lang="en" dirty="0"/>
              <a:t> </a:t>
            </a:r>
            <a:r>
              <a:rPr lang="en" dirty="0" err="1"/>
              <a:t>instance，</a:t>
            </a:r>
            <a:r>
              <a:rPr lang="en" dirty="0" err="1" smtClean="0"/>
              <a:t>然后设置成</a:t>
            </a:r>
            <a:r>
              <a:rPr lang="en-US" dirty="0" smtClean="0"/>
              <a:t> </a:t>
            </a:r>
            <a:r>
              <a:rPr lang="en" dirty="0" err="1" smtClean="0"/>
              <a:t>sentry的</a:t>
            </a:r>
            <a:r>
              <a:rPr lang="en-US" dirty="0" smtClean="0"/>
              <a:t> </a:t>
            </a:r>
            <a:r>
              <a:rPr lang="en" dirty="0" smtClean="0"/>
              <a:t>meta </a:t>
            </a:r>
            <a:r>
              <a:rPr lang="en" dirty="0" err="1"/>
              <a:t>database。这样数据就可以存储在rds上面而不是hdfs</a:t>
            </a:r>
            <a:r>
              <a:rPr lang="en" dirty="0"/>
              <a:t> filesystem;</a:t>
            </a:r>
          </a:p>
          <a:p>
            <a:pPr marL="457200" lvl="0" indent="-323850" rtl="0">
              <a:spcBef>
                <a:spcPts val="0"/>
              </a:spcBef>
              <a:buSzPct val="100000"/>
              <a:buFont typeface="Arial"/>
            </a:pPr>
            <a:r>
              <a:rPr lang="en" dirty="0" err="1">
                <a:latin typeface="Arial"/>
                <a:ea typeface="Arial"/>
                <a:cs typeface="Arial"/>
                <a:sym typeface="Arial"/>
              </a:rPr>
              <a:t>例如</a:t>
            </a:r>
            <a:r>
              <a:rPr lang="en" dirty="0">
                <a:latin typeface="Arial"/>
                <a:ea typeface="Arial"/>
                <a:cs typeface="Arial"/>
                <a:sym typeface="Arial"/>
              </a:rPr>
              <a:t>：</a:t>
            </a:r>
          </a:p>
          <a:p>
            <a:pPr marL="457200" lvl="0" indent="0" rtl="0">
              <a:lnSpc>
                <a:spcPct val="115000"/>
              </a:lnSpc>
              <a:spcBef>
                <a:spcPts val="0"/>
              </a:spcBef>
              <a:buNone/>
            </a:pPr>
            <a:r>
              <a:rPr lang="en" sz="1200" dirty="0">
                <a:solidFill>
                  <a:srgbClr val="FFFFFF"/>
                </a:solidFill>
                <a:latin typeface="Arial"/>
                <a:ea typeface="Arial"/>
                <a:cs typeface="Arial"/>
                <a:sym typeface="Arial"/>
              </a:rPr>
              <a:t>&lt;property&gt;</a:t>
            </a:r>
            <a:br>
              <a:rPr lang="en" sz="1200" dirty="0">
                <a:solidFill>
                  <a:srgbClr val="FFFFFF"/>
                </a:solidFill>
                <a:latin typeface="Arial"/>
                <a:ea typeface="Arial"/>
                <a:cs typeface="Arial"/>
                <a:sym typeface="Arial"/>
              </a:rPr>
            </a:br>
            <a:r>
              <a:rPr lang="en" sz="1200" dirty="0">
                <a:solidFill>
                  <a:srgbClr val="FFFFFF"/>
                </a:solidFill>
                <a:latin typeface="Arial"/>
                <a:ea typeface="Arial"/>
                <a:cs typeface="Arial"/>
                <a:sym typeface="Arial"/>
              </a:rPr>
              <a:t>&lt;name&gt;</a:t>
            </a:r>
            <a:r>
              <a:rPr lang="en" sz="1200" dirty="0" err="1">
                <a:solidFill>
                  <a:srgbClr val="FFFFFF"/>
                </a:solidFill>
                <a:latin typeface="Arial"/>
                <a:ea typeface="Arial"/>
                <a:cs typeface="Arial"/>
                <a:sym typeface="Arial"/>
              </a:rPr>
              <a:t>sentry.store.jdbc.url</a:t>
            </a:r>
            <a:r>
              <a:rPr lang="en" sz="1200" dirty="0">
                <a:solidFill>
                  <a:srgbClr val="FFFFFF"/>
                </a:solidFill>
                <a:latin typeface="Arial"/>
                <a:ea typeface="Arial"/>
                <a:cs typeface="Arial"/>
                <a:sym typeface="Arial"/>
              </a:rPr>
              <a:t>&lt;/name&gt;</a:t>
            </a:r>
          </a:p>
          <a:p>
            <a:pPr marL="457200" lvl="0" indent="0" rtl="0">
              <a:lnSpc>
                <a:spcPct val="115000"/>
              </a:lnSpc>
              <a:spcBef>
                <a:spcPts val="0"/>
              </a:spcBef>
              <a:buNone/>
            </a:pPr>
            <a:r>
              <a:rPr lang="en" sz="1200" dirty="0">
                <a:solidFill>
                  <a:srgbClr val="FFFFFF"/>
                </a:solidFill>
                <a:latin typeface="Arial"/>
                <a:ea typeface="Arial"/>
                <a:cs typeface="Arial"/>
                <a:sym typeface="Arial"/>
              </a:rPr>
              <a:t>&lt;value&gt;</a:t>
            </a:r>
            <a:r>
              <a:rPr lang="en" sz="1200" dirty="0" err="1">
                <a:solidFill>
                  <a:srgbClr val="FFFFFF"/>
                </a:solidFill>
                <a:latin typeface="Arial"/>
                <a:ea typeface="Arial"/>
                <a:cs typeface="Arial"/>
                <a:sym typeface="Arial"/>
              </a:rPr>
              <a:t>jdbc:mysql</a:t>
            </a:r>
            <a:r>
              <a:rPr lang="en" sz="1200" dirty="0">
                <a:solidFill>
                  <a:srgbClr val="FFFFFF"/>
                </a:solidFill>
                <a:latin typeface="Arial"/>
                <a:ea typeface="Arial"/>
                <a:cs typeface="Arial"/>
                <a:sym typeface="Arial"/>
              </a:rPr>
              <a:t>://rdsname.us-west-1.rds.amazonaws.com:3306/sentryserver9026323198f56d1932dd2d7bce2d171e?useUnicode=</a:t>
            </a:r>
            <a:r>
              <a:rPr lang="en" sz="1200" dirty="0" err="1">
                <a:solidFill>
                  <a:srgbClr val="FFFFFF"/>
                </a:solidFill>
                <a:latin typeface="Arial"/>
                <a:ea typeface="Arial"/>
                <a:cs typeface="Arial"/>
                <a:sym typeface="Arial"/>
              </a:rPr>
              <a:t>true&amp;amp;characterEncoding</a:t>
            </a:r>
            <a:r>
              <a:rPr lang="en" sz="1200" dirty="0">
                <a:solidFill>
                  <a:srgbClr val="FFFFFF"/>
                </a:solidFill>
                <a:latin typeface="Arial"/>
                <a:ea typeface="Arial"/>
                <a:cs typeface="Arial"/>
                <a:sym typeface="Arial"/>
              </a:rPr>
              <a:t>=UTF-8&lt;/value&gt;</a:t>
            </a:r>
            <a:br>
              <a:rPr lang="en" sz="1200" dirty="0">
                <a:solidFill>
                  <a:srgbClr val="FFFFFF"/>
                </a:solidFill>
                <a:latin typeface="Arial"/>
                <a:ea typeface="Arial"/>
                <a:cs typeface="Arial"/>
                <a:sym typeface="Arial"/>
              </a:rPr>
            </a:br>
            <a:r>
              <a:rPr lang="en" sz="1200" dirty="0">
                <a:solidFill>
                  <a:srgbClr val="FFFFFF"/>
                </a:solidFill>
                <a:latin typeface="Arial"/>
                <a:ea typeface="Arial"/>
                <a:cs typeface="Arial"/>
                <a:sym typeface="Arial"/>
              </a:rPr>
              <a:t>&lt;/property&gt;</a:t>
            </a:r>
          </a:p>
          <a:p>
            <a:pPr marL="457200" lvl="0" indent="-323850" rtl="0">
              <a:lnSpc>
                <a:spcPct val="115000"/>
              </a:lnSpc>
              <a:spcBef>
                <a:spcPts val="0"/>
              </a:spcBef>
              <a:buClr>
                <a:srgbClr val="FFFFFF"/>
              </a:buClr>
              <a:buSzPct val="100000"/>
              <a:buFont typeface="Arial"/>
            </a:pPr>
            <a:r>
              <a:rPr lang="en" dirty="0" err="1" smtClean="0">
                <a:solidFill>
                  <a:srgbClr val="FFFFFF"/>
                </a:solidFill>
                <a:latin typeface="Arial"/>
                <a:ea typeface="Arial"/>
                <a:cs typeface="Arial"/>
                <a:sym typeface="Arial"/>
              </a:rPr>
              <a:t>于此同时</a:t>
            </a:r>
            <a:r>
              <a:rPr lang="en-US" dirty="0">
                <a:solidFill>
                  <a:srgbClr val="FFFFFF"/>
                </a:solidFill>
                <a:latin typeface="Arial"/>
                <a:ea typeface="Arial"/>
                <a:cs typeface="Arial"/>
                <a:sym typeface="Arial"/>
              </a:rPr>
              <a:t>H</a:t>
            </a:r>
            <a:r>
              <a:rPr lang="en" dirty="0" err="1" smtClean="0">
                <a:solidFill>
                  <a:srgbClr val="FFFFFF"/>
                </a:solidFill>
                <a:latin typeface="Arial"/>
                <a:ea typeface="Arial"/>
                <a:cs typeface="Arial"/>
                <a:sym typeface="Arial"/>
              </a:rPr>
              <a:t>ive的</a:t>
            </a:r>
            <a:r>
              <a:rPr lang="en-US" dirty="0" smtClean="0">
                <a:solidFill>
                  <a:srgbClr val="FFFFFF"/>
                </a:solidFill>
                <a:latin typeface="Arial"/>
                <a:ea typeface="Arial"/>
                <a:cs typeface="Arial"/>
                <a:sym typeface="Arial"/>
              </a:rPr>
              <a:t> </a:t>
            </a:r>
            <a:r>
              <a:rPr lang="en" dirty="0" smtClean="0">
                <a:solidFill>
                  <a:srgbClr val="FFFFFF"/>
                </a:solidFill>
                <a:latin typeface="Arial"/>
                <a:ea typeface="Arial"/>
                <a:cs typeface="Arial"/>
                <a:sym typeface="Arial"/>
              </a:rPr>
              <a:t>metadata</a:t>
            </a:r>
            <a:r>
              <a:rPr lang="en-US" dirty="0" smtClean="0">
                <a:solidFill>
                  <a:srgbClr val="FFFFFF"/>
                </a:solidFill>
                <a:latin typeface="Arial"/>
                <a:ea typeface="Arial"/>
                <a:cs typeface="Arial"/>
                <a:sym typeface="Arial"/>
              </a:rPr>
              <a:t> </a:t>
            </a:r>
            <a:r>
              <a:rPr lang="en" dirty="0" err="1" smtClean="0">
                <a:solidFill>
                  <a:srgbClr val="FFFFFF"/>
                </a:solidFill>
                <a:latin typeface="Arial"/>
                <a:ea typeface="Arial"/>
                <a:cs typeface="Arial"/>
                <a:sym typeface="Arial"/>
              </a:rPr>
              <a:t>数据也可以放在</a:t>
            </a:r>
            <a:r>
              <a:rPr lang="en-US" dirty="0" smtClean="0">
                <a:solidFill>
                  <a:srgbClr val="FFFFFF"/>
                </a:solidFill>
                <a:latin typeface="Arial"/>
                <a:ea typeface="Arial"/>
                <a:cs typeface="Arial"/>
                <a:sym typeface="Arial"/>
              </a:rPr>
              <a:t> A</a:t>
            </a:r>
            <a:r>
              <a:rPr lang="en" dirty="0" err="1" smtClean="0">
                <a:solidFill>
                  <a:srgbClr val="FFFFFF"/>
                </a:solidFill>
                <a:latin typeface="Arial"/>
                <a:ea typeface="Arial"/>
                <a:cs typeface="Arial"/>
                <a:sym typeface="Arial"/>
              </a:rPr>
              <a:t>mazon</a:t>
            </a:r>
            <a:r>
              <a:rPr lang="en" dirty="0" smtClean="0">
                <a:solidFill>
                  <a:srgbClr val="FFFFFF"/>
                </a:solidFill>
                <a:latin typeface="Arial"/>
                <a:ea typeface="Arial"/>
                <a:cs typeface="Arial"/>
                <a:sym typeface="Arial"/>
              </a:rPr>
              <a:t> </a:t>
            </a:r>
            <a:r>
              <a:rPr lang="en" dirty="0" err="1">
                <a:solidFill>
                  <a:srgbClr val="FFFFFF"/>
                </a:solidFill>
                <a:latin typeface="Arial"/>
                <a:ea typeface="Arial"/>
                <a:cs typeface="Arial"/>
                <a:sym typeface="Arial"/>
              </a:rPr>
              <a:t>rds上</a:t>
            </a:r>
            <a:r>
              <a:rPr lang="en" dirty="0">
                <a:solidFill>
                  <a:srgbClr val="FFFFFF"/>
                </a:solidFill>
                <a:latin typeface="Arial"/>
                <a:ea typeface="Arial"/>
                <a:cs typeface="Arial"/>
                <a:sym typeface="Arial"/>
              </a:rPr>
              <a:t>：</a:t>
            </a:r>
          </a:p>
          <a:p>
            <a:pPr marL="457200" lvl="0" indent="0" rtl="0">
              <a:lnSpc>
                <a:spcPct val="115000"/>
              </a:lnSpc>
              <a:spcBef>
                <a:spcPts val="0"/>
              </a:spcBef>
              <a:buNone/>
            </a:pPr>
            <a:r>
              <a:rPr lang="en" sz="1200" dirty="0">
                <a:solidFill>
                  <a:srgbClr val="FFFFFF"/>
                </a:solidFill>
                <a:latin typeface="Arial"/>
                <a:ea typeface="Arial"/>
                <a:cs typeface="Arial"/>
                <a:sym typeface="Arial"/>
              </a:rPr>
              <a:t>&lt;property&gt;</a:t>
            </a:r>
            <a:br>
              <a:rPr lang="en" sz="1200" dirty="0">
                <a:solidFill>
                  <a:srgbClr val="FFFFFF"/>
                </a:solidFill>
                <a:latin typeface="Arial"/>
                <a:ea typeface="Arial"/>
                <a:cs typeface="Arial"/>
                <a:sym typeface="Arial"/>
              </a:rPr>
            </a:br>
            <a:r>
              <a:rPr lang="en" sz="1200" dirty="0">
                <a:solidFill>
                  <a:srgbClr val="FFFFFF"/>
                </a:solidFill>
                <a:latin typeface="Arial"/>
                <a:ea typeface="Arial"/>
                <a:cs typeface="Arial"/>
                <a:sym typeface="Arial"/>
              </a:rPr>
              <a:t>&lt;name&gt;</a:t>
            </a:r>
            <a:r>
              <a:rPr lang="en" sz="1200" dirty="0" err="1">
                <a:solidFill>
                  <a:srgbClr val="FFFFFF"/>
                </a:solidFill>
                <a:latin typeface="Arial"/>
                <a:ea typeface="Arial"/>
                <a:cs typeface="Arial"/>
                <a:sym typeface="Arial"/>
              </a:rPr>
              <a:t>javax.jdo.option.ConnectionURL</a:t>
            </a:r>
            <a:r>
              <a:rPr lang="en" sz="1200" dirty="0">
                <a:solidFill>
                  <a:srgbClr val="FFFFFF"/>
                </a:solidFill>
                <a:latin typeface="Arial"/>
                <a:ea typeface="Arial"/>
                <a:cs typeface="Arial"/>
                <a:sym typeface="Arial"/>
              </a:rPr>
              <a:t>&lt;/name&gt;</a:t>
            </a:r>
          </a:p>
          <a:p>
            <a:pPr marL="457200" lvl="0" indent="0">
              <a:lnSpc>
                <a:spcPct val="115000"/>
              </a:lnSpc>
              <a:spcBef>
                <a:spcPts val="0"/>
              </a:spcBef>
              <a:buNone/>
            </a:pPr>
            <a:r>
              <a:rPr lang="en" sz="1200" dirty="0">
                <a:solidFill>
                  <a:srgbClr val="FFFFFF"/>
                </a:solidFill>
                <a:latin typeface="Arial"/>
                <a:ea typeface="Arial"/>
                <a:cs typeface="Arial"/>
                <a:sym typeface="Arial"/>
              </a:rPr>
              <a:t>&lt;value&gt;</a:t>
            </a:r>
            <a:r>
              <a:rPr lang="en" sz="1200" dirty="0" err="1">
                <a:solidFill>
                  <a:srgbClr val="FFFFFF"/>
                </a:solidFill>
                <a:latin typeface="Arial"/>
                <a:ea typeface="Arial"/>
                <a:cs typeface="Arial"/>
                <a:sym typeface="Arial"/>
              </a:rPr>
              <a:t>jdbc:mysql</a:t>
            </a:r>
            <a:r>
              <a:rPr lang="en" sz="1200" dirty="0">
                <a:solidFill>
                  <a:srgbClr val="FFFFFF"/>
                </a:solidFill>
                <a:latin typeface="Arial"/>
                <a:ea typeface="Arial"/>
                <a:cs typeface="Arial"/>
                <a:sym typeface="Arial"/>
              </a:rPr>
              <a:t>://rdsname.us-west-1.rds.amazonaws.com:3306/hive1?useUnicode=</a:t>
            </a:r>
            <a:r>
              <a:rPr lang="en" sz="1200" dirty="0" err="1">
                <a:solidFill>
                  <a:srgbClr val="FFFFFF"/>
                </a:solidFill>
                <a:latin typeface="Arial"/>
                <a:ea typeface="Arial"/>
                <a:cs typeface="Arial"/>
                <a:sym typeface="Arial"/>
              </a:rPr>
              <a:t>true&amp;amp;characterEncoding</a:t>
            </a:r>
            <a:r>
              <a:rPr lang="en" sz="1200" dirty="0">
                <a:solidFill>
                  <a:srgbClr val="FFFFFF"/>
                </a:solidFill>
                <a:latin typeface="Arial"/>
                <a:ea typeface="Arial"/>
                <a:cs typeface="Arial"/>
                <a:sym typeface="Arial"/>
              </a:rPr>
              <a:t>=UTF-8&lt;/value&gt;</a:t>
            </a:r>
            <a:br>
              <a:rPr lang="en" sz="1200" dirty="0">
                <a:solidFill>
                  <a:srgbClr val="FFFFFF"/>
                </a:solidFill>
                <a:latin typeface="Arial"/>
                <a:ea typeface="Arial"/>
                <a:cs typeface="Arial"/>
                <a:sym typeface="Arial"/>
              </a:rPr>
            </a:br>
            <a:r>
              <a:rPr lang="en" sz="1200" dirty="0">
                <a:solidFill>
                  <a:srgbClr val="FFFFFF"/>
                </a:solidFill>
                <a:latin typeface="Arial"/>
                <a:ea typeface="Arial"/>
                <a:cs typeface="Arial"/>
                <a:sym typeface="Arial"/>
              </a:rPr>
              <a:t>&lt;/property&gt;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Sentry </a:t>
            </a:r>
            <a:r>
              <a:rPr lang="en"/>
              <a:t>最新进度</a:t>
            </a:r>
          </a:p>
        </p:txBody>
      </p:sp>
      <p:sp>
        <p:nvSpPr>
          <p:cNvPr id="519" name="Shape 519"/>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noAutofit/>
          </a:bodyPr>
          <a:lstStyle/>
          <a:p>
            <a:pPr marL="457200" marR="0" lvl="0" indent="-264160" algn="l" rtl="0">
              <a:spcBef>
                <a:spcPts val="0"/>
              </a:spcBef>
              <a:spcAft>
                <a:spcPts val="0"/>
              </a:spcAft>
              <a:buClr>
                <a:schemeClr val="accent1"/>
              </a:buClr>
              <a:buSzPct val="100000"/>
              <a:buFont typeface="Noto Sans Symbols"/>
              <a:buChar char="●"/>
            </a:pPr>
            <a:r>
              <a:rPr lang="en" sz="2000"/>
              <a:t>2013年sentry成为apache的孵化项目，经过两年半的开发，开发社区增长很快，很多组织为其贡献代码，现已经有50多个贡献者，其中31个成为committer。</a:t>
            </a:r>
          </a:p>
          <a:p>
            <a:pPr marL="457200" marR="0" lvl="0" indent="-264160" algn="l" rtl="0">
              <a:spcBef>
                <a:spcPts val="0"/>
              </a:spcBef>
              <a:spcAft>
                <a:spcPts val="0"/>
              </a:spcAft>
              <a:buClr>
                <a:schemeClr val="accent1"/>
              </a:buClr>
              <a:buSzPct val="100000"/>
              <a:buFont typeface="Noto Sans Symbols"/>
              <a:buChar char="●"/>
            </a:pPr>
            <a:r>
              <a:rPr lang="en" sz="2000"/>
              <a:t>2016年sentry成为apache的顶级开源项目。</a:t>
            </a:r>
          </a:p>
          <a:p>
            <a:pPr marL="0" marR="0" lvl="0" indent="0" algn="l" rtl="0">
              <a:lnSpc>
                <a:spcPct val="100000"/>
              </a:lnSpc>
              <a:spcBef>
                <a:spcPts val="0"/>
              </a:spcBef>
              <a:spcAft>
                <a:spcPts val="0"/>
              </a:spcAft>
              <a:buNone/>
            </a:pPr>
            <a:endParaRPr sz="1800"/>
          </a:p>
          <a:p>
            <a:pPr marL="0" marR="0" lvl="0" indent="0" algn="l" rtl="0">
              <a:spcBef>
                <a:spcPts val="0"/>
              </a:spcBef>
              <a:spcAft>
                <a:spcPts val="0"/>
              </a:spcAft>
              <a:buNone/>
            </a:pP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Future Work</a:t>
            </a:r>
          </a:p>
        </p:txBody>
      </p:sp>
      <p:sp>
        <p:nvSpPr>
          <p:cNvPr id="525" name="Shape 525"/>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257175" marR="0" lvl="0" indent="-257175" algn="l" rtl="0">
              <a:spcBef>
                <a:spcPts val="0"/>
              </a:spcBef>
              <a:spcAft>
                <a:spcPts val="0"/>
              </a:spcAft>
              <a:buClr>
                <a:schemeClr val="accent1"/>
              </a:buClr>
              <a:buSzPct val="80000"/>
              <a:buFont typeface="Noto Sans Symbols"/>
              <a:buNone/>
            </a:pPr>
            <a:endParaRPr/>
          </a:p>
          <a:p>
            <a:pPr marL="457200" lvl="0" indent="-264160" rtl="0">
              <a:spcBef>
                <a:spcPts val="0"/>
              </a:spcBef>
              <a:buSzPct val="100000"/>
            </a:pPr>
            <a:r>
              <a:rPr lang="en" sz="2000"/>
              <a:t>Sentry HA （high availabitity)</a:t>
            </a:r>
          </a:p>
          <a:p>
            <a:pPr marL="757237" lvl="1" indent="-282257" rtl="0">
              <a:spcBef>
                <a:spcPts val="0"/>
              </a:spcBef>
              <a:buSzPct val="100000"/>
            </a:pPr>
            <a:r>
              <a:rPr lang="en" sz="2000"/>
              <a:t>可以支持 HMS HA 和 HDFS ACLs Sync</a:t>
            </a:r>
          </a:p>
          <a:p>
            <a:pPr marL="457200" lvl="0" indent="0" rtl="0">
              <a:spcBef>
                <a:spcPts val="0"/>
              </a:spcBef>
              <a:buNone/>
            </a:pPr>
            <a:endParaRPr sz="2000"/>
          </a:p>
          <a:p>
            <a:pPr marL="457200" lvl="0" indent="-264160" rtl="0">
              <a:spcBef>
                <a:spcPts val="0"/>
              </a:spcBef>
              <a:buSzPct val="100000"/>
            </a:pPr>
            <a:r>
              <a:rPr lang="en" sz="2000"/>
              <a:t>为通用权限管理提供 RESTful client APIs</a:t>
            </a:r>
          </a:p>
          <a:p>
            <a:pPr marL="0" lvl="0" indent="0" rtl="0">
              <a:spcBef>
                <a:spcPts val="0"/>
              </a:spcBef>
              <a:buNone/>
            </a:pPr>
            <a:endParaRPr sz="2000"/>
          </a:p>
          <a:p>
            <a:pPr marL="457200" lvl="0" indent="-264160" rtl="0">
              <a:spcBef>
                <a:spcPts val="0"/>
              </a:spcBef>
              <a:buSzPct val="100000"/>
            </a:pPr>
            <a:r>
              <a:rPr lang="en" sz="2000"/>
              <a:t>Attribute Based Access Control （abac)</a:t>
            </a:r>
          </a:p>
          <a:p>
            <a:pPr marL="0" lvl="0" indent="0" rtl="0">
              <a:spcBef>
                <a:spcPts val="0"/>
              </a:spcBef>
              <a:buNone/>
            </a:pPr>
            <a:endParaRPr sz="2000"/>
          </a:p>
          <a:p>
            <a:pPr marL="257175" marR="0" lvl="0" indent="-257175" algn="l" rtl="0">
              <a:spcBef>
                <a:spcPts val="0"/>
              </a:spcBef>
              <a:spcAft>
                <a:spcPts val="0"/>
              </a:spcAft>
              <a:buClr>
                <a:schemeClr val="accent1"/>
              </a:buClr>
              <a:buSzPct val="80000"/>
              <a:buFont typeface="Noto Sans Symbols"/>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Reference</a:t>
            </a:r>
          </a:p>
        </p:txBody>
      </p:sp>
      <p:sp>
        <p:nvSpPr>
          <p:cNvPr id="531" name="Shape 531"/>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257175" marR="0" lvl="0" indent="-307975" algn="l" rtl="0">
              <a:spcBef>
                <a:spcPts val="0"/>
              </a:spcBef>
              <a:spcAft>
                <a:spcPts val="0"/>
              </a:spcAft>
              <a:buClr>
                <a:schemeClr val="accent1"/>
              </a:buClr>
              <a:buSzPct val="100000"/>
              <a:buFont typeface="Noto Sans Symbols"/>
              <a:buChar char="●"/>
            </a:pPr>
            <a:r>
              <a:rPr lang="en" sz="2000"/>
              <a:t>Apache Sentry: </a:t>
            </a:r>
            <a:r>
              <a:rPr lang="en" sz="1800"/>
              <a:t>https://cwiki.apache.org/confluence/display/SENTRY/Home</a:t>
            </a:r>
          </a:p>
          <a:p>
            <a:pPr marL="0" marR="0" lvl="0" indent="0" algn="l" rtl="0">
              <a:spcBef>
                <a:spcPts val="0"/>
              </a:spcBef>
              <a:spcAft>
                <a:spcPts val="0"/>
              </a:spcAft>
              <a:buNone/>
            </a:pPr>
            <a:endParaRPr sz="2000"/>
          </a:p>
          <a:p>
            <a:pPr marL="257175" lvl="0" indent="-307975" rtl="0">
              <a:spcBef>
                <a:spcPts val="0"/>
              </a:spcBef>
              <a:buClr>
                <a:schemeClr val="accent1"/>
              </a:buClr>
              <a:buSzPct val="100000"/>
              <a:buFont typeface="Noto Sans Symbols"/>
              <a:buChar char="●"/>
            </a:pPr>
            <a:r>
              <a:rPr lang="en" sz="2000"/>
              <a:t>Integrating with Sentry New Universal Authorization Model: </a:t>
            </a:r>
            <a:r>
              <a:rPr lang="en" sz="1800" b="0" i="0" u="none" strike="noStrike" cap="none">
                <a:solidFill>
                  <a:schemeClr val="lt1"/>
                </a:solidFill>
                <a:latin typeface="Questrial"/>
                <a:ea typeface="Questrial"/>
                <a:cs typeface="Questrial"/>
                <a:sym typeface="Questrial"/>
              </a:rPr>
              <a:t>https://cwiki.apache.org/confluence/display/SENTRY/Integrating+with+Sentry+New+Universal+Authorization+Model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Questions?</a:t>
            </a:r>
          </a:p>
        </p:txBody>
      </p:sp>
      <p:sp>
        <p:nvSpPr>
          <p:cNvPr id="537" name="Shape 53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a:t>会议议程</a:t>
            </a:r>
          </a:p>
        </p:txBody>
      </p:sp>
      <p:sp>
        <p:nvSpPr>
          <p:cNvPr id="167" name="Shape 16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noAutofit/>
          </a:bodyPr>
          <a:lstStyle/>
          <a:p>
            <a:pPr marL="457200" marR="0" lvl="0" indent="-279400" algn="l" rtl="0">
              <a:spcBef>
                <a:spcPts val="0"/>
              </a:spcBef>
              <a:spcAft>
                <a:spcPts val="0"/>
              </a:spcAft>
              <a:buClr>
                <a:schemeClr val="accent1"/>
              </a:buClr>
              <a:buSzPct val="100000"/>
              <a:buFont typeface="Noto Sans Symbols"/>
              <a:buChar char="●"/>
            </a:pPr>
            <a:r>
              <a:rPr lang="en" sz="2000" b="0" i="0" u="none" strike="noStrike" cap="none" dirty="0">
                <a:solidFill>
                  <a:schemeClr val="lt1"/>
                </a:solidFill>
                <a:latin typeface="Questrial"/>
                <a:ea typeface="Questrial"/>
                <a:cs typeface="Questrial"/>
                <a:sym typeface="Questrial"/>
              </a:rPr>
              <a:t>Sentry </a:t>
            </a:r>
            <a:r>
              <a:rPr lang="en" sz="2000" dirty="0" err="1"/>
              <a:t>概观</a:t>
            </a:r>
            <a:endParaRPr lang="en" sz="2000" dirty="0"/>
          </a:p>
          <a:p>
            <a:pPr marL="914400" marR="0" lvl="1" indent="-274319" algn="l" rtl="0">
              <a:spcBef>
                <a:spcPts val="0"/>
              </a:spcBef>
              <a:spcAft>
                <a:spcPts val="0"/>
              </a:spcAft>
              <a:buClr>
                <a:schemeClr val="accent1"/>
              </a:buClr>
              <a:buSzPct val="100000"/>
              <a:buFont typeface="Noto Sans Symbols"/>
              <a:buChar char="●"/>
            </a:pPr>
            <a:r>
              <a:rPr lang="en" sz="1800" dirty="0" err="1"/>
              <a:t>引言</a:t>
            </a:r>
            <a:r>
              <a:rPr lang="en" sz="1800" dirty="0"/>
              <a:t> (Introduction)</a:t>
            </a:r>
          </a:p>
          <a:p>
            <a:pPr marL="914400" marR="0" lvl="1" indent="-274319" algn="l" rtl="0">
              <a:spcBef>
                <a:spcPts val="0"/>
              </a:spcBef>
              <a:spcAft>
                <a:spcPts val="0"/>
              </a:spcAft>
              <a:buClr>
                <a:schemeClr val="accent1"/>
              </a:buClr>
              <a:buSzPct val="100000"/>
              <a:buFont typeface="Noto Sans Symbols"/>
              <a:buChar char="●"/>
            </a:pPr>
            <a:r>
              <a:rPr lang="en" sz="1800" dirty="0" err="1"/>
              <a:t>架构</a:t>
            </a:r>
            <a:r>
              <a:rPr lang="en" sz="1800" dirty="0"/>
              <a:t> (Architecture)</a:t>
            </a:r>
          </a:p>
          <a:p>
            <a:pPr marL="457200" marR="0" lvl="0" indent="0" algn="l" rtl="0">
              <a:spcBef>
                <a:spcPts val="0"/>
              </a:spcBef>
              <a:spcAft>
                <a:spcPts val="0"/>
              </a:spcAft>
              <a:buNone/>
            </a:pPr>
            <a:endParaRPr sz="1100" dirty="0"/>
          </a:p>
          <a:p>
            <a:pPr marL="457200" marR="0" lvl="0" indent="-279400" algn="l" rtl="0">
              <a:spcBef>
                <a:spcPts val="0"/>
              </a:spcBef>
              <a:spcAft>
                <a:spcPts val="0"/>
              </a:spcAft>
              <a:buClr>
                <a:schemeClr val="accent1"/>
              </a:buClr>
              <a:buSzPct val="100000"/>
              <a:buFont typeface="Noto Sans Symbols"/>
              <a:buChar char="●"/>
            </a:pPr>
            <a:r>
              <a:rPr lang="en" sz="2000" b="0" i="0" u="none" strike="noStrike" cap="none" dirty="0">
                <a:solidFill>
                  <a:schemeClr val="lt1"/>
                </a:solidFill>
                <a:latin typeface="Questrial"/>
                <a:ea typeface="Questrial"/>
                <a:cs typeface="Questrial"/>
                <a:sym typeface="Questrial"/>
              </a:rPr>
              <a:t>Sentry</a:t>
            </a:r>
            <a:r>
              <a:rPr lang="en" sz="2000" dirty="0"/>
              <a:t> </a:t>
            </a:r>
            <a:r>
              <a:rPr lang="en" sz="2000" dirty="0" err="1"/>
              <a:t>通用权限管理模型</a:t>
            </a:r>
            <a:endParaRPr lang="en" sz="2000" dirty="0"/>
          </a:p>
          <a:p>
            <a:pPr marL="914400" marR="0" lvl="1" indent="-274319" algn="l" rtl="0">
              <a:spcBef>
                <a:spcPts val="0"/>
              </a:spcBef>
              <a:spcAft>
                <a:spcPts val="0"/>
              </a:spcAft>
              <a:buClr>
                <a:schemeClr val="accent1"/>
              </a:buClr>
              <a:buSzPct val="100000"/>
              <a:buFont typeface="Noto Sans Symbols"/>
              <a:buChar char="●"/>
            </a:pPr>
            <a:r>
              <a:rPr lang="en" sz="1800" dirty="0" err="1"/>
              <a:t>动机</a:t>
            </a:r>
            <a:r>
              <a:rPr lang="en" sz="1800" dirty="0"/>
              <a:t> (</a:t>
            </a:r>
            <a:r>
              <a:rPr lang="en" sz="1800" b="0" i="0" u="none" strike="noStrike" cap="none" dirty="0">
                <a:solidFill>
                  <a:schemeClr val="lt1"/>
                </a:solidFill>
                <a:latin typeface="Questrial"/>
                <a:ea typeface="Questrial"/>
                <a:cs typeface="Questrial"/>
                <a:sym typeface="Questrial"/>
              </a:rPr>
              <a:t>Motivation</a:t>
            </a:r>
            <a:r>
              <a:rPr lang="en" sz="1800" dirty="0"/>
              <a:t>): </a:t>
            </a:r>
            <a:r>
              <a:rPr lang="en" sz="1800" dirty="0" err="1"/>
              <a:t>提供机制使得任意的大数据处理引擎可以使用Sentry的细敉度访问控制</a:t>
            </a:r>
            <a:r>
              <a:rPr lang="en" sz="1800" dirty="0"/>
              <a:t> (e</a:t>
            </a:r>
            <a:r>
              <a:rPr lang="en" sz="1800" b="0" i="0" u="none" strike="noStrike" cap="none" dirty="0">
                <a:solidFill>
                  <a:schemeClr val="lt1"/>
                </a:solidFill>
                <a:latin typeface="Questrial"/>
                <a:ea typeface="Questrial"/>
                <a:cs typeface="Questrial"/>
                <a:sym typeface="Questrial"/>
              </a:rPr>
              <a:t>as</a:t>
            </a:r>
            <a:r>
              <a:rPr lang="en" sz="1800" dirty="0"/>
              <a:t>y</a:t>
            </a:r>
            <a:r>
              <a:rPr lang="en" sz="1800" b="0" i="0" u="none" strike="noStrike" cap="none" dirty="0">
                <a:solidFill>
                  <a:schemeClr val="lt1"/>
                </a:solidFill>
                <a:latin typeface="Questrial"/>
                <a:ea typeface="Questrial"/>
                <a:cs typeface="Questrial"/>
                <a:sym typeface="Questrial"/>
              </a:rPr>
              <a:t> integration with Apache </a:t>
            </a:r>
            <a:r>
              <a:rPr lang="en" sz="1800" dirty="0"/>
              <a:t>data engines</a:t>
            </a:r>
            <a:r>
              <a:rPr lang="en" sz="1800" b="0" i="0" u="none" strike="noStrike" cap="none" dirty="0">
                <a:solidFill>
                  <a:schemeClr val="lt1"/>
                </a:solidFill>
                <a:latin typeface="Questrial"/>
                <a:ea typeface="Questrial"/>
                <a:cs typeface="Questrial"/>
                <a:sym typeface="Questrial"/>
              </a:rPr>
              <a:t>, even third-party data applications)</a:t>
            </a:r>
          </a:p>
          <a:p>
            <a:pPr marL="914400" marR="0" lvl="1" indent="-274319" algn="l" rtl="0">
              <a:spcBef>
                <a:spcPts val="0"/>
              </a:spcBef>
              <a:spcAft>
                <a:spcPts val="0"/>
              </a:spcAft>
              <a:buClr>
                <a:schemeClr val="accent1"/>
              </a:buClr>
              <a:buSzPct val="100000"/>
              <a:buFont typeface="Noto Sans Symbols"/>
              <a:buChar char="●"/>
            </a:pPr>
            <a:r>
              <a:rPr lang="en" sz="1800" dirty="0" err="1"/>
              <a:t>成功地与</a:t>
            </a:r>
            <a:r>
              <a:rPr lang="en" sz="1800" dirty="0"/>
              <a:t> Apache Hive, Impala, </a:t>
            </a:r>
            <a:r>
              <a:rPr lang="en" sz="1800" dirty="0" err="1"/>
              <a:t>Solr</a:t>
            </a:r>
            <a:r>
              <a:rPr lang="en" sz="1800" dirty="0"/>
              <a:t>, Kafka and Sqoop2整合</a:t>
            </a:r>
          </a:p>
          <a:p>
            <a:pPr marL="914400" marR="0" lvl="1" indent="-274319" algn="l" rtl="0">
              <a:spcBef>
                <a:spcPts val="0"/>
              </a:spcBef>
              <a:spcAft>
                <a:spcPts val="0"/>
              </a:spcAft>
              <a:buClr>
                <a:schemeClr val="accent1"/>
              </a:buClr>
              <a:buSzPct val="100000"/>
              <a:buFont typeface="Noto Sans Symbols"/>
              <a:buChar char="●"/>
            </a:pPr>
            <a:r>
              <a:rPr lang="en" sz="1800" dirty="0" err="1"/>
              <a:t>成功整合案例详解</a:t>
            </a:r>
            <a:endParaRPr lang="en" sz="1800" dirty="0"/>
          </a:p>
          <a:p>
            <a:pPr marL="457200" marR="0" lvl="0" indent="0" algn="l" rtl="0">
              <a:spcBef>
                <a:spcPts val="0"/>
              </a:spcBef>
              <a:spcAft>
                <a:spcPts val="0"/>
              </a:spcAft>
              <a:buNone/>
            </a:pPr>
            <a:endParaRPr sz="1100" dirty="0"/>
          </a:p>
          <a:p>
            <a:pPr marL="457200" marR="0" lvl="0" indent="-279400" algn="l" rtl="0">
              <a:spcBef>
                <a:spcPts val="0"/>
              </a:spcBef>
              <a:spcAft>
                <a:spcPts val="0"/>
              </a:spcAft>
              <a:buClr>
                <a:schemeClr val="accent1"/>
              </a:buClr>
              <a:buSzPct val="100000"/>
              <a:buFont typeface="Noto Sans Symbols"/>
              <a:buChar char="●"/>
            </a:pPr>
            <a:r>
              <a:rPr lang="en" sz="2000" dirty="0"/>
              <a:t>Sentry </a:t>
            </a:r>
            <a:r>
              <a:rPr lang="en" sz="2000" dirty="0" err="1"/>
              <a:t>其他的重要特征</a:t>
            </a:r>
            <a:endParaRPr lang="en" sz="2000" dirty="0"/>
          </a:p>
          <a:p>
            <a:pPr marL="457200" marR="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Sentry </a:t>
            </a:r>
            <a:r>
              <a:rPr lang="en"/>
              <a:t>概观</a:t>
            </a:r>
          </a:p>
        </p:txBody>
      </p:sp>
      <p:sp>
        <p:nvSpPr>
          <p:cNvPr id="173" name="Shape 173"/>
          <p:cNvSpPr txBox="1">
            <a:spLocks noGrp="1"/>
          </p:cNvSpPr>
          <p:nvPr>
            <p:ph type="body" idx="1"/>
          </p:nvPr>
        </p:nvSpPr>
        <p:spPr>
          <a:xfrm>
            <a:off x="503349" y="1266325"/>
            <a:ext cx="8328900" cy="3302700"/>
          </a:xfrm>
          <a:prstGeom prst="rect">
            <a:avLst/>
          </a:prstGeom>
          <a:noFill/>
          <a:ln>
            <a:noFill/>
          </a:ln>
        </p:spPr>
        <p:txBody>
          <a:bodyPr lIns="91425" tIns="91425" rIns="91425" bIns="91425" anchor="t" anchorCtr="0">
            <a:noAutofit/>
          </a:bodyPr>
          <a:lstStyle/>
          <a:p>
            <a:pPr marL="257175" marR="0" lvl="0" indent="-307975" algn="l" rtl="0">
              <a:spcBef>
                <a:spcPts val="0"/>
              </a:spcBef>
              <a:spcAft>
                <a:spcPts val="0"/>
              </a:spcAft>
              <a:buClr>
                <a:schemeClr val="accent1"/>
              </a:buClr>
              <a:buSzPct val="100000"/>
              <a:buFont typeface="Noto Sans Symbols"/>
              <a:buChar char="●"/>
            </a:pPr>
            <a:r>
              <a:rPr lang="en" sz="2000" b="1" dirty="0" err="1"/>
              <a:t>权限控制后台</a:t>
            </a:r>
            <a:r>
              <a:rPr lang="en" sz="2000" b="1" dirty="0"/>
              <a:t> (Authorization </a:t>
            </a:r>
            <a:r>
              <a:rPr lang="en" sz="2000" dirty="0"/>
              <a:t>Service)</a:t>
            </a:r>
          </a:p>
          <a:p>
            <a:pPr marL="557212" lvl="1" rtl="0">
              <a:spcBef>
                <a:spcPts val="0"/>
              </a:spcBef>
              <a:buSzPct val="100000"/>
            </a:pPr>
            <a:r>
              <a:rPr lang="en" sz="1800" dirty="0"/>
              <a:t>Sentry </a:t>
            </a:r>
            <a:r>
              <a:rPr lang="en" sz="1800" dirty="0" err="1"/>
              <a:t>对hadoop上的数据提供基于角色的细粒度授权服务</a:t>
            </a:r>
            <a:r>
              <a:rPr lang="en" sz="1800" dirty="0"/>
              <a:t> （enforce role-based access</a:t>
            </a:r>
            <a:r>
              <a:rPr lang="en" sz="1800" b="1" dirty="0"/>
              <a:t> </a:t>
            </a:r>
            <a:r>
              <a:rPr lang="en" sz="1800" dirty="0" err="1"/>
              <a:t>control，RBAC</a:t>
            </a:r>
            <a:r>
              <a:rPr lang="en" sz="1800" dirty="0"/>
              <a:t>。 </a:t>
            </a:r>
          </a:p>
          <a:p>
            <a:pPr marL="557212" lvl="1" rtl="0">
              <a:spcBef>
                <a:spcPts val="0"/>
              </a:spcBef>
              <a:buSzPct val="100000"/>
            </a:pPr>
            <a:r>
              <a:rPr lang="en" sz="1800" dirty="0" err="1"/>
              <a:t>数据的安全管理可以达到企业级的标准，现阶段已经应用于企业、银行等机构</a:t>
            </a:r>
            <a:r>
              <a:rPr lang="en" sz="1800" dirty="0"/>
              <a:t>。</a:t>
            </a:r>
          </a:p>
          <a:p>
            <a:pPr marL="557212" lvl="1" indent="-260032" rtl="0">
              <a:spcBef>
                <a:spcPts val="0"/>
              </a:spcBef>
              <a:buSzPct val="100000"/>
            </a:pPr>
            <a:r>
              <a:rPr lang="en" sz="1800" dirty="0" err="1"/>
              <a:t>对于hadoop上的各种模块提供一个统一的授权平台</a:t>
            </a:r>
            <a:r>
              <a:rPr lang="en" sz="1800" dirty="0"/>
              <a:t>。</a:t>
            </a:r>
          </a:p>
          <a:p>
            <a:pPr marL="557212" lvl="1" rtl="0">
              <a:spcBef>
                <a:spcPts val="0"/>
              </a:spcBef>
              <a:buSzPct val="100000"/>
            </a:pPr>
            <a:r>
              <a:rPr lang="en" sz="1800" dirty="0" err="1"/>
              <a:t>提供可插拔接口（pluggable）和高度模块化</a:t>
            </a:r>
            <a:r>
              <a:rPr lang="en" sz="1800" dirty="0"/>
              <a:t>。</a:t>
            </a:r>
          </a:p>
          <a:p>
            <a:pPr marL="0" lvl="0" indent="0" rtl="0">
              <a:spcBef>
                <a:spcPts val="0"/>
              </a:spcBef>
              <a:buNone/>
            </a:pPr>
            <a:endParaRPr dirty="0"/>
          </a:p>
          <a:p>
            <a:pPr lvl="0" rtl="0">
              <a:spcBef>
                <a:spcPts val="0"/>
              </a:spcBef>
              <a:buClr>
                <a:schemeClr val="accent1"/>
              </a:buClr>
              <a:buSzPct val="100000"/>
              <a:buFont typeface="Noto Sans Symbols"/>
              <a:buChar char="●"/>
            </a:pPr>
            <a:r>
              <a:rPr lang="en" sz="2000" dirty="0" err="1"/>
              <a:t>目前的代码内置与Apache</a:t>
            </a:r>
            <a:r>
              <a:rPr lang="en" sz="2000" dirty="0"/>
              <a:t> Hive, Hive </a:t>
            </a:r>
            <a:r>
              <a:rPr lang="en" sz="2000" dirty="0" err="1"/>
              <a:t>metastore</a:t>
            </a:r>
            <a:r>
              <a:rPr lang="en" sz="2000" dirty="0"/>
              <a:t>/</a:t>
            </a:r>
            <a:r>
              <a:rPr lang="en" sz="2000" dirty="0" err="1"/>
              <a:t>HCataglog</a:t>
            </a:r>
            <a:r>
              <a:rPr lang="en" sz="2000" dirty="0"/>
              <a:t>, Apache </a:t>
            </a:r>
            <a:r>
              <a:rPr lang="en" sz="2000" dirty="0" err="1"/>
              <a:t>Solr</a:t>
            </a:r>
            <a:r>
              <a:rPr lang="en" sz="2000" dirty="0"/>
              <a:t>, Apache Kafka, Apache </a:t>
            </a:r>
            <a:r>
              <a:rPr lang="en" sz="2000" dirty="0" err="1"/>
              <a:t>Sqoop</a:t>
            </a:r>
            <a:r>
              <a:rPr lang="en" sz="2000" dirty="0"/>
              <a:t> and Apache </a:t>
            </a:r>
            <a:r>
              <a:rPr lang="en" sz="2000" dirty="0" err="1"/>
              <a:t>Impala的整合。下载编译可用</a:t>
            </a:r>
            <a:r>
              <a:rPr lang="en" sz="2000" dirty="0"/>
              <a:t>。</a:t>
            </a:r>
          </a:p>
          <a:p>
            <a:pPr marL="0" lvl="0" indent="0" rtl="0">
              <a:spcBef>
                <a:spcPts val="0"/>
              </a:spcBef>
              <a:buNone/>
            </a:pP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1162050" y="2265173"/>
            <a:ext cx="4092000" cy="887700"/>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179" name="Shape 179"/>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noAutofit/>
          </a:bodyPr>
          <a:lstStyle/>
          <a:p>
            <a:pPr lvl="0">
              <a:spcBef>
                <a:spcPts val="0"/>
              </a:spcBef>
              <a:buClr>
                <a:schemeClr val="lt2"/>
              </a:buClr>
              <a:buSzPct val="25000"/>
              <a:buFont typeface="Questrial"/>
              <a:buNone/>
            </a:pPr>
            <a:r>
              <a:rPr lang="en"/>
              <a:t>Sentry Architecture</a:t>
            </a:r>
          </a:p>
          <a:p>
            <a:pPr lvl="0" rtl="0">
              <a:spcBef>
                <a:spcPts val="0"/>
              </a:spcBef>
              <a:buClr>
                <a:schemeClr val="lt2"/>
              </a:buClr>
              <a:buSzPct val="25000"/>
              <a:buFont typeface="Questrial"/>
              <a:buNone/>
            </a:pPr>
            <a:endParaRPr/>
          </a:p>
        </p:txBody>
      </p:sp>
      <p:sp>
        <p:nvSpPr>
          <p:cNvPr id="180" name="Shape 180"/>
          <p:cNvSpPr/>
          <p:nvPr/>
        </p:nvSpPr>
        <p:spPr>
          <a:xfrm>
            <a:off x="1453632" y="1140473"/>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181" name="Shape 181"/>
          <p:cNvSpPr/>
          <p:nvPr/>
        </p:nvSpPr>
        <p:spPr>
          <a:xfrm>
            <a:off x="2773982" y="1138546"/>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182" name="Shape 182"/>
          <p:cNvSpPr/>
          <p:nvPr/>
        </p:nvSpPr>
        <p:spPr>
          <a:xfrm>
            <a:off x="4073028" y="1137937"/>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a:t>
            </a:r>
          </a:p>
        </p:txBody>
      </p:sp>
      <p:cxnSp>
        <p:nvCxnSpPr>
          <p:cNvPr id="183" name="Shape 183"/>
          <p:cNvCxnSpPr/>
          <p:nvPr/>
        </p:nvCxnSpPr>
        <p:spPr>
          <a:xfrm>
            <a:off x="1922319" y="1794858"/>
            <a:ext cx="0" cy="470400"/>
          </a:xfrm>
          <a:prstGeom prst="straightConnector1">
            <a:avLst/>
          </a:prstGeom>
          <a:noFill/>
          <a:ln w="12700" cap="flat" cmpd="sng">
            <a:solidFill>
              <a:schemeClr val="accent3"/>
            </a:solidFill>
            <a:prstDash val="solid"/>
            <a:round/>
            <a:headEnd type="none" w="med" len="med"/>
            <a:tailEnd type="triangle" w="lg" len="lg"/>
          </a:ln>
        </p:spPr>
      </p:cxnSp>
      <p:sp>
        <p:nvSpPr>
          <p:cNvPr id="184" name="Shape 184"/>
          <p:cNvSpPr/>
          <p:nvPr/>
        </p:nvSpPr>
        <p:spPr>
          <a:xfrm rot="-4008085">
            <a:off x="1690424" y="1318958"/>
            <a:ext cx="463800" cy="489602"/>
          </a:xfrm>
          <a:prstGeom prst="chord">
            <a:avLst>
              <a:gd name="adj1" fmla="val 2700000"/>
              <a:gd name="adj2" fmla="val 16165670"/>
            </a:avLst>
          </a:prstGeom>
          <a:gradFill>
            <a:gsLst>
              <a:gs pos="0">
                <a:srgbClr val="FCEAE4"/>
              </a:gs>
              <a:gs pos="100000">
                <a:srgbClr val="F29F73"/>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185" name="Shape 185"/>
          <p:cNvSpPr txBox="1"/>
          <p:nvPr/>
        </p:nvSpPr>
        <p:spPr>
          <a:xfrm>
            <a:off x="1586022" y="1441175"/>
            <a:ext cx="9032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590E"/>
              </a:buClr>
              <a:buFont typeface="Arial"/>
              <a:buNone/>
            </a:pPr>
            <a:r>
              <a:rPr lang="en">
                <a:solidFill>
                  <a:srgbClr val="C0590E"/>
                </a:solidFill>
              </a:rPr>
              <a:t>Hook</a:t>
            </a:r>
          </a:p>
        </p:txBody>
      </p:sp>
      <p:cxnSp>
        <p:nvCxnSpPr>
          <p:cNvPr id="186" name="Shape 186"/>
          <p:cNvCxnSpPr/>
          <p:nvPr/>
        </p:nvCxnSpPr>
        <p:spPr>
          <a:xfrm>
            <a:off x="4508989" y="1812944"/>
            <a:ext cx="0" cy="470400"/>
          </a:xfrm>
          <a:prstGeom prst="straightConnector1">
            <a:avLst/>
          </a:prstGeom>
          <a:noFill/>
          <a:ln w="12700" cap="flat" cmpd="sng">
            <a:solidFill>
              <a:schemeClr val="accent3"/>
            </a:solidFill>
            <a:prstDash val="solid"/>
            <a:round/>
            <a:headEnd type="none" w="med" len="med"/>
            <a:tailEnd type="triangle" w="lg" len="lg"/>
          </a:ln>
        </p:spPr>
      </p:cxnSp>
      <p:sp>
        <p:nvSpPr>
          <p:cNvPr id="187" name="Shape 187"/>
          <p:cNvSpPr/>
          <p:nvPr/>
        </p:nvSpPr>
        <p:spPr>
          <a:xfrm rot="-4008085">
            <a:off x="4277093" y="1328811"/>
            <a:ext cx="463800" cy="489602"/>
          </a:xfrm>
          <a:prstGeom prst="chord">
            <a:avLst>
              <a:gd name="adj1" fmla="val 2700000"/>
              <a:gd name="adj2" fmla="val 16165670"/>
            </a:avLst>
          </a:prstGeom>
          <a:gradFill>
            <a:gsLst>
              <a:gs pos="0">
                <a:srgbClr val="FCEAE4"/>
              </a:gs>
              <a:gs pos="100000">
                <a:srgbClr val="F29F73"/>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188" name="Shape 188"/>
          <p:cNvSpPr txBox="1"/>
          <p:nvPr/>
        </p:nvSpPr>
        <p:spPr>
          <a:xfrm>
            <a:off x="4172691" y="1451028"/>
            <a:ext cx="903300" cy="307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590E"/>
              </a:buClr>
              <a:buFont typeface="Arial"/>
              <a:buNone/>
            </a:pPr>
            <a:r>
              <a:rPr lang="en">
                <a:solidFill>
                  <a:srgbClr val="C0590E"/>
                </a:solidFill>
              </a:rPr>
              <a:t>Hook</a:t>
            </a:r>
          </a:p>
        </p:txBody>
      </p:sp>
      <p:cxnSp>
        <p:nvCxnSpPr>
          <p:cNvPr id="189" name="Shape 189"/>
          <p:cNvCxnSpPr/>
          <p:nvPr/>
        </p:nvCxnSpPr>
        <p:spPr>
          <a:xfrm>
            <a:off x="3209942" y="1793114"/>
            <a:ext cx="0" cy="470400"/>
          </a:xfrm>
          <a:prstGeom prst="straightConnector1">
            <a:avLst/>
          </a:prstGeom>
          <a:noFill/>
          <a:ln w="12700" cap="flat" cmpd="sng">
            <a:solidFill>
              <a:schemeClr val="accent3"/>
            </a:solidFill>
            <a:prstDash val="solid"/>
            <a:round/>
            <a:headEnd type="none" w="med" len="med"/>
            <a:tailEnd type="triangle" w="lg" len="lg"/>
          </a:ln>
        </p:spPr>
      </p:cxnSp>
      <p:sp>
        <p:nvSpPr>
          <p:cNvPr id="190" name="Shape 190"/>
          <p:cNvSpPr/>
          <p:nvPr/>
        </p:nvSpPr>
        <p:spPr>
          <a:xfrm rot="-4008085">
            <a:off x="2978047" y="1317213"/>
            <a:ext cx="463800" cy="489602"/>
          </a:xfrm>
          <a:prstGeom prst="chord">
            <a:avLst>
              <a:gd name="adj1" fmla="val 2700000"/>
              <a:gd name="adj2" fmla="val 16165670"/>
            </a:avLst>
          </a:prstGeom>
          <a:gradFill>
            <a:gsLst>
              <a:gs pos="0">
                <a:srgbClr val="FCEAE4"/>
              </a:gs>
              <a:gs pos="100000">
                <a:srgbClr val="F29F73"/>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191" name="Shape 191"/>
          <p:cNvSpPr txBox="1"/>
          <p:nvPr/>
        </p:nvSpPr>
        <p:spPr>
          <a:xfrm>
            <a:off x="2873644" y="1439429"/>
            <a:ext cx="903300"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590E"/>
              </a:buClr>
              <a:buFont typeface="Arial"/>
              <a:buNone/>
            </a:pPr>
            <a:r>
              <a:rPr lang="en">
                <a:solidFill>
                  <a:srgbClr val="C0590E"/>
                </a:solidFill>
              </a:rPr>
              <a:t>Hook</a:t>
            </a:r>
          </a:p>
        </p:txBody>
      </p:sp>
      <p:sp>
        <p:nvSpPr>
          <p:cNvPr id="192" name="Shape 192"/>
          <p:cNvSpPr txBox="1"/>
          <p:nvPr/>
        </p:nvSpPr>
        <p:spPr>
          <a:xfrm>
            <a:off x="2204474" y="2640325"/>
            <a:ext cx="2246700" cy="36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590E"/>
              </a:buClr>
              <a:buSzPct val="25000"/>
              <a:buFont typeface="Arial"/>
              <a:buNone/>
            </a:pPr>
            <a:r>
              <a:rPr lang="en" sz="1800">
                <a:solidFill>
                  <a:srgbClr val="C0590E"/>
                </a:solidFill>
              </a:rPr>
              <a:t>Sentry Client Plugin</a:t>
            </a:r>
          </a:p>
        </p:txBody>
      </p:sp>
      <p:sp>
        <p:nvSpPr>
          <p:cNvPr id="193" name="Shape 193"/>
          <p:cNvSpPr/>
          <p:nvPr/>
        </p:nvSpPr>
        <p:spPr>
          <a:xfrm>
            <a:off x="1281758" y="3659235"/>
            <a:ext cx="3852600" cy="887700"/>
          </a:xfrm>
          <a:prstGeom prst="roundRect">
            <a:avLst>
              <a:gd name="adj" fmla="val 16667"/>
            </a:avLst>
          </a:prstGeom>
          <a:gradFill>
            <a:gsLst>
              <a:gs pos="0">
                <a:srgbClr val="FCEAE4"/>
              </a:gs>
              <a:gs pos="100000">
                <a:srgbClr val="F29F73"/>
              </a:gs>
            </a:gsLst>
            <a:lin ang="5400000"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800">
                <a:solidFill>
                  <a:srgbClr val="FFFFFF"/>
                </a:solidFill>
              </a:rPr>
              <a:t>Sentry Server</a:t>
            </a:r>
            <a:r>
              <a:rPr lang="en">
                <a:solidFill>
                  <a:srgbClr val="FFFFFF"/>
                </a:solidFill>
              </a:rPr>
              <a:t> </a:t>
            </a:r>
          </a:p>
          <a:p>
            <a:pPr marL="0" marR="0" lvl="0" indent="0" algn="ctr" rtl="0">
              <a:lnSpc>
                <a:spcPct val="100000"/>
              </a:lnSpc>
              <a:spcBef>
                <a:spcPts val="0"/>
              </a:spcBef>
              <a:spcAft>
                <a:spcPts val="0"/>
              </a:spcAft>
              <a:buClr>
                <a:srgbClr val="FFC000"/>
              </a:buClr>
              <a:buFont typeface="Arial"/>
              <a:buNone/>
            </a:pPr>
            <a:r>
              <a:rPr lang="en">
                <a:solidFill>
                  <a:srgbClr val="C26018"/>
                </a:solidFill>
              </a:rPr>
              <a:t>(</a:t>
            </a:r>
            <a:r>
              <a:rPr lang="en" sz="1400" b="0" i="0" u="none" strike="noStrike" cap="none">
                <a:solidFill>
                  <a:srgbClr val="C26018"/>
                </a:solidFill>
                <a:latin typeface="Arial"/>
                <a:ea typeface="Arial"/>
                <a:cs typeface="Arial"/>
                <a:sym typeface="Arial"/>
              </a:rPr>
              <a:t>Policy Metadata Store)</a:t>
            </a:r>
          </a:p>
        </p:txBody>
      </p:sp>
      <p:cxnSp>
        <p:nvCxnSpPr>
          <p:cNvPr id="194" name="Shape 194"/>
          <p:cNvCxnSpPr>
            <a:stCxn id="178" idx="2"/>
            <a:endCxn id="193" idx="0"/>
          </p:cNvCxnSpPr>
          <p:nvPr/>
        </p:nvCxnSpPr>
        <p:spPr>
          <a:xfrm>
            <a:off x="3208050" y="3152873"/>
            <a:ext cx="0" cy="506400"/>
          </a:xfrm>
          <a:prstGeom prst="straightConnector1">
            <a:avLst/>
          </a:prstGeom>
          <a:noFill/>
          <a:ln w="9525" cap="rnd" cmpd="sng">
            <a:solidFill>
              <a:schemeClr val="accent3"/>
            </a:solidFill>
            <a:prstDash val="solid"/>
            <a:round/>
            <a:headEnd type="triangle" w="lg" len="lg"/>
            <a:tailEnd type="triangle" w="lg" len="lg"/>
          </a:ln>
        </p:spPr>
      </p:cxnSp>
      <p:sp>
        <p:nvSpPr>
          <p:cNvPr id="195" name="Shape 195"/>
          <p:cNvSpPr txBox="1">
            <a:spLocks noGrp="1"/>
          </p:cNvSpPr>
          <p:nvPr>
            <p:ph type="body" idx="1"/>
          </p:nvPr>
        </p:nvSpPr>
        <p:spPr>
          <a:xfrm>
            <a:off x="5853242" y="1510876"/>
            <a:ext cx="3120600" cy="3302700"/>
          </a:xfrm>
          <a:prstGeom prst="rect">
            <a:avLst/>
          </a:prstGeom>
          <a:noFill/>
          <a:ln>
            <a:noFill/>
          </a:ln>
        </p:spPr>
        <p:txBody>
          <a:bodyPr lIns="91425" tIns="91425" rIns="91425" bIns="91425" anchor="t" anchorCtr="0">
            <a:noAutofit/>
          </a:bodyPr>
          <a:lstStyle/>
          <a:p>
            <a:pPr lvl="0">
              <a:spcBef>
                <a:spcPts val="0"/>
              </a:spcBef>
              <a:buClr>
                <a:schemeClr val="accent1"/>
              </a:buClr>
              <a:buSzPct val="100000"/>
              <a:buFont typeface="Noto Sans Symbols"/>
              <a:buChar char="●"/>
            </a:pPr>
            <a:r>
              <a:rPr lang="en" sz="2000">
                <a:solidFill>
                  <a:schemeClr val="lt2"/>
                </a:solidFill>
              </a:rPr>
              <a:t>Server Client Model</a:t>
            </a:r>
          </a:p>
          <a:p>
            <a:pPr marL="0" lvl="0" indent="0">
              <a:spcBef>
                <a:spcPts val="0"/>
              </a:spcBef>
              <a:buNone/>
            </a:pPr>
            <a:endParaRPr sz="1800"/>
          </a:p>
          <a:p>
            <a:pPr lvl="0" rtl="0">
              <a:spcBef>
                <a:spcPts val="0"/>
              </a:spcBef>
              <a:buClr>
                <a:schemeClr val="accent1"/>
              </a:buClr>
              <a:buSzPct val="100000"/>
              <a:buFont typeface="Noto Sans Symbols"/>
              <a:buChar char="●"/>
            </a:pPr>
            <a:r>
              <a:rPr lang="en" sz="2000"/>
              <a:t>Thrift client APIs</a:t>
            </a:r>
          </a:p>
          <a:p>
            <a:pPr marL="557212" lvl="1" rtl="0">
              <a:spcBef>
                <a:spcPts val="0"/>
              </a:spcBef>
              <a:buSzPct val="100000"/>
            </a:pPr>
            <a:r>
              <a:rPr lang="en" sz="1800"/>
              <a:t>Get privileges;</a:t>
            </a:r>
          </a:p>
          <a:p>
            <a:pPr marL="557212" lvl="1" rtl="0">
              <a:spcBef>
                <a:spcPts val="0"/>
              </a:spcBef>
              <a:buSzPct val="100000"/>
            </a:pPr>
            <a:r>
              <a:rPr lang="en" sz="1800"/>
              <a:t>Grant/Revoke role;</a:t>
            </a:r>
          </a:p>
          <a:p>
            <a:pPr marL="557212" lvl="1" rtl="0">
              <a:spcBef>
                <a:spcPts val="0"/>
              </a:spcBef>
              <a:buSzPct val="100000"/>
            </a:pPr>
            <a:r>
              <a:rPr lang="en" sz="1800"/>
              <a:t>Grant/Revoke privileges; </a:t>
            </a:r>
          </a:p>
          <a:p>
            <a:pPr marL="557212" lvl="1" rtl="0">
              <a:spcBef>
                <a:spcPts val="0"/>
              </a:spcBef>
              <a:buSzPct val="100000"/>
            </a:pPr>
            <a:r>
              <a:rPr lang="en" sz="1800"/>
              <a:t>List roles</a:t>
            </a:r>
          </a:p>
          <a:p>
            <a:pPr marL="257175" marR="0" lvl="0" indent="-257175" algn="l" rtl="0">
              <a:spcBef>
                <a:spcPts val="0"/>
              </a:spcBef>
              <a:spcAft>
                <a:spcPts val="0"/>
              </a:spcAft>
              <a:buClr>
                <a:schemeClr val="accent1"/>
              </a:buClr>
              <a:buSzPct val="80000"/>
              <a:buFont typeface="Noto Sans Symbols"/>
              <a:buNone/>
            </a:pPr>
            <a:endParaRPr sz="1500" b="0" i="0" u="none" strike="noStrike" cap="none">
              <a:solidFill>
                <a:schemeClr val="lt1"/>
              </a:solidFill>
              <a:latin typeface="Questrial"/>
              <a:ea typeface="Questrial"/>
              <a:cs typeface="Questrial"/>
              <a:sym typeface="Questrial"/>
            </a:endParaRPr>
          </a:p>
        </p:txBody>
      </p:sp>
      <p:sp>
        <p:nvSpPr>
          <p:cNvPr id="196" name="Shape 196"/>
          <p:cNvSpPr txBox="1"/>
          <p:nvPr/>
        </p:nvSpPr>
        <p:spPr>
          <a:xfrm>
            <a:off x="2663327" y="3233875"/>
            <a:ext cx="28658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Font typeface="Arial"/>
              <a:buNone/>
            </a:pPr>
            <a:r>
              <a:rPr lang="en">
                <a:solidFill>
                  <a:srgbClr val="FFC000"/>
                </a:solidFill>
              </a:rPr>
              <a:t>Thrift APIs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p:nvPr/>
        </p:nvSpPr>
        <p:spPr>
          <a:xfrm>
            <a:off x="1034938" y="1535453"/>
            <a:ext cx="4480500" cy="2348700"/>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02" name="Shape 202"/>
          <p:cNvSpPr/>
          <p:nvPr/>
        </p:nvSpPr>
        <p:spPr>
          <a:xfrm>
            <a:off x="1338417" y="2298580"/>
            <a:ext cx="3852600" cy="15351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03" name="Shape 203"/>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Sentry Architecture</a:t>
            </a:r>
          </a:p>
        </p:txBody>
      </p:sp>
      <p:sp>
        <p:nvSpPr>
          <p:cNvPr id="204" name="Shape 204"/>
          <p:cNvSpPr/>
          <p:nvPr/>
        </p:nvSpPr>
        <p:spPr>
          <a:xfrm>
            <a:off x="1338419" y="1659158"/>
            <a:ext cx="3852600" cy="5568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05" name="Shape 205"/>
          <p:cNvSpPr/>
          <p:nvPr/>
        </p:nvSpPr>
        <p:spPr>
          <a:xfrm>
            <a:off x="1537451" y="1117612"/>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206" name="Shape 206"/>
          <p:cNvSpPr/>
          <p:nvPr/>
        </p:nvSpPr>
        <p:spPr>
          <a:xfrm>
            <a:off x="2743501" y="1115687"/>
            <a:ext cx="903299"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207" name="Shape 207"/>
          <p:cNvSpPr/>
          <p:nvPr/>
        </p:nvSpPr>
        <p:spPr>
          <a:xfrm>
            <a:off x="4019687" y="1115078"/>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a:t>
            </a:r>
          </a:p>
        </p:txBody>
      </p:sp>
      <p:cxnSp>
        <p:nvCxnSpPr>
          <p:cNvPr id="208" name="Shape 208"/>
          <p:cNvCxnSpPr>
            <a:stCxn id="205" idx="2"/>
          </p:cNvCxnSpPr>
          <p:nvPr/>
        </p:nvCxnSpPr>
        <p:spPr>
          <a:xfrm flipH="1">
            <a:off x="1987601" y="1441012"/>
            <a:ext cx="1500" cy="1168499"/>
          </a:xfrm>
          <a:prstGeom prst="straightConnector1">
            <a:avLst/>
          </a:prstGeom>
          <a:noFill/>
          <a:ln w="12700" cap="flat" cmpd="sng">
            <a:solidFill>
              <a:schemeClr val="accent3"/>
            </a:solidFill>
            <a:prstDash val="solid"/>
            <a:round/>
            <a:headEnd type="none" w="med" len="med"/>
            <a:tailEnd type="triangle" w="lg" len="lg"/>
          </a:ln>
        </p:spPr>
      </p:cxnSp>
      <p:sp>
        <p:nvSpPr>
          <p:cNvPr id="209" name="Shape 209"/>
          <p:cNvSpPr/>
          <p:nvPr/>
        </p:nvSpPr>
        <p:spPr>
          <a:xfrm>
            <a:off x="1892800" y="1950482"/>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210" name="Shape 210"/>
          <p:cNvCxnSpPr>
            <a:stCxn id="206" idx="2"/>
          </p:cNvCxnSpPr>
          <p:nvPr/>
        </p:nvCxnSpPr>
        <p:spPr>
          <a:xfrm>
            <a:off x="3195151" y="1439087"/>
            <a:ext cx="0" cy="1169400"/>
          </a:xfrm>
          <a:prstGeom prst="straightConnector1">
            <a:avLst/>
          </a:prstGeom>
          <a:noFill/>
          <a:ln w="12700" cap="flat" cmpd="sng">
            <a:solidFill>
              <a:schemeClr val="accent3"/>
            </a:solidFill>
            <a:prstDash val="solid"/>
            <a:round/>
            <a:headEnd type="none" w="med" len="med"/>
            <a:tailEnd type="triangle" w="lg" len="lg"/>
          </a:ln>
        </p:spPr>
      </p:cxnSp>
      <p:cxnSp>
        <p:nvCxnSpPr>
          <p:cNvPr id="211" name="Shape 211"/>
          <p:cNvCxnSpPr>
            <a:stCxn id="207" idx="2"/>
          </p:cNvCxnSpPr>
          <p:nvPr/>
        </p:nvCxnSpPr>
        <p:spPr>
          <a:xfrm flipH="1">
            <a:off x="4469837" y="1438478"/>
            <a:ext cx="1500" cy="1169999"/>
          </a:xfrm>
          <a:prstGeom prst="straightConnector1">
            <a:avLst/>
          </a:prstGeom>
          <a:noFill/>
          <a:ln w="12700" cap="flat" cmpd="sng">
            <a:solidFill>
              <a:schemeClr val="accent3"/>
            </a:solidFill>
            <a:prstDash val="solid"/>
            <a:round/>
            <a:headEnd type="none" w="med" len="med"/>
            <a:tailEnd type="triangle" w="lg" len="lg"/>
          </a:ln>
        </p:spPr>
      </p:cxnSp>
      <p:sp>
        <p:nvSpPr>
          <p:cNvPr id="212" name="Shape 212"/>
          <p:cNvSpPr/>
          <p:nvPr/>
        </p:nvSpPr>
        <p:spPr>
          <a:xfrm>
            <a:off x="1495033" y="3342291"/>
            <a:ext cx="3558600" cy="3225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Provider Backend</a:t>
            </a:r>
          </a:p>
        </p:txBody>
      </p:sp>
      <p:sp>
        <p:nvSpPr>
          <p:cNvPr id="213" name="Shape 213"/>
          <p:cNvSpPr/>
          <p:nvPr/>
        </p:nvSpPr>
        <p:spPr>
          <a:xfrm>
            <a:off x="1495274" y="2609550"/>
            <a:ext cx="1003800" cy="6138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DB Policy</a:t>
            </a:r>
          </a:p>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Engine</a:t>
            </a:r>
          </a:p>
        </p:txBody>
      </p:sp>
      <p:sp>
        <p:nvSpPr>
          <p:cNvPr id="214" name="Shape 214"/>
          <p:cNvSpPr txBox="1"/>
          <p:nvPr/>
        </p:nvSpPr>
        <p:spPr>
          <a:xfrm>
            <a:off x="2358527" y="1633675"/>
            <a:ext cx="28658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Access Binding Layer</a:t>
            </a:r>
          </a:p>
        </p:txBody>
      </p:sp>
      <p:sp>
        <p:nvSpPr>
          <p:cNvPr id="215" name="Shape 215"/>
          <p:cNvSpPr/>
          <p:nvPr/>
        </p:nvSpPr>
        <p:spPr>
          <a:xfrm>
            <a:off x="2642375" y="2608496"/>
            <a:ext cx="1105500" cy="6132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 Policy Engine</a:t>
            </a:r>
          </a:p>
        </p:txBody>
      </p:sp>
      <p:sp>
        <p:nvSpPr>
          <p:cNvPr id="216" name="Shape 216"/>
          <p:cNvSpPr/>
          <p:nvPr/>
        </p:nvSpPr>
        <p:spPr>
          <a:xfrm>
            <a:off x="3905950" y="2608500"/>
            <a:ext cx="1147800" cy="6147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 Policy Engine</a:t>
            </a:r>
          </a:p>
        </p:txBody>
      </p:sp>
      <p:sp>
        <p:nvSpPr>
          <p:cNvPr id="217" name="Shape 217"/>
          <p:cNvSpPr/>
          <p:nvPr/>
        </p:nvSpPr>
        <p:spPr>
          <a:xfrm>
            <a:off x="3106950" y="1951960"/>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18" name="Shape 218"/>
          <p:cNvSpPr/>
          <p:nvPr/>
        </p:nvSpPr>
        <p:spPr>
          <a:xfrm>
            <a:off x="4375021" y="1948926"/>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19" name="Shape 219"/>
          <p:cNvSpPr txBox="1"/>
          <p:nvPr/>
        </p:nvSpPr>
        <p:spPr>
          <a:xfrm>
            <a:off x="1892800" y="2276657"/>
            <a:ext cx="2865900" cy="30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Authorization Provider</a:t>
            </a:r>
          </a:p>
        </p:txBody>
      </p:sp>
      <p:sp>
        <p:nvSpPr>
          <p:cNvPr id="220" name="Shape 220"/>
          <p:cNvSpPr/>
          <p:nvPr/>
        </p:nvSpPr>
        <p:spPr>
          <a:xfrm>
            <a:off x="1330800" y="3966175"/>
            <a:ext cx="3852600" cy="11385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221" name="Shape 221"/>
          <p:cNvCxnSpPr>
            <a:endCxn id="222" idx="1"/>
          </p:cNvCxnSpPr>
          <p:nvPr/>
        </p:nvCxnSpPr>
        <p:spPr>
          <a:xfrm flipH="1">
            <a:off x="2489933" y="3670287"/>
            <a:ext cx="5700" cy="744000"/>
          </a:xfrm>
          <a:prstGeom prst="straightConnector1">
            <a:avLst/>
          </a:prstGeom>
          <a:noFill/>
          <a:ln w="9525" cap="rnd" cmpd="sng">
            <a:solidFill>
              <a:schemeClr val="accent2"/>
            </a:solidFill>
            <a:prstDash val="solid"/>
            <a:round/>
            <a:headEnd type="triangle" w="lg" len="lg"/>
            <a:tailEnd type="triangle" w="lg" len="lg"/>
          </a:ln>
        </p:spPr>
      </p:cxnSp>
      <p:sp>
        <p:nvSpPr>
          <p:cNvPr id="222" name="Shape 222"/>
          <p:cNvSpPr/>
          <p:nvPr/>
        </p:nvSpPr>
        <p:spPr>
          <a:xfrm>
            <a:off x="1876583" y="4414287"/>
            <a:ext cx="1226700" cy="636900"/>
          </a:xfrm>
          <a:prstGeom prst="can">
            <a:avLst>
              <a:gd name="adj" fmla="val 25000"/>
            </a:avLst>
          </a:prstGeom>
          <a:solidFill>
            <a:schemeClr val="accent2"/>
          </a:solidFill>
          <a:ln w="19050" cap="rnd" cmpd="sng">
            <a:solidFill>
              <a:srgbClr val="A78C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Local File/HDFS</a:t>
            </a:r>
          </a:p>
        </p:txBody>
      </p:sp>
      <p:sp>
        <p:nvSpPr>
          <p:cNvPr id="223" name="Shape 223"/>
          <p:cNvSpPr/>
          <p:nvPr/>
        </p:nvSpPr>
        <p:spPr>
          <a:xfrm>
            <a:off x="3476194" y="4414307"/>
            <a:ext cx="1226700" cy="636900"/>
          </a:xfrm>
          <a:prstGeom prst="can">
            <a:avLst>
              <a:gd name="adj" fmla="val 25000"/>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 Database</a:t>
            </a:r>
          </a:p>
        </p:txBody>
      </p:sp>
      <p:cxnSp>
        <p:nvCxnSpPr>
          <p:cNvPr id="224" name="Shape 224"/>
          <p:cNvCxnSpPr>
            <a:endCxn id="223" idx="1"/>
          </p:cNvCxnSpPr>
          <p:nvPr/>
        </p:nvCxnSpPr>
        <p:spPr>
          <a:xfrm>
            <a:off x="4089544" y="3680507"/>
            <a:ext cx="0" cy="733800"/>
          </a:xfrm>
          <a:prstGeom prst="straightConnector1">
            <a:avLst/>
          </a:prstGeom>
          <a:noFill/>
          <a:ln w="9525" cap="rnd" cmpd="sng">
            <a:solidFill>
              <a:schemeClr val="accent3"/>
            </a:solidFill>
            <a:prstDash val="solid"/>
            <a:round/>
            <a:headEnd type="triangle" w="lg" len="lg"/>
            <a:tailEnd type="triangle" w="lg" len="lg"/>
          </a:ln>
        </p:spPr>
      </p:cxnSp>
      <p:sp>
        <p:nvSpPr>
          <p:cNvPr id="225" name="Shape 225"/>
          <p:cNvSpPr/>
          <p:nvPr/>
        </p:nvSpPr>
        <p:spPr>
          <a:xfrm>
            <a:off x="1495275" y="4018299"/>
            <a:ext cx="3558600" cy="261000"/>
          </a:xfrm>
          <a:prstGeom prst="rect">
            <a:avLst/>
          </a:prstGeom>
          <a:gradFill>
            <a:gsLst>
              <a:gs pos="0">
                <a:srgbClr val="F2965B"/>
              </a:gs>
              <a:gs pos="100000">
                <a:srgbClr val="C26018"/>
              </a:gs>
            </a:gsLst>
            <a:lin ang="5400012" scaled="0"/>
          </a:gradFill>
          <a:ln w="9525" cap="rnd" cmpd="sng">
            <a:solidFill>
              <a:srgbClr val="E69138"/>
            </a:solidFill>
            <a:prstDash val="solid"/>
            <a:round/>
            <a:headEnd type="none" w="med" len="med"/>
            <a:tailEnd type="none" w="med" len="med"/>
          </a:ln>
        </p:spPr>
        <p:txBody>
          <a:bodyPr lIns="91425" tIns="45700" rIns="91425" bIns="45700" anchor="ctr" anchorCtr="0">
            <a:noAutofit/>
          </a:bodyPr>
          <a:lstStyle/>
          <a:p>
            <a:pPr lvl="0" algn="ctr" rtl="0">
              <a:spcBef>
                <a:spcPts val="0"/>
              </a:spcBef>
              <a:buClr>
                <a:srgbClr val="FFC000"/>
              </a:buClr>
              <a:buFont typeface="Arial"/>
              <a:buNone/>
            </a:pPr>
            <a:r>
              <a:rPr lang="en">
                <a:solidFill>
                  <a:srgbClr val="FFFFFF"/>
                </a:solidFill>
              </a:rPr>
              <a:t>Policy Metadata Store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p:nvPr/>
        </p:nvSpPr>
        <p:spPr>
          <a:xfrm>
            <a:off x="1034938" y="1535453"/>
            <a:ext cx="4480500" cy="2348700"/>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31" name="Shape 231"/>
          <p:cNvSpPr/>
          <p:nvPr/>
        </p:nvSpPr>
        <p:spPr>
          <a:xfrm>
            <a:off x="1338417" y="2298580"/>
            <a:ext cx="3852600" cy="15351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32" name="Shape 232"/>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Sentry Architecture</a:t>
            </a:r>
          </a:p>
        </p:txBody>
      </p:sp>
      <p:sp>
        <p:nvSpPr>
          <p:cNvPr id="233" name="Shape 233"/>
          <p:cNvSpPr/>
          <p:nvPr/>
        </p:nvSpPr>
        <p:spPr>
          <a:xfrm>
            <a:off x="1338419" y="1659158"/>
            <a:ext cx="3852600" cy="5568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34" name="Shape 234"/>
          <p:cNvSpPr/>
          <p:nvPr/>
        </p:nvSpPr>
        <p:spPr>
          <a:xfrm>
            <a:off x="1537451" y="1117612"/>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235" name="Shape 235"/>
          <p:cNvSpPr/>
          <p:nvPr/>
        </p:nvSpPr>
        <p:spPr>
          <a:xfrm>
            <a:off x="2743501" y="1115687"/>
            <a:ext cx="903299"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236" name="Shape 236"/>
          <p:cNvSpPr/>
          <p:nvPr/>
        </p:nvSpPr>
        <p:spPr>
          <a:xfrm>
            <a:off x="4019687" y="1115078"/>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a:t>
            </a:r>
          </a:p>
        </p:txBody>
      </p:sp>
      <p:cxnSp>
        <p:nvCxnSpPr>
          <p:cNvPr id="237" name="Shape 237"/>
          <p:cNvCxnSpPr>
            <a:stCxn id="234" idx="2"/>
          </p:cNvCxnSpPr>
          <p:nvPr/>
        </p:nvCxnSpPr>
        <p:spPr>
          <a:xfrm flipH="1">
            <a:off x="1987601" y="1441012"/>
            <a:ext cx="1500" cy="1168499"/>
          </a:xfrm>
          <a:prstGeom prst="straightConnector1">
            <a:avLst/>
          </a:prstGeom>
          <a:noFill/>
          <a:ln w="12700" cap="flat" cmpd="sng">
            <a:solidFill>
              <a:schemeClr val="accent3"/>
            </a:solidFill>
            <a:prstDash val="solid"/>
            <a:round/>
            <a:headEnd type="none" w="med" len="med"/>
            <a:tailEnd type="triangle" w="lg" len="lg"/>
          </a:ln>
        </p:spPr>
      </p:cxnSp>
      <p:sp>
        <p:nvSpPr>
          <p:cNvPr id="238" name="Shape 238"/>
          <p:cNvSpPr/>
          <p:nvPr/>
        </p:nvSpPr>
        <p:spPr>
          <a:xfrm>
            <a:off x="1892800" y="1950482"/>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239" name="Shape 239"/>
          <p:cNvCxnSpPr>
            <a:stCxn id="235" idx="2"/>
          </p:cNvCxnSpPr>
          <p:nvPr/>
        </p:nvCxnSpPr>
        <p:spPr>
          <a:xfrm>
            <a:off x="3195151" y="1439087"/>
            <a:ext cx="0" cy="1169400"/>
          </a:xfrm>
          <a:prstGeom prst="straightConnector1">
            <a:avLst/>
          </a:prstGeom>
          <a:noFill/>
          <a:ln w="12700" cap="flat" cmpd="sng">
            <a:solidFill>
              <a:schemeClr val="accent3"/>
            </a:solidFill>
            <a:prstDash val="solid"/>
            <a:round/>
            <a:headEnd type="none" w="med" len="med"/>
            <a:tailEnd type="triangle" w="lg" len="lg"/>
          </a:ln>
        </p:spPr>
      </p:cxnSp>
      <p:cxnSp>
        <p:nvCxnSpPr>
          <p:cNvPr id="240" name="Shape 240"/>
          <p:cNvCxnSpPr>
            <a:stCxn id="236" idx="2"/>
          </p:cNvCxnSpPr>
          <p:nvPr/>
        </p:nvCxnSpPr>
        <p:spPr>
          <a:xfrm flipH="1">
            <a:off x="4469837" y="1438478"/>
            <a:ext cx="1500" cy="1169999"/>
          </a:xfrm>
          <a:prstGeom prst="straightConnector1">
            <a:avLst/>
          </a:prstGeom>
          <a:noFill/>
          <a:ln w="12700" cap="flat" cmpd="sng">
            <a:solidFill>
              <a:schemeClr val="accent3"/>
            </a:solidFill>
            <a:prstDash val="solid"/>
            <a:round/>
            <a:headEnd type="none" w="med" len="med"/>
            <a:tailEnd type="triangle" w="lg" len="lg"/>
          </a:ln>
        </p:spPr>
      </p:cxnSp>
      <p:sp>
        <p:nvSpPr>
          <p:cNvPr id="241" name="Shape 241"/>
          <p:cNvSpPr/>
          <p:nvPr/>
        </p:nvSpPr>
        <p:spPr>
          <a:xfrm>
            <a:off x="1495033" y="3342291"/>
            <a:ext cx="3558600" cy="3225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Provider Backend</a:t>
            </a:r>
          </a:p>
        </p:txBody>
      </p:sp>
      <p:sp>
        <p:nvSpPr>
          <p:cNvPr id="242" name="Shape 242"/>
          <p:cNvSpPr/>
          <p:nvPr/>
        </p:nvSpPr>
        <p:spPr>
          <a:xfrm>
            <a:off x="1495274" y="2609550"/>
            <a:ext cx="1003800" cy="6138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DB Policy</a:t>
            </a:r>
          </a:p>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Engine</a:t>
            </a:r>
          </a:p>
        </p:txBody>
      </p:sp>
      <p:sp>
        <p:nvSpPr>
          <p:cNvPr id="243" name="Shape 243"/>
          <p:cNvSpPr txBox="1"/>
          <p:nvPr/>
        </p:nvSpPr>
        <p:spPr>
          <a:xfrm>
            <a:off x="2358527" y="1633675"/>
            <a:ext cx="28658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Access Binding Layer</a:t>
            </a:r>
          </a:p>
        </p:txBody>
      </p:sp>
      <p:sp>
        <p:nvSpPr>
          <p:cNvPr id="244" name="Shape 244"/>
          <p:cNvSpPr/>
          <p:nvPr/>
        </p:nvSpPr>
        <p:spPr>
          <a:xfrm>
            <a:off x="2642375" y="2608496"/>
            <a:ext cx="1105500" cy="6132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 Policy Engine</a:t>
            </a:r>
          </a:p>
        </p:txBody>
      </p:sp>
      <p:sp>
        <p:nvSpPr>
          <p:cNvPr id="245" name="Shape 245"/>
          <p:cNvSpPr/>
          <p:nvPr/>
        </p:nvSpPr>
        <p:spPr>
          <a:xfrm>
            <a:off x="3905950" y="2608500"/>
            <a:ext cx="1147800" cy="6147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 Policy Engine</a:t>
            </a:r>
          </a:p>
        </p:txBody>
      </p:sp>
      <p:sp>
        <p:nvSpPr>
          <p:cNvPr id="246" name="Shape 246"/>
          <p:cNvSpPr/>
          <p:nvPr/>
        </p:nvSpPr>
        <p:spPr>
          <a:xfrm>
            <a:off x="3106950" y="1951960"/>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7" name="Shape 247"/>
          <p:cNvSpPr/>
          <p:nvPr/>
        </p:nvSpPr>
        <p:spPr>
          <a:xfrm>
            <a:off x="4375021" y="1948926"/>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8" name="Shape 248"/>
          <p:cNvSpPr txBox="1"/>
          <p:nvPr/>
        </p:nvSpPr>
        <p:spPr>
          <a:xfrm>
            <a:off x="1892800" y="2276657"/>
            <a:ext cx="2865900" cy="30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Authorization Provider</a:t>
            </a:r>
          </a:p>
        </p:txBody>
      </p:sp>
      <p:sp>
        <p:nvSpPr>
          <p:cNvPr id="249" name="Shape 249"/>
          <p:cNvSpPr txBox="1">
            <a:spLocks noGrp="1"/>
          </p:cNvSpPr>
          <p:nvPr>
            <p:ph type="body" idx="1"/>
          </p:nvPr>
        </p:nvSpPr>
        <p:spPr>
          <a:xfrm>
            <a:off x="5853242" y="1510876"/>
            <a:ext cx="3120600" cy="3302700"/>
          </a:xfrm>
          <a:prstGeom prst="rect">
            <a:avLst/>
          </a:prstGeom>
          <a:noFill/>
          <a:ln>
            <a:noFill/>
          </a:ln>
        </p:spPr>
        <p:txBody>
          <a:bodyPr lIns="91425" tIns="91425" rIns="91425" bIns="91425" anchor="t" anchorCtr="0">
            <a:noAutofit/>
          </a:bodyPr>
          <a:lstStyle/>
          <a:p>
            <a:pPr lvl="0" rtl="0">
              <a:spcBef>
                <a:spcPts val="0"/>
              </a:spcBef>
              <a:buClr>
                <a:schemeClr val="accent1"/>
              </a:buClr>
              <a:buSzPct val="80000"/>
              <a:buFont typeface="Noto Sans Symbols"/>
              <a:buChar char="●"/>
            </a:pPr>
            <a:r>
              <a:rPr lang="en" b="1"/>
              <a:t>Binding Layer</a:t>
            </a:r>
            <a:r>
              <a:rPr lang="en"/>
              <a:t>: takes the authorization requests in the native format of requestors and converts that into a authz request based on the </a:t>
            </a:r>
            <a:r>
              <a:rPr lang="en" b="1"/>
              <a:t>authorization data model</a:t>
            </a:r>
            <a:r>
              <a:rPr lang="en"/>
              <a:t> that can be handled by Sentry authorization provider.</a:t>
            </a:r>
          </a:p>
        </p:txBody>
      </p:sp>
      <p:sp>
        <p:nvSpPr>
          <p:cNvPr id="250" name="Shape 250"/>
          <p:cNvSpPr/>
          <p:nvPr/>
        </p:nvSpPr>
        <p:spPr>
          <a:xfrm>
            <a:off x="1330800" y="3966175"/>
            <a:ext cx="3852600" cy="11385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251" name="Shape 251"/>
          <p:cNvCxnSpPr>
            <a:endCxn id="252" idx="1"/>
          </p:cNvCxnSpPr>
          <p:nvPr/>
        </p:nvCxnSpPr>
        <p:spPr>
          <a:xfrm flipH="1">
            <a:off x="2489933" y="3670287"/>
            <a:ext cx="5700" cy="744000"/>
          </a:xfrm>
          <a:prstGeom prst="straightConnector1">
            <a:avLst/>
          </a:prstGeom>
          <a:noFill/>
          <a:ln w="9525" cap="rnd" cmpd="sng">
            <a:solidFill>
              <a:schemeClr val="accent2"/>
            </a:solidFill>
            <a:prstDash val="solid"/>
            <a:round/>
            <a:headEnd type="triangle" w="lg" len="lg"/>
            <a:tailEnd type="triangle" w="lg" len="lg"/>
          </a:ln>
        </p:spPr>
      </p:cxnSp>
      <p:sp>
        <p:nvSpPr>
          <p:cNvPr id="252" name="Shape 252"/>
          <p:cNvSpPr/>
          <p:nvPr/>
        </p:nvSpPr>
        <p:spPr>
          <a:xfrm>
            <a:off x="1876583" y="4414287"/>
            <a:ext cx="1226700" cy="636900"/>
          </a:xfrm>
          <a:prstGeom prst="can">
            <a:avLst>
              <a:gd name="adj" fmla="val 25000"/>
            </a:avLst>
          </a:prstGeom>
          <a:solidFill>
            <a:schemeClr val="accent2"/>
          </a:solidFill>
          <a:ln w="19050" cap="rnd" cmpd="sng">
            <a:solidFill>
              <a:srgbClr val="A78C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Local File/HDFS</a:t>
            </a:r>
          </a:p>
        </p:txBody>
      </p:sp>
      <p:sp>
        <p:nvSpPr>
          <p:cNvPr id="253" name="Shape 253"/>
          <p:cNvSpPr/>
          <p:nvPr/>
        </p:nvSpPr>
        <p:spPr>
          <a:xfrm>
            <a:off x="3476194" y="4414307"/>
            <a:ext cx="1226700" cy="636900"/>
          </a:xfrm>
          <a:prstGeom prst="can">
            <a:avLst>
              <a:gd name="adj" fmla="val 25000"/>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 Database</a:t>
            </a:r>
          </a:p>
        </p:txBody>
      </p:sp>
      <p:cxnSp>
        <p:nvCxnSpPr>
          <p:cNvPr id="254" name="Shape 254"/>
          <p:cNvCxnSpPr>
            <a:endCxn id="253" idx="1"/>
          </p:cNvCxnSpPr>
          <p:nvPr/>
        </p:nvCxnSpPr>
        <p:spPr>
          <a:xfrm>
            <a:off x="4089544" y="3680507"/>
            <a:ext cx="0" cy="733800"/>
          </a:xfrm>
          <a:prstGeom prst="straightConnector1">
            <a:avLst/>
          </a:prstGeom>
          <a:noFill/>
          <a:ln w="9525" cap="rnd" cmpd="sng">
            <a:solidFill>
              <a:schemeClr val="accent3"/>
            </a:solidFill>
            <a:prstDash val="solid"/>
            <a:round/>
            <a:headEnd type="triangle" w="lg" len="lg"/>
            <a:tailEnd type="triangle" w="lg" len="lg"/>
          </a:ln>
        </p:spPr>
      </p:cxnSp>
      <p:sp>
        <p:nvSpPr>
          <p:cNvPr id="255" name="Shape 255"/>
          <p:cNvSpPr/>
          <p:nvPr/>
        </p:nvSpPr>
        <p:spPr>
          <a:xfrm>
            <a:off x="1495275" y="4018299"/>
            <a:ext cx="3558600" cy="261000"/>
          </a:xfrm>
          <a:prstGeom prst="rect">
            <a:avLst/>
          </a:prstGeom>
          <a:gradFill>
            <a:gsLst>
              <a:gs pos="0">
                <a:srgbClr val="F2965B"/>
              </a:gs>
              <a:gs pos="100000">
                <a:srgbClr val="C26018"/>
              </a:gs>
            </a:gsLst>
            <a:lin ang="5400012" scaled="0"/>
          </a:gradFill>
          <a:ln w="9525" cap="rnd" cmpd="sng">
            <a:solidFill>
              <a:srgbClr val="E69138"/>
            </a:solidFill>
            <a:prstDash val="solid"/>
            <a:round/>
            <a:headEnd type="none" w="med" len="med"/>
            <a:tailEnd type="none" w="med" len="med"/>
          </a:ln>
        </p:spPr>
        <p:txBody>
          <a:bodyPr lIns="91425" tIns="45700" rIns="91425" bIns="45700" anchor="ctr" anchorCtr="0">
            <a:noAutofit/>
          </a:bodyPr>
          <a:lstStyle/>
          <a:p>
            <a:pPr lvl="0" algn="ctr" rtl="0">
              <a:spcBef>
                <a:spcPts val="0"/>
              </a:spcBef>
              <a:buClr>
                <a:srgbClr val="FFC000"/>
              </a:buClr>
              <a:buFont typeface="Arial"/>
              <a:buNone/>
            </a:pPr>
            <a:r>
              <a:rPr lang="en">
                <a:solidFill>
                  <a:srgbClr val="FFFFFF"/>
                </a:solidFill>
              </a:rPr>
              <a:t>Policy Metadata Store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p:nvPr/>
        </p:nvSpPr>
        <p:spPr>
          <a:xfrm>
            <a:off x="1034938" y="1535453"/>
            <a:ext cx="4480500" cy="2348700"/>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61" name="Shape 261"/>
          <p:cNvSpPr/>
          <p:nvPr/>
        </p:nvSpPr>
        <p:spPr>
          <a:xfrm>
            <a:off x="1338417" y="2298580"/>
            <a:ext cx="3852600" cy="15351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62" name="Shape 262"/>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Sentry Architecture</a:t>
            </a:r>
          </a:p>
        </p:txBody>
      </p:sp>
      <p:sp>
        <p:nvSpPr>
          <p:cNvPr id="263" name="Shape 263"/>
          <p:cNvSpPr/>
          <p:nvPr/>
        </p:nvSpPr>
        <p:spPr>
          <a:xfrm>
            <a:off x="1338419" y="1659158"/>
            <a:ext cx="3852600" cy="5568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64" name="Shape 264"/>
          <p:cNvSpPr/>
          <p:nvPr/>
        </p:nvSpPr>
        <p:spPr>
          <a:xfrm>
            <a:off x="1537451" y="1117612"/>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265" name="Shape 265"/>
          <p:cNvSpPr/>
          <p:nvPr/>
        </p:nvSpPr>
        <p:spPr>
          <a:xfrm>
            <a:off x="2743501" y="1115687"/>
            <a:ext cx="903299"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266" name="Shape 266"/>
          <p:cNvSpPr/>
          <p:nvPr/>
        </p:nvSpPr>
        <p:spPr>
          <a:xfrm>
            <a:off x="4019687" y="1115078"/>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a:t>
            </a:r>
          </a:p>
        </p:txBody>
      </p:sp>
      <p:cxnSp>
        <p:nvCxnSpPr>
          <p:cNvPr id="267" name="Shape 267"/>
          <p:cNvCxnSpPr>
            <a:stCxn id="264" idx="2"/>
          </p:cNvCxnSpPr>
          <p:nvPr/>
        </p:nvCxnSpPr>
        <p:spPr>
          <a:xfrm flipH="1">
            <a:off x="1987601" y="1441012"/>
            <a:ext cx="1500" cy="1168499"/>
          </a:xfrm>
          <a:prstGeom prst="straightConnector1">
            <a:avLst/>
          </a:prstGeom>
          <a:noFill/>
          <a:ln w="12700" cap="flat" cmpd="sng">
            <a:solidFill>
              <a:schemeClr val="accent3"/>
            </a:solidFill>
            <a:prstDash val="solid"/>
            <a:round/>
            <a:headEnd type="none" w="med" len="med"/>
            <a:tailEnd type="triangle" w="lg" len="lg"/>
          </a:ln>
        </p:spPr>
      </p:cxnSp>
      <p:sp>
        <p:nvSpPr>
          <p:cNvPr id="268" name="Shape 268"/>
          <p:cNvSpPr/>
          <p:nvPr/>
        </p:nvSpPr>
        <p:spPr>
          <a:xfrm>
            <a:off x="1892800" y="1950482"/>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269" name="Shape 269"/>
          <p:cNvCxnSpPr>
            <a:stCxn id="265" idx="2"/>
          </p:cNvCxnSpPr>
          <p:nvPr/>
        </p:nvCxnSpPr>
        <p:spPr>
          <a:xfrm>
            <a:off x="3195151" y="1439087"/>
            <a:ext cx="0" cy="1169400"/>
          </a:xfrm>
          <a:prstGeom prst="straightConnector1">
            <a:avLst/>
          </a:prstGeom>
          <a:noFill/>
          <a:ln w="12700" cap="flat" cmpd="sng">
            <a:solidFill>
              <a:schemeClr val="accent3"/>
            </a:solidFill>
            <a:prstDash val="solid"/>
            <a:round/>
            <a:headEnd type="none" w="med" len="med"/>
            <a:tailEnd type="triangle" w="lg" len="lg"/>
          </a:ln>
        </p:spPr>
      </p:cxnSp>
      <p:cxnSp>
        <p:nvCxnSpPr>
          <p:cNvPr id="270" name="Shape 270"/>
          <p:cNvCxnSpPr>
            <a:stCxn id="266" idx="2"/>
          </p:cNvCxnSpPr>
          <p:nvPr/>
        </p:nvCxnSpPr>
        <p:spPr>
          <a:xfrm flipH="1">
            <a:off x="4469837" y="1438478"/>
            <a:ext cx="1500" cy="1169999"/>
          </a:xfrm>
          <a:prstGeom prst="straightConnector1">
            <a:avLst/>
          </a:prstGeom>
          <a:noFill/>
          <a:ln w="12700" cap="flat" cmpd="sng">
            <a:solidFill>
              <a:schemeClr val="accent3"/>
            </a:solidFill>
            <a:prstDash val="solid"/>
            <a:round/>
            <a:headEnd type="none" w="med" len="med"/>
            <a:tailEnd type="triangle" w="lg" len="lg"/>
          </a:ln>
        </p:spPr>
      </p:cxnSp>
      <p:sp>
        <p:nvSpPr>
          <p:cNvPr id="271" name="Shape 271"/>
          <p:cNvSpPr/>
          <p:nvPr/>
        </p:nvSpPr>
        <p:spPr>
          <a:xfrm>
            <a:off x="1495033" y="3342291"/>
            <a:ext cx="3558600" cy="3225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Provider Backend</a:t>
            </a:r>
          </a:p>
        </p:txBody>
      </p:sp>
      <p:sp>
        <p:nvSpPr>
          <p:cNvPr id="272" name="Shape 272"/>
          <p:cNvSpPr/>
          <p:nvPr/>
        </p:nvSpPr>
        <p:spPr>
          <a:xfrm>
            <a:off x="1495274" y="2609550"/>
            <a:ext cx="1003800" cy="6138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DB Policy</a:t>
            </a:r>
          </a:p>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Engine</a:t>
            </a:r>
          </a:p>
        </p:txBody>
      </p:sp>
      <p:sp>
        <p:nvSpPr>
          <p:cNvPr id="273" name="Shape 273"/>
          <p:cNvSpPr txBox="1"/>
          <p:nvPr/>
        </p:nvSpPr>
        <p:spPr>
          <a:xfrm>
            <a:off x="2358527" y="1633675"/>
            <a:ext cx="28658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Access Binding Layer</a:t>
            </a:r>
          </a:p>
        </p:txBody>
      </p:sp>
      <p:sp>
        <p:nvSpPr>
          <p:cNvPr id="274" name="Shape 274"/>
          <p:cNvSpPr/>
          <p:nvPr/>
        </p:nvSpPr>
        <p:spPr>
          <a:xfrm>
            <a:off x="2642375" y="2608496"/>
            <a:ext cx="1105500" cy="6132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 Policy Engine</a:t>
            </a:r>
          </a:p>
        </p:txBody>
      </p:sp>
      <p:sp>
        <p:nvSpPr>
          <p:cNvPr id="275" name="Shape 275"/>
          <p:cNvSpPr/>
          <p:nvPr/>
        </p:nvSpPr>
        <p:spPr>
          <a:xfrm>
            <a:off x="3905950" y="2608500"/>
            <a:ext cx="1147800" cy="6147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 Policy Engine</a:t>
            </a:r>
          </a:p>
        </p:txBody>
      </p:sp>
      <p:sp>
        <p:nvSpPr>
          <p:cNvPr id="276" name="Shape 276"/>
          <p:cNvSpPr/>
          <p:nvPr/>
        </p:nvSpPr>
        <p:spPr>
          <a:xfrm>
            <a:off x="3106950" y="1951960"/>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77" name="Shape 277"/>
          <p:cNvSpPr/>
          <p:nvPr/>
        </p:nvSpPr>
        <p:spPr>
          <a:xfrm>
            <a:off x="4375021" y="1948926"/>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78" name="Shape 278"/>
          <p:cNvSpPr txBox="1"/>
          <p:nvPr/>
        </p:nvSpPr>
        <p:spPr>
          <a:xfrm>
            <a:off x="1892800" y="2276657"/>
            <a:ext cx="2865900" cy="30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Authorization Provider</a:t>
            </a:r>
          </a:p>
        </p:txBody>
      </p:sp>
      <p:sp>
        <p:nvSpPr>
          <p:cNvPr id="279" name="Shape 279"/>
          <p:cNvSpPr txBox="1">
            <a:spLocks noGrp="1"/>
          </p:cNvSpPr>
          <p:nvPr>
            <p:ph type="body" idx="1"/>
          </p:nvPr>
        </p:nvSpPr>
        <p:spPr>
          <a:xfrm>
            <a:off x="5853242" y="1510876"/>
            <a:ext cx="3120600" cy="3302700"/>
          </a:xfrm>
          <a:prstGeom prst="rect">
            <a:avLst/>
          </a:prstGeom>
          <a:noFill/>
          <a:ln>
            <a:noFill/>
          </a:ln>
        </p:spPr>
        <p:txBody>
          <a:bodyPr lIns="91425" tIns="91425" rIns="91425" bIns="91425" anchor="t" anchorCtr="0">
            <a:noAutofit/>
          </a:bodyPr>
          <a:lstStyle/>
          <a:p>
            <a:pPr lvl="0" rtl="0">
              <a:spcBef>
                <a:spcPts val="0"/>
              </a:spcBef>
              <a:buClr>
                <a:schemeClr val="accent1"/>
              </a:buClr>
              <a:buSzPct val="80000"/>
              <a:buFont typeface="Noto Sans Symbols"/>
              <a:buChar char="●"/>
            </a:pPr>
            <a:r>
              <a:rPr lang="en" b="1"/>
              <a:t>Authorization provider</a:t>
            </a:r>
            <a:r>
              <a:rPr lang="en"/>
              <a:t>: an abstraction for making the authorization decision for the authz request from binding layer.  Currently, supplies a RBAC authorization </a:t>
            </a:r>
            <a:r>
              <a:rPr lang="en" sz="1500" b="0" i="0" u="none" strike="noStrike" cap="none">
                <a:solidFill>
                  <a:schemeClr val="lt1"/>
                </a:solidFill>
                <a:latin typeface="Questrial"/>
                <a:ea typeface="Questrial"/>
                <a:cs typeface="Questrial"/>
                <a:sym typeface="Questrial"/>
              </a:rPr>
              <a:t>model implementation.</a:t>
            </a:r>
          </a:p>
        </p:txBody>
      </p:sp>
      <p:sp>
        <p:nvSpPr>
          <p:cNvPr id="280" name="Shape 280"/>
          <p:cNvSpPr/>
          <p:nvPr/>
        </p:nvSpPr>
        <p:spPr>
          <a:xfrm>
            <a:off x="1330800" y="3966175"/>
            <a:ext cx="3852600" cy="11385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281" name="Shape 281"/>
          <p:cNvCxnSpPr>
            <a:endCxn id="282" idx="1"/>
          </p:cNvCxnSpPr>
          <p:nvPr/>
        </p:nvCxnSpPr>
        <p:spPr>
          <a:xfrm flipH="1">
            <a:off x="2489933" y="3670287"/>
            <a:ext cx="5700" cy="744000"/>
          </a:xfrm>
          <a:prstGeom prst="straightConnector1">
            <a:avLst/>
          </a:prstGeom>
          <a:noFill/>
          <a:ln w="9525" cap="rnd" cmpd="sng">
            <a:solidFill>
              <a:schemeClr val="accent2"/>
            </a:solidFill>
            <a:prstDash val="solid"/>
            <a:round/>
            <a:headEnd type="triangle" w="lg" len="lg"/>
            <a:tailEnd type="triangle" w="lg" len="lg"/>
          </a:ln>
        </p:spPr>
      </p:cxnSp>
      <p:sp>
        <p:nvSpPr>
          <p:cNvPr id="282" name="Shape 282"/>
          <p:cNvSpPr/>
          <p:nvPr/>
        </p:nvSpPr>
        <p:spPr>
          <a:xfrm>
            <a:off x="1876583" y="4414287"/>
            <a:ext cx="1226700" cy="636900"/>
          </a:xfrm>
          <a:prstGeom prst="can">
            <a:avLst>
              <a:gd name="adj" fmla="val 25000"/>
            </a:avLst>
          </a:prstGeom>
          <a:solidFill>
            <a:schemeClr val="accent2"/>
          </a:solidFill>
          <a:ln w="19050" cap="rnd" cmpd="sng">
            <a:solidFill>
              <a:srgbClr val="A78C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Local File/HDFS</a:t>
            </a:r>
          </a:p>
        </p:txBody>
      </p:sp>
      <p:sp>
        <p:nvSpPr>
          <p:cNvPr id="283" name="Shape 283"/>
          <p:cNvSpPr/>
          <p:nvPr/>
        </p:nvSpPr>
        <p:spPr>
          <a:xfrm>
            <a:off x="3476194" y="4414307"/>
            <a:ext cx="1226700" cy="636900"/>
          </a:xfrm>
          <a:prstGeom prst="can">
            <a:avLst>
              <a:gd name="adj" fmla="val 25000"/>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 Database</a:t>
            </a:r>
          </a:p>
        </p:txBody>
      </p:sp>
      <p:cxnSp>
        <p:nvCxnSpPr>
          <p:cNvPr id="284" name="Shape 284"/>
          <p:cNvCxnSpPr>
            <a:endCxn id="283" idx="1"/>
          </p:cNvCxnSpPr>
          <p:nvPr/>
        </p:nvCxnSpPr>
        <p:spPr>
          <a:xfrm>
            <a:off x="4089544" y="3680507"/>
            <a:ext cx="0" cy="733800"/>
          </a:xfrm>
          <a:prstGeom prst="straightConnector1">
            <a:avLst/>
          </a:prstGeom>
          <a:noFill/>
          <a:ln w="9525" cap="rnd" cmpd="sng">
            <a:solidFill>
              <a:schemeClr val="accent3"/>
            </a:solidFill>
            <a:prstDash val="solid"/>
            <a:round/>
            <a:headEnd type="triangle" w="lg" len="lg"/>
            <a:tailEnd type="triangle" w="lg" len="lg"/>
          </a:ln>
        </p:spPr>
      </p:cxnSp>
      <p:sp>
        <p:nvSpPr>
          <p:cNvPr id="285" name="Shape 285"/>
          <p:cNvSpPr/>
          <p:nvPr/>
        </p:nvSpPr>
        <p:spPr>
          <a:xfrm>
            <a:off x="1495275" y="4018299"/>
            <a:ext cx="3558600" cy="261000"/>
          </a:xfrm>
          <a:prstGeom prst="rect">
            <a:avLst/>
          </a:prstGeom>
          <a:gradFill>
            <a:gsLst>
              <a:gs pos="0">
                <a:srgbClr val="F2965B"/>
              </a:gs>
              <a:gs pos="100000">
                <a:srgbClr val="C26018"/>
              </a:gs>
            </a:gsLst>
            <a:lin ang="5400012" scaled="0"/>
          </a:gradFill>
          <a:ln w="9525" cap="rnd" cmpd="sng">
            <a:solidFill>
              <a:srgbClr val="E69138"/>
            </a:solidFill>
            <a:prstDash val="solid"/>
            <a:round/>
            <a:headEnd type="none" w="med" len="med"/>
            <a:tailEnd type="none" w="med" len="med"/>
          </a:ln>
        </p:spPr>
        <p:txBody>
          <a:bodyPr lIns="91425" tIns="45700" rIns="91425" bIns="45700" anchor="ctr" anchorCtr="0">
            <a:noAutofit/>
          </a:bodyPr>
          <a:lstStyle/>
          <a:p>
            <a:pPr lvl="0" algn="ctr" rtl="0">
              <a:spcBef>
                <a:spcPts val="0"/>
              </a:spcBef>
              <a:buClr>
                <a:srgbClr val="FFC000"/>
              </a:buClr>
              <a:buFont typeface="Arial"/>
              <a:buNone/>
            </a:pPr>
            <a:r>
              <a:rPr lang="en">
                <a:solidFill>
                  <a:srgbClr val="FFFFFF"/>
                </a:solidFill>
              </a:rPr>
              <a:t>Policy Metadata Store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p:nvPr/>
        </p:nvSpPr>
        <p:spPr>
          <a:xfrm>
            <a:off x="1034938" y="1535453"/>
            <a:ext cx="4480500" cy="2348700"/>
          </a:xfrm>
          <a:prstGeom prst="rect">
            <a:avLst/>
          </a:prstGeom>
          <a:solidFill>
            <a:schemeClr val="lt1">
              <a:alpha val="0"/>
            </a:schemeClr>
          </a:solidFill>
          <a:ln w="19050" cap="rnd" cmpd="sng">
            <a:solidFill>
              <a:schemeClr val="accent3"/>
            </a:solidFill>
            <a:prstDash val="dot"/>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91" name="Shape 291"/>
          <p:cNvSpPr/>
          <p:nvPr/>
        </p:nvSpPr>
        <p:spPr>
          <a:xfrm>
            <a:off x="1338417" y="2298580"/>
            <a:ext cx="3852600" cy="15351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92" name="Shape 292"/>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Questrial"/>
              <a:buNone/>
            </a:pPr>
            <a:r>
              <a:rPr lang="en" sz="3150" b="0" i="0" u="none" strike="noStrike" cap="none">
                <a:solidFill>
                  <a:schemeClr val="lt2"/>
                </a:solidFill>
                <a:latin typeface="Questrial"/>
                <a:ea typeface="Questrial"/>
                <a:cs typeface="Questrial"/>
                <a:sym typeface="Questrial"/>
              </a:rPr>
              <a:t>Sentry Architecture</a:t>
            </a:r>
          </a:p>
        </p:txBody>
      </p:sp>
      <p:sp>
        <p:nvSpPr>
          <p:cNvPr id="293" name="Shape 293"/>
          <p:cNvSpPr/>
          <p:nvPr/>
        </p:nvSpPr>
        <p:spPr>
          <a:xfrm>
            <a:off x="1338419" y="1659158"/>
            <a:ext cx="3852600" cy="5568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94" name="Shape 294"/>
          <p:cNvSpPr/>
          <p:nvPr/>
        </p:nvSpPr>
        <p:spPr>
          <a:xfrm>
            <a:off x="1537451" y="1117612"/>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Hive</a:t>
            </a:r>
          </a:p>
        </p:txBody>
      </p:sp>
      <p:sp>
        <p:nvSpPr>
          <p:cNvPr id="295" name="Shape 295"/>
          <p:cNvSpPr/>
          <p:nvPr/>
        </p:nvSpPr>
        <p:spPr>
          <a:xfrm>
            <a:off x="2743501" y="1115687"/>
            <a:ext cx="903299"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a:t>
            </a:r>
          </a:p>
        </p:txBody>
      </p:sp>
      <p:sp>
        <p:nvSpPr>
          <p:cNvPr id="296" name="Shape 296"/>
          <p:cNvSpPr/>
          <p:nvPr/>
        </p:nvSpPr>
        <p:spPr>
          <a:xfrm>
            <a:off x="4019687" y="1115078"/>
            <a:ext cx="903300" cy="323400"/>
          </a:xfrm>
          <a:prstGeom prst="rect">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a:t>
            </a:r>
          </a:p>
        </p:txBody>
      </p:sp>
      <p:cxnSp>
        <p:nvCxnSpPr>
          <p:cNvPr id="297" name="Shape 297"/>
          <p:cNvCxnSpPr>
            <a:stCxn id="294" idx="2"/>
          </p:cNvCxnSpPr>
          <p:nvPr/>
        </p:nvCxnSpPr>
        <p:spPr>
          <a:xfrm flipH="1">
            <a:off x="1987601" y="1441012"/>
            <a:ext cx="1500" cy="1168499"/>
          </a:xfrm>
          <a:prstGeom prst="straightConnector1">
            <a:avLst/>
          </a:prstGeom>
          <a:noFill/>
          <a:ln w="12700" cap="flat" cmpd="sng">
            <a:solidFill>
              <a:schemeClr val="accent3"/>
            </a:solidFill>
            <a:prstDash val="solid"/>
            <a:round/>
            <a:headEnd type="none" w="med" len="med"/>
            <a:tailEnd type="triangle" w="lg" len="lg"/>
          </a:ln>
        </p:spPr>
      </p:cxnSp>
      <p:sp>
        <p:nvSpPr>
          <p:cNvPr id="298" name="Shape 298"/>
          <p:cNvSpPr/>
          <p:nvPr/>
        </p:nvSpPr>
        <p:spPr>
          <a:xfrm>
            <a:off x="1892800" y="1950482"/>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299" name="Shape 299"/>
          <p:cNvCxnSpPr>
            <a:stCxn id="295" idx="2"/>
          </p:cNvCxnSpPr>
          <p:nvPr/>
        </p:nvCxnSpPr>
        <p:spPr>
          <a:xfrm>
            <a:off x="3195151" y="1439087"/>
            <a:ext cx="0" cy="1169400"/>
          </a:xfrm>
          <a:prstGeom prst="straightConnector1">
            <a:avLst/>
          </a:prstGeom>
          <a:noFill/>
          <a:ln w="12700" cap="flat" cmpd="sng">
            <a:solidFill>
              <a:schemeClr val="accent3"/>
            </a:solidFill>
            <a:prstDash val="solid"/>
            <a:round/>
            <a:headEnd type="none" w="med" len="med"/>
            <a:tailEnd type="triangle" w="lg" len="lg"/>
          </a:ln>
        </p:spPr>
      </p:cxnSp>
      <p:cxnSp>
        <p:nvCxnSpPr>
          <p:cNvPr id="300" name="Shape 300"/>
          <p:cNvCxnSpPr>
            <a:stCxn id="296" idx="2"/>
          </p:cNvCxnSpPr>
          <p:nvPr/>
        </p:nvCxnSpPr>
        <p:spPr>
          <a:xfrm flipH="1">
            <a:off x="4469837" y="1438478"/>
            <a:ext cx="1500" cy="1169999"/>
          </a:xfrm>
          <a:prstGeom prst="straightConnector1">
            <a:avLst/>
          </a:prstGeom>
          <a:noFill/>
          <a:ln w="12700" cap="flat" cmpd="sng">
            <a:solidFill>
              <a:schemeClr val="accent3"/>
            </a:solidFill>
            <a:prstDash val="solid"/>
            <a:round/>
            <a:headEnd type="none" w="med" len="med"/>
            <a:tailEnd type="triangle" w="lg" len="lg"/>
          </a:ln>
        </p:spPr>
      </p:cxnSp>
      <p:sp>
        <p:nvSpPr>
          <p:cNvPr id="301" name="Shape 301"/>
          <p:cNvSpPr/>
          <p:nvPr/>
        </p:nvSpPr>
        <p:spPr>
          <a:xfrm>
            <a:off x="1495033" y="3342291"/>
            <a:ext cx="3558600" cy="3225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Provider Backend</a:t>
            </a:r>
          </a:p>
        </p:txBody>
      </p:sp>
      <p:sp>
        <p:nvSpPr>
          <p:cNvPr id="302" name="Shape 302"/>
          <p:cNvSpPr/>
          <p:nvPr/>
        </p:nvSpPr>
        <p:spPr>
          <a:xfrm>
            <a:off x="1495274" y="2609550"/>
            <a:ext cx="1003800" cy="6138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DB Policy</a:t>
            </a:r>
          </a:p>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Engine</a:t>
            </a:r>
          </a:p>
        </p:txBody>
      </p:sp>
      <p:sp>
        <p:nvSpPr>
          <p:cNvPr id="303" name="Shape 303"/>
          <p:cNvSpPr txBox="1"/>
          <p:nvPr/>
        </p:nvSpPr>
        <p:spPr>
          <a:xfrm>
            <a:off x="2358527" y="1633675"/>
            <a:ext cx="2865899" cy="307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Access Binding Layer</a:t>
            </a:r>
          </a:p>
        </p:txBody>
      </p:sp>
      <p:sp>
        <p:nvSpPr>
          <p:cNvPr id="304" name="Shape 304"/>
          <p:cNvSpPr/>
          <p:nvPr/>
        </p:nvSpPr>
        <p:spPr>
          <a:xfrm>
            <a:off x="2642375" y="2608496"/>
            <a:ext cx="1105500" cy="6132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Solr Policy Engine</a:t>
            </a:r>
          </a:p>
        </p:txBody>
      </p:sp>
      <p:sp>
        <p:nvSpPr>
          <p:cNvPr id="305" name="Shape 305"/>
          <p:cNvSpPr/>
          <p:nvPr/>
        </p:nvSpPr>
        <p:spPr>
          <a:xfrm>
            <a:off x="3905950" y="2608500"/>
            <a:ext cx="1147800" cy="614700"/>
          </a:xfrm>
          <a:prstGeom prst="rect">
            <a:avLst/>
          </a:prstGeom>
          <a:gradFill>
            <a:gsLst>
              <a:gs pos="0">
                <a:srgbClr val="F2965B"/>
              </a:gs>
              <a:gs pos="100000">
                <a:srgbClr val="C26018"/>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Sqoop Policy Engine</a:t>
            </a:r>
          </a:p>
        </p:txBody>
      </p:sp>
      <p:sp>
        <p:nvSpPr>
          <p:cNvPr id="306" name="Shape 306"/>
          <p:cNvSpPr/>
          <p:nvPr/>
        </p:nvSpPr>
        <p:spPr>
          <a:xfrm>
            <a:off x="3106950" y="1951960"/>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07" name="Shape 307"/>
          <p:cNvSpPr/>
          <p:nvPr/>
        </p:nvSpPr>
        <p:spPr>
          <a:xfrm>
            <a:off x="4375021" y="1948926"/>
            <a:ext cx="189600" cy="177900"/>
          </a:xfrm>
          <a:prstGeom prst="ellipse">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08" name="Shape 308"/>
          <p:cNvSpPr txBox="1"/>
          <p:nvPr/>
        </p:nvSpPr>
        <p:spPr>
          <a:xfrm>
            <a:off x="1892800" y="2276657"/>
            <a:ext cx="2865900" cy="30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000"/>
              </a:buClr>
              <a:buSzPct val="25000"/>
              <a:buFont typeface="Arial"/>
              <a:buNone/>
            </a:pPr>
            <a:r>
              <a:rPr lang="en" sz="1400" b="0" i="0" u="none" strike="noStrike" cap="none">
                <a:solidFill>
                  <a:srgbClr val="FFC000"/>
                </a:solidFill>
                <a:latin typeface="Arial"/>
                <a:ea typeface="Arial"/>
                <a:cs typeface="Arial"/>
                <a:sym typeface="Arial"/>
              </a:rPr>
              <a:t>Authorization Provider</a:t>
            </a:r>
          </a:p>
        </p:txBody>
      </p:sp>
      <p:sp>
        <p:nvSpPr>
          <p:cNvPr id="309" name="Shape 309"/>
          <p:cNvSpPr txBox="1">
            <a:spLocks noGrp="1"/>
          </p:cNvSpPr>
          <p:nvPr>
            <p:ph type="body" idx="1"/>
          </p:nvPr>
        </p:nvSpPr>
        <p:spPr>
          <a:xfrm>
            <a:off x="5853242" y="1510876"/>
            <a:ext cx="3120600" cy="3302700"/>
          </a:xfrm>
          <a:prstGeom prst="rect">
            <a:avLst/>
          </a:prstGeom>
          <a:noFill/>
          <a:ln>
            <a:noFill/>
          </a:ln>
        </p:spPr>
        <p:txBody>
          <a:bodyPr lIns="91425" tIns="91425" rIns="91425" bIns="91425" anchor="t" anchorCtr="0">
            <a:noAutofit/>
          </a:bodyPr>
          <a:lstStyle/>
          <a:p>
            <a:pPr lvl="0" rtl="0">
              <a:spcBef>
                <a:spcPts val="0"/>
              </a:spcBef>
              <a:buClr>
                <a:schemeClr val="accent1"/>
              </a:buClr>
              <a:buSzPct val="80000"/>
              <a:buFont typeface="Noto Sans Symbols"/>
              <a:buChar char="●"/>
            </a:pPr>
            <a:r>
              <a:rPr lang="en" b="1"/>
              <a:t>Policy Engine</a:t>
            </a:r>
            <a:r>
              <a:rPr lang="en"/>
              <a:t>: gets the requested privileges from the binding layer and the required privileges from the provider layer.  It looks at the requested and required privileges and makes the decision whether the action should be allowed.</a:t>
            </a:r>
            <a:r>
              <a:rPr lang="en" sz="1500" b="0" i="0" u="none" strike="noStrike" cap="none">
                <a:solidFill>
                  <a:schemeClr val="lt1"/>
                </a:solidFill>
                <a:latin typeface="Questrial"/>
                <a:ea typeface="Questrial"/>
                <a:cs typeface="Questrial"/>
                <a:sym typeface="Questrial"/>
              </a:rPr>
              <a:t> </a:t>
            </a:r>
          </a:p>
        </p:txBody>
      </p:sp>
      <p:sp>
        <p:nvSpPr>
          <p:cNvPr id="310" name="Shape 310"/>
          <p:cNvSpPr/>
          <p:nvPr/>
        </p:nvSpPr>
        <p:spPr>
          <a:xfrm>
            <a:off x="1330800" y="3966175"/>
            <a:ext cx="3852600" cy="1138500"/>
          </a:xfrm>
          <a:prstGeom prst="roundRect">
            <a:avLst>
              <a:gd name="adj" fmla="val 16667"/>
            </a:avLst>
          </a:prstGeom>
          <a:gradFill>
            <a:gsLst>
              <a:gs pos="0">
                <a:srgbClr val="FCEAE4"/>
              </a:gs>
              <a:gs pos="100000">
                <a:srgbClr val="F29F73"/>
              </a:gs>
            </a:gsLst>
            <a:lin ang="5400012" scaled="0"/>
          </a:gradFill>
          <a:ln w="9525" cap="rnd"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311" name="Shape 311"/>
          <p:cNvCxnSpPr>
            <a:endCxn id="312" idx="1"/>
          </p:cNvCxnSpPr>
          <p:nvPr/>
        </p:nvCxnSpPr>
        <p:spPr>
          <a:xfrm flipH="1">
            <a:off x="2489933" y="3670287"/>
            <a:ext cx="5700" cy="744000"/>
          </a:xfrm>
          <a:prstGeom prst="straightConnector1">
            <a:avLst/>
          </a:prstGeom>
          <a:noFill/>
          <a:ln w="9525" cap="rnd" cmpd="sng">
            <a:solidFill>
              <a:schemeClr val="accent2"/>
            </a:solidFill>
            <a:prstDash val="solid"/>
            <a:round/>
            <a:headEnd type="triangle" w="lg" len="lg"/>
            <a:tailEnd type="triangle" w="lg" len="lg"/>
          </a:ln>
        </p:spPr>
      </p:cxnSp>
      <p:sp>
        <p:nvSpPr>
          <p:cNvPr id="312" name="Shape 312"/>
          <p:cNvSpPr/>
          <p:nvPr/>
        </p:nvSpPr>
        <p:spPr>
          <a:xfrm>
            <a:off x="1876583" y="4414287"/>
            <a:ext cx="1226700" cy="636900"/>
          </a:xfrm>
          <a:prstGeom prst="can">
            <a:avLst>
              <a:gd name="adj" fmla="val 25000"/>
            </a:avLst>
          </a:prstGeom>
          <a:solidFill>
            <a:schemeClr val="accent2"/>
          </a:solidFill>
          <a:ln w="19050" cap="rnd" cmpd="sng">
            <a:solidFill>
              <a:srgbClr val="A78C2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Local File/HDFS</a:t>
            </a:r>
          </a:p>
        </p:txBody>
      </p:sp>
      <p:sp>
        <p:nvSpPr>
          <p:cNvPr id="313" name="Shape 313"/>
          <p:cNvSpPr/>
          <p:nvPr/>
        </p:nvSpPr>
        <p:spPr>
          <a:xfrm>
            <a:off x="3476194" y="4414307"/>
            <a:ext cx="1226700" cy="636900"/>
          </a:xfrm>
          <a:prstGeom prst="can">
            <a:avLst>
              <a:gd name="adj" fmla="val 25000"/>
            </a:avLst>
          </a:prstGeom>
          <a:solidFill>
            <a:schemeClr val="accent3"/>
          </a:solidFill>
          <a:ln w="19050" cap="rnd" cmpd="sng">
            <a:solidFill>
              <a:srgbClr val="AE591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a:solidFill>
                  <a:schemeClr val="lt1"/>
                </a:solidFill>
                <a:latin typeface="Arial"/>
                <a:ea typeface="Arial"/>
                <a:cs typeface="Arial"/>
                <a:sym typeface="Arial"/>
              </a:rPr>
              <a:t>Sentry Database</a:t>
            </a:r>
          </a:p>
        </p:txBody>
      </p:sp>
      <p:cxnSp>
        <p:nvCxnSpPr>
          <p:cNvPr id="314" name="Shape 314"/>
          <p:cNvCxnSpPr>
            <a:endCxn id="313" idx="1"/>
          </p:cNvCxnSpPr>
          <p:nvPr/>
        </p:nvCxnSpPr>
        <p:spPr>
          <a:xfrm>
            <a:off x="4089544" y="3680507"/>
            <a:ext cx="0" cy="733800"/>
          </a:xfrm>
          <a:prstGeom prst="straightConnector1">
            <a:avLst/>
          </a:prstGeom>
          <a:noFill/>
          <a:ln w="9525" cap="rnd" cmpd="sng">
            <a:solidFill>
              <a:schemeClr val="accent3"/>
            </a:solidFill>
            <a:prstDash val="solid"/>
            <a:round/>
            <a:headEnd type="triangle" w="lg" len="lg"/>
            <a:tailEnd type="triangle" w="lg" len="lg"/>
          </a:ln>
        </p:spPr>
      </p:cxnSp>
      <p:sp>
        <p:nvSpPr>
          <p:cNvPr id="315" name="Shape 315"/>
          <p:cNvSpPr/>
          <p:nvPr/>
        </p:nvSpPr>
        <p:spPr>
          <a:xfrm>
            <a:off x="1495275" y="4018299"/>
            <a:ext cx="3558600" cy="261000"/>
          </a:xfrm>
          <a:prstGeom prst="rect">
            <a:avLst/>
          </a:prstGeom>
          <a:gradFill>
            <a:gsLst>
              <a:gs pos="0">
                <a:srgbClr val="F2965B"/>
              </a:gs>
              <a:gs pos="100000">
                <a:srgbClr val="C26018"/>
              </a:gs>
            </a:gsLst>
            <a:lin ang="5400012" scaled="0"/>
          </a:gradFill>
          <a:ln w="9525" cap="rnd" cmpd="sng">
            <a:solidFill>
              <a:srgbClr val="E69138"/>
            </a:solidFill>
            <a:prstDash val="solid"/>
            <a:round/>
            <a:headEnd type="none" w="med" len="med"/>
            <a:tailEnd type="none" w="med" len="med"/>
          </a:ln>
        </p:spPr>
        <p:txBody>
          <a:bodyPr lIns="91425" tIns="45700" rIns="91425" bIns="45700" anchor="ctr" anchorCtr="0">
            <a:noAutofit/>
          </a:bodyPr>
          <a:lstStyle/>
          <a:p>
            <a:pPr lvl="0" algn="ctr" rtl="0">
              <a:spcBef>
                <a:spcPts val="0"/>
              </a:spcBef>
              <a:buClr>
                <a:srgbClr val="FFC000"/>
              </a:buClr>
              <a:buFont typeface="Arial"/>
              <a:buNone/>
            </a:pPr>
            <a:r>
              <a:rPr lang="en">
                <a:solidFill>
                  <a:srgbClr val="FFFFFF"/>
                </a:solidFill>
              </a:rPr>
              <a:t>Policy Metadata Store</a:t>
            </a: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1331</Words>
  <Application>Microsoft Macintosh PowerPoint</Application>
  <PresentationFormat>On-screen Show (16:9)</PresentationFormat>
  <Paragraphs>284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Open Sans</vt:lpstr>
      <vt:lpstr>Georgia</vt:lpstr>
      <vt:lpstr>Noto Sans Symbols</vt:lpstr>
      <vt:lpstr>Questrial</vt:lpstr>
      <vt:lpstr>Arial</vt:lpstr>
      <vt:lpstr>Ion</vt:lpstr>
      <vt:lpstr>启用“Hadoop”的哨兵 - Sentry 的通用权限管理模型</vt:lpstr>
      <vt:lpstr>关于我们</vt:lpstr>
      <vt:lpstr>会议议程</vt:lpstr>
      <vt:lpstr>Sentry 概观</vt:lpstr>
      <vt:lpstr>Sentry Architecture </vt:lpstr>
      <vt:lpstr>Sentry Architecture</vt:lpstr>
      <vt:lpstr>Sentry Architecture</vt:lpstr>
      <vt:lpstr>Sentry Architecture</vt:lpstr>
      <vt:lpstr>Sentry Architecture</vt:lpstr>
      <vt:lpstr>Sentry Architecture</vt:lpstr>
      <vt:lpstr>Sentry Architecture</vt:lpstr>
      <vt:lpstr>Authorization Model for SQL Engines</vt:lpstr>
      <vt:lpstr>Generic Authorization Model </vt:lpstr>
      <vt:lpstr>Generic Authorization Model </vt:lpstr>
      <vt:lpstr>Server Client Model </vt:lpstr>
      <vt:lpstr>Generic Authorization Model </vt:lpstr>
      <vt:lpstr>详解如何实现通用的授权管理（1）</vt:lpstr>
      <vt:lpstr>详解如何实现通用的授权管理（2）  </vt:lpstr>
      <vt:lpstr>Apache Sentry 最新成果</vt:lpstr>
      <vt:lpstr>Sentry Upstream Releases</vt:lpstr>
      <vt:lpstr>Sentry hdfs sync</vt:lpstr>
      <vt:lpstr>Column level privileges  </vt:lpstr>
      <vt:lpstr>Sentry支持hdfs data on Amazon s3</vt:lpstr>
      <vt:lpstr>在amazon rds engine上创建sentry</vt:lpstr>
      <vt:lpstr>Sentry 最新进度</vt:lpstr>
      <vt:lpstr>Future Work</vt:lpstr>
      <vt:lpstr>Reference</vt:lpstr>
      <vt:lpstr>Questions?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启用“Hadoop”的哨兵 - Sentry 的通用权限管理模型</dc:title>
  <cp:lastModifiedBy>Hao Hao</cp:lastModifiedBy>
  <cp:revision>33</cp:revision>
  <cp:lastPrinted>2016-08-05T04:08:26Z</cp:lastPrinted>
  <dcterms:modified xsi:type="dcterms:W3CDTF">2016-08-05T04:12:48Z</dcterms:modified>
</cp:coreProperties>
</file>