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82" r:id="rId2"/>
  </p:sldMasterIdLst>
  <p:notesMasterIdLst>
    <p:notesMasterId r:id="rId35"/>
  </p:notesMasterIdLst>
  <p:sldIdLst>
    <p:sldId id="257" r:id="rId3"/>
    <p:sldId id="258" r:id="rId4"/>
    <p:sldId id="300" r:id="rId5"/>
    <p:sldId id="301" r:id="rId6"/>
    <p:sldId id="329" r:id="rId7"/>
    <p:sldId id="259" r:id="rId8"/>
    <p:sldId id="322" r:id="rId9"/>
    <p:sldId id="330" r:id="rId10"/>
    <p:sldId id="302" r:id="rId11"/>
    <p:sldId id="323" r:id="rId12"/>
    <p:sldId id="324" r:id="rId13"/>
    <p:sldId id="304" r:id="rId14"/>
    <p:sldId id="305" r:id="rId15"/>
    <p:sldId id="306" r:id="rId16"/>
    <p:sldId id="308" r:id="rId17"/>
    <p:sldId id="307" r:id="rId18"/>
    <p:sldId id="260" r:id="rId19"/>
    <p:sldId id="309" r:id="rId20"/>
    <p:sldId id="312" r:id="rId21"/>
    <p:sldId id="310" r:id="rId22"/>
    <p:sldId id="313" r:id="rId23"/>
    <p:sldId id="327" r:id="rId24"/>
    <p:sldId id="325" r:id="rId25"/>
    <p:sldId id="311" r:id="rId26"/>
    <p:sldId id="314" r:id="rId27"/>
    <p:sldId id="316" r:id="rId28"/>
    <p:sldId id="315" r:id="rId29"/>
    <p:sldId id="318" r:id="rId30"/>
    <p:sldId id="328" r:id="rId31"/>
    <p:sldId id="319" r:id="rId32"/>
    <p:sldId id="321" r:id="rId33"/>
    <p:sldId id="32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81906" autoAdjust="0"/>
  </p:normalViewPr>
  <p:slideViewPr>
    <p:cSldViewPr snapToGrid="0">
      <p:cViewPr varScale="1">
        <p:scale>
          <a:sx n="102" d="100"/>
          <a:sy n="102" d="100"/>
        </p:scale>
        <p:origin x="76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E7F78-65A4-4741-9F5D-2F15A73B2BAF}" type="datetimeFigureOut">
              <a:rPr lang="en-US" smtClean="0"/>
              <a:t>9/28/16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6812D-9903-4DFD-9ED7-6465D959D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0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C29F5-F14C-4541-B89B-F54CED9A3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1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theme.</a:t>
            </a:r>
          </a:p>
          <a:p>
            <a:endParaRPr lang="en-US" dirty="0" smtClean="0"/>
          </a:p>
          <a:p>
            <a:r>
              <a:rPr lang="en-US" dirty="0" smtClean="0"/>
              <a:t>Picture/logo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78CD-FA11-934F-A8BD-7DAB27FD9D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4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C29F5-F14C-4541-B89B-F54CED9A3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6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3121540"/>
            <a:ext cx="5791200" cy="615571"/>
          </a:xfrm>
        </p:spPr>
        <p:txBody>
          <a:bodyPr anchor="ctr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1" y="3777407"/>
            <a:ext cx="5791200" cy="78842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2" y="3737110"/>
            <a:ext cx="5791199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" y="0"/>
            <a:ext cx="5803900" cy="6858000"/>
          </a:xfrm>
          <a:prstGeom prst="rect">
            <a:avLst/>
          </a:prstGeom>
          <a:solidFill>
            <a:srgbClr val="031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8515"/>
            <a:ext cx="5803901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3851" y="3429000"/>
            <a:ext cx="11563349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1028700"/>
            <a:ext cx="11582400" cy="230505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lnSpc>
                <a:spcPct val="120000"/>
              </a:lnSpc>
              <a:defRPr sz="2000" b="0" i="0">
                <a:solidFill>
                  <a:schemeClr val="tx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344488" indent="-22860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2pPr>
            <a:lvl3pPr marL="635000" indent="-23495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3pPr>
            <a:lvl4pPr marL="973138" indent="-22860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4pPr>
            <a:lvl5pPr marL="1317625" indent="-22860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8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3851" y="1028700"/>
            <a:ext cx="11563349" cy="4914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elcom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684433" y="791901"/>
            <a:ext cx="5957600" cy="51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6400" b="1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01" y="6523932"/>
            <a:ext cx="731599" cy="2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/>
              <a:t>‹#›</a:t>
            </a:fld>
            <a:endParaRPr lang="en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684433" y="6233200"/>
            <a:ext cx="6931200" cy="5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67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buNone/>
              <a:defRPr sz="1867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buNone/>
              <a:defRPr sz="1867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buNone/>
              <a:defRPr sz="1867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buNone/>
              <a:defRPr sz="1867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buNone/>
              <a:defRPr sz="1867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buNone/>
              <a:defRPr sz="1867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buNone/>
              <a:defRPr sz="1867">
                <a:solidFill>
                  <a:srgbClr val="666666"/>
                </a:solidFill>
              </a:defRPr>
            </a:lvl8pPr>
            <a:lvl9pPr lvl="8">
              <a:spcBef>
                <a:spcPts val="0"/>
              </a:spcBef>
              <a:buNone/>
              <a:defRPr sz="1867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76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w/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832800" y="1067100"/>
            <a:ext cx="10809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>
              <a:lnSpc>
                <a:spcPct val="150000"/>
              </a:lnSpc>
              <a:spcBef>
                <a:spcPts val="0"/>
              </a:spcBef>
              <a:defRPr/>
            </a:lvl3pPr>
            <a:lvl4pPr lvl="3">
              <a:lnSpc>
                <a:spcPct val="150000"/>
              </a:lnSpc>
              <a:spcBef>
                <a:spcPts val="0"/>
              </a:spcBef>
              <a:defRPr/>
            </a:lvl4pPr>
            <a:lvl5pPr lvl="4">
              <a:lnSpc>
                <a:spcPct val="150000"/>
              </a:lnSpc>
              <a:spcBef>
                <a:spcPts val="0"/>
              </a:spcBef>
              <a:defRPr/>
            </a:lvl5pPr>
            <a:lvl6pPr lvl="5">
              <a:lnSpc>
                <a:spcPct val="150000"/>
              </a:lnSpc>
              <a:spcBef>
                <a:spcPts val="0"/>
              </a:spcBef>
              <a:defRPr/>
            </a:lvl6pPr>
            <a:lvl7pPr lvl="6">
              <a:lnSpc>
                <a:spcPct val="150000"/>
              </a:lnSpc>
              <a:spcBef>
                <a:spcPts val="0"/>
              </a:spcBef>
              <a:defRPr/>
            </a:lvl7pPr>
            <a:lvl8pPr lvl="7">
              <a:lnSpc>
                <a:spcPct val="150000"/>
              </a:lnSpc>
              <a:spcBef>
                <a:spcPts val="0"/>
              </a:spcBef>
              <a:defRPr/>
            </a:lvl8pPr>
            <a:lvl9pPr lvl="8">
              <a:lnSpc>
                <a:spcPct val="150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32801" y="231867"/>
            <a:ext cx="108767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4000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296601" y="6523932"/>
            <a:ext cx="731599" cy="2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/>
              <a:t>‹#›</a:t>
            </a:fld>
            <a:endParaRPr lang="en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362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"/>
            <a:ext cx="12192000" cy="6858000"/>
          </a:xfrm>
          <a:prstGeom prst="rect">
            <a:avLst/>
          </a:prstGeom>
          <a:solidFill>
            <a:srgbClr val="031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7595" y="3367354"/>
            <a:ext cx="8136812" cy="615571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7595" y="4003343"/>
            <a:ext cx="8136812" cy="78842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79"/>
          <a:stretch/>
        </p:blipFill>
        <p:spPr>
          <a:xfrm>
            <a:off x="-1" y="5460044"/>
            <a:ext cx="12214225" cy="13979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79"/>
          <a:stretch/>
        </p:blipFill>
        <p:spPr>
          <a:xfrm flipH="1" flipV="1">
            <a:off x="-22224" y="-1"/>
            <a:ext cx="12214224" cy="139795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027595" y="3990544"/>
            <a:ext cx="8132440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89" y="1760493"/>
            <a:ext cx="7347999" cy="15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1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7318" y="3748349"/>
            <a:ext cx="8136812" cy="615571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7318" y="4384338"/>
            <a:ext cx="8136812" cy="78842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-3134" b="5867"/>
          <a:stretch/>
        </p:blipFill>
        <p:spPr>
          <a:xfrm rot="5400000" flipV="1">
            <a:off x="-1443207" y="1894363"/>
            <a:ext cx="6880870" cy="309214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289503" y="4363919"/>
            <a:ext cx="8132440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22" y="2378992"/>
            <a:ext cx="6716348" cy="143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9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28700"/>
            <a:ext cx="5499100" cy="5143500"/>
          </a:xfrm>
        </p:spPr>
        <p:txBody>
          <a:bodyPr rIns="4572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499" y="1028700"/>
            <a:ext cx="54737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28701"/>
            <a:ext cx="5499100" cy="384464"/>
          </a:xfrm>
        </p:spPr>
        <p:txBody>
          <a:bodyPr tIns="0" bIns="0"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30054"/>
            <a:ext cx="5499099" cy="4742146"/>
          </a:xfrm>
        </p:spPr>
        <p:txBody>
          <a:bodyPr tIns="91440">
            <a:normAutofit/>
          </a:bodyPr>
          <a:lstStyle>
            <a:lvl1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1pPr>
            <a:lvl2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2pPr>
            <a:lvl3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3501" y="1028701"/>
            <a:ext cx="5473700" cy="384465"/>
          </a:xfrm>
        </p:spPr>
        <p:txBody>
          <a:bodyPr tIns="0" bIns="0"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413501" y="1430054"/>
            <a:ext cx="5473700" cy="4742146"/>
          </a:xfrm>
        </p:spPr>
        <p:txBody>
          <a:bodyPr tIns="91440">
            <a:normAutofit/>
          </a:bodyPr>
          <a:lstStyle>
            <a:lvl1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1pPr>
            <a:lvl2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2pPr>
            <a:lvl3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6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4799" y="1430054"/>
            <a:ext cx="5499101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501" y="1430054"/>
            <a:ext cx="5473700" cy="0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028701"/>
            <a:ext cx="11582400" cy="4914900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20000"/>
              </a:lnSpc>
              <a:defRPr b="0" i="0">
                <a:solidFill>
                  <a:schemeClr val="tx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344488" indent="-22860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2pPr>
            <a:lvl3pPr marL="688975" indent="-227013">
              <a:lnSpc>
                <a:spcPct val="120000"/>
              </a:lnSpc>
              <a:buClr>
                <a:schemeClr val="accent4"/>
              </a:buClr>
              <a:tabLst/>
              <a:defRPr sz="1600">
                <a:solidFill>
                  <a:schemeClr val="tx1"/>
                </a:solidFill>
              </a:defRPr>
            </a:lvl3pPr>
            <a:lvl4pPr marL="1035050" indent="-23495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4pPr>
            <a:lvl5pPr marL="1317625" indent="-22860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36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083300"/>
          </a:xfrm>
          <a:prstGeom prst="rect">
            <a:avLst/>
          </a:prstGeom>
          <a:solidFill>
            <a:srgbClr val="031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12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0" y="1028700"/>
            <a:ext cx="5791200" cy="5143500"/>
          </a:xfrm>
        </p:spPr>
        <p:txBody>
          <a:bodyPr/>
          <a:lstStyle>
            <a:lvl1pPr>
              <a:lnSpc>
                <a:spcPct val="120000"/>
              </a:lnSpc>
              <a:defRPr sz="20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1028700"/>
            <a:ext cx="5499101" cy="5143500"/>
          </a:xfrm>
        </p:spPr>
        <p:txBody>
          <a:bodyPr rIns="457200" anchor="t">
            <a:normAutofit/>
          </a:bodyPr>
          <a:lstStyle>
            <a:lvl1pPr marL="0" indent="0">
              <a:lnSpc>
                <a:spcPct val="120000"/>
              </a:lnSpc>
              <a:buNone/>
              <a:defRPr sz="16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6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1028700"/>
            <a:ext cx="5791201" cy="5143501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1028699"/>
            <a:ext cx="5499101" cy="5143500"/>
          </a:xfrm>
        </p:spPr>
        <p:txBody>
          <a:bodyPr tIns="0" rIns="457200"/>
          <a:lstStyle>
            <a:lvl1pPr marL="0" indent="0">
              <a:buNone/>
              <a:defRPr sz="16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3851" y="3429000"/>
            <a:ext cx="11563349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1028700"/>
            <a:ext cx="11582400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3851" y="1028700"/>
            <a:ext cx="11563349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3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28700"/>
            <a:ext cx="5499100" cy="5143500"/>
          </a:xfrm>
          <a:prstGeom prst="rect">
            <a:avLst/>
          </a:prstGeom>
        </p:spPr>
        <p:txBody>
          <a:bodyPr lIns="0" rIns="457200"/>
          <a:lstStyle>
            <a:lvl1pPr>
              <a:lnSpc>
                <a:spcPct val="120000"/>
              </a:lnSpc>
              <a:defRPr b="0" i="0">
                <a:solidFill>
                  <a:schemeClr val="tx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344488" indent="-22860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2pPr>
            <a:lvl3pPr marL="688975" indent="-227013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3pPr>
            <a:lvl4pPr marL="1035050" indent="-23495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4pPr>
            <a:lvl5pPr marL="1317625" indent="-22860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499" y="1028700"/>
            <a:ext cx="5473700" cy="5143500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20000"/>
              </a:lnSpc>
              <a:defRPr b="0" i="0">
                <a:solidFill>
                  <a:schemeClr val="tx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344488" indent="-22860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2pPr>
            <a:lvl3pPr marL="635000" indent="-23495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3pPr>
            <a:lvl4pPr marL="973138" indent="-22860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4pPr>
            <a:lvl5pPr marL="1317625" indent="-22860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9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14614" y="1028701"/>
            <a:ext cx="5499100" cy="37060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14036" y="1399310"/>
            <a:ext cx="5499099" cy="4772891"/>
          </a:xfrm>
          <a:prstGeom prst="rect">
            <a:avLst/>
          </a:prstGeom>
        </p:spPr>
        <p:txBody>
          <a:bodyPr lIns="0" tIns="91440" rIns="0">
            <a:normAutofit/>
          </a:bodyPr>
          <a:lstStyle>
            <a:lvl1pPr>
              <a:lnSpc>
                <a:spcPct val="12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 dirty="0" smtClean="0"/>
              <a:t>Master </a:t>
            </a: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3501" y="1028701"/>
            <a:ext cx="5473700" cy="37060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413501" y="1399310"/>
            <a:ext cx="5473700" cy="4772891"/>
          </a:xfrm>
          <a:prstGeom prst="rect">
            <a:avLst/>
          </a:prstGeom>
        </p:spPr>
        <p:txBody>
          <a:bodyPr lIns="0" tIns="91440" rIns="0">
            <a:normAutofit/>
          </a:bodyPr>
          <a:lstStyle>
            <a:lvl1pPr>
              <a:lnSpc>
                <a:spcPct val="12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4799" y="1402339"/>
            <a:ext cx="5499101" cy="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501" y="1402339"/>
            <a:ext cx="5473700" cy="0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8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1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16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477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0" y="1028700"/>
            <a:ext cx="5791200" cy="5143500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20000"/>
              </a:lnSpc>
              <a:defRPr sz="2000" b="0" i="0">
                <a:solidFill>
                  <a:schemeClr val="tx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344488" indent="-22860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2pPr>
            <a:lvl3pPr marL="635000" indent="-23495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3pPr>
            <a:lvl4pPr marL="973138" indent="-228600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4pPr>
            <a:lvl5pPr marL="1373188" indent="-284163">
              <a:lnSpc>
                <a:spcPct val="120000"/>
              </a:lnSpc>
              <a:tabLst/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1028700"/>
            <a:ext cx="5499101" cy="5143500"/>
          </a:xfrm>
          <a:prstGeom prst="rect">
            <a:avLst/>
          </a:prstGeom>
        </p:spPr>
        <p:txBody>
          <a:bodyPr lIns="0" rIns="45720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9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1028700"/>
            <a:ext cx="5791201" cy="5143501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1028700"/>
            <a:ext cx="5499101" cy="5143500"/>
          </a:xfrm>
          <a:prstGeom prst="rect">
            <a:avLst/>
          </a:prstGeom>
        </p:spPr>
        <p:txBody>
          <a:bodyPr lIns="0" rIns="45720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3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31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0" y="2"/>
            <a:ext cx="11563351" cy="78025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8559800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141710" y="800100"/>
            <a:ext cx="190500" cy="0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173843" y="800100"/>
            <a:ext cx="622300" cy="0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887441" y="800100"/>
            <a:ext cx="190500" cy="0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41877" y="800100"/>
            <a:ext cx="622300" cy="0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695429" y="800100"/>
            <a:ext cx="1336615" cy="0"/>
          </a:xfrm>
          <a:prstGeom prst="line">
            <a:avLst/>
          </a:prstGeom>
          <a:ln w="254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29680"/>
            <a:ext cx="1145745" cy="2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2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4176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3888">
          <p15:clr>
            <a:srgbClr val="F26B43"/>
          </p15:clr>
        </p15:guide>
        <p15:guide id="9" orient="horz" pos="648">
          <p15:clr>
            <a:srgbClr val="F26B43"/>
          </p15:clr>
        </p15:guide>
        <p15:guide id="10" pos="3030">
          <p15:clr>
            <a:srgbClr val="F26B43"/>
          </p15:clr>
        </p15:guide>
        <p15:guide id="11" pos="2742">
          <p15:clr>
            <a:srgbClr val="F26B43"/>
          </p15:clr>
        </p15:guide>
        <p15:guide id="12" orient="horz" pos="374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31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31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0" y="2"/>
            <a:ext cx="11563351" cy="78025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8700"/>
            <a:ext cx="11582400" cy="51435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36052" y="6391680"/>
            <a:ext cx="68131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FEF255AE-D1B5-48C8-9BAF-95F2418C50F7}" type="slidenum">
              <a:rPr lang="en-US" sz="1200" b="0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US" sz="1200" b="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00100"/>
            <a:ext cx="8559800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41710" y="800100"/>
            <a:ext cx="190500" cy="0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173843" y="800100"/>
            <a:ext cx="622300" cy="0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887441" y="800100"/>
            <a:ext cx="190500" cy="0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441877" y="800100"/>
            <a:ext cx="622300" cy="0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95429" y="800100"/>
            <a:ext cx="1336615" cy="0"/>
          </a:xfrm>
          <a:prstGeom prst="line">
            <a:avLst/>
          </a:prstGeom>
          <a:ln w="254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9" y="6254305"/>
            <a:ext cx="2489199" cy="533400"/>
          </a:xfrm>
          <a:prstGeom prst="rect">
            <a:avLst/>
          </a:prstGeom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738293" y="6392476"/>
            <a:ext cx="176407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Confidential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1521871" y="6430645"/>
            <a:ext cx="0" cy="18288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8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bg1"/>
          </a:solidFill>
          <a:latin typeface="Roboto Medium" charset="0"/>
          <a:ea typeface="Roboto Medium" charset="0"/>
          <a:cs typeface="Roboto Medium" charset="0"/>
        </a:defRPr>
      </a:lvl1pPr>
      <a:lvl2pPr marL="344488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688975" indent="-227013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035050" indent="-23495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373188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4176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3888">
          <p15:clr>
            <a:srgbClr val="F26B43"/>
          </p15:clr>
        </p15:guide>
        <p15:guide id="9" orient="horz" pos="648">
          <p15:clr>
            <a:srgbClr val="F26B43"/>
          </p15:clr>
        </p15:guide>
        <p15:guide id="10" pos="3030">
          <p15:clr>
            <a:srgbClr val="F26B43"/>
          </p15:clr>
        </p15:guide>
        <p15:guide id="11" pos="27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luent.io/product" TargetMode="External"/><Relationship Id="rId4" Type="http://schemas.openxmlformats.org/officeDocument/2006/relationships/hyperlink" Target="http://docs.confluent.io/3.0.0/upgrade.html" TargetMode="External"/><Relationship Id="rId5" Type="http://schemas.openxmlformats.org/officeDocument/2006/relationships/hyperlink" Target="http://kafka-summit.org/schedul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nfluent.io/training" TargetMode="Externa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2434728"/>
            <a:ext cx="5791200" cy="1302383"/>
          </a:xfrm>
        </p:spPr>
        <p:txBody>
          <a:bodyPr>
            <a:normAutofit/>
          </a:bodyPr>
          <a:lstStyle/>
          <a:p>
            <a:r>
              <a:rPr lang="en-US" sz="2200" b="0" dirty="0"/>
              <a:t>When </a:t>
            </a:r>
            <a:r>
              <a:rPr lang="en-US" sz="2200" b="0" dirty="0" smtClean="0"/>
              <a:t>One Data Center Is Not Enough</a:t>
            </a:r>
            <a:r>
              <a:rPr lang="en-US" sz="2200" b="0" dirty="0" smtClean="0"/>
              <a:t>: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2200" b="0" dirty="0" smtClean="0"/>
              <a:t>Building </a:t>
            </a:r>
            <a:r>
              <a:rPr lang="en-US" sz="2200" b="0" dirty="0"/>
              <a:t>L</a:t>
            </a:r>
            <a:r>
              <a:rPr lang="en-US" sz="2200" b="0" dirty="0" smtClean="0"/>
              <a:t>arge-scale </a:t>
            </a:r>
            <a:r>
              <a:rPr lang="en-US" sz="2200" b="0" dirty="0"/>
              <a:t>S</a:t>
            </a:r>
            <a:r>
              <a:rPr lang="en-US" sz="2200" b="0" dirty="0" smtClean="0"/>
              <a:t>tream </a:t>
            </a:r>
            <a:r>
              <a:rPr lang="en-US" sz="2200" b="0" dirty="0"/>
              <a:t>I</a:t>
            </a:r>
            <a:r>
              <a:rPr lang="en-US" sz="2200" b="0" dirty="0" smtClean="0"/>
              <a:t>nfrastructures </a:t>
            </a:r>
            <a:r>
              <a:rPr lang="en-US" sz="2200" b="0" dirty="0"/>
              <a:t>A</a:t>
            </a:r>
            <a:r>
              <a:rPr lang="en-US" sz="2200" b="0" dirty="0" smtClean="0"/>
              <a:t>cross </a:t>
            </a:r>
            <a:r>
              <a:rPr lang="en-US" sz="2200" b="0" dirty="0"/>
              <a:t>M</a:t>
            </a:r>
            <a:r>
              <a:rPr lang="en-US" sz="2200" b="0" dirty="0" smtClean="0"/>
              <a:t>ultiple </a:t>
            </a:r>
            <a:r>
              <a:rPr lang="en-US" sz="2200" b="0" dirty="0"/>
              <a:t>D</a:t>
            </a:r>
            <a:r>
              <a:rPr lang="en-US" sz="2200" b="0" dirty="0" smtClean="0"/>
              <a:t>ata </a:t>
            </a:r>
            <a:r>
              <a:rPr lang="en-US" sz="2200" b="0" dirty="0" smtClean="0"/>
              <a:t>Centers</a:t>
            </a:r>
            <a:br>
              <a:rPr lang="en-US" sz="2200" b="0" dirty="0" smtClean="0"/>
            </a:br>
            <a:r>
              <a:rPr lang="en-US" sz="2200" dirty="0" smtClean="0"/>
              <a:t>with</a:t>
            </a:r>
            <a:r>
              <a:rPr lang="en-US" sz="2200" b="0" dirty="0" smtClean="0"/>
              <a:t> </a:t>
            </a:r>
            <a:r>
              <a:rPr lang="en-US" sz="2200" b="0" dirty="0"/>
              <a:t>Apache </a:t>
            </a:r>
            <a:r>
              <a:rPr lang="en-US" sz="2200" b="0" dirty="0" smtClean="0"/>
              <a:t>Kafka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Ewen Cheslack-Postava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986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DC failure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Producer/consumer fail over to new DCs</a:t>
            </a:r>
          </a:p>
          <a:p>
            <a:pPr lvl="1"/>
            <a:r>
              <a:rPr lang="en-US" dirty="0" smtClean="0"/>
              <a:t>Existing data preserved by intra-cluster replication</a:t>
            </a:r>
          </a:p>
          <a:p>
            <a:pPr lvl="1"/>
            <a:r>
              <a:rPr lang="en-US" dirty="0" smtClean="0"/>
              <a:t>Consumer resumes from last committed offsets and will see same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44171" y="2563755"/>
            <a:ext cx="6903659" cy="3132724"/>
            <a:chOff x="2118650" y="2905278"/>
            <a:chExt cx="6903659" cy="3132724"/>
          </a:xfrm>
        </p:grpSpPr>
        <p:sp>
          <p:nvSpPr>
            <p:cNvPr id="5" name="Shape 459"/>
            <p:cNvSpPr/>
            <p:nvPr/>
          </p:nvSpPr>
          <p:spPr>
            <a:xfrm>
              <a:off x="2118650" y="2976925"/>
              <a:ext cx="6903659" cy="3061077"/>
            </a:xfrm>
            <a:prstGeom prst="rect">
              <a:avLst/>
            </a:prstGeom>
            <a:solidFill>
              <a:srgbClr val="DDDDDD">
                <a:alpha val="10489"/>
              </a:srgbClr>
            </a:solidFill>
            <a:ln w="25400" cap="flat">
              <a:solidFill>
                <a:schemeClr val="accent1">
                  <a:alpha val="10489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6" name="Group 445"/>
            <p:cNvGrpSpPr/>
            <p:nvPr/>
          </p:nvGrpSpPr>
          <p:grpSpPr>
            <a:xfrm>
              <a:off x="2901102" y="4206977"/>
              <a:ext cx="5332735" cy="837654"/>
              <a:chOff x="0" y="0"/>
              <a:chExt cx="1095722" cy="837651"/>
            </a:xfrm>
          </p:grpSpPr>
          <p:sp>
            <p:nvSpPr>
              <p:cNvPr id="7" name="Shape 443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8" name="Shape 444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 smtClean="0"/>
                  <a:t>Kafka</a:t>
                </a:r>
                <a:endParaRPr lang="en-US" dirty="0" smtClean="0"/>
              </a:p>
            </p:txBody>
          </p:sp>
        </p:grpSp>
        <p:sp>
          <p:nvSpPr>
            <p:cNvPr id="9" name="Shape 446"/>
            <p:cNvSpPr/>
            <p:nvPr/>
          </p:nvSpPr>
          <p:spPr>
            <a:xfrm flipH="1">
              <a:off x="4397455" y="2968819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0" name="Shape 447"/>
            <p:cNvSpPr/>
            <p:nvPr/>
          </p:nvSpPr>
          <p:spPr>
            <a:xfrm>
              <a:off x="5559280" y="3714858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1" name="Shape 448"/>
            <p:cNvSpPr/>
            <p:nvPr/>
          </p:nvSpPr>
          <p:spPr>
            <a:xfrm>
              <a:off x="5081520" y="3383341"/>
              <a:ext cx="942552" cy="407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producer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12" name="Shape 449"/>
            <p:cNvSpPr/>
            <p:nvPr/>
          </p:nvSpPr>
          <p:spPr>
            <a:xfrm>
              <a:off x="5559280" y="5050646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" name="Shape 451"/>
            <p:cNvSpPr/>
            <p:nvPr/>
          </p:nvSpPr>
          <p:spPr>
            <a:xfrm>
              <a:off x="5114466" y="5521686"/>
              <a:ext cx="952568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14" name="Shape 453"/>
            <p:cNvSpPr/>
            <p:nvPr/>
          </p:nvSpPr>
          <p:spPr>
            <a:xfrm>
              <a:off x="2709638" y="2935374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rPr dirty="0"/>
                <a:t>DC 1</a:t>
              </a:r>
            </a:p>
          </p:txBody>
        </p:sp>
        <p:sp>
          <p:nvSpPr>
            <p:cNvPr id="15" name="Shape 455"/>
            <p:cNvSpPr/>
            <p:nvPr/>
          </p:nvSpPr>
          <p:spPr>
            <a:xfrm>
              <a:off x="7651785" y="2905278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rPr dirty="0"/>
                <a:t>DC </a:t>
              </a:r>
              <a:r>
                <a:rPr lang="en-US" dirty="0" smtClean="0"/>
                <a:t>3</a:t>
              </a:r>
              <a:endParaRPr dirty="0"/>
            </a:p>
          </p:txBody>
        </p:sp>
        <p:sp>
          <p:nvSpPr>
            <p:cNvPr id="16" name="Shape 446"/>
            <p:cNvSpPr/>
            <p:nvPr/>
          </p:nvSpPr>
          <p:spPr>
            <a:xfrm flipH="1">
              <a:off x="6794897" y="2970740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7" name="Shape 453"/>
            <p:cNvSpPr/>
            <p:nvPr/>
          </p:nvSpPr>
          <p:spPr>
            <a:xfrm>
              <a:off x="5155232" y="2919241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rPr dirty="0"/>
                <a:t>DC </a:t>
              </a:r>
              <a:r>
                <a:rPr lang="en-US" dirty="0" smtClean="0"/>
                <a:t>2</a:t>
              </a:r>
              <a:endParaRPr dirty="0"/>
            </a:p>
          </p:txBody>
        </p:sp>
        <p:sp>
          <p:nvSpPr>
            <p:cNvPr id="18" name="Shape 447"/>
            <p:cNvSpPr/>
            <p:nvPr/>
          </p:nvSpPr>
          <p:spPr>
            <a:xfrm>
              <a:off x="7469194" y="3716780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9" name="Shape 448"/>
            <p:cNvSpPr/>
            <p:nvPr/>
          </p:nvSpPr>
          <p:spPr>
            <a:xfrm>
              <a:off x="6991434" y="3385263"/>
              <a:ext cx="942552" cy="407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producer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22" name="Shape 449"/>
            <p:cNvSpPr/>
            <p:nvPr/>
          </p:nvSpPr>
          <p:spPr>
            <a:xfrm>
              <a:off x="7517345" y="5046550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3" name="Shape 451"/>
            <p:cNvSpPr/>
            <p:nvPr/>
          </p:nvSpPr>
          <p:spPr>
            <a:xfrm>
              <a:off x="7072531" y="5517590"/>
              <a:ext cx="950640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26" name="Multiply 25"/>
            <p:cNvSpPr/>
            <p:nvPr/>
          </p:nvSpPr>
          <p:spPr>
            <a:xfrm>
              <a:off x="2858031" y="3696308"/>
              <a:ext cx="1656131" cy="182319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6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DC comes back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Intra cluster replication auto re-replicates all missing data</a:t>
            </a:r>
          </a:p>
          <a:p>
            <a:r>
              <a:rPr lang="en-US" dirty="0" smtClean="0"/>
              <a:t>When re-replication completes, switch producer/consumer back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44171" y="2563751"/>
            <a:ext cx="6903659" cy="3132724"/>
            <a:chOff x="2118650" y="2905278"/>
            <a:chExt cx="6903659" cy="3132724"/>
          </a:xfrm>
        </p:grpSpPr>
        <p:sp>
          <p:nvSpPr>
            <p:cNvPr id="24" name="Shape 459"/>
            <p:cNvSpPr/>
            <p:nvPr/>
          </p:nvSpPr>
          <p:spPr>
            <a:xfrm>
              <a:off x="2118650" y="2976925"/>
              <a:ext cx="6903659" cy="3061077"/>
            </a:xfrm>
            <a:prstGeom prst="rect">
              <a:avLst/>
            </a:prstGeom>
            <a:solidFill>
              <a:srgbClr val="DDDDDD">
                <a:alpha val="10489"/>
              </a:srgbClr>
            </a:solidFill>
            <a:ln w="25400" cap="flat">
              <a:solidFill>
                <a:schemeClr val="accent1">
                  <a:alpha val="10489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25" name="Group 445"/>
            <p:cNvGrpSpPr/>
            <p:nvPr/>
          </p:nvGrpSpPr>
          <p:grpSpPr>
            <a:xfrm>
              <a:off x="2901102" y="4206977"/>
              <a:ext cx="5332730" cy="837653"/>
              <a:chOff x="0" y="0"/>
              <a:chExt cx="1095721" cy="837650"/>
            </a:xfrm>
          </p:grpSpPr>
          <p:sp>
            <p:nvSpPr>
              <p:cNvPr id="28" name="Shape 443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29" name="Shape 444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 smtClean="0"/>
                  <a:t>Kafka</a:t>
                </a:r>
                <a:endParaRPr lang="en-US" dirty="0" smtClean="0"/>
              </a:p>
            </p:txBody>
          </p:sp>
        </p:grpSp>
        <p:sp>
          <p:nvSpPr>
            <p:cNvPr id="30" name="Shape 446"/>
            <p:cNvSpPr/>
            <p:nvPr/>
          </p:nvSpPr>
          <p:spPr>
            <a:xfrm flipH="1">
              <a:off x="4397455" y="2968819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" name="Shape 447"/>
            <p:cNvSpPr/>
            <p:nvPr/>
          </p:nvSpPr>
          <p:spPr>
            <a:xfrm>
              <a:off x="5559280" y="3714858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2" name="Shape 448"/>
            <p:cNvSpPr/>
            <p:nvPr/>
          </p:nvSpPr>
          <p:spPr>
            <a:xfrm>
              <a:off x="5081520" y="3383341"/>
              <a:ext cx="942552" cy="407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producer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33" name="Shape 449"/>
            <p:cNvSpPr/>
            <p:nvPr/>
          </p:nvSpPr>
          <p:spPr>
            <a:xfrm>
              <a:off x="5559280" y="5050646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4" name="Shape 451"/>
            <p:cNvSpPr/>
            <p:nvPr/>
          </p:nvSpPr>
          <p:spPr>
            <a:xfrm>
              <a:off x="5114466" y="5521686"/>
              <a:ext cx="958587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35" name="Shape 453"/>
            <p:cNvSpPr/>
            <p:nvPr/>
          </p:nvSpPr>
          <p:spPr>
            <a:xfrm>
              <a:off x="2709638" y="2935374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rPr dirty="0"/>
                <a:t>DC 1</a:t>
              </a:r>
            </a:p>
          </p:txBody>
        </p:sp>
        <p:sp>
          <p:nvSpPr>
            <p:cNvPr id="36" name="Shape 455"/>
            <p:cNvSpPr/>
            <p:nvPr/>
          </p:nvSpPr>
          <p:spPr>
            <a:xfrm>
              <a:off x="7651785" y="2905278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rPr dirty="0"/>
                <a:t>DC </a:t>
              </a:r>
              <a:r>
                <a:rPr lang="en-US" dirty="0" smtClean="0"/>
                <a:t>3</a:t>
              </a:r>
              <a:endParaRPr dirty="0"/>
            </a:p>
          </p:txBody>
        </p:sp>
        <p:sp>
          <p:nvSpPr>
            <p:cNvPr id="37" name="Shape 446"/>
            <p:cNvSpPr/>
            <p:nvPr/>
          </p:nvSpPr>
          <p:spPr>
            <a:xfrm flipH="1">
              <a:off x="6794897" y="2970740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8" name="Shape 453"/>
            <p:cNvSpPr/>
            <p:nvPr/>
          </p:nvSpPr>
          <p:spPr>
            <a:xfrm>
              <a:off x="5155232" y="2919241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rPr dirty="0"/>
                <a:t>DC </a:t>
              </a:r>
              <a:r>
                <a:rPr lang="en-US" dirty="0" smtClean="0"/>
                <a:t>2</a:t>
              </a:r>
              <a:endParaRPr dirty="0"/>
            </a:p>
          </p:txBody>
        </p:sp>
        <p:sp>
          <p:nvSpPr>
            <p:cNvPr id="39" name="Shape 447"/>
            <p:cNvSpPr/>
            <p:nvPr/>
          </p:nvSpPr>
          <p:spPr>
            <a:xfrm>
              <a:off x="7469194" y="3716780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0" name="Shape 448"/>
            <p:cNvSpPr/>
            <p:nvPr/>
          </p:nvSpPr>
          <p:spPr>
            <a:xfrm>
              <a:off x="6991434" y="3385263"/>
              <a:ext cx="942552" cy="407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producer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41" name="Shape 447"/>
            <p:cNvSpPr/>
            <p:nvPr/>
          </p:nvSpPr>
          <p:spPr>
            <a:xfrm>
              <a:off x="3671278" y="3716780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2" name="Shape 448"/>
            <p:cNvSpPr/>
            <p:nvPr/>
          </p:nvSpPr>
          <p:spPr>
            <a:xfrm>
              <a:off x="3193518" y="3385263"/>
              <a:ext cx="942552" cy="407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producer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43" name="Shape 449"/>
            <p:cNvSpPr/>
            <p:nvPr/>
          </p:nvSpPr>
          <p:spPr>
            <a:xfrm>
              <a:off x="7517345" y="5046550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4" name="Shape 451"/>
            <p:cNvSpPr/>
            <p:nvPr/>
          </p:nvSpPr>
          <p:spPr>
            <a:xfrm>
              <a:off x="7072531" y="5517590"/>
              <a:ext cx="938602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45" name="Shape 449"/>
            <p:cNvSpPr/>
            <p:nvPr/>
          </p:nvSpPr>
          <p:spPr>
            <a:xfrm>
              <a:off x="3665259" y="5046549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6" name="Shape 451"/>
            <p:cNvSpPr/>
            <p:nvPr/>
          </p:nvSpPr>
          <p:spPr>
            <a:xfrm>
              <a:off x="3220445" y="5517589"/>
              <a:ext cx="956660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636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careful with replica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</a:t>
            </a:r>
            <a:r>
              <a:rPr lang="en-US" dirty="0" smtClean="0"/>
              <a:t>want all replicas in same AZ</a:t>
            </a:r>
            <a:endParaRPr lang="en-US" dirty="0"/>
          </a:p>
          <a:p>
            <a:r>
              <a:rPr lang="en-US" dirty="0" smtClean="0"/>
              <a:t>Rack-aware support in 0.10.0</a:t>
            </a:r>
          </a:p>
          <a:p>
            <a:pPr lvl="1"/>
            <a:r>
              <a:rPr lang="en-US" dirty="0" smtClean="0"/>
              <a:t>Configure brokers in same AZ with same </a:t>
            </a:r>
            <a:r>
              <a:rPr lang="en-US" dirty="0" err="1" smtClean="0"/>
              <a:t>broker.rack</a:t>
            </a:r>
            <a:endParaRPr lang="en-US" dirty="0" smtClean="0"/>
          </a:p>
          <a:p>
            <a:r>
              <a:rPr lang="en-US" dirty="0" smtClean="0"/>
              <a:t>Manual </a:t>
            </a:r>
            <a:r>
              <a:rPr lang="en-US" dirty="0" smtClean="0"/>
              <a:t>assignment pre 0.10.0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40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Stretched cluster NOT recommended across regions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Asymmetric network partitioning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Longer </a:t>
            </a:r>
            <a:r>
              <a:rPr lang="en-US" dirty="0" smtClean="0"/>
              <a:t>network latency =&gt; longer produce/consume time</a:t>
            </a:r>
          </a:p>
          <a:p>
            <a:r>
              <a:rPr lang="en-US" dirty="0" smtClean="0"/>
              <a:t>Cross region </a:t>
            </a:r>
            <a:r>
              <a:rPr lang="en-US" dirty="0" smtClean="0"/>
              <a:t>bandwidth: no read affinity in Kafka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94847" y="1721254"/>
            <a:ext cx="4202306" cy="3107017"/>
            <a:chOff x="3147983" y="2148818"/>
            <a:chExt cx="4202306" cy="3107017"/>
          </a:xfrm>
        </p:grpSpPr>
        <p:sp>
          <p:nvSpPr>
            <p:cNvPr id="4" name="Oval 3"/>
            <p:cNvSpPr/>
            <p:nvPr/>
          </p:nvSpPr>
          <p:spPr>
            <a:xfrm>
              <a:off x="4526206" y="2148818"/>
              <a:ext cx="1371600" cy="1371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18811" y="2209009"/>
              <a:ext cx="95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egion 1</a:t>
              </a:r>
              <a:endParaRPr lang="en-US" dirty="0"/>
            </a:p>
          </p:txBody>
        </p:sp>
        <p:grpSp>
          <p:nvGrpSpPr>
            <p:cNvPr id="7" name="Group 445"/>
            <p:cNvGrpSpPr/>
            <p:nvPr/>
          </p:nvGrpSpPr>
          <p:grpSpPr>
            <a:xfrm>
              <a:off x="4670660" y="2672479"/>
              <a:ext cx="529662" cy="469489"/>
              <a:chOff x="0" y="1"/>
              <a:chExt cx="1095722" cy="837652"/>
            </a:xfrm>
          </p:grpSpPr>
          <p:sp>
            <p:nvSpPr>
              <p:cNvPr id="8" name="Shape 443"/>
              <p:cNvSpPr/>
              <p:nvPr/>
            </p:nvSpPr>
            <p:spPr>
              <a:xfrm>
                <a:off x="1" y="1"/>
                <a:ext cx="1095721" cy="837652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9" name="Shape 444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sz="1400" dirty="0" smtClean="0"/>
                  <a:t>Kafka</a:t>
                </a:r>
                <a:endParaRPr lang="en-US" sz="1400" dirty="0" smtClean="0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5417001" y="2726652"/>
              <a:ext cx="379189" cy="361146"/>
            </a:xfrm>
            <a:prstGeom prst="roundRect">
              <a:avLst/>
            </a:prstGeom>
            <a:solidFill>
              <a:srgbClr val="94B6D2"/>
            </a:solidFill>
            <a:ln w="10000" cap="flat">
              <a:solidFill>
                <a:srgbClr val="000000"/>
              </a:solidFill>
              <a:prstDash val="solid"/>
              <a:rou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42915"/>
              <a:r>
                <a:rPr lang="en-US" sz="1400" dirty="0" smtClean="0">
                  <a:solidFill>
                    <a:schemeClr val="tx1"/>
                  </a:solidFill>
                  <a:latin typeface="Tw Cen MT"/>
                  <a:ea typeface="Tw Cen MT"/>
                  <a:cs typeface="Tw Cen MT"/>
                </a:rPr>
                <a:t>ZK</a:t>
              </a:r>
              <a:endParaRPr lang="en-US" sz="1400" dirty="0">
                <a:solidFill>
                  <a:schemeClr val="tx1"/>
                </a:solidFill>
                <a:latin typeface="Tw Cen MT"/>
                <a:ea typeface="Tw Cen MT"/>
                <a:cs typeface="Tw Cen M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147983" y="3884235"/>
              <a:ext cx="1371600" cy="1371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0588" y="3944426"/>
              <a:ext cx="95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egion 2</a:t>
              </a:r>
              <a:endParaRPr lang="en-US" dirty="0"/>
            </a:p>
          </p:txBody>
        </p:sp>
        <p:grpSp>
          <p:nvGrpSpPr>
            <p:cNvPr id="16" name="Group 445"/>
            <p:cNvGrpSpPr/>
            <p:nvPr/>
          </p:nvGrpSpPr>
          <p:grpSpPr>
            <a:xfrm>
              <a:off x="3292437" y="4407896"/>
              <a:ext cx="529662" cy="469489"/>
              <a:chOff x="0" y="1"/>
              <a:chExt cx="1095722" cy="837652"/>
            </a:xfrm>
          </p:grpSpPr>
          <p:sp>
            <p:nvSpPr>
              <p:cNvPr id="17" name="Shape 443"/>
              <p:cNvSpPr/>
              <p:nvPr/>
            </p:nvSpPr>
            <p:spPr>
              <a:xfrm>
                <a:off x="1" y="1"/>
                <a:ext cx="1095721" cy="837652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18" name="Shape 444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sz="1400" dirty="0" smtClean="0"/>
                  <a:t>Kafka</a:t>
                </a:r>
                <a:endParaRPr lang="en-US" sz="1400" dirty="0" smtClean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4038778" y="4462069"/>
              <a:ext cx="379189" cy="361146"/>
            </a:xfrm>
            <a:prstGeom prst="roundRect">
              <a:avLst/>
            </a:prstGeom>
            <a:solidFill>
              <a:srgbClr val="94B6D2"/>
            </a:solidFill>
            <a:ln w="10000" cap="flat">
              <a:solidFill>
                <a:srgbClr val="000000"/>
              </a:solidFill>
              <a:prstDash val="solid"/>
              <a:rou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42915"/>
              <a:r>
                <a:rPr lang="en-US" sz="1400" dirty="0" smtClean="0">
                  <a:solidFill>
                    <a:schemeClr val="tx1"/>
                  </a:solidFill>
                  <a:latin typeface="Tw Cen MT"/>
                  <a:ea typeface="Tw Cen MT"/>
                  <a:cs typeface="Tw Cen MT"/>
                </a:rPr>
                <a:t>ZK</a:t>
              </a:r>
              <a:endParaRPr lang="en-US" sz="1400" dirty="0">
                <a:solidFill>
                  <a:schemeClr val="tx1"/>
                </a:solidFill>
                <a:latin typeface="Tw Cen MT"/>
                <a:ea typeface="Tw Cen MT"/>
                <a:cs typeface="Tw Cen M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978689" y="3872194"/>
              <a:ext cx="1371600" cy="1371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1294" y="3932385"/>
              <a:ext cx="95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egion 3</a:t>
              </a:r>
              <a:endParaRPr lang="en-US" dirty="0"/>
            </a:p>
          </p:txBody>
        </p:sp>
        <p:grpSp>
          <p:nvGrpSpPr>
            <p:cNvPr id="22" name="Group 445"/>
            <p:cNvGrpSpPr/>
            <p:nvPr/>
          </p:nvGrpSpPr>
          <p:grpSpPr>
            <a:xfrm>
              <a:off x="6123143" y="4395855"/>
              <a:ext cx="529662" cy="469489"/>
              <a:chOff x="0" y="1"/>
              <a:chExt cx="1095722" cy="837652"/>
            </a:xfrm>
          </p:grpSpPr>
          <p:sp>
            <p:nvSpPr>
              <p:cNvPr id="23" name="Shape 443"/>
              <p:cNvSpPr/>
              <p:nvPr/>
            </p:nvSpPr>
            <p:spPr>
              <a:xfrm>
                <a:off x="1" y="1"/>
                <a:ext cx="1095721" cy="837652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24" name="Shape 444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sz="1400" dirty="0" smtClean="0"/>
                  <a:t>Kafka</a:t>
                </a:r>
                <a:endParaRPr lang="en-US" sz="1400" dirty="0" smtClean="0"/>
              </a:p>
            </p:txBody>
          </p:sp>
        </p:grpSp>
        <p:sp>
          <p:nvSpPr>
            <p:cNvPr id="25" name="Rounded Rectangle 24"/>
            <p:cNvSpPr/>
            <p:nvPr/>
          </p:nvSpPr>
          <p:spPr>
            <a:xfrm>
              <a:off x="6869484" y="4450028"/>
              <a:ext cx="379189" cy="361146"/>
            </a:xfrm>
            <a:prstGeom prst="roundRect">
              <a:avLst/>
            </a:prstGeom>
            <a:solidFill>
              <a:srgbClr val="94B6D2"/>
            </a:solidFill>
            <a:ln w="10000" cap="flat">
              <a:solidFill>
                <a:srgbClr val="000000"/>
              </a:solidFill>
              <a:prstDash val="solid"/>
              <a:rou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42915"/>
              <a:r>
                <a:rPr lang="en-US" sz="1400" dirty="0" smtClean="0">
                  <a:solidFill>
                    <a:schemeClr val="tx1"/>
                  </a:solidFill>
                  <a:latin typeface="Tw Cen MT"/>
                  <a:ea typeface="Tw Cen MT"/>
                  <a:cs typeface="Tw Cen MT"/>
                </a:rPr>
                <a:t>ZK</a:t>
              </a:r>
              <a:endParaRPr lang="en-US" sz="1400" dirty="0">
                <a:solidFill>
                  <a:schemeClr val="tx1"/>
                </a:solidFill>
                <a:latin typeface="Tw Cen MT"/>
                <a:ea typeface="Tw Cen MT"/>
                <a:cs typeface="Tw Cen MT"/>
              </a:endParaRPr>
            </a:p>
          </p:txBody>
        </p:sp>
        <p:sp>
          <p:nvSpPr>
            <p:cNvPr id="26" name="Shape 447"/>
            <p:cNvSpPr/>
            <p:nvPr/>
          </p:nvSpPr>
          <p:spPr>
            <a:xfrm flipH="1">
              <a:off x="4243616" y="3157000"/>
              <a:ext cx="721722" cy="130001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7" name="Shape 447"/>
            <p:cNvSpPr/>
            <p:nvPr/>
          </p:nvSpPr>
          <p:spPr>
            <a:xfrm flipH="1" flipV="1">
              <a:off x="4420688" y="4621862"/>
              <a:ext cx="1694496" cy="79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0" name="Shape 447"/>
            <p:cNvSpPr/>
            <p:nvPr/>
          </p:nvSpPr>
          <p:spPr>
            <a:xfrm>
              <a:off x="3820161" y="4646730"/>
              <a:ext cx="228717" cy="601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3" name="Up-Down Arrow 32"/>
            <p:cNvSpPr/>
            <p:nvPr/>
          </p:nvSpPr>
          <p:spPr>
            <a:xfrm>
              <a:off x="5437341" y="2977736"/>
              <a:ext cx="306958" cy="1601078"/>
            </a:xfrm>
            <a:prstGeom prst="upDownArrow">
              <a:avLst/>
            </a:prstGeom>
            <a:solidFill>
              <a:srgbClr val="94B6D2"/>
            </a:solidFill>
            <a:ln w="10000" cap="flat">
              <a:solidFill>
                <a:srgbClr val="000000"/>
              </a:solidFill>
              <a:prstDash val="solid"/>
              <a:rou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2400000"/>
              </a:camera>
              <a:lightRig rig="threePt" dir="t"/>
            </a:scene3d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42915"/>
              <a:endParaRPr lang="en-US" sz="1400">
                <a:solidFill>
                  <a:schemeClr val="tx1"/>
                </a:solidFill>
                <a:latin typeface="Tw Cen MT"/>
                <a:ea typeface="Tw Cen MT"/>
                <a:cs typeface="Tw Cen MT"/>
              </a:endParaRPr>
            </a:p>
          </p:txBody>
        </p:sp>
        <p:sp>
          <p:nvSpPr>
            <p:cNvPr id="32" name="Multiply 31"/>
            <p:cNvSpPr/>
            <p:nvPr/>
          </p:nvSpPr>
          <p:spPr>
            <a:xfrm>
              <a:off x="5486699" y="3578087"/>
              <a:ext cx="391227" cy="58987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28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#2: active/passive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Producers in active DC</a:t>
            </a:r>
          </a:p>
          <a:p>
            <a:r>
              <a:rPr lang="en-US" dirty="0" smtClean="0"/>
              <a:t>Consumers in either active or passive DC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1490" y="2319739"/>
            <a:ext cx="7429021" cy="3174864"/>
            <a:chOff x="1664020" y="2793470"/>
            <a:chExt cx="7429021" cy="3174864"/>
          </a:xfrm>
        </p:grpSpPr>
        <p:sp>
          <p:nvSpPr>
            <p:cNvPr id="18" name="Shape 459"/>
            <p:cNvSpPr/>
            <p:nvPr/>
          </p:nvSpPr>
          <p:spPr>
            <a:xfrm>
              <a:off x="1664020" y="2898677"/>
              <a:ext cx="7429021" cy="3061077"/>
            </a:xfrm>
            <a:prstGeom prst="rect">
              <a:avLst/>
            </a:prstGeom>
            <a:solidFill>
              <a:srgbClr val="DDDDDD">
                <a:alpha val="10489"/>
              </a:srgbClr>
            </a:solidFill>
            <a:ln w="25400" cap="flat">
              <a:solidFill>
                <a:schemeClr val="accent1">
                  <a:alpha val="10489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5" name="Shape 461"/>
            <p:cNvSpPr/>
            <p:nvPr/>
          </p:nvSpPr>
          <p:spPr>
            <a:xfrm>
              <a:off x="3729536" y="4041950"/>
              <a:ext cx="27507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6" name="Group 445"/>
            <p:cNvGrpSpPr/>
            <p:nvPr/>
          </p:nvGrpSpPr>
          <p:grpSpPr>
            <a:xfrm>
              <a:off x="3181674" y="3623125"/>
              <a:ext cx="1095724" cy="837654"/>
              <a:chOff x="0" y="0"/>
              <a:chExt cx="1095722" cy="837651"/>
            </a:xfrm>
          </p:grpSpPr>
          <p:sp>
            <p:nvSpPr>
              <p:cNvPr id="21" name="Shape 443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22" name="Shape 444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 smtClean="0"/>
                  <a:t>Kafka</a:t>
                </a:r>
                <a:endParaRPr lang="en-US" dirty="0" smtClean="0"/>
              </a:p>
            </p:txBody>
          </p:sp>
        </p:grpSp>
        <p:sp>
          <p:nvSpPr>
            <p:cNvPr id="7" name="Shape 446"/>
            <p:cNvSpPr/>
            <p:nvPr/>
          </p:nvSpPr>
          <p:spPr>
            <a:xfrm flipH="1">
              <a:off x="5444740" y="2908627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" name="Shape 447"/>
            <p:cNvSpPr/>
            <p:nvPr/>
          </p:nvSpPr>
          <p:spPr>
            <a:xfrm>
              <a:off x="3729536" y="3124987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" name="Shape 448"/>
            <p:cNvSpPr/>
            <p:nvPr/>
          </p:nvSpPr>
          <p:spPr>
            <a:xfrm>
              <a:off x="3251776" y="2793470"/>
              <a:ext cx="942552" cy="407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/>
                <a:t>producers</a:t>
              </a:r>
            </a:p>
          </p:txBody>
        </p:sp>
        <p:sp>
          <p:nvSpPr>
            <p:cNvPr id="10" name="Shape 449"/>
            <p:cNvSpPr/>
            <p:nvPr/>
          </p:nvSpPr>
          <p:spPr>
            <a:xfrm>
              <a:off x="3729536" y="4460775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" name="Shape 451"/>
            <p:cNvSpPr/>
            <p:nvPr/>
          </p:nvSpPr>
          <p:spPr>
            <a:xfrm>
              <a:off x="3284722" y="4931815"/>
              <a:ext cx="1001635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14" name="Shape 453"/>
            <p:cNvSpPr/>
            <p:nvPr/>
          </p:nvSpPr>
          <p:spPr>
            <a:xfrm>
              <a:off x="1752636" y="2869164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rPr dirty="0"/>
                <a:t>DC </a:t>
              </a:r>
              <a:r>
                <a:rPr dirty="0" smtClean="0"/>
                <a:t>1</a:t>
              </a:r>
              <a:endParaRPr lang="en-US" dirty="0" smtClean="0"/>
            </a:p>
          </p:txBody>
        </p:sp>
        <p:sp>
          <p:nvSpPr>
            <p:cNvPr id="15" name="Shape 454"/>
            <p:cNvSpPr/>
            <p:nvPr/>
          </p:nvSpPr>
          <p:spPr>
            <a:xfrm>
              <a:off x="4888875" y="4085107"/>
              <a:ext cx="1185292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 smtClean="0"/>
                <a:t>Replication</a:t>
              </a:r>
              <a:endParaRPr dirty="0"/>
            </a:p>
          </p:txBody>
        </p:sp>
        <p:sp>
          <p:nvSpPr>
            <p:cNvPr id="16" name="Shape 455"/>
            <p:cNvSpPr/>
            <p:nvPr/>
          </p:nvSpPr>
          <p:spPr>
            <a:xfrm>
              <a:off x="8200253" y="2869164"/>
              <a:ext cx="801337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rPr dirty="0"/>
                <a:t>DC </a:t>
              </a:r>
              <a:r>
                <a:rPr dirty="0" smtClean="0"/>
                <a:t>2</a:t>
              </a:r>
              <a:endParaRPr lang="en-US" dirty="0" smtClean="0"/>
            </a:p>
            <a:p>
              <a:endParaRPr dirty="0"/>
            </a:p>
          </p:txBody>
        </p:sp>
        <p:grpSp>
          <p:nvGrpSpPr>
            <p:cNvPr id="17" name="Group 458"/>
            <p:cNvGrpSpPr/>
            <p:nvPr/>
          </p:nvGrpSpPr>
          <p:grpSpPr>
            <a:xfrm>
              <a:off x="6480329" y="3623125"/>
              <a:ext cx="1121109" cy="837653"/>
              <a:chOff x="0" y="0"/>
              <a:chExt cx="1121108" cy="837650"/>
            </a:xfrm>
          </p:grpSpPr>
          <p:sp>
            <p:nvSpPr>
              <p:cNvPr id="19" name="Shape 456"/>
              <p:cNvSpPr/>
              <p:nvPr/>
            </p:nvSpPr>
            <p:spPr>
              <a:xfrm>
                <a:off x="25386" y="0"/>
                <a:ext cx="1095723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20" name="Shape 457"/>
              <p:cNvSpPr/>
              <p:nvPr/>
            </p:nvSpPr>
            <p:spPr>
              <a:xfrm>
                <a:off x="0" y="115959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 smtClean="0"/>
                  <a:t>Kafka</a:t>
                </a:r>
                <a:endParaRPr dirty="0"/>
              </a:p>
            </p:txBody>
          </p:sp>
        </p:grpSp>
        <p:sp>
          <p:nvSpPr>
            <p:cNvPr id="59" name="Shape 449"/>
            <p:cNvSpPr/>
            <p:nvPr/>
          </p:nvSpPr>
          <p:spPr>
            <a:xfrm>
              <a:off x="7069227" y="4466644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60" name="Shape 451"/>
            <p:cNvSpPr/>
            <p:nvPr/>
          </p:nvSpPr>
          <p:spPr>
            <a:xfrm>
              <a:off x="6624413" y="4937684"/>
              <a:ext cx="1001635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890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Datacenter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 &amp; Producer: read </a:t>
            </a:r>
            <a:r>
              <a:rPr lang="en-US" dirty="0" smtClean="0"/>
              <a:t>from a source cluster and write to a target cluster</a:t>
            </a:r>
          </a:p>
          <a:p>
            <a:r>
              <a:rPr lang="en-US" dirty="0"/>
              <a:t>Per-key ordering preserved</a:t>
            </a:r>
          </a:p>
          <a:p>
            <a:r>
              <a:rPr lang="en-US" dirty="0" smtClean="0"/>
              <a:t>Asynchronous: target always slightly behind</a:t>
            </a:r>
          </a:p>
          <a:p>
            <a:r>
              <a:rPr lang="en-US" dirty="0" smtClean="0"/>
              <a:t>Offsets not </a:t>
            </a:r>
            <a:r>
              <a:rPr lang="en-US" dirty="0" smtClean="0"/>
              <a:t>preserved</a:t>
            </a:r>
            <a:endParaRPr lang="en-US" dirty="0" smtClean="0"/>
          </a:p>
          <a:p>
            <a:pPr lvl="1"/>
            <a:r>
              <a:rPr lang="en-US" dirty="0" smtClean="0"/>
              <a:t>Source and target may not have same # partitions</a:t>
            </a:r>
          </a:p>
          <a:p>
            <a:pPr lvl="1"/>
            <a:r>
              <a:rPr lang="en-US" dirty="0" smtClean="0"/>
              <a:t>Retries for failed </a:t>
            </a:r>
            <a:r>
              <a:rPr lang="en-US" dirty="0" smtClean="0"/>
              <a:t>writes</a:t>
            </a:r>
          </a:p>
          <a:p>
            <a:pPr indent="-228600"/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Confluent Multi-Datacenter Replication</a:t>
            </a:r>
          </a:p>
          <a:p>
            <a:pPr lvl="1"/>
            <a:r>
              <a:rPr lang="en-US" dirty="0" err="1" smtClean="0"/>
              <a:t>MirrorMaker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active DC </a:t>
            </a:r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Fail over producers/consumers to passive cluster</a:t>
            </a:r>
          </a:p>
          <a:p>
            <a:r>
              <a:rPr lang="en-US" dirty="0" smtClean="0"/>
              <a:t>Challenge: which offset to resume consumption</a:t>
            </a:r>
          </a:p>
          <a:p>
            <a:pPr lvl="1"/>
            <a:r>
              <a:rPr lang="en-US" dirty="0" smtClean="0"/>
              <a:t>Offsets not identical across clusters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1490" y="2569151"/>
            <a:ext cx="7429021" cy="3156807"/>
            <a:chOff x="1664020" y="2811527"/>
            <a:chExt cx="7429021" cy="3156807"/>
          </a:xfrm>
        </p:grpSpPr>
        <p:sp>
          <p:nvSpPr>
            <p:cNvPr id="18" name="Shape 459"/>
            <p:cNvSpPr/>
            <p:nvPr/>
          </p:nvSpPr>
          <p:spPr>
            <a:xfrm>
              <a:off x="1664020" y="2898677"/>
              <a:ext cx="7429021" cy="3061077"/>
            </a:xfrm>
            <a:prstGeom prst="rect">
              <a:avLst/>
            </a:prstGeom>
            <a:solidFill>
              <a:srgbClr val="DDDDDD">
                <a:alpha val="10489"/>
              </a:srgbClr>
            </a:solidFill>
            <a:ln w="25400" cap="flat">
              <a:solidFill>
                <a:schemeClr val="accent1">
                  <a:alpha val="10489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5" name="Shape 461"/>
            <p:cNvSpPr/>
            <p:nvPr/>
          </p:nvSpPr>
          <p:spPr>
            <a:xfrm>
              <a:off x="3729536" y="4041950"/>
              <a:ext cx="27507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6" name="Group 445"/>
            <p:cNvGrpSpPr/>
            <p:nvPr/>
          </p:nvGrpSpPr>
          <p:grpSpPr>
            <a:xfrm>
              <a:off x="3181674" y="3623125"/>
              <a:ext cx="1095723" cy="837653"/>
              <a:chOff x="0" y="0"/>
              <a:chExt cx="1095721" cy="837650"/>
            </a:xfrm>
          </p:grpSpPr>
          <p:sp>
            <p:nvSpPr>
              <p:cNvPr id="21" name="Shape 443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22" name="Shape 444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 smtClean="0"/>
                  <a:t>Kafka</a:t>
                </a:r>
                <a:endParaRPr lang="en-US" dirty="0" smtClean="0"/>
              </a:p>
            </p:txBody>
          </p:sp>
        </p:grpSp>
        <p:sp>
          <p:nvSpPr>
            <p:cNvPr id="7" name="Shape 446"/>
            <p:cNvSpPr/>
            <p:nvPr/>
          </p:nvSpPr>
          <p:spPr>
            <a:xfrm flipH="1">
              <a:off x="5444740" y="2908627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" name="Shape 447"/>
            <p:cNvSpPr/>
            <p:nvPr/>
          </p:nvSpPr>
          <p:spPr>
            <a:xfrm>
              <a:off x="7045941" y="3143044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" name="Shape 448"/>
            <p:cNvSpPr/>
            <p:nvPr/>
          </p:nvSpPr>
          <p:spPr>
            <a:xfrm>
              <a:off x="6568181" y="2811527"/>
              <a:ext cx="942552" cy="407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10" name="Shape 449"/>
            <p:cNvSpPr/>
            <p:nvPr/>
          </p:nvSpPr>
          <p:spPr>
            <a:xfrm>
              <a:off x="7088072" y="4466795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" name="Shape 451"/>
            <p:cNvSpPr/>
            <p:nvPr/>
          </p:nvSpPr>
          <p:spPr>
            <a:xfrm>
              <a:off x="6643258" y="4937835"/>
              <a:ext cx="952509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14" name="Shape 453"/>
            <p:cNvSpPr/>
            <p:nvPr/>
          </p:nvSpPr>
          <p:spPr>
            <a:xfrm>
              <a:off x="1752636" y="2869164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1</a:t>
              </a:r>
            </a:p>
          </p:txBody>
        </p:sp>
        <p:sp>
          <p:nvSpPr>
            <p:cNvPr id="15" name="Shape 454"/>
            <p:cNvSpPr/>
            <p:nvPr/>
          </p:nvSpPr>
          <p:spPr>
            <a:xfrm>
              <a:off x="4888875" y="4085107"/>
              <a:ext cx="1185292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 smtClean="0"/>
                <a:t>Replication</a:t>
              </a:r>
              <a:endParaRPr dirty="0"/>
            </a:p>
          </p:txBody>
        </p:sp>
        <p:sp>
          <p:nvSpPr>
            <p:cNvPr id="16" name="Shape 455"/>
            <p:cNvSpPr/>
            <p:nvPr/>
          </p:nvSpPr>
          <p:spPr>
            <a:xfrm>
              <a:off x="8337938" y="2869164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rPr dirty="0"/>
                <a:t>DC </a:t>
              </a:r>
              <a:r>
                <a:rPr dirty="0" smtClean="0"/>
                <a:t>2</a:t>
              </a:r>
              <a:endParaRPr dirty="0"/>
            </a:p>
          </p:txBody>
        </p:sp>
        <p:grpSp>
          <p:nvGrpSpPr>
            <p:cNvPr id="17" name="Group 458"/>
            <p:cNvGrpSpPr/>
            <p:nvPr/>
          </p:nvGrpSpPr>
          <p:grpSpPr>
            <a:xfrm>
              <a:off x="6480329" y="3623125"/>
              <a:ext cx="1121109" cy="837653"/>
              <a:chOff x="0" y="0"/>
              <a:chExt cx="1121108" cy="837650"/>
            </a:xfrm>
          </p:grpSpPr>
          <p:sp>
            <p:nvSpPr>
              <p:cNvPr id="19" name="Shape 456"/>
              <p:cNvSpPr/>
              <p:nvPr/>
            </p:nvSpPr>
            <p:spPr>
              <a:xfrm>
                <a:off x="25386" y="0"/>
                <a:ext cx="1095723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20" name="Shape 457"/>
              <p:cNvSpPr/>
              <p:nvPr/>
            </p:nvSpPr>
            <p:spPr>
              <a:xfrm>
                <a:off x="0" y="115959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 smtClean="0"/>
                  <a:t>Kafka</a:t>
                </a:r>
                <a:endParaRPr dirty="0"/>
              </a:p>
            </p:txBody>
          </p:sp>
        </p:grpSp>
        <p:sp>
          <p:nvSpPr>
            <p:cNvPr id="23" name="Multiply 22"/>
            <p:cNvSpPr/>
            <p:nvPr/>
          </p:nvSpPr>
          <p:spPr>
            <a:xfrm>
              <a:off x="2912201" y="3184685"/>
              <a:ext cx="1656131" cy="182319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3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switching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Resume from </a:t>
            </a:r>
            <a:r>
              <a:rPr lang="en-US" dirty="0" smtClean="0"/>
              <a:t>smallest offset</a:t>
            </a:r>
            <a:endParaRPr lang="en-US" dirty="0"/>
          </a:p>
          <a:p>
            <a:pPr lvl="1"/>
            <a:r>
              <a:rPr lang="en-US" dirty="0" smtClean="0"/>
              <a:t>Duplicates</a:t>
            </a:r>
          </a:p>
          <a:p>
            <a:r>
              <a:rPr lang="en-US" dirty="0"/>
              <a:t>R</a:t>
            </a:r>
            <a:r>
              <a:rPr lang="en-US" dirty="0" smtClean="0"/>
              <a:t>esume from largest offset</a:t>
            </a:r>
          </a:p>
          <a:p>
            <a:pPr lvl="1"/>
            <a:r>
              <a:rPr lang="en-US" dirty="0" smtClean="0"/>
              <a:t>May miss some messages (likely acceptable for real time consumers)</a:t>
            </a:r>
          </a:p>
          <a:p>
            <a:r>
              <a:rPr lang="en-US" dirty="0"/>
              <a:t>S</a:t>
            </a:r>
            <a:r>
              <a:rPr lang="en-US" dirty="0" smtClean="0"/>
              <a:t>et offset based on timestamp</a:t>
            </a:r>
          </a:p>
          <a:p>
            <a:pPr lvl="1"/>
            <a:r>
              <a:rPr lang="en-US" dirty="0" smtClean="0"/>
              <a:t>Current </a:t>
            </a:r>
            <a:r>
              <a:rPr lang="en-US" dirty="0" smtClean="0"/>
              <a:t>API hard </a:t>
            </a:r>
            <a:r>
              <a:rPr lang="en-US" dirty="0" smtClean="0"/>
              <a:t>to use and not precise</a:t>
            </a:r>
          </a:p>
          <a:p>
            <a:pPr lvl="1"/>
            <a:r>
              <a:rPr lang="en-US" dirty="0" smtClean="0"/>
              <a:t>Better and more precise </a:t>
            </a:r>
            <a:r>
              <a:rPr lang="en-US" dirty="0" smtClean="0"/>
              <a:t>API being </a:t>
            </a:r>
            <a:r>
              <a:rPr lang="en-US" dirty="0" smtClean="0"/>
              <a:t>worked on (KIP-33)</a:t>
            </a:r>
          </a:p>
          <a:p>
            <a:r>
              <a:rPr lang="en-US" dirty="0" smtClean="0"/>
              <a:t>Preserve offsets </a:t>
            </a:r>
            <a:r>
              <a:rPr lang="en-US" dirty="0" smtClean="0"/>
              <a:t>during replication</a:t>
            </a:r>
            <a:endParaRPr lang="en-US" dirty="0" smtClean="0"/>
          </a:p>
          <a:p>
            <a:pPr lvl="1"/>
            <a:r>
              <a:rPr lang="en-US" dirty="0" smtClean="0"/>
              <a:t>Harder to do</a:t>
            </a:r>
          </a:p>
          <a:p>
            <a:pPr lvl="1"/>
            <a:r>
              <a:rPr lang="en-US" dirty="0" smtClean="0"/>
              <a:t>No timeline yet</a:t>
            </a:r>
          </a:p>
        </p:txBody>
      </p:sp>
    </p:spTree>
    <p:extLst>
      <p:ext uri="{BB962C8B-B14F-4D97-AF65-F5344CB8AC3E}">
        <p14:creationId xmlns:p14="http://schemas.microsoft.com/office/powerpoint/2010/main" val="10149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DC comes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reverse </a:t>
            </a:r>
            <a:r>
              <a:rPr lang="en-US" dirty="0" smtClean="0"/>
              <a:t>replication</a:t>
            </a:r>
            <a:endParaRPr lang="en-US" dirty="0" smtClean="0"/>
          </a:p>
          <a:p>
            <a:pPr lvl="1"/>
            <a:r>
              <a:rPr lang="en-US" dirty="0" smtClean="0"/>
              <a:t>Same challenge: determining </a:t>
            </a:r>
            <a:r>
              <a:rPr lang="en-US" dirty="0" smtClean="0"/>
              <a:t>the </a:t>
            </a:r>
            <a:r>
              <a:rPr lang="en-US" dirty="0" smtClean="0"/>
              <a:t>offsets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381490" y="2293735"/>
            <a:ext cx="7429021" cy="3156807"/>
            <a:chOff x="1664020" y="2811527"/>
            <a:chExt cx="7429021" cy="3156807"/>
          </a:xfrm>
        </p:grpSpPr>
        <p:sp>
          <p:nvSpPr>
            <p:cNvPr id="18" name="Shape 459"/>
            <p:cNvSpPr/>
            <p:nvPr/>
          </p:nvSpPr>
          <p:spPr>
            <a:xfrm>
              <a:off x="1664020" y="2898677"/>
              <a:ext cx="7429021" cy="3061077"/>
            </a:xfrm>
            <a:prstGeom prst="rect">
              <a:avLst/>
            </a:prstGeom>
            <a:solidFill>
              <a:srgbClr val="DDDDDD">
                <a:alpha val="10489"/>
              </a:srgbClr>
            </a:solidFill>
            <a:ln w="25400" cap="flat">
              <a:solidFill>
                <a:schemeClr val="accent1">
                  <a:alpha val="10489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4" name="Shape 461"/>
            <p:cNvSpPr/>
            <p:nvPr/>
          </p:nvSpPr>
          <p:spPr>
            <a:xfrm>
              <a:off x="4274481" y="4032714"/>
              <a:ext cx="27507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6" name="Group 445"/>
            <p:cNvGrpSpPr/>
            <p:nvPr/>
          </p:nvGrpSpPr>
          <p:grpSpPr>
            <a:xfrm>
              <a:off x="3181674" y="3623125"/>
              <a:ext cx="1095723" cy="837653"/>
              <a:chOff x="0" y="0"/>
              <a:chExt cx="1095721" cy="837650"/>
            </a:xfrm>
          </p:grpSpPr>
          <p:sp>
            <p:nvSpPr>
              <p:cNvPr id="21" name="Shape 443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22" name="Shape 444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 smtClean="0"/>
                  <a:t>Kafka</a:t>
                </a:r>
                <a:endParaRPr lang="en-US" dirty="0" smtClean="0"/>
              </a:p>
            </p:txBody>
          </p:sp>
        </p:grpSp>
        <p:sp>
          <p:nvSpPr>
            <p:cNvPr id="7" name="Shape 446"/>
            <p:cNvSpPr/>
            <p:nvPr/>
          </p:nvSpPr>
          <p:spPr>
            <a:xfrm flipH="1">
              <a:off x="5444740" y="2908627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" name="Shape 447"/>
            <p:cNvSpPr/>
            <p:nvPr/>
          </p:nvSpPr>
          <p:spPr>
            <a:xfrm>
              <a:off x="7045941" y="3143044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" name="Shape 448"/>
            <p:cNvSpPr/>
            <p:nvPr/>
          </p:nvSpPr>
          <p:spPr>
            <a:xfrm>
              <a:off x="6568181" y="2811527"/>
              <a:ext cx="942552" cy="407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10" name="Shape 449"/>
            <p:cNvSpPr/>
            <p:nvPr/>
          </p:nvSpPr>
          <p:spPr>
            <a:xfrm>
              <a:off x="7088072" y="4466795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" name="Shape 451"/>
            <p:cNvSpPr/>
            <p:nvPr/>
          </p:nvSpPr>
          <p:spPr>
            <a:xfrm>
              <a:off x="6643258" y="4937835"/>
              <a:ext cx="989145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14" name="Shape 453"/>
            <p:cNvSpPr/>
            <p:nvPr/>
          </p:nvSpPr>
          <p:spPr>
            <a:xfrm>
              <a:off x="1752636" y="2869164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1</a:t>
              </a:r>
            </a:p>
          </p:txBody>
        </p:sp>
        <p:sp>
          <p:nvSpPr>
            <p:cNvPr id="15" name="Shape 454"/>
            <p:cNvSpPr/>
            <p:nvPr/>
          </p:nvSpPr>
          <p:spPr>
            <a:xfrm>
              <a:off x="4888875" y="4085107"/>
              <a:ext cx="1185292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 smtClean="0"/>
                <a:t>Replication</a:t>
              </a:r>
              <a:endParaRPr dirty="0"/>
            </a:p>
          </p:txBody>
        </p:sp>
        <p:sp>
          <p:nvSpPr>
            <p:cNvPr id="16" name="Shape 455"/>
            <p:cNvSpPr/>
            <p:nvPr/>
          </p:nvSpPr>
          <p:spPr>
            <a:xfrm>
              <a:off x="8337938" y="2869164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2</a:t>
              </a:r>
            </a:p>
          </p:txBody>
        </p:sp>
        <p:grpSp>
          <p:nvGrpSpPr>
            <p:cNvPr id="17" name="Group 458"/>
            <p:cNvGrpSpPr/>
            <p:nvPr/>
          </p:nvGrpSpPr>
          <p:grpSpPr>
            <a:xfrm>
              <a:off x="6480329" y="3623125"/>
              <a:ext cx="1121109" cy="837653"/>
              <a:chOff x="0" y="0"/>
              <a:chExt cx="1121108" cy="837650"/>
            </a:xfrm>
          </p:grpSpPr>
          <p:sp>
            <p:nvSpPr>
              <p:cNvPr id="19" name="Shape 456"/>
              <p:cNvSpPr/>
              <p:nvPr/>
            </p:nvSpPr>
            <p:spPr>
              <a:xfrm>
                <a:off x="25386" y="0"/>
                <a:ext cx="1095723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20" name="Shape 457"/>
              <p:cNvSpPr/>
              <p:nvPr/>
            </p:nvSpPr>
            <p:spPr>
              <a:xfrm>
                <a:off x="0" y="115959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 smtClean="0"/>
                  <a:t>Kafka</a:t>
                </a: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95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Reconfiguration of replication after </a:t>
            </a:r>
            <a:r>
              <a:rPr lang="en-US" dirty="0" smtClean="0"/>
              <a:t>failover</a:t>
            </a:r>
          </a:p>
          <a:p>
            <a:r>
              <a:rPr lang="en-US" dirty="0"/>
              <a:t>Resources in passive DC under </a:t>
            </a:r>
            <a:r>
              <a:rPr lang="en-US" dirty="0" smtClean="0"/>
              <a:t>utilized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Kafka overview</a:t>
            </a:r>
          </a:p>
          <a:p>
            <a:r>
              <a:rPr lang="en-US" dirty="0" smtClean="0"/>
              <a:t>Common multi data center patterns </a:t>
            </a:r>
          </a:p>
          <a:p>
            <a:r>
              <a:rPr lang="en-US" dirty="0" smtClean="0"/>
              <a:t>Future stuff</a:t>
            </a:r>
          </a:p>
        </p:txBody>
      </p:sp>
    </p:spTree>
    <p:extLst>
      <p:ext uri="{BB962C8B-B14F-4D97-AF65-F5344CB8AC3E}">
        <p14:creationId xmlns:p14="http://schemas.microsoft.com/office/powerpoint/2010/main" val="14090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#3: active/active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</a:t>
            </a:r>
            <a:r>
              <a:rPr lang="en-US" dirty="0" smtClean="0">
                <a:sym typeface="Wingdings"/>
              </a:rPr>
              <a:t> a</a:t>
            </a:r>
            <a:r>
              <a:rPr lang="en-US" dirty="0" smtClean="0"/>
              <a:t>ggregate </a:t>
            </a:r>
            <a:r>
              <a:rPr lang="en-US" dirty="0" smtClean="0"/>
              <a:t>replication to </a:t>
            </a:r>
            <a:r>
              <a:rPr lang="en-US" dirty="0"/>
              <a:t>avoid cycles</a:t>
            </a:r>
          </a:p>
          <a:p>
            <a:r>
              <a:rPr lang="en-US" dirty="0" smtClean="0"/>
              <a:t>Producers/consumers in both DCs</a:t>
            </a:r>
          </a:p>
          <a:p>
            <a:pPr lvl="1"/>
            <a:r>
              <a:rPr lang="en-US" dirty="0" smtClean="0"/>
              <a:t>Producers only write to local clusters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1490" y="2618653"/>
            <a:ext cx="7429021" cy="3099169"/>
            <a:chOff x="1688763" y="2706789"/>
            <a:chExt cx="7429021" cy="3099169"/>
          </a:xfrm>
        </p:grpSpPr>
        <p:sp>
          <p:nvSpPr>
            <p:cNvPr id="52" name="Shape 521"/>
            <p:cNvSpPr/>
            <p:nvPr/>
          </p:nvSpPr>
          <p:spPr>
            <a:xfrm>
              <a:off x="1688763" y="2730282"/>
              <a:ext cx="7429021" cy="3061077"/>
            </a:xfrm>
            <a:prstGeom prst="rect">
              <a:avLst/>
            </a:prstGeom>
            <a:solidFill>
              <a:srgbClr val="DDDDDD">
                <a:alpha val="10489"/>
              </a:srgbClr>
            </a:solidFill>
            <a:ln w="25400" cap="flat">
              <a:solidFill>
                <a:schemeClr val="accent1">
                  <a:alpha val="10489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6" name="Shape 523"/>
            <p:cNvSpPr/>
            <p:nvPr/>
          </p:nvSpPr>
          <p:spPr>
            <a:xfrm>
              <a:off x="3207793" y="3671756"/>
              <a:ext cx="3324042" cy="133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7" name="Shape 524"/>
            <p:cNvSpPr/>
            <p:nvPr/>
          </p:nvSpPr>
          <p:spPr>
            <a:xfrm>
              <a:off x="4285370" y="3671756"/>
              <a:ext cx="3324042" cy="133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28" name="Group 491"/>
            <p:cNvGrpSpPr/>
            <p:nvPr/>
          </p:nvGrpSpPr>
          <p:grpSpPr>
            <a:xfrm>
              <a:off x="3206417" y="3460748"/>
              <a:ext cx="1095723" cy="837653"/>
              <a:chOff x="0" y="0"/>
              <a:chExt cx="1095721" cy="837650"/>
            </a:xfrm>
          </p:grpSpPr>
          <p:sp>
            <p:nvSpPr>
              <p:cNvPr id="59" name="Shape 489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60" name="Shape 490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local</a:t>
                </a:r>
              </a:p>
            </p:txBody>
          </p:sp>
        </p:grpSp>
        <p:grpSp>
          <p:nvGrpSpPr>
            <p:cNvPr id="29" name="Group 494"/>
            <p:cNvGrpSpPr/>
            <p:nvPr/>
          </p:nvGrpSpPr>
          <p:grpSpPr>
            <a:xfrm>
              <a:off x="3206417" y="4797769"/>
              <a:ext cx="1095723" cy="837652"/>
              <a:chOff x="0" y="0"/>
              <a:chExt cx="1095721" cy="837650"/>
            </a:xfrm>
          </p:grpSpPr>
          <p:sp>
            <p:nvSpPr>
              <p:cNvPr id="57" name="Shape 492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58" name="Shape 493"/>
              <p:cNvSpPr/>
              <p:nvPr/>
            </p:nvSpPr>
            <p:spPr>
              <a:xfrm>
                <a:off x="0" y="165553"/>
                <a:ext cx="1095722" cy="57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aggregate</a:t>
                </a:r>
              </a:p>
            </p:txBody>
          </p:sp>
        </p:grpSp>
        <p:grpSp>
          <p:nvGrpSpPr>
            <p:cNvPr id="30" name="Group 497"/>
            <p:cNvGrpSpPr/>
            <p:nvPr/>
          </p:nvGrpSpPr>
          <p:grpSpPr>
            <a:xfrm>
              <a:off x="6530458" y="4797769"/>
              <a:ext cx="1095723" cy="837652"/>
              <a:chOff x="0" y="0"/>
              <a:chExt cx="1095721" cy="837650"/>
            </a:xfrm>
          </p:grpSpPr>
          <p:sp>
            <p:nvSpPr>
              <p:cNvPr id="55" name="Shape 495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56" name="Shape 496"/>
              <p:cNvSpPr/>
              <p:nvPr/>
            </p:nvSpPr>
            <p:spPr>
              <a:xfrm>
                <a:off x="0" y="165553"/>
                <a:ext cx="1095722" cy="57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aggregate</a:t>
                </a:r>
              </a:p>
            </p:txBody>
          </p:sp>
        </p:grpSp>
        <p:sp>
          <p:nvSpPr>
            <p:cNvPr id="31" name="Shape 498"/>
            <p:cNvSpPr/>
            <p:nvPr/>
          </p:nvSpPr>
          <p:spPr>
            <a:xfrm flipH="1">
              <a:off x="5415604" y="2746251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2" name="Shape 499"/>
            <p:cNvSpPr/>
            <p:nvPr/>
          </p:nvSpPr>
          <p:spPr>
            <a:xfrm>
              <a:off x="3754279" y="2962611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3" name="Shape 500"/>
            <p:cNvSpPr/>
            <p:nvPr/>
          </p:nvSpPr>
          <p:spPr>
            <a:xfrm>
              <a:off x="3276519" y="2707294"/>
              <a:ext cx="942552" cy="282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34" name="Shape 501"/>
            <p:cNvSpPr/>
            <p:nvPr/>
          </p:nvSpPr>
          <p:spPr>
            <a:xfrm>
              <a:off x="7052933" y="2962611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5" name="Shape 502"/>
            <p:cNvSpPr/>
            <p:nvPr/>
          </p:nvSpPr>
          <p:spPr>
            <a:xfrm>
              <a:off x="6633506" y="2707294"/>
              <a:ext cx="889627" cy="282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36" name="Shape 503"/>
            <p:cNvSpPr/>
            <p:nvPr/>
          </p:nvSpPr>
          <p:spPr>
            <a:xfrm>
              <a:off x="3754279" y="4298399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7" name="Shape 504"/>
            <p:cNvSpPr/>
            <p:nvPr/>
          </p:nvSpPr>
          <p:spPr>
            <a:xfrm>
              <a:off x="7078319" y="4299632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8" name="Shape 505"/>
            <p:cNvSpPr/>
            <p:nvPr/>
          </p:nvSpPr>
          <p:spPr>
            <a:xfrm flipH="1">
              <a:off x="2544269" y="5093169"/>
              <a:ext cx="632084" cy="27772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9" name="Shape 506"/>
            <p:cNvSpPr/>
            <p:nvPr/>
          </p:nvSpPr>
          <p:spPr>
            <a:xfrm>
              <a:off x="2038264" y="5343941"/>
              <a:ext cx="971251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40" name="Shape 507"/>
            <p:cNvSpPr/>
            <p:nvPr/>
          </p:nvSpPr>
          <p:spPr>
            <a:xfrm>
              <a:off x="7885866" y="5343941"/>
              <a:ext cx="965649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/>
                <a:t>s</a:t>
              </a:r>
              <a:endParaRPr dirty="0"/>
            </a:p>
          </p:txBody>
        </p:sp>
        <p:sp>
          <p:nvSpPr>
            <p:cNvPr id="41" name="Shape 508"/>
            <p:cNvSpPr/>
            <p:nvPr/>
          </p:nvSpPr>
          <p:spPr>
            <a:xfrm>
              <a:off x="7644499" y="5133375"/>
              <a:ext cx="691805" cy="27772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2" name="Shape 509"/>
            <p:cNvSpPr/>
            <p:nvPr/>
          </p:nvSpPr>
          <p:spPr>
            <a:xfrm>
              <a:off x="4913618" y="3808431"/>
              <a:ext cx="1185292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 smtClean="0"/>
                <a:t>Replication</a:t>
              </a:r>
              <a:endParaRPr dirty="0"/>
            </a:p>
          </p:txBody>
        </p:sp>
        <p:sp>
          <p:nvSpPr>
            <p:cNvPr id="43" name="Shape 510"/>
            <p:cNvSpPr/>
            <p:nvPr/>
          </p:nvSpPr>
          <p:spPr>
            <a:xfrm flipH="1">
              <a:off x="4849091" y="4109208"/>
              <a:ext cx="459898" cy="22208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4" name="Shape 511"/>
            <p:cNvSpPr/>
            <p:nvPr/>
          </p:nvSpPr>
          <p:spPr>
            <a:xfrm>
              <a:off x="5464849" y="4100382"/>
              <a:ext cx="523394" cy="20012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5" name="Shape 512"/>
            <p:cNvSpPr/>
            <p:nvPr/>
          </p:nvSpPr>
          <p:spPr>
            <a:xfrm>
              <a:off x="5718050" y="4109207"/>
              <a:ext cx="1360270" cy="4626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6" name="Shape 513"/>
            <p:cNvSpPr/>
            <p:nvPr/>
          </p:nvSpPr>
          <p:spPr>
            <a:xfrm flipH="1">
              <a:off x="3754279" y="4109207"/>
              <a:ext cx="1302288" cy="4626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grpSp>
          <p:nvGrpSpPr>
            <p:cNvPr id="47" name="Group 516"/>
            <p:cNvGrpSpPr/>
            <p:nvPr/>
          </p:nvGrpSpPr>
          <p:grpSpPr>
            <a:xfrm>
              <a:off x="6505072" y="3460748"/>
              <a:ext cx="1121109" cy="837653"/>
              <a:chOff x="0" y="0"/>
              <a:chExt cx="1121108" cy="837650"/>
            </a:xfrm>
          </p:grpSpPr>
          <p:sp>
            <p:nvSpPr>
              <p:cNvPr id="53" name="Shape 514"/>
              <p:cNvSpPr/>
              <p:nvPr/>
            </p:nvSpPr>
            <p:spPr>
              <a:xfrm>
                <a:off x="25386" y="0"/>
                <a:ext cx="1095723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54" name="Shape 515"/>
              <p:cNvSpPr/>
              <p:nvPr/>
            </p:nvSpPr>
            <p:spPr>
              <a:xfrm>
                <a:off x="0" y="115959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local</a:t>
                </a:r>
              </a:p>
            </p:txBody>
          </p:sp>
        </p:grpSp>
        <p:sp>
          <p:nvSpPr>
            <p:cNvPr id="50" name="Shape 519"/>
            <p:cNvSpPr/>
            <p:nvPr/>
          </p:nvSpPr>
          <p:spPr>
            <a:xfrm>
              <a:off x="1777379" y="2706789"/>
              <a:ext cx="663652" cy="40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1</a:t>
              </a:r>
            </a:p>
          </p:txBody>
        </p:sp>
        <p:sp>
          <p:nvSpPr>
            <p:cNvPr id="51" name="Shape 520"/>
            <p:cNvSpPr/>
            <p:nvPr/>
          </p:nvSpPr>
          <p:spPr>
            <a:xfrm>
              <a:off x="8362681" y="2706789"/>
              <a:ext cx="663652" cy="40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2</a:t>
              </a:r>
            </a:p>
          </p:txBody>
        </p:sp>
        <p:sp>
          <p:nvSpPr>
            <p:cNvPr id="61" name="Shape 505"/>
            <p:cNvSpPr/>
            <p:nvPr/>
          </p:nvSpPr>
          <p:spPr>
            <a:xfrm flipH="1">
              <a:off x="2574551" y="3761933"/>
              <a:ext cx="632084" cy="27772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62" name="Shape 506"/>
            <p:cNvSpPr/>
            <p:nvPr/>
          </p:nvSpPr>
          <p:spPr>
            <a:xfrm>
              <a:off x="2068546" y="4012705"/>
              <a:ext cx="971251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63" name="Shape 507"/>
            <p:cNvSpPr/>
            <p:nvPr/>
          </p:nvSpPr>
          <p:spPr>
            <a:xfrm>
              <a:off x="7873406" y="4006600"/>
              <a:ext cx="965649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/>
                <a:t>s</a:t>
              </a:r>
              <a:endParaRPr dirty="0"/>
            </a:p>
          </p:txBody>
        </p:sp>
        <p:sp>
          <p:nvSpPr>
            <p:cNvPr id="64" name="Shape 508"/>
            <p:cNvSpPr/>
            <p:nvPr/>
          </p:nvSpPr>
          <p:spPr>
            <a:xfrm>
              <a:off x="7632039" y="3796034"/>
              <a:ext cx="691805" cy="27772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53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DC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challenge on moving consumers on aggregate cluster</a:t>
            </a:r>
          </a:p>
          <a:p>
            <a:pPr lvl="1"/>
            <a:r>
              <a:rPr lang="en-US" dirty="0" smtClean="0"/>
              <a:t>Offsets in the 2 aggregate cluster not identical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1490" y="2618653"/>
            <a:ext cx="7429021" cy="3099169"/>
            <a:chOff x="1688763" y="2706789"/>
            <a:chExt cx="7429021" cy="3099169"/>
          </a:xfrm>
        </p:grpSpPr>
        <p:sp>
          <p:nvSpPr>
            <p:cNvPr id="48" name="Shape 521"/>
            <p:cNvSpPr/>
            <p:nvPr/>
          </p:nvSpPr>
          <p:spPr>
            <a:xfrm>
              <a:off x="1688763" y="2730282"/>
              <a:ext cx="7429021" cy="3061077"/>
            </a:xfrm>
            <a:prstGeom prst="rect">
              <a:avLst/>
            </a:prstGeom>
            <a:solidFill>
              <a:srgbClr val="DDDDDD">
                <a:alpha val="10489"/>
              </a:srgbClr>
            </a:solidFill>
            <a:ln w="25400" cap="flat">
              <a:solidFill>
                <a:schemeClr val="accent1">
                  <a:alpha val="10489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49" name="Shape 523"/>
            <p:cNvSpPr/>
            <p:nvPr/>
          </p:nvSpPr>
          <p:spPr>
            <a:xfrm>
              <a:off x="3207793" y="3671756"/>
              <a:ext cx="3324042" cy="133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61" name="Shape 524"/>
            <p:cNvSpPr/>
            <p:nvPr/>
          </p:nvSpPr>
          <p:spPr>
            <a:xfrm>
              <a:off x="4285370" y="3671756"/>
              <a:ext cx="3324042" cy="133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62" name="Group 491"/>
            <p:cNvGrpSpPr/>
            <p:nvPr/>
          </p:nvGrpSpPr>
          <p:grpSpPr>
            <a:xfrm>
              <a:off x="3206417" y="3460748"/>
              <a:ext cx="1095723" cy="837653"/>
              <a:chOff x="0" y="0"/>
              <a:chExt cx="1095721" cy="837650"/>
            </a:xfrm>
          </p:grpSpPr>
          <p:sp>
            <p:nvSpPr>
              <p:cNvPr id="63" name="Shape 489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64" name="Shape 490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local</a:t>
                </a:r>
              </a:p>
            </p:txBody>
          </p:sp>
        </p:grpSp>
        <p:grpSp>
          <p:nvGrpSpPr>
            <p:cNvPr id="65" name="Group 494"/>
            <p:cNvGrpSpPr/>
            <p:nvPr/>
          </p:nvGrpSpPr>
          <p:grpSpPr>
            <a:xfrm>
              <a:off x="3206417" y="4797769"/>
              <a:ext cx="1095723" cy="837652"/>
              <a:chOff x="0" y="0"/>
              <a:chExt cx="1095721" cy="837650"/>
            </a:xfrm>
          </p:grpSpPr>
          <p:sp>
            <p:nvSpPr>
              <p:cNvPr id="66" name="Shape 492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67" name="Shape 493"/>
              <p:cNvSpPr/>
              <p:nvPr/>
            </p:nvSpPr>
            <p:spPr>
              <a:xfrm>
                <a:off x="0" y="165553"/>
                <a:ext cx="1095722" cy="57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aggregate</a:t>
                </a:r>
              </a:p>
            </p:txBody>
          </p:sp>
        </p:grpSp>
        <p:grpSp>
          <p:nvGrpSpPr>
            <p:cNvPr id="68" name="Group 497"/>
            <p:cNvGrpSpPr/>
            <p:nvPr/>
          </p:nvGrpSpPr>
          <p:grpSpPr>
            <a:xfrm>
              <a:off x="6530458" y="4797769"/>
              <a:ext cx="1095723" cy="837652"/>
              <a:chOff x="0" y="0"/>
              <a:chExt cx="1095721" cy="837650"/>
            </a:xfrm>
          </p:grpSpPr>
          <p:sp>
            <p:nvSpPr>
              <p:cNvPr id="69" name="Shape 495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70" name="Shape 496"/>
              <p:cNvSpPr/>
              <p:nvPr/>
            </p:nvSpPr>
            <p:spPr>
              <a:xfrm>
                <a:off x="0" y="165553"/>
                <a:ext cx="1095722" cy="57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aggregate</a:t>
                </a:r>
              </a:p>
            </p:txBody>
          </p:sp>
        </p:grpSp>
        <p:sp>
          <p:nvSpPr>
            <p:cNvPr id="71" name="Shape 498"/>
            <p:cNvSpPr/>
            <p:nvPr/>
          </p:nvSpPr>
          <p:spPr>
            <a:xfrm flipH="1">
              <a:off x="5415604" y="2746251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2" name="Shape 499"/>
            <p:cNvSpPr/>
            <p:nvPr/>
          </p:nvSpPr>
          <p:spPr>
            <a:xfrm>
              <a:off x="3754279" y="2962611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3" name="Shape 500"/>
            <p:cNvSpPr/>
            <p:nvPr/>
          </p:nvSpPr>
          <p:spPr>
            <a:xfrm>
              <a:off x="3276519" y="2707294"/>
              <a:ext cx="942552" cy="282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/>
                <a:t>producers</a:t>
              </a:r>
            </a:p>
          </p:txBody>
        </p:sp>
        <p:sp>
          <p:nvSpPr>
            <p:cNvPr id="74" name="Shape 501"/>
            <p:cNvSpPr/>
            <p:nvPr/>
          </p:nvSpPr>
          <p:spPr>
            <a:xfrm>
              <a:off x="7052933" y="2962611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5" name="Shape 502"/>
            <p:cNvSpPr/>
            <p:nvPr/>
          </p:nvSpPr>
          <p:spPr>
            <a:xfrm>
              <a:off x="6633506" y="2707294"/>
              <a:ext cx="889627" cy="282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76" name="Shape 503"/>
            <p:cNvSpPr/>
            <p:nvPr/>
          </p:nvSpPr>
          <p:spPr>
            <a:xfrm>
              <a:off x="3754279" y="4298399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7" name="Shape 504"/>
            <p:cNvSpPr/>
            <p:nvPr/>
          </p:nvSpPr>
          <p:spPr>
            <a:xfrm>
              <a:off x="7078319" y="4299632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8" name="Shape 505"/>
            <p:cNvSpPr/>
            <p:nvPr/>
          </p:nvSpPr>
          <p:spPr>
            <a:xfrm flipH="1">
              <a:off x="2544269" y="5093169"/>
              <a:ext cx="632084" cy="27772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9" name="Shape 506"/>
            <p:cNvSpPr/>
            <p:nvPr/>
          </p:nvSpPr>
          <p:spPr>
            <a:xfrm>
              <a:off x="2038264" y="5343941"/>
              <a:ext cx="971251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80" name="Shape 507"/>
            <p:cNvSpPr/>
            <p:nvPr/>
          </p:nvSpPr>
          <p:spPr>
            <a:xfrm>
              <a:off x="7885866" y="5343941"/>
              <a:ext cx="965649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/>
                <a:t>s</a:t>
              </a:r>
              <a:endParaRPr dirty="0"/>
            </a:p>
          </p:txBody>
        </p:sp>
        <p:sp>
          <p:nvSpPr>
            <p:cNvPr id="81" name="Shape 508"/>
            <p:cNvSpPr/>
            <p:nvPr/>
          </p:nvSpPr>
          <p:spPr>
            <a:xfrm>
              <a:off x="7644499" y="5133375"/>
              <a:ext cx="691805" cy="27772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2" name="Shape 509"/>
            <p:cNvSpPr/>
            <p:nvPr/>
          </p:nvSpPr>
          <p:spPr>
            <a:xfrm>
              <a:off x="4913618" y="3808431"/>
              <a:ext cx="1185292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 smtClean="0"/>
                <a:t>Replication</a:t>
              </a:r>
              <a:endParaRPr dirty="0"/>
            </a:p>
          </p:txBody>
        </p:sp>
        <p:sp>
          <p:nvSpPr>
            <p:cNvPr id="83" name="Shape 510"/>
            <p:cNvSpPr/>
            <p:nvPr/>
          </p:nvSpPr>
          <p:spPr>
            <a:xfrm flipH="1">
              <a:off x="4849091" y="4109208"/>
              <a:ext cx="459898" cy="22208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4" name="Shape 511"/>
            <p:cNvSpPr/>
            <p:nvPr/>
          </p:nvSpPr>
          <p:spPr>
            <a:xfrm>
              <a:off x="5464849" y="4100382"/>
              <a:ext cx="523394" cy="20012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5" name="Shape 512"/>
            <p:cNvSpPr/>
            <p:nvPr/>
          </p:nvSpPr>
          <p:spPr>
            <a:xfrm>
              <a:off x="5718050" y="4109207"/>
              <a:ext cx="1360270" cy="4626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6" name="Shape 513"/>
            <p:cNvSpPr/>
            <p:nvPr/>
          </p:nvSpPr>
          <p:spPr>
            <a:xfrm flipH="1">
              <a:off x="3754279" y="4109207"/>
              <a:ext cx="1302288" cy="4626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grpSp>
          <p:nvGrpSpPr>
            <p:cNvPr id="87" name="Group 516"/>
            <p:cNvGrpSpPr/>
            <p:nvPr/>
          </p:nvGrpSpPr>
          <p:grpSpPr>
            <a:xfrm>
              <a:off x="6505072" y="3460748"/>
              <a:ext cx="1121109" cy="837653"/>
              <a:chOff x="0" y="0"/>
              <a:chExt cx="1121108" cy="837650"/>
            </a:xfrm>
          </p:grpSpPr>
          <p:sp>
            <p:nvSpPr>
              <p:cNvPr id="88" name="Shape 514"/>
              <p:cNvSpPr/>
              <p:nvPr/>
            </p:nvSpPr>
            <p:spPr>
              <a:xfrm>
                <a:off x="25386" y="0"/>
                <a:ext cx="1095723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89" name="Shape 515"/>
              <p:cNvSpPr/>
              <p:nvPr/>
            </p:nvSpPr>
            <p:spPr>
              <a:xfrm>
                <a:off x="0" y="115959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local</a:t>
                </a:r>
              </a:p>
            </p:txBody>
          </p:sp>
        </p:grpSp>
        <p:sp>
          <p:nvSpPr>
            <p:cNvPr id="90" name="Shape 519"/>
            <p:cNvSpPr/>
            <p:nvPr/>
          </p:nvSpPr>
          <p:spPr>
            <a:xfrm>
              <a:off x="1777379" y="2706789"/>
              <a:ext cx="663652" cy="40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1</a:t>
              </a:r>
            </a:p>
          </p:txBody>
        </p:sp>
        <p:sp>
          <p:nvSpPr>
            <p:cNvPr id="91" name="Shape 520"/>
            <p:cNvSpPr/>
            <p:nvPr/>
          </p:nvSpPr>
          <p:spPr>
            <a:xfrm>
              <a:off x="8362681" y="2706789"/>
              <a:ext cx="663652" cy="40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2</a:t>
              </a:r>
            </a:p>
          </p:txBody>
        </p:sp>
        <p:sp>
          <p:nvSpPr>
            <p:cNvPr id="92" name="Shape 505"/>
            <p:cNvSpPr/>
            <p:nvPr/>
          </p:nvSpPr>
          <p:spPr>
            <a:xfrm flipH="1">
              <a:off x="2574551" y="3761933"/>
              <a:ext cx="632084" cy="27772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3" name="Shape 506"/>
            <p:cNvSpPr/>
            <p:nvPr/>
          </p:nvSpPr>
          <p:spPr>
            <a:xfrm>
              <a:off x="2068546" y="4012705"/>
              <a:ext cx="971251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94" name="Shape 507"/>
            <p:cNvSpPr/>
            <p:nvPr/>
          </p:nvSpPr>
          <p:spPr>
            <a:xfrm>
              <a:off x="7873406" y="4006600"/>
              <a:ext cx="965649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/>
                <a:t>s</a:t>
              </a:r>
              <a:endParaRPr dirty="0"/>
            </a:p>
          </p:txBody>
        </p:sp>
        <p:sp>
          <p:nvSpPr>
            <p:cNvPr id="95" name="Shape 508"/>
            <p:cNvSpPr/>
            <p:nvPr/>
          </p:nvSpPr>
          <p:spPr>
            <a:xfrm>
              <a:off x="7632039" y="3796034"/>
              <a:ext cx="691805" cy="27772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6" name="Multiply 95"/>
            <p:cNvSpPr/>
            <p:nvPr/>
          </p:nvSpPr>
          <p:spPr>
            <a:xfrm>
              <a:off x="2863354" y="2922148"/>
              <a:ext cx="1764935" cy="2859757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523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DC comes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need to reconfigure </a:t>
            </a:r>
            <a:r>
              <a:rPr lang="en-US" dirty="0" smtClean="0"/>
              <a:t>replication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81490" y="2618653"/>
            <a:ext cx="7429021" cy="3099169"/>
            <a:chOff x="1688763" y="2706789"/>
            <a:chExt cx="7429021" cy="3099169"/>
          </a:xfrm>
        </p:grpSpPr>
        <p:sp>
          <p:nvSpPr>
            <p:cNvPr id="48" name="Shape 521"/>
            <p:cNvSpPr/>
            <p:nvPr/>
          </p:nvSpPr>
          <p:spPr>
            <a:xfrm>
              <a:off x="1688763" y="2730282"/>
              <a:ext cx="7429021" cy="3061077"/>
            </a:xfrm>
            <a:prstGeom prst="rect">
              <a:avLst/>
            </a:prstGeom>
            <a:solidFill>
              <a:srgbClr val="DDDDDD">
                <a:alpha val="10489"/>
              </a:srgbClr>
            </a:solidFill>
            <a:ln w="25400" cap="flat">
              <a:solidFill>
                <a:schemeClr val="accent1">
                  <a:alpha val="10489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49" name="Shape 523"/>
            <p:cNvSpPr/>
            <p:nvPr/>
          </p:nvSpPr>
          <p:spPr>
            <a:xfrm>
              <a:off x="3207793" y="3671756"/>
              <a:ext cx="3324042" cy="133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61" name="Shape 524"/>
            <p:cNvSpPr/>
            <p:nvPr/>
          </p:nvSpPr>
          <p:spPr>
            <a:xfrm>
              <a:off x="4285370" y="3671756"/>
              <a:ext cx="3324042" cy="133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62" name="Group 491"/>
            <p:cNvGrpSpPr/>
            <p:nvPr/>
          </p:nvGrpSpPr>
          <p:grpSpPr>
            <a:xfrm>
              <a:off x="3206417" y="3460748"/>
              <a:ext cx="1095723" cy="837653"/>
              <a:chOff x="0" y="0"/>
              <a:chExt cx="1095721" cy="837650"/>
            </a:xfrm>
          </p:grpSpPr>
          <p:sp>
            <p:nvSpPr>
              <p:cNvPr id="63" name="Shape 489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64" name="Shape 490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local</a:t>
                </a:r>
              </a:p>
            </p:txBody>
          </p:sp>
        </p:grpSp>
        <p:grpSp>
          <p:nvGrpSpPr>
            <p:cNvPr id="65" name="Group 494"/>
            <p:cNvGrpSpPr/>
            <p:nvPr/>
          </p:nvGrpSpPr>
          <p:grpSpPr>
            <a:xfrm>
              <a:off x="3206417" y="4797769"/>
              <a:ext cx="1095723" cy="837652"/>
              <a:chOff x="0" y="0"/>
              <a:chExt cx="1095721" cy="837650"/>
            </a:xfrm>
          </p:grpSpPr>
          <p:sp>
            <p:nvSpPr>
              <p:cNvPr id="66" name="Shape 492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67" name="Shape 493"/>
              <p:cNvSpPr/>
              <p:nvPr/>
            </p:nvSpPr>
            <p:spPr>
              <a:xfrm>
                <a:off x="0" y="165553"/>
                <a:ext cx="1095722" cy="57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aggregate</a:t>
                </a:r>
              </a:p>
            </p:txBody>
          </p:sp>
        </p:grpSp>
        <p:grpSp>
          <p:nvGrpSpPr>
            <p:cNvPr id="68" name="Group 497"/>
            <p:cNvGrpSpPr/>
            <p:nvPr/>
          </p:nvGrpSpPr>
          <p:grpSpPr>
            <a:xfrm>
              <a:off x="6530458" y="4797769"/>
              <a:ext cx="1095723" cy="837652"/>
              <a:chOff x="0" y="0"/>
              <a:chExt cx="1095721" cy="837650"/>
            </a:xfrm>
          </p:grpSpPr>
          <p:sp>
            <p:nvSpPr>
              <p:cNvPr id="69" name="Shape 495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70" name="Shape 496"/>
              <p:cNvSpPr/>
              <p:nvPr/>
            </p:nvSpPr>
            <p:spPr>
              <a:xfrm>
                <a:off x="0" y="165553"/>
                <a:ext cx="1095722" cy="57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aggregate</a:t>
                </a:r>
              </a:p>
            </p:txBody>
          </p:sp>
        </p:grpSp>
        <p:sp>
          <p:nvSpPr>
            <p:cNvPr id="71" name="Shape 498"/>
            <p:cNvSpPr/>
            <p:nvPr/>
          </p:nvSpPr>
          <p:spPr>
            <a:xfrm flipH="1">
              <a:off x="5415604" y="2746251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2" name="Shape 499"/>
            <p:cNvSpPr/>
            <p:nvPr/>
          </p:nvSpPr>
          <p:spPr>
            <a:xfrm>
              <a:off x="3754279" y="2962611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3" name="Shape 500"/>
            <p:cNvSpPr/>
            <p:nvPr/>
          </p:nvSpPr>
          <p:spPr>
            <a:xfrm>
              <a:off x="3276519" y="2707294"/>
              <a:ext cx="942552" cy="282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74" name="Shape 501"/>
            <p:cNvSpPr/>
            <p:nvPr/>
          </p:nvSpPr>
          <p:spPr>
            <a:xfrm>
              <a:off x="7052933" y="2962611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5" name="Shape 502"/>
            <p:cNvSpPr/>
            <p:nvPr/>
          </p:nvSpPr>
          <p:spPr>
            <a:xfrm>
              <a:off x="6633506" y="2707294"/>
              <a:ext cx="889627" cy="282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76" name="Shape 503"/>
            <p:cNvSpPr/>
            <p:nvPr/>
          </p:nvSpPr>
          <p:spPr>
            <a:xfrm>
              <a:off x="3754279" y="4298399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7" name="Shape 504"/>
            <p:cNvSpPr/>
            <p:nvPr/>
          </p:nvSpPr>
          <p:spPr>
            <a:xfrm>
              <a:off x="7078319" y="4299632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8" name="Shape 505"/>
            <p:cNvSpPr/>
            <p:nvPr/>
          </p:nvSpPr>
          <p:spPr>
            <a:xfrm flipH="1">
              <a:off x="2544269" y="5093169"/>
              <a:ext cx="632084" cy="27772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9" name="Shape 506"/>
            <p:cNvSpPr/>
            <p:nvPr/>
          </p:nvSpPr>
          <p:spPr>
            <a:xfrm>
              <a:off x="2038264" y="5343941"/>
              <a:ext cx="971251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80" name="Shape 507"/>
            <p:cNvSpPr/>
            <p:nvPr/>
          </p:nvSpPr>
          <p:spPr>
            <a:xfrm>
              <a:off x="7885866" y="5343941"/>
              <a:ext cx="965649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/>
                <a:t>s</a:t>
              </a:r>
              <a:endParaRPr dirty="0"/>
            </a:p>
          </p:txBody>
        </p:sp>
        <p:sp>
          <p:nvSpPr>
            <p:cNvPr id="81" name="Shape 508"/>
            <p:cNvSpPr/>
            <p:nvPr/>
          </p:nvSpPr>
          <p:spPr>
            <a:xfrm>
              <a:off x="7644499" y="5133375"/>
              <a:ext cx="691805" cy="27772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2" name="Shape 509"/>
            <p:cNvSpPr/>
            <p:nvPr/>
          </p:nvSpPr>
          <p:spPr>
            <a:xfrm>
              <a:off x="4913618" y="3808431"/>
              <a:ext cx="1185292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 smtClean="0"/>
                <a:t>Replication</a:t>
              </a:r>
              <a:endParaRPr dirty="0"/>
            </a:p>
          </p:txBody>
        </p:sp>
        <p:sp>
          <p:nvSpPr>
            <p:cNvPr id="83" name="Shape 510"/>
            <p:cNvSpPr/>
            <p:nvPr/>
          </p:nvSpPr>
          <p:spPr>
            <a:xfrm flipH="1">
              <a:off x="4849091" y="4109208"/>
              <a:ext cx="459898" cy="22208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4" name="Shape 511"/>
            <p:cNvSpPr/>
            <p:nvPr/>
          </p:nvSpPr>
          <p:spPr>
            <a:xfrm>
              <a:off x="5464849" y="4100382"/>
              <a:ext cx="523394" cy="20012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5" name="Shape 512"/>
            <p:cNvSpPr/>
            <p:nvPr/>
          </p:nvSpPr>
          <p:spPr>
            <a:xfrm>
              <a:off x="5718050" y="4109207"/>
              <a:ext cx="1360270" cy="4626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6" name="Shape 513"/>
            <p:cNvSpPr/>
            <p:nvPr/>
          </p:nvSpPr>
          <p:spPr>
            <a:xfrm flipH="1">
              <a:off x="3754279" y="4109207"/>
              <a:ext cx="1302288" cy="4626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grpSp>
          <p:nvGrpSpPr>
            <p:cNvPr id="87" name="Group 516"/>
            <p:cNvGrpSpPr/>
            <p:nvPr/>
          </p:nvGrpSpPr>
          <p:grpSpPr>
            <a:xfrm>
              <a:off x="6505072" y="3460748"/>
              <a:ext cx="1121109" cy="837653"/>
              <a:chOff x="0" y="0"/>
              <a:chExt cx="1121108" cy="837650"/>
            </a:xfrm>
          </p:grpSpPr>
          <p:sp>
            <p:nvSpPr>
              <p:cNvPr id="88" name="Shape 514"/>
              <p:cNvSpPr/>
              <p:nvPr/>
            </p:nvSpPr>
            <p:spPr>
              <a:xfrm>
                <a:off x="25386" y="0"/>
                <a:ext cx="1095723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89" name="Shape 515"/>
              <p:cNvSpPr/>
              <p:nvPr/>
            </p:nvSpPr>
            <p:spPr>
              <a:xfrm>
                <a:off x="0" y="115959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local</a:t>
                </a:r>
              </a:p>
            </p:txBody>
          </p:sp>
        </p:grpSp>
        <p:sp>
          <p:nvSpPr>
            <p:cNvPr id="90" name="Shape 519"/>
            <p:cNvSpPr/>
            <p:nvPr/>
          </p:nvSpPr>
          <p:spPr>
            <a:xfrm>
              <a:off x="1777379" y="2706789"/>
              <a:ext cx="663652" cy="40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1</a:t>
              </a:r>
            </a:p>
          </p:txBody>
        </p:sp>
        <p:sp>
          <p:nvSpPr>
            <p:cNvPr id="91" name="Shape 520"/>
            <p:cNvSpPr/>
            <p:nvPr/>
          </p:nvSpPr>
          <p:spPr>
            <a:xfrm>
              <a:off x="8362681" y="2706789"/>
              <a:ext cx="663652" cy="40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2</a:t>
              </a:r>
            </a:p>
          </p:txBody>
        </p:sp>
        <p:sp>
          <p:nvSpPr>
            <p:cNvPr id="92" name="Shape 505"/>
            <p:cNvSpPr/>
            <p:nvPr/>
          </p:nvSpPr>
          <p:spPr>
            <a:xfrm flipH="1">
              <a:off x="2574551" y="3761933"/>
              <a:ext cx="632084" cy="27772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3" name="Shape 506"/>
            <p:cNvSpPr/>
            <p:nvPr/>
          </p:nvSpPr>
          <p:spPr>
            <a:xfrm>
              <a:off x="2068546" y="4012705"/>
              <a:ext cx="971251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94" name="Shape 507"/>
            <p:cNvSpPr/>
            <p:nvPr/>
          </p:nvSpPr>
          <p:spPr>
            <a:xfrm>
              <a:off x="7873406" y="4006600"/>
              <a:ext cx="965649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/>
                <a:t>s</a:t>
              </a:r>
              <a:endParaRPr dirty="0"/>
            </a:p>
          </p:txBody>
        </p:sp>
        <p:sp>
          <p:nvSpPr>
            <p:cNvPr id="95" name="Shape 508"/>
            <p:cNvSpPr/>
            <p:nvPr/>
          </p:nvSpPr>
          <p:spPr>
            <a:xfrm>
              <a:off x="7632039" y="3796034"/>
              <a:ext cx="691805" cy="27772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52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reconfigure </a:t>
            </a:r>
            <a:r>
              <a:rPr lang="en-US" dirty="0" smtClean="0"/>
              <a:t>replication on </a:t>
            </a:r>
            <a:r>
              <a:rPr lang="en-US" dirty="0" smtClean="0"/>
              <a:t>failover, similar to active/passive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1490" y="2617737"/>
            <a:ext cx="7429021" cy="3099169"/>
            <a:chOff x="1688763" y="2584689"/>
            <a:chExt cx="7429021" cy="3099169"/>
          </a:xfrm>
        </p:grpSpPr>
        <p:sp>
          <p:nvSpPr>
            <p:cNvPr id="52" name="Shape 521"/>
            <p:cNvSpPr/>
            <p:nvPr/>
          </p:nvSpPr>
          <p:spPr>
            <a:xfrm>
              <a:off x="1688763" y="2608182"/>
              <a:ext cx="7429021" cy="3061077"/>
            </a:xfrm>
            <a:prstGeom prst="rect">
              <a:avLst/>
            </a:prstGeom>
            <a:solidFill>
              <a:srgbClr val="DDDDDD">
                <a:alpha val="10489"/>
              </a:srgbClr>
            </a:solidFill>
            <a:ln w="25400" cap="flat">
              <a:solidFill>
                <a:schemeClr val="accent1">
                  <a:alpha val="10489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6" name="Shape 523"/>
            <p:cNvSpPr/>
            <p:nvPr/>
          </p:nvSpPr>
          <p:spPr>
            <a:xfrm flipV="1">
              <a:off x="4292463" y="5088997"/>
              <a:ext cx="2277509" cy="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7" name="Shape 524"/>
            <p:cNvSpPr/>
            <p:nvPr/>
          </p:nvSpPr>
          <p:spPr>
            <a:xfrm>
              <a:off x="4285370" y="3549656"/>
              <a:ext cx="3324042" cy="133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28" name="Group 491"/>
            <p:cNvGrpSpPr/>
            <p:nvPr/>
          </p:nvGrpSpPr>
          <p:grpSpPr>
            <a:xfrm>
              <a:off x="3206417" y="3338648"/>
              <a:ext cx="1095723" cy="837653"/>
              <a:chOff x="0" y="0"/>
              <a:chExt cx="1095721" cy="837650"/>
            </a:xfrm>
          </p:grpSpPr>
          <p:sp>
            <p:nvSpPr>
              <p:cNvPr id="59" name="Shape 489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60" name="Shape 490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local</a:t>
                </a:r>
              </a:p>
            </p:txBody>
          </p:sp>
        </p:grpSp>
        <p:grpSp>
          <p:nvGrpSpPr>
            <p:cNvPr id="29" name="Group 494"/>
            <p:cNvGrpSpPr/>
            <p:nvPr/>
          </p:nvGrpSpPr>
          <p:grpSpPr>
            <a:xfrm>
              <a:off x="3206417" y="4675669"/>
              <a:ext cx="1095723" cy="837652"/>
              <a:chOff x="0" y="0"/>
              <a:chExt cx="1095721" cy="837650"/>
            </a:xfrm>
          </p:grpSpPr>
          <p:sp>
            <p:nvSpPr>
              <p:cNvPr id="57" name="Shape 492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58" name="Shape 493"/>
              <p:cNvSpPr/>
              <p:nvPr/>
            </p:nvSpPr>
            <p:spPr>
              <a:xfrm>
                <a:off x="0" y="165553"/>
                <a:ext cx="1095722" cy="57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aggregate</a:t>
                </a:r>
              </a:p>
            </p:txBody>
          </p:sp>
        </p:grpSp>
        <p:grpSp>
          <p:nvGrpSpPr>
            <p:cNvPr id="30" name="Group 497"/>
            <p:cNvGrpSpPr/>
            <p:nvPr/>
          </p:nvGrpSpPr>
          <p:grpSpPr>
            <a:xfrm>
              <a:off x="6530458" y="4675669"/>
              <a:ext cx="1095723" cy="837652"/>
              <a:chOff x="0" y="0"/>
              <a:chExt cx="1095721" cy="837650"/>
            </a:xfrm>
          </p:grpSpPr>
          <p:sp>
            <p:nvSpPr>
              <p:cNvPr id="55" name="Shape 495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56" name="Shape 496"/>
              <p:cNvSpPr/>
              <p:nvPr/>
            </p:nvSpPr>
            <p:spPr>
              <a:xfrm>
                <a:off x="0" y="165553"/>
                <a:ext cx="1095722" cy="57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aggregate</a:t>
                </a:r>
              </a:p>
            </p:txBody>
          </p:sp>
        </p:grpSp>
        <p:sp>
          <p:nvSpPr>
            <p:cNvPr id="31" name="Shape 498"/>
            <p:cNvSpPr/>
            <p:nvPr/>
          </p:nvSpPr>
          <p:spPr>
            <a:xfrm flipH="1">
              <a:off x="5415604" y="2624151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2" name="Shape 499"/>
            <p:cNvSpPr/>
            <p:nvPr/>
          </p:nvSpPr>
          <p:spPr>
            <a:xfrm>
              <a:off x="3754279" y="2840511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3" name="Shape 500"/>
            <p:cNvSpPr/>
            <p:nvPr/>
          </p:nvSpPr>
          <p:spPr>
            <a:xfrm>
              <a:off x="3276519" y="2585194"/>
              <a:ext cx="942552" cy="282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34" name="Shape 501"/>
            <p:cNvSpPr/>
            <p:nvPr/>
          </p:nvSpPr>
          <p:spPr>
            <a:xfrm>
              <a:off x="7052933" y="2840511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5" name="Shape 502"/>
            <p:cNvSpPr/>
            <p:nvPr/>
          </p:nvSpPr>
          <p:spPr>
            <a:xfrm>
              <a:off x="6633506" y="2585194"/>
              <a:ext cx="889627" cy="282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36" name="Shape 503"/>
            <p:cNvSpPr/>
            <p:nvPr/>
          </p:nvSpPr>
          <p:spPr>
            <a:xfrm>
              <a:off x="3754279" y="4176299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8" name="Shape 505"/>
            <p:cNvSpPr/>
            <p:nvPr/>
          </p:nvSpPr>
          <p:spPr>
            <a:xfrm flipH="1">
              <a:off x="2544269" y="4971069"/>
              <a:ext cx="632084" cy="27772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9" name="Shape 506"/>
            <p:cNvSpPr/>
            <p:nvPr/>
          </p:nvSpPr>
          <p:spPr>
            <a:xfrm>
              <a:off x="2038264" y="5221841"/>
              <a:ext cx="971251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40" name="Shape 507"/>
            <p:cNvSpPr/>
            <p:nvPr/>
          </p:nvSpPr>
          <p:spPr>
            <a:xfrm>
              <a:off x="7885866" y="5221841"/>
              <a:ext cx="965649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/>
                <a:t>s</a:t>
              </a:r>
              <a:endParaRPr dirty="0"/>
            </a:p>
          </p:txBody>
        </p:sp>
        <p:sp>
          <p:nvSpPr>
            <p:cNvPr id="41" name="Shape 508"/>
            <p:cNvSpPr/>
            <p:nvPr/>
          </p:nvSpPr>
          <p:spPr>
            <a:xfrm>
              <a:off x="7644499" y="5011275"/>
              <a:ext cx="691805" cy="27772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2" name="Shape 509"/>
            <p:cNvSpPr/>
            <p:nvPr/>
          </p:nvSpPr>
          <p:spPr>
            <a:xfrm>
              <a:off x="4913618" y="3686331"/>
              <a:ext cx="1185292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 smtClean="0"/>
                <a:t>Replication</a:t>
              </a:r>
              <a:endParaRPr dirty="0"/>
            </a:p>
          </p:txBody>
        </p:sp>
        <p:sp>
          <p:nvSpPr>
            <p:cNvPr id="43" name="Shape 510"/>
            <p:cNvSpPr/>
            <p:nvPr/>
          </p:nvSpPr>
          <p:spPr>
            <a:xfrm flipH="1">
              <a:off x="5299940" y="3987108"/>
              <a:ext cx="9047" cy="112930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4" name="Shape 511"/>
            <p:cNvSpPr/>
            <p:nvPr/>
          </p:nvSpPr>
          <p:spPr>
            <a:xfrm>
              <a:off x="5464849" y="3978282"/>
              <a:ext cx="523394" cy="20012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6" name="Shape 513"/>
            <p:cNvSpPr/>
            <p:nvPr/>
          </p:nvSpPr>
          <p:spPr>
            <a:xfrm flipH="1">
              <a:off x="3754279" y="3987107"/>
              <a:ext cx="1302288" cy="4626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grpSp>
          <p:nvGrpSpPr>
            <p:cNvPr id="47" name="Group 516"/>
            <p:cNvGrpSpPr/>
            <p:nvPr/>
          </p:nvGrpSpPr>
          <p:grpSpPr>
            <a:xfrm>
              <a:off x="6505072" y="3338648"/>
              <a:ext cx="1121109" cy="837653"/>
              <a:chOff x="0" y="0"/>
              <a:chExt cx="1121108" cy="837650"/>
            </a:xfrm>
          </p:grpSpPr>
          <p:sp>
            <p:nvSpPr>
              <p:cNvPr id="53" name="Shape 514"/>
              <p:cNvSpPr/>
              <p:nvPr/>
            </p:nvSpPr>
            <p:spPr>
              <a:xfrm>
                <a:off x="25386" y="0"/>
                <a:ext cx="1095723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54" name="Shape 515"/>
              <p:cNvSpPr/>
              <p:nvPr/>
            </p:nvSpPr>
            <p:spPr>
              <a:xfrm>
                <a:off x="0" y="115959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local</a:t>
                </a:r>
              </a:p>
            </p:txBody>
          </p:sp>
        </p:grpSp>
        <p:sp>
          <p:nvSpPr>
            <p:cNvPr id="50" name="Shape 519"/>
            <p:cNvSpPr/>
            <p:nvPr/>
          </p:nvSpPr>
          <p:spPr>
            <a:xfrm>
              <a:off x="1777379" y="2584689"/>
              <a:ext cx="663652" cy="40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1</a:t>
              </a:r>
            </a:p>
          </p:txBody>
        </p:sp>
        <p:sp>
          <p:nvSpPr>
            <p:cNvPr id="51" name="Shape 520"/>
            <p:cNvSpPr/>
            <p:nvPr/>
          </p:nvSpPr>
          <p:spPr>
            <a:xfrm>
              <a:off x="8362681" y="2584689"/>
              <a:ext cx="663652" cy="40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2</a:t>
              </a:r>
            </a:p>
          </p:txBody>
        </p:sp>
        <p:sp>
          <p:nvSpPr>
            <p:cNvPr id="61" name="Shape 505"/>
            <p:cNvSpPr/>
            <p:nvPr/>
          </p:nvSpPr>
          <p:spPr>
            <a:xfrm flipH="1">
              <a:off x="2574551" y="3639833"/>
              <a:ext cx="632084" cy="27772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62" name="Shape 506"/>
            <p:cNvSpPr/>
            <p:nvPr/>
          </p:nvSpPr>
          <p:spPr>
            <a:xfrm>
              <a:off x="2068546" y="3890605"/>
              <a:ext cx="971251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63" name="Shape 507"/>
            <p:cNvSpPr/>
            <p:nvPr/>
          </p:nvSpPr>
          <p:spPr>
            <a:xfrm>
              <a:off x="7873406" y="3884500"/>
              <a:ext cx="965649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/>
                <a:t>s</a:t>
              </a:r>
              <a:endParaRPr dirty="0"/>
            </a:p>
          </p:txBody>
        </p:sp>
        <p:sp>
          <p:nvSpPr>
            <p:cNvPr id="64" name="Shape 508"/>
            <p:cNvSpPr/>
            <p:nvPr/>
          </p:nvSpPr>
          <p:spPr>
            <a:xfrm>
              <a:off x="7632039" y="3673934"/>
              <a:ext cx="691805" cy="27772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46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alternative: avoid aggregate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 topic names with DC tag</a:t>
            </a:r>
          </a:p>
          <a:p>
            <a:r>
              <a:rPr lang="en-US" dirty="0" smtClean="0"/>
              <a:t>Configure </a:t>
            </a:r>
            <a:r>
              <a:rPr lang="en-US" dirty="0" smtClean="0"/>
              <a:t>replication to replicate remote </a:t>
            </a:r>
            <a:r>
              <a:rPr lang="en-US" dirty="0" smtClean="0"/>
              <a:t>topics only</a:t>
            </a:r>
          </a:p>
          <a:p>
            <a:r>
              <a:rPr lang="en-US" dirty="0" smtClean="0"/>
              <a:t>Consumers need to subscribe to topics with both DC tags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1490" y="2540078"/>
            <a:ext cx="7429021" cy="3174864"/>
            <a:chOff x="1664020" y="2793470"/>
            <a:chExt cx="7429021" cy="3174864"/>
          </a:xfrm>
        </p:grpSpPr>
        <p:sp>
          <p:nvSpPr>
            <p:cNvPr id="76" name="Shape 461"/>
            <p:cNvSpPr/>
            <p:nvPr/>
          </p:nvSpPr>
          <p:spPr>
            <a:xfrm>
              <a:off x="4274481" y="4140472"/>
              <a:ext cx="27507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48" name="Shape 459"/>
            <p:cNvSpPr/>
            <p:nvPr/>
          </p:nvSpPr>
          <p:spPr>
            <a:xfrm>
              <a:off x="1664020" y="2898677"/>
              <a:ext cx="7429021" cy="3061077"/>
            </a:xfrm>
            <a:prstGeom prst="rect">
              <a:avLst/>
            </a:prstGeom>
            <a:solidFill>
              <a:srgbClr val="DDDDDD">
                <a:alpha val="10489"/>
              </a:srgbClr>
            </a:solidFill>
            <a:ln w="25400" cap="flat">
              <a:solidFill>
                <a:schemeClr val="accent1">
                  <a:alpha val="10489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49" name="Shape 461"/>
            <p:cNvSpPr/>
            <p:nvPr/>
          </p:nvSpPr>
          <p:spPr>
            <a:xfrm>
              <a:off x="3729536" y="3895707"/>
              <a:ext cx="27507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61" name="Group 445"/>
            <p:cNvGrpSpPr/>
            <p:nvPr/>
          </p:nvGrpSpPr>
          <p:grpSpPr>
            <a:xfrm>
              <a:off x="3181674" y="3623125"/>
              <a:ext cx="1095723" cy="837653"/>
              <a:chOff x="0" y="0"/>
              <a:chExt cx="1095721" cy="837650"/>
            </a:xfrm>
          </p:grpSpPr>
          <p:sp>
            <p:nvSpPr>
              <p:cNvPr id="62" name="Shape 443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63" name="Shape 444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 smtClean="0"/>
                  <a:t>Kafka</a:t>
                </a:r>
                <a:endParaRPr lang="en-US" dirty="0" smtClean="0"/>
              </a:p>
            </p:txBody>
          </p:sp>
        </p:grpSp>
        <p:sp>
          <p:nvSpPr>
            <p:cNvPr id="64" name="Shape 446"/>
            <p:cNvSpPr/>
            <p:nvPr/>
          </p:nvSpPr>
          <p:spPr>
            <a:xfrm flipH="1">
              <a:off x="5444740" y="2908627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65" name="Shape 447"/>
            <p:cNvSpPr/>
            <p:nvPr/>
          </p:nvSpPr>
          <p:spPr>
            <a:xfrm>
              <a:off x="3729536" y="3124987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66" name="Shape 448"/>
            <p:cNvSpPr/>
            <p:nvPr/>
          </p:nvSpPr>
          <p:spPr>
            <a:xfrm>
              <a:off x="3251776" y="2793470"/>
              <a:ext cx="942552" cy="407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67" name="Shape 449"/>
            <p:cNvSpPr/>
            <p:nvPr/>
          </p:nvSpPr>
          <p:spPr>
            <a:xfrm>
              <a:off x="3729536" y="4460775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68" name="Shape 451"/>
            <p:cNvSpPr/>
            <p:nvPr/>
          </p:nvSpPr>
          <p:spPr>
            <a:xfrm>
              <a:off x="3284722" y="4931815"/>
              <a:ext cx="1040975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/>
                <a:t>s</a:t>
              </a:r>
              <a:endParaRPr dirty="0"/>
            </a:p>
          </p:txBody>
        </p:sp>
        <p:sp>
          <p:nvSpPr>
            <p:cNvPr id="69" name="Shape 453"/>
            <p:cNvSpPr/>
            <p:nvPr/>
          </p:nvSpPr>
          <p:spPr>
            <a:xfrm>
              <a:off x="1752636" y="2869164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1</a:t>
              </a:r>
            </a:p>
          </p:txBody>
        </p:sp>
        <p:sp>
          <p:nvSpPr>
            <p:cNvPr id="70" name="Shape 454"/>
            <p:cNvSpPr/>
            <p:nvPr/>
          </p:nvSpPr>
          <p:spPr>
            <a:xfrm>
              <a:off x="4888875" y="4085107"/>
              <a:ext cx="1185292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 smtClean="0"/>
                <a:t>Replication</a:t>
              </a:r>
              <a:endParaRPr dirty="0"/>
            </a:p>
          </p:txBody>
        </p:sp>
        <p:sp>
          <p:nvSpPr>
            <p:cNvPr id="71" name="Shape 455"/>
            <p:cNvSpPr/>
            <p:nvPr/>
          </p:nvSpPr>
          <p:spPr>
            <a:xfrm>
              <a:off x="8337938" y="2869164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2</a:t>
              </a:r>
            </a:p>
          </p:txBody>
        </p:sp>
        <p:grpSp>
          <p:nvGrpSpPr>
            <p:cNvPr id="72" name="Group 458"/>
            <p:cNvGrpSpPr/>
            <p:nvPr/>
          </p:nvGrpSpPr>
          <p:grpSpPr>
            <a:xfrm>
              <a:off x="6480329" y="3623125"/>
              <a:ext cx="1121109" cy="837653"/>
              <a:chOff x="0" y="0"/>
              <a:chExt cx="1121108" cy="837650"/>
            </a:xfrm>
          </p:grpSpPr>
          <p:sp>
            <p:nvSpPr>
              <p:cNvPr id="73" name="Shape 456"/>
              <p:cNvSpPr/>
              <p:nvPr/>
            </p:nvSpPr>
            <p:spPr>
              <a:xfrm>
                <a:off x="25386" y="0"/>
                <a:ext cx="1095723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74" name="Shape 457"/>
              <p:cNvSpPr/>
              <p:nvPr/>
            </p:nvSpPr>
            <p:spPr>
              <a:xfrm>
                <a:off x="0" y="115959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 smtClean="0"/>
                  <a:t>Kafka</a:t>
                </a:r>
                <a:endParaRPr dirty="0"/>
              </a:p>
            </p:txBody>
          </p:sp>
        </p:grpSp>
        <p:sp>
          <p:nvSpPr>
            <p:cNvPr id="77" name="Shape 447"/>
            <p:cNvSpPr/>
            <p:nvPr/>
          </p:nvSpPr>
          <p:spPr>
            <a:xfrm>
              <a:off x="7029997" y="3138842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8" name="Shape 448"/>
            <p:cNvSpPr/>
            <p:nvPr/>
          </p:nvSpPr>
          <p:spPr>
            <a:xfrm>
              <a:off x="6552237" y="2807325"/>
              <a:ext cx="942552" cy="407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79" name="Shape 449"/>
            <p:cNvSpPr/>
            <p:nvPr/>
          </p:nvSpPr>
          <p:spPr>
            <a:xfrm>
              <a:off x="7045390" y="4490023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0" name="Shape 451"/>
            <p:cNvSpPr/>
            <p:nvPr/>
          </p:nvSpPr>
          <p:spPr>
            <a:xfrm>
              <a:off x="6600576" y="4961063"/>
              <a:ext cx="1040975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553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2 DCs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DCs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better resource utilization</a:t>
            </a:r>
          </a:p>
          <a:p>
            <a:pPr lvl="1"/>
            <a:r>
              <a:rPr lang="en-US" dirty="0" smtClean="0"/>
              <a:t>With 2 DCs, </a:t>
            </a:r>
            <a:r>
              <a:rPr lang="en-US" dirty="0"/>
              <a:t>each DC </a:t>
            </a:r>
            <a:r>
              <a:rPr lang="en-US" dirty="0" smtClean="0"/>
              <a:t>needs </a:t>
            </a:r>
            <a:r>
              <a:rPr lang="en-US" dirty="0"/>
              <a:t>to provision 100% traffic</a:t>
            </a:r>
            <a:endParaRPr lang="en-US" dirty="0" smtClean="0"/>
          </a:p>
          <a:p>
            <a:pPr lvl="1"/>
            <a:r>
              <a:rPr lang="en-US" dirty="0" smtClean="0"/>
              <a:t>With 3 DCs, each DC only needs to provision 50% traffic</a:t>
            </a:r>
          </a:p>
          <a:p>
            <a:r>
              <a:rPr lang="en-US" dirty="0" smtClean="0"/>
              <a:t>Setting up </a:t>
            </a:r>
            <a:r>
              <a:rPr lang="en-US" dirty="0" smtClean="0"/>
              <a:t>replication with </a:t>
            </a:r>
            <a:r>
              <a:rPr lang="en-US" dirty="0" smtClean="0"/>
              <a:t>many DCs can be daunting</a:t>
            </a:r>
          </a:p>
          <a:p>
            <a:pPr lvl="1"/>
            <a:r>
              <a:rPr lang="en-US" dirty="0" smtClean="0"/>
              <a:t>Only set up aggregate clusters in 2-3</a:t>
            </a:r>
          </a:p>
        </p:txBody>
      </p:sp>
    </p:spTree>
    <p:extLst>
      <p:ext uri="{BB962C8B-B14F-4D97-AF65-F5344CB8AC3E}">
        <p14:creationId xmlns:p14="http://schemas.microsoft.com/office/powerpoint/2010/main" val="42527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0873"/>
              </p:ext>
            </p:extLst>
          </p:nvPr>
        </p:nvGraphicFramePr>
        <p:xfrm>
          <a:off x="1865458" y="1871980"/>
          <a:ext cx="8461084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853"/>
                <a:gridCol w="3222565"/>
                <a:gridCol w="3603666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Stretched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Better utilization of resources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Easy failover for consumers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Still need cross region story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Active/passive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Needed</a:t>
                      </a:r>
                      <a:r>
                        <a:rPr lang="en-US" baseline="0" dirty="0" smtClean="0"/>
                        <a:t> for global ordering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Harder</a:t>
                      </a:r>
                      <a:r>
                        <a:rPr lang="en-US" baseline="0" dirty="0" smtClean="0"/>
                        <a:t> failover for consumers</a:t>
                      </a: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Reconfiguration</a:t>
                      </a:r>
                      <a:r>
                        <a:rPr lang="en-US" baseline="0" dirty="0" smtClean="0"/>
                        <a:t> during failover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Resource under-utilization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Active/active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Better utilization</a:t>
                      </a:r>
                      <a:r>
                        <a:rPr lang="en-US" baseline="0" dirty="0" smtClean="0"/>
                        <a:t> of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Harder failover for consumers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Extra aggregate</a:t>
                      </a:r>
                      <a:r>
                        <a:rPr lang="en-US" baseline="0" dirty="0" smtClean="0"/>
                        <a:t> clusters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6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Multi-DC beyond Kafka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Kafka often used together with other data stores</a:t>
            </a:r>
          </a:p>
          <a:p>
            <a:r>
              <a:rPr lang="en-US" dirty="0" smtClean="0"/>
              <a:t>Need to make sure multi-DC strategy is consistent</a:t>
            </a:r>
          </a:p>
        </p:txBody>
      </p:sp>
      <p:pic>
        <p:nvPicPr>
          <p:cNvPr id="4" name="Picture 3" descr="hadoop_pipeline_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294" y="2279797"/>
            <a:ext cx="8343412" cy="34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 reads from Kafka and computes 1-min count</a:t>
            </a:r>
          </a:p>
          <a:p>
            <a:r>
              <a:rPr lang="en-US" dirty="0" smtClean="0"/>
              <a:t>Counts need to be stored in DB and available in every DC</a:t>
            </a:r>
          </a:p>
        </p:txBody>
      </p:sp>
    </p:spTree>
    <p:extLst>
      <p:ext uri="{BB962C8B-B14F-4D97-AF65-F5344CB8AC3E}">
        <p14:creationId xmlns:p14="http://schemas.microsoft.com/office/powerpoint/2010/main" val="5170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database per 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same consumer concurrently in both DCs</a:t>
            </a:r>
          </a:p>
          <a:p>
            <a:pPr lvl="1"/>
            <a:r>
              <a:rPr lang="en-US" dirty="0" smtClean="0"/>
              <a:t>No consumer failover needed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1490" y="2314023"/>
            <a:ext cx="7429021" cy="3099169"/>
            <a:chOff x="2556689" y="2765720"/>
            <a:chExt cx="7429021" cy="3099169"/>
          </a:xfrm>
        </p:grpSpPr>
        <p:sp>
          <p:nvSpPr>
            <p:cNvPr id="63" name="Shape 521"/>
            <p:cNvSpPr/>
            <p:nvPr/>
          </p:nvSpPr>
          <p:spPr>
            <a:xfrm>
              <a:off x="2556689" y="2789213"/>
              <a:ext cx="7429021" cy="3061077"/>
            </a:xfrm>
            <a:prstGeom prst="rect">
              <a:avLst/>
            </a:prstGeom>
            <a:solidFill>
              <a:srgbClr val="DDDDDD">
                <a:alpha val="10489"/>
              </a:srgbClr>
            </a:solidFill>
            <a:ln w="25400" cap="flat">
              <a:solidFill>
                <a:schemeClr val="accent1">
                  <a:alpha val="10489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4" name="Shape 523"/>
            <p:cNvSpPr/>
            <p:nvPr/>
          </p:nvSpPr>
          <p:spPr>
            <a:xfrm>
              <a:off x="4075719" y="3730687"/>
              <a:ext cx="3324042" cy="133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65" name="Shape 524"/>
            <p:cNvSpPr/>
            <p:nvPr/>
          </p:nvSpPr>
          <p:spPr>
            <a:xfrm>
              <a:off x="5153296" y="3730687"/>
              <a:ext cx="3324042" cy="133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66" name="Group 491"/>
            <p:cNvGrpSpPr/>
            <p:nvPr/>
          </p:nvGrpSpPr>
          <p:grpSpPr>
            <a:xfrm>
              <a:off x="4074343" y="3519679"/>
              <a:ext cx="1095723" cy="837653"/>
              <a:chOff x="0" y="0"/>
              <a:chExt cx="1095721" cy="837650"/>
            </a:xfrm>
          </p:grpSpPr>
          <p:sp>
            <p:nvSpPr>
              <p:cNvPr id="67" name="Shape 489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68" name="Shape 490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local</a:t>
                </a:r>
              </a:p>
            </p:txBody>
          </p:sp>
        </p:grpSp>
        <p:grpSp>
          <p:nvGrpSpPr>
            <p:cNvPr id="69" name="Group 494"/>
            <p:cNvGrpSpPr/>
            <p:nvPr/>
          </p:nvGrpSpPr>
          <p:grpSpPr>
            <a:xfrm>
              <a:off x="4074343" y="4856700"/>
              <a:ext cx="1095723" cy="837652"/>
              <a:chOff x="0" y="0"/>
              <a:chExt cx="1095721" cy="837650"/>
            </a:xfrm>
          </p:grpSpPr>
          <p:sp>
            <p:nvSpPr>
              <p:cNvPr id="70" name="Shape 492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71" name="Shape 493"/>
              <p:cNvSpPr/>
              <p:nvPr/>
            </p:nvSpPr>
            <p:spPr>
              <a:xfrm>
                <a:off x="0" y="165553"/>
                <a:ext cx="1095722" cy="57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aggregate</a:t>
                </a:r>
              </a:p>
            </p:txBody>
          </p:sp>
        </p:grpSp>
        <p:grpSp>
          <p:nvGrpSpPr>
            <p:cNvPr id="72" name="Group 497"/>
            <p:cNvGrpSpPr/>
            <p:nvPr/>
          </p:nvGrpSpPr>
          <p:grpSpPr>
            <a:xfrm>
              <a:off x="7398384" y="4856700"/>
              <a:ext cx="1095723" cy="837652"/>
              <a:chOff x="0" y="0"/>
              <a:chExt cx="1095721" cy="837650"/>
            </a:xfrm>
          </p:grpSpPr>
          <p:sp>
            <p:nvSpPr>
              <p:cNvPr id="73" name="Shape 495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74" name="Shape 496"/>
              <p:cNvSpPr/>
              <p:nvPr/>
            </p:nvSpPr>
            <p:spPr>
              <a:xfrm>
                <a:off x="0" y="165553"/>
                <a:ext cx="1095722" cy="57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aggregate</a:t>
                </a:r>
              </a:p>
            </p:txBody>
          </p:sp>
        </p:grpSp>
        <p:sp>
          <p:nvSpPr>
            <p:cNvPr id="75" name="Shape 498"/>
            <p:cNvSpPr/>
            <p:nvPr/>
          </p:nvSpPr>
          <p:spPr>
            <a:xfrm flipH="1">
              <a:off x="6283530" y="2805182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6" name="Shape 499"/>
            <p:cNvSpPr/>
            <p:nvPr/>
          </p:nvSpPr>
          <p:spPr>
            <a:xfrm>
              <a:off x="4622205" y="3021542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7" name="Shape 500"/>
            <p:cNvSpPr/>
            <p:nvPr/>
          </p:nvSpPr>
          <p:spPr>
            <a:xfrm>
              <a:off x="4144445" y="2766225"/>
              <a:ext cx="942552" cy="282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78" name="Shape 501"/>
            <p:cNvSpPr/>
            <p:nvPr/>
          </p:nvSpPr>
          <p:spPr>
            <a:xfrm>
              <a:off x="7920859" y="3021542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79" name="Shape 502"/>
            <p:cNvSpPr/>
            <p:nvPr/>
          </p:nvSpPr>
          <p:spPr>
            <a:xfrm>
              <a:off x="7501432" y="2766225"/>
              <a:ext cx="889627" cy="282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80" name="Shape 503"/>
            <p:cNvSpPr/>
            <p:nvPr/>
          </p:nvSpPr>
          <p:spPr>
            <a:xfrm>
              <a:off x="4622205" y="4357330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1" name="Shape 504"/>
            <p:cNvSpPr/>
            <p:nvPr/>
          </p:nvSpPr>
          <p:spPr>
            <a:xfrm>
              <a:off x="7946245" y="4358563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2" name="Shape 505"/>
            <p:cNvSpPr/>
            <p:nvPr/>
          </p:nvSpPr>
          <p:spPr>
            <a:xfrm flipH="1">
              <a:off x="3412195" y="5152100"/>
              <a:ext cx="632084" cy="27772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3" name="Shape 506"/>
            <p:cNvSpPr/>
            <p:nvPr/>
          </p:nvSpPr>
          <p:spPr>
            <a:xfrm>
              <a:off x="2906190" y="5402872"/>
              <a:ext cx="971251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endParaRPr dirty="0"/>
            </a:p>
          </p:txBody>
        </p:sp>
        <p:sp>
          <p:nvSpPr>
            <p:cNvPr id="84" name="Shape 507"/>
            <p:cNvSpPr/>
            <p:nvPr/>
          </p:nvSpPr>
          <p:spPr>
            <a:xfrm>
              <a:off x="8753792" y="5402872"/>
              <a:ext cx="965649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endParaRPr dirty="0"/>
            </a:p>
          </p:txBody>
        </p:sp>
        <p:sp>
          <p:nvSpPr>
            <p:cNvPr id="85" name="Shape 508"/>
            <p:cNvSpPr/>
            <p:nvPr/>
          </p:nvSpPr>
          <p:spPr>
            <a:xfrm>
              <a:off x="8494107" y="5125151"/>
              <a:ext cx="691805" cy="27772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6" name="Shape 509"/>
            <p:cNvSpPr/>
            <p:nvPr/>
          </p:nvSpPr>
          <p:spPr>
            <a:xfrm>
              <a:off x="5781544" y="3867362"/>
              <a:ext cx="1185292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 smtClean="0"/>
                <a:t>Replication</a:t>
              </a:r>
              <a:endParaRPr dirty="0"/>
            </a:p>
          </p:txBody>
        </p:sp>
        <p:sp>
          <p:nvSpPr>
            <p:cNvPr id="87" name="Shape 510"/>
            <p:cNvSpPr/>
            <p:nvPr/>
          </p:nvSpPr>
          <p:spPr>
            <a:xfrm flipH="1">
              <a:off x="5717017" y="4168139"/>
              <a:ext cx="459898" cy="22208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8" name="Shape 511"/>
            <p:cNvSpPr/>
            <p:nvPr/>
          </p:nvSpPr>
          <p:spPr>
            <a:xfrm>
              <a:off x="6332775" y="4159313"/>
              <a:ext cx="523394" cy="20012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89" name="Shape 512"/>
            <p:cNvSpPr/>
            <p:nvPr/>
          </p:nvSpPr>
          <p:spPr>
            <a:xfrm>
              <a:off x="6585976" y="4168138"/>
              <a:ext cx="1360270" cy="4626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0" name="Shape 513"/>
            <p:cNvSpPr/>
            <p:nvPr/>
          </p:nvSpPr>
          <p:spPr>
            <a:xfrm flipH="1">
              <a:off x="4622205" y="4168138"/>
              <a:ext cx="1302288" cy="4626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grpSp>
          <p:nvGrpSpPr>
            <p:cNvPr id="91" name="Group 516"/>
            <p:cNvGrpSpPr/>
            <p:nvPr/>
          </p:nvGrpSpPr>
          <p:grpSpPr>
            <a:xfrm>
              <a:off x="7372998" y="3519679"/>
              <a:ext cx="1121109" cy="837653"/>
              <a:chOff x="0" y="0"/>
              <a:chExt cx="1121108" cy="837650"/>
            </a:xfrm>
          </p:grpSpPr>
          <p:sp>
            <p:nvSpPr>
              <p:cNvPr id="92" name="Shape 514"/>
              <p:cNvSpPr/>
              <p:nvPr/>
            </p:nvSpPr>
            <p:spPr>
              <a:xfrm>
                <a:off x="25386" y="0"/>
                <a:ext cx="1095723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93" name="Shape 515"/>
              <p:cNvSpPr/>
              <p:nvPr/>
            </p:nvSpPr>
            <p:spPr>
              <a:xfrm>
                <a:off x="0" y="115959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local</a:t>
                </a:r>
              </a:p>
            </p:txBody>
          </p:sp>
        </p:grpSp>
        <p:sp>
          <p:nvSpPr>
            <p:cNvPr id="94" name="Shape 519"/>
            <p:cNvSpPr/>
            <p:nvPr/>
          </p:nvSpPr>
          <p:spPr>
            <a:xfrm>
              <a:off x="2645305" y="2765720"/>
              <a:ext cx="663652" cy="40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1</a:t>
              </a:r>
            </a:p>
          </p:txBody>
        </p:sp>
        <p:sp>
          <p:nvSpPr>
            <p:cNvPr id="95" name="Shape 520"/>
            <p:cNvSpPr/>
            <p:nvPr/>
          </p:nvSpPr>
          <p:spPr>
            <a:xfrm>
              <a:off x="9230607" y="2765720"/>
              <a:ext cx="663652" cy="40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2</a:t>
              </a:r>
            </a:p>
          </p:txBody>
        </p:sp>
        <p:sp>
          <p:nvSpPr>
            <p:cNvPr id="96" name="Can 95"/>
            <p:cNvSpPr/>
            <p:nvPr/>
          </p:nvSpPr>
          <p:spPr>
            <a:xfrm>
              <a:off x="2761381" y="4190101"/>
              <a:ext cx="715818" cy="715818"/>
            </a:xfrm>
            <a:prstGeom prst="can">
              <a:avLst/>
            </a:prstGeom>
            <a:solidFill>
              <a:srgbClr val="94B6D2"/>
            </a:solidFill>
            <a:ln w="10000" cap="flat">
              <a:solidFill>
                <a:srgbClr val="000000"/>
              </a:solidFill>
              <a:prstDash val="solid"/>
              <a:rou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42915"/>
              <a:r>
                <a:rPr lang="en-US" dirty="0" smtClean="0">
                  <a:latin typeface="Tw Cen MT"/>
                  <a:ea typeface="Tw Cen MT"/>
                  <a:cs typeface="Tw Cen MT"/>
                </a:rPr>
                <a:t>DB</a:t>
              </a:r>
              <a:endParaRPr lang="en-US" dirty="0">
                <a:solidFill>
                  <a:schemeClr val="tx1"/>
                </a:solidFill>
                <a:latin typeface="Tw Cen MT"/>
                <a:ea typeface="Tw Cen MT"/>
                <a:cs typeface="Tw Cen MT"/>
              </a:endParaRPr>
            </a:p>
          </p:txBody>
        </p:sp>
        <p:sp>
          <p:nvSpPr>
            <p:cNvPr id="97" name="Can 96"/>
            <p:cNvSpPr/>
            <p:nvPr/>
          </p:nvSpPr>
          <p:spPr>
            <a:xfrm>
              <a:off x="9117539" y="4180864"/>
              <a:ext cx="715818" cy="715818"/>
            </a:xfrm>
            <a:prstGeom prst="can">
              <a:avLst/>
            </a:prstGeom>
            <a:solidFill>
              <a:srgbClr val="94B6D2"/>
            </a:solidFill>
            <a:ln w="10000" cap="flat">
              <a:solidFill>
                <a:srgbClr val="000000"/>
              </a:solidFill>
              <a:prstDash val="solid"/>
              <a:rou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42915"/>
              <a:r>
                <a:rPr lang="en-US" dirty="0" smtClean="0">
                  <a:latin typeface="Tw Cen MT"/>
                  <a:ea typeface="Tw Cen MT"/>
                  <a:cs typeface="Tw Cen MT"/>
                </a:rPr>
                <a:t>DB</a:t>
              </a:r>
              <a:endParaRPr lang="en-US" dirty="0">
                <a:solidFill>
                  <a:schemeClr val="tx1"/>
                </a:solidFill>
                <a:latin typeface="Tw Cen MT"/>
                <a:ea typeface="Tw Cen MT"/>
                <a:cs typeface="Tw Cen MT"/>
              </a:endParaRPr>
            </a:p>
          </p:txBody>
        </p:sp>
        <p:sp>
          <p:nvSpPr>
            <p:cNvPr id="98" name="Shape 505"/>
            <p:cNvSpPr/>
            <p:nvPr/>
          </p:nvSpPr>
          <p:spPr>
            <a:xfrm flipH="1" flipV="1">
              <a:off x="3076955" y="4898223"/>
              <a:ext cx="226875" cy="58330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9" name="Shape 505"/>
            <p:cNvSpPr/>
            <p:nvPr/>
          </p:nvSpPr>
          <p:spPr>
            <a:xfrm flipV="1">
              <a:off x="9319198" y="4944404"/>
              <a:ext cx="161637" cy="54648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72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Apache Kafka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Distributed, high throughput pub/sub system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816" y="1855370"/>
            <a:ext cx="3706368" cy="37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Stretched database across DCs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run one consumer per DC at any given point of time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1490" y="2311130"/>
            <a:ext cx="7429021" cy="3447533"/>
            <a:chOff x="2659434" y="2537730"/>
            <a:chExt cx="7429021" cy="3447533"/>
          </a:xfrm>
        </p:grpSpPr>
        <p:sp>
          <p:nvSpPr>
            <p:cNvPr id="52" name="Shape 521"/>
            <p:cNvSpPr/>
            <p:nvPr/>
          </p:nvSpPr>
          <p:spPr>
            <a:xfrm>
              <a:off x="2659434" y="2561223"/>
              <a:ext cx="7429021" cy="3061077"/>
            </a:xfrm>
            <a:prstGeom prst="rect">
              <a:avLst/>
            </a:prstGeom>
            <a:solidFill>
              <a:srgbClr val="DDDDDD">
                <a:alpha val="10489"/>
              </a:srgbClr>
            </a:solidFill>
            <a:ln w="25400" cap="flat">
              <a:solidFill>
                <a:schemeClr val="accent1">
                  <a:alpha val="10489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6" name="Shape 523"/>
            <p:cNvSpPr/>
            <p:nvPr/>
          </p:nvSpPr>
          <p:spPr>
            <a:xfrm>
              <a:off x="4178464" y="3502697"/>
              <a:ext cx="3324042" cy="133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7" name="Shape 524"/>
            <p:cNvSpPr/>
            <p:nvPr/>
          </p:nvSpPr>
          <p:spPr>
            <a:xfrm>
              <a:off x="5256041" y="3502697"/>
              <a:ext cx="3324042" cy="133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28" name="Group 491"/>
            <p:cNvGrpSpPr/>
            <p:nvPr/>
          </p:nvGrpSpPr>
          <p:grpSpPr>
            <a:xfrm>
              <a:off x="4177088" y="3291689"/>
              <a:ext cx="1095723" cy="837653"/>
              <a:chOff x="0" y="0"/>
              <a:chExt cx="1095721" cy="837650"/>
            </a:xfrm>
          </p:grpSpPr>
          <p:sp>
            <p:nvSpPr>
              <p:cNvPr id="59" name="Shape 489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60" name="Shape 490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/>
                  <a:t>Kafka local</a:t>
                </a:r>
              </a:p>
            </p:txBody>
          </p:sp>
        </p:grpSp>
        <p:grpSp>
          <p:nvGrpSpPr>
            <p:cNvPr id="29" name="Group 494"/>
            <p:cNvGrpSpPr/>
            <p:nvPr/>
          </p:nvGrpSpPr>
          <p:grpSpPr>
            <a:xfrm>
              <a:off x="4177088" y="4628710"/>
              <a:ext cx="1095723" cy="837652"/>
              <a:chOff x="0" y="0"/>
              <a:chExt cx="1095721" cy="837650"/>
            </a:xfrm>
          </p:grpSpPr>
          <p:sp>
            <p:nvSpPr>
              <p:cNvPr id="57" name="Shape 492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58" name="Shape 493"/>
              <p:cNvSpPr/>
              <p:nvPr/>
            </p:nvSpPr>
            <p:spPr>
              <a:xfrm>
                <a:off x="0" y="165553"/>
                <a:ext cx="1095722" cy="57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aggregate</a:t>
                </a:r>
              </a:p>
            </p:txBody>
          </p:sp>
        </p:grpSp>
        <p:grpSp>
          <p:nvGrpSpPr>
            <p:cNvPr id="30" name="Group 497"/>
            <p:cNvGrpSpPr/>
            <p:nvPr/>
          </p:nvGrpSpPr>
          <p:grpSpPr>
            <a:xfrm>
              <a:off x="7501129" y="4628710"/>
              <a:ext cx="1095723" cy="837652"/>
              <a:chOff x="0" y="0"/>
              <a:chExt cx="1095721" cy="837650"/>
            </a:xfrm>
          </p:grpSpPr>
          <p:sp>
            <p:nvSpPr>
              <p:cNvPr id="55" name="Shape 495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56" name="Shape 496"/>
              <p:cNvSpPr/>
              <p:nvPr/>
            </p:nvSpPr>
            <p:spPr>
              <a:xfrm>
                <a:off x="0" y="165553"/>
                <a:ext cx="1095722" cy="57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aggregate</a:t>
                </a:r>
              </a:p>
            </p:txBody>
          </p:sp>
        </p:grpSp>
        <p:sp>
          <p:nvSpPr>
            <p:cNvPr id="31" name="Shape 498"/>
            <p:cNvSpPr/>
            <p:nvPr/>
          </p:nvSpPr>
          <p:spPr>
            <a:xfrm flipH="1">
              <a:off x="6386275" y="2577192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2" name="Shape 499"/>
            <p:cNvSpPr/>
            <p:nvPr/>
          </p:nvSpPr>
          <p:spPr>
            <a:xfrm>
              <a:off x="4724950" y="2793552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3" name="Shape 500"/>
            <p:cNvSpPr/>
            <p:nvPr/>
          </p:nvSpPr>
          <p:spPr>
            <a:xfrm>
              <a:off x="4247190" y="2538235"/>
              <a:ext cx="942552" cy="282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34" name="Shape 501"/>
            <p:cNvSpPr/>
            <p:nvPr/>
          </p:nvSpPr>
          <p:spPr>
            <a:xfrm>
              <a:off x="8023604" y="2793552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5" name="Shape 502"/>
            <p:cNvSpPr/>
            <p:nvPr/>
          </p:nvSpPr>
          <p:spPr>
            <a:xfrm>
              <a:off x="7604177" y="2538235"/>
              <a:ext cx="889627" cy="282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producers</a:t>
              </a:r>
            </a:p>
          </p:txBody>
        </p:sp>
        <p:sp>
          <p:nvSpPr>
            <p:cNvPr id="36" name="Shape 503"/>
            <p:cNvSpPr/>
            <p:nvPr/>
          </p:nvSpPr>
          <p:spPr>
            <a:xfrm>
              <a:off x="4724950" y="4129340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7" name="Shape 504"/>
            <p:cNvSpPr/>
            <p:nvPr/>
          </p:nvSpPr>
          <p:spPr>
            <a:xfrm>
              <a:off x="8048990" y="4130573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8" name="Shape 505"/>
            <p:cNvSpPr/>
            <p:nvPr/>
          </p:nvSpPr>
          <p:spPr>
            <a:xfrm flipH="1">
              <a:off x="3514940" y="4924110"/>
              <a:ext cx="632084" cy="27772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9" name="Shape 506"/>
            <p:cNvSpPr/>
            <p:nvPr/>
          </p:nvSpPr>
          <p:spPr>
            <a:xfrm>
              <a:off x="3008935" y="5174882"/>
              <a:ext cx="971251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endParaRPr dirty="0"/>
            </a:p>
          </p:txBody>
        </p:sp>
        <p:sp>
          <p:nvSpPr>
            <p:cNvPr id="40" name="Shape 507"/>
            <p:cNvSpPr/>
            <p:nvPr/>
          </p:nvSpPr>
          <p:spPr>
            <a:xfrm>
              <a:off x="8856537" y="5174882"/>
              <a:ext cx="965649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endParaRPr dirty="0"/>
            </a:p>
          </p:txBody>
        </p:sp>
        <p:sp>
          <p:nvSpPr>
            <p:cNvPr id="41" name="Shape 508"/>
            <p:cNvSpPr/>
            <p:nvPr/>
          </p:nvSpPr>
          <p:spPr>
            <a:xfrm>
              <a:off x="8596852" y="4897161"/>
              <a:ext cx="691805" cy="277722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2" name="Shape 509"/>
            <p:cNvSpPr/>
            <p:nvPr/>
          </p:nvSpPr>
          <p:spPr>
            <a:xfrm>
              <a:off x="5884289" y="3639372"/>
              <a:ext cx="1185292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 smtClean="0"/>
                <a:t>Replication</a:t>
              </a:r>
              <a:endParaRPr dirty="0"/>
            </a:p>
          </p:txBody>
        </p:sp>
        <p:sp>
          <p:nvSpPr>
            <p:cNvPr id="43" name="Shape 510"/>
            <p:cNvSpPr/>
            <p:nvPr/>
          </p:nvSpPr>
          <p:spPr>
            <a:xfrm flipH="1">
              <a:off x="5819762" y="3940149"/>
              <a:ext cx="459898" cy="22208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4" name="Shape 511"/>
            <p:cNvSpPr/>
            <p:nvPr/>
          </p:nvSpPr>
          <p:spPr>
            <a:xfrm>
              <a:off x="6435520" y="3931323"/>
              <a:ext cx="523394" cy="20012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5" name="Shape 512"/>
            <p:cNvSpPr/>
            <p:nvPr/>
          </p:nvSpPr>
          <p:spPr>
            <a:xfrm>
              <a:off x="6688721" y="3940148"/>
              <a:ext cx="1360270" cy="4626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6" name="Shape 513"/>
            <p:cNvSpPr/>
            <p:nvPr/>
          </p:nvSpPr>
          <p:spPr>
            <a:xfrm flipH="1">
              <a:off x="4724950" y="3940148"/>
              <a:ext cx="1302288" cy="4626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grpSp>
          <p:nvGrpSpPr>
            <p:cNvPr id="47" name="Group 516"/>
            <p:cNvGrpSpPr/>
            <p:nvPr/>
          </p:nvGrpSpPr>
          <p:grpSpPr>
            <a:xfrm>
              <a:off x="7475743" y="3291689"/>
              <a:ext cx="1121109" cy="837653"/>
              <a:chOff x="0" y="0"/>
              <a:chExt cx="1121108" cy="837650"/>
            </a:xfrm>
          </p:grpSpPr>
          <p:sp>
            <p:nvSpPr>
              <p:cNvPr id="53" name="Shape 514"/>
              <p:cNvSpPr/>
              <p:nvPr/>
            </p:nvSpPr>
            <p:spPr>
              <a:xfrm>
                <a:off x="25386" y="0"/>
                <a:ext cx="1095723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54" name="Shape 515"/>
              <p:cNvSpPr/>
              <p:nvPr/>
            </p:nvSpPr>
            <p:spPr>
              <a:xfrm>
                <a:off x="0" y="115959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Kafka local</a:t>
                </a:r>
              </a:p>
            </p:txBody>
          </p:sp>
        </p:grpSp>
        <p:sp>
          <p:nvSpPr>
            <p:cNvPr id="50" name="Shape 519"/>
            <p:cNvSpPr/>
            <p:nvPr/>
          </p:nvSpPr>
          <p:spPr>
            <a:xfrm>
              <a:off x="2748050" y="2537730"/>
              <a:ext cx="663652" cy="40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1</a:t>
              </a:r>
            </a:p>
          </p:txBody>
        </p:sp>
        <p:sp>
          <p:nvSpPr>
            <p:cNvPr id="51" name="Shape 520"/>
            <p:cNvSpPr/>
            <p:nvPr/>
          </p:nvSpPr>
          <p:spPr>
            <a:xfrm>
              <a:off x="9333352" y="2537730"/>
              <a:ext cx="663652" cy="408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t>DC 2</a:t>
              </a:r>
            </a:p>
          </p:txBody>
        </p:sp>
        <p:sp>
          <p:nvSpPr>
            <p:cNvPr id="4" name="Can 3"/>
            <p:cNvSpPr/>
            <p:nvPr/>
          </p:nvSpPr>
          <p:spPr>
            <a:xfrm>
              <a:off x="2864126" y="3962111"/>
              <a:ext cx="715818" cy="715818"/>
            </a:xfrm>
            <a:prstGeom prst="can">
              <a:avLst/>
            </a:prstGeom>
            <a:solidFill>
              <a:srgbClr val="94B6D2"/>
            </a:solidFill>
            <a:ln w="10000" cap="flat">
              <a:solidFill>
                <a:srgbClr val="000000"/>
              </a:solidFill>
              <a:prstDash val="solid"/>
              <a:rou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42915"/>
              <a:r>
                <a:rPr lang="en-US" dirty="0" smtClean="0">
                  <a:latin typeface="Tw Cen MT"/>
                  <a:ea typeface="Tw Cen MT"/>
                  <a:cs typeface="Tw Cen MT"/>
                </a:rPr>
                <a:t>DB</a:t>
              </a:r>
              <a:endParaRPr lang="en-US" dirty="0">
                <a:solidFill>
                  <a:schemeClr val="tx1"/>
                </a:solidFill>
                <a:latin typeface="Tw Cen MT"/>
                <a:ea typeface="Tw Cen MT"/>
                <a:cs typeface="Tw Cen MT"/>
              </a:endParaRPr>
            </a:p>
          </p:txBody>
        </p:sp>
        <p:sp>
          <p:nvSpPr>
            <p:cNvPr id="49" name="Can 48"/>
            <p:cNvSpPr/>
            <p:nvPr/>
          </p:nvSpPr>
          <p:spPr>
            <a:xfrm>
              <a:off x="9220284" y="3952874"/>
              <a:ext cx="715818" cy="715818"/>
            </a:xfrm>
            <a:prstGeom prst="can">
              <a:avLst/>
            </a:prstGeom>
            <a:solidFill>
              <a:srgbClr val="94B6D2"/>
            </a:solidFill>
            <a:ln w="10000" cap="flat">
              <a:solidFill>
                <a:srgbClr val="000000"/>
              </a:solidFill>
              <a:prstDash val="solid"/>
              <a:rou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42915"/>
              <a:r>
                <a:rPr lang="en-US" dirty="0" smtClean="0">
                  <a:latin typeface="Tw Cen MT"/>
                  <a:ea typeface="Tw Cen MT"/>
                  <a:cs typeface="Tw Cen MT"/>
                </a:rPr>
                <a:t>DB</a:t>
              </a:r>
              <a:endParaRPr lang="en-US" dirty="0">
                <a:solidFill>
                  <a:schemeClr val="tx1"/>
                </a:solidFill>
                <a:latin typeface="Tw Cen MT"/>
                <a:ea typeface="Tw Cen MT"/>
                <a:cs typeface="Tw Cen MT"/>
              </a:endParaRPr>
            </a:p>
          </p:txBody>
        </p:sp>
        <p:sp>
          <p:nvSpPr>
            <p:cNvPr id="61" name="Shape 505"/>
            <p:cNvSpPr/>
            <p:nvPr/>
          </p:nvSpPr>
          <p:spPr>
            <a:xfrm flipH="1" flipV="1">
              <a:off x="3179700" y="4670233"/>
              <a:ext cx="226875" cy="58330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62" name="Shape 505"/>
            <p:cNvSpPr/>
            <p:nvPr/>
          </p:nvSpPr>
          <p:spPr>
            <a:xfrm flipV="1">
              <a:off x="9421943" y="4716414"/>
              <a:ext cx="161637" cy="546483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/>
              <a:endParaRPr>
                <a:latin typeface="Tw Cen MT"/>
                <a:ea typeface="Tw Cen MT"/>
                <a:cs typeface="Tw Cen M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56368" y="3915929"/>
              <a:ext cx="7258242" cy="846667"/>
            </a:xfrm>
            <a:prstGeom prst="rect">
              <a:avLst/>
            </a:prstGeom>
            <a:noFill/>
            <a:ln w="317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hape 507"/>
            <p:cNvSpPr/>
            <p:nvPr/>
          </p:nvSpPr>
          <p:spPr>
            <a:xfrm>
              <a:off x="8721958" y="5675295"/>
              <a:ext cx="965649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 smtClean="0"/>
                <a:t>on failover</a:t>
              </a:r>
              <a:endParaRPr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615284" y="4703301"/>
              <a:ext cx="1215899" cy="1281962"/>
            </a:xfrm>
            <a:prstGeom prst="rect">
              <a:avLst/>
            </a:prstGeom>
            <a:noFill/>
            <a:ln w="317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11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KIP-33: timestamp index</a:t>
            </a:r>
          </a:p>
          <a:p>
            <a:pPr lvl="1"/>
            <a:r>
              <a:rPr lang="en-US" dirty="0" smtClean="0"/>
              <a:t>Allow consumers to seek based on timestamp</a:t>
            </a:r>
          </a:p>
          <a:p>
            <a:r>
              <a:rPr lang="en-US" dirty="0" smtClean="0"/>
              <a:t>Integration with Kafka Connect for data ingestion</a:t>
            </a:r>
          </a:p>
          <a:p>
            <a:r>
              <a:rPr lang="en-US" dirty="0" smtClean="0"/>
              <a:t>Offset </a:t>
            </a:r>
            <a:r>
              <a:rPr lang="en-US" dirty="0" smtClean="0"/>
              <a:t>preservation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432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Roboto Bold"/>
                <a:cs typeface="Roboto Bold"/>
              </a:rPr>
              <a:t>THANK YOU!</a:t>
            </a:r>
            <a:endParaRPr lang="en-US" sz="3600" dirty="0">
              <a:latin typeface="Roboto Bold"/>
              <a:cs typeface="Roboto Bold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>
                <a:latin typeface="Roboto Bold"/>
                <a:cs typeface="Roboto Bold"/>
              </a:rPr>
              <a:t>Ewen Cheslack-Postava</a:t>
            </a:r>
            <a:r>
              <a:rPr lang="en-US" sz="2400" dirty="0" smtClean="0">
                <a:latin typeface="Roboto Bold"/>
                <a:cs typeface="Roboto Bold"/>
              </a:rPr>
              <a:t> | </a:t>
            </a:r>
            <a:r>
              <a:rPr lang="en-US" sz="2400" dirty="0" err="1" smtClean="0">
                <a:latin typeface="Roboto Bold"/>
                <a:cs typeface="Roboto Bold"/>
              </a:rPr>
              <a:t>ewen@confluent.io</a:t>
            </a:r>
            <a:r>
              <a:rPr lang="en-US" sz="2400" dirty="0" smtClean="0">
                <a:latin typeface="Roboto Bold"/>
                <a:cs typeface="Roboto Bold"/>
              </a:rPr>
              <a:t> | @</a:t>
            </a:r>
            <a:r>
              <a:rPr lang="en-US" sz="2400" dirty="0" err="1" smtClean="0">
                <a:latin typeface="Roboto Bold"/>
                <a:cs typeface="Roboto Bold"/>
              </a:rPr>
              <a:t>ewencp</a:t>
            </a:r>
            <a:endParaRPr lang="en-US" sz="2400" dirty="0" smtClean="0">
              <a:latin typeface="Roboto Bold"/>
              <a:cs typeface="Roboto Bold"/>
            </a:endParaRPr>
          </a:p>
          <a:p>
            <a:endParaRPr lang="en-US" sz="1000" b="1" dirty="0" smtClean="0">
              <a:latin typeface="Roboto Light" charset="0"/>
            </a:endParaRPr>
          </a:p>
          <a:p>
            <a:r>
              <a:rPr lang="en-US" i="1" dirty="0" smtClean="0">
                <a:latin typeface="Roboto Bold Italic"/>
                <a:cs typeface="Roboto Bold Italic"/>
              </a:rPr>
              <a:t>Learn more about Kafka at Strata + Hadoop World NY</a:t>
            </a:r>
          </a:p>
          <a:p>
            <a:pPr lvl="1"/>
            <a:r>
              <a:rPr lang="en-US" dirty="0" smtClean="0">
                <a:latin typeface="Roboto Light" charset="0"/>
              </a:rPr>
              <a:t>Securing Apache Kafka - Jun Rao, River Pavilion @ 2:05pm</a:t>
            </a:r>
          </a:p>
          <a:p>
            <a:pPr lvl="1"/>
            <a:r>
              <a:rPr lang="en-US" dirty="0" smtClean="0">
                <a:latin typeface="Roboto Light" charset="0"/>
              </a:rPr>
              <a:t>Ask Me Anything: Apache Kafka – Jun Rao &amp; Ewen Cheslack-Postava, 1E09 @ 4:35pm</a:t>
            </a:r>
            <a:endParaRPr lang="en-US" dirty="0">
              <a:latin typeface="Roboto Light" charset="0"/>
            </a:endParaRPr>
          </a:p>
          <a:p>
            <a:pPr lvl="1"/>
            <a:r>
              <a:rPr lang="en-US" dirty="0" smtClean="0">
                <a:latin typeface="Roboto Light" charset="0"/>
              </a:rPr>
              <a:t>Visit Confluent’s Booth (#758)</a:t>
            </a:r>
            <a:endParaRPr lang="en-US" i="1" dirty="0" smtClean="0">
              <a:latin typeface="Roboto Bold Italic"/>
              <a:cs typeface="Roboto Bold Italic"/>
            </a:endParaRPr>
          </a:p>
          <a:p>
            <a:endParaRPr lang="en-US" sz="1000" b="1" dirty="0" smtClean="0">
              <a:latin typeface="Roboto Light" charset="0"/>
            </a:endParaRPr>
          </a:p>
          <a:p>
            <a:r>
              <a:rPr lang="en-US" i="1" dirty="0" smtClean="0">
                <a:latin typeface="Roboto Bold Italic"/>
                <a:cs typeface="Roboto Bold Italic"/>
              </a:rPr>
              <a:t>Kafka Training with Confluent University</a:t>
            </a:r>
          </a:p>
          <a:p>
            <a:pPr lvl="1"/>
            <a:r>
              <a:rPr lang="en-US" dirty="0" smtClean="0">
                <a:latin typeface="Roboto Light" charset="0"/>
              </a:rPr>
              <a:t>Kafka Developer and Operations Courses</a:t>
            </a:r>
          </a:p>
          <a:p>
            <a:pPr lvl="1"/>
            <a:r>
              <a:rPr lang="en-US" dirty="0" smtClean="0">
                <a:latin typeface="Roboto Light" charset="0"/>
              </a:rPr>
              <a:t>Visit </a:t>
            </a:r>
            <a:r>
              <a:rPr lang="en-US" dirty="0" smtClean="0">
                <a:latin typeface="Roboto Light" charset="0"/>
                <a:hlinkClick r:id="rId2"/>
              </a:rPr>
              <a:t>www.confluent.io/training</a:t>
            </a:r>
            <a:r>
              <a:rPr lang="en-US" dirty="0" smtClean="0">
                <a:latin typeface="Roboto Light" charset="0"/>
              </a:rPr>
              <a:t> </a:t>
            </a:r>
          </a:p>
          <a:p>
            <a:endParaRPr lang="en-US" sz="1000" b="1" dirty="0" smtClean="0">
              <a:latin typeface="Roboto Light" charset="0"/>
            </a:endParaRPr>
          </a:p>
          <a:p>
            <a:r>
              <a:rPr lang="en-US" i="1" dirty="0" smtClean="0">
                <a:latin typeface="Roboto Bold Italic"/>
                <a:cs typeface="Roboto Bold Italic"/>
              </a:rPr>
              <a:t>Want more Kafka?</a:t>
            </a:r>
          </a:p>
          <a:p>
            <a:pPr lvl="1"/>
            <a:r>
              <a:rPr lang="en-US" dirty="0" smtClean="0">
                <a:latin typeface="Roboto Light" charset="0"/>
              </a:rPr>
              <a:t>Download Confluent Platform Enterprise at </a:t>
            </a:r>
            <a:r>
              <a:rPr lang="en-US" dirty="0" smtClean="0">
                <a:latin typeface="Roboto Light" charset="0"/>
                <a:hlinkClick r:id="rId3"/>
              </a:rPr>
              <a:t>http://</a:t>
            </a:r>
            <a:r>
              <a:rPr lang="en-US" dirty="0" smtClean="0">
                <a:latin typeface="Roboto Light" charset="0"/>
                <a:hlinkClick r:id="rId3"/>
              </a:rPr>
              <a:t>www.confluent.io/product</a:t>
            </a:r>
            <a:endParaRPr lang="en-US" dirty="0" smtClean="0">
              <a:latin typeface="Roboto Light" charset="0"/>
            </a:endParaRPr>
          </a:p>
          <a:p>
            <a:pPr lvl="1"/>
            <a:r>
              <a:rPr lang="en-US" dirty="0" smtClean="0">
                <a:latin typeface="Roboto Light" charset="0"/>
              </a:rPr>
              <a:t>Apache Kafka 0.10 upgrade documentation </a:t>
            </a:r>
            <a:r>
              <a:rPr lang="en-US" dirty="0" smtClean="0">
                <a:latin typeface="Roboto Light" charset="0"/>
              </a:rPr>
              <a:t>at </a:t>
            </a:r>
            <a:r>
              <a:rPr lang="en-US" dirty="0" smtClean="0">
                <a:latin typeface="Roboto Light" charset="0"/>
                <a:hlinkClick r:id="rId4"/>
              </a:rPr>
              <a:t>http://</a:t>
            </a:r>
            <a:r>
              <a:rPr lang="en-US" dirty="0" smtClean="0">
                <a:latin typeface="Roboto Light" charset="0"/>
                <a:hlinkClick r:id="rId4"/>
              </a:rPr>
              <a:t>docs.confluent.io/3.0.1/upgrade.html</a:t>
            </a:r>
            <a:r>
              <a:rPr lang="en-US" dirty="0" smtClean="0">
                <a:latin typeface="Roboto Light" charset="0"/>
              </a:rPr>
              <a:t>   </a:t>
            </a:r>
            <a:endParaRPr lang="en-US" dirty="0" smtClean="0">
              <a:latin typeface="Roboto Light" charset="0"/>
            </a:endParaRPr>
          </a:p>
          <a:p>
            <a:pPr lvl="1"/>
            <a:r>
              <a:rPr lang="en-US" dirty="0" smtClean="0">
                <a:latin typeface="Roboto Light" charset="0"/>
              </a:rPr>
              <a:t>Kafka Summit recordings now available at </a:t>
            </a:r>
            <a:r>
              <a:rPr lang="en-US" dirty="0" smtClean="0">
                <a:latin typeface="Roboto Light" charset="0"/>
                <a:hlinkClick r:id="rId5"/>
              </a:rPr>
              <a:t>http://kafka-summit.org/schedule/</a:t>
            </a:r>
            <a:r>
              <a:rPr lang="en-US" dirty="0" smtClean="0">
                <a:latin typeface="Roboto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2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Kafka usage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13581" y="910909"/>
            <a:ext cx="10164839" cy="5225486"/>
            <a:chOff x="790411" y="1230402"/>
            <a:chExt cx="10482804" cy="53889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4143" y="5406011"/>
              <a:ext cx="1423416" cy="8660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15630" y="2592673"/>
              <a:ext cx="1657585" cy="12431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3640" y="3624181"/>
              <a:ext cx="2938323" cy="14496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07800" y="1230402"/>
              <a:ext cx="2036171" cy="152712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57089" y="5202837"/>
              <a:ext cx="2679855" cy="127240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7329" y="5326414"/>
              <a:ext cx="2923305" cy="93963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10344" y="1295184"/>
              <a:ext cx="2171619" cy="108580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71766" y="4160832"/>
              <a:ext cx="1565177" cy="64769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0411" y="1417638"/>
              <a:ext cx="3105624" cy="9144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15340" y="1311410"/>
              <a:ext cx="1221603" cy="91476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10344" y="2757530"/>
              <a:ext cx="2340016" cy="98719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7329" y="3454874"/>
              <a:ext cx="2319543" cy="17396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57226" y="4904287"/>
              <a:ext cx="2286745" cy="171505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600601" y="2380992"/>
              <a:ext cx="2685295" cy="15104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02302" y="2757530"/>
              <a:ext cx="3743261" cy="65065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800634" y="3685190"/>
              <a:ext cx="1839044" cy="1296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5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scale real time data integration</a:t>
            </a:r>
          </a:p>
        </p:txBody>
      </p:sp>
      <p:pic>
        <p:nvPicPr>
          <p:cNvPr id="4" name="Picture 3" descr="hadoop_pipeline_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19" y="2065165"/>
            <a:ext cx="8343412" cy="34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8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Scaling databases</a:t>
            </a:r>
          </a:p>
          <a:p>
            <a:r>
              <a:rPr lang="en-US" dirty="0"/>
              <a:t>Messaging</a:t>
            </a:r>
          </a:p>
          <a:p>
            <a:r>
              <a:rPr lang="en-US" dirty="0"/>
              <a:t>Stream processing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96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multiple data centers (DC)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Disaster recovery</a:t>
            </a:r>
          </a:p>
          <a:p>
            <a:r>
              <a:rPr lang="en-US" dirty="0" smtClean="0"/>
              <a:t>Geo-localization</a:t>
            </a:r>
          </a:p>
          <a:p>
            <a:pPr lvl="1"/>
            <a:r>
              <a:rPr lang="en-US" dirty="0" smtClean="0"/>
              <a:t>Saving cross-DC bandwidth</a:t>
            </a:r>
          </a:p>
          <a:p>
            <a:pPr lvl="1"/>
            <a:r>
              <a:rPr lang="en-US" dirty="0" smtClean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0157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unique with Kafka multi 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Consumers run </a:t>
            </a:r>
            <a:r>
              <a:rPr lang="en-US" dirty="0" smtClean="0"/>
              <a:t>continuously </a:t>
            </a:r>
            <a:r>
              <a:rPr lang="en-US" dirty="0" smtClean="0"/>
              <a:t>and have </a:t>
            </a:r>
            <a:r>
              <a:rPr lang="en-US" dirty="0" smtClean="0"/>
              <a:t>state </a:t>
            </a:r>
            <a:r>
              <a:rPr lang="en-US" dirty="0" smtClean="0"/>
              <a:t>(offsets)</a:t>
            </a:r>
          </a:p>
          <a:p>
            <a:r>
              <a:rPr lang="en-US" dirty="0" smtClean="0"/>
              <a:t>Challenge: recovering the </a:t>
            </a:r>
            <a:r>
              <a:rPr lang="en-US" dirty="0" smtClean="0"/>
              <a:t>state </a:t>
            </a:r>
            <a:r>
              <a:rPr lang="en-US" dirty="0" smtClean="0"/>
              <a:t>during DC failover</a:t>
            </a:r>
          </a:p>
        </p:txBody>
      </p:sp>
    </p:spTree>
    <p:extLst>
      <p:ext uri="{BB962C8B-B14F-4D97-AF65-F5344CB8AC3E}">
        <p14:creationId xmlns:p14="http://schemas.microsoft.com/office/powerpoint/2010/main" val="5022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#1: stretched </a:t>
            </a:r>
            <a:r>
              <a:rPr lang="en-US" dirty="0"/>
              <a:t>c</a:t>
            </a:r>
            <a:r>
              <a:rPr lang="en-US" dirty="0" smtClean="0"/>
              <a:t>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Typically done on AWS in a single region</a:t>
            </a:r>
          </a:p>
          <a:p>
            <a:pPr lvl="1"/>
            <a:r>
              <a:rPr lang="en-US" dirty="0" smtClean="0"/>
              <a:t>Deploy Zookeeper and broker across 3 availability zones </a:t>
            </a:r>
          </a:p>
          <a:p>
            <a:r>
              <a:rPr lang="en-US" dirty="0" smtClean="0"/>
              <a:t>Rely on intra-cluster replication to replica data across DCs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44171" y="2563751"/>
            <a:ext cx="6903659" cy="3132724"/>
            <a:chOff x="2118650" y="2905278"/>
            <a:chExt cx="6903659" cy="3132724"/>
          </a:xfrm>
        </p:grpSpPr>
        <p:sp>
          <p:nvSpPr>
            <p:cNvPr id="4" name="Shape 459"/>
            <p:cNvSpPr/>
            <p:nvPr/>
          </p:nvSpPr>
          <p:spPr>
            <a:xfrm>
              <a:off x="2118650" y="2976925"/>
              <a:ext cx="6903659" cy="3061077"/>
            </a:xfrm>
            <a:prstGeom prst="rect">
              <a:avLst/>
            </a:prstGeom>
            <a:solidFill>
              <a:srgbClr val="DDDDDD">
                <a:alpha val="10489"/>
              </a:srgbClr>
            </a:solidFill>
            <a:ln w="25400" cap="flat">
              <a:solidFill>
                <a:schemeClr val="accent1">
                  <a:alpha val="10489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6" name="Group 445"/>
            <p:cNvGrpSpPr/>
            <p:nvPr/>
          </p:nvGrpSpPr>
          <p:grpSpPr>
            <a:xfrm>
              <a:off x="2901102" y="4206977"/>
              <a:ext cx="5332730" cy="837653"/>
              <a:chOff x="0" y="0"/>
              <a:chExt cx="1095721" cy="837650"/>
            </a:xfrm>
          </p:grpSpPr>
          <p:sp>
            <p:nvSpPr>
              <p:cNvPr id="7" name="Shape 443"/>
              <p:cNvSpPr/>
              <p:nvPr/>
            </p:nvSpPr>
            <p:spPr>
              <a:xfrm>
                <a:off x="0" y="0"/>
                <a:ext cx="1095722" cy="837651"/>
              </a:xfrm>
              <a:prstGeom prst="rect">
                <a:avLst/>
              </a:prstGeom>
              <a:solidFill>
                <a:srgbClr val="94B6D2"/>
              </a:solidFill>
              <a:ln w="10000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/>
              </a:p>
            </p:txBody>
          </p:sp>
          <p:sp>
            <p:nvSpPr>
              <p:cNvPr id="8" name="Shape 444"/>
              <p:cNvSpPr/>
              <p:nvPr/>
            </p:nvSpPr>
            <p:spPr>
              <a:xfrm>
                <a:off x="0" y="144800"/>
                <a:ext cx="1095722" cy="605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 defTabSz="642915">
                  <a:defRPr sz="1800"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rPr dirty="0" smtClean="0"/>
                  <a:t>Kafka</a:t>
                </a:r>
                <a:endParaRPr lang="en-US" dirty="0" smtClean="0"/>
              </a:p>
            </p:txBody>
          </p:sp>
        </p:grpSp>
        <p:sp>
          <p:nvSpPr>
            <p:cNvPr id="9" name="Shape 446"/>
            <p:cNvSpPr/>
            <p:nvPr/>
          </p:nvSpPr>
          <p:spPr>
            <a:xfrm flipH="1">
              <a:off x="4397455" y="2968819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0" name="Shape 447"/>
            <p:cNvSpPr/>
            <p:nvPr/>
          </p:nvSpPr>
          <p:spPr>
            <a:xfrm>
              <a:off x="5559280" y="3714858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1" name="Shape 448"/>
            <p:cNvSpPr/>
            <p:nvPr/>
          </p:nvSpPr>
          <p:spPr>
            <a:xfrm>
              <a:off x="5081520" y="3383341"/>
              <a:ext cx="942552" cy="407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producer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12" name="Shape 449"/>
            <p:cNvSpPr/>
            <p:nvPr/>
          </p:nvSpPr>
          <p:spPr>
            <a:xfrm>
              <a:off x="5559280" y="5050646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" name="Shape 451"/>
            <p:cNvSpPr/>
            <p:nvPr/>
          </p:nvSpPr>
          <p:spPr>
            <a:xfrm>
              <a:off x="5114466" y="5521686"/>
              <a:ext cx="952568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14" name="Shape 453"/>
            <p:cNvSpPr/>
            <p:nvPr/>
          </p:nvSpPr>
          <p:spPr>
            <a:xfrm>
              <a:off x="2709638" y="2935374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rPr dirty="0"/>
                <a:t>DC 1</a:t>
              </a:r>
            </a:p>
          </p:txBody>
        </p:sp>
        <p:sp>
          <p:nvSpPr>
            <p:cNvPr id="16" name="Shape 455"/>
            <p:cNvSpPr/>
            <p:nvPr/>
          </p:nvSpPr>
          <p:spPr>
            <a:xfrm>
              <a:off x="7651785" y="2905278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rPr dirty="0"/>
                <a:t>DC </a:t>
              </a:r>
              <a:r>
                <a:rPr lang="en-US" dirty="0" smtClean="0"/>
                <a:t>3</a:t>
              </a:r>
              <a:endParaRPr dirty="0"/>
            </a:p>
          </p:txBody>
        </p:sp>
        <p:sp>
          <p:nvSpPr>
            <p:cNvPr id="20" name="Shape 446"/>
            <p:cNvSpPr/>
            <p:nvPr/>
          </p:nvSpPr>
          <p:spPr>
            <a:xfrm flipH="1">
              <a:off x="6794897" y="2970740"/>
              <a:ext cx="1" cy="30597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" name="Shape 453"/>
            <p:cNvSpPr/>
            <p:nvPr/>
          </p:nvSpPr>
          <p:spPr>
            <a:xfrm>
              <a:off x="5155232" y="2919241"/>
              <a:ext cx="663652" cy="408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800" b="1">
                  <a:solidFill>
                    <a:srgbClr val="535353"/>
                  </a:solidFill>
                </a:defRPr>
              </a:lvl1pPr>
            </a:lstStyle>
            <a:p>
              <a:r>
                <a:rPr dirty="0"/>
                <a:t>DC </a:t>
              </a:r>
              <a:r>
                <a:rPr lang="en-US" dirty="0" smtClean="0"/>
                <a:t>2</a:t>
              </a:r>
              <a:endParaRPr dirty="0"/>
            </a:p>
          </p:txBody>
        </p:sp>
        <p:sp>
          <p:nvSpPr>
            <p:cNvPr id="26" name="Shape 447"/>
            <p:cNvSpPr/>
            <p:nvPr/>
          </p:nvSpPr>
          <p:spPr>
            <a:xfrm>
              <a:off x="7469194" y="3716780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7" name="Shape 448"/>
            <p:cNvSpPr/>
            <p:nvPr/>
          </p:nvSpPr>
          <p:spPr>
            <a:xfrm>
              <a:off x="6991434" y="3385263"/>
              <a:ext cx="942552" cy="407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producer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28" name="Shape 447"/>
            <p:cNvSpPr/>
            <p:nvPr/>
          </p:nvSpPr>
          <p:spPr>
            <a:xfrm>
              <a:off x="3671278" y="3716780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9" name="Shape 448"/>
            <p:cNvSpPr/>
            <p:nvPr/>
          </p:nvSpPr>
          <p:spPr>
            <a:xfrm>
              <a:off x="3193518" y="3385263"/>
              <a:ext cx="942552" cy="407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producer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30" name="Shape 449"/>
            <p:cNvSpPr/>
            <p:nvPr/>
          </p:nvSpPr>
          <p:spPr>
            <a:xfrm>
              <a:off x="7517345" y="5046550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" name="Shape 451"/>
            <p:cNvSpPr/>
            <p:nvPr/>
          </p:nvSpPr>
          <p:spPr>
            <a:xfrm>
              <a:off x="7072531" y="5517590"/>
              <a:ext cx="950640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32" name="Shape 449"/>
            <p:cNvSpPr/>
            <p:nvPr/>
          </p:nvSpPr>
          <p:spPr>
            <a:xfrm>
              <a:off x="3665259" y="5046549"/>
              <a:ext cx="1" cy="4981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800"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3" name="Shape 451"/>
            <p:cNvSpPr/>
            <p:nvPr/>
          </p:nvSpPr>
          <p:spPr>
            <a:xfrm>
              <a:off x="3220445" y="5517589"/>
              <a:ext cx="938603" cy="282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defTabSz="457200">
                <a:defRPr sz="15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 smtClean="0"/>
                <a:t>consumer</a:t>
              </a:r>
              <a:r>
                <a:rPr lang="en-US" dirty="0" smtClean="0"/>
                <a:t>s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2422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luent-4x3">
  <a:themeElements>
    <a:clrScheme name="Confluent">
      <a:dk1>
        <a:sysClr val="windowText" lastClr="000000"/>
      </a:dk1>
      <a:lt1>
        <a:sysClr val="window" lastClr="FFFFFF"/>
      </a:lt1>
      <a:dk2>
        <a:srgbClr val="7C7C7C"/>
      </a:dk2>
      <a:lt2>
        <a:srgbClr val="E7E6E6"/>
      </a:lt2>
      <a:accent1>
        <a:srgbClr val="FB6517"/>
      </a:accent1>
      <a:accent2>
        <a:srgbClr val="D34A0D"/>
      </a:accent2>
      <a:accent3>
        <a:srgbClr val="FC9D60"/>
      </a:accent3>
      <a:accent4>
        <a:srgbClr val="2898C1"/>
      </a:accent4>
      <a:accent5>
        <a:srgbClr val="93C3E6"/>
      </a:accent5>
      <a:accent6>
        <a:srgbClr val="1F7695"/>
      </a:accent6>
      <a:hlink>
        <a:srgbClr val="70AD47"/>
      </a:hlink>
      <a:folHlink>
        <a:srgbClr val="92D050"/>
      </a:folHlink>
    </a:clrScheme>
    <a:fontScheme name="confluent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luent-4x3" id="{14E4E17D-5459-2C48-AD3C-5FA81283498E}" vid="{F4BB30AE-D337-3A43-8444-1E72840842CB}"/>
    </a:ext>
  </a:extLst>
</a:theme>
</file>

<file path=ppt/theme/theme2.xml><?xml version="1.0" encoding="utf-8"?>
<a:theme xmlns:a="http://schemas.openxmlformats.org/drawingml/2006/main" name="Office Theme">
  <a:themeElements>
    <a:clrScheme name="Confluent">
      <a:dk1>
        <a:sysClr val="windowText" lastClr="000000"/>
      </a:dk1>
      <a:lt1>
        <a:sysClr val="window" lastClr="FFFFFF"/>
      </a:lt1>
      <a:dk2>
        <a:srgbClr val="7C7C7C"/>
      </a:dk2>
      <a:lt2>
        <a:srgbClr val="E7E6E6"/>
      </a:lt2>
      <a:accent1>
        <a:srgbClr val="FB6517"/>
      </a:accent1>
      <a:accent2>
        <a:srgbClr val="D34A0D"/>
      </a:accent2>
      <a:accent3>
        <a:srgbClr val="FC9D60"/>
      </a:accent3>
      <a:accent4>
        <a:srgbClr val="2898C1"/>
      </a:accent4>
      <a:accent5>
        <a:srgbClr val="93C3E6"/>
      </a:accent5>
      <a:accent6>
        <a:srgbClr val="1F7695"/>
      </a:accent6>
      <a:hlink>
        <a:srgbClr val="70AD47"/>
      </a:hlink>
      <a:folHlink>
        <a:srgbClr val="92D050"/>
      </a:folHlink>
    </a:clrScheme>
    <a:fontScheme name="confluent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confluent-4x3</Template>
  <TotalTime>11163</TotalTime>
  <Words>1010</Words>
  <Application>Microsoft Macintosh PowerPoint</Application>
  <PresentationFormat>Widescreen</PresentationFormat>
  <Paragraphs>309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Calibri</vt:lpstr>
      <vt:lpstr>Gill Sans</vt:lpstr>
      <vt:lpstr>Roboto</vt:lpstr>
      <vt:lpstr>Roboto Bold</vt:lpstr>
      <vt:lpstr>Roboto Bold Italic</vt:lpstr>
      <vt:lpstr>Roboto Light</vt:lpstr>
      <vt:lpstr>Roboto Medium</vt:lpstr>
      <vt:lpstr>Tw Cen MT</vt:lpstr>
      <vt:lpstr>Wingdings</vt:lpstr>
      <vt:lpstr>Arial</vt:lpstr>
      <vt:lpstr>confluent-4x3</vt:lpstr>
      <vt:lpstr>Office Theme</vt:lpstr>
      <vt:lpstr>When One Data Center Is Not Enough: Building Large-scale Stream Infrastructures Across Multiple Data Centers with Apache Kafka</vt:lpstr>
      <vt:lpstr>Outline</vt:lpstr>
      <vt:lpstr>What’s Apache Kafka</vt:lpstr>
      <vt:lpstr>Kafka usage</vt:lpstr>
      <vt:lpstr>Common use case</vt:lpstr>
      <vt:lpstr>Other use cases</vt:lpstr>
      <vt:lpstr>Why multiple data centers (DC)</vt:lpstr>
      <vt:lpstr>What’s unique with Kafka multi DC</vt:lpstr>
      <vt:lpstr>Pattern #1: stretched cluster</vt:lpstr>
      <vt:lpstr>On DC failure</vt:lpstr>
      <vt:lpstr>When DC comes back</vt:lpstr>
      <vt:lpstr>Be careful with replica assignment</vt:lpstr>
      <vt:lpstr>Stretched cluster NOT recommended across regions</vt:lpstr>
      <vt:lpstr>Pattern #2: active/passive</vt:lpstr>
      <vt:lpstr>Cross Datacenter Replication</vt:lpstr>
      <vt:lpstr>On active DC failure</vt:lpstr>
      <vt:lpstr>Solutions for switching consumers</vt:lpstr>
      <vt:lpstr>When DC comes back</vt:lpstr>
      <vt:lpstr>Limitations</vt:lpstr>
      <vt:lpstr>Pattern #3: active/active</vt:lpstr>
      <vt:lpstr>On DC failure</vt:lpstr>
      <vt:lpstr>When DC comes back</vt:lpstr>
      <vt:lpstr>An alternative</vt:lpstr>
      <vt:lpstr>Another alternative: avoid aggregate clusters</vt:lpstr>
      <vt:lpstr>Beyond 2 DCs</vt:lpstr>
      <vt:lpstr>Comparison</vt:lpstr>
      <vt:lpstr>Multi-DC beyond Kafka</vt:lpstr>
      <vt:lpstr>Example application</vt:lpstr>
      <vt:lpstr>Independent database per DC</vt:lpstr>
      <vt:lpstr>Stretched database across DCs</vt:lpstr>
      <vt:lpstr>Future work</vt:lpstr>
      <vt:lpstr>THANK YOU!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Manfrey</dc:creator>
  <cp:lastModifiedBy>Ewen Cheslack-Postava</cp:lastModifiedBy>
  <cp:revision>258</cp:revision>
  <dcterms:created xsi:type="dcterms:W3CDTF">2015-09-09T06:23:33Z</dcterms:created>
  <dcterms:modified xsi:type="dcterms:W3CDTF">2016-09-29T15:19:26Z</dcterms:modified>
</cp:coreProperties>
</file>