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00" r:id="rId4"/>
    <p:sldId id="301" r:id="rId5"/>
    <p:sldId id="259" r:id="rId6"/>
    <p:sldId id="302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304" r:id="rId23"/>
    <p:sldId id="279" r:id="rId24"/>
    <p:sldId id="281" r:id="rId25"/>
    <p:sldId id="282" r:id="rId26"/>
    <p:sldId id="284" r:id="rId27"/>
    <p:sldId id="287" r:id="rId28"/>
    <p:sldId id="288" r:id="rId29"/>
    <p:sldId id="290" r:id="rId30"/>
    <p:sldId id="291" r:id="rId31"/>
    <p:sldId id="294" r:id="rId32"/>
    <p:sldId id="295" r:id="rId33"/>
    <p:sldId id="297" r:id="rId34"/>
    <p:sldId id="298" r:id="rId35"/>
    <p:sldId id="299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1" autoAdjust="0"/>
  </p:normalViewPr>
  <p:slideViewPr>
    <p:cSldViewPr snapToGrid="0">
      <p:cViewPr varScale="1">
        <p:scale>
          <a:sx n="88" d="100"/>
          <a:sy n="88" d="100"/>
        </p:scale>
        <p:origin x="-880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7F78-65A4-4741-9F5D-2F15A73B2BAF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812D-9903-4DFD-9ED7-6465D959D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C29F5-F14C-4541-B89B-F54CED9A3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theme.</a:t>
            </a:r>
          </a:p>
          <a:p>
            <a:endParaRPr lang="en-US" dirty="0" smtClean="0"/>
          </a:p>
          <a:p>
            <a:r>
              <a:rPr lang="en-US" dirty="0" smtClean="0"/>
              <a:t>Picture/logo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78CD-FA11-934F-A8BD-7DAB27FD9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C29F5-F14C-4541-B89B-F54CED9A3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6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812D-9903-4DFD-9ED7-6465D959D7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9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4" y="1656894"/>
            <a:ext cx="7320691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9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3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840" y="6356350"/>
            <a:ext cx="82296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</a:defRPr>
            </a:lvl1pPr>
          </a:lstStyle>
          <a:p>
            <a:fld id="{69011348-F70E-495E-BEBC-17B93AFE32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29680"/>
            <a:ext cx="1145745" cy="2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8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Microsoft YaHei Light" panose="020B0502040204020203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Microsoft YaHei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Microsoft YaHei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Microsoft YaHei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Microsoft YaHei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Microsoft YaHei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afka/kafka1.hostname.com@EXAMPLE.COM" TargetMode="External"/><Relationship Id="rId3" Type="http://schemas.openxmlformats.org/officeDocument/2006/relationships/hyperlink" Target="mailto:kafka-client-1/client.hostname.com@EXAMPLE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gwen@confluent.io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717" y="4450365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Jun Rao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o-founder at Confluent,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8940" y="2788459"/>
            <a:ext cx="7257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Securing Apache Kafka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8986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impact with SSL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r3</a:t>
            </a:r>
            <a:r>
              <a:rPr lang="en-US" dirty="0"/>
              <a:t>.</a:t>
            </a:r>
            <a:r>
              <a:rPr lang="en-US" dirty="0" smtClean="0"/>
              <a:t>xlarge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core, 30GB ram, 80GB </a:t>
            </a:r>
            <a:r>
              <a:rPr lang="en-US" dirty="0" err="1" smtClean="0"/>
              <a:t>ssd</a:t>
            </a:r>
            <a:r>
              <a:rPr lang="en-US" dirty="0" smtClean="0"/>
              <a:t>, </a:t>
            </a:r>
            <a:r>
              <a:rPr lang="en-US" dirty="0"/>
              <a:t>m</a:t>
            </a:r>
            <a:r>
              <a:rPr lang="en-US" dirty="0" smtClean="0"/>
              <a:t>oderate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(~90MB/s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Most overhead from encryption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71777"/>
              </p:ext>
            </p:extLst>
          </p:nvPr>
        </p:nvGraphicFramePr>
        <p:xfrm>
          <a:off x="1342239" y="2783199"/>
          <a:ext cx="84569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236"/>
                <a:gridCol w="2114236"/>
                <a:gridCol w="2114236"/>
                <a:gridCol w="211423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throughput (MB/s)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on client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on broker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producer (plaintext)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producer (SSL)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(plaintext)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(SSL)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certificate (X509) in broker key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certificate authority (CA) for signing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broker certificate with 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 signed certificate and CA to broker key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 CA to client trust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2-way authentication: generate client certificate in a similar way</a:t>
            </a:r>
          </a:p>
        </p:txBody>
      </p:sp>
    </p:spTree>
    <p:extLst>
      <p:ext uri="{BB962C8B-B14F-4D97-AF65-F5344CB8AC3E}">
        <p14:creationId xmlns:p14="http://schemas.microsoft.com/office/powerpoint/2010/main" val="18176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SSL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5741" y="2362967"/>
            <a:ext cx="65815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/>
              </a:rPr>
              <a:t>ssl.keystore.location</a:t>
            </a:r>
            <a:r>
              <a:rPr lang="en-US" sz="1200" dirty="0">
                <a:latin typeface="Courier New"/>
              </a:rPr>
              <a:t> = /</a:t>
            </a:r>
            <a:r>
              <a:rPr lang="en-US" sz="1200" dirty="0" err="1">
                <a:latin typeface="Courier New"/>
              </a:rPr>
              <a:t>var</a:t>
            </a:r>
            <a:r>
              <a:rPr lang="en-US" sz="1200" dirty="0">
                <a:latin typeface="Courier New"/>
              </a:rPr>
              <a:t>/private/</a:t>
            </a:r>
            <a:r>
              <a:rPr lang="en-US" sz="1200" dirty="0" err="1">
                <a:latin typeface="Courier New"/>
              </a:rPr>
              <a:t>ssl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kafka.server.keystore.jks</a:t>
            </a:r>
            <a:endParaRPr lang="en-US" sz="1200" dirty="0">
              <a:latin typeface="Courier New"/>
            </a:endParaRPr>
          </a:p>
          <a:p>
            <a:r>
              <a:rPr lang="en-US" sz="1200" dirty="0" err="1">
                <a:latin typeface="Courier New"/>
              </a:rPr>
              <a:t>ssl.keystore.password</a:t>
            </a:r>
            <a:r>
              <a:rPr lang="en-US" sz="1200" dirty="0">
                <a:latin typeface="Courier New"/>
              </a:rPr>
              <a:t> = test1234</a:t>
            </a:r>
          </a:p>
          <a:p>
            <a:r>
              <a:rPr lang="en-US" sz="1200" dirty="0" err="1">
                <a:latin typeface="Courier New"/>
              </a:rPr>
              <a:t>ssl.key.password</a:t>
            </a:r>
            <a:r>
              <a:rPr lang="en-US" sz="1200" dirty="0">
                <a:latin typeface="Courier New"/>
              </a:rPr>
              <a:t> = test1234</a:t>
            </a:r>
          </a:p>
          <a:p>
            <a:r>
              <a:rPr lang="en-US" sz="1200" dirty="0" err="1">
                <a:latin typeface="Courier New"/>
              </a:rPr>
              <a:t>ssl.truststore.location</a:t>
            </a:r>
            <a:r>
              <a:rPr lang="en-US" sz="1200" dirty="0">
                <a:latin typeface="Courier New"/>
              </a:rPr>
              <a:t> = /</a:t>
            </a:r>
            <a:r>
              <a:rPr lang="en-US" sz="1200" dirty="0" err="1">
                <a:latin typeface="Courier New"/>
              </a:rPr>
              <a:t>var</a:t>
            </a:r>
            <a:r>
              <a:rPr lang="en-US" sz="1200" dirty="0">
                <a:latin typeface="Courier New"/>
              </a:rPr>
              <a:t>/private/</a:t>
            </a:r>
            <a:r>
              <a:rPr lang="en-US" sz="1200" dirty="0" err="1">
                <a:latin typeface="Courier New"/>
              </a:rPr>
              <a:t>ssl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kafka.server.truststore.jks</a:t>
            </a:r>
            <a:endParaRPr lang="en-US" sz="1200" dirty="0">
              <a:latin typeface="Courier New"/>
            </a:endParaRPr>
          </a:p>
          <a:p>
            <a:r>
              <a:rPr lang="en-US" sz="1200" dirty="0" err="1">
                <a:latin typeface="Courier New"/>
              </a:rPr>
              <a:t>ssl.truststore.password</a:t>
            </a:r>
            <a:r>
              <a:rPr lang="en-US" sz="1200" dirty="0">
                <a:latin typeface="Courier New"/>
              </a:rPr>
              <a:t> = </a:t>
            </a:r>
            <a:r>
              <a:rPr lang="en-US" sz="1200" dirty="0" smtClean="0">
                <a:latin typeface="Courier New"/>
              </a:rPr>
              <a:t>test1234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6996" y="2016602"/>
            <a:ext cx="144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Client/Broker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5741" y="4254883"/>
            <a:ext cx="65960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</a:rPr>
              <a:t>l</a:t>
            </a:r>
            <a:r>
              <a:rPr lang="en-US" sz="1200" dirty="0" smtClean="0">
                <a:latin typeface="Courier New"/>
              </a:rPr>
              <a:t>isteners = SSL</a:t>
            </a:r>
            <a:r>
              <a:rPr lang="en-US" sz="1200" dirty="0">
                <a:latin typeface="Courier New"/>
              </a:rPr>
              <a:t>://</a:t>
            </a:r>
            <a:r>
              <a:rPr lang="en-US" sz="1200" dirty="0" err="1">
                <a:latin typeface="Courier New"/>
              </a:rPr>
              <a:t>host.name:port</a:t>
            </a:r>
            <a:endParaRPr lang="en-US" sz="1200" dirty="0">
              <a:latin typeface="Courier New"/>
            </a:endParaRPr>
          </a:p>
          <a:p>
            <a:r>
              <a:rPr lang="en-US" sz="1200" dirty="0" err="1">
                <a:latin typeface="Courier New"/>
              </a:rPr>
              <a:t>security.inter.broker.protocol</a:t>
            </a:r>
            <a:r>
              <a:rPr lang="en-US" sz="1200" dirty="0">
                <a:latin typeface="Courier New"/>
              </a:rPr>
              <a:t> = SSL</a:t>
            </a:r>
          </a:p>
          <a:p>
            <a:r>
              <a:rPr lang="en-US" sz="1200" dirty="0" err="1" smtClean="0">
                <a:latin typeface="Courier New"/>
              </a:rPr>
              <a:t>ssl.client.auth</a:t>
            </a:r>
            <a:r>
              <a:rPr lang="en-US" sz="1200" dirty="0" smtClean="0">
                <a:latin typeface="Courier New"/>
              </a:rPr>
              <a:t> = required</a:t>
            </a:r>
            <a:endParaRPr lang="en-US" sz="1200" dirty="0">
              <a:latin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740" y="5555665"/>
            <a:ext cx="6581593" cy="286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/>
              </a:rPr>
              <a:t>security.protocol</a:t>
            </a:r>
            <a:r>
              <a:rPr lang="en-US" sz="1200" dirty="0">
                <a:latin typeface="Courier New"/>
              </a:rPr>
              <a:t> = </a:t>
            </a:r>
            <a:r>
              <a:rPr lang="en-US" sz="1200" dirty="0" smtClean="0">
                <a:latin typeface="Courier New"/>
              </a:rPr>
              <a:t>SSL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114" y="39239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22851" y="5195666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601349" y="1560731"/>
            <a:ext cx="10871200" cy="740663"/>
          </a:xfrm>
        </p:spPr>
        <p:txBody>
          <a:bodyPr>
            <a:normAutofit/>
          </a:bodyPr>
          <a:lstStyle/>
          <a:p>
            <a:r>
              <a:rPr lang="en-US" dirty="0" smtClean="0"/>
              <a:t>No client code change; just configuration change.</a:t>
            </a:r>
          </a:p>
        </p:txBody>
      </p:sp>
    </p:spTree>
    <p:extLst>
      <p:ext uri="{BB962C8B-B14F-4D97-AF65-F5344CB8AC3E}">
        <p14:creationId xmlns:p14="http://schemas.microsoft.com/office/powerpoint/2010/main" val="8148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Principal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default, the distinguished name of the certificate</a:t>
            </a:r>
          </a:p>
          <a:p>
            <a:pPr lvl="1"/>
            <a:r>
              <a:rPr lang="en-US" dirty="0"/>
              <a:t>CN</a:t>
            </a:r>
            <a:r>
              <a:rPr lang="en-US" dirty="0" smtClean="0"/>
              <a:t>=host1.company.com</a:t>
            </a:r>
            <a:r>
              <a:rPr lang="en-US" dirty="0"/>
              <a:t>,OU</a:t>
            </a:r>
            <a:r>
              <a:rPr lang="en-US" dirty="0" smtClean="0"/>
              <a:t>=organization </a:t>
            </a:r>
            <a:r>
              <a:rPr lang="en-US" dirty="0" err="1" smtClean="0"/>
              <a:t>unit,</a:t>
            </a:r>
            <a:r>
              <a:rPr lang="en-US" dirty="0" err="1"/>
              <a:t>O</a:t>
            </a:r>
            <a:r>
              <a:rPr lang="en-US" dirty="0" smtClean="0"/>
              <a:t>=</a:t>
            </a:r>
            <a:r>
              <a:rPr lang="en-US" dirty="0" err="1" smtClean="0"/>
              <a:t>organization,L</a:t>
            </a:r>
            <a:r>
              <a:rPr lang="en-US" dirty="0" smtClean="0"/>
              <a:t>=</a:t>
            </a:r>
            <a:r>
              <a:rPr lang="en-US" dirty="0" err="1" smtClean="0"/>
              <a:t>location,</a:t>
            </a:r>
            <a:r>
              <a:rPr lang="en-US" dirty="0" err="1"/>
              <a:t>ST</a:t>
            </a:r>
            <a:r>
              <a:rPr lang="en-US" dirty="0" smtClean="0"/>
              <a:t>=</a:t>
            </a:r>
            <a:r>
              <a:rPr lang="en-US" dirty="0" err="1" smtClean="0"/>
              <a:t>state,</a:t>
            </a:r>
            <a:r>
              <a:rPr lang="en-US" dirty="0" err="1"/>
              <a:t>C</a:t>
            </a:r>
            <a:r>
              <a:rPr lang="en-US" dirty="0" smtClean="0"/>
              <a:t>=country</a:t>
            </a:r>
          </a:p>
          <a:p>
            <a:r>
              <a:rPr lang="en-US" dirty="0" smtClean="0"/>
              <a:t>Can be </a:t>
            </a:r>
            <a:r>
              <a:rPr lang="en-US" dirty="0"/>
              <a:t>customized through </a:t>
            </a:r>
            <a:r>
              <a:rPr lang="en-US" dirty="0" err="1" smtClean="0"/>
              <a:t>principal.builder.class</a:t>
            </a:r>
            <a:endParaRPr lang="en-US" dirty="0" smtClean="0"/>
          </a:p>
          <a:p>
            <a:pPr lvl="1"/>
            <a:r>
              <a:rPr lang="en-US" dirty="0" smtClean="0"/>
              <a:t>Has access to X509Certificate</a:t>
            </a:r>
          </a:p>
          <a:p>
            <a:pPr lvl="1"/>
            <a:r>
              <a:rPr lang="en-US" dirty="0" smtClean="0"/>
              <a:t>Make setting broker principal and application principal convenient</a:t>
            </a:r>
          </a:p>
        </p:txBody>
      </p:sp>
    </p:spTree>
    <p:extLst>
      <p:ext uri="{BB962C8B-B14F-4D97-AF65-F5344CB8AC3E}">
        <p14:creationId xmlns:p14="http://schemas.microsoft.com/office/powerpoint/2010/main" val="28733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Authentication and Security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Challenge/response protocols</a:t>
            </a:r>
          </a:p>
          <a:p>
            <a:pPr lvl="1"/>
            <a:r>
              <a:rPr lang="en-US" dirty="0" smtClean="0"/>
              <a:t>Server issues challenge and client sends response</a:t>
            </a:r>
          </a:p>
          <a:p>
            <a:pPr lvl="1"/>
            <a:r>
              <a:rPr lang="en-US" dirty="0" smtClean="0"/>
              <a:t>Continue until server is satisfied</a:t>
            </a:r>
          </a:p>
          <a:p>
            <a:r>
              <a:rPr lang="en-US" dirty="0"/>
              <a:t>D</a:t>
            </a:r>
            <a:r>
              <a:rPr lang="en-US" dirty="0" smtClean="0"/>
              <a:t>ifferent mechanisms</a:t>
            </a:r>
            <a:endParaRPr lang="en-US" dirty="0"/>
          </a:p>
          <a:p>
            <a:pPr lvl="1"/>
            <a:r>
              <a:rPr lang="en-US" dirty="0"/>
              <a:t>GSSAPI: </a:t>
            </a:r>
            <a:r>
              <a:rPr lang="en-US" dirty="0" smtClean="0"/>
              <a:t>Kerberos (supported since 0.9)</a:t>
            </a:r>
            <a:endParaRPr lang="en-US" dirty="0"/>
          </a:p>
          <a:p>
            <a:pPr lvl="1"/>
            <a:r>
              <a:rPr lang="en-US" dirty="0" smtClean="0"/>
              <a:t>Plain: </a:t>
            </a:r>
            <a:r>
              <a:rPr lang="en-US" dirty="0" err="1" smtClean="0"/>
              <a:t>cleartext</a:t>
            </a:r>
            <a:r>
              <a:rPr lang="en-US" dirty="0" smtClean="0"/>
              <a:t> username/password (supported since 0.10)</a:t>
            </a:r>
          </a:p>
          <a:p>
            <a:pPr lvl="1"/>
            <a:r>
              <a:rPr lang="en-US" dirty="0" smtClean="0"/>
              <a:t>Digest MD5</a:t>
            </a:r>
          </a:p>
        </p:txBody>
      </p:sp>
    </p:spTree>
    <p:extLst>
      <p:ext uri="{BB962C8B-B14F-4D97-AF65-F5344CB8AC3E}">
        <p14:creationId xmlns:p14="http://schemas.microsoft.com/office/powerpoint/2010/main" val="5512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 single sign-on</a:t>
            </a:r>
          </a:p>
          <a:p>
            <a:pPr lvl="1"/>
            <a:r>
              <a:rPr lang="en-US" dirty="0" smtClean="0"/>
              <a:t>An organization may provide multiple services</a:t>
            </a:r>
          </a:p>
          <a:p>
            <a:pPr lvl="1"/>
            <a:r>
              <a:rPr lang="en-US" dirty="0" smtClean="0"/>
              <a:t>User just remember a single Kerberos password to use all services</a:t>
            </a:r>
          </a:p>
          <a:p>
            <a:r>
              <a:rPr lang="en-US" dirty="0" smtClean="0"/>
              <a:t>More convenient when there are many users</a:t>
            </a:r>
          </a:p>
          <a:p>
            <a:r>
              <a:rPr lang="en-US" dirty="0"/>
              <a:t>N</a:t>
            </a:r>
            <a:r>
              <a:rPr lang="en-US" dirty="0" smtClean="0"/>
              <a:t>eed Key Distribution Center (KDC)</a:t>
            </a:r>
          </a:p>
          <a:p>
            <a:pPr lvl="1"/>
            <a:r>
              <a:rPr lang="en-US" dirty="0" smtClean="0"/>
              <a:t>Each service/user need a Kerberos principal in KDC</a:t>
            </a:r>
          </a:p>
        </p:txBody>
      </p:sp>
    </p:spTree>
    <p:extLst>
      <p:ext uri="{BB962C8B-B14F-4D97-AF65-F5344CB8AC3E}">
        <p14:creationId xmlns:p14="http://schemas.microsoft.com/office/powerpoint/2010/main" val="9072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Kerberos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5503" y="1738596"/>
            <a:ext cx="4752888" cy="4357404"/>
          </a:xfrm>
        </p:spPr>
        <p:txBody>
          <a:bodyPr>
            <a:normAutofit/>
          </a:bodyPr>
          <a:lstStyle/>
          <a:p>
            <a:r>
              <a:rPr lang="en-US" dirty="0" smtClean="0"/>
              <a:t>Create service and client principal in KDC</a:t>
            </a:r>
          </a:p>
          <a:p>
            <a:r>
              <a:rPr lang="en-US" dirty="0" smtClean="0"/>
              <a:t>Client authenticate with AS on startup</a:t>
            </a:r>
          </a:p>
          <a:p>
            <a:r>
              <a:rPr lang="en-US" dirty="0" smtClean="0"/>
              <a:t>Client obtain service ticket from TGS</a:t>
            </a:r>
          </a:p>
          <a:p>
            <a:r>
              <a:rPr lang="en-US" dirty="0" smtClean="0"/>
              <a:t>Client authenticate with service using service ticket</a:t>
            </a:r>
          </a:p>
        </p:txBody>
      </p:sp>
      <p:pic>
        <p:nvPicPr>
          <p:cNvPr id="4" name="Picture 3" descr="krbms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3" y="1727089"/>
            <a:ext cx="5256810" cy="41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SASL handshake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834975" y="1575572"/>
            <a:ext cx="2110823" cy="411538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519935" y="1575572"/>
            <a:ext cx="2110823" cy="411538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Broker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>
            <a:stCxn id="48" idx="2"/>
          </p:cNvCxnSpPr>
          <p:nvPr/>
        </p:nvCxnSpPr>
        <p:spPr>
          <a:xfrm flipH="1">
            <a:off x="2838140" y="1987110"/>
            <a:ext cx="52248" cy="5808576"/>
          </a:xfrm>
          <a:prstGeom prst="line">
            <a:avLst/>
          </a:prstGeom>
          <a:noFill/>
          <a:ln w="25400" cap="flat" cmpd="sng" algn="ctr">
            <a:solidFill>
              <a:srgbClr val="69BE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/>
          <p:nvPr/>
        </p:nvCxnSpPr>
        <p:spPr>
          <a:xfrm flipH="1">
            <a:off x="9523099" y="1987110"/>
            <a:ext cx="52248" cy="5808576"/>
          </a:xfrm>
          <a:prstGeom prst="line">
            <a:avLst/>
          </a:prstGeom>
          <a:noFill/>
          <a:ln w="25400" cap="flat" cmpd="sng" algn="ctr">
            <a:solidFill>
              <a:srgbClr val="69BE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Arrow Connector 51"/>
          <p:cNvCxnSpPr/>
          <p:nvPr/>
        </p:nvCxnSpPr>
        <p:spPr>
          <a:xfrm>
            <a:off x="2838139" y="2764162"/>
            <a:ext cx="6737207" cy="0"/>
          </a:xfrm>
          <a:prstGeom prst="straightConnector1">
            <a:avLst/>
          </a:prstGeom>
          <a:noFill/>
          <a:ln w="25400" cap="flat" cmpd="sng" algn="ctr">
            <a:solidFill>
              <a:srgbClr val="69BE2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TextBox 52"/>
          <p:cNvSpPr txBox="1"/>
          <p:nvPr/>
        </p:nvSpPr>
        <p:spPr>
          <a:xfrm>
            <a:off x="3713824" y="2394830"/>
            <a:ext cx="580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Connection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890387" y="3478308"/>
            <a:ext cx="6632712" cy="0"/>
          </a:xfrm>
          <a:prstGeom prst="straightConnector1">
            <a:avLst/>
          </a:prstGeom>
          <a:noFill/>
          <a:ln w="25400" cap="flat" cmpd="sng" algn="ctr">
            <a:solidFill>
              <a:srgbClr val="69BE2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TextBox 54"/>
          <p:cNvSpPr txBox="1"/>
          <p:nvPr/>
        </p:nvSpPr>
        <p:spPr>
          <a:xfrm>
            <a:off x="3945798" y="3097871"/>
            <a:ext cx="349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Mechanism list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890387" y="4218995"/>
            <a:ext cx="6737207" cy="0"/>
          </a:xfrm>
          <a:prstGeom prst="straightConnector1">
            <a:avLst/>
          </a:prstGeom>
          <a:noFill/>
          <a:ln w="25400" cap="flat" cmpd="sng" algn="ctr">
            <a:solidFill>
              <a:srgbClr val="69BE2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7" name="Rectangle 56"/>
          <p:cNvSpPr/>
          <p:nvPr/>
        </p:nvSpPr>
        <p:spPr>
          <a:xfrm>
            <a:off x="3945799" y="3849663"/>
            <a:ext cx="319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Selected mechanism &amp;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sasl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2838139" y="4803707"/>
            <a:ext cx="6632712" cy="0"/>
          </a:xfrm>
          <a:prstGeom prst="straightConnector1">
            <a:avLst/>
          </a:prstGeom>
          <a:noFill/>
          <a:ln w="25400" cap="flat" cmpd="sng" algn="ctr">
            <a:solidFill>
              <a:srgbClr val="69BE2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9" name="TextBox 58"/>
          <p:cNvSpPr txBox="1"/>
          <p:nvPr/>
        </p:nvSpPr>
        <p:spPr>
          <a:xfrm>
            <a:off x="3893550" y="4423271"/>
            <a:ext cx="451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Evaluate and response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838139" y="5471587"/>
            <a:ext cx="6737207" cy="0"/>
          </a:xfrm>
          <a:prstGeom prst="straightConnector1">
            <a:avLst/>
          </a:prstGeom>
          <a:noFill/>
          <a:ln w="25400" cap="flat" cmpd="sng" algn="ctr">
            <a:solidFill>
              <a:srgbClr val="69BE2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1" name="TextBox 60"/>
          <p:cNvSpPr txBox="1"/>
          <p:nvPr/>
        </p:nvSpPr>
        <p:spPr>
          <a:xfrm>
            <a:off x="4007626" y="5102255"/>
            <a:ext cx="451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Sasl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2838139" y="5975402"/>
            <a:ext cx="6632712" cy="0"/>
          </a:xfrm>
          <a:prstGeom prst="straightConnector1">
            <a:avLst/>
          </a:prstGeom>
          <a:noFill/>
          <a:ln w="25400" cap="flat" cmpd="sng" algn="ctr">
            <a:solidFill>
              <a:srgbClr val="69BE28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3" name="TextBox 62"/>
          <p:cNvSpPr txBox="1"/>
          <p:nvPr/>
        </p:nvSpPr>
        <p:spPr>
          <a:xfrm>
            <a:off x="3935739" y="5589344"/>
            <a:ext cx="451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Client 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75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SASL_PLAINTEXT</a:t>
            </a:r>
          </a:p>
          <a:p>
            <a:pPr lvl="1"/>
            <a:r>
              <a:rPr lang="en-US" dirty="0" smtClean="0"/>
              <a:t>No wire encryption</a:t>
            </a:r>
            <a:endParaRPr lang="en-US" dirty="0"/>
          </a:p>
          <a:p>
            <a:r>
              <a:rPr lang="en-US" dirty="0" smtClean="0"/>
              <a:t>SASL_SSL</a:t>
            </a:r>
          </a:p>
          <a:p>
            <a:pPr lvl="1"/>
            <a:r>
              <a:rPr lang="en-US" dirty="0" smtClean="0"/>
              <a:t>Wire encryption over SSL</a:t>
            </a:r>
          </a:p>
        </p:txBody>
      </p:sp>
    </p:spTree>
    <p:extLst>
      <p:ext uri="{BB962C8B-B14F-4D97-AF65-F5344CB8AC3E}">
        <p14:creationId xmlns:p14="http://schemas.microsoft.com/office/powerpoint/2010/main" val="23931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Kafka service principal in KDC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keytab</a:t>
            </a:r>
            <a:r>
              <a:rPr lang="en-US" dirty="0" smtClean="0"/>
              <a:t> for Kafka principal</a:t>
            </a:r>
          </a:p>
          <a:p>
            <a:pPr lvl="1"/>
            <a:r>
              <a:rPr lang="en-US" dirty="0" err="1" smtClean="0"/>
              <a:t>Keytab</a:t>
            </a:r>
            <a:r>
              <a:rPr lang="en-US" dirty="0" smtClean="0"/>
              <a:t> includes principal and encrypted Kerberos password</a:t>
            </a:r>
          </a:p>
          <a:p>
            <a:pPr lvl="1"/>
            <a:r>
              <a:rPr lang="en-US" dirty="0" smtClean="0"/>
              <a:t>Allow authentication w/o typing password</a:t>
            </a:r>
          </a:p>
          <a:p>
            <a:r>
              <a:rPr lang="en-US" dirty="0" smtClean="0"/>
              <a:t>Create an application principal for client KDC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keytab</a:t>
            </a:r>
            <a:r>
              <a:rPr lang="en-US" dirty="0" smtClean="0"/>
              <a:t> for application principal</a:t>
            </a:r>
          </a:p>
        </p:txBody>
      </p:sp>
    </p:spTree>
    <p:extLst>
      <p:ext uri="{BB962C8B-B14F-4D97-AF65-F5344CB8AC3E}">
        <p14:creationId xmlns:p14="http://schemas.microsoft.com/office/powerpoint/2010/main" val="13022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Kafka and security overview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Identify the principal (user) associated with a connection</a:t>
            </a:r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What permission a principal has</a:t>
            </a:r>
          </a:p>
          <a:p>
            <a:r>
              <a:rPr lang="en-US" dirty="0" smtClean="0"/>
              <a:t>Secure Zookeeper</a:t>
            </a:r>
          </a:p>
          <a:p>
            <a:r>
              <a:rPr lang="en-US" dirty="0" smtClean="0"/>
              <a:t>Future stuff</a:t>
            </a:r>
          </a:p>
        </p:txBody>
      </p:sp>
    </p:spTree>
    <p:extLst>
      <p:ext uri="{BB962C8B-B14F-4D97-AF65-F5344CB8AC3E}">
        <p14:creationId xmlns:p14="http://schemas.microsoft.com/office/powerpoint/2010/main" val="14090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Kerberos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687" y="2388386"/>
            <a:ext cx="542437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/>
              </a:rPr>
              <a:t>KafkaServer</a:t>
            </a:r>
            <a:r>
              <a:rPr lang="en-US" sz="1200" dirty="0">
                <a:latin typeface="Courier New"/>
              </a:rPr>
              <a:t> {</a:t>
            </a:r>
          </a:p>
          <a:p>
            <a:r>
              <a:rPr lang="en-US" sz="1200" dirty="0">
                <a:latin typeface="Courier New"/>
              </a:rPr>
              <a:t>    com.sun.security.auth.module.Krb5LoginModule required</a:t>
            </a:r>
          </a:p>
          <a:p>
            <a:r>
              <a:rPr lang="en-US" sz="1200" dirty="0">
                <a:latin typeface="Courier New"/>
              </a:rPr>
              <a:t>    </a:t>
            </a:r>
            <a:r>
              <a:rPr lang="en-US" sz="1200" dirty="0" err="1">
                <a:latin typeface="Courier New"/>
              </a:rPr>
              <a:t>useKeyTab</a:t>
            </a:r>
            <a:r>
              <a:rPr lang="en-US" sz="1200" dirty="0">
                <a:latin typeface="Courier New"/>
              </a:rPr>
              <a:t>=true</a:t>
            </a:r>
          </a:p>
          <a:p>
            <a:r>
              <a:rPr lang="en-US" sz="1200" dirty="0">
                <a:latin typeface="Courier New"/>
              </a:rPr>
              <a:t>    </a:t>
            </a:r>
            <a:r>
              <a:rPr lang="en-US" sz="1200" dirty="0" err="1">
                <a:latin typeface="Courier New"/>
              </a:rPr>
              <a:t>storeKey</a:t>
            </a:r>
            <a:r>
              <a:rPr lang="en-US" sz="1200" dirty="0">
                <a:latin typeface="Courier New"/>
              </a:rPr>
              <a:t>=true</a:t>
            </a:r>
          </a:p>
          <a:p>
            <a:r>
              <a:rPr lang="en-US" sz="1200" dirty="0">
                <a:latin typeface="Courier New"/>
              </a:rPr>
              <a:t>    </a:t>
            </a:r>
            <a:r>
              <a:rPr lang="en-US" sz="1200" dirty="0" err="1">
                <a:latin typeface="Courier New"/>
              </a:rPr>
              <a:t>keyTab</a:t>
            </a:r>
            <a:r>
              <a:rPr lang="en-US" sz="1200" dirty="0">
                <a:latin typeface="Courier New"/>
              </a:rPr>
              <a:t>="/</a:t>
            </a:r>
            <a:r>
              <a:rPr lang="en-US" sz="1200" dirty="0" err="1">
                <a:latin typeface="Courier New"/>
              </a:rPr>
              <a:t>etc</a:t>
            </a:r>
            <a:r>
              <a:rPr lang="en-US" sz="1200" dirty="0">
                <a:latin typeface="Courier New"/>
              </a:rPr>
              <a:t>/security/</a:t>
            </a:r>
            <a:r>
              <a:rPr lang="en-US" sz="1200" dirty="0" err="1">
                <a:latin typeface="Courier New"/>
              </a:rPr>
              <a:t>keytabs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kafka_server.keytab</a:t>
            </a:r>
            <a:r>
              <a:rPr lang="en-US" sz="1200" dirty="0">
                <a:latin typeface="Courier New"/>
              </a:rPr>
              <a:t>"</a:t>
            </a:r>
          </a:p>
          <a:p>
            <a:r>
              <a:rPr lang="en-US" sz="1200" dirty="0">
                <a:latin typeface="Courier New"/>
              </a:rPr>
              <a:t>    principal="</a:t>
            </a:r>
            <a:r>
              <a:rPr lang="en-US" sz="1200" dirty="0" err="1">
                <a:latin typeface="Courier New"/>
              </a:rPr>
              <a:t>kafka</a:t>
            </a:r>
            <a:r>
              <a:rPr lang="en-US" sz="1200" dirty="0">
                <a:latin typeface="Courier New"/>
              </a:rPr>
              <a:t>/kafka1.hostname.com@EXAMPLE.COM";</a:t>
            </a:r>
          </a:p>
          <a:p>
            <a:r>
              <a:rPr lang="en-US" sz="1200" dirty="0">
                <a:latin typeface="Courier New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943" y="1984302"/>
            <a:ext cx="165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Broker JAAS 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689" y="4406970"/>
            <a:ext cx="54243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</a:rPr>
              <a:t>-</a:t>
            </a:r>
            <a:r>
              <a:rPr lang="en-US" sz="1200" dirty="0" err="1">
                <a:latin typeface="Courier New"/>
              </a:rPr>
              <a:t>Djava.security.auth.login.config</a:t>
            </a:r>
            <a:r>
              <a:rPr lang="en-US" sz="1200" dirty="0">
                <a:latin typeface="Courier New"/>
              </a:rPr>
              <a:t>=/</a:t>
            </a:r>
            <a:r>
              <a:rPr lang="en-US" sz="1200" dirty="0" err="1">
                <a:latin typeface="Courier New"/>
              </a:rPr>
              <a:t>etc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kafka_server_jaas.conf</a:t>
            </a:r>
            <a:endParaRPr lang="en-US" sz="1200" dirty="0">
              <a:latin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86" y="5393921"/>
            <a:ext cx="54243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/>
              </a:rPr>
              <a:t>security.inter.broker.protocol</a:t>
            </a:r>
            <a:r>
              <a:rPr lang="en-US" sz="1200" dirty="0">
                <a:latin typeface="Courier New"/>
              </a:rPr>
              <a:t>=</a:t>
            </a:r>
            <a:r>
              <a:rPr lang="en-US" sz="1200" dirty="0" smtClean="0">
                <a:latin typeface="Courier New"/>
              </a:rPr>
              <a:t>SASL_PLAINTEXT(SASL_SSL)</a:t>
            </a:r>
          </a:p>
          <a:p>
            <a:r>
              <a:rPr lang="en-US" sz="1200" dirty="0" err="1">
                <a:latin typeface="Courier New"/>
              </a:rPr>
              <a:t>sasl.kerberos.service.name</a:t>
            </a:r>
            <a:r>
              <a:rPr lang="en-US" sz="1200" dirty="0" smtClean="0">
                <a:latin typeface="Courier New"/>
              </a:rPr>
              <a:t>=</a:t>
            </a:r>
            <a:r>
              <a:rPr lang="en-US" sz="1200" dirty="0" err="1" smtClean="0">
                <a:latin typeface="Courier New"/>
              </a:rPr>
              <a:t>kafka</a:t>
            </a:r>
            <a:endParaRPr lang="en-US" sz="1200" dirty="0" smtClean="0">
              <a:latin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60" y="4040137"/>
            <a:ext cx="126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Broker JVM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797" y="5024588"/>
            <a:ext cx="143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Broker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601349" y="1560731"/>
            <a:ext cx="10871200" cy="740663"/>
          </a:xfrm>
        </p:spPr>
        <p:txBody>
          <a:bodyPr>
            <a:normAutofit/>
          </a:bodyPr>
          <a:lstStyle/>
          <a:p>
            <a:r>
              <a:rPr lang="en-US" dirty="0" smtClean="0"/>
              <a:t>No client code change; just configuration change.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9142" y="2388386"/>
            <a:ext cx="542437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/>
              </a:rPr>
              <a:t>KafkaClient</a:t>
            </a:r>
            <a:r>
              <a:rPr lang="en-US" sz="1200" dirty="0">
                <a:latin typeface="Courier New"/>
              </a:rPr>
              <a:t> {</a:t>
            </a:r>
          </a:p>
          <a:p>
            <a:r>
              <a:rPr lang="en-US" sz="1200" dirty="0">
                <a:latin typeface="Courier New"/>
              </a:rPr>
              <a:t>    com.sun.security.auth.module.Krb5LoginModule required</a:t>
            </a:r>
          </a:p>
          <a:p>
            <a:r>
              <a:rPr lang="en-US" sz="1200" dirty="0">
                <a:latin typeface="Courier New"/>
              </a:rPr>
              <a:t>    </a:t>
            </a:r>
            <a:r>
              <a:rPr lang="en-US" sz="1200" dirty="0" err="1">
                <a:latin typeface="Courier New"/>
              </a:rPr>
              <a:t>useKeyTab</a:t>
            </a:r>
            <a:r>
              <a:rPr lang="en-US" sz="1200" dirty="0">
                <a:latin typeface="Courier New"/>
              </a:rPr>
              <a:t>=true</a:t>
            </a:r>
          </a:p>
          <a:p>
            <a:r>
              <a:rPr lang="en-US" sz="1200" dirty="0">
                <a:latin typeface="Courier New"/>
              </a:rPr>
              <a:t>    </a:t>
            </a:r>
            <a:r>
              <a:rPr lang="en-US" sz="1200" dirty="0" err="1">
                <a:latin typeface="Courier New"/>
              </a:rPr>
              <a:t>storeKey</a:t>
            </a:r>
            <a:r>
              <a:rPr lang="en-US" sz="1200" dirty="0">
                <a:latin typeface="Courier New"/>
              </a:rPr>
              <a:t>=true</a:t>
            </a:r>
          </a:p>
          <a:p>
            <a:r>
              <a:rPr lang="en-US" sz="1200" dirty="0">
                <a:latin typeface="Courier New"/>
              </a:rPr>
              <a:t>    </a:t>
            </a:r>
            <a:r>
              <a:rPr lang="en-US" sz="1200" dirty="0" err="1">
                <a:latin typeface="Courier New"/>
              </a:rPr>
              <a:t>keyTab</a:t>
            </a:r>
            <a:r>
              <a:rPr lang="en-US" sz="1200" dirty="0">
                <a:latin typeface="Courier New"/>
              </a:rPr>
              <a:t>="/</a:t>
            </a:r>
            <a:r>
              <a:rPr lang="en-US" sz="1200" dirty="0" err="1">
                <a:latin typeface="Courier New"/>
              </a:rPr>
              <a:t>etc</a:t>
            </a:r>
            <a:r>
              <a:rPr lang="en-US" sz="1200" dirty="0">
                <a:latin typeface="Courier New"/>
              </a:rPr>
              <a:t>/security/</a:t>
            </a:r>
            <a:r>
              <a:rPr lang="en-US" sz="1200" dirty="0" err="1">
                <a:latin typeface="Courier New"/>
              </a:rPr>
              <a:t>keytabs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kafka_client.keytab</a:t>
            </a:r>
            <a:r>
              <a:rPr lang="en-US" sz="1200" dirty="0">
                <a:latin typeface="Courier New"/>
              </a:rPr>
              <a:t>"</a:t>
            </a:r>
          </a:p>
          <a:p>
            <a:r>
              <a:rPr lang="en-US" sz="1200" dirty="0">
                <a:latin typeface="Courier New"/>
              </a:rPr>
              <a:t>    principal="kafka-client-</a:t>
            </a:r>
            <a:r>
              <a:rPr lang="en-US" sz="1200" dirty="0" smtClean="0">
                <a:latin typeface="Courier New"/>
              </a:rPr>
              <a:t>1@</a:t>
            </a:r>
            <a:r>
              <a:rPr lang="en-US" sz="1200" dirty="0">
                <a:latin typeface="Courier New"/>
              </a:rPr>
              <a:t>EXAMPLE.COM";</a:t>
            </a:r>
          </a:p>
          <a:p>
            <a:r>
              <a:rPr lang="en-US" sz="1200" dirty="0" smtClean="0">
                <a:latin typeface="Courier New"/>
              </a:rPr>
              <a:t>};</a:t>
            </a:r>
            <a:endParaRPr lang="en-US" sz="1200" dirty="0">
              <a:latin typeface="Courier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0396" y="1984302"/>
            <a:ext cx="156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JAAS file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59143" y="4406970"/>
            <a:ext cx="54243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</a:rPr>
              <a:t>-</a:t>
            </a:r>
            <a:r>
              <a:rPr lang="en-US" sz="1200" dirty="0" err="1">
                <a:latin typeface="Courier New"/>
              </a:rPr>
              <a:t>Djava.security.auth.login.config</a:t>
            </a:r>
            <a:r>
              <a:rPr lang="en-US" sz="1200" dirty="0">
                <a:latin typeface="Courier New"/>
              </a:rPr>
              <a:t>=/</a:t>
            </a:r>
            <a:r>
              <a:rPr lang="en-US" sz="1200" dirty="0" err="1">
                <a:latin typeface="Courier New"/>
              </a:rPr>
              <a:t>etc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>
                <a:latin typeface="Courier New"/>
              </a:rPr>
              <a:t>kafka</a:t>
            </a:r>
            <a:r>
              <a:rPr lang="en-US" sz="1200" dirty="0">
                <a:latin typeface="Courier New"/>
              </a:rPr>
              <a:t>/</a:t>
            </a:r>
            <a:r>
              <a:rPr lang="en-US" sz="1200" dirty="0" err="1" smtClean="0">
                <a:latin typeface="Courier New"/>
              </a:rPr>
              <a:t>kafka_client_jaas.conf</a:t>
            </a:r>
            <a:endParaRPr lang="en-US" sz="1200" dirty="0">
              <a:latin typeface="Courier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9141" y="5393921"/>
            <a:ext cx="54243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/>
              </a:rPr>
              <a:t>security.protocol</a:t>
            </a:r>
            <a:r>
              <a:rPr lang="en-US" sz="1200" dirty="0" smtClean="0">
                <a:latin typeface="Courier New"/>
              </a:rPr>
              <a:t>=SASL_PLAINTEXT(SASL_SSL)</a:t>
            </a:r>
          </a:p>
          <a:p>
            <a:r>
              <a:rPr lang="en-US" sz="1200" dirty="0" err="1">
                <a:latin typeface="Courier New"/>
              </a:rPr>
              <a:t>sasl.kerberos.service.name</a:t>
            </a:r>
            <a:r>
              <a:rPr lang="en-US" sz="1200" dirty="0" smtClean="0">
                <a:latin typeface="Courier New"/>
              </a:rPr>
              <a:t>=</a:t>
            </a:r>
            <a:r>
              <a:rPr lang="en-US" sz="1200" dirty="0" err="1" smtClean="0">
                <a:latin typeface="Courier New"/>
              </a:rPr>
              <a:t>kafka</a:t>
            </a:r>
            <a:endParaRPr lang="en-US" sz="1200" dirty="0" smtClean="0">
              <a:latin typeface="Courier Ne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6513" y="4040137"/>
            <a:ext cx="11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ClientJVM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46251" y="5024588"/>
            <a:ext cx="135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</a:t>
            </a:r>
            <a:r>
              <a:rPr lang="en-US" dirty="0" err="1" smtClean="0"/>
              <a:t>config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principal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Kerberos principal</a:t>
            </a:r>
          </a:p>
          <a:p>
            <a:pPr lvl="1"/>
            <a:r>
              <a:rPr lang="en-US" dirty="0" smtClean="0"/>
              <a:t>Primary[</a:t>
            </a:r>
            <a:r>
              <a:rPr lang="en-US" dirty="0"/>
              <a:t>/Instance]@</a:t>
            </a:r>
            <a:r>
              <a:rPr lang="en-US" dirty="0" smtClean="0"/>
              <a:t>REALM</a:t>
            </a:r>
          </a:p>
          <a:p>
            <a:pPr lvl="1"/>
            <a:r>
              <a:rPr lang="en-US" dirty="0">
                <a:hlinkClick r:id="rId2"/>
              </a:rPr>
              <a:t>kafka/kafka1.hostname.com@</a:t>
            </a:r>
            <a:r>
              <a:rPr lang="en-US" dirty="0" smtClean="0">
                <a:hlinkClick r:id="rId2"/>
              </a:rPr>
              <a:t>EXAMPLE.COM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kafka-client</a:t>
            </a:r>
            <a:r>
              <a:rPr lang="en-US" dirty="0" smtClean="0">
                <a:hlinkClick r:id="rId3"/>
              </a:rPr>
              <a:t>-1@</a:t>
            </a:r>
            <a:r>
              <a:rPr lang="en-US" dirty="0">
                <a:hlinkClick r:id="rId3"/>
              </a:rPr>
              <a:t>EXAMPLE.COM</a:t>
            </a:r>
            <a:endParaRPr lang="en-US" dirty="0" smtClean="0"/>
          </a:p>
          <a:p>
            <a:r>
              <a:rPr lang="en-US" dirty="0" smtClean="0"/>
              <a:t>Primary extracted as the default principal name</a:t>
            </a:r>
          </a:p>
          <a:p>
            <a:r>
              <a:rPr lang="en-US" dirty="0" smtClean="0"/>
              <a:t>Can customize principal name </a:t>
            </a:r>
            <a:r>
              <a:rPr lang="en-US" dirty="0"/>
              <a:t>through </a:t>
            </a:r>
            <a:r>
              <a:rPr lang="en-US" dirty="0" err="1"/>
              <a:t>sasl.kerberos.principal.to.local.rules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8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multiple SASL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Broker can support multiple SASL mechanisms</a:t>
            </a:r>
          </a:p>
          <a:p>
            <a:pPr lvl="1"/>
            <a:r>
              <a:rPr lang="en-US" dirty="0" err="1" smtClean="0"/>
              <a:t>sasl.enabled.mechanisms</a:t>
            </a:r>
            <a:r>
              <a:rPr lang="en-US" dirty="0" smtClean="0"/>
              <a:t>=GSSAPI,PLAIN</a:t>
            </a:r>
          </a:p>
          <a:p>
            <a:pPr lvl="1"/>
            <a:r>
              <a:rPr lang="en-US" dirty="0" smtClean="0"/>
              <a:t>By default, only GSSAPI is enabled</a:t>
            </a:r>
          </a:p>
          <a:p>
            <a:r>
              <a:rPr lang="en-US" dirty="0" smtClean="0"/>
              <a:t>Client only picks one SASL mechanism</a:t>
            </a:r>
          </a:p>
          <a:p>
            <a:pPr lvl="1"/>
            <a:r>
              <a:rPr lang="en-US" dirty="0" err="1" smtClean="0"/>
              <a:t>sasl.mechanism</a:t>
            </a:r>
            <a:r>
              <a:rPr lang="en-US" dirty="0" smtClean="0"/>
              <a:t>=PLAIN</a:t>
            </a:r>
          </a:p>
          <a:p>
            <a:pPr lvl="1"/>
            <a:r>
              <a:rPr lang="en-US" dirty="0" smtClean="0"/>
              <a:t>Defaults to GSSAPI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348-F70E-495E-BEBC-17B93AFE32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 (SSL or SASL) happens once during socket connection</a:t>
            </a:r>
          </a:p>
          <a:p>
            <a:pPr lvl="1"/>
            <a:r>
              <a:rPr lang="en-US" dirty="0" smtClean="0"/>
              <a:t>No re-authentication</a:t>
            </a:r>
            <a:endParaRPr lang="en-US" dirty="0"/>
          </a:p>
          <a:p>
            <a:r>
              <a:rPr lang="en-US" dirty="0" smtClean="0"/>
              <a:t>If a certificate needs to be revoked, use authorization to remove permission</a:t>
            </a:r>
          </a:p>
        </p:txBody>
      </p:sp>
    </p:spTree>
    <p:extLst>
      <p:ext uri="{BB962C8B-B14F-4D97-AF65-F5344CB8AC3E}">
        <p14:creationId xmlns:p14="http://schemas.microsoft.com/office/powerpoint/2010/main" val="25873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which permission each authenticated principal has</a:t>
            </a:r>
          </a:p>
          <a:p>
            <a:r>
              <a:rPr lang="en-US" dirty="0" smtClean="0"/>
              <a:t>Pluggable with a default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369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21660" y="3312501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818A8F">
                  <a:tint val="100000"/>
                  <a:shade val="100000"/>
                  <a:satMod val="130000"/>
                </a:srgbClr>
              </a:gs>
              <a:gs pos="100000">
                <a:srgbClr val="818A8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18A8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37489" y="3312501"/>
            <a:ext cx="1846248" cy="493846"/>
          </a:xfrm>
          <a:prstGeom prst="roundRect">
            <a:avLst/>
          </a:prstGeom>
          <a:gradFill rotWithShape="1">
            <a:gsLst>
              <a:gs pos="0">
                <a:srgbClr val="818A8F">
                  <a:tint val="100000"/>
                  <a:shade val="100000"/>
                  <a:satMod val="130000"/>
                </a:srgbClr>
              </a:gs>
              <a:gs pos="100000">
                <a:srgbClr val="818A8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18A8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Permission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59124" y="3312501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818A8F">
                  <a:tint val="100000"/>
                  <a:shade val="100000"/>
                  <a:satMod val="130000"/>
                </a:srgbClr>
              </a:gs>
              <a:gs pos="100000">
                <a:srgbClr val="818A8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18A8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25735" y="3312501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818A8F">
                  <a:tint val="100000"/>
                  <a:shade val="100000"/>
                  <a:satMod val="130000"/>
                </a:srgbClr>
              </a:gs>
              <a:gs pos="100000">
                <a:srgbClr val="818A8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18A8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08576" y="3312529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818A8F">
                  <a:tint val="100000"/>
                  <a:shade val="100000"/>
                  <a:satMod val="130000"/>
                </a:srgbClr>
              </a:gs>
              <a:gs pos="100000">
                <a:srgbClr val="818A8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18A8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1660" y="4252704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37489" y="4252704"/>
            <a:ext cx="1846248" cy="493846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59124" y="4252704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25735" y="4252704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Topic:T1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08576" y="4252732"/>
            <a:ext cx="1683712" cy="493846"/>
          </a:xfrm>
          <a:prstGeom prst="roundRect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Host1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Down Arrow 28"/>
          <p:cNvSpPr/>
          <p:nvPr/>
        </p:nvSpPr>
        <p:spPr>
          <a:xfrm flipH="1">
            <a:off x="1564572" y="3806320"/>
            <a:ext cx="309413" cy="446385"/>
          </a:xfrm>
          <a:prstGeom prst="downArrow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Down Arrow 29"/>
          <p:cNvSpPr/>
          <p:nvPr/>
        </p:nvSpPr>
        <p:spPr>
          <a:xfrm flipH="1">
            <a:off x="10635967" y="3806376"/>
            <a:ext cx="309413" cy="446385"/>
          </a:xfrm>
          <a:prstGeom prst="downArrow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Down Arrow 30"/>
          <p:cNvSpPr/>
          <p:nvPr/>
        </p:nvSpPr>
        <p:spPr>
          <a:xfrm flipH="1">
            <a:off x="8451470" y="3805435"/>
            <a:ext cx="309413" cy="446385"/>
          </a:xfrm>
          <a:prstGeom prst="downArrow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Down Arrow 31"/>
          <p:cNvSpPr/>
          <p:nvPr/>
        </p:nvSpPr>
        <p:spPr>
          <a:xfrm flipH="1">
            <a:off x="6143058" y="3805435"/>
            <a:ext cx="309413" cy="446385"/>
          </a:xfrm>
          <a:prstGeom prst="downArrow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Down Arrow 32"/>
          <p:cNvSpPr/>
          <p:nvPr/>
        </p:nvSpPr>
        <p:spPr>
          <a:xfrm flipH="1">
            <a:off x="3822616" y="3806320"/>
            <a:ext cx="309413" cy="446385"/>
          </a:xfrm>
          <a:prstGeom prst="downArrow">
            <a:avLst/>
          </a:prstGeom>
          <a:gradFill rotWithShape="1">
            <a:gsLst>
              <a:gs pos="0">
                <a:srgbClr val="69BE28">
                  <a:tint val="100000"/>
                  <a:shade val="100000"/>
                  <a:satMod val="130000"/>
                </a:srgbClr>
              </a:gs>
              <a:gs pos="100000">
                <a:srgbClr val="69BE2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69BE2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6864" y="2146786"/>
            <a:ext cx="107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Alice is Allowed to Read from </a:t>
            </a:r>
            <a:r>
              <a:rPr lang="en-US" sz="2800" dirty="0" smtClean="0"/>
              <a:t>topic T1 </a:t>
            </a:r>
            <a:r>
              <a:rPr lang="en-US" sz="2800" dirty="0"/>
              <a:t>from </a:t>
            </a:r>
            <a:r>
              <a:rPr lang="en-US" sz="2800" dirty="0" smtClean="0"/>
              <a:t>Host1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600200"/>
            <a:ext cx="10871200" cy="2132830"/>
          </a:xfrm>
        </p:spPr>
        <p:txBody>
          <a:bodyPr>
            <a:normAutofit/>
          </a:bodyPr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Read, Write, Create, Describe, ClusterAction, All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/>
              <a:t>Topic, Cluster and </a:t>
            </a:r>
            <a:r>
              <a:rPr lang="en-US" dirty="0" err="1"/>
              <a:t>ConsumerGroup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209781"/>
              </p:ext>
            </p:extLst>
          </p:nvPr>
        </p:nvGraphicFramePr>
        <p:xfrm>
          <a:off x="1416242" y="3914807"/>
          <a:ext cx="867191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785"/>
                <a:gridCol w="3743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Read,</a:t>
                      </a:r>
                      <a:r>
                        <a:rPr lang="en-US" baseline="0" dirty="0" smtClean="0"/>
                        <a:t> Write, Describe (Read, Write implies Describe)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ConsumerGroup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Create, </a:t>
                      </a:r>
                      <a:r>
                        <a:rPr lang="en-US" dirty="0" err="1" smtClean="0"/>
                        <a:t>ClusterAction</a:t>
                      </a:r>
                      <a:r>
                        <a:rPr lang="en-US" dirty="0" smtClean="0"/>
                        <a:t> (communication</a:t>
                      </a:r>
                      <a:r>
                        <a:rPr lang="en-US" baseline="0" dirty="0" smtClean="0"/>
                        <a:t> between controller and brokers)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SimpleAclAuthorizer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box authorizer implementation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 tool for adding/removing </a:t>
            </a:r>
            <a:r>
              <a:rPr lang="en-US" dirty="0" err="1" smtClean="0"/>
              <a:t>acls</a:t>
            </a:r>
            <a:endParaRPr lang="en-US" dirty="0"/>
          </a:p>
          <a:p>
            <a:r>
              <a:rPr lang="en-US" dirty="0" smtClean="0"/>
              <a:t>ACLs stored in zookeeper and propagated to brokers asynchronously</a:t>
            </a:r>
            <a:endParaRPr lang="en-US" dirty="0"/>
          </a:p>
          <a:p>
            <a:r>
              <a:rPr lang="en-US" dirty="0" smtClean="0"/>
              <a:t>ACL </a:t>
            </a:r>
            <a:r>
              <a:rPr lang="en-US" dirty="0"/>
              <a:t>cache </a:t>
            </a:r>
            <a:r>
              <a:rPr lang="en-US" dirty="0" smtClean="0"/>
              <a:t>in broker for better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7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6561"/>
            <a:ext cx="10972800" cy="6196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7385" y="1108504"/>
            <a:ext cx="1583529" cy="411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0748" y="1108504"/>
            <a:ext cx="1583529" cy="411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7676" y="1108504"/>
            <a:ext cx="1725877" cy="411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Authorizer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flipH="1">
            <a:off x="1269954" y="1520042"/>
            <a:ext cx="39196" cy="4861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05226" y="1520042"/>
            <a:ext cx="1" cy="4861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99193" y="1436820"/>
            <a:ext cx="1" cy="4944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757378" y="1108504"/>
            <a:ext cx="1725877" cy="411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Zookeeper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20317" y="1520042"/>
            <a:ext cx="73339" cy="4861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05228" y="1828697"/>
            <a:ext cx="2954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9233" y="1499467"/>
            <a:ext cx="14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959995" y="2086922"/>
            <a:ext cx="3621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959996" y="2439213"/>
            <a:ext cx="3660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05170" y="1752409"/>
            <a:ext cx="16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ACLs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6959997" y="2675291"/>
            <a:ext cx="1302579" cy="576154"/>
          </a:xfrm>
          <a:custGeom>
            <a:avLst/>
            <a:gdLst>
              <a:gd name="connsiteX0" fmla="*/ 0 w 517418"/>
              <a:gd name="connsiteY0" fmla="*/ 0 h 576154"/>
              <a:gd name="connsiteX1" fmla="*/ 517391 w 517418"/>
              <a:gd name="connsiteY1" fmla="*/ 317473 h 576154"/>
              <a:gd name="connsiteX2" fmla="*/ 23518 w 517418"/>
              <a:gd name="connsiteY2" fmla="*/ 576154 h 57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418" h="576154">
                <a:moveTo>
                  <a:pt x="0" y="0"/>
                </a:moveTo>
                <a:cubicBezTo>
                  <a:pt x="256735" y="110723"/>
                  <a:pt x="513471" y="221447"/>
                  <a:pt x="517391" y="317473"/>
                </a:cubicBezTo>
                <a:cubicBezTo>
                  <a:pt x="521311" y="413499"/>
                  <a:pt x="107790" y="531081"/>
                  <a:pt x="23518" y="57615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Cache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966031" y="3474395"/>
            <a:ext cx="299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69952" y="4126011"/>
            <a:ext cx="26960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96483" y="3810558"/>
            <a:ext cx="14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05228" y="4471369"/>
            <a:ext cx="2954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19233" y="4142139"/>
            <a:ext cx="14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authorize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6928638" y="4690407"/>
            <a:ext cx="2172737" cy="576154"/>
          </a:xfrm>
          <a:custGeom>
            <a:avLst/>
            <a:gdLst>
              <a:gd name="connsiteX0" fmla="*/ 0 w 517418"/>
              <a:gd name="connsiteY0" fmla="*/ 0 h 576154"/>
              <a:gd name="connsiteX1" fmla="*/ 517391 w 517418"/>
              <a:gd name="connsiteY1" fmla="*/ 317473 h 576154"/>
              <a:gd name="connsiteX2" fmla="*/ 23518 w 517418"/>
              <a:gd name="connsiteY2" fmla="*/ 576154 h 57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418" h="576154">
                <a:moveTo>
                  <a:pt x="0" y="0"/>
                </a:moveTo>
                <a:cubicBezTo>
                  <a:pt x="256735" y="110723"/>
                  <a:pt x="513471" y="221447"/>
                  <a:pt x="517391" y="317473"/>
                </a:cubicBezTo>
                <a:cubicBezTo>
                  <a:pt x="521311" y="413499"/>
                  <a:pt x="107790" y="531081"/>
                  <a:pt x="23518" y="57615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ACL match</a:t>
            </a:r>
          </a:p>
          <a:p>
            <a:pPr algn="ctr"/>
            <a:r>
              <a:rPr lang="en-US" dirty="0" smtClean="0"/>
              <a:t>Or Super User?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005226" y="5601524"/>
            <a:ext cx="2993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269954" y="6141946"/>
            <a:ext cx="26960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34275" y="5270924"/>
            <a:ext cx="148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Allowed/Denied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Authorizer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broker ACL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authorizer.class.name</a:t>
            </a:r>
            <a:r>
              <a:rPr lang="en-US" dirty="0"/>
              <a:t>=</a:t>
            </a:r>
            <a:r>
              <a:rPr lang="en-US" dirty="0" err="1"/>
              <a:t>kafka.security.auth.SimpleAclAuthorizer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ake Kafka principal super users</a:t>
            </a:r>
            <a:endParaRPr lang="en-US" dirty="0"/>
          </a:p>
          <a:p>
            <a:pPr lvl="1"/>
            <a:r>
              <a:rPr lang="en-US" dirty="0" smtClean="0"/>
              <a:t>Or grant </a:t>
            </a:r>
            <a:r>
              <a:rPr lang="en-US" dirty="0" err="1" smtClean="0"/>
              <a:t>ClusterAction</a:t>
            </a:r>
            <a:r>
              <a:rPr lang="en-US" dirty="0" smtClean="0"/>
              <a:t> and Read all topics to Kafka principal</a:t>
            </a:r>
          </a:p>
        </p:txBody>
      </p:sp>
    </p:spTree>
    <p:extLst>
      <p:ext uri="{BB962C8B-B14F-4D97-AF65-F5344CB8AC3E}">
        <p14:creationId xmlns:p14="http://schemas.microsoft.com/office/powerpoint/2010/main" val="36896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Apache Kafka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Distributed, high throughput pub/sub system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31" y="2417223"/>
            <a:ext cx="3706368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client ACL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3" y="1600200"/>
            <a:ext cx="11074889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Producer</a:t>
            </a:r>
          </a:p>
          <a:p>
            <a:pPr lvl="1"/>
            <a:r>
              <a:rPr lang="en-US" dirty="0" smtClean="0"/>
              <a:t>Grant Write on topic, Create on cluster (auto creation)</a:t>
            </a:r>
          </a:p>
          <a:p>
            <a:pPr lvl="1"/>
            <a:r>
              <a:rPr lang="en-US" dirty="0" smtClean="0"/>
              <a:t>Or use --producer option in CLI</a:t>
            </a:r>
          </a:p>
          <a:p>
            <a:pPr marL="365760" lvl="1" indent="0">
              <a:buNone/>
            </a:pPr>
            <a:r>
              <a:rPr lang="en-US" sz="2000" dirty="0"/>
              <a:t>bin/</a:t>
            </a:r>
            <a:r>
              <a:rPr lang="en-US" sz="2000" dirty="0" err="1"/>
              <a:t>kafka-acls</a:t>
            </a:r>
            <a:r>
              <a:rPr lang="en-US" sz="2000" dirty="0"/>
              <a:t> --authorizer-</a:t>
            </a:r>
            <a:r>
              <a:rPr lang="en-US" sz="2000" dirty="0" smtClean="0"/>
              <a:t>properties </a:t>
            </a:r>
            <a:r>
              <a:rPr lang="en-US" sz="2000" dirty="0" err="1" smtClean="0"/>
              <a:t>zookeeper.connect</a:t>
            </a:r>
            <a:r>
              <a:rPr lang="en-US" sz="2000" dirty="0"/>
              <a:t>=localhost:</a:t>
            </a:r>
            <a:r>
              <a:rPr lang="en-US" sz="2000" dirty="0" smtClean="0"/>
              <a:t>2181 \</a:t>
            </a:r>
            <a:endParaRPr lang="en-US" sz="2000" dirty="0"/>
          </a:p>
          <a:p>
            <a:pPr marL="365760" lvl="1" indent="0">
              <a:buNone/>
            </a:pPr>
            <a:r>
              <a:rPr lang="en-US" sz="2000" dirty="0" smtClean="0"/>
              <a:t>     </a:t>
            </a:r>
            <a:r>
              <a:rPr lang="en-US" sz="2000" dirty="0"/>
              <a:t>--add --allow-principal </a:t>
            </a:r>
            <a:r>
              <a:rPr lang="en-US" sz="2000" dirty="0" err="1"/>
              <a:t>User:Bob</a:t>
            </a:r>
            <a:r>
              <a:rPr lang="en-US" sz="2000" dirty="0"/>
              <a:t> </a:t>
            </a:r>
            <a:r>
              <a:rPr lang="en-US" sz="2000" dirty="0" smtClean="0"/>
              <a:t>--producer --topic t1</a:t>
            </a:r>
            <a:endParaRPr lang="en-US" sz="2000" dirty="0"/>
          </a:p>
          <a:p>
            <a:r>
              <a:rPr lang="en-US" dirty="0" smtClean="0"/>
              <a:t>Consumer</a:t>
            </a:r>
          </a:p>
          <a:p>
            <a:pPr lvl="1"/>
            <a:r>
              <a:rPr lang="en-US" dirty="0" smtClean="0"/>
              <a:t>Grant Read on topic, Read on consumer group</a:t>
            </a:r>
          </a:p>
          <a:p>
            <a:pPr lvl="1"/>
            <a:r>
              <a:rPr lang="en-US" dirty="0"/>
              <a:t>Or use -</a:t>
            </a:r>
            <a:r>
              <a:rPr lang="en-US" dirty="0" smtClean="0"/>
              <a:t>-consumer </a:t>
            </a:r>
            <a:r>
              <a:rPr lang="en-US" dirty="0"/>
              <a:t>option in </a:t>
            </a:r>
            <a:r>
              <a:rPr lang="en-US" dirty="0" smtClean="0"/>
              <a:t>CLI</a:t>
            </a:r>
          </a:p>
          <a:p>
            <a:pPr marL="365760" lvl="1" indent="0">
              <a:buNone/>
            </a:pPr>
            <a:r>
              <a:rPr lang="en-US" sz="2200" dirty="0"/>
              <a:t>bin/</a:t>
            </a:r>
            <a:r>
              <a:rPr lang="en-US" sz="2200" dirty="0" err="1"/>
              <a:t>kafka-acls</a:t>
            </a:r>
            <a:r>
              <a:rPr lang="en-US" sz="2200" dirty="0"/>
              <a:t> --authorizer-properties </a:t>
            </a:r>
            <a:r>
              <a:rPr lang="en-US" sz="2200" dirty="0" err="1"/>
              <a:t>zookeeper.connect</a:t>
            </a:r>
            <a:r>
              <a:rPr lang="en-US" sz="2200" dirty="0"/>
              <a:t>=localhost:2181 \</a:t>
            </a:r>
          </a:p>
          <a:p>
            <a:pPr marL="365760" lvl="1" indent="0">
              <a:buNone/>
            </a:pPr>
            <a:r>
              <a:rPr lang="en-US" sz="2200" dirty="0"/>
              <a:t>   </a:t>
            </a:r>
            <a:r>
              <a:rPr lang="en-US" sz="2200" dirty="0" smtClean="0"/>
              <a:t> -</a:t>
            </a:r>
            <a:r>
              <a:rPr lang="en-US" sz="2200" dirty="0"/>
              <a:t>-add --allow-principal </a:t>
            </a:r>
            <a:r>
              <a:rPr lang="en-US" sz="2200" dirty="0" err="1" smtClean="0"/>
              <a:t>User:Bob</a:t>
            </a:r>
            <a:r>
              <a:rPr lang="en-US" sz="2200" dirty="0" smtClean="0"/>
              <a:t> -</a:t>
            </a:r>
            <a:r>
              <a:rPr lang="en-US" sz="2200" dirty="0"/>
              <a:t>-consumer --topic </a:t>
            </a:r>
            <a:r>
              <a:rPr lang="en-US" sz="2200" dirty="0" smtClean="0"/>
              <a:t>t1 --group group1</a:t>
            </a:r>
            <a:endParaRPr lang="en-US" sz="2200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Zookeeper stores</a:t>
            </a:r>
          </a:p>
          <a:p>
            <a:pPr lvl="1"/>
            <a:r>
              <a:rPr lang="en-US" dirty="0" smtClean="0"/>
              <a:t>critical Kafka metadata</a:t>
            </a:r>
          </a:p>
          <a:p>
            <a:pPr lvl="1"/>
            <a:r>
              <a:rPr lang="en-US" dirty="0" smtClean="0"/>
              <a:t>ACLs</a:t>
            </a:r>
          </a:p>
          <a:p>
            <a:r>
              <a:rPr lang="en-US" dirty="0" smtClean="0"/>
              <a:t>Need to prevent untrusted users from modifying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32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Zookeeper Security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ZK supports authentication through SASL</a:t>
            </a:r>
          </a:p>
          <a:p>
            <a:pPr lvl="1"/>
            <a:r>
              <a:rPr lang="en-US" dirty="0" smtClean="0"/>
              <a:t>Kerberos or Digest MD5</a:t>
            </a:r>
            <a:endParaRPr lang="en-US" dirty="0"/>
          </a:p>
          <a:p>
            <a:r>
              <a:rPr lang="en-US" dirty="0" smtClean="0"/>
              <a:t>Set </a:t>
            </a:r>
            <a:r>
              <a:rPr lang="en-US" dirty="0" err="1" smtClean="0"/>
              <a:t>zookeeper.set.acl</a:t>
            </a:r>
            <a:r>
              <a:rPr lang="en-US" dirty="0" smtClean="0"/>
              <a:t> to true on every broker</a:t>
            </a:r>
          </a:p>
          <a:p>
            <a:r>
              <a:rPr lang="en-US" dirty="0" smtClean="0"/>
              <a:t>Configure ZK user through JAAS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ZK path writable by creator, readable by </a:t>
            </a:r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9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Migrating from non-secure to secure Kafka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brokers with multiple ports</a:t>
            </a:r>
          </a:p>
          <a:p>
            <a:pPr lvl="1"/>
            <a:r>
              <a:rPr lang="en-US" dirty="0"/>
              <a:t>listeners=PLAINTEXT://</a:t>
            </a:r>
            <a:r>
              <a:rPr lang="en-US" dirty="0" err="1"/>
              <a:t>host.name:port,SSL</a:t>
            </a:r>
            <a:r>
              <a:rPr lang="en-US" dirty="0"/>
              <a:t>://</a:t>
            </a:r>
            <a:r>
              <a:rPr lang="en-US" dirty="0" err="1" smtClean="0"/>
              <a:t>host.name:port</a:t>
            </a:r>
            <a:endParaRPr lang="en-US" dirty="0" smtClean="0"/>
          </a:p>
          <a:p>
            <a:r>
              <a:rPr lang="en-US" dirty="0" smtClean="0"/>
              <a:t>Gradually migrate clients to secure port</a:t>
            </a:r>
          </a:p>
          <a:p>
            <a:r>
              <a:rPr lang="en-US" dirty="0" smtClean="0"/>
              <a:t>When done</a:t>
            </a:r>
          </a:p>
          <a:p>
            <a:pPr lvl="1"/>
            <a:r>
              <a:rPr lang="en-US" dirty="0" smtClean="0"/>
              <a:t>Turn off PLAINTEXT port on brokers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8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Migrating from non-secure to secure 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kafka.apache.org</a:t>
            </a:r>
            <a:r>
              <a:rPr lang="en-US" dirty="0"/>
              <a:t>/</a:t>
            </a:r>
            <a:r>
              <a:rPr lang="en-US" dirty="0" err="1"/>
              <a:t>documentation.html#zk_authz_migration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46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</a:t>
            </a:r>
            <a:r>
              <a:rPr lang="en-US" dirty="0"/>
              <a:t>SASL </a:t>
            </a:r>
            <a:r>
              <a:rPr lang="en-US" dirty="0" smtClean="0"/>
              <a:t>options: md5 digest</a:t>
            </a:r>
            <a:endParaRPr lang="en-US" dirty="0"/>
          </a:p>
          <a:p>
            <a:r>
              <a:rPr lang="en-US" dirty="0" smtClean="0"/>
              <a:t>Performance improvement</a:t>
            </a:r>
          </a:p>
          <a:p>
            <a:r>
              <a:rPr lang="en-US" dirty="0" smtClean="0"/>
              <a:t>Integrate with admin </a:t>
            </a:r>
            <a:r>
              <a:rPr lang="en-US" dirty="0" err="1" smtClean="0"/>
              <a:t>api</a:t>
            </a:r>
            <a:endParaRPr lang="en-US" dirty="0" smtClean="0"/>
          </a:p>
          <a:p>
            <a:r>
              <a:rPr lang="en-US" dirty="0" smtClean="0"/>
              <a:t>Delegation tokens</a:t>
            </a:r>
          </a:p>
        </p:txBody>
      </p:sp>
    </p:spTree>
    <p:extLst>
      <p:ext uri="{BB962C8B-B14F-4D97-AF65-F5344CB8AC3E}">
        <p14:creationId xmlns:p14="http://schemas.microsoft.com/office/powerpoint/2010/main" val="41738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539" y="257930"/>
            <a:ext cx="3932237" cy="1253354"/>
          </a:xfrm>
        </p:spPr>
        <p:txBody>
          <a:bodyPr anchor="ctr">
            <a:normAutofit/>
          </a:bodyPr>
          <a:lstStyle/>
          <a:p>
            <a:r>
              <a:rPr lang="en-US" sz="5400" b="1" dirty="0" smtClean="0"/>
              <a:t>Thank you</a:t>
            </a:r>
            <a:endParaRPr lang="en-US" sz="5400" b="1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587539" y="1327722"/>
            <a:ext cx="11009741" cy="60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Jun Rao </a:t>
            </a:r>
            <a:r>
              <a:rPr lang="en-US" sz="2800" dirty="0" smtClean="0"/>
              <a:t>|  </a:t>
            </a:r>
            <a:r>
              <a:rPr lang="en-US" sz="2800" dirty="0" err="1" smtClean="0">
                <a:solidFill>
                  <a:schemeClr val="tx1"/>
                </a:solidFill>
              </a:rPr>
              <a:t>jun</a:t>
            </a:r>
            <a:r>
              <a:rPr lang="en-US" sz="2800" dirty="0" err="1" smtClean="0">
                <a:solidFill>
                  <a:schemeClr val="tx1"/>
                </a:solidFill>
                <a:hlinkClick r:id="rId3"/>
              </a:rPr>
              <a:t>@confluent.io</a:t>
            </a:r>
            <a:r>
              <a:rPr lang="en-US" sz="2800" dirty="0" smtClean="0"/>
              <a:t>  |  @</a:t>
            </a:r>
            <a:r>
              <a:rPr lang="en-US" sz="2800" dirty="0" err="1" smtClean="0"/>
              <a:t>junrao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idx="1"/>
          </p:nvPr>
        </p:nvSpPr>
        <p:spPr>
          <a:xfrm>
            <a:off x="500109" y="1955430"/>
            <a:ext cx="9554706" cy="4420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Meet Confluent in booth </a:t>
            </a:r>
            <a:r>
              <a:rPr lang="en-US" sz="2000" dirty="0" smtClean="0"/>
              <a:t>#758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Confluent University ~ Kafka training ~ </a:t>
            </a:r>
            <a:r>
              <a:rPr lang="en-US" sz="2000" dirty="0" err="1" smtClean="0"/>
              <a:t>confluent.io</a:t>
            </a:r>
            <a:r>
              <a:rPr lang="en-US" sz="2000" dirty="0" smtClean="0"/>
              <a:t>/training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Confluent </a:t>
            </a:r>
            <a:r>
              <a:rPr lang="en-US" sz="2000" dirty="0" smtClean="0"/>
              <a:t>services </a:t>
            </a:r>
            <a:r>
              <a:rPr lang="en-US" sz="2000" dirty="0"/>
              <a:t>~ </a:t>
            </a:r>
            <a:r>
              <a:rPr lang="en-US" sz="2000" dirty="0" err="1"/>
              <a:t>confluent.io</a:t>
            </a:r>
            <a:r>
              <a:rPr lang="en-US" sz="2000" dirty="0" smtClean="0"/>
              <a:t>/services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Download Apache Kafka &amp; Confluent Platform: </a:t>
            </a:r>
            <a:r>
              <a:rPr lang="en-US" sz="2000" dirty="0" err="1" smtClean="0"/>
              <a:t>confluent.io</a:t>
            </a:r>
            <a:r>
              <a:rPr lang="en-US" sz="2000" dirty="0" smtClean="0"/>
              <a:t>/download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926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Kafka Usage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43" y="5406011"/>
            <a:ext cx="1423416" cy="866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630" y="2592673"/>
            <a:ext cx="1657585" cy="1243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40" y="3624181"/>
            <a:ext cx="2938323" cy="1449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800" y="1230402"/>
            <a:ext cx="2036171" cy="1527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089" y="5202837"/>
            <a:ext cx="2679855" cy="1272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329" y="5326414"/>
            <a:ext cx="2923305" cy="939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344" y="1295184"/>
            <a:ext cx="2171619" cy="1085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1766" y="4160832"/>
            <a:ext cx="1565177" cy="647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411" y="1417638"/>
            <a:ext cx="3105624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5340" y="1311410"/>
            <a:ext cx="1221603" cy="9147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344" y="2757530"/>
            <a:ext cx="2340016" cy="9871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329" y="3454874"/>
            <a:ext cx="2319543" cy="17396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7226" y="4904287"/>
            <a:ext cx="2286745" cy="17150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0601" y="2380992"/>
            <a:ext cx="2685295" cy="1510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302" y="2757530"/>
            <a:ext cx="3743261" cy="650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00634" y="3685190"/>
            <a:ext cx="1839044" cy="12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924425"/>
          </a:xfrm>
        </p:spPr>
        <p:txBody>
          <a:bodyPr>
            <a:normAutofit/>
          </a:bodyPr>
          <a:lstStyle/>
          <a:p>
            <a:r>
              <a:rPr lang="en-US" dirty="0" smtClean="0"/>
              <a:t>Support since 0.9.0</a:t>
            </a:r>
          </a:p>
          <a:p>
            <a:r>
              <a:rPr lang="en-US" dirty="0"/>
              <a:t>Access control on resources such as topics</a:t>
            </a:r>
          </a:p>
          <a:p>
            <a:pPr lvl="1"/>
            <a:r>
              <a:rPr lang="en-US" dirty="0"/>
              <a:t>Enable sharing Kafka clusters</a:t>
            </a:r>
          </a:p>
          <a:p>
            <a:r>
              <a:rPr lang="en-US" dirty="0" smtClean="0"/>
              <a:t>Wire encryption btw client and broker</a:t>
            </a:r>
          </a:p>
          <a:p>
            <a:pPr lvl="1"/>
            <a:r>
              <a:rPr lang="en-US" dirty="0" smtClean="0"/>
              <a:t>For cross data center mirroring</a:t>
            </a:r>
          </a:p>
        </p:txBody>
      </p:sp>
    </p:spTree>
    <p:extLst>
      <p:ext uri="{BB962C8B-B14F-4D97-AF65-F5344CB8AC3E}">
        <p14:creationId xmlns:p14="http://schemas.microsoft.com/office/powerpoint/2010/main" val="299606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924425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through SSL or SASL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roker </a:t>
            </a:r>
            <a:r>
              <a:rPr lang="en-US" dirty="0" smtClean="0"/>
              <a:t>support multiple ports</a:t>
            </a:r>
          </a:p>
          <a:p>
            <a:pPr lvl="1"/>
            <a:r>
              <a:rPr lang="en-US" dirty="0" smtClean="0"/>
              <a:t>plain text (no wire encryption/authentication)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SL (for wire encryption/authentication)</a:t>
            </a:r>
          </a:p>
          <a:p>
            <a:pPr lvl="1"/>
            <a:r>
              <a:rPr lang="en-US" dirty="0" smtClean="0"/>
              <a:t>SASL (for </a:t>
            </a:r>
            <a:r>
              <a:rPr lang="en-US" dirty="0" smtClean="0"/>
              <a:t>SASL authentication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SSL + SASL (SSL for wire encryption, SASL for authentication)</a:t>
            </a:r>
          </a:p>
          <a:p>
            <a:r>
              <a:rPr lang="en-US" dirty="0" smtClean="0"/>
              <a:t>Clients choose which port to use</a:t>
            </a:r>
          </a:p>
          <a:p>
            <a:pPr lvl="1"/>
            <a:r>
              <a:rPr lang="en-US" dirty="0" smtClean="0"/>
              <a:t>need to provide required credentials through </a:t>
            </a:r>
            <a:r>
              <a:rPr lang="en-US" dirty="0" err="1" smtClean="0"/>
              <a:t>configs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22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SSL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1-way authentication</a:t>
            </a:r>
          </a:p>
          <a:p>
            <a:pPr lvl="1"/>
            <a:r>
              <a:rPr lang="en-US" dirty="0" smtClean="0"/>
              <a:t>Secure wire transfer through encryption</a:t>
            </a:r>
          </a:p>
          <a:p>
            <a:r>
              <a:rPr lang="en-US" dirty="0" smtClean="0"/>
              <a:t>2-way authentication</a:t>
            </a:r>
          </a:p>
          <a:p>
            <a:pPr lvl="1"/>
            <a:r>
              <a:rPr lang="en-US" dirty="0" smtClean="0"/>
              <a:t>Broker knows the identity of client</a:t>
            </a:r>
          </a:p>
          <a:p>
            <a:r>
              <a:rPr lang="en-US" dirty="0" smtClean="0"/>
              <a:t>Easy to get started</a:t>
            </a:r>
          </a:p>
          <a:p>
            <a:pPr lvl="1"/>
            <a:r>
              <a:rPr lang="en-US" dirty="0" smtClean="0"/>
              <a:t>Just involve client and server</a:t>
            </a:r>
          </a:p>
        </p:txBody>
      </p:sp>
    </p:spTree>
    <p:extLst>
      <p:ext uri="{BB962C8B-B14F-4D97-AF65-F5344CB8AC3E}">
        <p14:creationId xmlns:p14="http://schemas.microsoft.com/office/powerpoint/2010/main" val="10149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handshake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21" y="1298727"/>
            <a:ext cx="6435687" cy="50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transfer over SSL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encrypted with agreed upon cipher suite</a:t>
            </a:r>
          </a:p>
          <a:p>
            <a:pPr lvl="1"/>
            <a:r>
              <a:rPr lang="en-US" dirty="0" smtClean="0"/>
              <a:t>Encryption overhead</a:t>
            </a:r>
          </a:p>
          <a:p>
            <a:pPr lvl="1"/>
            <a:r>
              <a:rPr lang="en-US" dirty="0" smtClean="0"/>
              <a:t>Losing zero-copy transfer in consumer</a:t>
            </a:r>
          </a:p>
        </p:txBody>
      </p:sp>
    </p:spTree>
    <p:extLst>
      <p:ext uri="{BB962C8B-B14F-4D97-AF65-F5344CB8AC3E}">
        <p14:creationId xmlns:p14="http://schemas.microsoft.com/office/powerpoint/2010/main" val="29906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1322</Words>
  <Application>Microsoft Macintosh PowerPoint</Application>
  <PresentationFormat>Custom</PresentationFormat>
  <Paragraphs>290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Outline</vt:lpstr>
      <vt:lpstr>What’s Apache Kafka</vt:lpstr>
      <vt:lpstr>Kafka Usage</vt:lpstr>
      <vt:lpstr>Security Overview</vt:lpstr>
      <vt:lpstr>Authentication Overview</vt:lpstr>
      <vt:lpstr>Why is SSL useful</vt:lpstr>
      <vt:lpstr>SSL handshake</vt:lpstr>
      <vt:lpstr>Subsequent transfer over SSL </vt:lpstr>
      <vt:lpstr>Performance impact with SSL</vt:lpstr>
      <vt:lpstr>Preparing SSL</vt:lpstr>
      <vt:lpstr>Configuring SSL</vt:lpstr>
      <vt:lpstr>SSL Principal Name</vt:lpstr>
      <vt:lpstr>What is SASL</vt:lpstr>
      <vt:lpstr>Why Kerberos</vt:lpstr>
      <vt:lpstr>How Kerberos Works</vt:lpstr>
      <vt:lpstr>SASL handshake</vt:lpstr>
      <vt:lpstr>Data transfer</vt:lpstr>
      <vt:lpstr>Preparing Kerberos</vt:lpstr>
      <vt:lpstr>Configuring Kerberos</vt:lpstr>
      <vt:lpstr>Kerberos principal name</vt:lpstr>
      <vt:lpstr>Supporting multiple SASL mechanisms</vt:lpstr>
      <vt:lpstr>Authentication Caveat</vt:lpstr>
      <vt:lpstr>Authorization</vt:lpstr>
      <vt:lpstr>ACL</vt:lpstr>
      <vt:lpstr>Operations and Resources</vt:lpstr>
      <vt:lpstr>SimpleAclAuthorizer</vt:lpstr>
      <vt:lpstr>Authorizer Flow</vt:lpstr>
      <vt:lpstr>Configure broker ACL</vt:lpstr>
      <vt:lpstr>Configure client ACL</vt:lpstr>
      <vt:lpstr>Secure Zookeeper</vt:lpstr>
      <vt:lpstr>Zookeeper Security Integration</vt:lpstr>
      <vt:lpstr>Migrating from non-secure to secure Kafka</vt:lpstr>
      <vt:lpstr>Migrating from non-secure to secure Zookeeper</vt:lpstr>
      <vt:lpstr>Future work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Manfrey</dc:creator>
  <cp:lastModifiedBy>Jun Rao</cp:lastModifiedBy>
  <cp:revision>70</cp:revision>
  <dcterms:created xsi:type="dcterms:W3CDTF">2015-09-09T06:23:33Z</dcterms:created>
  <dcterms:modified xsi:type="dcterms:W3CDTF">2016-09-28T13:15:37Z</dcterms:modified>
</cp:coreProperties>
</file>