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64" r:id="rId3"/>
    <p:sldId id="257" r:id="rId4"/>
    <p:sldId id="282" r:id="rId5"/>
    <p:sldId id="265" r:id="rId6"/>
    <p:sldId id="278" r:id="rId7"/>
    <p:sldId id="277" r:id="rId8"/>
    <p:sldId id="280" r:id="rId9"/>
    <p:sldId id="279" r:id="rId10"/>
    <p:sldId id="281" r:id="rId11"/>
    <p:sldId id="285" r:id="rId12"/>
    <p:sldId id="267" r:id="rId13"/>
    <p:sldId id="283" r:id="rId14"/>
    <p:sldId id="284" r:id="rId15"/>
    <p:sldId id="271" r:id="rId16"/>
    <p:sldId id="276" r:id="rId17"/>
    <p:sldId id="272" r:id="rId18"/>
    <p:sldId id="273" r:id="rId19"/>
    <p:sldId id="274" r:id="rId20"/>
    <p:sldId id="286" r:id="rId21"/>
    <p:sldId id="292" r:id="rId22"/>
    <p:sldId id="289" r:id="rId23"/>
    <p:sldId id="288" r:id="rId24"/>
    <p:sldId id="291" r:id="rId25"/>
    <p:sldId id="287" r:id="rId26"/>
    <p:sldId id="290" r:id="rId27"/>
    <p:sldId id="294" r:id="rId28"/>
    <p:sldId id="295" r:id="rId29"/>
    <p:sldId id="296" r:id="rId30"/>
    <p:sldId id="297" r:id="rId31"/>
    <p:sldId id="298" r:id="rId32"/>
    <p:sldId id="258" r:id="rId33"/>
    <p:sldId id="293" r:id="rId34"/>
    <p:sldId id="259" r:id="rId35"/>
    <p:sldId id="260" r:id="rId36"/>
    <p:sldId id="261" r:id="rId37"/>
    <p:sldId id="262" r:id="rId38"/>
    <p:sldId id="263" r:id="rId39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83EB7B-6A2A-FD4A-9270-254626D48F17}">
          <p14:sldIdLst>
            <p14:sldId id="256"/>
            <p14:sldId id="264"/>
            <p14:sldId id="257"/>
            <p14:sldId id="282"/>
            <p14:sldId id="265"/>
            <p14:sldId id="278"/>
            <p14:sldId id="277"/>
            <p14:sldId id="280"/>
            <p14:sldId id="279"/>
            <p14:sldId id="281"/>
            <p14:sldId id="285"/>
            <p14:sldId id="267"/>
            <p14:sldId id="283"/>
            <p14:sldId id="284"/>
            <p14:sldId id="271"/>
            <p14:sldId id="276"/>
            <p14:sldId id="272"/>
            <p14:sldId id="273"/>
            <p14:sldId id="274"/>
            <p14:sldId id="286"/>
            <p14:sldId id="292"/>
            <p14:sldId id="289"/>
            <p14:sldId id="288"/>
            <p14:sldId id="291"/>
            <p14:sldId id="287"/>
            <p14:sldId id="290"/>
            <p14:sldId id="294"/>
            <p14:sldId id="295"/>
            <p14:sldId id="296"/>
            <p14:sldId id="297"/>
            <p14:sldId id="298"/>
            <p14:sldId id="258"/>
            <p14:sldId id="293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864" y="-44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7EB56-CD72-C74C-B040-07F74037F9DE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0955-78B8-9945-9B41-C55219FA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1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8932-7A25-5240-B9BA-D3C5466B7FB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8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8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1000">
                <a:schemeClr val="accent1"/>
              </a:gs>
              <a:gs pos="4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b="1" dirty="0" smtClean="0"/>
          </a:p>
        </p:txBody>
      </p:sp>
      <p:pic>
        <p:nvPicPr>
          <p:cNvPr id="7" name="Picture 6" descr="MapR006_DphIV_app_ppt_logotype_white_noBox_Jan20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39" y="757859"/>
            <a:ext cx="1755851" cy="44863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 userDrawn="1">
            <p:ph type="body" sz="quarter" idx="10" hasCustomPrompt="1"/>
          </p:nvPr>
        </p:nvSpPr>
        <p:spPr bwMode="black">
          <a:xfrm>
            <a:off x="559839" y="4066596"/>
            <a:ext cx="11244814" cy="643253"/>
          </a:xfrm>
        </p:spPr>
        <p:txBody>
          <a:bodyPr anchor="b" anchorCtr="0"/>
          <a:lstStyle>
            <a:lvl1pPr marL="0" indent="0">
              <a:buNone/>
              <a:tabLst>
                <a:tab pos="2916116" algn="l"/>
              </a:tabLst>
              <a:defRPr sz="4400">
                <a:gradFill flip="none" rotWithShape="1">
                  <a:gsLst>
                    <a:gs pos="0">
                      <a:schemeClr val="bg1"/>
                    </a:gs>
                    <a:gs pos="75000">
                      <a:schemeClr val="bg1"/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84" name="TextBox 83" hidden="1"/>
          <p:cNvSpPr txBox="1"/>
          <p:nvPr userDrawn="1"/>
        </p:nvSpPr>
        <p:spPr>
          <a:xfrm>
            <a:off x="11621914" y="6639465"/>
            <a:ext cx="10971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342FB9F6-3526-4818-B864-6624DDD159B3}" type="slidenum">
              <a:rPr lang="en-US" sz="700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7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814918" y="893603"/>
            <a:ext cx="9373906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50000">
                  <a:schemeClr val="bg1">
                    <a:alpha val="53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9837" y="4959222"/>
            <a:ext cx="11244814" cy="5797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00" baseline="0">
                <a:solidFill>
                  <a:schemeClr val="bg1">
                    <a:alpha val="90000"/>
                  </a:schemeClr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28591" indent="0"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9837" y="5538945"/>
            <a:ext cx="11244814" cy="47642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>
                    <a:alpha val="80000"/>
                  </a:schemeClr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28591" indent="0"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050" name="Picture 2" descr="C:\Users\Annette.DUARTE\Desktop\MapR\PNG\white_lin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957291" y="757857"/>
            <a:ext cx="2230338" cy="22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pR006_DphIV_app_ppt_elephant_rgb128-161-182.eps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3B6E8E">
                <a:tint val="45000"/>
                <a:satMod val="400000"/>
              </a:srgb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1" y="6445252"/>
            <a:ext cx="424174" cy="27764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9444592" y="6555189"/>
            <a:ext cx="2360059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n-lt"/>
              </a:rPr>
              <a:t>© 2014 MapR Technologies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68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Example with B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609441" y="1198167"/>
            <a:ext cx="10969943" cy="441815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latin typeface="Courier New"/>
                <a:cs typeface="Courier New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39982"/>
            <a:ext cx="10969943" cy="4486183"/>
          </a:xfr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Courier New"/>
                <a:cs typeface="Courier New"/>
              </a:defRPr>
            </a:lvl1pPr>
            <a:lvl2pPr>
              <a:defRPr>
                <a:solidFill>
                  <a:schemeClr val="tx2"/>
                </a:solidFill>
                <a:latin typeface="Georgia"/>
                <a:cs typeface="Georgia"/>
              </a:defRPr>
            </a:lvl2pPr>
            <a:lvl3pPr>
              <a:defRPr>
                <a:solidFill>
                  <a:schemeClr val="tx2"/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76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3188D80-890A-084F-8A21-6BFE70FF53B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063A33-C2C7-B744-9AEA-0DBBEF1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4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11766220" y="6507320"/>
            <a:ext cx="273870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half" idx="1"/>
          </p:nvPr>
        </p:nvSpPr>
        <p:spPr>
          <a:xfrm>
            <a:off x="459001" y="1198167"/>
            <a:ext cx="5387610" cy="4927999"/>
          </a:xfrm>
          <a:prstGeom prst="rect">
            <a:avLst/>
          </a:prstGeom>
        </p:spPr>
        <p:txBody>
          <a:bodyPr/>
          <a:lstStyle>
            <a:lvl1pPr marL="227013" indent="-227013"/>
            <a:lvl2pPr marL="555360" indent="-309298"/>
            <a:lvl3pPr marL="836613" indent="-344488"/>
            <a:lvl4pPr marL="1255889"/>
            <a:lvl5pPr marL="1600597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2699789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5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55008"/>
            <a:ext cx="10969943" cy="46711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609441" y="1012545"/>
            <a:ext cx="10969943" cy="4424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18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4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98166"/>
            <a:ext cx="5383398" cy="4927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98166"/>
            <a:ext cx="5383398" cy="49279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9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014779"/>
            <a:ext cx="5385514" cy="44215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456936"/>
            <a:ext cx="5385514" cy="466922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014779"/>
            <a:ext cx="5387630" cy="44215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456936"/>
            <a:ext cx="5387630" cy="4669229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1336" y="5751428"/>
            <a:ext cx="12066154" cy="1069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027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100000">
                <a:srgbClr val="34617C"/>
              </a:gs>
              <a:gs pos="1250">
                <a:srgbClr val="4887AE"/>
              </a:gs>
              <a:gs pos="32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998"/>
          <a:stretch/>
        </p:blipFill>
        <p:spPr bwMode="auto">
          <a:xfrm>
            <a:off x="-1197" y="1"/>
            <a:ext cx="121888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Box 83" hidden="1"/>
          <p:cNvSpPr txBox="1"/>
          <p:nvPr userDrawn="1"/>
        </p:nvSpPr>
        <p:spPr>
          <a:xfrm>
            <a:off x="11621914" y="6639465"/>
            <a:ext cx="10971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342FB9F6-3526-4818-B864-6624DDD159B3}" type="slidenum">
              <a:rPr lang="en-US" sz="700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45502" y="3107374"/>
            <a:ext cx="10027298" cy="643253"/>
          </a:xfrm>
        </p:spPr>
        <p:txBody>
          <a:bodyPr anchor="ctr"/>
          <a:lstStyle>
            <a:lvl1pPr marL="0" indent="0" algn="l" defTabSz="914361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Transition Slide</a:t>
            </a:r>
          </a:p>
        </p:txBody>
      </p:sp>
      <p:pic>
        <p:nvPicPr>
          <p:cNvPr id="13" name="Picture 2" descr="C:\Users\Annette.DUARTE\Desktop\MapR\PNG\white_lin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957291" y="757857"/>
            <a:ext cx="2230338" cy="22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pR006_DphIV_app_ppt_elephant_rgb128-161-182.eps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3B6E8E">
                <a:tint val="45000"/>
                <a:satMod val="400000"/>
              </a:srgb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1" y="6445252"/>
            <a:ext cx="424174" cy="27764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62963" y="6540138"/>
            <a:ext cx="2360059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n-lt"/>
              </a:rPr>
              <a:t>© 2014 MapR Technologies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 descr="MapR006_DphIV_app_ppt_logotype_rgbRED_noBox.eps"/>
          <p:cNvPicPr>
            <a:picLocks noChangeAspect="1"/>
          </p:cNvPicPr>
          <p:nvPr userDrawn="1"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516370"/>
            <a:ext cx="831850" cy="2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Courier New"/>
                <a:cs typeface="Courier New"/>
              </a:defRPr>
            </a:lvl1pPr>
            <a:lvl2pPr>
              <a:defRPr>
                <a:solidFill>
                  <a:schemeClr val="tx2"/>
                </a:solidFill>
                <a:latin typeface="Georgia"/>
                <a:cs typeface="Georgia"/>
              </a:defRPr>
            </a:lvl2pPr>
            <a:lvl3pPr>
              <a:defRPr>
                <a:solidFill>
                  <a:schemeClr val="tx2"/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35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923528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98166"/>
            <a:ext cx="10969943" cy="492799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1" name="Picture 20" descr="MapR006_DphIV_app_ppt_logotype_rgbRED_noBox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220" y="6540109"/>
            <a:ext cx="831850" cy="21254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7431" y="6449465"/>
            <a:ext cx="454386" cy="278810"/>
            <a:chOff x="225425" y="2940050"/>
            <a:chExt cx="6351586" cy="3897313"/>
          </a:xfrm>
          <a:solidFill>
            <a:srgbClr val="6A7D91"/>
          </a:solidFill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957262" y="3600450"/>
              <a:ext cx="2392362" cy="3236913"/>
            </a:xfrm>
            <a:custGeom>
              <a:avLst/>
              <a:gdLst>
                <a:gd name="T0" fmla="*/ 84 w 209"/>
                <a:gd name="T1" fmla="*/ 279 h 280"/>
                <a:gd name="T2" fmla="*/ 84 w 209"/>
                <a:gd name="T3" fmla="*/ 279 h 280"/>
                <a:gd name="T4" fmla="*/ 125 w 209"/>
                <a:gd name="T5" fmla="*/ 279 h 280"/>
                <a:gd name="T6" fmla="*/ 124 w 209"/>
                <a:gd name="T7" fmla="*/ 265 h 280"/>
                <a:gd name="T8" fmla="*/ 53 w 209"/>
                <a:gd name="T9" fmla="*/ 159 h 280"/>
                <a:gd name="T10" fmla="*/ 97 w 209"/>
                <a:gd name="T11" fmla="*/ 32 h 280"/>
                <a:gd name="T12" fmla="*/ 205 w 209"/>
                <a:gd name="T13" fmla="*/ 32 h 280"/>
                <a:gd name="T14" fmla="*/ 209 w 209"/>
                <a:gd name="T15" fmla="*/ 6 h 280"/>
                <a:gd name="T16" fmla="*/ 104 w 209"/>
                <a:gd name="T17" fmla="*/ 0 h 280"/>
                <a:gd name="T18" fmla="*/ 3 w 209"/>
                <a:gd name="T19" fmla="*/ 113 h 280"/>
                <a:gd name="T20" fmla="*/ 75 w 209"/>
                <a:gd name="T21" fmla="*/ 271 h 280"/>
                <a:gd name="T22" fmla="*/ 84 w 209"/>
                <a:gd name="T23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9" h="280">
                  <a:moveTo>
                    <a:pt x="84" y="279"/>
                  </a:moveTo>
                  <a:lnTo>
                    <a:pt x="84" y="279"/>
                  </a:lnTo>
                  <a:cubicBezTo>
                    <a:pt x="86" y="279"/>
                    <a:pt x="121" y="279"/>
                    <a:pt x="125" y="279"/>
                  </a:cubicBezTo>
                  <a:cubicBezTo>
                    <a:pt x="126" y="280"/>
                    <a:pt x="136" y="278"/>
                    <a:pt x="124" y="265"/>
                  </a:cubicBezTo>
                  <a:cubicBezTo>
                    <a:pt x="107" y="244"/>
                    <a:pt x="77" y="210"/>
                    <a:pt x="53" y="159"/>
                  </a:cubicBezTo>
                  <a:cubicBezTo>
                    <a:pt x="35" y="123"/>
                    <a:pt x="30" y="34"/>
                    <a:pt x="97" y="32"/>
                  </a:cubicBezTo>
                  <a:cubicBezTo>
                    <a:pt x="97" y="32"/>
                    <a:pt x="194" y="33"/>
                    <a:pt x="205" y="32"/>
                  </a:cubicBezTo>
                  <a:cubicBezTo>
                    <a:pt x="199" y="18"/>
                    <a:pt x="209" y="6"/>
                    <a:pt x="209" y="6"/>
                  </a:cubicBezTo>
                  <a:lnTo>
                    <a:pt x="104" y="0"/>
                  </a:lnTo>
                  <a:cubicBezTo>
                    <a:pt x="23" y="5"/>
                    <a:pt x="0" y="64"/>
                    <a:pt x="3" y="113"/>
                  </a:cubicBezTo>
                  <a:cubicBezTo>
                    <a:pt x="5" y="158"/>
                    <a:pt x="74" y="267"/>
                    <a:pt x="75" y="271"/>
                  </a:cubicBezTo>
                  <a:cubicBezTo>
                    <a:pt x="77" y="274"/>
                    <a:pt x="79" y="278"/>
                    <a:pt x="84" y="2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4300537" y="3241675"/>
              <a:ext cx="1830387" cy="1260475"/>
            </a:xfrm>
            <a:custGeom>
              <a:avLst/>
              <a:gdLst>
                <a:gd name="T0" fmla="*/ 3 w 160"/>
                <a:gd name="T1" fmla="*/ 19 h 109"/>
                <a:gd name="T2" fmla="*/ 3 w 160"/>
                <a:gd name="T3" fmla="*/ 19 h 109"/>
                <a:gd name="T4" fmla="*/ 55 w 160"/>
                <a:gd name="T5" fmla="*/ 15 h 109"/>
                <a:gd name="T6" fmla="*/ 131 w 160"/>
                <a:gd name="T7" fmla="*/ 90 h 109"/>
                <a:gd name="T8" fmla="*/ 146 w 160"/>
                <a:gd name="T9" fmla="*/ 69 h 109"/>
                <a:gd name="T10" fmla="*/ 137 w 160"/>
                <a:gd name="T11" fmla="*/ 43 h 109"/>
                <a:gd name="T12" fmla="*/ 151 w 160"/>
                <a:gd name="T13" fmla="*/ 63 h 109"/>
                <a:gd name="T14" fmla="*/ 138 w 160"/>
                <a:gd name="T15" fmla="*/ 98 h 109"/>
                <a:gd name="T16" fmla="*/ 60 w 160"/>
                <a:gd name="T17" fmla="*/ 42 h 109"/>
                <a:gd name="T18" fmla="*/ 11 w 160"/>
                <a:gd name="T19" fmla="*/ 24 h 109"/>
                <a:gd name="T20" fmla="*/ 3 w 160"/>
                <a:gd name="T21" fmla="*/ 1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09">
                  <a:moveTo>
                    <a:pt x="3" y="19"/>
                  </a:moveTo>
                  <a:lnTo>
                    <a:pt x="3" y="19"/>
                  </a:lnTo>
                  <a:cubicBezTo>
                    <a:pt x="0" y="13"/>
                    <a:pt x="30" y="0"/>
                    <a:pt x="55" y="15"/>
                  </a:cubicBezTo>
                  <a:cubicBezTo>
                    <a:pt x="81" y="32"/>
                    <a:pt x="106" y="88"/>
                    <a:pt x="131" y="90"/>
                  </a:cubicBezTo>
                  <a:cubicBezTo>
                    <a:pt x="145" y="90"/>
                    <a:pt x="148" y="78"/>
                    <a:pt x="146" y="69"/>
                  </a:cubicBezTo>
                  <a:cubicBezTo>
                    <a:pt x="144" y="60"/>
                    <a:pt x="135" y="45"/>
                    <a:pt x="137" y="43"/>
                  </a:cubicBezTo>
                  <a:cubicBezTo>
                    <a:pt x="139" y="41"/>
                    <a:pt x="146" y="50"/>
                    <a:pt x="151" y="63"/>
                  </a:cubicBezTo>
                  <a:cubicBezTo>
                    <a:pt x="155" y="72"/>
                    <a:pt x="160" y="95"/>
                    <a:pt x="138" y="98"/>
                  </a:cubicBezTo>
                  <a:cubicBezTo>
                    <a:pt x="134" y="99"/>
                    <a:pt x="108" y="109"/>
                    <a:pt x="60" y="42"/>
                  </a:cubicBezTo>
                  <a:cubicBezTo>
                    <a:pt x="42" y="19"/>
                    <a:pt x="25" y="21"/>
                    <a:pt x="11" y="24"/>
                  </a:cubicBezTo>
                  <a:cubicBezTo>
                    <a:pt x="7" y="24"/>
                    <a:pt x="3" y="19"/>
                    <a:pt x="3" y="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5203824" y="2940050"/>
              <a:ext cx="1373187" cy="2128838"/>
            </a:xfrm>
            <a:custGeom>
              <a:avLst/>
              <a:gdLst>
                <a:gd name="T0" fmla="*/ 92 w 120"/>
                <a:gd name="T1" fmla="*/ 119 h 184"/>
                <a:gd name="T2" fmla="*/ 92 w 120"/>
                <a:gd name="T3" fmla="*/ 119 h 184"/>
                <a:gd name="T4" fmla="*/ 67 w 120"/>
                <a:gd name="T5" fmla="*/ 56 h 184"/>
                <a:gd name="T6" fmla="*/ 56 w 120"/>
                <a:gd name="T7" fmla="*/ 43 h 184"/>
                <a:gd name="T8" fmla="*/ 46 w 120"/>
                <a:gd name="T9" fmla="*/ 13 h 184"/>
                <a:gd name="T10" fmla="*/ 58 w 120"/>
                <a:gd name="T11" fmla="*/ 1 h 184"/>
                <a:gd name="T12" fmla="*/ 67 w 120"/>
                <a:gd name="T13" fmla="*/ 8 h 184"/>
                <a:gd name="T14" fmla="*/ 66 w 120"/>
                <a:gd name="T15" fmla="*/ 14 h 184"/>
                <a:gd name="T16" fmla="*/ 78 w 120"/>
                <a:gd name="T17" fmla="*/ 52 h 184"/>
                <a:gd name="T18" fmla="*/ 104 w 120"/>
                <a:gd name="T19" fmla="*/ 139 h 184"/>
                <a:gd name="T20" fmla="*/ 0 w 120"/>
                <a:gd name="T21" fmla="*/ 164 h 184"/>
                <a:gd name="T22" fmla="*/ 13 w 120"/>
                <a:gd name="T23" fmla="*/ 161 h 184"/>
                <a:gd name="T24" fmla="*/ 92 w 120"/>
                <a:gd name="T25" fmla="*/ 1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84">
                  <a:moveTo>
                    <a:pt x="92" y="119"/>
                  </a:moveTo>
                  <a:lnTo>
                    <a:pt x="92" y="119"/>
                  </a:lnTo>
                  <a:cubicBezTo>
                    <a:pt x="95" y="110"/>
                    <a:pt x="99" y="89"/>
                    <a:pt x="67" y="56"/>
                  </a:cubicBezTo>
                  <a:cubicBezTo>
                    <a:pt x="65" y="54"/>
                    <a:pt x="62" y="49"/>
                    <a:pt x="56" y="43"/>
                  </a:cubicBezTo>
                  <a:cubicBezTo>
                    <a:pt x="42" y="30"/>
                    <a:pt x="46" y="15"/>
                    <a:pt x="46" y="13"/>
                  </a:cubicBezTo>
                  <a:cubicBezTo>
                    <a:pt x="50" y="3"/>
                    <a:pt x="56" y="0"/>
                    <a:pt x="58" y="1"/>
                  </a:cubicBezTo>
                  <a:cubicBezTo>
                    <a:pt x="60" y="2"/>
                    <a:pt x="65" y="6"/>
                    <a:pt x="67" y="8"/>
                  </a:cubicBezTo>
                  <a:cubicBezTo>
                    <a:pt x="68" y="9"/>
                    <a:pt x="67" y="11"/>
                    <a:pt x="66" y="14"/>
                  </a:cubicBezTo>
                  <a:cubicBezTo>
                    <a:pt x="61" y="24"/>
                    <a:pt x="58" y="33"/>
                    <a:pt x="78" y="52"/>
                  </a:cubicBezTo>
                  <a:cubicBezTo>
                    <a:pt x="95" y="69"/>
                    <a:pt x="120" y="109"/>
                    <a:pt x="104" y="139"/>
                  </a:cubicBezTo>
                  <a:cubicBezTo>
                    <a:pt x="81" y="184"/>
                    <a:pt x="0" y="171"/>
                    <a:pt x="0" y="164"/>
                  </a:cubicBezTo>
                  <a:cubicBezTo>
                    <a:pt x="0" y="159"/>
                    <a:pt x="4" y="160"/>
                    <a:pt x="13" y="161"/>
                  </a:cubicBezTo>
                  <a:cubicBezTo>
                    <a:pt x="47" y="167"/>
                    <a:pt x="85" y="151"/>
                    <a:pt x="92" y="1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4746624" y="3981450"/>
              <a:ext cx="307975" cy="277813"/>
            </a:xfrm>
            <a:custGeom>
              <a:avLst/>
              <a:gdLst>
                <a:gd name="T0" fmla="*/ 6 w 27"/>
                <a:gd name="T1" fmla="*/ 8 h 24"/>
                <a:gd name="T2" fmla="*/ 6 w 27"/>
                <a:gd name="T3" fmla="*/ 8 h 24"/>
                <a:gd name="T4" fmla="*/ 8 w 27"/>
                <a:gd name="T5" fmla="*/ 19 h 24"/>
                <a:gd name="T6" fmla="*/ 25 w 27"/>
                <a:gd name="T7" fmla="*/ 18 h 24"/>
                <a:gd name="T8" fmla="*/ 14 w 27"/>
                <a:gd name="T9" fmla="*/ 1 h 24"/>
                <a:gd name="T10" fmla="*/ 6 w 27"/>
                <a:gd name="T1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6" y="8"/>
                  </a:moveTo>
                  <a:lnTo>
                    <a:pt x="6" y="8"/>
                  </a:lnTo>
                  <a:cubicBezTo>
                    <a:pt x="0" y="11"/>
                    <a:pt x="6" y="17"/>
                    <a:pt x="8" y="19"/>
                  </a:cubicBezTo>
                  <a:cubicBezTo>
                    <a:pt x="14" y="24"/>
                    <a:pt x="27" y="23"/>
                    <a:pt x="25" y="18"/>
                  </a:cubicBezTo>
                  <a:cubicBezTo>
                    <a:pt x="23" y="12"/>
                    <a:pt x="21" y="2"/>
                    <a:pt x="14" y="1"/>
                  </a:cubicBezTo>
                  <a:cubicBezTo>
                    <a:pt x="0" y="0"/>
                    <a:pt x="7" y="7"/>
                    <a:pt x="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2754312" y="3136900"/>
              <a:ext cx="2128837" cy="2336800"/>
            </a:xfrm>
            <a:custGeom>
              <a:avLst/>
              <a:gdLst>
                <a:gd name="T0" fmla="*/ 186 w 186"/>
                <a:gd name="T1" fmla="*/ 141 h 202"/>
                <a:gd name="T2" fmla="*/ 186 w 186"/>
                <a:gd name="T3" fmla="*/ 141 h 202"/>
                <a:gd name="T4" fmla="*/ 171 w 186"/>
                <a:gd name="T5" fmla="*/ 133 h 202"/>
                <a:gd name="T6" fmla="*/ 49 w 186"/>
                <a:gd name="T7" fmla="*/ 61 h 202"/>
                <a:gd name="T8" fmla="*/ 49 w 186"/>
                <a:gd name="T9" fmla="*/ 61 h 202"/>
                <a:gd name="T10" fmla="*/ 95 w 186"/>
                <a:gd name="T11" fmla="*/ 19 h 202"/>
                <a:gd name="T12" fmla="*/ 99 w 186"/>
                <a:gd name="T13" fmla="*/ 18 h 202"/>
                <a:gd name="T14" fmla="*/ 100 w 186"/>
                <a:gd name="T15" fmla="*/ 7 h 202"/>
                <a:gd name="T16" fmla="*/ 91 w 186"/>
                <a:gd name="T17" fmla="*/ 5 h 202"/>
                <a:gd name="T18" fmla="*/ 13 w 186"/>
                <a:gd name="T19" fmla="*/ 53 h 202"/>
                <a:gd name="T20" fmla="*/ 101 w 186"/>
                <a:gd name="T21" fmla="*/ 160 h 202"/>
                <a:gd name="T22" fmla="*/ 185 w 186"/>
                <a:gd name="T23" fmla="*/ 143 h 202"/>
                <a:gd name="T24" fmla="*/ 186 w 186"/>
                <a:gd name="T25" fmla="*/ 14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202">
                  <a:moveTo>
                    <a:pt x="186" y="141"/>
                  </a:moveTo>
                  <a:lnTo>
                    <a:pt x="186" y="141"/>
                  </a:lnTo>
                  <a:cubicBezTo>
                    <a:pt x="184" y="139"/>
                    <a:pt x="172" y="134"/>
                    <a:pt x="171" y="133"/>
                  </a:cubicBezTo>
                  <a:cubicBezTo>
                    <a:pt x="99" y="202"/>
                    <a:pt x="47" y="103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4" y="14"/>
                    <a:pt x="89" y="19"/>
                    <a:pt x="95" y="19"/>
                  </a:cubicBezTo>
                  <a:cubicBezTo>
                    <a:pt x="99" y="18"/>
                    <a:pt x="98" y="18"/>
                    <a:pt x="99" y="18"/>
                  </a:cubicBezTo>
                  <a:cubicBezTo>
                    <a:pt x="106" y="18"/>
                    <a:pt x="108" y="8"/>
                    <a:pt x="100" y="7"/>
                  </a:cubicBezTo>
                  <a:cubicBezTo>
                    <a:pt x="99" y="6"/>
                    <a:pt x="92" y="5"/>
                    <a:pt x="91" y="5"/>
                  </a:cubicBezTo>
                  <a:cubicBezTo>
                    <a:pt x="47" y="3"/>
                    <a:pt x="24" y="0"/>
                    <a:pt x="13" y="53"/>
                  </a:cubicBezTo>
                  <a:cubicBezTo>
                    <a:pt x="0" y="120"/>
                    <a:pt x="83" y="154"/>
                    <a:pt x="101" y="160"/>
                  </a:cubicBezTo>
                  <a:cubicBezTo>
                    <a:pt x="149" y="173"/>
                    <a:pt x="181" y="157"/>
                    <a:pt x="185" y="143"/>
                  </a:cubicBezTo>
                  <a:cubicBezTo>
                    <a:pt x="186" y="142"/>
                    <a:pt x="186" y="141"/>
                    <a:pt x="186" y="1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225425" y="5449888"/>
              <a:ext cx="1006475" cy="1376363"/>
            </a:xfrm>
            <a:custGeom>
              <a:avLst/>
              <a:gdLst>
                <a:gd name="T0" fmla="*/ 84 w 88"/>
                <a:gd name="T1" fmla="*/ 70 h 119"/>
                <a:gd name="T2" fmla="*/ 84 w 88"/>
                <a:gd name="T3" fmla="*/ 70 h 119"/>
                <a:gd name="T4" fmla="*/ 88 w 88"/>
                <a:gd name="T5" fmla="*/ 57 h 119"/>
                <a:gd name="T6" fmla="*/ 68 w 88"/>
                <a:gd name="T7" fmla="*/ 25 h 119"/>
                <a:gd name="T8" fmla="*/ 68 w 88"/>
                <a:gd name="T9" fmla="*/ 25 h 119"/>
                <a:gd name="T10" fmla="*/ 21 w 88"/>
                <a:gd name="T11" fmla="*/ 91 h 119"/>
                <a:gd name="T12" fmla="*/ 40 w 88"/>
                <a:gd name="T13" fmla="*/ 119 h 119"/>
                <a:gd name="T14" fmla="*/ 53 w 88"/>
                <a:gd name="T15" fmla="*/ 112 h 119"/>
                <a:gd name="T16" fmla="*/ 84 w 88"/>
                <a:gd name="T17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9">
                  <a:moveTo>
                    <a:pt x="84" y="70"/>
                  </a:moveTo>
                  <a:lnTo>
                    <a:pt x="84" y="70"/>
                  </a:lnTo>
                  <a:cubicBezTo>
                    <a:pt x="87" y="66"/>
                    <a:pt x="88" y="61"/>
                    <a:pt x="88" y="57"/>
                  </a:cubicBezTo>
                  <a:cubicBezTo>
                    <a:pt x="87" y="46"/>
                    <a:pt x="83" y="0"/>
                    <a:pt x="68" y="25"/>
                  </a:cubicBezTo>
                  <a:lnTo>
                    <a:pt x="68" y="25"/>
                  </a:lnTo>
                  <a:lnTo>
                    <a:pt x="21" y="91"/>
                  </a:lnTo>
                  <a:cubicBezTo>
                    <a:pt x="0" y="119"/>
                    <a:pt x="30" y="118"/>
                    <a:pt x="40" y="119"/>
                  </a:cubicBezTo>
                  <a:cubicBezTo>
                    <a:pt x="49" y="119"/>
                    <a:pt x="51" y="116"/>
                    <a:pt x="53" y="112"/>
                  </a:cubicBezTo>
                  <a:cubicBezTo>
                    <a:pt x="56" y="108"/>
                    <a:pt x="84" y="70"/>
                    <a:pt x="84" y="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3074987" y="5218113"/>
              <a:ext cx="2541587" cy="1619250"/>
            </a:xfrm>
            <a:custGeom>
              <a:avLst/>
              <a:gdLst>
                <a:gd name="T0" fmla="*/ 107 w 222"/>
                <a:gd name="T1" fmla="*/ 57 h 140"/>
                <a:gd name="T2" fmla="*/ 107 w 222"/>
                <a:gd name="T3" fmla="*/ 57 h 140"/>
                <a:gd name="T4" fmla="*/ 107 w 222"/>
                <a:gd name="T5" fmla="*/ 57 h 140"/>
                <a:gd name="T6" fmla="*/ 163 w 222"/>
                <a:gd name="T7" fmla="*/ 131 h 140"/>
                <a:gd name="T8" fmla="*/ 175 w 222"/>
                <a:gd name="T9" fmla="*/ 139 h 140"/>
                <a:gd name="T10" fmla="*/ 208 w 222"/>
                <a:gd name="T11" fmla="*/ 139 h 140"/>
                <a:gd name="T12" fmla="*/ 208 w 222"/>
                <a:gd name="T13" fmla="*/ 124 h 140"/>
                <a:gd name="T14" fmla="*/ 147 w 222"/>
                <a:gd name="T15" fmla="*/ 54 h 140"/>
                <a:gd name="T16" fmla="*/ 87 w 222"/>
                <a:gd name="T17" fmla="*/ 27 h 140"/>
                <a:gd name="T18" fmla="*/ 72 w 222"/>
                <a:gd name="T19" fmla="*/ 46 h 140"/>
                <a:gd name="T20" fmla="*/ 23 w 222"/>
                <a:gd name="T21" fmla="*/ 111 h 140"/>
                <a:gd name="T22" fmla="*/ 41 w 222"/>
                <a:gd name="T23" fmla="*/ 139 h 140"/>
                <a:gd name="T24" fmla="*/ 55 w 222"/>
                <a:gd name="T25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140">
                  <a:moveTo>
                    <a:pt x="107" y="57"/>
                  </a:moveTo>
                  <a:lnTo>
                    <a:pt x="107" y="57"/>
                  </a:lnTo>
                  <a:lnTo>
                    <a:pt x="107" y="57"/>
                  </a:lnTo>
                  <a:cubicBezTo>
                    <a:pt x="128" y="88"/>
                    <a:pt x="162" y="128"/>
                    <a:pt x="163" y="131"/>
                  </a:cubicBezTo>
                  <a:cubicBezTo>
                    <a:pt x="166" y="134"/>
                    <a:pt x="170" y="138"/>
                    <a:pt x="175" y="139"/>
                  </a:cubicBezTo>
                  <a:cubicBezTo>
                    <a:pt x="177" y="140"/>
                    <a:pt x="205" y="139"/>
                    <a:pt x="208" y="139"/>
                  </a:cubicBezTo>
                  <a:cubicBezTo>
                    <a:pt x="209" y="139"/>
                    <a:pt x="222" y="139"/>
                    <a:pt x="208" y="124"/>
                  </a:cubicBezTo>
                  <a:cubicBezTo>
                    <a:pt x="192" y="107"/>
                    <a:pt x="163" y="71"/>
                    <a:pt x="147" y="54"/>
                  </a:cubicBezTo>
                  <a:cubicBezTo>
                    <a:pt x="118" y="21"/>
                    <a:pt x="109" y="0"/>
                    <a:pt x="87" y="27"/>
                  </a:cubicBezTo>
                  <a:lnTo>
                    <a:pt x="72" y="46"/>
                  </a:lnTo>
                  <a:lnTo>
                    <a:pt x="23" y="111"/>
                  </a:lnTo>
                  <a:cubicBezTo>
                    <a:pt x="0" y="139"/>
                    <a:pt x="31" y="138"/>
                    <a:pt x="41" y="139"/>
                  </a:cubicBezTo>
                  <a:cubicBezTo>
                    <a:pt x="51" y="139"/>
                    <a:pt x="52" y="136"/>
                    <a:pt x="55" y="132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354723" y="6584364"/>
            <a:ext cx="236005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 2016 MapR Technologies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11757025" y="6507319"/>
            <a:ext cx="863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6DA7C-23A0-49B4-BC54-16041AFD646B}" type="slidenum">
              <a:rPr lang="en-US" sz="1200" smtClean="0">
                <a:solidFill>
                  <a:schemeClr val="accent4"/>
                </a:solidFill>
              </a:rPr>
              <a:pPr/>
              <a:t>‹#›</a:t>
            </a:fld>
            <a:endParaRPr lang="en-US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3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66" r:id="rId3"/>
    <p:sldLayoutId id="2147483671" r:id="rId4"/>
    <p:sldLayoutId id="2147483652" r:id="rId5"/>
    <p:sldLayoutId id="2147483653" r:id="rId6"/>
    <p:sldLayoutId id="2147483654" r:id="rId7"/>
    <p:sldLayoutId id="2147483673" r:id="rId8"/>
    <p:sldLayoutId id="2147483664" r:id="rId9"/>
    <p:sldLayoutId id="2147483665" r:id="rId10"/>
    <p:sldLayoutId id="2147483674" r:id="rId11"/>
    <p:sldLayoutId id="214748367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09493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Arial"/>
          <a:ea typeface="+mn-ea"/>
          <a:cs typeface="Arial"/>
        </a:defRPr>
      </a:lvl1pPr>
      <a:lvl2pPr marL="990427" indent="-380933" algn="l" defTabSz="60949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Arial"/>
          <a:ea typeface="+mn-ea"/>
          <a:cs typeface="Arial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Arial"/>
          <a:ea typeface="+mn-ea"/>
          <a:cs typeface="Arial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Arial"/>
          <a:ea typeface="+mn-ea"/>
          <a:cs typeface="Arial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tdunning@apache.org" TargetMode="External"/><Relationship Id="rId3" Type="http://schemas.openxmlformats.org/officeDocument/2006/relationships/hyperlink" Target="mailto:tdunning@maprtech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9839" y="3140364"/>
            <a:ext cx="11244814" cy="15694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Fast Cars, Big </a:t>
            </a:r>
            <a:r>
              <a:rPr lang="en-US" dirty="0" smtClean="0"/>
              <a:t>Data</a:t>
            </a:r>
          </a:p>
          <a:p>
            <a:r>
              <a:rPr lang="en-US" dirty="0"/>
              <a:t>	</a:t>
            </a:r>
            <a:r>
              <a:rPr lang="en-US" dirty="0" smtClean="0"/>
              <a:t>How </a:t>
            </a:r>
            <a:r>
              <a:rPr lang="en-US" dirty="0"/>
              <a:t>Streaming Can Help Formula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Data = More </a:t>
            </a:r>
            <a:r>
              <a:rPr lang="en-US" dirty="0" err="1" smtClean="0"/>
              <a:t>Gearhead</a:t>
            </a:r>
            <a:r>
              <a:rPr lang="en-US" dirty="0" smtClean="0"/>
              <a:t> Engagement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3" y="1432392"/>
            <a:ext cx="5591395" cy="4679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10550056" y="3460194"/>
            <a:ext cx="2397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bit.ly</a:t>
            </a:r>
            <a:r>
              <a:rPr lang="en-US" sz="1600" dirty="0"/>
              <a:t>/f1-data-dump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5441" y="1612461"/>
            <a:ext cx="40520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Occasionally, somebody makes a tiny bit of data available like this data dump of Button’s ride in the Australian Gran Prix</a:t>
            </a:r>
          </a:p>
          <a:p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Fans go nuts with this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9650434" y="3540817"/>
            <a:ext cx="348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bit.ly</a:t>
            </a:r>
            <a:r>
              <a:rPr lang="en-US" sz="1800" dirty="0"/>
              <a:t>/f1-data-plotting-with-r</a:t>
            </a:r>
          </a:p>
        </p:txBody>
      </p:sp>
    </p:spTree>
    <p:extLst>
      <p:ext uri="{BB962C8B-B14F-4D97-AF65-F5344CB8AC3E}">
        <p14:creationId xmlns:p14="http://schemas.microsoft.com/office/powerpoint/2010/main" val="340344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397126"/>
            <a:ext cx="10360501" cy="1470025"/>
          </a:xfrm>
          <a:ln w="57150" cmpd="sng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But it still doesn’t work ...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9446339" cy="2344287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48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ENODATA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data is definitely not good enough for more than an occasional blog post</a:t>
            </a:r>
          </a:p>
          <a:p>
            <a:endParaRPr lang="en-US" dirty="0"/>
          </a:p>
          <a:p>
            <a:r>
              <a:rPr lang="en-US" dirty="0" smtClean="0"/>
              <a:t>Available data is intermittent, out of date and inconsistent</a:t>
            </a:r>
          </a:p>
          <a:p>
            <a:endParaRPr lang="en-US" dirty="0"/>
          </a:p>
          <a:p>
            <a:r>
              <a:rPr lang="en-US" dirty="0" smtClean="0"/>
              <a:t>Except in special cases we can’t really build publicly available systems from scrounged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3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Unrealistic Nature of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 data has several defects</a:t>
            </a:r>
          </a:p>
          <a:p>
            <a:pPr lvl="1"/>
            <a:r>
              <a:rPr lang="en-US" dirty="0" smtClean="0"/>
              <a:t>We can’t share it</a:t>
            </a:r>
          </a:p>
          <a:p>
            <a:pPr lvl="1"/>
            <a:r>
              <a:rPr lang="en-US" dirty="0" smtClean="0"/>
              <a:t>We can’t get it</a:t>
            </a:r>
          </a:p>
          <a:p>
            <a:pPr lvl="1"/>
            <a:r>
              <a:rPr lang="en-US" dirty="0" smtClean="0"/>
              <a:t>We can’t break it</a:t>
            </a:r>
          </a:p>
          <a:p>
            <a:pPr lvl="1"/>
            <a:r>
              <a:rPr lang="en-US" dirty="0" smtClean="0"/>
              <a:t>We can’t understand it</a:t>
            </a:r>
          </a:p>
          <a:p>
            <a:pPr lvl="1"/>
            <a:endParaRPr lang="en-US" dirty="0"/>
          </a:p>
          <a:p>
            <a:r>
              <a:rPr lang="en-US" dirty="0" smtClean="0"/>
              <a:t>KPI preserving synthetic data has several virtues</a:t>
            </a:r>
          </a:p>
          <a:p>
            <a:pPr lvl="1"/>
            <a:r>
              <a:rPr lang="en-US" dirty="0" smtClean="0"/>
              <a:t>We can generate at any scale we like</a:t>
            </a:r>
          </a:p>
          <a:p>
            <a:pPr lvl="1"/>
            <a:r>
              <a:rPr lang="en-US" dirty="0" smtClean="0"/>
              <a:t>We can inject faults or oddities</a:t>
            </a:r>
          </a:p>
          <a:p>
            <a:pPr lvl="1"/>
            <a:r>
              <a:rPr lang="en-US" dirty="0" smtClean="0"/>
              <a:t>We have a god’s-eye view</a:t>
            </a:r>
          </a:p>
          <a:p>
            <a:pPr lvl="1"/>
            <a:r>
              <a:rPr lang="en-US" dirty="0" smtClean="0"/>
              <a:t>We have guarantees about practical fidelity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441" y="3671455"/>
            <a:ext cx="9065421" cy="223981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9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Unrealistic Nature of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 data has several defects</a:t>
            </a:r>
          </a:p>
          <a:p>
            <a:pPr lvl="1"/>
            <a:r>
              <a:rPr lang="en-US" dirty="0" smtClean="0"/>
              <a:t>We can’t share it (</a:t>
            </a:r>
            <a:r>
              <a:rPr lang="en-US" b="1" i="1" dirty="0" smtClean="0"/>
              <a:t>due to confidentiality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can’t get it (</a:t>
            </a:r>
            <a:r>
              <a:rPr lang="en-US" b="1" i="1" dirty="0" smtClean="0"/>
              <a:t>too big, wrong scale, out of date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can’t break it (</a:t>
            </a:r>
            <a:r>
              <a:rPr lang="en-US" b="1" i="1" dirty="0" smtClean="0"/>
              <a:t>injecting major real-world faults frowned upon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can’t understand it (</a:t>
            </a:r>
            <a:r>
              <a:rPr lang="en-US" b="1" i="1" dirty="0" smtClean="0"/>
              <a:t>we don’t know what really happened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KPI preserving synthetic data has several virtues</a:t>
            </a:r>
          </a:p>
          <a:p>
            <a:pPr lvl="1"/>
            <a:r>
              <a:rPr lang="en-US" dirty="0" smtClean="0"/>
              <a:t>We can generate at any scale we like</a:t>
            </a:r>
          </a:p>
          <a:p>
            <a:pPr lvl="1"/>
            <a:r>
              <a:rPr lang="en-US" dirty="0" smtClean="0"/>
              <a:t>We can inject faults or oddities</a:t>
            </a:r>
          </a:p>
          <a:p>
            <a:pPr lvl="1"/>
            <a:r>
              <a:rPr lang="en-US" dirty="0" smtClean="0"/>
              <a:t>We have a god’s-eye view</a:t>
            </a:r>
          </a:p>
          <a:p>
            <a:pPr lvl="1"/>
            <a:r>
              <a:rPr lang="en-US" dirty="0" smtClean="0"/>
              <a:t>We have guarantees about practical fidelity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09441" y="3671455"/>
            <a:ext cx="9065421" cy="223981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rtlCol="0" anchor="ctr"/>
          <a:lstStyle/>
          <a:p>
            <a:pPr algn="ctr" eaLnBrk="0" hangingPunct="0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2653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KPI Matching Simulation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40" y="2197099"/>
            <a:ext cx="8286732" cy="2939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2300" y="1322506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Parametric matching of key performance and failure signatures allows emulation of complex data properties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300" y="5097834"/>
            <a:ext cx="675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Matching on KPI’s and failure modes guarantees </a:t>
            </a:r>
            <a:r>
              <a:rPr lang="en-US" b="1" i="1" dirty="0" smtClean="0">
                <a:solidFill>
                  <a:schemeClr val="tx2"/>
                </a:solidFill>
                <a:latin typeface="Arial"/>
                <a:cs typeface="Arial"/>
              </a:rPr>
              <a:t>practical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 fidelity</a:t>
            </a:r>
          </a:p>
        </p:txBody>
      </p:sp>
    </p:spTree>
    <p:extLst>
      <p:ext uri="{BB962C8B-B14F-4D97-AF65-F5344CB8AC3E}">
        <p14:creationId xmlns:p14="http://schemas.microsoft.com/office/powerpoint/2010/main" val="24820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397126"/>
            <a:ext cx="10360501" cy="1470025"/>
          </a:xfrm>
          <a:ln w="57150" cmpd="sng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If it breaks the same, </a:t>
            </a:r>
            <a:br>
              <a:rPr lang="en-US" sz="4000" dirty="0" smtClean="0">
                <a:latin typeface="Courier"/>
                <a:cs typeface="Courier"/>
              </a:rPr>
            </a:br>
            <a:r>
              <a:rPr lang="en-US" sz="4000" dirty="0" smtClean="0">
                <a:latin typeface="Courier"/>
                <a:cs typeface="Courier"/>
              </a:rPr>
              <a:t>it’s as good as the same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9446339" cy="2344287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30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realistic and important KPI’s and failure measures</a:t>
            </a:r>
          </a:p>
          <a:p>
            <a:pPr lvl="1"/>
            <a:r>
              <a:rPr lang="en-US" dirty="0" smtClean="0"/>
              <a:t>Sample rates, data volumes</a:t>
            </a:r>
          </a:p>
          <a:p>
            <a:pPr lvl="1"/>
            <a:r>
              <a:rPr lang="en-US" dirty="0" smtClean="0"/>
              <a:t>Plausible physics</a:t>
            </a:r>
          </a:p>
          <a:p>
            <a:pPr lvl="1"/>
            <a:r>
              <a:rPr lang="en-US" dirty="0" smtClean="0"/>
              <a:t>Plausible data semantics</a:t>
            </a:r>
          </a:p>
          <a:p>
            <a:pPr lvl="1"/>
            <a:r>
              <a:rPr lang="en-US" dirty="0" smtClean="0"/>
              <a:t>Your mileage may vary</a:t>
            </a:r>
          </a:p>
          <a:p>
            <a:r>
              <a:rPr lang="en-US" dirty="0" smtClean="0"/>
              <a:t>Build emulation roughly based on real system</a:t>
            </a:r>
          </a:p>
          <a:p>
            <a:r>
              <a:rPr lang="en-US" dirty="0" smtClean="0"/>
              <a:t>Tune data spec to match KPI’s using real models</a:t>
            </a:r>
          </a:p>
          <a:p>
            <a:r>
              <a:rPr lang="en-US" dirty="0" smtClean="0"/>
              <a:t>Export data spec to alternative models</a:t>
            </a:r>
          </a:p>
          <a:p>
            <a:r>
              <a:rPr lang="en-US" dirty="0" smtClean="0"/>
              <a:t>Re-tune data spec to match on alternative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2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397126"/>
            <a:ext cx="10360501" cy="1470025"/>
          </a:xfrm>
          <a:ln w="57150" cmpd="sng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So how does that work?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9446339" cy="2344287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43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397126"/>
            <a:ext cx="10360501" cy="1738696"/>
          </a:xfrm>
          <a:ln w="57150" cmpd="sng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So how does that work?</a:t>
            </a:r>
            <a:br>
              <a:rPr lang="en-US" sz="4000" dirty="0" smtClean="0">
                <a:latin typeface="Courier"/>
                <a:cs typeface="Courier"/>
              </a:rPr>
            </a:br>
            <a:r>
              <a:rPr lang="en-US" sz="4000" dirty="0" smtClean="0">
                <a:latin typeface="Courier"/>
                <a:cs typeface="Courier"/>
              </a:rPr>
              <a:t>Especially for real-time data?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9446339" cy="2344287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568761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017213"/>
            <a:ext cx="10969943" cy="9235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Contact Information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34841" y="1513663"/>
            <a:ext cx="10969943" cy="46711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Ted Dunning</a:t>
            </a:r>
          </a:p>
          <a:p>
            <a:pPr marL="0" indent="0">
              <a:buNone/>
            </a:pPr>
            <a:r>
              <a:rPr lang="en-US" dirty="0" smtClean="0"/>
              <a:t>	Chief Applications Architect at MapR Technologies	</a:t>
            </a:r>
          </a:p>
          <a:p>
            <a:pPr marL="0" indent="0">
              <a:buNone/>
            </a:pPr>
            <a:r>
              <a:rPr lang="en-US" dirty="0" smtClean="0"/>
              <a:t> 	Committer &amp; PMC for Apache’s Drill, Zookeeper &amp; others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VP of Incubator at Apache Foundation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Email  			</a:t>
            </a:r>
            <a:r>
              <a:rPr lang="en-US" dirty="0" smtClean="0">
                <a:hlinkClick r:id="rId2"/>
              </a:rPr>
              <a:t>tdunning@apache.org</a:t>
            </a:r>
            <a:r>
              <a:rPr lang="en-US" dirty="0"/>
              <a:t>	</a:t>
            </a:r>
            <a:r>
              <a:rPr lang="en-US" dirty="0" smtClean="0">
                <a:hlinkClick r:id="rId3"/>
              </a:rPr>
              <a:t>tdunning@maprtech.com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Twitter 			@</a:t>
            </a:r>
            <a:r>
              <a:rPr lang="en-US" dirty="0" err="1" smtClean="0"/>
              <a:t>ted_dunning</a:t>
            </a:r>
            <a:r>
              <a:rPr lang="en-US" dirty="0" smtClean="0"/>
              <a:t>				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  </a:t>
            </a:r>
            <a:r>
              <a:rPr lang="en-US" dirty="0" err="1" smtClean="0"/>
              <a:t>Hashtags</a:t>
            </a:r>
            <a:r>
              <a:rPr lang="en-US" dirty="0" smtClean="0"/>
              <a:t> today:  			</a:t>
            </a:r>
            <a:r>
              <a:rPr lang="en-US" dirty="0" smtClean="0"/>
              <a:t>#</a:t>
            </a:r>
            <a:r>
              <a:rPr lang="en-US" dirty="0" err="1" smtClean="0"/>
              <a:t>strataconf</a:t>
            </a:r>
            <a:r>
              <a:rPr lang="en-US" dirty="0" smtClean="0"/>
              <a:t> @</a:t>
            </a:r>
            <a:r>
              <a:rPr lang="en-US" dirty="0" err="1" smtClean="0"/>
              <a:t>mapr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System Outline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78" y="665140"/>
            <a:ext cx="9965012" cy="52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Demo System Outline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296" y="1883706"/>
            <a:ext cx="84963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TORCS for Cars, Physics and Drivers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324" y="1390748"/>
            <a:ext cx="6983060" cy="3871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441" y="1451214"/>
            <a:ext cx="38054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TORCS is a pseudo-physics based racing simulator with full graphics output and pluggable control modules.</a:t>
            </a:r>
          </a:p>
          <a:p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TORCS is commonly used for AI research, but the control model can just as well collect data</a:t>
            </a:r>
          </a:p>
        </p:txBody>
      </p:sp>
    </p:spTree>
    <p:extLst>
      <p:ext uri="{BB962C8B-B14F-4D97-AF65-F5344CB8AC3E}">
        <p14:creationId xmlns:p14="http://schemas.microsoft.com/office/powerpoint/2010/main" val="197515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</a:t>
            </a:r>
          </a:p>
          <a:p>
            <a:pPr lvl="1"/>
            <a:r>
              <a:rPr lang="en-US" dirty="0" smtClean="0"/>
              <a:t>Prove out software architectures</a:t>
            </a:r>
          </a:p>
          <a:p>
            <a:pPr lvl="1"/>
            <a:r>
              <a:rPr lang="en-US" dirty="0" smtClean="0"/>
              <a:t>Test data pipelines and visualization systems</a:t>
            </a:r>
          </a:p>
          <a:p>
            <a:pPr lvl="1"/>
            <a:r>
              <a:rPr lang="en-US" dirty="0" smtClean="0"/>
              <a:t>Tune UI’s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076860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</a:t>
            </a:r>
          </a:p>
          <a:p>
            <a:pPr lvl="1"/>
            <a:r>
              <a:rPr lang="en-US" dirty="0" smtClean="0"/>
              <a:t>Prove out software architectures</a:t>
            </a:r>
          </a:p>
          <a:p>
            <a:pPr lvl="1"/>
            <a:r>
              <a:rPr lang="en-US" dirty="0" smtClean="0"/>
              <a:t>Test data pipelines and visualization systems</a:t>
            </a:r>
          </a:p>
          <a:p>
            <a:pPr lvl="1"/>
            <a:r>
              <a:rPr lang="en-US" dirty="0" smtClean="0"/>
              <a:t>Tune UI’s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Play video games?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74067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</a:t>
            </a:r>
          </a:p>
          <a:p>
            <a:pPr lvl="1"/>
            <a:r>
              <a:rPr lang="en-US" dirty="0" smtClean="0"/>
              <a:t>Prove out software architectures</a:t>
            </a:r>
          </a:p>
          <a:p>
            <a:pPr lvl="1"/>
            <a:r>
              <a:rPr lang="en-US" dirty="0" smtClean="0"/>
              <a:t>Test data pipelines and visualization systems</a:t>
            </a:r>
          </a:p>
          <a:p>
            <a:pPr lvl="1"/>
            <a:r>
              <a:rPr lang="en-US" dirty="0" smtClean="0"/>
              <a:t>Tune UI’s</a:t>
            </a:r>
          </a:p>
          <a:p>
            <a:pPr lvl="1"/>
            <a:endParaRPr lang="en-US" dirty="0"/>
          </a:p>
          <a:p>
            <a:r>
              <a:rPr lang="en-US" dirty="0" smtClean="0"/>
              <a:t>We also need to</a:t>
            </a:r>
          </a:p>
          <a:p>
            <a:pPr lvl="1"/>
            <a:r>
              <a:rPr lang="en-US" dirty="0" smtClean="0"/>
              <a:t>Simulate system failure scenarios</a:t>
            </a:r>
          </a:p>
          <a:p>
            <a:pPr lvl="1"/>
            <a:r>
              <a:rPr lang="en-US" dirty="0" smtClean="0"/>
              <a:t>Push limits for future usage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667466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works, is available on </a:t>
            </a:r>
            <a:r>
              <a:rPr lang="en-US" dirty="0" err="1" smtClean="0"/>
              <a:t>github</a:t>
            </a:r>
            <a:r>
              <a:rPr lang="en-US" dirty="0" smtClean="0"/>
              <a:t>, ASL 2</a:t>
            </a:r>
          </a:p>
          <a:p>
            <a:endParaRPr lang="en-US" dirty="0"/>
          </a:p>
          <a:p>
            <a:r>
              <a:rPr lang="en-US" dirty="0" smtClean="0"/>
              <a:t>Data collected is unrealistically limited, lacks</a:t>
            </a:r>
          </a:p>
          <a:p>
            <a:pPr lvl="1"/>
            <a:r>
              <a:rPr lang="en-US" dirty="0" smtClean="0"/>
              <a:t>Tire pressure, temperature x 4</a:t>
            </a:r>
          </a:p>
          <a:p>
            <a:pPr lvl="1"/>
            <a:r>
              <a:rPr lang="en-US" dirty="0" smtClean="0"/>
              <a:t>Brake usage, temperature x 8</a:t>
            </a:r>
          </a:p>
          <a:p>
            <a:pPr lvl="1"/>
            <a:r>
              <a:rPr lang="en-US" dirty="0" smtClean="0"/>
              <a:t>Engine monitoring is primitive (RPMs only, no KERS)</a:t>
            </a:r>
          </a:p>
          <a:p>
            <a:pPr lvl="1"/>
            <a:r>
              <a:rPr lang="en-US" dirty="0" smtClean="0"/>
              <a:t>Data rate is fixed, real data comes in at highly variable rates</a:t>
            </a:r>
          </a:p>
          <a:p>
            <a:pPr lvl="1"/>
            <a:r>
              <a:rPr lang="en-US" dirty="0" smtClean="0"/>
              <a:t>Real data has variable delays due to RF dropout + buffering</a:t>
            </a:r>
          </a:p>
          <a:p>
            <a:endParaRPr lang="en-US" dirty="0"/>
          </a:p>
          <a:p>
            <a:r>
              <a:rPr lang="en-US" dirty="0" smtClean="0"/>
              <a:t>Data collected is in pure JSON</a:t>
            </a:r>
          </a:p>
          <a:p>
            <a:pPr lvl="1"/>
            <a:r>
              <a:rPr lang="en-US" dirty="0" smtClean="0"/>
              <a:t>Real data is columnar compressed blobs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2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as Objects, Objects as Tables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54643" y="1549400"/>
            <a:ext cx="2438400" cy="3249876"/>
            <a:chOff x="1154643" y="1549400"/>
            <a:chExt cx="2438400" cy="324987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4643" y="1549400"/>
              <a:ext cx="2438400" cy="2819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27129" y="4337611"/>
              <a:ext cx="2219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/>
                  <a:cs typeface="Arial"/>
                </a:rPr>
                <a:t>Row-wise form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66812" y="2700905"/>
            <a:ext cx="2664461" cy="3372682"/>
            <a:chOff x="8166812" y="3068081"/>
            <a:chExt cx="2664461" cy="33726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4714" y="3621363"/>
              <a:ext cx="2438400" cy="2819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166812" y="3068081"/>
              <a:ext cx="2664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/>
                  <a:cs typeface="Arial"/>
                </a:rPr>
                <a:t>Column-wise form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85553" y="1013935"/>
            <a:ext cx="3695700" cy="1980346"/>
            <a:chOff x="3385553" y="1013935"/>
            <a:chExt cx="3695700" cy="198034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5553" y="1413131"/>
              <a:ext cx="3695700" cy="15811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16566" y="1013935"/>
              <a:ext cx="2066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/>
                  <a:cs typeface="Arial"/>
                </a:rPr>
                <a:t>List of objects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22390" y="3970435"/>
            <a:ext cx="3875422" cy="1907233"/>
            <a:chOff x="4622390" y="3970435"/>
            <a:chExt cx="3875422" cy="190723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9812" y="4201268"/>
              <a:ext cx="3048000" cy="1676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22390" y="3970435"/>
              <a:ext cx="317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/>
                  <a:cs typeface="Arial"/>
                </a:rPr>
                <a:t>Object containing lists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33" y="1202254"/>
            <a:ext cx="4746752" cy="54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Columnar Formats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549574" y="2047087"/>
            <a:ext cx="6483022" cy="3318291"/>
            <a:chOff x="3549574" y="2047087"/>
            <a:chExt cx="6483022" cy="3318291"/>
          </a:xfrm>
        </p:grpSpPr>
        <p:sp>
          <p:nvSpPr>
            <p:cNvPr id="7" name="TextBox 6"/>
            <p:cNvSpPr txBox="1"/>
            <p:nvPr/>
          </p:nvSpPr>
          <p:spPr>
            <a:xfrm>
              <a:off x="6498162" y="2047087"/>
              <a:ext cx="35344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tx2"/>
                  </a:solidFill>
                  <a:latin typeface="Arial"/>
                  <a:cs typeface="Arial"/>
                </a:rPr>
                <a:t>An entire table stored in columnar form can be a first-class value using these techniques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574" y="2992002"/>
              <a:ext cx="4190492" cy="237337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419631" y="4326117"/>
            <a:ext cx="35344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This is very powerful for in-lining one-to-many relations.</a:t>
            </a:r>
          </a:p>
        </p:txBody>
      </p:sp>
    </p:spTree>
    <p:extLst>
      <p:ext uri="{BB962C8B-B14F-4D97-AF65-F5344CB8AC3E}">
        <p14:creationId xmlns:p14="http://schemas.microsoft.com/office/powerpoint/2010/main" val="34707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869" y="1340062"/>
            <a:ext cx="6542515" cy="5211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065" y="1602844"/>
            <a:ext cx="410186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Samples are </a:t>
            </a:r>
          </a:p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64b time, 16 bit sample</a:t>
            </a:r>
          </a:p>
          <a:p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Sample time at 10kHz</a:t>
            </a:r>
          </a:p>
          <a:p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Sample time jitter makes it important to keep original time-stamp</a:t>
            </a:r>
          </a:p>
          <a:p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How much overhead to retain time-stamp?</a:t>
            </a:r>
          </a:p>
        </p:txBody>
      </p:sp>
    </p:spTree>
    <p:extLst>
      <p:ext uri="{BB962C8B-B14F-4D97-AF65-F5344CB8AC3E}">
        <p14:creationId xmlns:p14="http://schemas.microsoft.com/office/powerpoint/2010/main" val="425944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point of data in motorsports?</a:t>
            </a:r>
          </a:p>
          <a:p>
            <a:r>
              <a:rPr lang="en-US" dirty="0" smtClean="0"/>
              <a:t>How can we play too?</a:t>
            </a:r>
          </a:p>
          <a:p>
            <a:r>
              <a:rPr lang="en-US" dirty="0" smtClean="0"/>
              <a:t>KPI preserving generation</a:t>
            </a:r>
          </a:p>
          <a:p>
            <a:r>
              <a:rPr lang="en-US" dirty="0" smtClean="0"/>
              <a:t>How the </a:t>
            </a:r>
            <a:r>
              <a:rPr lang="en-US" dirty="0" err="1" smtClean="0"/>
              <a:t>sim</a:t>
            </a:r>
            <a:r>
              <a:rPr lang="en-US" dirty="0" smtClean="0"/>
              <a:t> works</a:t>
            </a:r>
          </a:p>
          <a:p>
            <a:r>
              <a:rPr lang="en-US" dirty="0" smtClean="0"/>
              <a:t>What works?</a:t>
            </a:r>
          </a:p>
          <a:p>
            <a:r>
              <a:rPr lang="en-US" dirty="0" smtClean="0"/>
              <a:t>Live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3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766220" y="6507320"/>
            <a:ext cx="18904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Sensor Data V1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3 main </a:t>
            </a:r>
            <a:r>
              <a:rPr lang="en-US" dirty="0" smtClean="0"/>
              <a:t>data points</a:t>
            </a:r>
            <a:r>
              <a:rPr dirty="0" smtClean="0"/>
              <a:t>:</a:t>
            </a:r>
            <a:endParaRPr dirty="0"/>
          </a:p>
          <a:p>
            <a:pPr marL="473075" lvl="1" indent="-227013">
              <a:buChar char="•"/>
            </a:pPr>
            <a:r>
              <a:rPr dirty="0"/>
              <a:t>Speed (m/s)</a:t>
            </a:r>
          </a:p>
          <a:p>
            <a:pPr marL="473075" lvl="1" indent="-227013">
              <a:buChar char="•"/>
            </a:pPr>
            <a:r>
              <a:rPr dirty="0"/>
              <a:t>RPM</a:t>
            </a:r>
          </a:p>
          <a:p>
            <a:pPr marL="473075" lvl="1" indent="-227013">
              <a:buChar char="•"/>
            </a:pPr>
            <a:r>
              <a:rPr dirty="0"/>
              <a:t>Distance (m)</a:t>
            </a:r>
          </a:p>
          <a:p>
            <a:r>
              <a:rPr dirty="0"/>
              <a:t>Buffered</a:t>
            </a:r>
          </a:p>
        </p:txBody>
      </p:sp>
      <p:sp>
        <p:nvSpPr>
          <p:cNvPr id="179" name="Shape 179"/>
          <p:cNvSpPr/>
          <p:nvPr/>
        </p:nvSpPr>
        <p:spPr>
          <a:xfrm>
            <a:off x="6574962" y="417650"/>
            <a:ext cx="4771294" cy="60016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{  "_id":"1.458141858E9/0.324",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"car" = "car1",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"timestamp":1458141858,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"racetime”:0.324,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"records":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[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{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"sensors":{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   "Speed":3.588583,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   "Distance":2003.023071,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   "RPM":1896.575806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},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"racetime":0.324,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"timestamp":1458141858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},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{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"sensors":{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   "Speed":6.755624,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   "Distance":2004.084717,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   "RPM":1673.264526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},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"racetime":0.556,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 "timestamp":1458141858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},</a:t>
            </a:r>
          </a:p>
        </p:txBody>
      </p:sp>
    </p:spTree>
    <p:extLst>
      <p:ext uri="{BB962C8B-B14F-4D97-AF65-F5344CB8AC3E}">
        <p14:creationId xmlns:p14="http://schemas.microsoft.com/office/powerpoint/2010/main" val="14822759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1766220" y="6507320"/>
            <a:ext cx="18904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Sensor Data V2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3 main </a:t>
            </a:r>
            <a:r>
              <a:rPr lang="en-US" dirty="0" smtClean="0"/>
              <a:t>data points</a:t>
            </a:r>
            <a:r>
              <a:rPr dirty="0" smtClean="0"/>
              <a:t>:</a:t>
            </a:r>
            <a:endParaRPr dirty="0"/>
          </a:p>
          <a:p>
            <a:pPr marL="473075" lvl="1" indent="-227013">
              <a:buChar char="•"/>
            </a:pPr>
            <a:r>
              <a:rPr dirty="0"/>
              <a:t>Speed (m/s)</a:t>
            </a:r>
          </a:p>
          <a:p>
            <a:pPr marL="473075" lvl="1" indent="-227013">
              <a:buChar char="•"/>
            </a:pPr>
            <a:r>
              <a:rPr dirty="0"/>
              <a:t>RPM</a:t>
            </a:r>
          </a:p>
          <a:p>
            <a:pPr marL="473075" lvl="1" indent="-227013">
              <a:buChar char="•"/>
            </a:pPr>
            <a:r>
              <a:rPr dirty="0"/>
              <a:t>Distance (m)</a:t>
            </a:r>
          </a:p>
          <a:p>
            <a:pPr marL="473075" lvl="1" indent="-227013">
              <a:buChar char="•"/>
              <a:defRPr b="1"/>
            </a:pPr>
            <a:r>
              <a:rPr dirty="0"/>
              <a:t>Throttle</a:t>
            </a:r>
          </a:p>
          <a:p>
            <a:pPr marL="473075" lvl="1" indent="-227013">
              <a:buChar char="•"/>
              <a:defRPr b="1"/>
            </a:pPr>
            <a:r>
              <a:rPr dirty="0"/>
              <a:t>Gear</a:t>
            </a:r>
          </a:p>
          <a:p>
            <a:pPr marL="473075" lvl="1" indent="-227013">
              <a:buChar char="•"/>
              <a:defRPr b="1"/>
            </a:pPr>
            <a:r>
              <a:rPr dirty="0"/>
              <a:t>…</a:t>
            </a:r>
          </a:p>
          <a:p>
            <a:r>
              <a:rPr dirty="0"/>
              <a:t>Buffered</a:t>
            </a:r>
          </a:p>
        </p:txBody>
      </p:sp>
      <p:sp>
        <p:nvSpPr>
          <p:cNvPr id="198" name="Shape 198"/>
          <p:cNvSpPr/>
          <p:nvPr/>
        </p:nvSpPr>
        <p:spPr>
          <a:xfrm>
            <a:off x="6574962" y="216090"/>
            <a:ext cx="4771294" cy="6494083"/>
          </a:xfrm>
          <a:prstGeom prst="rect">
            <a:avLst/>
          </a:prstGeom>
          <a:solidFill>
            <a:srgbClr val="D9D9D9"/>
          </a:solidFill>
          <a:ln w="12700">
            <a:solidFill>
              <a:srgbClr val="40404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{  "_id":"1.458141858E9/0.324",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"car" = "car1",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"timestamp":1458141858,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"racetime”:0.324,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"records":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[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{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"sensors":{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   "Speed":3.588583,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   "Distance":2003.023071,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   "RPM":1896.575806,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   "gear" : 2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},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"racetime":0.324,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"timestamp":1458141858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},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{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"sensors":{  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   "Speed":6.755624,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   "Distance":2004.084717,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   “RPM":1673.264526,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   "gear" : 2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},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"racetime":0.556,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   "timestamp":1458141858</a:t>
            </a: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         },</a:t>
            </a:r>
          </a:p>
        </p:txBody>
      </p:sp>
    </p:spTree>
    <p:extLst>
      <p:ext uri="{BB962C8B-B14F-4D97-AF65-F5344CB8AC3E}">
        <p14:creationId xmlns:p14="http://schemas.microsoft.com/office/powerpoint/2010/main" val="16529402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57150" cmpd="sng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Let’s see it work!</a:t>
            </a:r>
            <a:br>
              <a:rPr lang="en-US" sz="4000" dirty="0" smtClean="0">
                <a:latin typeface="Courier"/>
                <a:cs typeface="Courier"/>
              </a:rPr>
            </a:br>
            <a:r>
              <a:rPr lang="en-US" sz="4000" dirty="0" smtClean="0">
                <a:latin typeface="Courier"/>
                <a:cs typeface="Courier"/>
              </a:rPr>
              <a:t>(Murphy be praised)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9446339" cy="2344287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289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57150" cmpd="sng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Thank you for coming today!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9446339" cy="2344287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4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-01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87399"/>
            <a:ext cx="12188826" cy="82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Short Books by Ted Dunning &amp; Ellen Friedman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>
                <a:solidFill>
                  <a:srgbClr val="000000"/>
                </a:solidFill>
              </a:rPr>
              <a:t>Published by O’Reilly </a:t>
            </a:r>
            <a:r>
              <a:rPr lang="en-US" dirty="0">
                <a:solidFill>
                  <a:srgbClr val="000000"/>
                </a:solidFill>
              </a:rPr>
              <a:t>in 2014 and </a:t>
            </a:r>
            <a:r>
              <a:rPr lang="en-US" dirty="0" smtClean="0">
                <a:solidFill>
                  <a:srgbClr val="000000"/>
                </a:solidFill>
              </a:rPr>
              <a:t>2015</a:t>
            </a:r>
          </a:p>
          <a:p>
            <a:pPr marL="342900" indent="-342900"/>
            <a:r>
              <a:rPr lang="en-US" dirty="0" smtClean="0"/>
              <a:t>For sale from Amazon or O’Reilly</a:t>
            </a:r>
          </a:p>
          <a:p>
            <a:pPr marL="342900" indent="-342900"/>
            <a:r>
              <a:rPr lang="en-US" dirty="0" smtClean="0"/>
              <a:t>Free e</a:t>
            </a:r>
            <a:r>
              <a:rPr lang="en-US" dirty="0"/>
              <a:t>-books currently available courtesy of </a:t>
            </a:r>
            <a:r>
              <a:rPr lang="en-US" dirty="0" err="1"/>
              <a:t>MapR</a:t>
            </a:r>
            <a:endParaRPr lang="en-US" dirty="0"/>
          </a:p>
          <a:p>
            <a:pPr marL="342900" indent="-3429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2709" y="5756833"/>
            <a:ext cx="24918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bit.ly</a:t>
            </a:r>
            <a:r>
              <a:rPr lang="en-US" sz="1600" dirty="0"/>
              <a:t>/</a:t>
            </a:r>
            <a:r>
              <a:rPr lang="en-US" sz="1600" dirty="0" err="1"/>
              <a:t>ebook</a:t>
            </a:r>
            <a:r>
              <a:rPr lang="en-US" sz="1600" dirty="0"/>
              <a:t>-real-world-</a:t>
            </a:r>
            <a:r>
              <a:rPr lang="en-US" sz="1600" dirty="0" err="1"/>
              <a:t>hadoop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881" y="3032285"/>
            <a:ext cx="1714500" cy="257746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86" y="3032285"/>
            <a:ext cx="1700784" cy="25669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12" y="3032285"/>
            <a:ext cx="1747012" cy="26060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271110" y="5735742"/>
            <a:ext cx="26543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bit.ly</a:t>
            </a:r>
            <a:r>
              <a:rPr lang="en-US" sz="1600" dirty="0"/>
              <a:t>/</a:t>
            </a:r>
            <a:r>
              <a:rPr lang="en-US" sz="1600" dirty="0" err="1"/>
              <a:t>mapr-tsdb-ebook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292" y="3011132"/>
            <a:ext cx="1778874" cy="26271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81412" y="5735742"/>
            <a:ext cx="23113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bit.ly</a:t>
            </a:r>
            <a:r>
              <a:rPr lang="en-US" sz="1600" dirty="0"/>
              <a:t>/</a:t>
            </a:r>
            <a:r>
              <a:rPr lang="en-US" sz="1600" dirty="0" err="1"/>
              <a:t>ebook</a:t>
            </a:r>
            <a:r>
              <a:rPr lang="en-US" sz="1600" dirty="0"/>
              <a:t>-anomaly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2512" y="5672343"/>
            <a:ext cx="224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bit.ly</a:t>
            </a:r>
            <a:r>
              <a:rPr lang="en-US" sz="1600" dirty="0"/>
              <a:t>/recommendation-</a:t>
            </a:r>
            <a:r>
              <a:rPr lang="en-US" sz="1600" dirty="0" err="1"/>
              <a:t>ebook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54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Streaming Architecture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29286" y="1068861"/>
            <a:ext cx="1038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by Ted Dunning and Ellen Friedman © 2016 (published by O’Reilly)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1234" y="2361336"/>
            <a:ext cx="5654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/>
                <a:cs typeface="Arial"/>
              </a:rPr>
              <a:t>Free copies at book    </a:t>
            </a:r>
          </a:p>
          <a:p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Arial"/>
                <a:cs typeface="Arial"/>
              </a:rPr>
              <a:t>  signing </a:t>
            </a:r>
            <a:r>
              <a:rPr lang="is-IS" sz="3600" dirty="0" smtClean="0">
                <a:solidFill>
                  <a:schemeClr val="tx2"/>
                </a:solidFill>
                <a:latin typeface="Arial"/>
                <a:cs typeface="Arial"/>
              </a:rPr>
              <a:t>tomorrow   </a:t>
            </a:r>
          </a:p>
          <a:p>
            <a:r>
              <a:rPr lang="is-IS" sz="3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is-IS" sz="3600" dirty="0" smtClean="0">
                <a:solidFill>
                  <a:schemeClr val="tx2"/>
                </a:solidFill>
                <a:latin typeface="Arial"/>
                <a:cs typeface="Arial"/>
              </a:rPr>
              <a:t>  morning before Tug’s </a:t>
            </a:r>
          </a:p>
          <a:p>
            <a:r>
              <a:rPr lang="is-IS" sz="3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is-IS" sz="3600" dirty="0" smtClean="0">
                <a:solidFill>
                  <a:schemeClr val="tx2"/>
                </a:solidFill>
                <a:latin typeface="Arial"/>
                <a:cs typeface="Arial"/>
              </a:rPr>
              <a:t>  talk</a:t>
            </a:r>
            <a:endParaRPr lang="en-US" sz="36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1794744" y="2062725"/>
            <a:ext cx="2540000" cy="378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6835" y="5861108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nsolas"/>
                <a:cs typeface="Consolas"/>
              </a:rPr>
              <a:t>http://</a:t>
            </a:r>
            <a:r>
              <a:rPr lang="en-US" dirty="0" err="1">
                <a:solidFill>
                  <a:schemeClr val="tx2"/>
                </a:solidFill>
                <a:latin typeface="Consolas"/>
                <a:cs typeface="Consolas"/>
              </a:rPr>
              <a:t>bit.ly</a:t>
            </a:r>
            <a:r>
              <a:rPr lang="en-US" dirty="0">
                <a:solidFill>
                  <a:schemeClr val="tx2"/>
                </a:solidFill>
                <a:latin typeface="Consolas"/>
                <a:cs typeface="Consolas"/>
              </a:rPr>
              <a:t>/</a:t>
            </a:r>
            <a:r>
              <a:rPr lang="en-US" dirty="0" err="1">
                <a:solidFill>
                  <a:schemeClr val="tx2"/>
                </a:solidFill>
                <a:latin typeface="Consolas"/>
                <a:cs typeface="Consolas"/>
              </a:rPr>
              <a:t>mapr</a:t>
            </a:r>
            <a:r>
              <a:rPr lang="en-US" dirty="0">
                <a:solidFill>
                  <a:schemeClr val="tx2"/>
                </a:solidFill>
                <a:latin typeface="Consolas"/>
                <a:cs typeface="Consolas"/>
              </a:rPr>
              <a:t>-</a:t>
            </a:r>
            <a:r>
              <a:rPr lang="en-US" dirty="0" err="1">
                <a:solidFill>
                  <a:schemeClr val="tx2"/>
                </a:solidFill>
                <a:latin typeface="Consolas"/>
                <a:cs typeface="Consolas"/>
              </a:rPr>
              <a:t>ebook</a:t>
            </a:r>
            <a:r>
              <a:rPr lang="en-US" dirty="0">
                <a:solidFill>
                  <a:schemeClr val="tx2"/>
                </a:solidFill>
                <a:latin typeface="Consolas"/>
                <a:cs typeface="Consolas"/>
              </a:rPr>
              <a:t>-streams</a:t>
            </a:r>
          </a:p>
        </p:txBody>
      </p:sp>
    </p:spTree>
    <p:extLst>
      <p:ext uri="{BB962C8B-B14F-4D97-AF65-F5344CB8AC3E}">
        <p14:creationId xmlns:p14="http://schemas.microsoft.com/office/powerpoint/2010/main" val="38752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397126"/>
            <a:ext cx="10360501" cy="1470025"/>
          </a:xfrm>
          <a:ln w="57150" cmpd="sng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Thank You!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9446339" cy="2344287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70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81325" y="800100"/>
            <a:ext cx="5673725" cy="1152525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8000" b="1" spc="-1100" dirty="0"/>
              <a:t>Q &amp; A</a:t>
            </a:r>
            <a:endParaRPr lang="en-US" b="1" spc="-1100" dirty="0"/>
          </a:p>
        </p:txBody>
      </p:sp>
      <p:pic>
        <p:nvPicPr>
          <p:cNvPr id="60418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3024188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3951288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288" y="3024188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338" y="3951288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38250" y="3024188"/>
            <a:ext cx="3575050" cy="506412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0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@</a:t>
            </a:r>
            <a:r>
              <a:rPr lang="en-US" sz="2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mapr</a:t>
            </a:r>
            <a:endPara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85038" y="3016250"/>
            <a:ext cx="2741612" cy="542925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0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maprtech</a:t>
            </a: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638" y="4841875"/>
            <a:ext cx="4151312" cy="547688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0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tdunning</a:t>
            </a:r>
            <a:r>
              <a:rPr lang="en-US" sz="2400" b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@</a:t>
            </a:r>
            <a:r>
              <a:rPr lang="en-US" sz="24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maprtech.com</a:t>
            </a:r>
            <a:endPara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0425" name="Picture 1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4830763"/>
            <a:ext cx="606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114675" y="1781175"/>
            <a:ext cx="5673725" cy="6096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spc="-100" dirty="0">
                <a:solidFill>
                  <a:schemeClr val="bg2"/>
                </a:solidFill>
              </a:rPr>
              <a:t>Engage with us!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5038" y="3879850"/>
            <a:ext cx="2741612" cy="6350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0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MapR</a:t>
            </a: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85038" y="4810125"/>
            <a:ext cx="2741612" cy="69056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0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maprtech</a:t>
            </a: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50950" y="3848100"/>
            <a:ext cx="3575050" cy="60166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0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mapr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-technologies</a:t>
            </a:r>
          </a:p>
        </p:txBody>
      </p:sp>
      <p:pic>
        <p:nvPicPr>
          <p:cNvPr id="60430" name="Picture 3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2390775"/>
            <a:ext cx="121856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431" name="Group 22"/>
          <p:cNvGrpSpPr>
            <a:grpSpLocks/>
          </p:cNvGrpSpPr>
          <p:nvPr/>
        </p:nvGrpSpPr>
        <p:grpSpPr bwMode="auto">
          <a:xfrm>
            <a:off x="5307013" y="4865688"/>
            <a:ext cx="493712" cy="496887"/>
            <a:chOff x="5230813" y="4865688"/>
            <a:chExt cx="638175" cy="641350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5230813" y="4865688"/>
              <a:ext cx="638175" cy="641350"/>
            </a:xfrm>
            <a:custGeom>
              <a:avLst/>
              <a:gdLst>
                <a:gd name="T0" fmla="*/ 199 w 199"/>
                <a:gd name="T1" fmla="*/ 196 h 200"/>
                <a:gd name="T2" fmla="*/ 195 w 199"/>
                <a:gd name="T3" fmla="*/ 200 h 200"/>
                <a:gd name="T4" fmla="*/ 4 w 199"/>
                <a:gd name="T5" fmla="*/ 200 h 200"/>
                <a:gd name="T6" fmla="*/ 0 w 199"/>
                <a:gd name="T7" fmla="*/ 196 h 200"/>
                <a:gd name="T8" fmla="*/ 0 w 199"/>
                <a:gd name="T9" fmla="*/ 4 h 200"/>
                <a:gd name="T10" fmla="*/ 4 w 199"/>
                <a:gd name="T11" fmla="*/ 0 h 200"/>
                <a:gd name="T12" fmla="*/ 195 w 199"/>
                <a:gd name="T13" fmla="*/ 0 h 200"/>
                <a:gd name="T14" fmla="*/ 199 w 199"/>
                <a:gd name="T15" fmla="*/ 4 h 200"/>
                <a:gd name="T16" fmla="*/ 199 w 199"/>
                <a:gd name="T17" fmla="*/ 19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00">
                  <a:moveTo>
                    <a:pt x="199" y="196"/>
                  </a:moveTo>
                  <a:cubicBezTo>
                    <a:pt x="199" y="198"/>
                    <a:pt x="197" y="200"/>
                    <a:pt x="195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1" y="200"/>
                    <a:pt x="0" y="198"/>
                    <a:pt x="0" y="1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7" y="0"/>
                    <a:pt x="199" y="2"/>
                    <a:pt x="199" y="4"/>
                  </a:cubicBezTo>
                  <a:lnTo>
                    <a:pt x="199" y="19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100000">
                  <a:schemeClr val="tx2">
                    <a:shade val="675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/>
            <a:lstStyle/>
            <a:p>
              <a:pPr defTabSz="6094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436" name="Freeform 7"/>
            <p:cNvSpPr>
              <a:spLocks noEditPoints="1"/>
            </p:cNvSpPr>
            <p:nvPr/>
          </p:nvSpPr>
          <p:spPr bwMode="auto">
            <a:xfrm>
              <a:off x="5291138" y="4991101"/>
              <a:ext cx="517525" cy="387350"/>
            </a:xfrm>
            <a:custGeom>
              <a:avLst/>
              <a:gdLst>
                <a:gd name="T0" fmla="*/ 0 w 161"/>
                <a:gd name="T1" fmla="*/ 0 h 121"/>
                <a:gd name="T2" fmla="*/ 0 w 161"/>
                <a:gd name="T3" fmla="*/ 2147483647 h 121"/>
                <a:gd name="T4" fmla="*/ 2147483647 w 161"/>
                <a:gd name="T5" fmla="*/ 2147483647 h 121"/>
                <a:gd name="T6" fmla="*/ 2147483647 w 161"/>
                <a:gd name="T7" fmla="*/ 0 h 121"/>
                <a:gd name="T8" fmla="*/ 0 w 161"/>
                <a:gd name="T9" fmla="*/ 0 h 121"/>
                <a:gd name="T10" fmla="*/ 2147483647 w 161"/>
                <a:gd name="T11" fmla="*/ 2147483647 h 121"/>
                <a:gd name="T12" fmla="*/ 2147483647 w 161"/>
                <a:gd name="T13" fmla="*/ 2147483647 h 121"/>
                <a:gd name="T14" fmla="*/ 2147483647 w 161"/>
                <a:gd name="T15" fmla="*/ 2147483647 h 121"/>
                <a:gd name="T16" fmla="*/ 2147483647 w 161"/>
                <a:gd name="T17" fmla="*/ 2147483647 h 121"/>
                <a:gd name="T18" fmla="*/ 2147483647 w 161"/>
                <a:gd name="T19" fmla="*/ 2147483647 h 121"/>
                <a:gd name="T20" fmla="*/ 2147483647 w 161"/>
                <a:gd name="T21" fmla="*/ 2147483647 h 121"/>
                <a:gd name="T22" fmla="*/ 2147483647 w 161"/>
                <a:gd name="T23" fmla="*/ 2147483647 h 121"/>
                <a:gd name="T24" fmla="*/ 2147483647 w 161"/>
                <a:gd name="T25" fmla="*/ 2147483647 h 121"/>
                <a:gd name="T26" fmla="*/ 2147483647 w 161"/>
                <a:gd name="T27" fmla="*/ 2147483647 h 121"/>
                <a:gd name="T28" fmla="*/ 2147483647 w 161"/>
                <a:gd name="T29" fmla="*/ 2147483647 h 121"/>
                <a:gd name="T30" fmla="*/ 2147483647 w 161"/>
                <a:gd name="T31" fmla="*/ 2147483647 h 121"/>
                <a:gd name="T32" fmla="*/ 2147483647 w 161"/>
                <a:gd name="T33" fmla="*/ 2147483647 h 121"/>
                <a:gd name="T34" fmla="*/ 2147483647 w 161"/>
                <a:gd name="T35" fmla="*/ 2147483647 h 121"/>
                <a:gd name="T36" fmla="*/ 2147483647 w 161"/>
                <a:gd name="T37" fmla="*/ 2147483647 h 121"/>
                <a:gd name="T38" fmla="*/ 2147483647 w 161"/>
                <a:gd name="T39" fmla="*/ 2147483647 h 121"/>
                <a:gd name="T40" fmla="*/ 2147483647 w 161"/>
                <a:gd name="T41" fmla="*/ 2147483647 h 121"/>
                <a:gd name="T42" fmla="*/ 2147483647 w 161"/>
                <a:gd name="T43" fmla="*/ 2147483647 h 121"/>
                <a:gd name="T44" fmla="*/ 2147483647 w 161"/>
                <a:gd name="T45" fmla="*/ 2147483647 h 121"/>
                <a:gd name="T46" fmla="*/ 2147483647 w 161"/>
                <a:gd name="T47" fmla="*/ 2147483647 h 121"/>
                <a:gd name="T48" fmla="*/ 2147483647 w 161"/>
                <a:gd name="T49" fmla="*/ 2147483647 h 121"/>
                <a:gd name="T50" fmla="*/ 2147483647 w 161"/>
                <a:gd name="T51" fmla="*/ 2147483647 h 1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1" h="121">
                  <a:moveTo>
                    <a:pt x="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1" y="0"/>
                    <a:pt x="161" y="0"/>
                    <a:pt x="161" y="0"/>
                  </a:cubicBezTo>
                  <a:lnTo>
                    <a:pt x="0" y="0"/>
                  </a:lnTo>
                  <a:close/>
                  <a:moveTo>
                    <a:pt x="106" y="71"/>
                  </a:moveTo>
                  <a:cubicBezTo>
                    <a:pt x="104" y="69"/>
                    <a:pt x="102" y="70"/>
                    <a:pt x="100" y="71"/>
                  </a:cubicBezTo>
                  <a:cubicBezTo>
                    <a:pt x="99" y="73"/>
                    <a:pt x="99" y="75"/>
                    <a:pt x="101" y="77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5"/>
                    <a:pt x="62" y="73"/>
                    <a:pt x="61" y="71"/>
                  </a:cubicBezTo>
                  <a:cubicBezTo>
                    <a:pt x="59" y="70"/>
                    <a:pt x="57" y="69"/>
                    <a:pt x="55" y="71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7" y="65"/>
                    <a:pt x="74" y="68"/>
                    <a:pt x="81" y="68"/>
                  </a:cubicBezTo>
                  <a:cubicBezTo>
                    <a:pt x="87" y="68"/>
                    <a:pt x="94" y="65"/>
                    <a:pt x="99" y="61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09"/>
                    <a:pt x="153" y="109"/>
                    <a:pt x="153" y="109"/>
                  </a:cubicBezTo>
                  <a:lnTo>
                    <a:pt x="106" y="71"/>
                  </a:lnTo>
                  <a:close/>
                  <a:moveTo>
                    <a:pt x="15" y="8"/>
                  </a:moveTo>
                  <a:cubicBezTo>
                    <a:pt x="147" y="8"/>
                    <a:pt x="147" y="8"/>
                    <a:pt x="147" y="8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87" y="61"/>
                    <a:pt x="74" y="61"/>
                    <a:pt x="67" y="55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2394916" y="3724275"/>
            <a:ext cx="7398998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46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94916" y="4645025"/>
            <a:ext cx="7398998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46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397126"/>
            <a:ext cx="10360501" cy="1470025"/>
          </a:xfrm>
          <a:ln w="57150" cmpd="sng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How data plays in F1 motorsports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9446339" cy="2344287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52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Motorsports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0" y="1198167"/>
            <a:ext cx="8641236" cy="5317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8556108" y="3251904"/>
            <a:ext cx="681158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http://f1framework.blogspot.de/2013/08/short-guide-to-f1-telemetry-spa-circuit.html</a:t>
            </a:r>
          </a:p>
        </p:txBody>
      </p:sp>
    </p:spTree>
    <p:extLst>
      <p:ext uri="{BB962C8B-B14F-4D97-AF65-F5344CB8AC3E}">
        <p14:creationId xmlns:p14="http://schemas.microsoft.com/office/powerpoint/2010/main" val="147510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533400"/>
            <a:ext cx="63500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7693" y="1198167"/>
            <a:ext cx="28862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Blue driver carries more speed while slowing for curve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8485729" y="3261537"/>
            <a:ext cx="6812280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>
            <a:spAutoFit/>
          </a:bodyPr>
          <a:lstStyle/>
          <a:p>
            <a:r>
              <a:rPr lang="en-US" sz="1400" dirty="0"/>
              <a:t>https://scarbsf1.wordpress.com/2011/08/18/telemetry-and-data-analysis-introduction/</a:t>
            </a:r>
          </a:p>
        </p:txBody>
      </p:sp>
    </p:spTree>
    <p:extLst>
      <p:ext uri="{BB962C8B-B14F-4D97-AF65-F5344CB8AC3E}">
        <p14:creationId xmlns:p14="http://schemas.microsoft.com/office/powerpoint/2010/main" val="232764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714500"/>
            <a:ext cx="6121400" cy="341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6060" y="5130800"/>
            <a:ext cx="29324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Difference is due to later and sharper braking</a:t>
            </a:r>
          </a:p>
        </p:txBody>
      </p:sp>
    </p:spTree>
    <p:extLst>
      <p:ext uri="{BB962C8B-B14F-4D97-AF65-F5344CB8AC3E}">
        <p14:creationId xmlns:p14="http://schemas.microsoft.com/office/powerpoint/2010/main" val="43991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Analytics as Well as Visualization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Predictive analysis of consumables and tires</a:t>
            </a:r>
          </a:p>
          <a:p>
            <a:pPr marL="0" indent="0">
              <a:buNone/>
            </a:pPr>
            <a:r>
              <a:rPr lang="en-US" dirty="0" smtClean="0"/>
              <a:t>	Physical models of car + driver performance</a:t>
            </a:r>
          </a:p>
          <a:p>
            <a:pPr lvl="1"/>
            <a:r>
              <a:rPr lang="en-US" dirty="0" smtClean="0"/>
              <a:t>Tire wear slows lap times, lower fuel weight speeds lap times</a:t>
            </a:r>
          </a:p>
          <a:p>
            <a:pPr marL="0" indent="0">
              <a:buNone/>
            </a:pPr>
            <a:r>
              <a:rPr lang="en-US" dirty="0" smtClean="0"/>
              <a:t>	Game theoretic analysis of competitors’ options</a:t>
            </a:r>
          </a:p>
          <a:p>
            <a:pPr marL="0" indent="0">
              <a:buNone/>
            </a:pPr>
            <a:r>
              <a:rPr lang="en-US" dirty="0" smtClean="0"/>
              <a:t>	Monte Carlo analysis of likely weather conditions</a:t>
            </a:r>
          </a:p>
          <a:p>
            <a:pPr marL="0" indent="0">
              <a:buNone/>
            </a:pPr>
            <a:r>
              <a:rPr lang="en-US" dirty="0" smtClean="0"/>
              <a:t>	Current GP points status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Outputs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Tactical options, outcome distributions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6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Marketing </a:t>
            </a:r>
            <a:r>
              <a:rPr lang="en-US" smtClean="0"/>
              <a:t>as well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41" y="1198167"/>
            <a:ext cx="8281576" cy="52388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9225455" y="3321187"/>
            <a:ext cx="5015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http://formula1.ferrari.com/en/inforacing-hungarian-gp-2015/</a:t>
            </a:r>
          </a:p>
        </p:txBody>
      </p:sp>
    </p:spTree>
    <p:extLst>
      <p:ext uri="{BB962C8B-B14F-4D97-AF65-F5344CB8AC3E}">
        <p14:creationId xmlns:p14="http://schemas.microsoft.com/office/powerpoint/2010/main" val="53512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ysClr val="windowText" lastClr="000000"/>
      </a:dk1>
      <a:lt1>
        <a:sysClr val="window" lastClr="FFFFFF"/>
      </a:lt1>
      <a:dk2>
        <a:srgbClr val="4D4F53"/>
      </a:dk2>
      <a:lt2>
        <a:srgbClr val="00274C"/>
      </a:lt2>
      <a:accent1>
        <a:srgbClr val="C60C30"/>
      </a:accent1>
      <a:accent2>
        <a:srgbClr val="3B6E8E"/>
      </a:accent2>
      <a:accent3>
        <a:srgbClr val="627D77"/>
      </a:accent3>
      <a:accent4>
        <a:srgbClr val="747678"/>
      </a:accent4>
      <a:accent5>
        <a:srgbClr val="592226"/>
      </a:accent5>
      <a:accent6>
        <a:srgbClr val="FDC82F"/>
      </a:accent6>
      <a:hlink>
        <a:srgbClr val="0098DB"/>
      </a:hlink>
      <a:folHlink>
        <a:srgbClr val="5922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noFill/>
          <a:round/>
          <a:headEnd/>
          <a:tailEnd/>
        </a:ln>
      </a:spPr>
      <a:bodyPr rtlCol="0" anchor="ctr"/>
      <a:lstStyle>
        <a:defPPr algn="ctr" eaLnBrk="0" hangingPunct="0">
          <a:defRPr dirty="0" smtClean="0">
            <a:solidFill>
              <a:srgbClr val="FFFFFF"/>
            </a:solidFill>
          </a:defRPr>
        </a:defPPr>
      </a:lstStyle>
    </a:spDef>
    <a:lnDef>
      <a:spPr bwMode="auto">
        <a:noFill/>
        <a:ln w="25400" algn="ctr">
          <a:solidFill>
            <a:schemeClr val="bg2"/>
          </a:solidFill>
          <a:round/>
          <a:headEnd/>
          <a:tailEnd/>
        </a:ln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2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1425</TotalTime>
  <Words>1243</Words>
  <Application>Microsoft Macintosh PowerPoint</Application>
  <PresentationFormat>Custom</PresentationFormat>
  <Paragraphs>251</Paragraphs>
  <Slides>38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Theme</vt:lpstr>
      <vt:lpstr>PowerPoint Presentation</vt:lpstr>
      <vt:lpstr>Contact Information  </vt:lpstr>
      <vt:lpstr>Agenda</vt:lpstr>
      <vt:lpstr>How data plays in F1 motorsports</vt:lpstr>
      <vt:lpstr>Data in Motorsports</vt:lpstr>
      <vt:lpstr>PowerPoint Presentation</vt:lpstr>
      <vt:lpstr>PowerPoint Presentation</vt:lpstr>
      <vt:lpstr>Real Analytics as Well as Visualization</vt:lpstr>
      <vt:lpstr>Data for Marketing as well</vt:lpstr>
      <vt:lpstr>More Data = More Gearhead Engagement</vt:lpstr>
      <vt:lpstr>But it still doesn’t work ...</vt:lpstr>
      <vt:lpstr>ENODATA !</vt:lpstr>
      <vt:lpstr>The Unrealistic Nature of Real Data</vt:lpstr>
      <vt:lpstr>The Unrealistic Nature of Real Data</vt:lpstr>
      <vt:lpstr>KPI Matching Simulation</vt:lpstr>
      <vt:lpstr>If it breaks the same,  it’s as good as the same</vt:lpstr>
      <vt:lpstr>The Method</vt:lpstr>
      <vt:lpstr>So how does that work?</vt:lpstr>
      <vt:lpstr>So how does that work? Especially for real-time data?</vt:lpstr>
      <vt:lpstr>Production System Outline</vt:lpstr>
      <vt:lpstr>Simplified Demo System Outline</vt:lpstr>
      <vt:lpstr>TORCS for Cars, Physics and Drivers</vt:lpstr>
      <vt:lpstr>What is the Point?</vt:lpstr>
      <vt:lpstr>What is the Point?</vt:lpstr>
      <vt:lpstr>What is the Point?</vt:lpstr>
      <vt:lpstr>Current Status</vt:lpstr>
      <vt:lpstr>Tables as Objects, Objects as Tables</vt:lpstr>
      <vt:lpstr>Micro Columnar Formats</vt:lpstr>
      <vt:lpstr>Compression Results</vt:lpstr>
      <vt:lpstr>Sensor Data V1</vt:lpstr>
      <vt:lpstr>Sensor Data V2</vt:lpstr>
      <vt:lpstr>Let’s see it work! (Murphy be praised)</vt:lpstr>
      <vt:lpstr>Thank you for coming today!</vt:lpstr>
      <vt:lpstr>PowerPoint Presentation</vt:lpstr>
      <vt:lpstr>Short Books by Ted Dunning &amp; Ellen Friedman</vt:lpstr>
      <vt:lpstr>Streaming Architecture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Dunning</dc:creator>
  <cp:lastModifiedBy>Ted Dunning</cp:lastModifiedBy>
  <cp:revision>16</cp:revision>
  <dcterms:created xsi:type="dcterms:W3CDTF">2016-06-06T06:29:03Z</dcterms:created>
  <dcterms:modified xsi:type="dcterms:W3CDTF">2016-09-29T12:27:29Z</dcterms:modified>
</cp:coreProperties>
</file>